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84" r:id="rId6"/>
    <p:sldId id="286" r:id="rId7"/>
    <p:sldId id="287" r:id="rId8"/>
    <p:sldId id="285" r:id="rId9"/>
    <p:sldId id="288" r:id="rId10"/>
    <p:sldId id="289" r:id="rId11"/>
    <p:sldId id="283" r:id="rId12"/>
  </p:sldIdLst>
  <p:sldSz cx="18288000" cy="10287000"/>
  <p:notesSz cx="18288000" cy="10287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45" d="100"/>
          <a:sy n="45" d="100"/>
        </p:scale>
        <p:origin x="644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elo.pimentel\Downloads\Planilh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elo.pimentel\Downloads\Planilh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elo.pimentel\Downloads\Planilh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171459165896868E-2"/>
          <c:y val="0.20384924677483071"/>
          <c:w val="0.9091287431140096"/>
          <c:h val="0.64020949716649389"/>
        </c:manualLayout>
      </c:layout>
      <c:lineChart>
        <c:grouping val="standard"/>
        <c:varyColors val="0"/>
        <c:ser>
          <c:idx val="16"/>
          <c:order val="0"/>
          <c:tx>
            <c:strRef>
              <c:f>Planilha2!$A$4</c:f>
              <c:strCache>
                <c:ptCount val="1"/>
                <c:pt idx="0">
                  <c:v>FERTILIZANTES E SEUS INTERMEDIÁRIOS</c:v>
                </c:pt>
              </c:strCache>
            </c:strRef>
          </c:tx>
          <c:spPr>
            <a:ln w="571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dLbl>
              <c:idx val="3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4B-447C-B7D8-040FF97C3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Planilha2!$B$1:$AH$1</c:f>
              <c:numCache>
                <c:formatCode>0</c:formatCode>
                <c:ptCount val="33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</c:numCache>
            </c:numRef>
          </c:cat>
          <c:val>
            <c:numRef>
              <c:f>Planilha2!$B$4:$AH$4</c:f>
              <c:numCache>
                <c:formatCode>#,##0</c:formatCode>
                <c:ptCount val="33"/>
                <c:pt idx="0">
                  <c:v>286</c:v>
                </c:pt>
                <c:pt idx="1">
                  <c:v>321</c:v>
                </c:pt>
                <c:pt idx="2">
                  <c:v>389</c:v>
                </c:pt>
                <c:pt idx="3">
                  <c:v>446</c:v>
                </c:pt>
                <c:pt idx="4">
                  <c:v>520</c:v>
                </c:pt>
                <c:pt idx="5">
                  <c:v>676</c:v>
                </c:pt>
                <c:pt idx="6">
                  <c:v>718</c:v>
                </c:pt>
                <c:pt idx="7">
                  <c:v>918</c:v>
                </c:pt>
                <c:pt idx="8">
                  <c:v>1073</c:v>
                </c:pt>
                <c:pt idx="9">
                  <c:v>1052</c:v>
                </c:pt>
                <c:pt idx="10">
                  <c:v>939</c:v>
                </c:pt>
                <c:pt idx="11">
                  <c:v>1335</c:v>
                </c:pt>
                <c:pt idx="12">
                  <c:v>1278</c:v>
                </c:pt>
                <c:pt idx="13">
                  <c:v>1274</c:v>
                </c:pt>
                <c:pt idx="14">
                  <c:v>1797</c:v>
                </c:pt>
                <c:pt idx="15">
                  <c:v>2669</c:v>
                </c:pt>
                <c:pt idx="16">
                  <c:v>2367</c:v>
                </c:pt>
                <c:pt idx="17">
                  <c:v>2524</c:v>
                </c:pt>
                <c:pt idx="18">
                  <c:v>4756</c:v>
                </c:pt>
                <c:pt idx="19">
                  <c:v>9946</c:v>
                </c:pt>
                <c:pt idx="20">
                  <c:v>4069</c:v>
                </c:pt>
                <c:pt idx="21">
                  <c:v>5202</c:v>
                </c:pt>
                <c:pt idx="22">
                  <c:v>9541</c:v>
                </c:pt>
                <c:pt idx="23">
                  <c:v>8933</c:v>
                </c:pt>
                <c:pt idx="24">
                  <c:v>9132</c:v>
                </c:pt>
                <c:pt idx="25">
                  <c:v>8690</c:v>
                </c:pt>
                <c:pt idx="26">
                  <c:v>6856</c:v>
                </c:pt>
                <c:pt idx="27">
                  <c:v>6157</c:v>
                </c:pt>
                <c:pt idx="28">
                  <c:v>7461</c:v>
                </c:pt>
                <c:pt idx="29">
                  <c:v>8799</c:v>
                </c:pt>
                <c:pt idx="30">
                  <c:v>9322</c:v>
                </c:pt>
                <c:pt idx="31">
                  <c:v>8183</c:v>
                </c:pt>
                <c:pt idx="32">
                  <c:v>15613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4B-447C-B7D8-040FF97C3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933952"/>
        <c:axId val="294934280"/>
        <c:extLst>
          <c:ext xmlns:c15="http://schemas.microsoft.com/office/drawing/2012/chart" uri="{02D57815-91ED-43cb-92C2-25804820EDAC}">
            <c15:filteredLineSeries>
              <c15:ser>
                <c:idx val="18"/>
                <c:order val="1"/>
                <c:tx>
                  <c:strRef>
                    <c:extLst>
                      <c:ext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Planilha2!$B$1:$AH$1</c15:sqref>
                        </c15:formulaRef>
                      </c:ext>
                    </c:extLst>
                    <c:numCache>
                      <c:formatCode>0</c:formatCode>
                      <c:ptCount val="33"/>
                      <c:pt idx="0">
                        <c:v>1989</c:v>
                      </c:pt>
                      <c:pt idx="1">
                        <c:v>1990</c:v>
                      </c:pt>
                      <c:pt idx="2">
                        <c:v>1991</c:v>
                      </c:pt>
                      <c:pt idx="3">
                        <c:v>1992</c:v>
                      </c:pt>
                      <c:pt idx="4">
                        <c:v>1993</c:v>
                      </c:pt>
                      <c:pt idx="5">
                        <c:v>1994</c:v>
                      </c:pt>
                      <c:pt idx="6">
                        <c:v>1995</c:v>
                      </c:pt>
                      <c:pt idx="7">
                        <c:v>1996</c:v>
                      </c:pt>
                      <c:pt idx="8">
                        <c:v>1997</c:v>
                      </c:pt>
                      <c:pt idx="9">
                        <c:v>1998</c:v>
                      </c:pt>
                      <c:pt idx="10">
                        <c:v>1999</c:v>
                      </c:pt>
                      <c:pt idx="11">
                        <c:v>2000</c:v>
                      </c:pt>
                      <c:pt idx="12">
                        <c:v>2001</c:v>
                      </c:pt>
                      <c:pt idx="13">
                        <c:v>2002</c:v>
                      </c:pt>
                      <c:pt idx="14">
                        <c:v>2003</c:v>
                      </c:pt>
                      <c:pt idx="15">
                        <c:v>2004</c:v>
                      </c:pt>
                      <c:pt idx="16">
                        <c:v>2005</c:v>
                      </c:pt>
                      <c:pt idx="17">
                        <c:v>2006</c:v>
                      </c:pt>
                      <c:pt idx="18">
                        <c:v>2007</c:v>
                      </c:pt>
                      <c:pt idx="19">
                        <c:v>2008</c:v>
                      </c:pt>
                      <c:pt idx="20">
                        <c:v>2009</c:v>
                      </c:pt>
                      <c:pt idx="21">
                        <c:v>2010</c:v>
                      </c:pt>
                      <c:pt idx="22">
                        <c:v>2011</c:v>
                      </c:pt>
                      <c:pt idx="23">
                        <c:v>2012</c:v>
                      </c:pt>
                      <c:pt idx="24">
                        <c:v>2013</c:v>
                      </c:pt>
                      <c:pt idx="25">
                        <c:v>2014</c:v>
                      </c:pt>
                      <c:pt idx="26">
                        <c:v>2015</c:v>
                      </c:pt>
                      <c:pt idx="27">
                        <c:v>2016</c:v>
                      </c:pt>
                      <c:pt idx="28">
                        <c:v>2017</c:v>
                      </c:pt>
                      <c:pt idx="29">
                        <c:v>2018</c:v>
                      </c:pt>
                      <c:pt idx="30">
                        <c:v>2019</c:v>
                      </c:pt>
                      <c:pt idx="31">
                        <c:v>2020</c:v>
                      </c:pt>
                      <c:pt idx="32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244B-447C-B7D8-040FF97C3387}"/>
                  </c:ext>
                </c:extLst>
              </c15:ser>
            </c15:filteredLineSeries>
            <c15:filteredLineSeries>
              <c15:ser>
                <c:idx val="19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Planilha2!$B$1:$AH$1</c15:sqref>
                        </c15:formulaRef>
                      </c:ext>
                    </c:extLst>
                    <c:numCache>
                      <c:formatCode>0</c:formatCode>
                      <c:ptCount val="33"/>
                      <c:pt idx="0">
                        <c:v>1989</c:v>
                      </c:pt>
                      <c:pt idx="1">
                        <c:v>1990</c:v>
                      </c:pt>
                      <c:pt idx="2">
                        <c:v>1991</c:v>
                      </c:pt>
                      <c:pt idx="3">
                        <c:v>1992</c:v>
                      </c:pt>
                      <c:pt idx="4">
                        <c:v>1993</c:v>
                      </c:pt>
                      <c:pt idx="5">
                        <c:v>1994</c:v>
                      </c:pt>
                      <c:pt idx="6">
                        <c:v>1995</c:v>
                      </c:pt>
                      <c:pt idx="7">
                        <c:v>1996</c:v>
                      </c:pt>
                      <c:pt idx="8">
                        <c:v>1997</c:v>
                      </c:pt>
                      <c:pt idx="9">
                        <c:v>1998</c:v>
                      </c:pt>
                      <c:pt idx="10">
                        <c:v>1999</c:v>
                      </c:pt>
                      <c:pt idx="11">
                        <c:v>2000</c:v>
                      </c:pt>
                      <c:pt idx="12">
                        <c:v>2001</c:v>
                      </c:pt>
                      <c:pt idx="13">
                        <c:v>2002</c:v>
                      </c:pt>
                      <c:pt idx="14">
                        <c:v>2003</c:v>
                      </c:pt>
                      <c:pt idx="15">
                        <c:v>2004</c:v>
                      </c:pt>
                      <c:pt idx="16">
                        <c:v>2005</c:v>
                      </c:pt>
                      <c:pt idx="17">
                        <c:v>2006</c:v>
                      </c:pt>
                      <c:pt idx="18">
                        <c:v>2007</c:v>
                      </c:pt>
                      <c:pt idx="19">
                        <c:v>2008</c:v>
                      </c:pt>
                      <c:pt idx="20">
                        <c:v>2009</c:v>
                      </c:pt>
                      <c:pt idx="21">
                        <c:v>2010</c:v>
                      </c:pt>
                      <c:pt idx="22">
                        <c:v>2011</c:v>
                      </c:pt>
                      <c:pt idx="23">
                        <c:v>2012</c:v>
                      </c:pt>
                      <c:pt idx="24">
                        <c:v>2013</c:v>
                      </c:pt>
                      <c:pt idx="25">
                        <c:v>2014</c:v>
                      </c:pt>
                      <c:pt idx="26">
                        <c:v>2015</c:v>
                      </c:pt>
                      <c:pt idx="27">
                        <c:v>2016</c:v>
                      </c:pt>
                      <c:pt idx="28">
                        <c:v>2017</c:v>
                      </c:pt>
                      <c:pt idx="29">
                        <c:v>2018</c:v>
                      </c:pt>
                      <c:pt idx="30">
                        <c:v>2019</c:v>
                      </c:pt>
                      <c:pt idx="31">
                        <c:v>2020</c:v>
                      </c:pt>
                      <c:pt idx="32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44B-447C-B7D8-040FF97C3387}"/>
                  </c:ext>
                </c:extLst>
              </c15:ser>
            </c15:filteredLineSeries>
            <c15:filteredLineSeries>
              <c15:ser>
                <c:idx val="2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Planilha2!$B$1:$AH$1</c15:sqref>
                        </c15:formulaRef>
                      </c:ext>
                    </c:extLst>
                    <c:numCache>
                      <c:formatCode>0</c:formatCode>
                      <c:ptCount val="33"/>
                      <c:pt idx="0">
                        <c:v>1989</c:v>
                      </c:pt>
                      <c:pt idx="1">
                        <c:v>1990</c:v>
                      </c:pt>
                      <c:pt idx="2">
                        <c:v>1991</c:v>
                      </c:pt>
                      <c:pt idx="3">
                        <c:v>1992</c:v>
                      </c:pt>
                      <c:pt idx="4">
                        <c:v>1993</c:v>
                      </c:pt>
                      <c:pt idx="5">
                        <c:v>1994</c:v>
                      </c:pt>
                      <c:pt idx="6">
                        <c:v>1995</c:v>
                      </c:pt>
                      <c:pt idx="7">
                        <c:v>1996</c:v>
                      </c:pt>
                      <c:pt idx="8">
                        <c:v>1997</c:v>
                      </c:pt>
                      <c:pt idx="9">
                        <c:v>1998</c:v>
                      </c:pt>
                      <c:pt idx="10">
                        <c:v>1999</c:v>
                      </c:pt>
                      <c:pt idx="11">
                        <c:v>2000</c:v>
                      </c:pt>
                      <c:pt idx="12">
                        <c:v>2001</c:v>
                      </c:pt>
                      <c:pt idx="13">
                        <c:v>2002</c:v>
                      </c:pt>
                      <c:pt idx="14">
                        <c:v>2003</c:v>
                      </c:pt>
                      <c:pt idx="15">
                        <c:v>2004</c:v>
                      </c:pt>
                      <c:pt idx="16">
                        <c:v>2005</c:v>
                      </c:pt>
                      <c:pt idx="17">
                        <c:v>2006</c:v>
                      </c:pt>
                      <c:pt idx="18">
                        <c:v>2007</c:v>
                      </c:pt>
                      <c:pt idx="19">
                        <c:v>2008</c:v>
                      </c:pt>
                      <c:pt idx="20">
                        <c:v>2009</c:v>
                      </c:pt>
                      <c:pt idx="21">
                        <c:v>2010</c:v>
                      </c:pt>
                      <c:pt idx="22">
                        <c:v>2011</c:v>
                      </c:pt>
                      <c:pt idx="23">
                        <c:v>2012</c:v>
                      </c:pt>
                      <c:pt idx="24">
                        <c:v>2013</c:v>
                      </c:pt>
                      <c:pt idx="25">
                        <c:v>2014</c:v>
                      </c:pt>
                      <c:pt idx="26">
                        <c:v>2015</c:v>
                      </c:pt>
                      <c:pt idx="27">
                        <c:v>2016</c:v>
                      </c:pt>
                      <c:pt idx="28">
                        <c:v>2017</c:v>
                      </c:pt>
                      <c:pt idx="29">
                        <c:v>2018</c:v>
                      </c:pt>
                      <c:pt idx="30">
                        <c:v>2019</c:v>
                      </c:pt>
                      <c:pt idx="31">
                        <c:v>2020</c:v>
                      </c:pt>
                      <c:pt idx="32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44B-447C-B7D8-040FF97C3387}"/>
                  </c:ext>
                </c:extLst>
              </c15:ser>
            </c15:filteredLineSeries>
          </c:ext>
        </c:extLst>
      </c:lineChart>
      <c:catAx>
        <c:axId val="29493395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934280"/>
        <c:crosses val="autoZero"/>
        <c:auto val="1"/>
        <c:lblAlgn val="ctr"/>
        <c:lblOffset val="100"/>
        <c:noMultiLvlLbl val="1"/>
      </c:catAx>
      <c:valAx>
        <c:axId val="29493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93395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7036275976512502E-3"/>
                <c:y val="0.17840092948629724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032749876722614E-2"/>
          <c:y val="1.5090092007974381E-2"/>
          <c:w val="0.95020596058101392"/>
          <c:h val="0.10605641436838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  <c:extLst/>
  </c:chart>
  <c:spPr>
    <a:noFill/>
    <a:ln>
      <a:noFill/>
    </a:ln>
    <a:effectLst/>
  </c:spPr>
  <c:txPr>
    <a:bodyPr/>
    <a:lstStyle/>
    <a:p>
      <a:pPr>
        <a:defRPr sz="28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171459165896868E-2"/>
          <c:y val="0.20384924677483071"/>
          <c:w val="0.9091287431140096"/>
          <c:h val="0.64020949716649389"/>
        </c:manualLayout>
      </c:layout>
      <c:lineChart>
        <c:grouping val="standard"/>
        <c:varyColors val="0"/>
        <c:ser>
          <c:idx val="15"/>
          <c:order val="0"/>
          <c:tx>
            <c:strRef>
              <c:f>Planilha2!$A$3</c:f>
              <c:strCache>
                <c:ptCount val="1"/>
                <c:pt idx="0">
                  <c:v>DEFENSIVOS AGRÍCOLAS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dLbl>
              <c:idx val="3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4B-447C-B7D8-040FF97C3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Planilha2!$B$1:$AH$1</c:f>
              <c:numCache>
                <c:formatCode>0</c:formatCode>
                <c:ptCount val="33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</c:numCache>
            </c:numRef>
          </c:cat>
          <c:val>
            <c:numRef>
              <c:f>Planilha2!$B$3:$AH$3</c:f>
              <c:numCache>
                <c:formatCode>#,##0</c:formatCode>
                <c:ptCount val="33"/>
                <c:pt idx="0">
                  <c:v>131.516435</c:v>
                </c:pt>
                <c:pt idx="1">
                  <c:v>151.51126400000001</c:v>
                </c:pt>
                <c:pt idx="2">
                  <c:v>183.968681</c:v>
                </c:pt>
                <c:pt idx="3">
                  <c:v>211.910179</c:v>
                </c:pt>
                <c:pt idx="4">
                  <c:v>200.09450000000001</c:v>
                </c:pt>
                <c:pt idx="5">
                  <c:v>344.28899200000001</c:v>
                </c:pt>
                <c:pt idx="6">
                  <c:v>459.09596499999998</c:v>
                </c:pt>
                <c:pt idx="7">
                  <c:v>504.02826800000003</c:v>
                </c:pt>
                <c:pt idx="8">
                  <c:v>676.90803900000003</c:v>
                </c:pt>
                <c:pt idx="9">
                  <c:v>800.03099299999997</c:v>
                </c:pt>
                <c:pt idx="10">
                  <c:v>709.83748600000001</c:v>
                </c:pt>
                <c:pt idx="11">
                  <c:v>679.70941900000003</c:v>
                </c:pt>
                <c:pt idx="12">
                  <c:v>775.96831199999997</c:v>
                </c:pt>
                <c:pt idx="13">
                  <c:v>621.17261800000006</c:v>
                </c:pt>
                <c:pt idx="14">
                  <c:v>823.61315300000001</c:v>
                </c:pt>
                <c:pt idx="15">
                  <c:v>1295.5768390000001</c:v>
                </c:pt>
                <c:pt idx="16">
                  <c:v>1065.538082</c:v>
                </c:pt>
                <c:pt idx="17">
                  <c:v>1003.611777</c:v>
                </c:pt>
                <c:pt idx="18">
                  <c:v>1488.8750749999999</c:v>
                </c:pt>
                <c:pt idx="19">
                  <c:v>2127.6745989999999</c:v>
                </c:pt>
                <c:pt idx="20">
                  <c:v>2134.5221320000001</c:v>
                </c:pt>
                <c:pt idx="21">
                  <c:v>2193.0528469999999</c:v>
                </c:pt>
                <c:pt idx="22">
                  <c:v>2730.5164370000002</c:v>
                </c:pt>
                <c:pt idx="23">
                  <c:v>3307.609054</c:v>
                </c:pt>
                <c:pt idx="24">
                  <c:v>4395.9732679999997</c:v>
                </c:pt>
                <c:pt idx="25">
                  <c:v>4961.8816829999996</c:v>
                </c:pt>
                <c:pt idx="26">
                  <c:v>4299.013594</c:v>
                </c:pt>
                <c:pt idx="27">
                  <c:v>3436.2851559999999</c:v>
                </c:pt>
                <c:pt idx="28">
                  <c:v>3375.0605150000001</c:v>
                </c:pt>
                <c:pt idx="29">
                  <c:v>4332.6550699999998</c:v>
                </c:pt>
                <c:pt idx="30">
                  <c:v>5374.08673</c:v>
                </c:pt>
                <c:pt idx="31">
                  <c:v>5257</c:v>
                </c:pt>
                <c:pt idx="32">
                  <c:v>6078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4B-447C-B7D8-040FF97C3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933952"/>
        <c:axId val="294934280"/>
        <c:extLst/>
      </c:lineChart>
      <c:catAx>
        <c:axId val="29493395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934280"/>
        <c:crosses val="autoZero"/>
        <c:auto val="1"/>
        <c:lblAlgn val="ctr"/>
        <c:lblOffset val="100"/>
        <c:noMultiLvlLbl val="1"/>
      </c:catAx>
      <c:valAx>
        <c:axId val="29493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93395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7036275976512502E-3"/>
                <c:y val="0.17840092948629724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032749876722614E-2"/>
          <c:y val="1.5090092007974381E-2"/>
          <c:w val="0.95020596058101392"/>
          <c:h val="0.10605641436838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  <c:extLst/>
  </c:chart>
  <c:spPr>
    <a:noFill/>
    <a:ln>
      <a:noFill/>
    </a:ln>
    <a:effectLst/>
  </c:spPr>
  <c:txPr>
    <a:bodyPr/>
    <a:lstStyle/>
    <a:p>
      <a:pPr>
        <a:defRPr sz="28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171459165896868E-2"/>
          <c:y val="0.20384924677483071"/>
          <c:w val="0.9091287431140096"/>
          <c:h val="0.64020949716649389"/>
        </c:manualLayout>
      </c:layout>
      <c:lineChart>
        <c:grouping val="standard"/>
        <c:varyColors val="0"/>
        <c:ser>
          <c:idx val="17"/>
          <c:order val="0"/>
          <c:tx>
            <c:strRef>
              <c:f>Planilha2!$A$5</c:f>
              <c:strCache>
                <c:ptCount val="1"/>
                <c:pt idx="0">
                  <c:v>RESINAS TERMOPLÁSTICAS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dLbl>
              <c:idx val="32"/>
              <c:layout>
                <c:manualLayout>
                  <c:x val="-1.8905023945738959E-2"/>
                  <c:y val="-5.6596934791703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4B-447C-B7D8-040FF97C3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Planilha2!$B$1:$AH$1</c:f>
              <c:numCache>
                <c:formatCode>0</c:formatCode>
                <c:ptCount val="33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</c:numCache>
            </c:numRef>
          </c:cat>
          <c:val>
            <c:numRef>
              <c:f>Planilha2!$B$5:$AH$5</c:f>
              <c:numCache>
                <c:formatCode>#,##0</c:formatCode>
                <c:ptCount val="33"/>
                <c:pt idx="0">
                  <c:v>137</c:v>
                </c:pt>
                <c:pt idx="1">
                  <c:v>150</c:v>
                </c:pt>
                <c:pt idx="2">
                  <c:v>196</c:v>
                </c:pt>
                <c:pt idx="3">
                  <c:v>198</c:v>
                </c:pt>
                <c:pt idx="4">
                  <c:v>292</c:v>
                </c:pt>
                <c:pt idx="5">
                  <c:v>337</c:v>
                </c:pt>
                <c:pt idx="6">
                  <c:v>774</c:v>
                </c:pt>
                <c:pt idx="7">
                  <c:v>762</c:v>
                </c:pt>
                <c:pt idx="8">
                  <c:v>795</c:v>
                </c:pt>
                <c:pt idx="9">
                  <c:v>815</c:v>
                </c:pt>
                <c:pt idx="10">
                  <c:v>742</c:v>
                </c:pt>
                <c:pt idx="11">
                  <c:v>1002</c:v>
                </c:pt>
                <c:pt idx="12">
                  <c:v>949</c:v>
                </c:pt>
                <c:pt idx="13">
                  <c:v>875</c:v>
                </c:pt>
                <c:pt idx="14">
                  <c:v>873</c:v>
                </c:pt>
                <c:pt idx="15">
                  <c:v>1143</c:v>
                </c:pt>
                <c:pt idx="16">
                  <c:v>1472</c:v>
                </c:pt>
                <c:pt idx="17">
                  <c:v>1665</c:v>
                </c:pt>
                <c:pt idx="18">
                  <c:v>2039</c:v>
                </c:pt>
                <c:pt idx="19">
                  <c:v>2959</c:v>
                </c:pt>
                <c:pt idx="20">
                  <c:v>2303</c:v>
                </c:pt>
                <c:pt idx="21">
                  <c:v>3261</c:v>
                </c:pt>
                <c:pt idx="22">
                  <c:v>4247</c:v>
                </c:pt>
                <c:pt idx="23">
                  <c:v>3744</c:v>
                </c:pt>
                <c:pt idx="24">
                  <c:v>4329</c:v>
                </c:pt>
                <c:pt idx="25">
                  <c:v>4329</c:v>
                </c:pt>
                <c:pt idx="26">
                  <c:v>3304</c:v>
                </c:pt>
                <c:pt idx="27">
                  <c:v>2732</c:v>
                </c:pt>
                <c:pt idx="28">
                  <c:v>3060</c:v>
                </c:pt>
                <c:pt idx="29">
                  <c:v>3477</c:v>
                </c:pt>
                <c:pt idx="30">
                  <c:v>3306</c:v>
                </c:pt>
                <c:pt idx="31">
                  <c:v>3109</c:v>
                </c:pt>
                <c:pt idx="32">
                  <c:v>5129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44B-447C-B7D8-040FF97C3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933952"/>
        <c:axId val="294934280"/>
        <c:extLst/>
      </c:lineChart>
      <c:catAx>
        <c:axId val="29493395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934280"/>
        <c:crosses val="autoZero"/>
        <c:auto val="1"/>
        <c:lblAlgn val="ctr"/>
        <c:lblOffset val="100"/>
        <c:noMultiLvlLbl val="1"/>
      </c:catAx>
      <c:valAx>
        <c:axId val="29493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93395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7036275976512502E-3"/>
                <c:y val="0.17840092948629724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032749876722614E-2"/>
          <c:y val="1.5090092007974381E-2"/>
          <c:w val="0.95020596058101392"/>
          <c:h val="0.10605641436838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  <c:extLst/>
  </c:chart>
  <c:spPr>
    <a:noFill/>
    <a:ln>
      <a:noFill/>
    </a:ln>
    <a:effectLst/>
  </c:spPr>
  <c:txPr>
    <a:bodyPr/>
    <a:lstStyle/>
    <a:p>
      <a:pPr>
        <a:defRPr sz="280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6"/>
          <c:order val="0"/>
          <c:tx>
            <c:strRef>
              <c:f>Planilha2!$A$10</c:f>
              <c:strCache>
                <c:ptCount val="1"/>
                <c:pt idx="0">
                  <c:v>FERTILIZANTES E SEUS INTERMEDIÁRIOS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BF-4D88-AA18-FB4CCE135A24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BF-4D88-AA18-FB4CCE135A24}"/>
                </c:ext>
              </c:extLst>
            </c:dLbl>
            <c:dLbl>
              <c:idx val="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BF-4D88-AA18-FB4CCE135A24}"/>
                </c:ext>
              </c:extLst>
            </c:dLbl>
            <c:dLbl>
              <c:idx val="31"/>
              <c:layout>
                <c:manualLayout>
                  <c:x val="-3.6395869088728522E-2"/>
                  <c:y val="-5.2224204750013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BF-4D88-AA18-FB4CCE135A24}"/>
                </c:ext>
              </c:extLst>
            </c:dLbl>
            <c:dLbl>
              <c:idx val="3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BF-4D88-AA18-FB4CCE135A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Planilha2!$B$7:$AH$7</c:f>
              <c:numCache>
                <c:formatCode>0</c:formatCode>
                <c:ptCount val="33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</c:numCache>
            </c:numRef>
          </c:cat>
          <c:val>
            <c:numRef>
              <c:f>Planilha2!$B$10:$AH$10</c:f>
              <c:numCache>
                <c:formatCode>#,##0</c:formatCode>
                <c:ptCount val="33"/>
                <c:pt idx="0">
                  <c:v>2686</c:v>
                </c:pt>
                <c:pt idx="1">
                  <c:v>3050</c:v>
                </c:pt>
                <c:pt idx="2">
                  <c:v>3668</c:v>
                </c:pt>
                <c:pt idx="3">
                  <c:v>5512</c:v>
                </c:pt>
                <c:pt idx="4">
                  <c:v>5237</c:v>
                </c:pt>
                <c:pt idx="5">
                  <c:v>5854</c:v>
                </c:pt>
                <c:pt idx="6">
                  <c:v>5075</c:v>
                </c:pt>
                <c:pt idx="7">
                  <c:v>6120</c:v>
                </c:pt>
                <c:pt idx="8">
                  <c:v>7388</c:v>
                </c:pt>
                <c:pt idx="9">
                  <c:v>7693</c:v>
                </c:pt>
                <c:pt idx="10">
                  <c:v>7406</c:v>
                </c:pt>
                <c:pt idx="11">
                  <c:v>10864</c:v>
                </c:pt>
                <c:pt idx="12">
                  <c:v>10340</c:v>
                </c:pt>
                <c:pt idx="13">
                  <c:v>10767</c:v>
                </c:pt>
                <c:pt idx="14">
                  <c:v>13643</c:v>
                </c:pt>
                <c:pt idx="15">
                  <c:v>16784</c:v>
                </c:pt>
                <c:pt idx="16">
                  <c:v>12246</c:v>
                </c:pt>
                <c:pt idx="17">
                  <c:v>13440</c:v>
                </c:pt>
                <c:pt idx="18">
                  <c:v>18358</c:v>
                </c:pt>
                <c:pt idx="19">
                  <c:v>16976</c:v>
                </c:pt>
                <c:pt idx="20">
                  <c:v>11683</c:v>
                </c:pt>
                <c:pt idx="21">
                  <c:v>16595</c:v>
                </c:pt>
                <c:pt idx="22">
                  <c:v>22005</c:v>
                </c:pt>
                <c:pt idx="23">
                  <c:v>20068</c:v>
                </c:pt>
                <c:pt idx="24">
                  <c:v>23624</c:v>
                </c:pt>
                <c:pt idx="25">
                  <c:v>25889</c:v>
                </c:pt>
                <c:pt idx="26">
                  <c:v>20929</c:v>
                </c:pt>
                <c:pt idx="27">
                  <c:v>24776</c:v>
                </c:pt>
                <c:pt idx="28">
                  <c:v>29630</c:v>
                </c:pt>
                <c:pt idx="29">
                  <c:v>30549</c:v>
                </c:pt>
                <c:pt idx="30">
                  <c:v>32053</c:v>
                </c:pt>
                <c:pt idx="31">
                  <c:v>35281</c:v>
                </c:pt>
                <c:pt idx="32">
                  <c:v>42944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EBF-4D88-AA18-FB4CCE135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933952"/>
        <c:axId val="294934280"/>
        <c:extLst>
          <c:ext xmlns:c15="http://schemas.microsoft.com/office/drawing/2012/chart" uri="{02D57815-91ED-43cb-92C2-25804820EDAC}">
            <c15:filteredLineSeries>
              <c15:ser>
                <c:idx val="18"/>
                <c:order val="1"/>
                <c:tx>
                  <c:strRef>
                    <c:extLst>
                      <c:ext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Planilha2!$B$7:$AH$7</c15:sqref>
                        </c15:formulaRef>
                      </c:ext>
                    </c:extLst>
                    <c:numCache>
                      <c:formatCode>0</c:formatCode>
                      <c:ptCount val="33"/>
                      <c:pt idx="0">
                        <c:v>1989</c:v>
                      </c:pt>
                      <c:pt idx="1">
                        <c:v>1990</c:v>
                      </c:pt>
                      <c:pt idx="2">
                        <c:v>1991</c:v>
                      </c:pt>
                      <c:pt idx="3">
                        <c:v>1992</c:v>
                      </c:pt>
                      <c:pt idx="4">
                        <c:v>1993</c:v>
                      </c:pt>
                      <c:pt idx="5">
                        <c:v>1994</c:v>
                      </c:pt>
                      <c:pt idx="6">
                        <c:v>1995</c:v>
                      </c:pt>
                      <c:pt idx="7">
                        <c:v>1996</c:v>
                      </c:pt>
                      <c:pt idx="8">
                        <c:v>1997</c:v>
                      </c:pt>
                      <c:pt idx="9">
                        <c:v>1998</c:v>
                      </c:pt>
                      <c:pt idx="10">
                        <c:v>1999</c:v>
                      </c:pt>
                      <c:pt idx="11">
                        <c:v>2000</c:v>
                      </c:pt>
                      <c:pt idx="12">
                        <c:v>2001</c:v>
                      </c:pt>
                      <c:pt idx="13">
                        <c:v>2002</c:v>
                      </c:pt>
                      <c:pt idx="14">
                        <c:v>2003</c:v>
                      </c:pt>
                      <c:pt idx="15">
                        <c:v>2004</c:v>
                      </c:pt>
                      <c:pt idx="16">
                        <c:v>2005</c:v>
                      </c:pt>
                      <c:pt idx="17">
                        <c:v>2006</c:v>
                      </c:pt>
                      <c:pt idx="18">
                        <c:v>2007</c:v>
                      </c:pt>
                      <c:pt idx="19">
                        <c:v>2008</c:v>
                      </c:pt>
                      <c:pt idx="20">
                        <c:v>2009</c:v>
                      </c:pt>
                      <c:pt idx="21">
                        <c:v>2010</c:v>
                      </c:pt>
                      <c:pt idx="22">
                        <c:v>2011</c:v>
                      </c:pt>
                      <c:pt idx="23">
                        <c:v>2012</c:v>
                      </c:pt>
                      <c:pt idx="24">
                        <c:v>2013</c:v>
                      </c:pt>
                      <c:pt idx="25">
                        <c:v>2014</c:v>
                      </c:pt>
                      <c:pt idx="26">
                        <c:v>2015</c:v>
                      </c:pt>
                      <c:pt idx="27">
                        <c:v>2016</c:v>
                      </c:pt>
                      <c:pt idx="28">
                        <c:v>2017</c:v>
                      </c:pt>
                      <c:pt idx="29">
                        <c:v>2018</c:v>
                      </c:pt>
                      <c:pt idx="30">
                        <c:v>2019</c:v>
                      </c:pt>
                      <c:pt idx="31">
                        <c:v>2020</c:v>
                      </c:pt>
                      <c:pt idx="32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0EBF-4D88-AA18-FB4CCE135A24}"/>
                  </c:ext>
                </c:extLst>
              </c15:ser>
            </c15:filteredLineSeries>
            <c15:filteredLineSeries>
              <c15:ser>
                <c:idx val="19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Planilha2!$B$7:$AH$7</c15:sqref>
                        </c15:formulaRef>
                      </c:ext>
                    </c:extLst>
                    <c:numCache>
                      <c:formatCode>0</c:formatCode>
                      <c:ptCount val="33"/>
                      <c:pt idx="0">
                        <c:v>1989</c:v>
                      </c:pt>
                      <c:pt idx="1">
                        <c:v>1990</c:v>
                      </c:pt>
                      <c:pt idx="2">
                        <c:v>1991</c:v>
                      </c:pt>
                      <c:pt idx="3">
                        <c:v>1992</c:v>
                      </c:pt>
                      <c:pt idx="4">
                        <c:v>1993</c:v>
                      </c:pt>
                      <c:pt idx="5">
                        <c:v>1994</c:v>
                      </c:pt>
                      <c:pt idx="6">
                        <c:v>1995</c:v>
                      </c:pt>
                      <c:pt idx="7">
                        <c:v>1996</c:v>
                      </c:pt>
                      <c:pt idx="8">
                        <c:v>1997</c:v>
                      </c:pt>
                      <c:pt idx="9">
                        <c:v>1998</c:v>
                      </c:pt>
                      <c:pt idx="10">
                        <c:v>1999</c:v>
                      </c:pt>
                      <c:pt idx="11">
                        <c:v>2000</c:v>
                      </c:pt>
                      <c:pt idx="12">
                        <c:v>2001</c:v>
                      </c:pt>
                      <c:pt idx="13">
                        <c:v>2002</c:v>
                      </c:pt>
                      <c:pt idx="14">
                        <c:v>2003</c:v>
                      </c:pt>
                      <c:pt idx="15">
                        <c:v>2004</c:v>
                      </c:pt>
                      <c:pt idx="16">
                        <c:v>2005</c:v>
                      </c:pt>
                      <c:pt idx="17">
                        <c:v>2006</c:v>
                      </c:pt>
                      <c:pt idx="18">
                        <c:v>2007</c:v>
                      </c:pt>
                      <c:pt idx="19">
                        <c:v>2008</c:v>
                      </c:pt>
                      <c:pt idx="20">
                        <c:v>2009</c:v>
                      </c:pt>
                      <c:pt idx="21">
                        <c:v>2010</c:v>
                      </c:pt>
                      <c:pt idx="22">
                        <c:v>2011</c:v>
                      </c:pt>
                      <c:pt idx="23">
                        <c:v>2012</c:v>
                      </c:pt>
                      <c:pt idx="24">
                        <c:v>2013</c:v>
                      </c:pt>
                      <c:pt idx="25">
                        <c:v>2014</c:v>
                      </c:pt>
                      <c:pt idx="26">
                        <c:v>2015</c:v>
                      </c:pt>
                      <c:pt idx="27">
                        <c:v>2016</c:v>
                      </c:pt>
                      <c:pt idx="28">
                        <c:v>2017</c:v>
                      </c:pt>
                      <c:pt idx="29">
                        <c:v>2018</c:v>
                      </c:pt>
                      <c:pt idx="30">
                        <c:v>2019</c:v>
                      </c:pt>
                      <c:pt idx="31">
                        <c:v>2020</c:v>
                      </c:pt>
                      <c:pt idx="32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EBF-4D88-AA18-FB4CCE135A24}"/>
                  </c:ext>
                </c:extLst>
              </c15:ser>
            </c15:filteredLineSeries>
            <c15:filteredLineSeries>
              <c15:ser>
                <c:idx val="2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Planilha2!$B$7:$AH$7</c15:sqref>
                        </c15:formulaRef>
                      </c:ext>
                    </c:extLst>
                    <c:numCache>
                      <c:formatCode>0</c:formatCode>
                      <c:ptCount val="33"/>
                      <c:pt idx="0">
                        <c:v>1989</c:v>
                      </c:pt>
                      <c:pt idx="1">
                        <c:v>1990</c:v>
                      </c:pt>
                      <c:pt idx="2">
                        <c:v>1991</c:v>
                      </c:pt>
                      <c:pt idx="3">
                        <c:v>1992</c:v>
                      </c:pt>
                      <c:pt idx="4">
                        <c:v>1993</c:v>
                      </c:pt>
                      <c:pt idx="5">
                        <c:v>1994</c:v>
                      </c:pt>
                      <c:pt idx="6">
                        <c:v>1995</c:v>
                      </c:pt>
                      <c:pt idx="7">
                        <c:v>1996</c:v>
                      </c:pt>
                      <c:pt idx="8">
                        <c:v>1997</c:v>
                      </c:pt>
                      <c:pt idx="9">
                        <c:v>1998</c:v>
                      </c:pt>
                      <c:pt idx="10">
                        <c:v>1999</c:v>
                      </c:pt>
                      <c:pt idx="11">
                        <c:v>2000</c:v>
                      </c:pt>
                      <c:pt idx="12">
                        <c:v>2001</c:v>
                      </c:pt>
                      <c:pt idx="13">
                        <c:v>2002</c:v>
                      </c:pt>
                      <c:pt idx="14">
                        <c:v>2003</c:v>
                      </c:pt>
                      <c:pt idx="15">
                        <c:v>2004</c:v>
                      </c:pt>
                      <c:pt idx="16">
                        <c:v>2005</c:v>
                      </c:pt>
                      <c:pt idx="17">
                        <c:v>2006</c:v>
                      </c:pt>
                      <c:pt idx="18">
                        <c:v>2007</c:v>
                      </c:pt>
                      <c:pt idx="19">
                        <c:v>2008</c:v>
                      </c:pt>
                      <c:pt idx="20">
                        <c:v>2009</c:v>
                      </c:pt>
                      <c:pt idx="21">
                        <c:v>2010</c:v>
                      </c:pt>
                      <c:pt idx="22">
                        <c:v>2011</c:v>
                      </c:pt>
                      <c:pt idx="23">
                        <c:v>2012</c:v>
                      </c:pt>
                      <c:pt idx="24">
                        <c:v>2013</c:v>
                      </c:pt>
                      <c:pt idx="25">
                        <c:v>2014</c:v>
                      </c:pt>
                      <c:pt idx="26">
                        <c:v>2015</c:v>
                      </c:pt>
                      <c:pt idx="27">
                        <c:v>2016</c:v>
                      </c:pt>
                      <c:pt idx="28">
                        <c:v>2017</c:v>
                      </c:pt>
                      <c:pt idx="29">
                        <c:v>2018</c:v>
                      </c:pt>
                      <c:pt idx="30">
                        <c:v>2019</c:v>
                      </c:pt>
                      <c:pt idx="31">
                        <c:v>2020</c:v>
                      </c:pt>
                      <c:pt idx="32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0EBF-4D88-AA18-FB4CCE135A24}"/>
                  </c:ext>
                </c:extLst>
              </c15:ser>
            </c15:filteredLineSeries>
          </c:ext>
        </c:extLst>
      </c:lineChart>
      <c:catAx>
        <c:axId val="29493395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934280"/>
        <c:crosses val="autoZero"/>
        <c:auto val="1"/>
        <c:lblAlgn val="ctr"/>
        <c:lblOffset val="100"/>
        <c:noMultiLvlLbl val="1"/>
      </c:catAx>
      <c:valAx>
        <c:axId val="29493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93395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3677515628984789E-3"/>
                <c:y val="0.1683409014846514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  <c:extLst/>
  </c:chart>
  <c:spPr>
    <a:noFill/>
    <a:ln>
      <a:noFill/>
    </a:ln>
    <a:effectLst/>
  </c:spPr>
  <c:txPr>
    <a:bodyPr/>
    <a:lstStyle/>
    <a:p>
      <a:pPr>
        <a:defRPr sz="2800"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5"/>
          <c:order val="0"/>
          <c:tx>
            <c:strRef>
              <c:f>Planilha2!$A$9</c:f>
              <c:strCache>
                <c:ptCount val="1"/>
                <c:pt idx="0">
                  <c:v>DEFENSIVOS AGRÍCOLAS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dLbl>
              <c:idx val="3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F3-4888-AA2D-C76EFDFCC7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Planilha2!$B$7:$AH$7</c:f>
              <c:numCache>
                <c:formatCode>0</c:formatCode>
                <c:ptCount val="33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</c:numCache>
            </c:numRef>
          </c:cat>
          <c:val>
            <c:numRef>
              <c:f>Planilha2!$B$9:$AH$9</c:f>
              <c:numCache>
                <c:formatCode>#,##0</c:formatCode>
                <c:ptCount val="33"/>
                <c:pt idx="0">
                  <c:v>13.509637</c:v>
                </c:pt>
                <c:pt idx="1">
                  <c:v>15.699616000000001</c:v>
                </c:pt>
                <c:pt idx="2">
                  <c:v>24.148457000000001</c:v>
                </c:pt>
                <c:pt idx="3">
                  <c:v>27.401361999999999</c:v>
                </c:pt>
                <c:pt idx="4">
                  <c:v>22.88064</c:v>
                </c:pt>
                <c:pt idx="5">
                  <c:v>42.476674000000003</c:v>
                </c:pt>
                <c:pt idx="6">
                  <c:v>112.298558</c:v>
                </c:pt>
                <c:pt idx="7">
                  <c:v>62.447282999999999</c:v>
                </c:pt>
                <c:pt idx="8">
                  <c:v>82.566056000000003</c:v>
                </c:pt>
                <c:pt idx="9">
                  <c:v>93.995992999999999</c:v>
                </c:pt>
                <c:pt idx="10">
                  <c:v>88.325395</c:v>
                </c:pt>
                <c:pt idx="11">
                  <c:v>95.81429</c:v>
                </c:pt>
                <c:pt idx="12">
                  <c:v>118.22930700000001</c:v>
                </c:pt>
                <c:pt idx="13">
                  <c:v>96.732551999999998</c:v>
                </c:pt>
                <c:pt idx="14">
                  <c:v>128.19035700000001</c:v>
                </c:pt>
                <c:pt idx="15">
                  <c:v>186.04464999999999</c:v>
                </c:pt>
                <c:pt idx="16">
                  <c:v>140.54424499999999</c:v>
                </c:pt>
                <c:pt idx="17">
                  <c:v>139.857662</c:v>
                </c:pt>
                <c:pt idx="18">
                  <c:v>219.57471799999999</c:v>
                </c:pt>
                <c:pt idx="19">
                  <c:v>272.33599600000002</c:v>
                </c:pt>
                <c:pt idx="20">
                  <c:v>286.91305899999998</c:v>
                </c:pt>
                <c:pt idx="21">
                  <c:v>279.27984199999997</c:v>
                </c:pt>
                <c:pt idx="22">
                  <c:v>280.18349799999999</c:v>
                </c:pt>
                <c:pt idx="23">
                  <c:v>361.12463700000001</c:v>
                </c:pt>
                <c:pt idx="24">
                  <c:v>485.25345800000002</c:v>
                </c:pt>
                <c:pt idx="25">
                  <c:v>503.634502</c:v>
                </c:pt>
                <c:pt idx="26">
                  <c:v>492.50631199999998</c:v>
                </c:pt>
                <c:pt idx="27">
                  <c:v>519.10116500000004</c:v>
                </c:pt>
                <c:pt idx="28">
                  <c:v>462.29085400000002</c:v>
                </c:pt>
                <c:pt idx="29">
                  <c:v>586.94632200000001</c:v>
                </c:pt>
                <c:pt idx="30">
                  <c:v>709.61254599999995</c:v>
                </c:pt>
                <c:pt idx="31">
                  <c:v>669</c:v>
                </c:pt>
                <c:pt idx="32">
                  <c:v>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BF-4D88-AA18-FB4CCE135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933952"/>
        <c:axId val="294934280"/>
        <c:extLst>
          <c:ext xmlns:c15="http://schemas.microsoft.com/office/drawing/2012/chart" uri="{02D57815-91ED-43cb-92C2-25804820EDAC}">
            <c15:filteredLineSeries>
              <c15:ser>
                <c:idx val="18"/>
                <c:order val="1"/>
                <c:tx>
                  <c:strRef>
                    <c:extLst>
                      <c:ext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Planilha2!$B$7:$AH$7</c15:sqref>
                        </c15:formulaRef>
                      </c:ext>
                    </c:extLst>
                    <c:numCache>
                      <c:formatCode>0</c:formatCode>
                      <c:ptCount val="33"/>
                      <c:pt idx="0">
                        <c:v>1989</c:v>
                      </c:pt>
                      <c:pt idx="1">
                        <c:v>1990</c:v>
                      </c:pt>
                      <c:pt idx="2">
                        <c:v>1991</c:v>
                      </c:pt>
                      <c:pt idx="3">
                        <c:v>1992</c:v>
                      </c:pt>
                      <c:pt idx="4">
                        <c:v>1993</c:v>
                      </c:pt>
                      <c:pt idx="5">
                        <c:v>1994</c:v>
                      </c:pt>
                      <c:pt idx="6">
                        <c:v>1995</c:v>
                      </c:pt>
                      <c:pt idx="7">
                        <c:v>1996</c:v>
                      </c:pt>
                      <c:pt idx="8">
                        <c:v>1997</c:v>
                      </c:pt>
                      <c:pt idx="9">
                        <c:v>1998</c:v>
                      </c:pt>
                      <c:pt idx="10">
                        <c:v>1999</c:v>
                      </c:pt>
                      <c:pt idx="11">
                        <c:v>2000</c:v>
                      </c:pt>
                      <c:pt idx="12">
                        <c:v>2001</c:v>
                      </c:pt>
                      <c:pt idx="13">
                        <c:v>2002</c:v>
                      </c:pt>
                      <c:pt idx="14">
                        <c:v>2003</c:v>
                      </c:pt>
                      <c:pt idx="15">
                        <c:v>2004</c:v>
                      </c:pt>
                      <c:pt idx="16">
                        <c:v>2005</c:v>
                      </c:pt>
                      <c:pt idx="17">
                        <c:v>2006</c:v>
                      </c:pt>
                      <c:pt idx="18">
                        <c:v>2007</c:v>
                      </c:pt>
                      <c:pt idx="19">
                        <c:v>2008</c:v>
                      </c:pt>
                      <c:pt idx="20">
                        <c:v>2009</c:v>
                      </c:pt>
                      <c:pt idx="21">
                        <c:v>2010</c:v>
                      </c:pt>
                      <c:pt idx="22">
                        <c:v>2011</c:v>
                      </c:pt>
                      <c:pt idx="23">
                        <c:v>2012</c:v>
                      </c:pt>
                      <c:pt idx="24">
                        <c:v>2013</c:v>
                      </c:pt>
                      <c:pt idx="25">
                        <c:v>2014</c:v>
                      </c:pt>
                      <c:pt idx="26">
                        <c:v>2015</c:v>
                      </c:pt>
                      <c:pt idx="27">
                        <c:v>2016</c:v>
                      </c:pt>
                      <c:pt idx="28">
                        <c:v>2017</c:v>
                      </c:pt>
                      <c:pt idx="29">
                        <c:v>2018</c:v>
                      </c:pt>
                      <c:pt idx="30">
                        <c:v>2019</c:v>
                      </c:pt>
                      <c:pt idx="31">
                        <c:v>2020</c:v>
                      </c:pt>
                      <c:pt idx="32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0EBF-4D88-AA18-FB4CCE135A24}"/>
                  </c:ext>
                </c:extLst>
              </c15:ser>
            </c15:filteredLineSeries>
            <c15:filteredLineSeries>
              <c15:ser>
                <c:idx val="19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Planilha2!$B$7:$AH$7</c15:sqref>
                        </c15:formulaRef>
                      </c:ext>
                    </c:extLst>
                    <c:numCache>
                      <c:formatCode>0</c:formatCode>
                      <c:ptCount val="33"/>
                      <c:pt idx="0">
                        <c:v>1989</c:v>
                      </c:pt>
                      <c:pt idx="1">
                        <c:v>1990</c:v>
                      </c:pt>
                      <c:pt idx="2">
                        <c:v>1991</c:v>
                      </c:pt>
                      <c:pt idx="3">
                        <c:v>1992</c:v>
                      </c:pt>
                      <c:pt idx="4">
                        <c:v>1993</c:v>
                      </c:pt>
                      <c:pt idx="5">
                        <c:v>1994</c:v>
                      </c:pt>
                      <c:pt idx="6">
                        <c:v>1995</c:v>
                      </c:pt>
                      <c:pt idx="7">
                        <c:v>1996</c:v>
                      </c:pt>
                      <c:pt idx="8">
                        <c:v>1997</c:v>
                      </c:pt>
                      <c:pt idx="9">
                        <c:v>1998</c:v>
                      </c:pt>
                      <c:pt idx="10">
                        <c:v>1999</c:v>
                      </c:pt>
                      <c:pt idx="11">
                        <c:v>2000</c:v>
                      </c:pt>
                      <c:pt idx="12">
                        <c:v>2001</c:v>
                      </c:pt>
                      <c:pt idx="13">
                        <c:v>2002</c:v>
                      </c:pt>
                      <c:pt idx="14">
                        <c:v>2003</c:v>
                      </c:pt>
                      <c:pt idx="15">
                        <c:v>2004</c:v>
                      </c:pt>
                      <c:pt idx="16">
                        <c:v>2005</c:v>
                      </c:pt>
                      <c:pt idx="17">
                        <c:v>2006</c:v>
                      </c:pt>
                      <c:pt idx="18">
                        <c:v>2007</c:v>
                      </c:pt>
                      <c:pt idx="19">
                        <c:v>2008</c:v>
                      </c:pt>
                      <c:pt idx="20">
                        <c:v>2009</c:v>
                      </c:pt>
                      <c:pt idx="21">
                        <c:v>2010</c:v>
                      </c:pt>
                      <c:pt idx="22">
                        <c:v>2011</c:v>
                      </c:pt>
                      <c:pt idx="23">
                        <c:v>2012</c:v>
                      </c:pt>
                      <c:pt idx="24">
                        <c:v>2013</c:v>
                      </c:pt>
                      <c:pt idx="25">
                        <c:v>2014</c:v>
                      </c:pt>
                      <c:pt idx="26">
                        <c:v>2015</c:v>
                      </c:pt>
                      <c:pt idx="27">
                        <c:v>2016</c:v>
                      </c:pt>
                      <c:pt idx="28">
                        <c:v>2017</c:v>
                      </c:pt>
                      <c:pt idx="29">
                        <c:v>2018</c:v>
                      </c:pt>
                      <c:pt idx="30">
                        <c:v>2019</c:v>
                      </c:pt>
                      <c:pt idx="31">
                        <c:v>2020</c:v>
                      </c:pt>
                      <c:pt idx="32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EBF-4D88-AA18-FB4CCE135A24}"/>
                  </c:ext>
                </c:extLst>
              </c15:ser>
            </c15:filteredLineSeries>
            <c15:filteredLineSeries>
              <c15:ser>
                <c:idx val="2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Planilha2!$B$7:$AH$7</c15:sqref>
                        </c15:formulaRef>
                      </c:ext>
                    </c:extLst>
                    <c:numCache>
                      <c:formatCode>0</c:formatCode>
                      <c:ptCount val="33"/>
                      <c:pt idx="0">
                        <c:v>1989</c:v>
                      </c:pt>
                      <c:pt idx="1">
                        <c:v>1990</c:v>
                      </c:pt>
                      <c:pt idx="2">
                        <c:v>1991</c:v>
                      </c:pt>
                      <c:pt idx="3">
                        <c:v>1992</c:v>
                      </c:pt>
                      <c:pt idx="4">
                        <c:v>1993</c:v>
                      </c:pt>
                      <c:pt idx="5">
                        <c:v>1994</c:v>
                      </c:pt>
                      <c:pt idx="6">
                        <c:v>1995</c:v>
                      </c:pt>
                      <c:pt idx="7">
                        <c:v>1996</c:v>
                      </c:pt>
                      <c:pt idx="8">
                        <c:v>1997</c:v>
                      </c:pt>
                      <c:pt idx="9">
                        <c:v>1998</c:v>
                      </c:pt>
                      <c:pt idx="10">
                        <c:v>1999</c:v>
                      </c:pt>
                      <c:pt idx="11">
                        <c:v>2000</c:v>
                      </c:pt>
                      <c:pt idx="12">
                        <c:v>2001</c:v>
                      </c:pt>
                      <c:pt idx="13">
                        <c:v>2002</c:v>
                      </c:pt>
                      <c:pt idx="14">
                        <c:v>2003</c:v>
                      </c:pt>
                      <c:pt idx="15">
                        <c:v>2004</c:v>
                      </c:pt>
                      <c:pt idx="16">
                        <c:v>2005</c:v>
                      </c:pt>
                      <c:pt idx="17">
                        <c:v>2006</c:v>
                      </c:pt>
                      <c:pt idx="18">
                        <c:v>2007</c:v>
                      </c:pt>
                      <c:pt idx="19">
                        <c:v>2008</c:v>
                      </c:pt>
                      <c:pt idx="20">
                        <c:v>2009</c:v>
                      </c:pt>
                      <c:pt idx="21">
                        <c:v>2010</c:v>
                      </c:pt>
                      <c:pt idx="22">
                        <c:v>2011</c:v>
                      </c:pt>
                      <c:pt idx="23">
                        <c:v>2012</c:v>
                      </c:pt>
                      <c:pt idx="24">
                        <c:v>2013</c:v>
                      </c:pt>
                      <c:pt idx="25">
                        <c:v>2014</c:v>
                      </c:pt>
                      <c:pt idx="26">
                        <c:v>2015</c:v>
                      </c:pt>
                      <c:pt idx="27">
                        <c:v>2016</c:v>
                      </c:pt>
                      <c:pt idx="28">
                        <c:v>2017</c:v>
                      </c:pt>
                      <c:pt idx="29">
                        <c:v>2018</c:v>
                      </c:pt>
                      <c:pt idx="30">
                        <c:v>2019</c:v>
                      </c:pt>
                      <c:pt idx="31">
                        <c:v>2020</c:v>
                      </c:pt>
                      <c:pt idx="32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0EBF-4D88-AA18-FB4CCE135A24}"/>
                  </c:ext>
                </c:extLst>
              </c15:ser>
            </c15:filteredLineSeries>
          </c:ext>
        </c:extLst>
      </c:lineChart>
      <c:catAx>
        <c:axId val="29493395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934280"/>
        <c:crosses val="autoZero"/>
        <c:auto val="1"/>
        <c:lblAlgn val="ctr"/>
        <c:lblOffset val="100"/>
        <c:noMultiLvlLbl val="1"/>
      </c:catAx>
      <c:valAx>
        <c:axId val="29493428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933952"/>
        <c:crosses val="autoZero"/>
        <c:crossBetween val="between"/>
        <c:dispUnits>
          <c:builtInUnit val="hundreds"/>
          <c:dispUnitsLbl>
            <c:layout>
              <c:manualLayout>
                <c:xMode val="edge"/>
                <c:yMode val="edge"/>
                <c:x val="1.3677515628984789E-3"/>
                <c:y val="0.1683409014846514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  <c:extLst/>
  </c:chart>
  <c:spPr>
    <a:noFill/>
    <a:ln>
      <a:noFill/>
    </a:ln>
    <a:effectLst/>
  </c:spPr>
  <c:txPr>
    <a:bodyPr/>
    <a:lstStyle/>
    <a:p>
      <a:pPr>
        <a:defRPr sz="280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7"/>
          <c:order val="0"/>
          <c:tx>
            <c:strRef>
              <c:f>Planilha2!$A$11</c:f>
              <c:strCache>
                <c:ptCount val="1"/>
                <c:pt idx="0">
                  <c:v>RESINAS TERMOPLÁSTICAS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dLbl>
              <c:idx val="3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A4-4600-9B4B-858265089C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Planilha2!$B$7:$AH$7</c:f>
              <c:numCache>
                <c:formatCode>0</c:formatCode>
                <c:ptCount val="33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</c:numCache>
            </c:numRef>
          </c:cat>
          <c:val>
            <c:numRef>
              <c:f>Planilha2!$B$11:$AH$11</c:f>
              <c:numCache>
                <c:formatCode>#,##0</c:formatCode>
                <c:ptCount val="33"/>
                <c:pt idx="0">
                  <c:v>64</c:v>
                </c:pt>
                <c:pt idx="1">
                  <c:v>77</c:v>
                </c:pt>
                <c:pt idx="2">
                  <c:v>134</c:v>
                </c:pt>
                <c:pt idx="3">
                  <c:v>143</c:v>
                </c:pt>
                <c:pt idx="4">
                  <c:v>235</c:v>
                </c:pt>
                <c:pt idx="5">
                  <c:v>249</c:v>
                </c:pt>
                <c:pt idx="6">
                  <c:v>583</c:v>
                </c:pt>
                <c:pt idx="7">
                  <c:v>661</c:v>
                </c:pt>
                <c:pt idx="8">
                  <c:v>648</c:v>
                </c:pt>
                <c:pt idx="9">
                  <c:v>769</c:v>
                </c:pt>
                <c:pt idx="10">
                  <c:v>666</c:v>
                </c:pt>
                <c:pt idx="11">
                  <c:v>862</c:v>
                </c:pt>
                <c:pt idx="12">
                  <c:v>892</c:v>
                </c:pt>
                <c:pt idx="13">
                  <c:v>885</c:v>
                </c:pt>
                <c:pt idx="14">
                  <c:v>796</c:v>
                </c:pt>
                <c:pt idx="15">
                  <c:v>900</c:v>
                </c:pt>
                <c:pt idx="16">
                  <c:v>983</c:v>
                </c:pt>
                <c:pt idx="17">
                  <c:v>1040</c:v>
                </c:pt>
                <c:pt idx="18">
                  <c:v>1165</c:v>
                </c:pt>
                <c:pt idx="19">
                  <c:v>1559</c:v>
                </c:pt>
                <c:pt idx="20">
                  <c:v>1524</c:v>
                </c:pt>
                <c:pt idx="21">
                  <c:v>1917</c:v>
                </c:pt>
                <c:pt idx="22">
                  <c:v>2237</c:v>
                </c:pt>
                <c:pt idx="23">
                  <c:v>1999</c:v>
                </c:pt>
                <c:pt idx="24">
                  <c:v>2348</c:v>
                </c:pt>
                <c:pt idx="25">
                  <c:v>2325</c:v>
                </c:pt>
                <c:pt idx="26">
                  <c:v>1997</c:v>
                </c:pt>
                <c:pt idx="27">
                  <c:v>1897</c:v>
                </c:pt>
                <c:pt idx="28">
                  <c:v>2001</c:v>
                </c:pt>
                <c:pt idx="29">
                  <c:v>2190</c:v>
                </c:pt>
                <c:pt idx="30">
                  <c:v>2393</c:v>
                </c:pt>
                <c:pt idx="31">
                  <c:v>2546</c:v>
                </c:pt>
                <c:pt idx="32">
                  <c:v>3025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EBF-4D88-AA18-FB4CCE135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933952"/>
        <c:axId val="294934280"/>
        <c:extLst>
          <c:ext xmlns:c15="http://schemas.microsoft.com/office/drawing/2012/chart" uri="{02D57815-91ED-43cb-92C2-25804820EDAC}">
            <c15:filteredLineSeries>
              <c15:ser>
                <c:idx val="18"/>
                <c:order val="1"/>
                <c:tx>
                  <c:strRef>
                    <c:extLst>
                      <c:ext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Planilha2!$B$7:$AH$7</c15:sqref>
                        </c15:formulaRef>
                      </c:ext>
                    </c:extLst>
                    <c:numCache>
                      <c:formatCode>0</c:formatCode>
                      <c:ptCount val="33"/>
                      <c:pt idx="0">
                        <c:v>1989</c:v>
                      </c:pt>
                      <c:pt idx="1">
                        <c:v>1990</c:v>
                      </c:pt>
                      <c:pt idx="2">
                        <c:v>1991</c:v>
                      </c:pt>
                      <c:pt idx="3">
                        <c:v>1992</c:v>
                      </c:pt>
                      <c:pt idx="4">
                        <c:v>1993</c:v>
                      </c:pt>
                      <c:pt idx="5">
                        <c:v>1994</c:v>
                      </c:pt>
                      <c:pt idx="6">
                        <c:v>1995</c:v>
                      </c:pt>
                      <c:pt idx="7">
                        <c:v>1996</c:v>
                      </c:pt>
                      <c:pt idx="8">
                        <c:v>1997</c:v>
                      </c:pt>
                      <c:pt idx="9">
                        <c:v>1998</c:v>
                      </c:pt>
                      <c:pt idx="10">
                        <c:v>1999</c:v>
                      </c:pt>
                      <c:pt idx="11">
                        <c:v>2000</c:v>
                      </c:pt>
                      <c:pt idx="12">
                        <c:v>2001</c:v>
                      </c:pt>
                      <c:pt idx="13">
                        <c:v>2002</c:v>
                      </c:pt>
                      <c:pt idx="14">
                        <c:v>2003</c:v>
                      </c:pt>
                      <c:pt idx="15">
                        <c:v>2004</c:v>
                      </c:pt>
                      <c:pt idx="16">
                        <c:v>2005</c:v>
                      </c:pt>
                      <c:pt idx="17">
                        <c:v>2006</c:v>
                      </c:pt>
                      <c:pt idx="18">
                        <c:v>2007</c:v>
                      </c:pt>
                      <c:pt idx="19">
                        <c:v>2008</c:v>
                      </c:pt>
                      <c:pt idx="20">
                        <c:v>2009</c:v>
                      </c:pt>
                      <c:pt idx="21">
                        <c:v>2010</c:v>
                      </c:pt>
                      <c:pt idx="22">
                        <c:v>2011</c:v>
                      </c:pt>
                      <c:pt idx="23">
                        <c:v>2012</c:v>
                      </c:pt>
                      <c:pt idx="24">
                        <c:v>2013</c:v>
                      </c:pt>
                      <c:pt idx="25">
                        <c:v>2014</c:v>
                      </c:pt>
                      <c:pt idx="26">
                        <c:v>2015</c:v>
                      </c:pt>
                      <c:pt idx="27">
                        <c:v>2016</c:v>
                      </c:pt>
                      <c:pt idx="28">
                        <c:v>2017</c:v>
                      </c:pt>
                      <c:pt idx="29">
                        <c:v>2018</c:v>
                      </c:pt>
                      <c:pt idx="30">
                        <c:v>2019</c:v>
                      </c:pt>
                      <c:pt idx="31">
                        <c:v>2020</c:v>
                      </c:pt>
                      <c:pt idx="32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0EBF-4D88-AA18-FB4CCE135A24}"/>
                  </c:ext>
                </c:extLst>
              </c15:ser>
            </c15:filteredLineSeries>
            <c15:filteredLineSeries>
              <c15:ser>
                <c:idx val="19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Planilha2!$B$7:$AH$7</c15:sqref>
                        </c15:formulaRef>
                      </c:ext>
                    </c:extLst>
                    <c:numCache>
                      <c:formatCode>0</c:formatCode>
                      <c:ptCount val="33"/>
                      <c:pt idx="0">
                        <c:v>1989</c:v>
                      </c:pt>
                      <c:pt idx="1">
                        <c:v>1990</c:v>
                      </c:pt>
                      <c:pt idx="2">
                        <c:v>1991</c:v>
                      </c:pt>
                      <c:pt idx="3">
                        <c:v>1992</c:v>
                      </c:pt>
                      <c:pt idx="4">
                        <c:v>1993</c:v>
                      </c:pt>
                      <c:pt idx="5">
                        <c:v>1994</c:v>
                      </c:pt>
                      <c:pt idx="6">
                        <c:v>1995</c:v>
                      </c:pt>
                      <c:pt idx="7">
                        <c:v>1996</c:v>
                      </c:pt>
                      <c:pt idx="8">
                        <c:v>1997</c:v>
                      </c:pt>
                      <c:pt idx="9">
                        <c:v>1998</c:v>
                      </c:pt>
                      <c:pt idx="10">
                        <c:v>1999</c:v>
                      </c:pt>
                      <c:pt idx="11">
                        <c:v>2000</c:v>
                      </c:pt>
                      <c:pt idx="12">
                        <c:v>2001</c:v>
                      </c:pt>
                      <c:pt idx="13">
                        <c:v>2002</c:v>
                      </c:pt>
                      <c:pt idx="14">
                        <c:v>2003</c:v>
                      </c:pt>
                      <c:pt idx="15">
                        <c:v>2004</c:v>
                      </c:pt>
                      <c:pt idx="16">
                        <c:v>2005</c:v>
                      </c:pt>
                      <c:pt idx="17">
                        <c:v>2006</c:v>
                      </c:pt>
                      <c:pt idx="18">
                        <c:v>2007</c:v>
                      </c:pt>
                      <c:pt idx="19">
                        <c:v>2008</c:v>
                      </c:pt>
                      <c:pt idx="20">
                        <c:v>2009</c:v>
                      </c:pt>
                      <c:pt idx="21">
                        <c:v>2010</c:v>
                      </c:pt>
                      <c:pt idx="22">
                        <c:v>2011</c:v>
                      </c:pt>
                      <c:pt idx="23">
                        <c:v>2012</c:v>
                      </c:pt>
                      <c:pt idx="24">
                        <c:v>2013</c:v>
                      </c:pt>
                      <c:pt idx="25">
                        <c:v>2014</c:v>
                      </c:pt>
                      <c:pt idx="26">
                        <c:v>2015</c:v>
                      </c:pt>
                      <c:pt idx="27">
                        <c:v>2016</c:v>
                      </c:pt>
                      <c:pt idx="28">
                        <c:v>2017</c:v>
                      </c:pt>
                      <c:pt idx="29">
                        <c:v>2018</c:v>
                      </c:pt>
                      <c:pt idx="30">
                        <c:v>2019</c:v>
                      </c:pt>
                      <c:pt idx="31">
                        <c:v>2020</c:v>
                      </c:pt>
                      <c:pt idx="32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EBF-4D88-AA18-FB4CCE135A24}"/>
                  </c:ext>
                </c:extLst>
              </c15:ser>
            </c15:filteredLineSeries>
            <c15:filteredLineSeries>
              <c15:ser>
                <c:idx val="2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Planilha2!$B$7:$AH$7</c15:sqref>
                        </c15:formulaRef>
                      </c:ext>
                    </c:extLst>
                    <c:numCache>
                      <c:formatCode>0</c:formatCode>
                      <c:ptCount val="33"/>
                      <c:pt idx="0">
                        <c:v>1989</c:v>
                      </c:pt>
                      <c:pt idx="1">
                        <c:v>1990</c:v>
                      </c:pt>
                      <c:pt idx="2">
                        <c:v>1991</c:v>
                      </c:pt>
                      <c:pt idx="3">
                        <c:v>1992</c:v>
                      </c:pt>
                      <c:pt idx="4">
                        <c:v>1993</c:v>
                      </c:pt>
                      <c:pt idx="5">
                        <c:v>1994</c:v>
                      </c:pt>
                      <c:pt idx="6">
                        <c:v>1995</c:v>
                      </c:pt>
                      <c:pt idx="7">
                        <c:v>1996</c:v>
                      </c:pt>
                      <c:pt idx="8">
                        <c:v>1997</c:v>
                      </c:pt>
                      <c:pt idx="9">
                        <c:v>1998</c:v>
                      </c:pt>
                      <c:pt idx="10">
                        <c:v>1999</c:v>
                      </c:pt>
                      <c:pt idx="11">
                        <c:v>2000</c:v>
                      </c:pt>
                      <c:pt idx="12">
                        <c:v>2001</c:v>
                      </c:pt>
                      <c:pt idx="13">
                        <c:v>2002</c:v>
                      </c:pt>
                      <c:pt idx="14">
                        <c:v>2003</c:v>
                      </c:pt>
                      <c:pt idx="15">
                        <c:v>2004</c:v>
                      </c:pt>
                      <c:pt idx="16">
                        <c:v>2005</c:v>
                      </c:pt>
                      <c:pt idx="17">
                        <c:v>2006</c:v>
                      </c:pt>
                      <c:pt idx="18">
                        <c:v>2007</c:v>
                      </c:pt>
                      <c:pt idx="19">
                        <c:v>2008</c:v>
                      </c:pt>
                      <c:pt idx="20">
                        <c:v>2009</c:v>
                      </c:pt>
                      <c:pt idx="21">
                        <c:v>2010</c:v>
                      </c:pt>
                      <c:pt idx="22">
                        <c:v>2011</c:v>
                      </c:pt>
                      <c:pt idx="23">
                        <c:v>2012</c:v>
                      </c:pt>
                      <c:pt idx="24">
                        <c:v>2013</c:v>
                      </c:pt>
                      <c:pt idx="25">
                        <c:v>2014</c:v>
                      </c:pt>
                      <c:pt idx="26">
                        <c:v>2015</c:v>
                      </c:pt>
                      <c:pt idx="27">
                        <c:v>2016</c:v>
                      </c:pt>
                      <c:pt idx="28">
                        <c:v>2017</c:v>
                      </c:pt>
                      <c:pt idx="29">
                        <c:v>2018</c:v>
                      </c:pt>
                      <c:pt idx="30">
                        <c:v>2019</c:v>
                      </c:pt>
                      <c:pt idx="31">
                        <c:v>2020</c:v>
                      </c:pt>
                      <c:pt idx="32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0EBF-4D88-AA18-FB4CCE135A24}"/>
                  </c:ext>
                </c:extLst>
              </c15:ser>
            </c15:filteredLineSeries>
          </c:ext>
        </c:extLst>
      </c:lineChart>
      <c:catAx>
        <c:axId val="29493395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934280"/>
        <c:crosses val="autoZero"/>
        <c:auto val="1"/>
        <c:lblAlgn val="ctr"/>
        <c:lblOffset val="100"/>
        <c:noMultiLvlLbl val="1"/>
      </c:catAx>
      <c:valAx>
        <c:axId val="29493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93395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3677515628984789E-3"/>
                <c:y val="0.1683409014846514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  <c:extLst/>
  </c:chart>
  <c:spPr>
    <a:noFill/>
    <a:ln>
      <a:noFill/>
    </a:ln>
    <a:effectLst/>
  </c:spPr>
  <c:txPr>
    <a:bodyPr/>
    <a:lstStyle/>
    <a:p>
      <a:pPr>
        <a:defRPr sz="28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97FCB-AF9B-4AEC-8EF3-CF15E988F13F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9E259-DF25-4E20-958B-54732C4C3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92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599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2F7769"/>
                </a:solidFill>
                <a:latin typeface="Open Sans Condensed"/>
                <a:cs typeface="Open Sans Condensed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rgbClr val="175070"/>
                </a:solidFill>
                <a:latin typeface="Open Sans Condensed Light"/>
                <a:cs typeface="Open Sans Condensed Ligh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uas Partes d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0" cy="10287000"/>
          </a:xfrm>
          <a:custGeom>
            <a:avLst/>
            <a:gdLst/>
            <a:ahLst/>
            <a:cxnLst/>
            <a:rect l="l" t="t" r="r" b="b"/>
            <a:pathLst>
              <a:path h="10287000">
                <a:moveTo>
                  <a:pt x="0" y="0"/>
                </a:moveTo>
                <a:lnTo>
                  <a:pt x="0" y="10286999"/>
                </a:lnTo>
                <a:lnTo>
                  <a:pt x="0" y="0"/>
                </a:lnTo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0" cy="10287000"/>
          </a:xfrm>
          <a:custGeom>
            <a:avLst/>
            <a:gdLst/>
            <a:ahLst/>
            <a:cxnLst/>
            <a:rect l="l" t="t" r="r" b="b"/>
            <a:pathLst>
              <a:path h="10287000">
                <a:moveTo>
                  <a:pt x="0" y="0"/>
                </a:moveTo>
                <a:lnTo>
                  <a:pt x="0" y="10286999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210662"/>
            <a:ext cx="18288000" cy="9076690"/>
          </a:xfrm>
          <a:custGeom>
            <a:avLst/>
            <a:gdLst/>
            <a:ahLst/>
            <a:cxnLst/>
            <a:rect l="l" t="t" r="r" b="b"/>
            <a:pathLst>
              <a:path w="18288000" h="9076690">
                <a:moveTo>
                  <a:pt x="0" y="0"/>
                </a:moveTo>
                <a:lnTo>
                  <a:pt x="18287998" y="0"/>
                </a:lnTo>
                <a:lnTo>
                  <a:pt x="18287998" y="9076336"/>
                </a:lnTo>
                <a:lnTo>
                  <a:pt x="0" y="9076336"/>
                </a:lnTo>
                <a:lnTo>
                  <a:pt x="0" y="0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38149" y="5337261"/>
            <a:ext cx="3057525" cy="4438650"/>
          </a:xfrm>
          <a:custGeom>
            <a:avLst/>
            <a:gdLst/>
            <a:ahLst/>
            <a:cxnLst/>
            <a:rect l="l" t="t" r="r" b="b"/>
            <a:pathLst>
              <a:path w="3057525" h="4438650">
                <a:moveTo>
                  <a:pt x="0" y="0"/>
                </a:moveTo>
                <a:lnTo>
                  <a:pt x="3057524" y="0"/>
                </a:lnTo>
                <a:lnTo>
                  <a:pt x="3057524" y="4438435"/>
                </a:lnTo>
                <a:lnTo>
                  <a:pt x="0" y="4438435"/>
                </a:lnTo>
                <a:lnTo>
                  <a:pt x="0" y="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38150" y="2355937"/>
            <a:ext cx="3057525" cy="2981325"/>
          </a:xfrm>
          <a:custGeom>
            <a:avLst/>
            <a:gdLst/>
            <a:ahLst/>
            <a:cxnLst/>
            <a:rect l="l" t="t" r="r" b="b"/>
            <a:pathLst>
              <a:path w="3057525" h="2981325">
                <a:moveTo>
                  <a:pt x="0" y="0"/>
                </a:moveTo>
                <a:lnTo>
                  <a:pt x="3057524" y="0"/>
                </a:lnTo>
                <a:lnTo>
                  <a:pt x="3057524" y="2981324"/>
                </a:lnTo>
                <a:lnTo>
                  <a:pt x="0" y="2981324"/>
                </a:lnTo>
                <a:lnTo>
                  <a:pt x="0" y="0"/>
                </a:lnTo>
                <a:close/>
              </a:path>
            </a:pathLst>
          </a:custGeom>
          <a:solidFill>
            <a:srgbClr val="0191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8288000" cy="1210945"/>
          </a:xfrm>
          <a:custGeom>
            <a:avLst/>
            <a:gdLst/>
            <a:ahLst/>
            <a:cxnLst/>
            <a:rect l="l" t="t" r="r" b="b"/>
            <a:pathLst>
              <a:path w="18288000" h="1210945">
                <a:moveTo>
                  <a:pt x="0" y="0"/>
                </a:moveTo>
                <a:lnTo>
                  <a:pt x="18287999" y="0"/>
                </a:lnTo>
                <a:lnTo>
                  <a:pt x="18287999" y="1210663"/>
                </a:lnTo>
                <a:lnTo>
                  <a:pt x="0" y="1210663"/>
                </a:lnTo>
                <a:lnTo>
                  <a:pt x="0" y="0"/>
                </a:lnTo>
              </a:path>
            </a:pathLst>
          </a:custGeom>
          <a:solidFill>
            <a:srgbClr val="2F7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4904904" y="400776"/>
            <a:ext cx="2714624" cy="533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86376" y="2825545"/>
            <a:ext cx="1169035" cy="1112520"/>
          </a:xfrm>
          <a:custGeom>
            <a:avLst/>
            <a:gdLst/>
            <a:ahLst/>
            <a:cxnLst/>
            <a:rect l="l" t="t" r="r" b="b"/>
            <a:pathLst>
              <a:path w="1169035" h="1112520">
                <a:moveTo>
                  <a:pt x="118311" y="534608"/>
                </a:moveTo>
                <a:lnTo>
                  <a:pt x="58918" y="534608"/>
                </a:lnTo>
                <a:lnTo>
                  <a:pt x="62334" y="491552"/>
                </a:lnTo>
                <a:lnTo>
                  <a:pt x="69113" y="448496"/>
                </a:lnTo>
                <a:lnTo>
                  <a:pt x="79121" y="405441"/>
                </a:lnTo>
                <a:lnTo>
                  <a:pt x="92224" y="362385"/>
                </a:lnTo>
                <a:lnTo>
                  <a:pt x="108288" y="326505"/>
                </a:lnTo>
                <a:lnTo>
                  <a:pt x="127179" y="287037"/>
                </a:lnTo>
                <a:lnTo>
                  <a:pt x="148764" y="251158"/>
                </a:lnTo>
                <a:lnTo>
                  <a:pt x="172908" y="215278"/>
                </a:lnTo>
                <a:lnTo>
                  <a:pt x="199477" y="182986"/>
                </a:lnTo>
                <a:lnTo>
                  <a:pt x="228338" y="154282"/>
                </a:lnTo>
                <a:lnTo>
                  <a:pt x="259357" y="125579"/>
                </a:lnTo>
                <a:lnTo>
                  <a:pt x="292399" y="100463"/>
                </a:lnTo>
                <a:lnTo>
                  <a:pt x="327331" y="78935"/>
                </a:lnTo>
                <a:lnTo>
                  <a:pt x="364019" y="57407"/>
                </a:lnTo>
                <a:lnTo>
                  <a:pt x="402329" y="39467"/>
                </a:lnTo>
                <a:lnTo>
                  <a:pt x="442127" y="25115"/>
                </a:lnTo>
                <a:lnTo>
                  <a:pt x="525651" y="3587"/>
                </a:lnTo>
                <a:lnTo>
                  <a:pt x="569109" y="0"/>
                </a:lnTo>
                <a:lnTo>
                  <a:pt x="658984" y="0"/>
                </a:lnTo>
                <a:lnTo>
                  <a:pt x="746770" y="14351"/>
                </a:lnTo>
                <a:lnTo>
                  <a:pt x="788803" y="25115"/>
                </a:lnTo>
                <a:lnTo>
                  <a:pt x="829404" y="43055"/>
                </a:lnTo>
                <a:lnTo>
                  <a:pt x="860624" y="57407"/>
                </a:lnTo>
                <a:lnTo>
                  <a:pt x="613520" y="57407"/>
                </a:lnTo>
                <a:lnTo>
                  <a:pt x="535272" y="64583"/>
                </a:lnTo>
                <a:lnTo>
                  <a:pt x="497533" y="71759"/>
                </a:lnTo>
                <a:lnTo>
                  <a:pt x="425421" y="93287"/>
                </a:lnTo>
                <a:lnTo>
                  <a:pt x="391285" y="111227"/>
                </a:lnTo>
                <a:lnTo>
                  <a:pt x="327443" y="150694"/>
                </a:lnTo>
                <a:lnTo>
                  <a:pt x="270302" y="197338"/>
                </a:lnTo>
                <a:lnTo>
                  <a:pt x="220810" y="251158"/>
                </a:lnTo>
                <a:lnTo>
                  <a:pt x="199229" y="283449"/>
                </a:lnTo>
                <a:lnTo>
                  <a:pt x="162990" y="348033"/>
                </a:lnTo>
                <a:lnTo>
                  <a:pt x="148569" y="383913"/>
                </a:lnTo>
                <a:lnTo>
                  <a:pt x="127718" y="455672"/>
                </a:lnTo>
                <a:lnTo>
                  <a:pt x="121524" y="495140"/>
                </a:lnTo>
                <a:lnTo>
                  <a:pt x="118311" y="534608"/>
                </a:lnTo>
                <a:close/>
              </a:path>
              <a:path w="1169035" h="1112520">
                <a:moveTo>
                  <a:pt x="866564" y="1051276"/>
                </a:moveTo>
                <a:lnTo>
                  <a:pt x="644305" y="1051276"/>
                </a:lnTo>
                <a:lnTo>
                  <a:pt x="682746" y="1047688"/>
                </a:lnTo>
                <a:lnTo>
                  <a:pt x="756778" y="1033336"/>
                </a:lnTo>
                <a:lnTo>
                  <a:pt x="792139" y="1018984"/>
                </a:lnTo>
                <a:lnTo>
                  <a:pt x="858981" y="986692"/>
                </a:lnTo>
                <a:lnTo>
                  <a:pt x="919883" y="947225"/>
                </a:lnTo>
                <a:lnTo>
                  <a:pt x="973929" y="896993"/>
                </a:lnTo>
                <a:lnTo>
                  <a:pt x="1020204" y="839586"/>
                </a:lnTo>
                <a:lnTo>
                  <a:pt x="1057791" y="775002"/>
                </a:lnTo>
                <a:lnTo>
                  <a:pt x="1085773" y="706830"/>
                </a:lnTo>
                <a:lnTo>
                  <a:pt x="1103235" y="631483"/>
                </a:lnTo>
                <a:lnTo>
                  <a:pt x="1109259" y="556136"/>
                </a:lnTo>
                <a:lnTo>
                  <a:pt x="1107612" y="513080"/>
                </a:lnTo>
                <a:lnTo>
                  <a:pt x="1102759" y="473612"/>
                </a:lnTo>
                <a:lnTo>
                  <a:pt x="1083944" y="398265"/>
                </a:lnTo>
                <a:lnTo>
                  <a:pt x="1070240" y="362385"/>
                </a:lnTo>
                <a:lnTo>
                  <a:pt x="1053844" y="326505"/>
                </a:lnTo>
                <a:lnTo>
                  <a:pt x="1013485" y="261922"/>
                </a:lnTo>
                <a:lnTo>
                  <a:pt x="963898" y="204514"/>
                </a:lnTo>
                <a:lnTo>
                  <a:pt x="906110" y="154282"/>
                </a:lnTo>
                <a:lnTo>
                  <a:pt x="874462" y="132755"/>
                </a:lnTo>
                <a:lnTo>
                  <a:pt x="806301" y="96875"/>
                </a:lnTo>
                <a:lnTo>
                  <a:pt x="770046" y="82523"/>
                </a:lnTo>
                <a:lnTo>
                  <a:pt x="732511" y="71759"/>
                </a:lnTo>
                <a:lnTo>
                  <a:pt x="693826" y="64583"/>
                </a:lnTo>
                <a:lnTo>
                  <a:pt x="613520" y="57407"/>
                </a:lnTo>
                <a:lnTo>
                  <a:pt x="860624" y="57407"/>
                </a:lnTo>
                <a:lnTo>
                  <a:pt x="905735" y="82523"/>
                </a:lnTo>
                <a:lnTo>
                  <a:pt x="941176" y="107639"/>
                </a:lnTo>
                <a:lnTo>
                  <a:pt x="974610" y="132755"/>
                </a:lnTo>
                <a:lnTo>
                  <a:pt x="1005891" y="161458"/>
                </a:lnTo>
                <a:lnTo>
                  <a:pt x="1034877" y="193750"/>
                </a:lnTo>
                <a:lnTo>
                  <a:pt x="1061423" y="226042"/>
                </a:lnTo>
                <a:lnTo>
                  <a:pt x="1085386" y="261922"/>
                </a:lnTo>
                <a:lnTo>
                  <a:pt x="1106620" y="301389"/>
                </a:lnTo>
                <a:lnTo>
                  <a:pt x="1124983" y="337269"/>
                </a:lnTo>
                <a:lnTo>
                  <a:pt x="1140330" y="380325"/>
                </a:lnTo>
                <a:lnTo>
                  <a:pt x="1152517" y="423380"/>
                </a:lnTo>
                <a:lnTo>
                  <a:pt x="1161400" y="466436"/>
                </a:lnTo>
                <a:lnTo>
                  <a:pt x="1166836" y="509492"/>
                </a:lnTo>
                <a:lnTo>
                  <a:pt x="1168680" y="556136"/>
                </a:lnTo>
                <a:lnTo>
                  <a:pt x="1166835" y="602779"/>
                </a:lnTo>
                <a:lnTo>
                  <a:pt x="1161395" y="645835"/>
                </a:lnTo>
                <a:lnTo>
                  <a:pt x="1152499" y="688891"/>
                </a:lnTo>
                <a:lnTo>
                  <a:pt x="1140286" y="731946"/>
                </a:lnTo>
                <a:lnTo>
                  <a:pt x="1124898" y="771414"/>
                </a:lnTo>
                <a:lnTo>
                  <a:pt x="1106473" y="810882"/>
                </a:lnTo>
                <a:lnTo>
                  <a:pt x="1085153" y="850349"/>
                </a:lnTo>
                <a:lnTo>
                  <a:pt x="1034382" y="918521"/>
                </a:lnTo>
                <a:lnTo>
                  <a:pt x="1005212" y="950813"/>
                </a:lnTo>
                <a:lnTo>
                  <a:pt x="973705" y="979517"/>
                </a:lnTo>
                <a:lnTo>
                  <a:pt x="940002" y="1004632"/>
                </a:lnTo>
                <a:lnTo>
                  <a:pt x="904241" y="1029748"/>
                </a:lnTo>
                <a:lnTo>
                  <a:pt x="866564" y="1051276"/>
                </a:lnTo>
                <a:close/>
              </a:path>
              <a:path w="1169035" h="1112520">
                <a:moveTo>
                  <a:pt x="385158" y="441320"/>
                </a:moveTo>
                <a:lnTo>
                  <a:pt x="338711" y="441320"/>
                </a:lnTo>
                <a:lnTo>
                  <a:pt x="385769" y="272686"/>
                </a:lnTo>
                <a:lnTo>
                  <a:pt x="391421" y="258334"/>
                </a:lnTo>
                <a:lnTo>
                  <a:pt x="399858" y="247570"/>
                </a:lnTo>
                <a:lnTo>
                  <a:pt x="410033" y="240394"/>
                </a:lnTo>
                <a:lnTo>
                  <a:pt x="420904" y="236806"/>
                </a:lnTo>
                <a:lnTo>
                  <a:pt x="805124" y="236806"/>
                </a:lnTo>
                <a:lnTo>
                  <a:pt x="815937" y="240394"/>
                </a:lnTo>
                <a:lnTo>
                  <a:pt x="825979" y="247570"/>
                </a:lnTo>
                <a:lnTo>
                  <a:pt x="834206" y="261922"/>
                </a:lnTo>
                <a:lnTo>
                  <a:pt x="450476" y="261922"/>
                </a:lnTo>
                <a:lnTo>
                  <a:pt x="440031" y="269098"/>
                </a:lnTo>
                <a:lnTo>
                  <a:pt x="431297" y="279862"/>
                </a:lnTo>
                <a:lnTo>
                  <a:pt x="425776" y="294213"/>
                </a:lnTo>
                <a:lnTo>
                  <a:pt x="385158" y="441320"/>
                </a:lnTo>
                <a:close/>
              </a:path>
              <a:path w="1169035" h="1112520">
                <a:moveTo>
                  <a:pt x="1006361" y="466436"/>
                </a:moveTo>
                <a:lnTo>
                  <a:pt x="849640" y="466436"/>
                </a:lnTo>
                <a:lnTo>
                  <a:pt x="797778" y="287037"/>
                </a:lnTo>
                <a:lnTo>
                  <a:pt x="790557" y="272686"/>
                </a:lnTo>
                <a:lnTo>
                  <a:pt x="780846" y="265510"/>
                </a:lnTo>
                <a:lnTo>
                  <a:pt x="770142" y="261922"/>
                </a:lnTo>
                <a:lnTo>
                  <a:pt x="834206" y="261922"/>
                </a:lnTo>
                <a:lnTo>
                  <a:pt x="839574" y="276274"/>
                </a:lnTo>
                <a:lnTo>
                  <a:pt x="888650" y="441320"/>
                </a:lnTo>
                <a:lnTo>
                  <a:pt x="1006361" y="441320"/>
                </a:lnTo>
                <a:lnTo>
                  <a:pt x="1006361" y="466436"/>
                </a:lnTo>
                <a:close/>
              </a:path>
              <a:path w="1169035" h="1112520">
                <a:moveTo>
                  <a:pt x="314529" y="480788"/>
                </a:moveTo>
                <a:lnTo>
                  <a:pt x="227659" y="480788"/>
                </a:lnTo>
                <a:lnTo>
                  <a:pt x="221474" y="477200"/>
                </a:lnTo>
                <a:lnTo>
                  <a:pt x="221474" y="409029"/>
                </a:lnTo>
                <a:lnTo>
                  <a:pt x="227659" y="401853"/>
                </a:lnTo>
                <a:lnTo>
                  <a:pt x="315227" y="401853"/>
                </a:lnTo>
                <a:lnTo>
                  <a:pt x="321412" y="409029"/>
                </a:lnTo>
                <a:lnTo>
                  <a:pt x="321412" y="426968"/>
                </a:lnTo>
                <a:lnTo>
                  <a:pt x="338711" y="441320"/>
                </a:lnTo>
                <a:lnTo>
                  <a:pt x="385158" y="441320"/>
                </a:lnTo>
                <a:lnTo>
                  <a:pt x="378223" y="466436"/>
                </a:lnTo>
                <a:lnTo>
                  <a:pt x="1006361" y="466436"/>
                </a:lnTo>
                <a:lnTo>
                  <a:pt x="1006361" y="470024"/>
                </a:lnTo>
                <a:lnTo>
                  <a:pt x="321217" y="470024"/>
                </a:lnTo>
                <a:lnTo>
                  <a:pt x="320240" y="477200"/>
                </a:lnTo>
                <a:lnTo>
                  <a:pt x="314529" y="480788"/>
                </a:lnTo>
                <a:close/>
              </a:path>
              <a:path w="1169035" h="1112520">
                <a:moveTo>
                  <a:pt x="1006361" y="441320"/>
                </a:moveTo>
                <a:lnTo>
                  <a:pt x="888650" y="441320"/>
                </a:lnTo>
                <a:lnTo>
                  <a:pt x="906437" y="426968"/>
                </a:lnTo>
                <a:lnTo>
                  <a:pt x="906437" y="409029"/>
                </a:lnTo>
                <a:lnTo>
                  <a:pt x="912622" y="401853"/>
                </a:lnTo>
                <a:lnTo>
                  <a:pt x="1000162" y="401853"/>
                </a:lnTo>
                <a:lnTo>
                  <a:pt x="1006361" y="409029"/>
                </a:lnTo>
                <a:lnTo>
                  <a:pt x="1006361" y="441320"/>
                </a:lnTo>
                <a:close/>
              </a:path>
              <a:path w="1169035" h="1112520">
                <a:moveTo>
                  <a:pt x="675859" y="444908"/>
                </a:moveTo>
                <a:lnTo>
                  <a:pt x="552699" y="444908"/>
                </a:lnTo>
                <a:lnTo>
                  <a:pt x="573516" y="441320"/>
                </a:lnTo>
                <a:lnTo>
                  <a:pt x="655044" y="441320"/>
                </a:lnTo>
                <a:lnTo>
                  <a:pt x="675859" y="444908"/>
                </a:lnTo>
                <a:close/>
              </a:path>
              <a:path w="1169035" h="1112520">
                <a:moveTo>
                  <a:pt x="719225" y="448496"/>
                </a:moveTo>
                <a:lnTo>
                  <a:pt x="509326" y="448496"/>
                </a:lnTo>
                <a:lnTo>
                  <a:pt x="531360" y="444908"/>
                </a:lnTo>
                <a:lnTo>
                  <a:pt x="697195" y="444908"/>
                </a:lnTo>
                <a:lnTo>
                  <a:pt x="719225" y="448496"/>
                </a:lnTo>
                <a:close/>
              </a:path>
              <a:path w="1169035" h="1112520">
                <a:moveTo>
                  <a:pt x="848356" y="466436"/>
                </a:moveTo>
                <a:lnTo>
                  <a:pt x="381224" y="466436"/>
                </a:lnTo>
                <a:lnTo>
                  <a:pt x="382649" y="462848"/>
                </a:lnTo>
                <a:lnTo>
                  <a:pt x="437316" y="455672"/>
                </a:lnTo>
                <a:lnTo>
                  <a:pt x="486423" y="448496"/>
                </a:lnTo>
                <a:lnTo>
                  <a:pt x="742123" y="448496"/>
                </a:lnTo>
                <a:lnTo>
                  <a:pt x="791219" y="455672"/>
                </a:lnTo>
                <a:lnTo>
                  <a:pt x="845871" y="462848"/>
                </a:lnTo>
                <a:lnTo>
                  <a:pt x="847113" y="462848"/>
                </a:lnTo>
                <a:lnTo>
                  <a:pt x="848356" y="466436"/>
                </a:lnTo>
                <a:close/>
              </a:path>
              <a:path w="1169035" h="1112520">
                <a:moveTo>
                  <a:pt x="904175" y="767826"/>
                </a:moveTo>
                <a:lnTo>
                  <a:pt x="324666" y="767826"/>
                </a:lnTo>
                <a:lnTo>
                  <a:pt x="319683" y="757062"/>
                </a:lnTo>
                <a:lnTo>
                  <a:pt x="314175" y="746298"/>
                </a:lnTo>
                <a:lnTo>
                  <a:pt x="309246" y="731946"/>
                </a:lnTo>
                <a:lnTo>
                  <a:pt x="304897" y="721182"/>
                </a:lnTo>
                <a:lnTo>
                  <a:pt x="301128" y="710418"/>
                </a:lnTo>
                <a:lnTo>
                  <a:pt x="297938" y="696067"/>
                </a:lnTo>
                <a:lnTo>
                  <a:pt x="295328" y="685303"/>
                </a:lnTo>
                <a:lnTo>
                  <a:pt x="293298" y="674539"/>
                </a:lnTo>
                <a:lnTo>
                  <a:pt x="291847" y="660187"/>
                </a:lnTo>
                <a:lnTo>
                  <a:pt x="290976" y="649423"/>
                </a:lnTo>
                <a:lnTo>
                  <a:pt x="290684" y="638659"/>
                </a:lnTo>
                <a:lnTo>
                  <a:pt x="290972" y="624307"/>
                </a:lnTo>
                <a:lnTo>
                  <a:pt x="291839" y="613543"/>
                </a:lnTo>
                <a:lnTo>
                  <a:pt x="293286" y="602779"/>
                </a:lnTo>
                <a:lnTo>
                  <a:pt x="295313" y="588427"/>
                </a:lnTo>
                <a:lnTo>
                  <a:pt x="297919" y="577663"/>
                </a:lnTo>
                <a:lnTo>
                  <a:pt x="301105" y="563311"/>
                </a:lnTo>
                <a:lnTo>
                  <a:pt x="304870" y="552548"/>
                </a:lnTo>
                <a:lnTo>
                  <a:pt x="309214" y="541784"/>
                </a:lnTo>
                <a:lnTo>
                  <a:pt x="314138" y="527432"/>
                </a:lnTo>
                <a:lnTo>
                  <a:pt x="328798" y="477200"/>
                </a:lnTo>
                <a:lnTo>
                  <a:pt x="321217" y="470024"/>
                </a:lnTo>
                <a:lnTo>
                  <a:pt x="906632" y="470024"/>
                </a:lnTo>
                <a:lnTo>
                  <a:pt x="898953" y="477200"/>
                </a:lnTo>
                <a:lnTo>
                  <a:pt x="906604" y="502316"/>
                </a:lnTo>
                <a:lnTo>
                  <a:pt x="423941" y="502316"/>
                </a:lnTo>
                <a:lnTo>
                  <a:pt x="411398" y="505904"/>
                </a:lnTo>
                <a:lnTo>
                  <a:pt x="399837" y="509492"/>
                </a:lnTo>
                <a:lnTo>
                  <a:pt x="389487" y="520256"/>
                </a:lnTo>
                <a:lnTo>
                  <a:pt x="380579" y="527432"/>
                </a:lnTo>
                <a:lnTo>
                  <a:pt x="373343" y="538196"/>
                </a:lnTo>
                <a:lnTo>
                  <a:pt x="368009" y="552548"/>
                </a:lnTo>
                <a:lnTo>
                  <a:pt x="364806" y="570487"/>
                </a:lnTo>
                <a:lnTo>
                  <a:pt x="363965" y="584839"/>
                </a:lnTo>
                <a:lnTo>
                  <a:pt x="367941" y="599191"/>
                </a:lnTo>
                <a:lnTo>
                  <a:pt x="393587" y="631483"/>
                </a:lnTo>
                <a:lnTo>
                  <a:pt x="433609" y="645835"/>
                </a:lnTo>
                <a:lnTo>
                  <a:pt x="937700" y="645835"/>
                </a:lnTo>
                <a:lnTo>
                  <a:pt x="936956" y="660187"/>
                </a:lnTo>
                <a:lnTo>
                  <a:pt x="935633" y="670951"/>
                </a:lnTo>
                <a:lnTo>
                  <a:pt x="933730" y="681715"/>
                </a:lnTo>
                <a:lnTo>
                  <a:pt x="931247" y="696067"/>
                </a:lnTo>
                <a:lnTo>
                  <a:pt x="928184" y="706830"/>
                </a:lnTo>
                <a:lnTo>
                  <a:pt x="924542" y="717594"/>
                </a:lnTo>
                <a:lnTo>
                  <a:pt x="920320" y="731946"/>
                </a:lnTo>
                <a:lnTo>
                  <a:pt x="915518" y="742710"/>
                </a:lnTo>
                <a:lnTo>
                  <a:pt x="910136" y="753474"/>
                </a:lnTo>
                <a:lnTo>
                  <a:pt x="904175" y="767826"/>
                </a:lnTo>
                <a:close/>
              </a:path>
              <a:path w="1169035" h="1112520">
                <a:moveTo>
                  <a:pt x="1000162" y="480788"/>
                </a:moveTo>
                <a:lnTo>
                  <a:pt x="913320" y="480788"/>
                </a:lnTo>
                <a:lnTo>
                  <a:pt x="907610" y="477200"/>
                </a:lnTo>
                <a:lnTo>
                  <a:pt x="906632" y="470024"/>
                </a:lnTo>
                <a:lnTo>
                  <a:pt x="1006361" y="470024"/>
                </a:lnTo>
                <a:lnTo>
                  <a:pt x="1006361" y="477200"/>
                </a:lnTo>
                <a:lnTo>
                  <a:pt x="1000162" y="480788"/>
                </a:lnTo>
                <a:close/>
              </a:path>
              <a:path w="1169035" h="1112520">
                <a:moveTo>
                  <a:pt x="794966" y="645835"/>
                </a:moveTo>
                <a:lnTo>
                  <a:pt x="433609" y="645835"/>
                </a:lnTo>
                <a:lnTo>
                  <a:pt x="437896" y="642247"/>
                </a:lnTo>
                <a:lnTo>
                  <a:pt x="451416" y="642247"/>
                </a:lnTo>
                <a:lnTo>
                  <a:pt x="463953" y="638659"/>
                </a:lnTo>
                <a:lnTo>
                  <a:pt x="493092" y="609955"/>
                </a:lnTo>
                <a:lnTo>
                  <a:pt x="504120" y="566899"/>
                </a:lnTo>
                <a:lnTo>
                  <a:pt x="501580" y="552548"/>
                </a:lnTo>
                <a:lnTo>
                  <a:pt x="479990" y="520256"/>
                </a:lnTo>
                <a:lnTo>
                  <a:pt x="440446" y="502316"/>
                </a:lnTo>
                <a:lnTo>
                  <a:pt x="785276" y="502316"/>
                </a:lnTo>
                <a:lnTo>
                  <a:pt x="772730" y="505904"/>
                </a:lnTo>
                <a:lnTo>
                  <a:pt x="761168" y="509492"/>
                </a:lnTo>
                <a:lnTo>
                  <a:pt x="750820" y="520256"/>
                </a:lnTo>
                <a:lnTo>
                  <a:pt x="741915" y="527432"/>
                </a:lnTo>
                <a:lnTo>
                  <a:pt x="737093" y="534608"/>
                </a:lnTo>
                <a:lnTo>
                  <a:pt x="521945" y="534608"/>
                </a:lnTo>
                <a:lnTo>
                  <a:pt x="517728" y="538196"/>
                </a:lnTo>
                <a:lnTo>
                  <a:pt x="517728" y="548960"/>
                </a:lnTo>
                <a:lnTo>
                  <a:pt x="521945" y="552548"/>
                </a:lnTo>
                <a:lnTo>
                  <a:pt x="729350" y="552548"/>
                </a:lnTo>
                <a:lnTo>
                  <a:pt x="727430" y="563311"/>
                </a:lnTo>
                <a:lnTo>
                  <a:pt x="521945" y="563311"/>
                </a:lnTo>
                <a:lnTo>
                  <a:pt x="517728" y="566899"/>
                </a:lnTo>
                <a:lnTo>
                  <a:pt x="517728" y="577663"/>
                </a:lnTo>
                <a:lnTo>
                  <a:pt x="521945" y="581251"/>
                </a:lnTo>
                <a:lnTo>
                  <a:pt x="725520" y="581251"/>
                </a:lnTo>
                <a:lnTo>
                  <a:pt x="725310" y="584839"/>
                </a:lnTo>
                <a:lnTo>
                  <a:pt x="726304" y="588427"/>
                </a:lnTo>
                <a:lnTo>
                  <a:pt x="521945" y="588427"/>
                </a:lnTo>
                <a:lnTo>
                  <a:pt x="517728" y="592015"/>
                </a:lnTo>
                <a:lnTo>
                  <a:pt x="517728" y="602779"/>
                </a:lnTo>
                <a:lnTo>
                  <a:pt x="521945" y="606367"/>
                </a:lnTo>
                <a:lnTo>
                  <a:pt x="732515" y="606367"/>
                </a:lnTo>
                <a:lnTo>
                  <a:pt x="735745" y="613543"/>
                </a:lnTo>
                <a:lnTo>
                  <a:pt x="738627" y="617131"/>
                </a:lnTo>
                <a:lnTo>
                  <a:pt x="521945" y="617131"/>
                </a:lnTo>
                <a:lnTo>
                  <a:pt x="517728" y="620719"/>
                </a:lnTo>
                <a:lnTo>
                  <a:pt x="517728" y="631483"/>
                </a:lnTo>
                <a:lnTo>
                  <a:pt x="521945" y="635071"/>
                </a:lnTo>
                <a:lnTo>
                  <a:pt x="761000" y="635071"/>
                </a:lnTo>
                <a:lnTo>
                  <a:pt x="767070" y="638659"/>
                </a:lnTo>
                <a:lnTo>
                  <a:pt x="780513" y="642247"/>
                </a:lnTo>
                <a:lnTo>
                  <a:pt x="794966" y="645835"/>
                </a:lnTo>
                <a:close/>
              </a:path>
              <a:path w="1169035" h="1112520">
                <a:moveTo>
                  <a:pt x="937700" y="645835"/>
                </a:moveTo>
                <a:lnTo>
                  <a:pt x="794966" y="645835"/>
                </a:lnTo>
                <a:lnTo>
                  <a:pt x="799267" y="642247"/>
                </a:lnTo>
                <a:lnTo>
                  <a:pt x="812777" y="642247"/>
                </a:lnTo>
                <a:lnTo>
                  <a:pt x="825309" y="638659"/>
                </a:lnTo>
                <a:lnTo>
                  <a:pt x="854445" y="609955"/>
                </a:lnTo>
                <a:lnTo>
                  <a:pt x="865476" y="566899"/>
                </a:lnTo>
                <a:lnTo>
                  <a:pt x="862931" y="552548"/>
                </a:lnTo>
                <a:lnTo>
                  <a:pt x="841326" y="520256"/>
                </a:lnTo>
                <a:lnTo>
                  <a:pt x="801777" y="502316"/>
                </a:lnTo>
                <a:lnTo>
                  <a:pt x="906604" y="502316"/>
                </a:lnTo>
                <a:lnTo>
                  <a:pt x="914255" y="527432"/>
                </a:lnTo>
                <a:lnTo>
                  <a:pt x="918310" y="538196"/>
                </a:lnTo>
                <a:lnTo>
                  <a:pt x="922783" y="548960"/>
                </a:lnTo>
                <a:lnTo>
                  <a:pt x="926676" y="563311"/>
                </a:lnTo>
                <a:lnTo>
                  <a:pt x="936454" y="609955"/>
                </a:lnTo>
                <a:lnTo>
                  <a:pt x="937864" y="635071"/>
                </a:lnTo>
                <a:lnTo>
                  <a:pt x="937700" y="645835"/>
                </a:lnTo>
                <a:close/>
              </a:path>
              <a:path w="1169035" h="1112520">
                <a:moveTo>
                  <a:pt x="122863" y="570487"/>
                </a:moveTo>
                <a:lnTo>
                  <a:pt x="52328" y="570487"/>
                </a:lnTo>
                <a:lnTo>
                  <a:pt x="52328" y="534608"/>
                </a:lnTo>
                <a:lnTo>
                  <a:pt x="122863" y="534608"/>
                </a:lnTo>
                <a:lnTo>
                  <a:pt x="122863" y="570487"/>
                </a:lnTo>
                <a:close/>
              </a:path>
              <a:path w="1169035" h="1112520">
                <a:moveTo>
                  <a:pt x="729350" y="552548"/>
                </a:moveTo>
                <a:lnTo>
                  <a:pt x="706630" y="552548"/>
                </a:lnTo>
                <a:lnTo>
                  <a:pt x="710833" y="548960"/>
                </a:lnTo>
                <a:lnTo>
                  <a:pt x="710833" y="538196"/>
                </a:lnTo>
                <a:lnTo>
                  <a:pt x="706630" y="534608"/>
                </a:lnTo>
                <a:lnTo>
                  <a:pt x="737093" y="534608"/>
                </a:lnTo>
                <a:lnTo>
                  <a:pt x="734682" y="538196"/>
                </a:lnTo>
                <a:lnTo>
                  <a:pt x="729350" y="552548"/>
                </a:lnTo>
                <a:close/>
              </a:path>
              <a:path w="1169035" h="1112520">
                <a:moveTo>
                  <a:pt x="725520" y="581251"/>
                </a:moveTo>
                <a:lnTo>
                  <a:pt x="706630" y="581251"/>
                </a:lnTo>
                <a:lnTo>
                  <a:pt x="710833" y="577663"/>
                </a:lnTo>
                <a:lnTo>
                  <a:pt x="710833" y="566899"/>
                </a:lnTo>
                <a:lnTo>
                  <a:pt x="706630" y="563311"/>
                </a:lnTo>
                <a:lnTo>
                  <a:pt x="727430" y="563311"/>
                </a:lnTo>
                <a:lnTo>
                  <a:pt x="726150" y="570487"/>
                </a:lnTo>
                <a:lnTo>
                  <a:pt x="725520" y="581251"/>
                </a:lnTo>
                <a:close/>
              </a:path>
              <a:path w="1169035" h="1112520">
                <a:moveTo>
                  <a:pt x="175247" y="631483"/>
                </a:moveTo>
                <a:lnTo>
                  <a:pt x="0" y="631483"/>
                </a:lnTo>
                <a:lnTo>
                  <a:pt x="19979" y="570487"/>
                </a:lnTo>
                <a:lnTo>
                  <a:pt x="156175" y="570487"/>
                </a:lnTo>
                <a:lnTo>
                  <a:pt x="175247" y="631483"/>
                </a:lnTo>
                <a:close/>
              </a:path>
              <a:path w="1169035" h="1112520">
                <a:moveTo>
                  <a:pt x="732515" y="606367"/>
                </a:moveTo>
                <a:lnTo>
                  <a:pt x="706630" y="606367"/>
                </a:lnTo>
                <a:lnTo>
                  <a:pt x="710833" y="602779"/>
                </a:lnTo>
                <a:lnTo>
                  <a:pt x="710833" y="592015"/>
                </a:lnTo>
                <a:lnTo>
                  <a:pt x="706630" y="588427"/>
                </a:lnTo>
                <a:lnTo>
                  <a:pt x="726304" y="588427"/>
                </a:lnTo>
                <a:lnTo>
                  <a:pt x="729286" y="599191"/>
                </a:lnTo>
                <a:lnTo>
                  <a:pt x="732515" y="606367"/>
                </a:lnTo>
                <a:close/>
              </a:path>
              <a:path w="1169035" h="1112520">
                <a:moveTo>
                  <a:pt x="761000" y="635071"/>
                </a:moveTo>
                <a:lnTo>
                  <a:pt x="706630" y="635071"/>
                </a:lnTo>
                <a:lnTo>
                  <a:pt x="710833" y="631483"/>
                </a:lnTo>
                <a:lnTo>
                  <a:pt x="710833" y="620719"/>
                </a:lnTo>
                <a:lnTo>
                  <a:pt x="706630" y="617131"/>
                </a:lnTo>
                <a:lnTo>
                  <a:pt x="738627" y="617131"/>
                </a:lnTo>
                <a:lnTo>
                  <a:pt x="744391" y="624307"/>
                </a:lnTo>
                <a:lnTo>
                  <a:pt x="754931" y="631483"/>
                </a:lnTo>
                <a:lnTo>
                  <a:pt x="761000" y="635071"/>
                </a:lnTo>
                <a:close/>
              </a:path>
              <a:path w="1169035" h="1112520">
                <a:moveTo>
                  <a:pt x="435173" y="875465"/>
                </a:moveTo>
                <a:lnTo>
                  <a:pt x="361128" y="875465"/>
                </a:lnTo>
                <a:lnTo>
                  <a:pt x="347515" y="871877"/>
                </a:lnTo>
                <a:lnTo>
                  <a:pt x="336490" y="861113"/>
                </a:lnTo>
                <a:lnTo>
                  <a:pt x="329106" y="850349"/>
                </a:lnTo>
                <a:lnTo>
                  <a:pt x="326411" y="835998"/>
                </a:lnTo>
                <a:lnTo>
                  <a:pt x="326411" y="767826"/>
                </a:lnTo>
                <a:lnTo>
                  <a:pt x="902123" y="767826"/>
                </a:lnTo>
                <a:lnTo>
                  <a:pt x="902100" y="782178"/>
                </a:lnTo>
                <a:lnTo>
                  <a:pt x="472799" y="782178"/>
                </a:lnTo>
                <a:lnTo>
                  <a:pt x="472688" y="839586"/>
                </a:lnTo>
                <a:lnTo>
                  <a:pt x="468983" y="853937"/>
                </a:lnTo>
                <a:lnTo>
                  <a:pt x="460796" y="864701"/>
                </a:lnTo>
                <a:lnTo>
                  <a:pt x="449176" y="871877"/>
                </a:lnTo>
                <a:lnTo>
                  <a:pt x="435173" y="875465"/>
                </a:lnTo>
                <a:close/>
              </a:path>
              <a:path w="1169035" h="1112520">
                <a:moveTo>
                  <a:pt x="654323" y="1112272"/>
                </a:moveTo>
                <a:lnTo>
                  <a:pt x="582720" y="1112272"/>
                </a:lnTo>
                <a:lnTo>
                  <a:pt x="574028" y="782178"/>
                </a:lnTo>
                <a:lnTo>
                  <a:pt x="644305" y="782178"/>
                </a:lnTo>
                <a:lnTo>
                  <a:pt x="644305" y="1051276"/>
                </a:lnTo>
                <a:lnTo>
                  <a:pt x="866564" y="1051276"/>
                </a:lnTo>
                <a:lnTo>
                  <a:pt x="827110" y="1069216"/>
                </a:lnTo>
                <a:lnTo>
                  <a:pt x="786019" y="1083568"/>
                </a:lnTo>
                <a:lnTo>
                  <a:pt x="743431" y="1097920"/>
                </a:lnTo>
                <a:lnTo>
                  <a:pt x="654323" y="1112272"/>
                </a:lnTo>
                <a:close/>
              </a:path>
              <a:path w="1169035" h="1112520">
                <a:moveTo>
                  <a:pt x="864496" y="875465"/>
                </a:moveTo>
                <a:lnTo>
                  <a:pt x="790439" y="875465"/>
                </a:lnTo>
                <a:lnTo>
                  <a:pt x="776822" y="871877"/>
                </a:lnTo>
                <a:lnTo>
                  <a:pt x="765798" y="861113"/>
                </a:lnTo>
                <a:lnTo>
                  <a:pt x="758414" y="850349"/>
                </a:lnTo>
                <a:lnTo>
                  <a:pt x="755720" y="835998"/>
                </a:lnTo>
                <a:lnTo>
                  <a:pt x="746503" y="782178"/>
                </a:lnTo>
                <a:lnTo>
                  <a:pt x="902100" y="782178"/>
                </a:lnTo>
                <a:lnTo>
                  <a:pt x="902012" y="839586"/>
                </a:lnTo>
                <a:lnTo>
                  <a:pt x="878505" y="871877"/>
                </a:lnTo>
                <a:lnTo>
                  <a:pt x="864496" y="8754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84477" y="3471409"/>
            <a:ext cx="179070" cy="131445"/>
          </a:xfrm>
          <a:custGeom>
            <a:avLst/>
            <a:gdLst/>
            <a:ahLst/>
            <a:cxnLst/>
            <a:rect l="l" t="t" r="r" b="b"/>
            <a:pathLst>
              <a:path w="179069" h="131445">
                <a:moveTo>
                  <a:pt x="51030" y="131115"/>
                </a:moveTo>
                <a:lnTo>
                  <a:pt x="40740" y="131115"/>
                </a:lnTo>
                <a:lnTo>
                  <a:pt x="36579" y="126938"/>
                </a:lnTo>
                <a:lnTo>
                  <a:pt x="36579" y="68213"/>
                </a:lnTo>
                <a:lnTo>
                  <a:pt x="14781" y="66532"/>
                </a:lnTo>
                <a:lnTo>
                  <a:pt x="4142" y="57993"/>
                </a:lnTo>
                <a:lnTo>
                  <a:pt x="0" y="44611"/>
                </a:lnTo>
                <a:lnTo>
                  <a:pt x="0" y="0"/>
                </a:lnTo>
                <a:lnTo>
                  <a:pt x="178961" y="0"/>
                </a:lnTo>
                <a:lnTo>
                  <a:pt x="177289" y="53374"/>
                </a:lnTo>
                <a:lnTo>
                  <a:pt x="168787" y="64055"/>
                </a:lnTo>
                <a:lnTo>
                  <a:pt x="155449" y="68213"/>
                </a:lnTo>
                <a:lnTo>
                  <a:pt x="55204" y="68213"/>
                </a:lnTo>
                <a:lnTo>
                  <a:pt x="55204" y="126938"/>
                </a:lnTo>
                <a:lnTo>
                  <a:pt x="51030" y="131115"/>
                </a:lnTo>
                <a:close/>
              </a:path>
              <a:path w="179069" h="131445">
                <a:moveTo>
                  <a:pt x="138235" y="131115"/>
                </a:moveTo>
                <a:lnTo>
                  <a:pt x="127959" y="131115"/>
                </a:lnTo>
                <a:lnTo>
                  <a:pt x="123784" y="126938"/>
                </a:lnTo>
                <a:lnTo>
                  <a:pt x="123784" y="68213"/>
                </a:lnTo>
                <a:lnTo>
                  <a:pt x="142395" y="68213"/>
                </a:lnTo>
                <a:lnTo>
                  <a:pt x="142395" y="126938"/>
                </a:lnTo>
                <a:lnTo>
                  <a:pt x="138235" y="1311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2F7769"/>
                </a:solidFill>
                <a:latin typeface="Open Sans Condensed"/>
                <a:cs typeface="Open Sans Condensed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19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2F7769"/>
                </a:solidFill>
                <a:latin typeface="Open Sans Condensed"/>
                <a:cs typeface="Open Sans Condensed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1374818"/>
            <a:ext cx="16256000" cy="771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2F7769"/>
                </a:solidFill>
                <a:latin typeface="Open Sans Condensed"/>
                <a:cs typeface="Open Sans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4139" y="2979974"/>
            <a:ext cx="16119721" cy="668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rgbClr val="175070"/>
                </a:solidFill>
                <a:latin typeface="Open Sans Condensed Light"/>
                <a:cs typeface="Open Sans Condensed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5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biquim.org.b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biquim.org.b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571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8" y="0"/>
                </a:lnTo>
                <a:lnTo>
                  <a:pt x="18287998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A1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25658" y="0"/>
            <a:ext cx="9362440" cy="8301990"/>
          </a:xfrm>
          <a:custGeom>
            <a:avLst/>
            <a:gdLst/>
            <a:ahLst/>
            <a:cxnLst/>
            <a:rect l="l" t="t" r="r" b="b"/>
            <a:pathLst>
              <a:path w="9362440" h="8301990">
                <a:moveTo>
                  <a:pt x="0" y="0"/>
                </a:moveTo>
                <a:lnTo>
                  <a:pt x="9362340" y="0"/>
                </a:lnTo>
                <a:lnTo>
                  <a:pt x="9362340" y="388378"/>
                </a:lnTo>
                <a:lnTo>
                  <a:pt x="4793288" y="8301975"/>
                </a:lnTo>
                <a:lnTo>
                  <a:pt x="0" y="0"/>
                </a:lnTo>
                <a:close/>
              </a:path>
            </a:pathLst>
          </a:custGeom>
          <a:solidFill>
            <a:srgbClr val="175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10499" y="0"/>
            <a:ext cx="7077499" cy="8307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31620" y="0"/>
            <a:ext cx="2286000" cy="1979295"/>
          </a:xfrm>
          <a:custGeom>
            <a:avLst/>
            <a:gdLst/>
            <a:ahLst/>
            <a:cxnLst/>
            <a:rect l="l" t="t" r="r" b="b"/>
            <a:pathLst>
              <a:path w="2286000" h="1979295">
                <a:moveTo>
                  <a:pt x="0" y="0"/>
                </a:moveTo>
                <a:lnTo>
                  <a:pt x="2285407" y="0"/>
                </a:lnTo>
                <a:lnTo>
                  <a:pt x="1142703" y="1979162"/>
                </a:lnTo>
                <a:lnTo>
                  <a:pt x="0" y="0"/>
                </a:lnTo>
                <a:close/>
              </a:path>
            </a:pathLst>
          </a:custGeom>
          <a:solidFill>
            <a:srgbClr val="175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4393" y="0"/>
            <a:ext cx="2286000" cy="1979295"/>
          </a:xfrm>
          <a:custGeom>
            <a:avLst/>
            <a:gdLst/>
            <a:ahLst/>
            <a:cxnLst/>
            <a:rect l="l" t="t" r="r" b="b"/>
            <a:pathLst>
              <a:path w="2286000" h="1979295">
                <a:moveTo>
                  <a:pt x="2285553" y="1979288"/>
                </a:moveTo>
                <a:lnTo>
                  <a:pt x="0" y="1979288"/>
                </a:lnTo>
                <a:lnTo>
                  <a:pt x="1142776" y="0"/>
                </a:lnTo>
                <a:lnTo>
                  <a:pt x="2285553" y="1979288"/>
                </a:lnTo>
                <a:close/>
              </a:path>
            </a:pathLst>
          </a:custGeom>
          <a:solidFill>
            <a:srgbClr val="0191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18999" y="6328421"/>
            <a:ext cx="2286000" cy="1979295"/>
          </a:xfrm>
          <a:custGeom>
            <a:avLst/>
            <a:gdLst/>
            <a:ahLst/>
            <a:cxnLst/>
            <a:rect l="l" t="t" r="r" b="b"/>
            <a:pathLst>
              <a:path w="2286000" h="1979295">
                <a:moveTo>
                  <a:pt x="2285553" y="1979288"/>
                </a:moveTo>
                <a:lnTo>
                  <a:pt x="0" y="1979288"/>
                </a:lnTo>
                <a:lnTo>
                  <a:pt x="1142776" y="0"/>
                </a:lnTo>
                <a:lnTo>
                  <a:pt x="2285553" y="1979288"/>
                </a:lnTo>
                <a:close/>
              </a:path>
            </a:pathLst>
          </a:custGeom>
          <a:solidFill>
            <a:srgbClr val="0191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4404" y="8307687"/>
            <a:ext cx="2284095" cy="1979295"/>
          </a:xfrm>
          <a:custGeom>
            <a:avLst/>
            <a:gdLst/>
            <a:ahLst/>
            <a:cxnLst/>
            <a:rect l="l" t="t" r="r" b="b"/>
            <a:pathLst>
              <a:path w="2284094" h="1979295">
                <a:moveTo>
                  <a:pt x="0" y="0"/>
                </a:moveTo>
                <a:lnTo>
                  <a:pt x="2283595" y="0"/>
                </a:lnTo>
                <a:lnTo>
                  <a:pt x="2283595" y="3391"/>
                </a:lnTo>
                <a:lnTo>
                  <a:pt x="1142776" y="1979288"/>
                </a:lnTo>
                <a:lnTo>
                  <a:pt x="0" y="0"/>
                </a:lnTo>
              </a:path>
            </a:pathLst>
          </a:custGeom>
          <a:solidFill>
            <a:srgbClr val="175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18850" y="8307687"/>
            <a:ext cx="2286000" cy="1979295"/>
          </a:xfrm>
          <a:custGeom>
            <a:avLst/>
            <a:gdLst/>
            <a:ahLst/>
            <a:cxnLst/>
            <a:rect l="l" t="t" r="r" b="b"/>
            <a:pathLst>
              <a:path w="2286000" h="1979295">
                <a:moveTo>
                  <a:pt x="0" y="0"/>
                </a:moveTo>
                <a:lnTo>
                  <a:pt x="2285553" y="0"/>
                </a:lnTo>
                <a:lnTo>
                  <a:pt x="1142776" y="1979288"/>
                </a:lnTo>
                <a:lnTo>
                  <a:pt x="0" y="0"/>
                </a:lnTo>
                <a:close/>
              </a:path>
            </a:pathLst>
          </a:custGeom>
          <a:solidFill>
            <a:srgbClr val="175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64323" y="8307710"/>
            <a:ext cx="2286000" cy="1979295"/>
          </a:xfrm>
          <a:custGeom>
            <a:avLst/>
            <a:gdLst/>
            <a:ahLst/>
            <a:cxnLst/>
            <a:rect l="l" t="t" r="r" b="b"/>
            <a:pathLst>
              <a:path w="2286000" h="1979295">
                <a:moveTo>
                  <a:pt x="2285553" y="1979288"/>
                </a:moveTo>
                <a:lnTo>
                  <a:pt x="0" y="1979288"/>
                </a:lnTo>
                <a:lnTo>
                  <a:pt x="1142776" y="0"/>
                </a:lnTo>
                <a:lnTo>
                  <a:pt x="2285553" y="1979288"/>
                </a:lnTo>
              </a:path>
            </a:pathLst>
          </a:custGeom>
          <a:solidFill>
            <a:srgbClr val="0191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007098" y="6328421"/>
            <a:ext cx="2280920" cy="1979295"/>
          </a:xfrm>
          <a:custGeom>
            <a:avLst/>
            <a:gdLst/>
            <a:ahLst/>
            <a:cxnLst/>
            <a:rect l="l" t="t" r="r" b="b"/>
            <a:pathLst>
              <a:path w="2280919" h="1979295">
                <a:moveTo>
                  <a:pt x="2280900" y="1971230"/>
                </a:moveTo>
                <a:lnTo>
                  <a:pt x="2280900" y="1979288"/>
                </a:lnTo>
                <a:lnTo>
                  <a:pt x="0" y="1979288"/>
                </a:lnTo>
                <a:lnTo>
                  <a:pt x="1142776" y="0"/>
                </a:lnTo>
                <a:lnTo>
                  <a:pt x="2280900" y="1971230"/>
                </a:lnTo>
              </a:path>
            </a:pathLst>
          </a:custGeom>
          <a:solidFill>
            <a:srgbClr val="0191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8222" y="1028702"/>
            <a:ext cx="9525" cy="8229600"/>
          </a:xfrm>
          <a:custGeom>
            <a:avLst/>
            <a:gdLst/>
            <a:ahLst/>
            <a:cxnLst/>
            <a:rect l="l" t="t" r="r" b="b"/>
            <a:pathLst>
              <a:path w="9525" h="8229600">
                <a:moveTo>
                  <a:pt x="0" y="0"/>
                </a:moveTo>
                <a:lnTo>
                  <a:pt x="9524" y="8229599"/>
                </a:lnTo>
              </a:path>
            </a:pathLst>
          </a:custGeom>
          <a:ln w="19049">
            <a:solidFill>
              <a:srgbClr val="0191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0269" y="995710"/>
            <a:ext cx="5276849" cy="1038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0357" y="7146927"/>
            <a:ext cx="246221" cy="21113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42C2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  <a:r>
              <a:rPr sz="1600" b="1" spc="-65" dirty="0">
                <a:solidFill>
                  <a:srgbClr val="42C2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b="1" dirty="0">
                <a:solidFill>
                  <a:srgbClr val="42C2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</a:t>
            </a:r>
            <a:r>
              <a:rPr sz="1600" b="1" spc="-65" dirty="0">
                <a:solidFill>
                  <a:srgbClr val="42C2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b="1" spc="-5" dirty="0">
                <a:solidFill>
                  <a:srgbClr val="42C2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sz="1600" b="1" dirty="0">
                <a:solidFill>
                  <a:srgbClr val="42C2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arço</a:t>
            </a:r>
            <a:r>
              <a:rPr sz="1600" b="1" spc="-65" dirty="0">
                <a:solidFill>
                  <a:srgbClr val="42C2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b="1" dirty="0">
                <a:solidFill>
                  <a:srgbClr val="42C2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</a:t>
            </a:r>
            <a:r>
              <a:rPr sz="1600" b="1" spc="-65" dirty="0">
                <a:solidFill>
                  <a:srgbClr val="42C2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b="1" dirty="0">
                <a:solidFill>
                  <a:srgbClr val="42C2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9580" y="600548"/>
            <a:ext cx="369332" cy="35348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sng" spc="-5" dirty="0">
                <a:solidFill>
                  <a:srgbClr val="42C2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www</a:t>
            </a:r>
            <a:r>
              <a:rPr sz="2400" b="1" u="sng" dirty="0">
                <a:solidFill>
                  <a:srgbClr val="42C2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.abiqui</a:t>
            </a:r>
            <a:r>
              <a:rPr sz="2400" b="1" u="sng" spc="-5" dirty="0">
                <a:solidFill>
                  <a:srgbClr val="42C2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m</a:t>
            </a:r>
            <a:r>
              <a:rPr sz="2400" b="1" u="sng" dirty="0">
                <a:solidFill>
                  <a:srgbClr val="42C2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.org.br</a:t>
            </a:r>
            <a:endParaRPr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62549" y="7868013"/>
            <a:ext cx="1114335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t-BR" sz="3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Comissão de Relações Exteriores e Defesa Nacional</a:t>
            </a:r>
          </a:p>
          <a:p>
            <a:pPr marL="12700">
              <a:lnSpc>
                <a:spcPct val="100000"/>
              </a:lnSpc>
            </a:pPr>
            <a:r>
              <a:rPr lang="pt-BR" sz="3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Senado Federal</a:t>
            </a:r>
          </a:p>
          <a:p>
            <a:pPr marL="12700" algn="r">
              <a:lnSpc>
                <a:spcPct val="100000"/>
              </a:lnSpc>
            </a:pPr>
            <a:r>
              <a:rPr lang="pt-BR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27/04/2022</a:t>
            </a:r>
            <a:endParaRPr lang="pt-B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0D7D2D96-25FD-494D-BFE2-F2F344847553}"/>
              </a:ext>
            </a:extLst>
          </p:cNvPr>
          <p:cNvSpPr txBox="1"/>
          <p:nvPr/>
        </p:nvSpPr>
        <p:spPr>
          <a:xfrm>
            <a:off x="1682026" y="3660453"/>
            <a:ext cx="9677462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t-BR" sz="4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Audiência Pública:</a:t>
            </a:r>
          </a:p>
          <a:p>
            <a:pPr marL="12700">
              <a:lnSpc>
                <a:spcPct val="100000"/>
              </a:lnSpc>
            </a:pPr>
            <a:endParaRPr lang="pt-BR" sz="4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pt-BR" sz="4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Redução da dependência de fertilizantes pelo Brasil</a:t>
            </a:r>
            <a:endParaRPr lang="pt-BR" sz="4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18288000" cy="1210945"/>
          </a:xfrm>
          <a:custGeom>
            <a:avLst/>
            <a:gdLst/>
            <a:ahLst/>
            <a:cxnLst/>
            <a:rect l="l" t="t" r="r" b="b"/>
            <a:pathLst>
              <a:path w="18288000" h="1210945">
                <a:moveTo>
                  <a:pt x="0" y="0"/>
                </a:moveTo>
                <a:lnTo>
                  <a:pt x="18287999" y="0"/>
                </a:lnTo>
                <a:lnTo>
                  <a:pt x="18287999" y="1210663"/>
                </a:lnTo>
                <a:lnTo>
                  <a:pt x="0" y="1210663"/>
                </a:lnTo>
                <a:lnTo>
                  <a:pt x="0" y="0"/>
                </a:lnTo>
              </a:path>
            </a:pathLst>
          </a:custGeom>
          <a:solidFill>
            <a:srgbClr val="0A1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8595" y="1496407"/>
            <a:ext cx="26670" cy="5458460"/>
          </a:xfrm>
          <a:custGeom>
            <a:avLst/>
            <a:gdLst/>
            <a:ahLst/>
            <a:cxnLst/>
            <a:rect l="l" t="t" r="r" b="b"/>
            <a:pathLst>
              <a:path w="26670" h="5458459">
                <a:moveTo>
                  <a:pt x="0" y="0"/>
                </a:moveTo>
                <a:lnTo>
                  <a:pt x="26463" y="5457858"/>
                </a:lnTo>
              </a:path>
            </a:pathLst>
          </a:custGeom>
          <a:ln w="19064">
            <a:solidFill>
              <a:srgbClr val="0191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1935" y="9111953"/>
            <a:ext cx="5022215" cy="1175385"/>
          </a:xfrm>
          <a:custGeom>
            <a:avLst/>
            <a:gdLst/>
            <a:ahLst/>
            <a:cxnLst/>
            <a:rect l="l" t="t" r="r" b="b"/>
            <a:pathLst>
              <a:path w="5022215" h="1175384">
                <a:moveTo>
                  <a:pt x="0" y="0"/>
                </a:moveTo>
                <a:lnTo>
                  <a:pt x="5022093" y="0"/>
                </a:lnTo>
                <a:lnTo>
                  <a:pt x="4343660" y="1175045"/>
                </a:lnTo>
                <a:lnTo>
                  <a:pt x="678432" y="1175045"/>
                </a:lnTo>
                <a:lnTo>
                  <a:pt x="0" y="0"/>
                </a:lnTo>
              </a:path>
            </a:pathLst>
          </a:custGeom>
          <a:solidFill>
            <a:srgbClr val="0191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53367" y="8308103"/>
            <a:ext cx="5950411" cy="1978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613108" y="9258300"/>
            <a:ext cx="2647949" cy="533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E6EEF43-CB84-4349-A521-F493AA867E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009604"/>
              </p:ext>
            </p:extLst>
          </p:nvPr>
        </p:nvGraphicFramePr>
        <p:xfrm>
          <a:off x="558595" y="1615107"/>
          <a:ext cx="17263701" cy="6431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69D3FB2C-EFB9-4F4D-A0A4-EDAB7E9ABA3E}"/>
              </a:ext>
            </a:extLst>
          </p:cNvPr>
          <p:cNvSpPr txBox="1"/>
          <p:nvPr/>
        </p:nvSpPr>
        <p:spPr>
          <a:xfrm>
            <a:off x="431935" y="390972"/>
            <a:ext cx="17470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Histórico Importações - Produtos para Agro &amp; Resinas Termoplásticas - EM MIL TONELADAS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80DF793-39D3-4466-9F24-E595A98E9069}"/>
              </a:ext>
            </a:extLst>
          </p:cNvPr>
          <p:cNvSpPr txBox="1"/>
          <p:nvPr/>
        </p:nvSpPr>
        <p:spPr>
          <a:xfrm>
            <a:off x="8103365" y="9683646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800" dirty="0">
                <a:solidFill>
                  <a:schemeClr val="tx2"/>
                </a:solidFill>
                <a:latin typeface="+mn-lt"/>
              </a:rPr>
              <a:t>FONTE: SISTEMA COMEX STAT – ME/SECEX</a:t>
            </a:r>
          </a:p>
        </p:txBody>
      </p:sp>
    </p:spTree>
    <p:extLst>
      <p:ext uri="{BB962C8B-B14F-4D97-AF65-F5344CB8AC3E}">
        <p14:creationId xmlns:p14="http://schemas.microsoft.com/office/powerpoint/2010/main" val="1258601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0" cy="10287000"/>
          </a:xfrm>
          <a:custGeom>
            <a:avLst/>
            <a:gdLst/>
            <a:ahLst/>
            <a:cxnLst/>
            <a:rect l="l" t="t" r="r" b="b"/>
            <a:pathLst>
              <a:path h="10287000">
                <a:moveTo>
                  <a:pt x="0" y="0"/>
                </a:moveTo>
                <a:lnTo>
                  <a:pt x="0" y="10286999"/>
                </a:lnTo>
                <a:lnTo>
                  <a:pt x="0" y="0"/>
                </a:lnTo>
              </a:path>
            </a:pathLst>
          </a:custGeom>
          <a:solidFill>
            <a:srgbClr val="0A1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0" cy="10287000"/>
          </a:xfrm>
          <a:custGeom>
            <a:avLst/>
            <a:gdLst/>
            <a:ahLst/>
            <a:cxnLst/>
            <a:rect l="l" t="t" r="r" b="b"/>
            <a:pathLst>
              <a:path h="10287000">
                <a:moveTo>
                  <a:pt x="0" y="0"/>
                </a:moveTo>
                <a:lnTo>
                  <a:pt x="0" y="10286999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8" y="0"/>
                </a:lnTo>
                <a:lnTo>
                  <a:pt x="18287998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A1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01941" y="0"/>
            <a:ext cx="8286115" cy="8375650"/>
          </a:xfrm>
          <a:custGeom>
            <a:avLst/>
            <a:gdLst/>
            <a:ahLst/>
            <a:cxnLst/>
            <a:rect l="l" t="t" r="r" b="b"/>
            <a:pathLst>
              <a:path w="8286115" h="8375650">
                <a:moveTo>
                  <a:pt x="0" y="0"/>
                </a:moveTo>
                <a:lnTo>
                  <a:pt x="8286058" y="0"/>
                </a:lnTo>
                <a:lnTo>
                  <a:pt x="8286058" y="2399127"/>
                </a:lnTo>
                <a:lnTo>
                  <a:pt x="4835618" y="8375290"/>
                </a:lnTo>
                <a:lnTo>
                  <a:pt x="0" y="0"/>
                </a:lnTo>
              </a:path>
            </a:pathLst>
          </a:custGeom>
          <a:solidFill>
            <a:srgbClr val="175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84255" y="0"/>
            <a:ext cx="6003743" cy="6401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80376" y="4422397"/>
            <a:ext cx="2286000" cy="1979295"/>
          </a:xfrm>
          <a:custGeom>
            <a:avLst/>
            <a:gdLst/>
            <a:ahLst/>
            <a:cxnLst/>
            <a:rect l="l" t="t" r="r" b="b"/>
            <a:pathLst>
              <a:path w="2286000" h="1979295">
                <a:moveTo>
                  <a:pt x="2285553" y="1979288"/>
                </a:moveTo>
                <a:lnTo>
                  <a:pt x="0" y="1979288"/>
                </a:lnTo>
                <a:lnTo>
                  <a:pt x="1142776" y="0"/>
                </a:lnTo>
                <a:lnTo>
                  <a:pt x="2285553" y="1979288"/>
                </a:lnTo>
                <a:close/>
              </a:path>
            </a:pathLst>
          </a:custGeom>
          <a:solidFill>
            <a:srgbClr val="2F7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37450" y="8380952"/>
            <a:ext cx="2286000" cy="1906270"/>
          </a:xfrm>
          <a:custGeom>
            <a:avLst/>
            <a:gdLst/>
            <a:ahLst/>
            <a:cxnLst/>
            <a:rect l="l" t="t" r="r" b="b"/>
            <a:pathLst>
              <a:path w="2286000" h="1906270">
                <a:moveTo>
                  <a:pt x="0" y="0"/>
                </a:moveTo>
                <a:lnTo>
                  <a:pt x="2285553" y="0"/>
                </a:lnTo>
                <a:lnTo>
                  <a:pt x="1185063" y="1906047"/>
                </a:lnTo>
                <a:lnTo>
                  <a:pt x="1100489" y="1906047"/>
                </a:lnTo>
                <a:lnTo>
                  <a:pt x="0" y="0"/>
                </a:lnTo>
                <a:close/>
              </a:path>
            </a:pathLst>
          </a:custGeom>
          <a:solidFill>
            <a:srgbClr val="175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22677" y="8380976"/>
            <a:ext cx="2201545" cy="1906270"/>
          </a:xfrm>
          <a:custGeom>
            <a:avLst/>
            <a:gdLst/>
            <a:ahLst/>
            <a:cxnLst/>
            <a:rect l="l" t="t" r="r" b="b"/>
            <a:pathLst>
              <a:path w="2201544" h="1906270">
                <a:moveTo>
                  <a:pt x="2200951" y="1906023"/>
                </a:moveTo>
                <a:lnTo>
                  <a:pt x="0" y="1906023"/>
                </a:lnTo>
                <a:lnTo>
                  <a:pt x="1100475" y="0"/>
                </a:lnTo>
                <a:lnTo>
                  <a:pt x="2200951" y="1906023"/>
                </a:lnTo>
              </a:path>
            </a:pathLst>
          </a:custGeom>
          <a:solidFill>
            <a:srgbClr val="86B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52046" y="6401680"/>
            <a:ext cx="2286000" cy="1979295"/>
          </a:xfrm>
          <a:custGeom>
            <a:avLst/>
            <a:gdLst/>
            <a:ahLst/>
            <a:cxnLst/>
            <a:rect l="l" t="t" r="r" b="b"/>
            <a:pathLst>
              <a:path w="2286000" h="1979295">
                <a:moveTo>
                  <a:pt x="2285553" y="1979288"/>
                </a:moveTo>
                <a:lnTo>
                  <a:pt x="0" y="1979288"/>
                </a:lnTo>
                <a:lnTo>
                  <a:pt x="1142776" y="0"/>
                </a:lnTo>
                <a:lnTo>
                  <a:pt x="2285553" y="1979288"/>
                </a:lnTo>
                <a:close/>
              </a:path>
            </a:pathLst>
          </a:custGeom>
          <a:solidFill>
            <a:srgbClr val="0191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8222" y="1028705"/>
            <a:ext cx="9525" cy="8229600"/>
          </a:xfrm>
          <a:custGeom>
            <a:avLst/>
            <a:gdLst/>
            <a:ahLst/>
            <a:cxnLst/>
            <a:rect l="l" t="t" r="r" b="b"/>
            <a:pathLst>
              <a:path w="9525" h="8229600">
                <a:moveTo>
                  <a:pt x="0" y="0"/>
                </a:moveTo>
                <a:lnTo>
                  <a:pt x="9524" y="8229599"/>
                </a:lnTo>
              </a:path>
            </a:pathLst>
          </a:custGeom>
          <a:ln w="19049">
            <a:solidFill>
              <a:srgbClr val="0191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83201" y="5074284"/>
            <a:ext cx="7418740" cy="977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7500"/>
              </a:lnSpc>
            </a:pPr>
            <a:r>
              <a:rPr sz="8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Obrigado</a:t>
            </a:r>
            <a:endParaRPr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94213" y="7474582"/>
            <a:ext cx="9258299" cy="1809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4317" y="1015675"/>
            <a:ext cx="461665" cy="4020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42C2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www.abiquim.org.br</a:t>
            </a:r>
            <a:endParaRPr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210945"/>
          </a:xfrm>
          <a:custGeom>
            <a:avLst/>
            <a:gdLst/>
            <a:ahLst/>
            <a:cxnLst/>
            <a:rect l="l" t="t" r="r" b="b"/>
            <a:pathLst>
              <a:path w="18288000" h="1210945">
                <a:moveTo>
                  <a:pt x="0" y="0"/>
                </a:moveTo>
                <a:lnTo>
                  <a:pt x="18287999" y="0"/>
                </a:lnTo>
                <a:lnTo>
                  <a:pt x="18287999" y="1210663"/>
                </a:lnTo>
                <a:lnTo>
                  <a:pt x="0" y="1210663"/>
                </a:lnTo>
                <a:lnTo>
                  <a:pt x="0" y="0"/>
                </a:lnTo>
              </a:path>
            </a:pathLst>
          </a:custGeom>
          <a:solidFill>
            <a:srgbClr val="86B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10142"/>
            <a:ext cx="18287999" cy="7743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871215"/>
            <a:ext cx="18288000" cy="1416050"/>
          </a:xfrm>
          <a:custGeom>
            <a:avLst/>
            <a:gdLst/>
            <a:ahLst/>
            <a:cxnLst/>
            <a:rect l="l" t="t" r="r" b="b"/>
            <a:pathLst>
              <a:path w="18288000" h="1416050">
                <a:moveTo>
                  <a:pt x="0" y="1415784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1415784"/>
                </a:lnTo>
                <a:lnTo>
                  <a:pt x="0" y="1415784"/>
                </a:lnTo>
              </a:path>
            </a:pathLst>
          </a:custGeom>
          <a:solidFill>
            <a:srgbClr val="175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24280" y="9476380"/>
            <a:ext cx="2552699" cy="495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05752"/>
            <a:ext cx="7058024" cy="3067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021938" y="5805752"/>
            <a:ext cx="5266061" cy="30611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6863" y="207264"/>
            <a:ext cx="8756903" cy="1240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9199" y="916444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8546" y="85724"/>
                </a:moveTo>
                <a:lnTo>
                  <a:pt x="37178" y="85724"/>
                </a:lnTo>
                <a:lnTo>
                  <a:pt x="31710" y="84637"/>
                </a:lnTo>
                <a:lnTo>
                  <a:pt x="1087" y="54013"/>
                </a:lnTo>
                <a:lnTo>
                  <a:pt x="0" y="48546"/>
                </a:lnTo>
                <a:lnTo>
                  <a:pt x="0" y="37178"/>
                </a:lnTo>
                <a:lnTo>
                  <a:pt x="21208" y="5437"/>
                </a:lnTo>
                <a:lnTo>
                  <a:pt x="37178" y="0"/>
                </a:lnTo>
                <a:lnTo>
                  <a:pt x="48546" y="0"/>
                </a:lnTo>
                <a:lnTo>
                  <a:pt x="80287" y="21208"/>
                </a:lnTo>
                <a:lnTo>
                  <a:pt x="85724" y="37178"/>
                </a:lnTo>
                <a:lnTo>
                  <a:pt x="85724" y="48546"/>
                </a:lnTo>
                <a:lnTo>
                  <a:pt x="64516" y="80287"/>
                </a:lnTo>
                <a:lnTo>
                  <a:pt x="48546" y="857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9199" y="949782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8546" y="85724"/>
                </a:moveTo>
                <a:lnTo>
                  <a:pt x="37178" y="85724"/>
                </a:lnTo>
                <a:lnTo>
                  <a:pt x="31710" y="84637"/>
                </a:lnTo>
                <a:lnTo>
                  <a:pt x="1087" y="54013"/>
                </a:lnTo>
                <a:lnTo>
                  <a:pt x="0" y="48546"/>
                </a:lnTo>
                <a:lnTo>
                  <a:pt x="0" y="37178"/>
                </a:lnTo>
                <a:lnTo>
                  <a:pt x="21208" y="5437"/>
                </a:lnTo>
                <a:lnTo>
                  <a:pt x="37178" y="0"/>
                </a:lnTo>
                <a:lnTo>
                  <a:pt x="48546" y="0"/>
                </a:lnTo>
                <a:lnTo>
                  <a:pt x="80287" y="21208"/>
                </a:lnTo>
                <a:lnTo>
                  <a:pt x="85724" y="37178"/>
                </a:lnTo>
                <a:lnTo>
                  <a:pt x="85724" y="48546"/>
                </a:lnTo>
                <a:lnTo>
                  <a:pt x="64516" y="80287"/>
                </a:lnTo>
                <a:lnTo>
                  <a:pt x="48546" y="857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9199" y="984072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8546" y="85724"/>
                </a:moveTo>
                <a:lnTo>
                  <a:pt x="37178" y="85724"/>
                </a:lnTo>
                <a:lnTo>
                  <a:pt x="31710" y="84637"/>
                </a:lnTo>
                <a:lnTo>
                  <a:pt x="1087" y="54013"/>
                </a:lnTo>
                <a:lnTo>
                  <a:pt x="0" y="48546"/>
                </a:lnTo>
                <a:lnTo>
                  <a:pt x="0" y="37178"/>
                </a:lnTo>
                <a:lnTo>
                  <a:pt x="21208" y="5437"/>
                </a:lnTo>
                <a:lnTo>
                  <a:pt x="37178" y="0"/>
                </a:lnTo>
                <a:lnTo>
                  <a:pt x="48546" y="0"/>
                </a:lnTo>
                <a:lnTo>
                  <a:pt x="80287" y="21208"/>
                </a:lnTo>
                <a:lnTo>
                  <a:pt x="85724" y="37178"/>
                </a:lnTo>
                <a:lnTo>
                  <a:pt x="85724" y="48546"/>
                </a:lnTo>
                <a:lnTo>
                  <a:pt x="64516" y="80287"/>
                </a:lnTo>
                <a:lnTo>
                  <a:pt x="48546" y="857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47749" y="9076266"/>
            <a:ext cx="10668051" cy="1017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748404">
              <a:lnSpc>
                <a:spcPct val="109400"/>
              </a:lnSpc>
            </a:pPr>
            <a:r>
              <a:rPr sz="2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Líder em química de renováveis </a:t>
            </a:r>
            <a:r>
              <a:rPr sz="2000" b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(álcool matéria-prima) </a:t>
            </a:r>
            <a:endParaRPr lang="pt-BR" sz="2000" b="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3748404">
              <a:lnSpc>
                <a:spcPct val="109400"/>
              </a:lnSpc>
            </a:pPr>
            <a:r>
              <a:rPr sz="2000" b="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Mão</a:t>
            </a:r>
            <a:r>
              <a:rPr sz="2000" b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obra qualificada e tecnologia de ponta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1ª em arrecadação de tributos federais | </a:t>
            </a:r>
            <a:r>
              <a:rPr sz="2000" b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(13,1% do total da indústria) - </a:t>
            </a:r>
            <a:r>
              <a:rPr sz="2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R$ 30 bilhões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573766" y="568690"/>
            <a:ext cx="843575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1750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PAÍS FORTE = INDÚSTRIA QUÍMICA FORTE!</a:t>
            </a:r>
            <a:endParaRPr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839" y="1304544"/>
            <a:ext cx="6586727" cy="4337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022591" y="1414272"/>
            <a:ext cx="5964935" cy="4166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3453871" y="1911095"/>
            <a:ext cx="4215383" cy="3596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0559" y="6144767"/>
            <a:ext cx="5727191" cy="28315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pt-BR"/>
          </a:p>
        </p:txBody>
      </p:sp>
      <p:sp>
        <p:nvSpPr>
          <p:cNvPr id="18" name="object 18"/>
          <p:cNvSpPr/>
          <p:nvPr/>
        </p:nvSpPr>
        <p:spPr>
          <a:xfrm>
            <a:off x="6711695" y="5839967"/>
            <a:ext cx="6586727" cy="3166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1726573" y="9093600"/>
            <a:ext cx="624903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F9FAF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FONTE: DIRETORIA DE ECONOMIA, ESTATÍSTICA E COMPETITIVIDADE – DEEC, ABIQUIM</a:t>
            </a:r>
            <a:endParaRPr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59FFC7D-12DD-4175-A8AA-DADC02F306D3}"/>
              </a:ext>
            </a:extLst>
          </p:cNvPr>
          <p:cNvSpPr txBox="1"/>
          <p:nvPr/>
        </p:nvSpPr>
        <p:spPr>
          <a:xfrm>
            <a:off x="13754289" y="6049627"/>
            <a:ext cx="402269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188</a:t>
            </a:r>
            <a:r>
              <a:rPr lang="pt-BR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bilhões (US$) </a:t>
            </a:r>
          </a:p>
          <a:p>
            <a:pPr algn="ctr"/>
            <a:r>
              <a:rPr lang="pt-BR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Mercado Local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210945"/>
          </a:xfrm>
          <a:custGeom>
            <a:avLst/>
            <a:gdLst/>
            <a:ahLst/>
            <a:cxnLst/>
            <a:rect l="l" t="t" r="r" b="b"/>
            <a:pathLst>
              <a:path w="18288000" h="1210945">
                <a:moveTo>
                  <a:pt x="0" y="0"/>
                </a:moveTo>
                <a:lnTo>
                  <a:pt x="18287999" y="0"/>
                </a:lnTo>
                <a:lnTo>
                  <a:pt x="18287999" y="1210660"/>
                </a:lnTo>
                <a:lnTo>
                  <a:pt x="0" y="1210660"/>
                </a:lnTo>
                <a:lnTo>
                  <a:pt x="0" y="0"/>
                </a:lnTo>
              </a:path>
            </a:pathLst>
          </a:custGeom>
          <a:solidFill>
            <a:srgbClr val="0A1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871218"/>
            <a:ext cx="18288000" cy="1416050"/>
          </a:xfrm>
          <a:custGeom>
            <a:avLst/>
            <a:gdLst/>
            <a:ahLst/>
            <a:cxnLst/>
            <a:rect l="l" t="t" r="r" b="b"/>
            <a:pathLst>
              <a:path w="18288000" h="1416050">
                <a:moveTo>
                  <a:pt x="0" y="1415781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1415781"/>
                </a:lnTo>
                <a:lnTo>
                  <a:pt x="0" y="1415781"/>
                </a:lnTo>
              </a:path>
            </a:pathLst>
          </a:custGeom>
          <a:solidFill>
            <a:srgbClr val="175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24280" y="9476383"/>
            <a:ext cx="2552699" cy="495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0149" y="91696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8546" y="85724"/>
                </a:moveTo>
                <a:lnTo>
                  <a:pt x="37178" y="85724"/>
                </a:lnTo>
                <a:lnTo>
                  <a:pt x="31710" y="84637"/>
                </a:lnTo>
                <a:lnTo>
                  <a:pt x="1087" y="54013"/>
                </a:lnTo>
                <a:lnTo>
                  <a:pt x="0" y="48546"/>
                </a:lnTo>
                <a:lnTo>
                  <a:pt x="0" y="37178"/>
                </a:lnTo>
                <a:lnTo>
                  <a:pt x="21208" y="5437"/>
                </a:lnTo>
                <a:lnTo>
                  <a:pt x="37178" y="0"/>
                </a:lnTo>
                <a:lnTo>
                  <a:pt x="48546" y="0"/>
                </a:lnTo>
                <a:lnTo>
                  <a:pt x="80287" y="21208"/>
                </a:lnTo>
                <a:lnTo>
                  <a:pt x="85724" y="37178"/>
                </a:lnTo>
                <a:lnTo>
                  <a:pt x="85724" y="48546"/>
                </a:lnTo>
                <a:lnTo>
                  <a:pt x="64516" y="80287"/>
                </a:lnTo>
                <a:lnTo>
                  <a:pt x="48546" y="857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0149" y="94648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8546" y="85724"/>
                </a:moveTo>
                <a:lnTo>
                  <a:pt x="37178" y="85724"/>
                </a:lnTo>
                <a:lnTo>
                  <a:pt x="31710" y="84637"/>
                </a:lnTo>
                <a:lnTo>
                  <a:pt x="1087" y="54013"/>
                </a:lnTo>
                <a:lnTo>
                  <a:pt x="0" y="48546"/>
                </a:lnTo>
                <a:lnTo>
                  <a:pt x="0" y="37178"/>
                </a:lnTo>
                <a:lnTo>
                  <a:pt x="21208" y="5437"/>
                </a:lnTo>
                <a:lnTo>
                  <a:pt x="37178" y="0"/>
                </a:lnTo>
                <a:lnTo>
                  <a:pt x="48546" y="0"/>
                </a:lnTo>
                <a:lnTo>
                  <a:pt x="80287" y="21208"/>
                </a:lnTo>
                <a:lnTo>
                  <a:pt x="85724" y="37178"/>
                </a:lnTo>
                <a:lnTo>
                  <a:pt x="85724" y="48546"/>
                </a:lnTo>
                <a:lnTo>
                  <a:pt x="64516" y="80287"/>
                </a:lnTo>
                <a:lnTo>
                  <a:pt x="48546" y="857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52467" y="3"/>
            <a:ext cx="4635532" cy="514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11161" y="2237109"/>
            <a:ext cx="1677035" cy="2898140"/>
          </a:xfrm>
          <a:custGeom>
            <a:avLst/>
            <a:gdLst/>
            <a:ahLst/>
            <a:cxnLst/>
            <a:rect l="l" t="t" r="r" b="b"/>
            <a:pathLst>
              <a:path w="1677034" h="2898140">
                <a:moveTo>
                  <a:pt x="1676838" y="2898010"/>
                </a:moveTo>
                <a:lnTo>
                  <a:pt x="0" y="2895912"/>
                </a:lnTo>
                <a:lnTo>
                  <a:pt x="1676838" y="0"/>
                </a:lnTo>
                <a:lnTo>
                  <a:pt x="1676838" y="2898010"/>
                </a:lnTo>
                <a:close/>
              </a:path>
            </a:pathLst>
          </a:custGeom>
          <a:solidFill>
            <a:srgbClr val="175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83891" y="5140555"/>
            <a:ext cx="4604107" cy="5146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620326" y="5113020"/>
            <a:ext cx="1668145" cy="2849880"/>
          </a:xfrm>
          <a:custGeom>
            <a:avLst/>
            <a:gdLst/>
            <a:ahLst/>
            <a:cxnLst/>
            <a:rect l="l" t="t" r="r" b="b"/>
            <a:pathLst>
              <a:path w="1668144" h="2849879">
                <a:moveTo>
                  <a:pt x="0" y="13275"/>
                </a:moveTo>
                <a:lnTo>
                  <a:pt x="1667673" y="0"/>
                </a:lnTo>
                <a:lnTo>
                  <a:pt x="1667673" y="2849307"/>
                </a:lnTo>
                <a:lnTo>
                  <a:pt x="0" y="13275"/>
                </a:lnTo>
                <a:close/>
              </a:path>
            </a:pathLst>
          </a:custGeom>
          <a:solidFill>
            <a:srgbClr val="86B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8700" y="2124482"/>
            <a:ext cx="12706349" cy="6105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8679" y="332232"/>
            <a:ext cx="11948159" cy="9662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77981" y="8499897"/>
            <a:ext cx="9151620" cy="1579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0" dirty="0">
                <a:solidFill>
                  <a:srgbClr val="1750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FONTE: DIRETORIA DE ECONOMIA, ESTATÍSTICA E COMPETITIVIDADE – DEEC, ABIQUIM</a:t>
            </a:r>
            <a:endParaRPr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0680">
              <a:lnSpc>
                <a:spcPct val="100000"/>
              </a:lnSpc>
            </a:pPr>
            <a:r>
              <a:rPr sz="19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Início dos anos 1990: </a:t>
            </a:r>
            <a:r>
              <a:rPr sz="1900" b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7% de importações</a:t>
            </a:r>
            <a:endParaRPr sz="1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0680">
              <a:lnSpc>
                <a:spcPct val="100000"/>
              </a:lnSpc>
              <a:spcBef>
                <a:spcPts val="45"/>
              </a:spcBef>
            </a:pPr>
            <a:r>
              <a:rPr sz="19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2021: </a:t>
            </a:r>
            <a:r>
              <a:rPr sz="1900" b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importações alcançaram US$ 60 bilhões, com déficit de US$ 46 bilhões</a:t>
            </a:r>
            <a:endParaRPr sz="1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1315">
              <a:lnSpc>
                <a:spcPct val="100000"/>
              </a:lnSpc>
              <a:spcBef>
                <a:spcPts val="70"/>
              </a:spcBef>
            </a:pPr>
            <a:r>
              <a:rPr sz="24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Importamos especialidades e exportamos commodities</a:t>
            </a: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16000" y="1444588"/>
            <a:ext cx="11718925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54"/>
              </a:lnSpc>
            </a:pPr>
            <a:r>
              <a:rPr sz="2800" b="0" dirty="0">
                <a:solidFill>
                  <a:srgbClr val="1750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CRESCIMENTO DO MERCADO DE PRODUTOS QUÍMICOS NO BRASIL</a:t>
            </a:r>
            <a:endParaRPr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>
              <a:lnSpc>
                <a:spcPts val="3254"/>
              </a:lnSpc>
            </a:pPr>
            <a:r>
              <a:rPr sz="2800" dirty="0">
                <a:solidFill>
                  <a:srgbClr val="1750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 ÚLTIMOS 30 ANOS </a:t>
            </a:r>
            <a:r>
              <a:rPr sz="2800" b="0" dirty="0">
                <a:solidFill>
                  <a:srgbClr val="1750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FOI TOMADO POR PRODUTO IMPORTADO</a:t>
            </a:r>
            <a:endParaRPr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9093" y="1496380"/>
            <a:ext cx="9525" cy="7172959"/>
          </a:xfrm>
          <a:custGeom>
            <a:avLst/>
            <a:gdLst/>
            <a:ahLst/>
            <a:cxnLst/>
            <a:rect l="l" t="t" r="r" b="b"/>
            <a:pathLst>
              <a:path w="9525" h="7172959">
                <a:moveTo>
                  <a:pt x="9530" y="0"/>
                </a:moveTo>
                <a:lnTo>
                  <a:pt x="0" y="7172359"/>
                </a:lnTo>
              </a:path>
            </a:pathLst>
          </a:custGeom>
          <a:ln w="19060">
            <a:solidFill>
              <a:srgbClr val="0191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2164" y="1413962"/>
            <a:ext cx="16230599" cy="522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11590" y="6646054"/>
            <a:ext cx="2178685" cy="433070"/>
          </a:xfrm>
          <a:custGeom>
            <a:avLst/>
            <a:gdLst/>
            <a:ahLst/>
            <a:cxnLst/>
            <a:rect l="l" t="t" r="r" b="b"/>
            <a:pathLst>
              <a:path w="2178684" h="433070">
                <a:moveTo>
                  <a:pt x="2178693" y="50065"/>
                </a:moveTo>
                <a:lnTo>
                  <a:pt x="2177564" y="90306"/>
                </a:lnTo>
                <a:lnTo>
                  <a:pt x="2165778" y="145706"/>
                </a:lnTo>
                <a:lnTo>
                  <a:pt x="2141900" y="195493"/>
                </a:lnTo>
                <a:lnTo>
                  <a:pt x="2107603" y="238018"/>
                </a:lnTo>
                <a:lnTo>
                  <a:pt x="2064561" y="271635"/>
                </a:lnTo>
                <a:lnTo>
                  <a:pt x="2014448" y="294697"/>
                </a:lnTo>
                <a:lnTo>
                  <a:pt x="1958937" y="305556"/>
                </a:lnTo>
                <a:lnTo>
                  <a:pt x="1939524" y="306180"/>
                </a:lnTo>
                <a:lnTo>
                  <a:pt x="1234749" y="300194"/>
                </a:lnTo>
                <a:lnTo>
                  <a:pt x="1109707" y="423306"/>
                </a:lnTo>
                <a:lnTo>
                  <a:pt x="1099301" y="430260"/>
                </a:lnTo>
                <a:lnTo>
                  <a:pt x="1087506" y="432845"/>
                </a:lnTo>
                <a:lnTo>
                  <a:pt x="1075602" y="431070"/>
                </a:lnTo>
                <a:lnTo>
                  <a:pt x="1064867" y="424948"/>
                </a:lnTo>
                <a:lnTo>
                  <a:pt x="939736" y="297689"/>
                </a:lnTo>
                <a:lnTo>
                  <a:pt x="234961" y="291703"/>
                </a:lnTo>
                <a:lnTo>
                  <a:pt x="196600" y="288266"/>
                </a:lnTo>
                <a:lnTo>
                  <a:pt x="142967" y="272243"/>
                </a:lnTo>
                <a:lnTo>
                  <a:pt x="95487" y="244669"/>
                </a:lnTo>
                <a:lnTo>
                  <a:pt x="55804" y="207220"/>
                </a:lnTo>
                <a:lnTo>
                  <a:pt x="25565" y="161571"/>
                </a:lnTo>
                <a:lnTo>
                  <a:pt x="6415" y="109397"/>
                </a:lnTo>
                <a:lnTo>
                  <a:pt x="0" y="52374"/>
                </a:lnTo>
                <a:lnTo>
                  <a:pt x="176" y="31563"/>
                </a:lnTo>
                <a:lnTo>
                  <a:pt x="3322" y="17686"/>
                </a:lnTo>
                <a:lnTo>
                  <a:pt x="11603" y="6719"/>
                </a:lnTo>
                <a:lnTo>
                  <a:pt x="23662" y="0"/>
                </a:lnTo>
                <a:lnTo>
                  <a:pt x="40989" y="1510"/>
                </a:lnTo>
                <a:lnTo>
                  <a:pt x="53949" y="7210"/>
                </a:lnTo>
                <a:lnTo>
                  <a:pt x="62450" y="16169"/>
                </a:lnTo>
                <a:lnTo>
                  <a:pt x="66404" y="27458"/>
                </a:lnTo>
                <a:lnTo>
                  <a:pt x="66518" y="52939"/>
                </a:lnTo>
                <a:lnTo>
                  <a:pt x="67020" y="67655"/>
                </a:lnTo>
                <a:lnTo>
                  <a:pt x="75659" y="109596"/>
                </a:lnTo>
                <a:lnTo>
                  <a:pt x="93922" y="147132"/>
                </a:lnTo>
                <a:lnTo>
                  <a:pt x="120428" y="178857"/>
                </a:lnTo>
                <a:lnTo>
                  <a:pt x="153796" y="203362"/>
                </a:lnTo>
                <a:lnTo>
                  <a:pt x="192643" y="219243"/>
                </a:lnTo>
                <a:lnTo>
                  <a:pt x="954081" y="231192"/>
                </a:lnTo>
                <a:lnTo>
                  <a:pt x="966758" y="233826"/>
                </a:lnTo>
                <a:lnTo>
                  <a:pt x="977469" y="241107"/>
                </a:lnTo>
                <a:lnTo>
                  <a:pt x="1086788" y="352446"/>
                </a:lnTo>
                <a:lnTo>
                  <a:pt x="1197943" y="243018"/>
                </a:lnTo>
                <a:lnTo>
                  <a:pt x="1208766" y="235902"/>
                </a:lnTo>
                <a:lnTo>
                  <a:pt x="1221480" y="233463"/>
                </a:lnTo>
                <a:lnTo>
                  <a:pt x="1940089" y="239566"/>
                </a:lnTo>
                <a:lnTo>
                  <a:pt x="1954784" y="239063"/>
                </a:lnTo>
                <a:lnTo>
                  <a:pt x="1996665" y="230411"/>
                </a:lnTo>
                <a:lnTo>
                  <a:pt x="2034148" y="212120"/>
                </a:lnTo>
                <a:lnTo>
                  <a:pt x="2065828" y="185575"/>
                </a:lnTo>
                <a:lnTo>
                  <a:pt x="2090300" y="152160"/>
                </a:lnTo>
                <a:lnTo>
                  <a:pt x="2106158" y="113256"/>
                </a:lnTo>
                <a:lnTo>
                  <a:pt x="2112174" y="49500"/>
                </a:lnTo>
                <a:lnTo>
                  <a:pt x="2115321" y="35623"/>
                </a:lnTo>
                <a:lnTo>
                  <a:pt x="2123602" y="24656"/>
                </a:lnTo>
                <a:lnTo>
                  <a:pt x="2135660" y="17936"/>
                </a:lnTo>
                <a:lnTo>
                  <a:pt x="2152987" y="19447"/>
                </a:lnTo>
                <a:lnTo>
                  <a:pt x="2165947" y="25147"/>
                </a:lnTo>
                <a:lnTo>
                  <a:pt x="2174449" y="34106"/>
                </a:lnTo>
                <a:lnTo>
                  <a:pt x="2178402" y="45395"/>
                </a:lnTo>
                <a:lnTo>
                  <a:pt x="2178693" y="50065"/>
                </a:lnTo>
                <a:close/>
              </a:path>
            </a:pathLst>
          </a:custGeom>
          <a:solidFill>
            <a:srgbClr val="175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41296" y="6725798"/>
            <a:ext cx="1417320" cy="279400"/>
          </a:xfrm>
          <a:custGeom>
            <a:avLst/>
            <a:gdLst/>
            <a:ahLst/>
            <a:cxnLst/>
            <a:rect l="l" t="t" r="r" b="b"/>
            <a:pathLst>
              <a:path w="1417319" h="279400">
                <a:moveTo>
                  <a:pt x="1417277" y="32598"/>
                </a:moveTo>
                <a:lnTo>
                  <a:pt x="1414165" y="74849"/>
                </a:lnTo>
                <a:lnTo>
                  <a:pt x="1400174" y="114495"/>
                </a:lnTo>
                <a:lnTo>
                  <a:pt x="1376338" y="148296"/>
                </a:lnTo>
                <a:lnTo>
                  <a:pt x="1344399" y="174553"/>
                </a:lnTo>
                <a:lnTo>
                  <a:pt x="1306100" y="191569"/>
                </a:lnTo>
                <a:lnTo>
                  <a:pt x="1263183" y="197644"/>
                </a:lnTo>
                <a:lnTo>
                  <a:pt x="803241" y="193744"/>
                </a:lnTo>
                <a:lnTo>
                  <a:pt x="721906" y="273077"/>
                </a:lnTo>
                <a:lnTo>
                  <a:pt x="711048" y="278807"/>
                </a:lnTo>
                <a:lnTo>
                  <a:pt x="699113" y="277863"/>
                </a:lnTo>
                <a:lnTo>
                  <a:pt x="611330" y="192114"/>
                </a:lnTo>
                <a:lnTo>
                  <a:pt x="152863" y="188221"/>
                </a:lnTo>
                <a:lnTo>
                  <a:pt x="109926" y="181806"/>
                </a:lnTo>
                <a:lnTo>
                  <a:pt x="71736" y="164474"/>
                </a:lnTo>
                <a:lnTo>
                  <a:pt x="40005" y="137951"/>
                </a:lnTo>
                <a:lnTo>
                  <a:pt x="16448" y="103967"/>
                </a:lnTo>
                <a:lnTo>
                  <a:pt x="2776" y="64249"/>
                </a:lnTo>
                <a:lnTo>
                  <a:pt x="0" y="35438"/>
                </a:lnTo>
                <a:lnTo>
                  <a:pt x="119" y="20563"/>
                </a:lnTo>
                <a:lnTo>
                  <a:pt x="4739" y="7485"/>
                </a:lnTo>
                <a:lnTo>
                  <a:pt x="16181" y="0"/>
                </a:lnTo>
                <a:lnTo>
                  <a:pt x="32079" y="2963"/>
                </a:lnTo>
                <a:lnTo>
                  <a:pt x="41228" y="11663"/>
                </a:lnTo>
                <a:lnTo>
                  <a:pt x="43276" y="34342"/>
                </a:lnTo>
                <a:lnTo>
                  <a:pt x="44118" y="48901"/>
                </a:lnTo>
                <a:lnTo>
                  <a:pt x="46815" y="62904"/>
                </a:lnTo>
                <a:lnTo>
                  <a:pt x="64803" y="100344"/>
                </a:lnTo>
                <a:lnTo>
                  <a:pt x="95065" y="128331"/>
                </a:lnTo>
                <a:lnTo>
                  <a:pt x="134290" y="143523"/>
                </a:lnTo>
                <a:lnTo>
                  <a:pt x="626394" y="149311"/>
                </a:lnTo>
                <a:lnTo>
                  <a:pt x="631877" y="151620"/>
                </a:lnTo>
                <a:lnTo>
                  <a:pt x="706993" y="227410"/>
                </a:lnTo>
                <a:lnTo>
                  <a:pt x="783384" y="152907"/>
                </a:lnTo>
                <a:lnTo>
                  <a:pt x="788906" y="150691"/>
                </a:lnTo>
                <a:lnTo>
                  <a:pt x="1262072" y="154709"/>
                </a:lnTo>
                <a:lnTo>
                  <a:pt x="1276747" y="153876"/>
                </a:lnTo>
                <a:lnTo>
                  <a:pt x="1290862" y="151202"/>
                </a:lnTo>
                <a:lnTo>
                  <a:pt x="1328598" y="133361"/>
                </a:lnTo>
                <a:lnTo>
                  <a:pt x="1356804" y="103343"/>
                </a:lnTo>
                <a:lnTo>
                  <a:pt x="1372112" y="64431"/>
                </a:lnTo>
                <a:lnTo>
                  <a:pt x="1374006" y="32231"/>
                </a:lnTo>
                <a:lnTo>
                  <a:pt x="1378627" y="19153"/>
                </a:lnTo>
                <a:lnTo>
                  <a:pt x="1390069" y="11668"/>
                </a:lnTo>
                <a:lnTo>
                  <a:pt x="1405966" y="14632"/>
                </a:lnTo>
                <a:lnTo>
                  <a:pt x="1415116" y="23332"/>
                </a:lnTo>
                <a:lnTo>
                  <a:pt x="1417277" y="32598"/>
                </a:lnTo>
                <a:close/>
              </a:path>
            </a:pathLst>
          </a:custGeom>
          <a:solidFill>
            <a:srgbClr val="175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8288000" cy="1210945"/>
          </a:xfrm>
          <a:custGeom>
            <a:avLst/>
            <a:gdLst/>
            <a:ahLst/>
            <a:cxnLst/>
            <a:rect l="l" t="t" r="r" b="b"/>
            <a:pathLst>
              <a:path w="18288000" h="1210945">
                <a:moveTo>
                  <a:pt x="0" y="0"/>
                </a:moveTo>
                <a:lnTo>
                  <a:pt x="18287999" y="0"/>
                </a:lnTo>
                <a:lnTo>
                  <a:pt x="18287999" y="1210663"/>
                </a:lnTo>
                <a:lnTo>
                  <a:pt x="0" y="1210663"/>
                </a:lnTo>
                <a:lnTo>
                  <a:pt x="0" y="0"/>
                </a:lnTo>
              </a:path>
            </a:pathLst>
          </a:custGeom>
          <a:solidFill>
            <a:srgbClr val="0A1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77099" y="7347512"/>
            <a:ext cx="6765290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dirty="0">
                <a:solidFill>
                  <a:srgbClr val="1750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*DADOS PRELIMINARES</a:t>
            </a: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300" b="0" dirty="0">
                <a:solidFill>
                  <a:srgbClr val="1750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FONTE: DIRETORIA DE ECONOMIA, ESTATÍSTICA E COMPETITIVIDADE – DEEC, ABIQUIM</a:t>
            </a:r>
            <a:endParaRPr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29316" y="7225031"/>
            <a:ext cx="2543810" cy="768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3995">
              <a:lnSpc>
                <a:spcPts val="2030"/>
              </a:lnSpc>
            </a:pPr>
            <a:r>
              <a:rPr sz="1800" b="0" dirty="0">
                <a:solidFill>
                  <a:srgbClr val="0191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Inclui </a:t>
            </a:r>
            <a:r>
              <a:rPr sz="1800" b="1" dirty="0">
                <a:solidFill>
                  <a:srgbClr val="0191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US$ 3,9 bi </a:t>
            </a:r>
            <a:r>
              <a:rPr sz="1800" b="0" dirty="0">
                <a:solidFill>
                  <a:srgbClr val="0191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projetos que ainda não entraram em operação</a:t>
            </a: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64481" y="7235368"/>
            <a:ext cx="1169670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95"/>
              </a:lnSpc>
            </a:pPr>
            <a:r>
              <a:rPr sz="2450" b="1" dirty="0">
                <a:solidFill>
                  <a:srgbClr val="0191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US$ 1,9</a:t>
            </a:r>
            <a:endParaRPr sz="24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2895"/>
              </a:lnSpc>
            </a:pPr>
            <a:r>
              <a:rPr sz="2450" b="1" dirty="0">
                <a:solidFill>
                  <a:srgbClr val="0191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bilhão</a:t>
            </a:r>
            <a:endParaRPr sz="24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8679" y="338328"/>
            <a:ext cx="13795247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207125" y="1738110"/>
            <a:ext cx="505393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750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(EM US$ BILHÕES) – 1995 A 2024</a:t>
            </a: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8595" y="1496407"/>
            <a:ext cx="26670" cy="5458460"/>
          </a:xfrm>
          <a:custGeom>
            <a:avLst/>
            <a:gdLst/>
            <a:ahLst/>
            <a:cxnLst/>
            <a:rect l="l" t="t" r="r" b="b"/>
            <a:pathLst>
              <a:path w="26670" h="5458459">
                <a:moveTo>
                  <a:pt x="0" y="0"/>
                </a:moveTo>
                <a:lnTo>
                  <a:pt x="26463" y="5457858"/>
                </a:lnTo>
              </a:path>
            </a:pathLst>
          </a:custGeom>
          <a:ln w="19064">
            <a:solidFill>
              <a:srgbClr val="0191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1935" y="9111953"/>
            <a:ext cx="5022215" cy="1175385"/>
          </a:xfrm>
          <a:custGeom>
            <a:avLst/>
            <a:gdLst/>
            <a:ahLst/>
            <a:cxnLst/>
            <a:rect l="l" t="t" r="r" b="b"/>
            <a:pathLst>
              <a:path w="5022215" h="1175384">
                <a:moveTo>
                  <a:pt x="0" y="0"/>
                </a:moveTo>
                <a:lnTo>
                  <a:pt x="5022093" y="0"/>
                </a:lnTo>
                <a:lnTo>
                  <a:pt x="4343660" y="1175045"/>
                </a:lnTo>
                <a:lnTo>
                  <a:pt x="678432" y="1175045"/>
                </a:lnTo>
                <a:lnTo>
                  <a:pt x="0" y="0"/>
                </a:lnTo>
              </a:path>
            </a:pathLst>
          </a:custGeom>
          <a:solidFill>
            <a:srgbClr val="0191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53367" y="8308103"/>
            <a:ext cx="5950411" cy="1978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613108" y="9258300"/>
            <a:ext cx="2647949" cy="533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18288000" cy="1210945"/>
          </a:xfrm>
          <a:custGeom>
            <a:avLst/>
            <a:gdLst/>
            <a:ahLst/>
            <a:cxnLst/>
            <a:rect l="l" t="t" r="r" b="b"/>
            <a:pathLst>
              <a:path w="18288000" h="1210945">
                <a:moveTo>
                  <a:pt x="0" y="0"/>
                </a:moveTo>
                <a:lnTo>
                  <a:pt x="18287999" y="0"/>
                </a:lnTo>
                <a:lnTo>
                  <a:pt x="18287999" y="1210663"/>
                </a:lnTo>
                <a:lnTo>
                  <a:pt x="0" y="1210663"/>
                </a:lnTo>
                <a:lnTo>
                  <a:pt x="0" y="0"/>
                </a:lnTo>
              </a:path>
            </a:pathLst>
          </a:custGeom>
          <a:solidFill>
            <a:srgbClr val="0A1B29"/>
          </a:solidFill>
        </p:spPr>
        <p:txBody>
          <a:bodyPr wrap="square" lIns="0" tIns="0" rIns="0" bIns="0" rtlCol="0"/>
          <a:lstStyle/>
          <a:p>
            <a:endParaRPr lang="pt-BR" dirty="0"/>
          </a:p>
        </p:txBody>
      </p:sp>
      <p:sp>
        <p:nvSpPr>
          <p:cNvPr id="11" name="object 11"/>
          <p:cNvSpPr/>
          <p:nvPr/>
        </p:nvSpPr>
        <p:spPr>
          <a:xfrm>
            <a:off x="558595" y="1496407"/>
            <a:ext cx="26670" cy="5458460"/>
          </a:xfrm>
          <a:custGeom>
            <a:avLst/>
            <a:gdLst/>
            <a:ahLst/>
            <a:cxnLst/>
            <a:rect l="l" t="t" r="r" b="b"/>
            <a:pathLst>
              <a:path w="26670" h="5458459">
                <a:moveTo>
                  <a:pt x="0" y="0"/>
                </a:moveTo>
                <a:lnTo>
                  <a:pt x="26463" y="5457858"/>
                </a:lnTo>
              </a:path>
            </a:pathLst>
          </a:custGeom>
          <a:ln w="19064">
            <a:solidFill>
              <a:srgbClr val="0191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1935" y="9111953"/>
            <a:ext cx="5022215" cy="1175385"/>
          </a:xfrm>
          <a:custGeom>
            <a:avLst/>
            <a:gdLst/>
            <a:ahLst/>
            <a:cxnLst/>
            <a:rect l="l" t="t" r="r" b="b"/>
            <a:pathLst>
              <a:path w="5022215" h="1175384">
                <a:moveTo>
                  <a:pt x="0" y="0"/>
                </a:moveTo>
                <a:lnTo>
                  <a:pt x="5022093" y="0"/>
                </a:lnTo>
                <a:lnTo>
                  <a:pt x="4343660" y="1175045"/>
                </a:lnTo>
                <a:lnTo>
                  <a:pt x="678432" y="1175045"/>
                </a:lnTo>
                <a:lnTo>
                  <a:pt x="0" y="0"/>
                </a:lnTo>
              </a:path>
            </a:pathLst>
          </a:custGeom>
          <a:solidFill>
            <a:srgbClr val="0191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53367" y="8308103"/>
            <a:ext cx="5950411" cy="1978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613108" y="9258300"/>
            <a:ext cx="2647949" cy="533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5A59A66-9F81-4AF8-A482-03A5E7BD05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729632"/>
              </p:ext>
            </p:extLst>
          </p:nvPr>
        </p:nvGraphicFramePr>
        <p:xfrm>
          <a:off x="611935" y="1496407"/>
          <a:ext cx="16858323" cy="6599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E05A1856-8463-4EB6-843E-34992D1EC603}"/>
              </a:ext>
            </a:extLst>
          </p:cNvPr>
          <p:cNvSpPr txBox="1"/>
          <p:nvPr/>
        </p:nvSpPr>
        <p:spPr>
          <a:xfrm>
            <a:off x="431935" y="390972"/>
            <a:ext cx="1663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Histórico Importações - Produtos Agro &amp; Resinas Termoplásticas - EM US$ MILHÃO FOB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8F88235-1848-413C-BFF2-7B33210321B9}"/>
              </a:ext>
            </a:extLst>
          </p:cNvPr>
          <p:cNvSpPr txBox="1"/>
          <p:nvPr/>
        </p:nvSpPr>
        <p:spPr>
          <a:xfrm>
            <a:off x="8103365" y="9683646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800" dirty="0">
                <a:solidFill>
                  <a:schemeClr val="tx2"/>
                </a:solidFill>
                <a:latin typeface="+mn-lt"/>
              </a:rPr>
              <a:t>FONTE: SISTEMA COMEX STAT – ME/SECEX</a:t>
            </a:r>
          </a:p>
        </p:txBody>
      </p:sp>
    </p:spTree>
    <p:extLst>
      <p:ext uri="{BB962C8B-B14F-4D97-AF65-F5344CB8AC3E}">
        <p14:creationId xmlns:p14="http://schemas.microsoft.com/office/powerpoint/2010/main" val="103229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18288000" cy="1210945"/>
          </a:xfrm>
          <a:custGeom>
            <a:avLst/>
            <a:gdLst/>
            <a:ahLst/>
            <a:cxnLst/>
            <a:rect l="l" t="t" r="r" b="b"/>
            <a:pathLst>
              <a:path w="18288000" h="1210945">
                <a:moveTo>
                  <a:pt x="0" y="0"/>
                </a:moveTo>
                <a:lnTo>
                  <a:pt x="18287999" y="0"/>
                </a:lnTo>
                <a:lnTo>
                  <a:pt x="18287999" y="1210663"/>
                </a:lnTo>
                <a:lnTo>
                  <a:pt x="0" y="1210663"/>
                </a:lnTo>
                <a:lnTo>
                  <a:pt x="0" y="0"/>
                </a:lnTo>
              </a:path>
            </a:pathLst>
          </a:custGeom>
          <a:solidFill>
            <a:srgbClr val="0A1B29"/>
          </a:solidFill>
        </p:spPr>
        <p:txBody>
          <a:bodyPr wrap="square" lIns="0" tIns="0" rIns="0" bIns="0" rtlCol="0"/>
          <a:lstStyle/>
          <a:p>
            <a:endParaRPr lang="pt-BR" dirty="0"/>
          </a:p>
        </p:txBody>
      </p:sp>
      <p:sp>
        <p:nvSpPr>
          <p:cNvPr id="11" name="object 11"/>
          <p:cNvSpPr/>
          <p:nvPr/>
        </p:nvSpPr>
        <p:spPr>
          <a:xfrm>
            <a:off x="558595" y="1496407"/>
            <a:ext cx="26670" cy="5458460"/>
          </a:xfrm>
          <a:custGeom>
            <a:avLst/>
            <a:gdLst/>
            <a:ahLst/>
            <a:cxnLst/>
            <a:rect l="l" t="t" r="r" b="b"/>
            <a:pathLst>
              <a:path w="26670" h="5458459">
                <a:moveTo>
                  <a:pt x="0" y="0"/>
                </a:moveTo>
                <a:lnTo>
                  <a:pt x="26463" y="5457858"/>
                </a:lnTo>
              </a:path>
            </a:pathLst>
          </a:custGeom>
          <a:ln w="19064">
            <a:solidFill>
              <a:srgbClr val="0191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1935" y="9111953"/>
            <a:ext cx="5022215" cy="1175385"/>
          </a:xfrm>
          <a:custGeom>
            <a:avLst/>
            <a:gdLst/>
            <a:ahLst/>
            <a:cxnLst/>
            <a:rect l="l" t="t" r="r" b="b"/>
            <a:pathLst>
              <a:path w="5022215" h="1175384">
                <a:moveTo>
                  <a:pt x="0" y="0"/>
                </a:moveTo>
                <a:lnTo>
                  <a:pt x="5022093" y="0"/>
                </a:lnTo>
                <a:lnTo>
                  <a:pt x="4343660" y="1175045"/>
                </a:lnTo>
                <a:lnTo>
                  <a:pt x="678432" y="1175045"/>
                </a:lnTo>
                <a:lnTo>
                  <a:pt x="0" y="0"/>
                </a:lnTo>
              </a:path>
            </a:pathLst>
          </a:custGeom>
          <a:solidFill>
            <a:srgbClr val="0191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53367" y="8308103"/>
            <a:ext cx="5950411" cy="1978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613108" y="9258300"/>
            <a:ext cx="2647949" cy="533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5A59A66-9F81-4AF8-A482-03A5E7BD05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28052"/>
              </p:ext>
            </p:extLst>
          </p:nvPr>
        </p:nvGraphicFramePr>
        <p:xfrm>
          <a:off x="611935" y="1496407"/>
          <a:ext cx="16858323" cy="6599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E05A1856-8463-4EB6-843E-34992D1EC603}"/>
              </a:ext>
            </a:extLst>
          </p:cNvPr>
          <p:cNvSpPr txBox="1"/>
          <p:nvPr/>
        </p:nvSpPr>
        <p:spPr>
          <a:xfrm>
            <a:off x="431935" y="390972"/>
            <a:ext cx="1663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Histórico Importações - Produtos Agro &amp; Resinas Termoplásticas - EM US$ MILHÃO FOB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8F88235-1848-413C-BFF2-7B33210321B9}"/>
              </a:ext>
            </a:extLst>
          </p:cNvPr>
          <p:cNvSpPr txBox="1"/>
          <p:nvPr/>
        </p:nvSpPr>
        <p:spPr>
          <a:xfrm>
            <a:off x="8103365" y="9683646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800" dirty="0">
                <a:solidFill>
                  <a:schemeClr val="tx2"/>
                </a:solidFill>
                <a:latin typeface="+mn-lt"/>
              </a:rPr>
              <a:t>FONTE: SISTEMA COMEX STAT – ME/SECEX</a:t>
            </a:r>
          </a:p>
        </p:txBody>
      </p:sp>
    </p:spTree>
    <p:extLst>
      <p:ext uri="{BB962C8B-B14F-4D97-AF65-F5344CB8AC3E}">
        <p14:creationId xmlns:p14="http://schemas.microsoft.com/office/powerpoint/2010/main" val="239434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18288000" cy="1210945"/>
          </a:xfrm>
          <a:custGeom>
            <a:avLst/>
            <a:gdLst/>
            <a:ahLst/>
            <a:cxnLst/>
            <a:rect l="l" t="t" r="r" b="b"/>
            <a:pathLst>
              <a:path w="18288000" h="1210945">
                <a:moveTo>
                  <a:pt x="0" y="0"/>
                </a:moveTo>
                <a:lnTo>
                  <a:pt x="18287999" y="0"/>
                </a:lnTo>
                <a:lnTo>
                  <a:pt x="18287999" y="1210663"/>
                </a:lnTo>
                <a:lnTo>
                  <a:pt x="0" y="1210663"/>
                </a:lnTo>
                <a:lnTo>
                  <a:pt x="0" y="0"/>
                </a:lnTo>
              </a:path>
            </a:pathLst>
          </a:custGeom>
          <a:solidFill>
            <a:srgbClr val="0A1B29"/>
          </a:solidFill>
        </p:spPr>
        <p:txBody>
          <a:bodyPr wrap="square" lIns="0" tIns="0" rIns="0" bIns="0" rtlCol="0"/>
          <a:lstStyle/>
          <a:p>
            <a:endParaRPr lang="pt-BR" dirty="0"/>
          </a:p>
        </p:txBody>
      </p:sp>
      <p:sp>
        <p:nvSpPr>
          <p:cNvPr id="11" name="object 11"/>
          <p:cNvSpPr/>
          <p:nvPr/>
        </p:nvSpPr>
        <p:spPr>
          <a:xfrm>
            <a:off x="558595" y="1496407"/>
            <a:ext cx="26670" cy="5458460"/>
          </a:xfrm>
          <a:custGeom>
            <a:avLst/>
            <a:gdLst/>
            <a:ahLst/>
            <a:cxnLst/>
            <a:rect l="l" t="t" r="r" b="b"/>
            <a:pathLst>
              <a:path w="26670" h="5458459">
                <a:moveTo>
                  <a:pt x="0" y="0"/>
                </a:moveTo>
                <a:lnTo>
                  <a:pt x="26463" y="5457858"/>
                </a:lnTo>
              </a:path>
            </a:pathLst>
          </a:custGeom>
          <a:ln w="19064">
            <a:solidFill>
              <a:srgbClr val="0191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1935" y="9111953"/>
            <a:ext cx="5022215" cy="1175385"/>
          </a:xfrm>
          <a:custGeom>
            <a:avLst/>
            <a:gdLst/>
            <a:ahLst/>
            <a:cxnLst/>
            <a:rect l="l" t="t" r="r" b="b"/>
            <a:pathLst>
              <a:path w="5022215" h="1175384">
                <a:moveTo>
                  <a:pt x="0" y="0"/>
                </a:moveTo>
                <a:lnTo>
                  <a:pt x="5022093" y="0"/>
                </a:lnTo>
                <a:lnTo>
                  <a:pt x="4343660" y="1175045"/>
                </a:lnTo>
                <a:lnTo>
                  <a:pt x="678432" y="1175045"/>
                </a:lnTo>
                <a:lnTo>
                  <a:pt x="0" y="0"/>
                </a:lnTo>
              </a:path>
            </a:pathLst>
          </a:custGeom>
          <a:solidFill>
            <a:srgbClr val="0191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53367" y="8308103"/>
            <a:ext cx="5950411" cy="1978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613108" y="9258300"/>
            <a:ext cx="2647949" cy="533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5A59A66-9F81-4AF8-A482-03A5E7BD05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863992"/>
              </p:ext>
            </p:extLst>
          </p:nvPr>
        </p:nvGraphicFramePr>
        <p:xfrm>
          <a:off x="611935" y="1496407"/>
          <a:ext cx="16858323" cy="6599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E05A1856-8463-4EB6-843E-34992D1EC603}"/>
              </a:ext>
            </a:extLst>
          </p:cNvPr>
          <p:cNvSpPr txBox="1"/>
          <p:nvPr/>
        </p:nvSpPr>
        <p:spPr>
          <a:xfrm>
            <a:off x="431935" y="390972"/>
            <a:ext cx="1663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Histórico Importações - Produtos Agro &amp; Resinas Termoplásticas - EM US$ MILHÃO FOB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8F88235-1848-413C-BFF2-7B33210321B9}"/>
              </a:ext>
            </a:extLst>
          </p:cNvPr>
          <p:cNvSpPr txBox="1"/>
          <p:nvPr/>
        </p:nvSpPr>
        <p:spPr>
          <a:xfrm>
            <a:off x="8103365" y="9683646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800" dirty="0">
                <a:solidFill>
                  <a:schemeClr val="tx2"/>
                </a:solidFill>
                <a:latin typeface="+mn-lt"/>
              </a:rPr>
              <a:t>FONTE: SISTEMA COMEX STAT – ME/SECEX</a:t>
            </a:r>
          </a:p>
        </p:txBody>
      </p:sp>
    </p:spTree>
    <p:extLst>
      <p:ext uri="{BB962C8B-B14F-4D97-AF65-F5344CB8AC3E}">
        <p14:creationId xmlns:p14="http://schemas.microsoft.com/office/powerpoint/2010/main" val="222733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18288000" cy="1210945"/>
          </a:xfrm>
          <a:custGeom>
            <a:avLst/>
            <a:gdLst/>
            <a:ahLst/>
            <a:cxnLst/>
            <a:rect l="l" t="t" r="r" b="b"/>
            <a:pathLst>
              <a:path w="18288000" h="1210945">
                <a:moveTo>
                  <a:pt x="0" y="0"/>
                </a:moveTo>
                <a:lnTo>
                  <a:pt x="18287999" y="0"/>
                </a:lnTo>
                <a:lnTo>
                  <a:pt x="18287999" y="1210663"/>
                </a:lnTo>
                <a:lnTo>
                  <a:pt x="0" y="1210663"/>
                </a:lnTo>
                <a:lnTo>
                  <a:pt x="0" y="0"/>
                </a:lnTo>
              </a:path>
            </a:pathLst>
          </a:custGeom>
          <a:solidFill>
            <a:srgbClr val="0A1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8595" y="1496407"/>
            <a:ext cx="26670" cy="5458460"/>
          </a:xfrm>
          <a:custGeom>
            <a:avLst/>
            <a:gdLst/>
            <a:ahLst/>
            <a:cxnLst/>
            <a:rect l="l" t="t" r="r" b="b"/>
            <a:pathLst>
              <a:path w="26670" h="5458459">
                <a:moveTo>
                  <a:pt x="0" y="0"/>
                </a:moveTo>
                <a:lnTo>
                  <a:pt x="26463" y="5457858"/>
                </a:lnTo>
              </a:path>
            </a:pathLst>
          </a:custGeom>
          <a:ln w="19064">
            <a:solidFill>
              <a:srgbClr val="0191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1935" y="9111953"/>
            <a:ext cx="5022215" cy="1175385"/>
          </a:xfrm>
          <a:custGeom>
            <a:avLst/>
            <a:gdLst/>
            <a:ahLst/>
            <a:cxnLst/>
            <a:rect l="l" t="t" r="r" b="b"/>
            <a:pathLst>
              <a:path w="5022215" h="1175384">
                <a:moveTo>
                  <a:pt x="0" y="0"/>
                </a:moveTo>
                <a:lnTo>
                  <a:pt x="5022093" y="0"/>
                </a:lnTo>
                <a:lnTo>
                  <a:pt x="4343660" y="1175045"/>
                </a:lnTo>
                <a:lnTo>
                  <a:pt x="678432" y="1175045"/>
                </a:lnTo>
                <a:lnTo>
                  <a:pt x="0" y="0"/>
                </a:lnTo>
              </a:path>
            </a:pathLst>
          </a:custGeom>
          <a:solidFill>
            <a:srgbClr val="0191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53367" y="8308103"/>
            <a:ext cx="5950411" cy="1978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613108" y="9258300"/>
            <a:ext cx="2647949" cy="533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E6EEF43-CB84-4349-A521-F493AA867E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048274"/>
              </p:ext>
            </p:extLst>
          </p:nvPr>
        </p:nvGraphicFramePr>
        <p:xfrm>
          <a:off x="558595" y="1615107"/>
          <a:ext cx="17263701" cy="6431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69D3FB2C-EFB9-4F4D-A0A4-EDAB7E9ABA3E}"/>
              </a:ext>
            </a:extLst>
          </p:cNvPr>
          <p:cNvSpPr txBox="1"/>
          <p:nvPr/>
        </p:nvSpPr>
        <p:spPr>
          <a:xfrm>
            <a:off x="431935" y="390972"/>
            <a:ext cx="17470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Histórico Importações - Produtos para Agro &amp; Resinas Termoplásticas - EM MIL TONELADAS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80DF793-39D3-4466-9F24-E595A98E9069}"/>
              </a:ext>
            </a:extLst>
          </p:cNvPr>
          <p:cNvSpPr txBox="1"/>
          <p:nvPr/>
        </p:nvSpPr>
        <p:spPr>
          <a:xfrm>
            <a:off x="8103365" y="9683646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800" dirty="0">
                <a:solidFill>
                  <a:schemeClr val="tx2"/>
                </a:solidFill>
                <a:latin typeface="+mn-lt"/>
              </a:rPr>
              <a:t>FONTE: SISTEMA COMEX STAT – ME/SECEX</a:t>
            </a:r>
          </a:p>
        </p:txBody>
      </p:sp>
    </p:spTree>
    <p:extLst>
      <p:ext uri="{BB962C8B-B14F-4D97-AF65-F5344CB8AC3E}">
        <p14:creationId xmlns:p14="http://schemas.microsoft.com/office/powerpoint/2010/main" val="409629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18288000" cy="1210945"/>
          </a:xfrm>
          <a:custGeom>
            <a:avLst/>
            <a:gdLst/>
            <a:ahLst/>
            <a:cxnLst/>
            <a:rect l="l" t="t" r="r" b="b"/>
            <a:pathLst>
              <a:path w="18288000" h="1210945">
                <a:moveTo>
                  <a:pt x="0" y="0"/>
                </a:moveTo>
                <a:lnTo>
                  <a:pt x="18287999" y="0"/>
                </a:lnTo>
                <a:lnTo>
                  <a:pt x="18287999" y="1210663"/>
                </a:lnTo>
                <a:lnTo>
                  <a:pt x="0" y="1210663"/>
                </a:lnTo>
                <a:lnTo>
                  <a:pt x="0" y="0"/>
                </a:lnTo>
              </a:path>
            </a:pathLst>
          </a:custGeom>
          <a:solidFill>
            <a:srgbClr val="0A1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8595" y="1496407"/>
            <a:ext cx="26670" cy="5458460"/>
          </a:xfrm>
          <a:custGeom>
            <a:avLst/>
            <a:gdLst/>
            <a:ahLst/>
            <a:cxnLst/>
            <a:rect l="l" t="t" r="r" b="b"/>
            <a:pathLst>
              <a:path w="26670" h="5458459">
                <a:moveTo>
                  <a:pt x="0" y="0"/>
                </a:moveTo>
                <a:lnTo>
                  <a:pt x="26463" y="5457858"/>
                </a:lnTo>
              </a:path>
            </a:pathLst>
          </a:custGeom>
          <a:ln w="19064">
            <a:solidFill>
              <a:srgbClr val="0191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1935" y="9111953"/>
            <a:ext cx="5022215" cy="1175385"/>
          </a:xfrm>
          <a:custGeom>
            <a:avLst/>
            <a:gdLst/>
            <a:ahLst/>
            <a:cxnLst/>
            <a:rect l="l" t="t" r="r" b="b"/>
            <a:pathLst>
              <a:path w="5022215" h="1175384">
                <a:moveTo>
                  <a:pt x="0" y="0"/>
                </a:moveTo>
                <a:lnTo>
                  <a:pt x="5022093" y="0"/>
                </a:lnTo>
                <a:lnTo>
                  <a:pt x="4343660" y="1175045"/>
                </a:lnTo>
                <a:lnTo>
                  <a:pt x="678432" y="1175045"/>
                </a:lnTo>
                <a:lnTo>
                  <a:pt x="0" y="0"/>
                </a:lnTo>
              </a:path>
            </a:pathLst>
          </a:custGeom>
          <a:solidFill>
            <a:srgbClr val="0191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53367" y="8308103"/>
            <a:ext cx="5950411" cy="1978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613108" y="9258300"/>
            <a:ext cx="2647949" cy="533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E6EEF43-CB84-4349-A521-F493AA867E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506957"/>
              </p:ext>
            </p:extLst>
          </p:nvPr>
        </p:nvGraphicFramePr>
        <p:xfrm>
          <a:off x="558595" y="1615107"/>
          <a:ext cx="17263701" cy="6431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69D3FB2C-EFB9-4F4D-A0A4-EDAB7E9ABA3E}"/>
              </a:ext>
            </a:extLst>
          </p:cNvPr>
          <p:cNvSpPr txBox="1"/>
          <p:nvPr/>
        </p:nvSpPr>
        <p:spPr>
          <a:xfrm>
            <a:off x="431935" y="390972"/>
            <a:ext cx="17470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Histórico Importações - Produtos para Agro &amp; Resinas Termoplásticas - EM MIL TONELADAS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80DF793-39D3-4466-9F24-E595A98E9069}"/>
              </a:ext>
            </a:extLst>
          </p:cNvPr>
          <p:cNvSpPr txBox="1"/>
          <p:nvPr/>
        </p:nvSpPr>
        <p:spPr>
          <a:xfrm>
            <a:off x="8103365" y="9683646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800" dirty="0">
                <a:solidFill>
                  <a:schemeClr val="tx2"/>
                </a:solidFill>
                <a:latin typeface="+mn-lt"/>
              </a:rPr>
              <a:t>FONTE: SISTEMA COMEX STAT – ME/SECEX</a:t>
            </a:r>
          </a:p>
        </p:txBody>
      </p:sp>
    </p:spTree>
    <p:extLst>
      <p:ext uri="{BB962C8B-B14F-4D97-AF65-F5344CB8AC3E}">
        <p14:creationId xmlns:p14="http://schemas.microsoft.com/office/powerpoint/2010/main" val="10597932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2C2D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Agenda Indústria Química Brasileira(2)</Template>
  <TotalTime>104</TotalTime>
  <Words>353</Words>
  <Application>Microsoft Office PowerPoint</Application>
  <PresentationFormat>Personalizar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Calibri</vt:lpstr>
      <vt:lpstr>Montserrat</vt:lpstr>
      <vt:lpstr>Montserrat Black</vt:lpstr>
      <vt:lpstr>Open Sans</vt:lpstr>
      <vt:lpstr>Open Sans Condensed</vt:lpstr>
      <vt:lpstr>Open Sans Condensed Light</vt:lpstr>
      <vt:lpstr>Tema do Office</vt:lpstr>
      <vt:lpstr>Apresentação do PowerPoint</vt:lpstr>
      <vt:lpstr>PAÍS FORTE = INDÚSTRIA QUÍMICA FORTE!</vt:lpstr>
      <vt:lpstr>O CRESCIMENTO DO MERCADO DE PRODUTOS QUÍMICOS NO BRASIL NOS ÚLTIMOS 30 ANOS FOI TOMADO POR PRODUTO IMPORTADO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Lidiane</dc:creator>
  <cp:keywords>DAE7oBG4wUY,BAEEV-ooFM0</cp:keywords>
  <cp:lastModifiedBy>Marcelo Pimentel</cp:lastModifiedBy>
  <cp:revision>21</cp:revision>
  <dcterms:created xsi:type="dcterms:W3CDTF">2022-03-22T12:40:39Z</dcterms:created>
  <dcterms:modified xsi:type="dcterms:W3CDTF">2022-04-26T21:54:04Z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2022-03-22T00:00:00Z</vt:filetime>
  </property>
  <property fmtid="{D5CDD505-2E9C-101B-9397-08002B2CF9AE}" pid="3" name="Creator">
    <vt:lpwstr>Canva</vt:lpwstr>
  </property>
  <property fmtid="{D5CDD505-2E9C-101B-9397-08002B2CF9AE}" pid="4" name="LastSaved">
    <vt:filetime>2022-03-22T00:00:00Z</vt:filetime>
  </property>
</Properties>
</file>