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0" r:id="rId4"/>
    <p:sldId id="261" r:id="rId5"/>
    <p:sldId id="259" r:id="rId6"/>
    <p:sldId id="263" r:id="rId7"/>
    <p:sldId id="264" r:id="rId8"/>
    <p:sldId id="2872" r:id="rId9"/>
    <p:sldId id="265" r:id="rId10"/>
    <p:sldId id="266" r:id="rId11"/>
    <p:sldId id="2873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Share Tech" panose="020B0604020202020204" charset="0"/>
      <p:regular r:id="rId18"/>
    </p:embeddedFont>
    <p:embeddedFont>
      <p:font typeface="Open Sans" panose="020B060402020202020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F2B35C9-DDFF-CB0D-1FAB-A51883A4D013}" name="Deurick Gregory Rodrigues da Mota" initials="DGRdM" userId="S::09955186@tupy.com.br::ba91de55-597e-4b74-9fb1-6ac93783d04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03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3969" autoAdjust="0"/>
  </p:normalViewPr>
  <p:slideViewPr>
    <p:cSldViewPr snapToGrid="0" showGuides="1">
      <p:cViewPr varScale="1">
        <p:scale>
          <a:sx n="90" d="100"/>
          <a:sy n="90" d="100"/>
        </p:scale>
        <p:origin x="108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EC8DE-D619-4122-BEBD-D615B90EC60B}" type="datetimeFigureOut">
              <a:rPr lang="pt-BR" smtClean="0"/>
              <a:t>23/05/2023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41E3EE-E0BB-4F74-A33A-B572DFB115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6678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1E3EE-E0BB-4F74-A33A-B572DFB11547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0353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9675797-E19B-A283-1670-0CEA22A5EF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EED078F8-2EE4-BEDD-FE59-1B91F589A2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BF955E15-230C-8A30-2DF4-F76430095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B0DC1-442C-434A-AA8E-3D84F310D091}" type="datetimeFigureOut">
              <a:rPr lang="pt-BR" smtClean="0"/>
              <a:t>23/05/2023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31F92081-0A05-1CC3-586A-5B87C1E1E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FD7EF9E6-23FB-F9A7-002C-5E3E01461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BCB3F-0B1B-45CE-8F45-B9536D5704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0721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5D4E67E-CEB8-32C5-2C97-15765BC81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64B2C60E-9688-48E9-04C7-98192C4646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A889CF81-8BED-19B0-041F-CDCD6FE2A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B0DC1-442C-434A-AA8E-3D84F310D091}" type="datetimeFigureOut">
              <a:rPr lang="pt-BR" smtClean="0"/>
              <a:t>23/05/2023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BAE05616-53E1-47AD-B5E5-7B9F1221F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3CD3F913-95BB-21B0-D553-6D7CCA7EE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BCB3F-0B1B-45CE-8F45-B9536D5704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1364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D6683132-DE7B-FCB1-8AC0-EBEBF6B74D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C5262A01-8A54-C322-0FE9-F72ADA8FD0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F8E8B68E-45F3-801B-AD53-3F500C2A9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B0DC1-442C-434A-AA8E-3D84F310D091}" type="datetimeFigureOut">
              <a:rPr lang="pt-BR" smtClean="0"/>
              <a:t>23/05/2023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E91F783B-2BDA-3B36-6BEF-26B822A26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423289AB-CD8D-7057-5E86-0D4809B31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BCB3F-0B1B-45CE-8F45-B9536D5704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7973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21712E9-4718-025D-8F73-5D191AA91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0D142268-CA77-ACD7-FF7A-46A3833D60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FC70925E-E7D7-F3DF-9C5E-441B01CC3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B0DC1-442C-434A-AA8E-3D84F310D091}" type="datetimeFigureOut">
              <a:rPr lang="pt-BR" smtClean="0"/>
              <a:t>23/05/2023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E94FC3EC-9E94-7345-4E87-012D17CD8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C2E285EF-D6C2-98DA-7D4E-DE50697F0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BCB3F-0B1B-45CE-8F45-B9536D5704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9725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7062DF3-BA6C-B77C-7DBE-96D509658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01F60072-2899-626A-A5AD-E417504197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FCD00432-38C3-F5F4-CACB-5E71E8C86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B0DC1-442C-434A-AA8E-3D84F310D091}" type="datetimeFigureOut">
              <a:rPr lang="pt-BR" smtClean="0"/>
              <a:t>23/05/2023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53EFDC45-4493-706F-FF8F-427503356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6B70D51E-69F2-C90F-23DF-ECA42C882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BCB3F-0B1B-45CE-8F45-B9536D5704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9861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AC82E89-3C39-64F2-BBCE-9B9A430C7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6D3B63A2-D8D1-C8A4-A3D4-A324C5847D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256E5D66-D2B8-A3F0-3588-F90512D910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A499CD87-ADB5-F492-C5A0-378F515C7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B0DC1-442C-434A-AA8E-3D84F310D091}" type="datetimeFigureOut">
              <a:rPr lang="pt-BR" smtClean="0"/>
              <a:t>23/05/2023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A682ABEC-9776-36F5-E0BD-925408C3D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575DEEB6-1134-8329-A0E5-8691DC4EC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BCB3F-0B1B-45CE-8F45-B9536D5704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5344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2124F4A-414F-5B52-C3C2-441C22C93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DA414682-66FC-B968-D1C1-B952A0FF9A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5E93E9DA-5B54-2E2F-8A1D-8243FD6699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7678B346-D0BE-F869-7289-7048DBEC3D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ADCA3048-9D92-EEC8-10E5-DF2AF82E41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FCAA5E38-0203-F0AB-FE0D-EFFA86D9C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B0DC1-442C-434A-AA8E-3D84F310D091}" type="datetimeFigureOut">
              <a:rPr lang="pt-BR" smtClean="0"/>
              <a:t>23/05/2023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B4019870-62EB-F179-F854-236A2FFDA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2957B642-DF0A-D08B-7460-7AACBDEDD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BCB3F-0B1B-45CE-8F45-B9536D5704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2441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11EEEB0-FA49-58EF-E0D4-F715DD404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31A0869B-4F1D-75F5-0C45-D19DE1619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B0DC1-442C-434A-AA8E-3D84F310D091}" type="datetimeFigureOut">
              <a:rPr lang="pt-BR" smtClean="0"/>
              <a:t>23/05/2023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A30B8B0F-BA68-1B04-79CF-F2677DC20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603BFA73-F359-CE18-9C45-BA2B8A798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BCB3F-0B1B-45CE-8F45-B9536D5704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5058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A52ADBEB-2A4C-E982-BA03-9A9860CA9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B0DC1-442C-434A-AA8E-3D84F310D091}" type="datetimeFigureOut">
              <a:rPr lang="pt-BR" smtClean="0"/>
              <a:t>23/05/2023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609FCFF3-EA08-FE21-81CD-0283874CE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7AE9EC2F-8D82-09B2-7293-57985875D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BCB3F-0B1B-45CE-8F45-B9536D5704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1616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57C867-FDA4-DACA-B2A2-C4BAFBB9F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8719F5B8-2AA0-A00D-BCAE-158AF5566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81C631CC-E793-F6A9-76A1-25DCEFC08C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D6C24661-3A4C-9051-312A-D21F4DA66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B0DC1-442C-434A-AA8E-3D84F310D091}" type="datetimeFigureOut">
              <a:rPr lang="pt-BR" smtClean="0"/>
              <a:t>23/05/2023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BE9706C2-92FD-87F2-C159-6600D3B5B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39B2A066-22F2-BAAB-6722-152AEB22D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BCB3F-0B1B-45CE-8F45-B9536D5704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5952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57EB39A-6368-9348-B071-AD8EB8B79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DB9B776E-FB4A-C975-29EB-1B81C0E227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3E576134-3A3B-0C26-F4CD-CE4F1BFCAA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145AD3AF-DCBD-A09E-9A2A-A17653958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B0DC1-442C-434A-AA8E-3D84F310D091}" type="datetimeFigureOut">
              <a:rPr lang="pt-BR" smtClean="0"/>
              <a:t>23/05/2023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53F4253A-6F30-0C48-7A5D-D0282E2BE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F878D76E-CFFE-CF09-775A-F949F79EF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BCB3F-0B1B-45CE-8F45-B9536D5704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8036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779926E1-72AA-10FD-9A08-F92B96A61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5B4E02A6-74D7-B12D-7C7F-D2748ED0E1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5226B537-7104-67A3-59C0-A1D3BD4960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B0DC1-442C-434A-AA8E-3D84F310D091}" type="datetimeFigureOut">
              <a:rPr lang="pt-BR" smtClean="0"/>
              <a:t>23/05/2023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67B71607-9F20-4DE0-38D1-3B65D5DCE2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B1B9247A-4374-8E1C-342C-E7F580C6CB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BCB3F-0B1B-45CE-8F45-B9536D5704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1445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Padrão do plano de fundo&#10;&#10;Descrição gerada automaticamente">
            <a:extLst>
              <a:ext uri="{FF2B5EF4-FFF2-40B4-BE49-F238E27FC236}">
                <a16:creationId xmlns:a16="http://schemas.microsoft.com/office/drawing/2014/main" xmlns="" id="{AD854659-6B71-10E7-A586-CA6C37905E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7" b="7855"/>
          <a:stretch/>
        </p:blipFill>
        <p:spPr>
          <a:xfrm>
            <a:off x="-12412" y="0"/>
            <a:ext cx="12204411" cy="68580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5EB50BAA-E46E-468E-7FFF-14033F8B857A}"/>
              </a:ext>
            </a:extLst>
          </p:cNvPr>
          <p:cNvSpPr txBox="1"/>
          <p:nvPr/>
        </p:nvSpPr>
        <p:spPr>
          <a:xfrm>
            <a:off x="1944876" y="1920895"/>
            <a:ext cx="8302274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800" b="1" dirty="0">
                <a:latin typeface="Share Tech" panose="00000500000000000000" pitchFamily="2" charset="0"/>
              </a:rPr>
              <a:t>AUDIÊNCIA PÚBLICA</a:t>
            </a:r>
          </a:p>
          <a:p>
            <a:pPr algn="ctr"/>
            <a:r>
              <a:rPr lang="pt-BR" sz="4400" b="1" dirty="0">
                <a:latin typeface="Share Tech" panose="00000500000000000000" pitchFamily="2" charset="0"/>
              </a:rPr>
              <a:t>COMISSÃO DE ASSUNTOS ECONÔMICOS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251DF905-77BE-0B70-69DC-D9A912C094F9}"/>
              </a:ext>
            </a:extLst>
          </p:cNvPr>
          <p:cNvSpPr txBox="1"/>
          <p:nvPr/>
        </p:nvSpPr>
        <p:spPr>
          <a:xfrm>
            <a:off x="3235281" y="3605016"/>
            <a:ext cx="57214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DESONERAÇÃO DA FOLHA DE PAGAMENTO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xmlns="" id="{3CBA2085-B565-47F2-9642-5D71FC22D3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005387" y="5129807"/>
            <a:ext cx="2181225" cy="923925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D0A1DB4A-718B-33CD-78C3-FCBE187A2AFF}"/>
              </a:ext>
            </a:extLst>
          </p:cNvPr>
          <p:cNvSpPr/>
          <p:nvPr/>
        </p:nvSpPr>
        <p:spPr>
          <a:xfrm>
            <a:off x="0" y="6596534"/>
            <a:ext cx="12192000" cy="2614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C68FEC08-E5FD-31F9-0B4A-2CD314A3B539}"/>
              </a:ext>
            </a:extLst>
          </p:cNvPr>
          <p:cNvSpPr/>
          <p:nvPr/>
        </p:nvSpPr>
        <p:spPr>
          <a:xfrm>
            <a:off x="0" y="6524534"/>
            <a:ext cx="12192000" cy="72000"/>
          </a:xfrm>
          <a:prstGeom prst="rect">
            <a:avLst/>
          </a:prstGeom>
          <a:solidFill>
            <a:srgbClr val="D803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B728D702-6E72-D9AB-AFD5-57AB650E67C7}"/>
              </a:ext>
            </a:extLst>
          </p:cNvPr>
          <p:cNvSpPr/>
          <p:nvPr/>
        </p:nvSpPr>
        <p:spPr>
          <a:xfrm>
            <a:off x="-4577684" y="0"/>
            <a:ext cx="413756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2251FFBE-D417-5AA6-2DE1-4C755BCE614F}"/>
              </a:ext>
            </a:extLst>
          </p:cNvPr>
          <p:cNvSpPr txBox="1"/>
          <p:nvPr/>
        </p:nvSpPr>
        <p:spPr>
          <a:xfrm>
            <a:off x="438150" y="7966870"/>
            <a:ext cx="35097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 ABIFA - Associação Brasileira de Fundição é a entidade representativa do setor </a:t>
            </a:r>
            <a:r>
              <a:rPr lang="pt-BR" sz="16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desde 1969</a:t>
            </a:r>
            <a:r>
              <a:rPr lang="pt-BR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e busca o </a:t>
            </a:r>
            <a:r>
              <a:rPr lang="pt-BR" sz="16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desenvolvimento do setor</a:t>
            </a:r>
            <a:r>
              <a:rPr lang="pt-BR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em prol de políticas econômicas e sociais que favoreçam a indústria nacional.</a:t>
            </a: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xmlns="" id="{A65ED099-3368-B8EB-3646-5BC3AB4ECF20}"/>
              </a:ext>
            </a:extLst>
          </p:cNvPr>
          <p:cNvGrpSpPr/>
          <p:nvPr/>
        </p:nvGrpSpPr>
        <p:grpSpPr>
          <a:xfrm>
            <a:off x="739273" y="-1591943"/>
            <a:ext cx="2663439" cy="1122090"/>
            <a:chOff x="919170" y="1102169"/>
            <a:chExt cx="2663439" cy="1122090"/>
          </a:xfrm>
        </p:grpSpPr>
        <p:grpSp>
          <p:nvGrpSpPr>
            <p:cNvPr id="13" name="Gráfico 2">
              <a:extLst>
                <a:ext uri="{FF2B5EF4-FFF2-40B4-BE49-F238E27FC236}">
                  <a16:creationId xmlns:a16="http://schemas.microsoft.com/office/drawing/2014/main" xmlns="" id="{36C88526-5B58-CC21-793E-80F350D8508C}"/>
                </a:ext>
              </a:extLst>
            </p:cNvPr>
            <p:cNvGrpSpPr/>
            <p:nvPr/>
          </p:nvGrpSpPr>
          <p:grpSpPr>
            <a:xfrm>
              <a:off x="2136483" y="1102169"/>
              <a:ext cx="1441824" cy="357404"/>
              <a:chOff x="2136483" y="1102169"/>
              <a:chExt cx="1441824" cy="357404"/>
            </a:xfrm>
            <a:solidFill>
              <a:schemeClr val="bg1"/>
            </a:solidFill>
          </p:grpSpPr>
          <p:sp>
            <p:nvSpPr>
              <p:cNvPr id="48" name="Forma Livre: Forma 47">
                <a:extLst>
                  <a:ext uri="{FF2B5EF4-FFF2-40B4-BE49-F238E27FC236}">
                    <a16:creationId xmlns:a16="http://schemas.microsoft.com/office/drawing/2014/main" xmlns="" id="{E6F207AB-16F1-7728-1A03-02F94A89584A}"/>
                  </a:ext>
                </a:extLst>
              </p:cNvPr>
              <p:cNvSpPr/>
              <p:nvPr/>
            </p:nvSpPr>
            <p:spPr>
              <a:xfrm>
                <a:off x="2136483" y="1102169"/>
                <a:ext cx="344033" cy="357287"/>
              </a:xfrm>
              <a:custGeom>
                <a:avLst/>
                <a:gdLst>
                  <a:gd name="connsiteX0" fmla="*/ 262647 w 344033"/>
                  <a:gd name="connsiteY0" fmla="*/ 357288 h 357287"/>
                  <a:gd name="connsiteX1" fmla="*/ 236836 w 344033"/>
                  <a:gd name="connsiteY1" fmla="*/ 272529 h 357287"/>
                  <a:gd name="connsiteX2" fmla="*/ 107082 w 344033"/>
                  <a:gd name="connsiteY2" fmla="*/ 272529 h 357287"/>
                  <a:gd name="connsiteX3" fmla="*/ 81271 w 344033"/>
                  <a:gd name="connsiteY3" fmla="*/ 357288 h 357287"/>
                  <a:gd name="connsiteX4" fmla="*/ 0 w 344033"/>
                  <a:gd name="connsiteY4" fmla="*/ 357288 h 357287"/>
                  <a:gd name="connsiteX5" fmla="*/ 125684 w 344033"/>
                  <a:gd name="connsiteY5" fmla="*/ 0 h 357287"/>
                  <a:gd name="connsiteX6" fmla="*/ 213117 w 344033"/>
                  <a:gd name="connsiteY6" fmla="*/ 0 h 357287"/>
                  <a:gd name="connsiteX7" fmla="*/ 344033 w 344033"/>
                  <a:gd name="connsiteY7" fmla="*/ 357288 h 357287"/>
                  <a:gd name="connsiteX8" fmla="*/ 262763 w 344033"/>
                  <a:gd name="connsiteY8" fmla="*/ 357288 h 357287"/>
                  <a:gd name="connsiteX9" fmla="*/ 218814 w 344033"/>
                  <a:gd name="connsiteY9" fmla="*/ 209280 h 357287"/>
                  <a:gd name="connsiteX10" fmla="*/ 172075 w 344033"/>
                  <a:gd name="connsiteY10" fmla="*/ 81038 h 357287"/>
                  <a:gd name="connsiteX11" fmla="*/ 126033 w 344033"/>
                  <a:gd name="connsiteY11" fmla="*/ 209280 h 357287"/>
                  <a:gd name="connsiteX12" fmla="*/ 218814 w 344033"/>
                  <a:gd name="connsiteY12" fmla="*/ 209280 h 35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44033" h="357287">
                    <a:moveTo>
                      <a:pt x="262647" y="357288"/>
                    </a:moveTo>
                    <a:lnTo>
                      <a:pt x="236836" y="272529"/>
                    </a:lnTo>
                    <a:lnTo>
                      <a:pt x="107082" y="272529"/>
                    </a:lnTo>
                    <a:lnTo>
                      <a:pt x="81271" y="357288"/>
                    </a:lnTo>
                    <a:lnTo>
                      <a:pt x="0" y="357288"/>
                    </a:lnTo>
                    <a:lnTo>
                      <a:pt x="125684" y="0"/>
                    </a:lnTo>
                    <a:lnTo>
                      <a:pt x="213117" y="0"/>
                    </a:lnTo>
                    <a:lnTo>
                      <a:pt x="344033" y="357288"/>
                    </a:lnTo>
                    <a:lnTo>
                      <a:pt x="262763" y="357288"/>
                    </a:lnTo>
                    <a:close/>
                    <a:moveTo>
                      <a:pt x="218814" y="209280"/>
                    </a:moveTo>
                    <a:lnTo>
                      <a:pt x="172075" y="81038"/>
                    </a:lnTo>
                    <a:lnTo>
                      <a:pt x="126033" y="209280"/>
                    </a:lnTo>
                    <a:lnTo>
                      <a:pt x="218814" y="209280"/>
                    </a:lnTo>
                    <a:close/>
                  </a:path>
                </a:pathLst>
              </a:custGeom>
              <a:grpFill/>
              <a:ln w="116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9" name="Forma Livre: Forma 48">
                <a:extLst>
                  <a:ext uri="{FF2B5EF4-FFF2-40B4-BE49-F238E27FC236}">
                    <a16:creationId xmlns:a16="http://schemas.microsoft.com/office/drawing/2014/main" xmlns="" id="{421B604D-55D9-73A8-6163-288DD2095110}"/>
                  </a:ext>
                </a:extLst>
              </p:cNvPr>
              <p:cNvSpPr/>
              <p:nvPr/>
            </p:nvSpPr>
            <p:spPr>
              <a:xfrm>
                <a:off x="3234274" y="1102169"/>
                <a:ext cx="344033" cy="357287"/>
              </a:xfrm>
              <a:custGeom>
                <a:avLst/>
                <a:gdLst>
                  <a:gd name="connsiteX0" fmla="*/ 262647 w 344033"/>
                  <a:gd name="connsiteY0" fmla="*/ 357288 h 357287"/>
                  <a:gd name="connsiteX1" fmla="*/ 236836 w 344033"/>
                  <a:gd name="connsiteY1" fmla="*/ 272529 h 357287"/>
                  <a:gd name="connsiteX2" fmla="*/ 107082 w 344033"/>
                  <a:gd name="connsiteY2" fmla="*/ 272529 h 357287"/>
                  <a:gd name="connsiteX3" fmla="*/ 81271 w 344033"/>
                  <a:gd name="connsiteY3" fmla="*/ 357288 h 357287"/>
                  <a:gd name="connsiteX4" fmla="*/ 0 w 344033"/>
                  <a:gd name="connsiteY4" fmla="*/ 357288 h 357287"/>
                  <a:gd name="connsiteX5" fmla="*/ 125684 w 344033"/>
                  <a:gd name="connsiteY5" fmla="*/ 0 h 357287"/>
                  <a:gd name="connsiteX6" fmla="*/ 213117 w 344033"/>
                  <a:gd name="connsiteY6" fmla="*/ 0 h 357287"/>
                  <a:gd name="connsiteX7" fmla="*/ 344034 w 344033"/>
                  <a:gd name="connsiteY7" fmla="*/ 357288 h 357287"/>
                  <a:gd name="connsiteX8" fmla="*/ 262763 w 344033"/>
                  <a:gd name="connsiteY8" fmla="*/ 357288 h 357287"/>
                  <a:gd name="connsiteX9" fmla="*/ 218814 w 344033"/>
                  <a:gd name="connsiteY9" fmla="*/ 209280 h 357287"/>
                  <a:gd name="connsiteX10" fmla="*/ 172075 w 344033"/>
                  <a:gd name="connsiteY10" fmla="*/ 81038 h 357287"/>
                  <a:gd name="connsiteX11" fmla="*/ 126033 w 344033"/>
                  <a:gd name="connsiteY11" fmla="*/ 209280 h 357287"/>
                  <a:gd name="connsiteX12" fmla="*/ 218814 w 344033"/>
                  <a:gd name="connsiteY12" fmla="*/ 209280 h 35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44033" h="357287">
                    <a:moveTo>
                      <a:pt x="262647" y="357288"/>
                    </a:moveTo>
                    <a:lnTo>
                      <a:pt x="236836" y="272529"/>
                    </a:lnTo>
                    <a:lnTo>
                      <a:pt x="107082" y="272529"/>
                    </a:lnTo>
                    <a:lnTo>
                      <a:pt x="81271" y="357288"/>
                    </a:lnTo>
                    <a:lnTo>
                      <a:pt x="0" y="357288"/>
                    </a:lnTo>
                    <a:lnTo>
                      <a:pt x="125684" y="0"/>
                    </a:lnTo>
                    <a:lnTo>
                      <a:pt x="213117" y="0"/>
                    </a:lnTo>
                    <a:lnTo>
                      <a:pt x="344034" y="357288"/>
                    </a:lnTo>
                    <a:lnTo>
                      <a:pt x="262763" y="357288"/>
                    </a:lnTo>
                    <a:close/>
                    <a:moveTo>
                      <a:pt x="218814" y="209280"/>
                    </a:moveTo>
                    <a:lnTo>
                      <a:pt x="172075" y="81038"/>
                    </a:lnTo>
                    <a:lnTo>
                      <a:pt x="126033" y="209280"/>
                    </a:lnTo>
                    <a:lnTo>
                      <a:pt x="218814" y="209280"/>
                    </a:lnTo>
                    <a:close/>
                  </a:path>
                </a:pathLst>
              </a:custGeom>
              <a:grpFill/>
              <a:ln w="116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0" name="Forma Livre: Forma 49">
                <a:extLst>
                  <a:ext uri="{FF2B5EF4-FFF2-40B4-BE49-F238E27FC236}">
                    <a16:creationId xmlns:a16="http://schemas.microsoft.com/office/drawing/2014/main" xmlns="" id="{20B2B0EF-1F4C-5315-9A21-F860CF77977B}"/>
                  </a:ext>
                </a:extLst>
              </p:cNvPr>
              <p:cNvSpPr/>
              <p:nvPr/>
            </p:nvSpPr>
            <p:spPr>
              <a:xfrm>
                <a:off x="2514815" y="1103680"/>
                <a:ext cx="263925" cy="355892"/>
              </a:xfrm>
              <a:custGeom>
                <a:avLst/>
                <a:gdLst>
                  <a:gd name="connsiteX0" fmla="*/ 0 w 263925"/>
                  <a:gd name="connsiteY0" fmla="*/ 0 h 355892"/>
                  <a:gd name="connsiteX1" fmla="*/ 110802 w 263925"/>
                  <a:gd name="connsiteY1" fmla="*/ 0 h 355892"/>
                  <a:gd name="connsiteX2" fmla="*/ 218349 w 263925"/>
                  <a:gd name="connsiteY2" fmla="*/ 19998 h 355892"/>
                  <a:gd name="connsiteX3" fmla="*/ 254857 w 263925"/>
                  <a:gd name="connsiteY3" fmla="*/ 90107 h 355892"/>
                  <a:gd name="connsiteX4" fmla="*/ 248462 w 263925"/>
                  <a:gd name="connsiteY4" fmla="*/ 126615 h 355892"/>
                  <a:gd name="connsiteX5" fmla="*/ 229859 w 263925"/>
                  <a:gd name="connsiteY5" fmla="*/ 153356 h 355892"/>
                  <a:gd name="connsiteX6" fmla="*/ 200211 w 263925"/>
                  <a:gd name="connsiteY6" fmla="*/ 166959 h 355892"/>
                  <a:gd name="connsiteX7" fmla="*/ 200211 w 263925"/>
                  <a:gd name="connsiteY7" fmla="*/ 169401 h 355892"/>
                  <a:gd name="connsiteX8" fmla="*/ 232301 w 263925"/>
                  <a:gd name="connsiteY8" fmla="*/ 181958 h 355892"/>
                  <a:gd name="connsiteX9" fmla="*/ 255322 w 263925"/>
                  <a:gd name="connsiteY9" fmla="*/ 207769 h 355892"/>
                  <a:gd name="connsiteX10" fmla="*/ 263926 w 263925"/>
                  <a:gd name="connsiteY10" fmla="*/ 252648 h 355892"/>
                  <a:gd name="connsiteX11" fmla="*/ 248113 w 263925"/>
                  <a:gd name="connsiteY11" fmla="*/ 308107 h 355892"/>
                  <a:gd name="connsiteX12" fmla="*/ 203002 w 263925"/>
                  <a:gd name="connsiteY12" fmla="*/ 343568 h 355892"/>
                  <a:gd name="connsiteX13" fmla="*/ 133242 w 263925"/>
                  <a:gd name="connsiteY13" fmla="*/ 355893 h 355892"/>
                  <a:gd name="connsiteX14" fmla="*/ 116 w 263925"/>
                  <a:gd name="connsiteY14" fmla="*/ 355893 h 355892"/>
                  <a:gd name="connsiteX15" fmla="*/ 116 w 263925"/>
                  <a:gd name="connsiteY15" fmla="*/ 0 h 355892"/>
                  <a:gd name="connsiteX16" fmla="*/ 75457 w 263925"/>
                  <a:gd name="connsiteY16" fmla="*/ 140915 h 355892"/>
                  <a:gd name="connsiteX17" fmla="*/ 119290 w 263925"/>
                  <a:gd name="connsiteY17" fmla="*/ 140915 h 355892"/>
                  <a:gd name="connsiteX18" fmla="*/ 164866 w 263925"/>
                  <a:gd name="connsiteY18" fmla="*/ 130568 h 355892"/>
                  <a:gd name="connsiteX19" fmla="*/ 177539 w 263925"/>
                  <a:gd name="connsiteY19" fmla="*/ 99989 h 355892"/>
                  <a:gd name="connsiteX20" fmla="*/ 162541 w 263925"/>
                  <a:gd name="connsiteY20" fmla="*/ 70690 h 355892"/>
                  <a:gd name="connsiteX21" fmla="*/ 115220 w 263925"/>
                  <a:gd name="connsiteY21" fmla="*/ 61854 h 355892"/>
                  <a:gd name="connsiteX22" fmla="*/ 75573 w 263925"/>
                  <a:gd name="connsiteY22" fmla="*/ 61854 h 355892"/>
                  <a:gd name="connsiteX23" fmla="*/ 75573 w 263925"/>
                  <a:gd name="connsiteY23" fmla="*/ 140915 h 355892"/>
                  <a:gd name="connsiteX24" fmla="*/ 75457 w 263925"/>
                  <a:gd name="connsiteY24" fmla="*/ 200793 h 355892"/>
                  <a:gd name="connsiteX25" fmla="*/ 75457 w 263925"/>
                  <a:gd name="connsiteY25" fmla="*/ 293574 h 355892"/>
                  <a:gd name="connsiteX26" fmla="*/ 124638 w 263925"/>
                  <a:gd name="connsiteY26" fmla="*/ 293574 h 355892"/>
                  <a:gd name="connsiteX27" fmla="*/ 172075 w 263925"/>
                  <a:gd name="connsiteY27" fmla="*/ 280436 h 355892"/>
                  <a:gd name="connsiteX28" fmla="*/ 185446 w 263925"/>
                  <a:gd name="connsiteY28" fmla="*/ 245090 h 355892"/>
                  <a:gd name="connsiteX29" fmla="*/ 179632 w 263925"/>
                  <a:gd name="connsiteY29" fmla="*/ 221953 h 355892"/>
                  <a:gd name="connsiteX30" fmla="*/ 159983 w 263925"/>
                  <a:gd name="connsiteY30" fmla="*/ 206374 h 355892"/>
                  <a:gd name="connsiteX31" fmla="*/ 122080 w 263925"/>
                  <a:gd name="connsiteY31" fmla="*/ 200793 h 355892"/>
                  <a:gd name="connsiteX32" fmla="*/ 75341 w 263925"/>
                  <a:gd name="connsiteY32" fmla="*/ 200793 h 355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63925" h="355892">
                    <a:moveTo>
                      <a:pt x="0" y="0"/>
                    </a:moveTo>
                    <a:lnTo>
                      <a:pt x="110802" y="0"/>
                    </a:lnTo>
                    <a:cubicBezTo>
                      <a:pt x="158239" y="0"/>
                      <a:pt x="194049" y="6627"/>
                      <a:pt x="218349" y="19998"/>
                    </a:cubicBezTo>
                    <a:cubicBezTo>
                      <a:pt x="242649" y="33369"/>
                      <a:pt x="254857" y="56622"/>
                      <a:pt x="254857" y="90107"/>
                    </a:cubicBezTo>
                    <a:cubicBezTo>
                      <a:pt x="254857" y="103594"/>
                      <a:pt x="252648" y="115802"/>
                      <a:pt x="248462" y="126615"/>
                    </a:cubicBezTo>
                    <a:cubicBezTo>
                      <a:pt x="244160" y="137544"/>
                      <a:pt x="237998" y="146380"/>
                      <a:pt x="229859" y="153356"/>
                    </a:cubicBezTo>
                    <a:cubicBezTo>
                      <a:pt x="221721" y="160332"/>
                      <a:pt x="211838" y="164866"/>
                      <a:pt x="200211" y="166959"/>
                    </a:cubicBezTo>
                    <a:lnTo>
                      <a:pt x="200211" y="169401"/>
                    </a:lnTo>
                    <a:cubicBezTo>
                      <a:pt x="212071" y="171842"/>
                      <a:pt x="222767" y="176028"/>
                      <a:pt x="232301" y="181958"/>
                    </a:cubicBezTo>
                    <a:cubicBezTo>
                      <a:pt x="241835" y="187887"/>
                      <a:pt x="249508" y="196491"/>
                      <a:pt x="255322" y="207769"/>
                    </a:cubicBezTo>
                    <a:cubicBezTo>
                      <a:pt x="261135" y="219047"/>
                      <a:pt x="263926" y="234045"/>
                      <a:pt x="263926" y="252648"/>
                    </a:cubicBezTo>
                    <a:cubicBezTo>
                      <a:pt x="263926" y="274273"/>
                      <a:pt x="258694" y="292760"/>
                      <a:pt x="248113" y="308107"/>
                    </a:cubicBezTo>
                    <a:cubicBezTo>
                      <a:pt x="237533" y="323571"/>
                      <a:pt x="222535" y="335313"/>
                      <a:pt x="203002" y="343568"/>
                    </a:cubicBezTo>
                    <a:cubicBezTo>
                      <a:pt x="183469" y="351707"/>
                      <a:pt x="160216" y="355893"/>
                      <a:pt x="133242" y="355893"/>
                    </a:cubicBezTo>
                    <a:lnTo>
                      <a:pt x="116" y="355893"/>
                    </a:lnTo>
                    <a:lnTo>
                      <a:pt x="116" y="0"/>
                    </a:lnTo>
                    <a:close/>
                    <a:moveTo>
                      <a:pt x="75457" y="140915"/>
                    </a:moveTo>
                    <a:lnTo>
                      <a:pt x="119290" y="140915"/>
                    </a:lnTo>
                    <a:cubicBezTo>
                      <a:pt x="141148" y="140915"/>
                      <a:pt x="156379" y="137427"/>
                      <a:pt x="164866" y="130568"/>
                    </a:cubicBezTo>
                    <a:cubicBezTo>
                      <a:pt x="173354" y="123708"/>
                      <a:pt x="177539" y="113476"/>
                      <a:pt x="177539" y="99989"/>
                    </a:cubicBezTo>
                    <a:cubicBezTo>
                      <a:pt x="177539" y="86503"/>
                      <a:pt x="172540" y="76620"/>
                      <a:pt x="162541" y="70690"/>
                    </a:cubicBezTo>
                    <a:cubicBezTo>
                      <a:pt x="152542" y="64761"/>
                      <a:pt x="136730" y="61854"/>
                      <a:pt x="115220" y="61854"/>
                    </a:cubicBezTo>
                    <a:lnTo>
                      <a:pt x="75573" y="61854"/>
                    </a:lnTo>
                    <a:lnTo>
                      <a:pt x="75573" y="140915"/>
                    </a:lnTo>
                    <a:close/>
                    <a:moveTo>
                      <a:pt x="75457" y="200793"/>
                    </a:moveTo>
                    <a:lnTo>
                      <a:pt x="75457" y="293574"/>
                    </a:lnTo>
                    <a:lnTo>
                      <a:pt x="124638" y="293574"/>
                    </a:lnTo>
                    <a:cubicBezTo>
                      <a:pt x="147310" y="293574"/>
                      <a:pt x="163122" y="289156"/>
                      <a:pt x="172075" y="280436"/>
                    </a:cubicBezTo>
                    <a:cubicBezTo>
                      <a:pt x="181027" y="271716"/>
                      <a:pt x="185446" y="259856"/>
                      <a:pt x="185446" y="245090"/>
                    </a:cubicBezTo>
                    <a:cubicBezTo>
                      <a:pt x="185446" y="236370"/>
                      <a:pt x="183469" y="228581"/>
                      <a:pt x="179632" y="221953"/>
                    </a:cubicBezTo>
                    <a:cubicBezTo>
                      <a:pt x="175795" y="215326"/>
                      <a:pt x="169168" y="210094"/>
                      <a:pt x="159983" y="206374"/>
                    </a:cubicBezTo>
                    <a:cubicBezTo>
                      <a:pt x="150798" y="202653"/>
                      <a:pt x="138241" y="200793"/>
                      <a:pt x="122080" y="200793"/>
                    </a:cubicBezTo>
                    <a:lnTo>
                      <a:pt x="75341" y="200793"/>
                    </a:lnTo>
                    <a:close/>
                  </a:path>
                </a:pathLst>
              </a:custGeom>
              <a:grpFill/>
              <a:ln w="116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1" name="Forma Livre: Forma 50">
                <a:extLst>
                  <a:ext uri="{FF2B5EF4-FFF2-40B4-BE49-F238E27FC236}">
                    <a16:creationId xmlns:a16="http://schemas.microsoft.com/office/drawing/2014/main" xmlns="" id="{2F4D14FD-23FF-A390-D9CC-92606D77AEA3}"/>
                  </a:ext>
                </a:extLst>
              </p:cNvPr>
              <p:cNvSpPr/>
              <p:nvPr/>
            </p:nvSpPr>
            <p:spPr>
              <a:xfrm>
                <a:off x="2831177" y="1103680"/>
                <a:ext cx="75457" cy="355892"/>
              </a:xfrm>
              <a:custGeom>
                <a:avLst/>
                <a:gdLst>
                  <a:gd name="connsiteX0" fmla="*/ 0 w 75457"/>
                  <a:gd name="connsiteY0" fmla="*/ 355776 h 355892"/>
                  <a:gd name="connsiteX1" fmla="*/ 0 w 75457"/>
                  <a:gd name="connsiteY1" fmla="*/ 0 h 355892"/>
                  <a:gd name="connsiteX2" fmla="*/ 75457 w 75457"/>
                  <a:gd name="connsiteY2" fmla="*/ 0 h 355892"/>
                  <a:gd name="connsiteX3" fmla="*/ 75457 w 75457"/>
                  <a:gd name="connsiteY3" fmla="*/ 355893 h 355892"/>
                  <a:gd name="connsiteX4" fmla="*/ 0 w 75457"/>
                  <a:gd name="connsiteY4" fmla="*/ 355893 h 355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457" h="355892">
                    <a:moveTo>
                      <a:pt x="0" y="355776"/>
                    </a:moveTo>
                    <a:lnTo>
                      <a:pt x="0" y="0"/>
                    </a:lnTo>
                    <a:lnTo>
                      <a:pt x="75457" y="0"/>
                    </a:lnTo>
                    <a:lnTo>
                      <a:pt x="75457" y="355893"/>
                    </a:lnTo>
                    <a:lnTo>
                      <a:pt x="0" y="355893"/>
                    </a:lnTo>
                    <a:close/>
                  </a:path>
                </a:pathLst>
              </a:custGeom>
              <a:grpFill/>
              <a:ln w="116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2" name="Forma Livre: Forma 51">
                <a:extLst>
                  <a:ext uri="{FF2B5EF4-FFF2-40B4-BE49-F238E27FC236}">
                    <a16:creationId xmlns:a16="http://schemas.microsoft.com/office/drawing/2014/main" xmlns="" id="{B87CB1E8-5B81-FBDB-9753-834AB6EF8032}"/>
                  </a:ext>
                </a:extLst>
              </p:cNvPr>
              <p:cNvSpPr/>
              <p:nvPr/>
            </p:nvSpPr>
            <p:spPr>
              <a:xfrm>
                <a:off x="2993835" y="1103680"/>
                <a:ext cx="229278" cy="355892"/>
              </a:xfrm>
              <a:custGeom>
                <a:avLst/>
                <a:gdLst>
                  <a:gd name="connsiteX0" fmla="*/ 74294 w 229278"/>
                  <a:gd name="connsiteY0" fmla="*/ 355776 h 355892"/>
                  <a:gd name="connsiteX1" fmla="*/ 0 w 229278"/>
                  <a:gd name="connsiteY1" fmla="*/ 355776 h 355892"/>
                  <a:gd name="connsiteX2" fmla="*/ 0 w 229278"/>
                  <a:gd name="connsiteY2" fmla="*/ 0 h 355892"/>
                  <a:gd name="connsiteX3" fmla="*/ 229278 w 229278"/>
                  <a:gd name="connsiteY3" fmla="*/ 0 h 355892"/>
                  <a:gd name="connsiteX4" fmla="*/ 229278 w 229278"/>
                  <a:gd name="connsiteY4" fmla="*/ 66505 h 355892"/>
                  <a:gd name="connsiteX5" fmla="*/ 74294 w 229278"/>
                  <a:gd name="connsiteY5" fmla="*/ 66505 h 355892"/>
                  <a:gd name="connsiteX6" fmla="*/ 74294 w 229278"/>
                  <a:gd name="connsiteY6" fmla="*/ 136265 h 355892"/>
                  <a:gd name="connsiteX7" fmla="*/ 206955 w 229278"/>
                  <a:gd name="connsiteY7" fmla="*/ 136265 h 355892"/>
                  <a:gd name="connsiteX8" fmla="*/ 206955 w 229278"/>
                  <a:gd name="connsiteY8" fmla="*/ 202537 h 355892"/>
                  <a:gd name="connsiteX9" fmla="*/ 74294 w 229278"/>
                  <a:gd name="connsiteY9" fmla="*/ 202537 h 355892"/>
                  <a:gd name="connsiteX10" fmla="*/ 74294 w 229278"/>
                  <a:gd name="connsiteY10" fmla="*/ 355893 h 355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9278" h="355892">
                    <a:moveTo>
                      <a:pt x="74294" y="355776"/>
                    </a:moveTo>
                    <a:lnTo>
                      <a:pt x="0" y="355776"/>
                    </a:lnTo>
                    <a:lnTo>
                      <a:pt x="0" y="0"/>
                    </a:lnTo>
                    <a:lnTo>
                      <a:pt x="229278" y="0"/>
                    </a:lnTo>
                    <a:lnTo>
                      <a:pt x="229278" y="66505"/>
                    </a:lnTo>
                    <a:lnTo>
                      <a:pt x="74294" y="66505"/>
                    </a:lnTo>
                    <a:lnTo>
                      <a:pt x="74294" y="136265"/>
                    </a:lnTo>
                    <a:lnTo>
                      <a:pt x="206955" y="136265"/>
                    </a:lnTo>
                    <a:lnTo>
                      <a:pt x="206955" y="202537"/>
                    </a:lnTo>
                    <a:lnTo>
                      <a:pt x="74294" y="202537"/>
                    </a:lnTo>
                    <a:lnTo>
                      <a:pt x="74294" y="355893"/>
                    </a:lnTo>
                    <a:close/>
                  </a:path>
                </a:pathLst>
              </a:custGeom>
              <a:grpFill/>
              <a:ln w="116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4" name="Gráfico 2">
              <a:extLst>
                <a:ext uri="{FF2B5EF4-FFF2-40B4-BE49-F238E27FC236}">
                  <a16:creationId xmlns:a16="http://schemas.microsoft.com/office/drawing/2014/main" xmlns="" id="{0AF6B592-7AED-45D1-7F83-0D4C09E34513}"/>
                </a:ext>
              </a:extLst>
            </p:cNvPr>
            <p:cNvGrpSpPr/>
            <p:nvPr/>
          </p:nvGrpSpPr>
          <p:grpSpPr>
            <a:xfrm>
              <a:off x="2143110" y="1559562"/>
              <a:ext cx="1436825" cy="227999"/>
              <a:chOff x="2143110" y="1559562"/>
              <a:chExt cx="1436825" cy="227999"/>
            </a:xfrm>
            <a:solidFill>
              <a:schemeClr val="bg1"/>
            </a:solidFill>
          </p:grpSpPr>
          <p:sp>
            <p:nvSpPr>
              <p:cNvPr id="38" name="Forma Livre: Forma 37">
                <a:extLst>
                  <a:ext uri="{FF2B5EF4-FFF2-40B4-BE49-F238E27FC236}">
                    <a16:creationId xmlns:a16="http://schemas.microsoft.com/office/drawing/2014/main" xmlns="" id="{3C046414-434E-7491-1DB4-80C62BE484C0}"/>
                  </a:ext>
                </a:extLst>
              </p:cNvPr>
              <p:cNvSpPr/>
              <p:nvPr/>
            </p:nvSpPr>
            <p:spPr>
              <a:xfrm>
                <a:off x="2143110" y="1602581"/>
                <a:ext cx="160680" cy="138241"/>
              </a:xfrm>
              <a:custGeom>
                <a:avLst/>
                <a:gdLst>
                  <a:gd name="connsiteX0" fmla="*/ 109175 w 160680"/>
                  <a:gd name="connsiteY0" fmla="*/ 111384 h 138241"/>
                  <a:gd name="connsiteX1" fmla="*/ 50692 w 160680"/>
                  <a:gd name="connsiteY1" fmla="*/ 111384 h 138241"/>
                  <a:gd name="connsiteX2" fmla="*/ 39880 w 160680"/>
                  <a:gd name="connsiteY2" fmla="*/ 138241 h 138241"/>
                  <a:gd name="connsiteX3" fmla="*/ 0 w 160680"/>
                  <a:gd name="connsiteY3" fmla="*/ 138241 h 138241"/>
                  <a:gd name="connsiteX4" fmla="*/ 61040 w 160680"/>
                  <a:gd name="connsiteY4" fmla="*/ 0 h 138241"/>
                  <a:gd name="connsiteX5" fmla="*/ 99524 w 160680"/>
                  <a:gd name="connsiteY5" fmla="*/ 0 h 138241"/>
                  <a:gd name="connsiteX6" fmla="*/ 160681 w 160680"/>
                  <a:gd name="connsiteY6" fmla="*/ 138241 h 138241"/>
                  <a:gd name="connsiteX7" fmla="*/ 119987 w 160680"/>
                  <a:gd name="connsiteY7" fmla="*/ 138241 h 138241"/>
                  <a:gd name="connsiteX8" fmla="*/ 109175 w 160680"/>
                  <a:gd name="connsiteY8" fmla="*/ 111384 h 138241"/>
                  <a:gd name="connsiteX9" fmla="*/ 97780 w 160680"/>
                  <a:gd name="connsiteY9" fmla="*/ 82549 h 138241"/>
                  <a:gd name="connsiteX10" fmla="*/ 79992 w 160680"/>
                  <a:gd name="connsiteY10" fmla="*/ 38368 h 138241"/>
                  <a:gd name="connsiteX11" fmla="*/ 62203 w 160680"/>
                  <a:gd name="connsiteY11" fmla="*/ 82549 h 138241"/>
                  <a:gd name="connsiteX12" fmla="*/ 97780 w 160680"/>
                  <a:gd name="connsiteY12" fmla="*/ 82549 h 138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0680" h="138241">
                    <a:moveTo>
                      <a:pt x="109175" y="111384"/>
                    </a:moveTo>
                    <a:lnTo>
                      <a:pt x="50692" y="111384"/>
                    </a:lnTo>
                    <a:lnTo>
                      <a:pt x="39880" y="138241"/>
                    </a:lnTo>
                    <a:lnTo>
                      <a:pt x="0" y="138241"/>
                    </a:lnTo>
                    <a:lnTo>
                      <a:pt x="61040" y="0"/>
                    </a:lnTo>
                    <a:lnTo>
                      <a:pt x="99524" y="0"/>
                    </a:lnTo>
                    <a:lnTo>
                      <a:pt x="160681" y="138241"/>
                    </a:lnTo>
                    <a:lnTo>
                      <a:pt x="119987" y="138241"/>
                    </a:lnTo>
                    <a:lnTo>
                      <a:pt x="109175" y="111384"/>
                    </a:lnTo>
                    <a:close/>
                    <a:moveTo>
                      <a:pt x="97780" y="82549"/>
                    </a:moveTo>
                    <a:lnTo>
                      <a:pt x="79992" y="38368"/>
                    </a:lnTo>
                    <a:lnTo>
                      <a:pt x="62203" y="82549"/>
                    </a:lnTo>
                    <a:lnTo>
                      <a:pt x="97780" y="82549"/>
                    </a:lnTo>
                    <a:close/>
                  </a:path>
                </a:pathLst>
              </a:custGeom>
              <a:grpFill/>
              <a:ln w="116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9" name="Forma Livre: Forma 38">
                <a:extLst>
                  <a:ext uri="{FF2B5EF4-FFF2-40B4-BE49-F238E27FC236}">
                    <a16:creationId xmlns:a16="http://schemas.microsoft.com/office/drawing/2014/main" xmlns="" id="{A7D5BED7-0515-1D2E-597D-EF2CD8F17BDC}"/>
                  </a:ext>
                </a:extLst>
              </p:cNvPr>
              <p:cNvSpPr/>
              <p:nvPr/>
            </p:nvSpPr>
            <p:spPr>
              <a:xfrm>
                <a:off x="2308790" y="1599790"/>
                <a:ext cx="119405" cy="143822"/>
              </a:xfrm>
              <a:custGeom>
                <a:avLst/>
                <a:gdLst>
                  <a:gd name="connsiteX0" fmla="*/ 116 w 119405"/>
                  <a:gd name="connsiteY0" fmla="*/ 128591 h 143822"/>
                  <a:gd name="connsiteX1" fmla="*/ 12906 w 119405"/>
                  <a:gd name="connsiteY1" fmla="*/ 99757 h 143822"/>
                  <a:gd name="connsiteX2" fmla="*/ 58482 w 119405"/>
                  <a:gd name="connsiteY2" fmla="*/ 113360 h 143822"/>
                  <a:gd name="connsiteX3" fmla="*/ 81038 w 119405"/>
                  <a:gd name="connsiteY3" fmla="*/ 102082 h 143822"/>
                  <a:gd name="connsiteX4" fmla="*/ 2442 w 119405"/>
                  <a:gd name="connsiteY4" fmla="*/ 44879 h 143822"/>
                  <a:gd name="connsiteX5" fmla="*/ 63598 w 119405"/>
                  <a:gd name="connsiteY5" fmla="*/ 0 h 143822"/>
                  <a:gd name="connsiteX6" fmla="*/ 113709 w 119405"/>
                  <a:gd name="connsiteY6" fmla="*/ 12092 h 143822"/>
                  <a:gd name="connsiteX7" fmla="*/ 101617 w 119405"/>
                  <a:gd name="connsiteY7" fmla="*/ 41158 h 143822"/>
                  <a:gd name="connsiteX8" fmla="*/ 63365 w 119405"/>
                  <a:gd name="connsiteY8" fmla="*/ 30462 h 143822"/>
                  <a:gd name="connsiteX9" fmla="*/ 41042 w 119405"/>
                  <a:gd name="connsiteY9" fmla="*/ 42902 h 143822"/>
                  <a:gd name="connsiteX10" fmla="*/ 119406 w 119405"/>
                  <a:gd name="connsiteY10" fmla="*/ 99176 h 143822"/>
                  <a:gd name="connsiteX11" fmla="*/ 58250 w 119405"/>
                  <a:gd name="connsiteY11" fmla="*/ 143822 h 143822"/>
                  <a:gd name="connsiteX12" fmla="*/ 0 w 119405"/>
                  <a:gd name="connsiteY12" fmla="*/ 128591 h 143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9405" h="143822">
                    <a:moveTo>
                      <a:pt x="116" y="128591"/>
                    </a:moveTo>
                    <a:lnTo>
                      <a:pt x="12906" y="99757"/>
                    </a:lnTo>
                    <a:cubicBezTo>
                      <a:pt x="25114" y="107896"/>
                      <a:pt x="42554" y="113360"/>
                      <a:pt x="58482" y="113360"/>
                    </a:cubicBezTo>
                    <a:cubicBezTo>
                      <a:pt x="74411" y="113360"/>
                      <a:pt x="81038" y="108826"/>
                      <a:pt x="81038" y="102082"/>
                    </a:cubicBezTo>
                    <a:cubicBezTo>
                      <a:pt x="81038" y="80224"/>
                      <a:pt x="2442" y="96153"/>
                      <a:pt x="2442" y="44879"/>
                    </a:cubicBezTo>
                    <a:cubicBezTo>
                      <a:pt x="2442" y="20230"/>
                      <a:pt x="22556" y="0"/>
                      <a:pt x="63598" y="0"/>
                    </a:cubicBezTo>
                    <a:cubicBezTo>
                      <a:pt x="81619" y="0"/>
                      <a:pt x="100106" y="4186"/>
                      <a:pt x="113709" y="12092"/>
                    </a:cubicBezTo>
                    <a:lnTo>
                      <a:pt x="101617" y="41158"/>
                    </a:lnTo>
                    <a:cubicBezTo>
                      <a:pt x="88363" y="34066"/>
                      <a:pt x="75341" y="30462"/>
                      <a:pt x="63365" y="30462"/>
                    </a:cubicBezTo>
                    <a:cubicBezTo>
                      <a:pt x="46972" y="30462"/>
                      <a:pt x="41042" y="36043"/>
                      <a:pt x="41042" y="42902"/>
                    </a:cubicBezTo>
                    <a:cubicBezTo>
                      <a:pt x="41042" y="64063"/>
                      <a:pt x="119406" y="48251"/>
                      <a:pt x="119406" y="99176"/>
                    </a:cubicBezTo>
                    <a:cubicBezTo>
                      <a:pt x="119406" y="123243"/>
                      <a:pt x="99292" y="143822"/>
                      <a:pt x="58250" y="143822"/>
                    </a:cubicBezTo>
                    <a:cubicBezTo>
                      <a:pt x="35578" y="143822"/>
                      <a:pt x="13022" y="137660"/>
                      <a:pt x="0" y="128591"/>
                    </a:cubicBezTo>
                    <a:close/>
                  </a:path>
                </a:pathLst>
              </a:custGeom>
              <a:grpFill/>
              <a:ln w="116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0" name="Forma Livre: Forma 39">
                <a:extLst>
                  <a:ext uri="{FF2B5EF4-FFF2-40B4-BE49-F238E27FC236}">
                    <a16:creationId xmlns:a16="http://schemas.microsoft.com/office/drawing/2014/main" xmlns="" id="{A27271B4-1FD4-E3B3-7F8D-D1C7751506B7}"/>
                  </a:ext>
                </a:extLst>
              </p:cNvPr>
              <p:cNvSpPr/>
              <p:nvPr/>
            </p:nvSpPr>
            <p:spPr>
              <a:xfrm>
                <a:off x="2440288" y="1599790"/>
                <a:ext cx="119406" cy="143822"/>
              </a:xfrm>
              <a:custGeom>
                <a:avLst/>
                <a:gdLst>
                  <a:gd name="connsiteX0" fmla="*/ 116 w 119406"/>
                  <a:gd name="connsiteY0" fmla="*/ 128591 h 143822"/>
                  <a:gd name="connsiteX1" fmla="*/ 12906 w 119406"/>
                  <a:gd name="connsiteY1" fmla="*/ 99757 h 143822"/>
                  <a:gd name="connsiteX2" fmla="*/ 58482 w 119406"/>
                  <a:gd name="connsiteY2" fmla="*/ 113360 h 143822"/>
                  <a:gd name="connsiteX3" fmla="*/ 81038 w 119406"/>
                  <a:gd name="connsiteY3" fmla="*/ 102082 h 143822"/>
                  <a:gd name="connsiteX4" fmla="*/ 2442 w 119406"/>
                  <a:gd name="connsiteY4" fmla="*/ 44879 h 143822"/>
                  <a:gd name="connsiteX5" fmla="*/ 63598 w 119406"/>
                  <a:gd name="connsiteY5" fmla="*/ 0 h 143822"/>
                  <a:gd name="connsiteX6" fmla="*/ 113709 w 119406"/>
                  <a:gd name="connsiteY6" fmla="*/ 12092 h 143822"/>
                  <a:gd name="connsiteX7" fmla="*/ 101617 w 119406"/>
                  <a:gd name="connsiteY7" fmla="*/ 41158 h 143822"/>
                  <a:gd name="connsiteX8" fmla="*/ 63365 w 119406"/>
                  <a:gd name="connsiteY8" fmla="*/ 30462 h 143822"/>
                  <a:gd name="connsiteX9" fmla="*/ 41042 w 119406"/>
                  <a:gd name="connsiteY9" fmla="*/ 42902 h 143822"/>
                  <a:gd name="connsiteX10" fmla="*/ 119406 w 119406"/>
                  <a:gd name="connsiteY10" fmla="*/ 99176 h 143822"/>
                  <a:gd name="connsiteX11" fmla="*/ 58250 w 119406"/>
                  <a:gd name="connsiteY11" fmla="*/ 143822 h 143822"/>
                  <a:gd name="connsiteX12" fmla="*/ 0 w 119406"/>
                  <a:gd name="connsiteY12" fmla="*/ 128591 h 143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9406" h="143822">
                    <a:moveTo>
                      <a:pt x="116" y="128591"/>
                    </a:moveTo>
                    <a:lnTo>
                      <a:pt x="12906" y="99757"/>
                    </a:lnTo>
                    <a:cubicBezTo>
                      <a:pt x="25114" y="107896"/>
                      <a:pt x="42554" y="113360"/>
                      <a:pt x="58482" y="113360"/>
                    </a:cubicBezTo>
                    <a:cubicBezTo>
                      <a:pt x="74411" y="113360"/>
                      <a:pt x="81038" y="108826"/>
                      <a:pt x="81038" y="102082"/>
                    </a:cubicBezTo>
                    <a:cubicBezTo>
                      <a:pt x="81038" y="80224"/>
                      <a:pt x="2442" y="96153"/>
                      <a:pt x="2442" y="44879"/>
                    </a:cubicBezTo>
                    <a:cubicBezTo>
                      <a:pt x="2442" y="20230"/>
                      <a:pt x="22556" y="0"/>
                      <a:pt x="63598" y="0"/>
                    </a:cubicBezTo>
                    <a:cubicBezTo>
                      <a:pt x="81619" y="0"/>
                      <a:pt x="100106" y="4186"/>
                      <a:pt x="113709" y="12092"/>
                    </a:cubicBezTo>
                    <a:lnTo>
                      <a:pt x="101617" y="41158"/>
                    </a:lnTo>
                    <a:cubicBezTo>
                      <a:pt x="88363" y="34066"/>
                      <a:pt x="75341" y="30462"/>
                      <a:pt x="63365" y="30462"/>
                    </a:cubicBezTo>
                    <a:cubicBezTo>
                      <a:pt x="46972" y="30462"/>
                      <a:pt x="41042" y="36043"/>
                      <a:pt x="41042" y="42902"/>
                    </a:cubicBezTo>
                    <a:cubicBezTo>
                      <a:pt x="41042" y="64063"/>
                      <a:pt x="119406" y="48251"/>
                      <a:pt x="119406" y="99176"/>
                    </a:cubicBezTo>
                    <a:cubicBezTo>
                      <a:pt x="119406" y="123243"/>
                      <a:pt x="99292" y="143822"/>
                      <a:pt x="58250" y="143822"/>
                    </a:cubicBezTo>
                    <a:cubicBezTo>
                      <a:pt x="35578" y="143822"/>
                      <a:pt x="13022" y="137660"/>
                      <a:pt x="0" y="128591"/>
                    </a:cubicBezTo>
                    <a:close/>
                  </a:path>
                </a:pathLst>
              </a:custGeom>
              <a:grpFill/>
              <a:ln w="116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1" name="Forma Livre: Forma 40">
                <a:extLst>
                  <a:ext uri="{FF2B5EF4-FFF2-40B4-BE49-F238E27FC236}">
                    <a16:creationId xmlns:a16="http://schemas.microsoft.com/office/drawing/2014/main" xmlns="" id="{6A027945-5B04-EEE8-B470-8C7347AF01A2}"/>
                  </a:ext>
                </a:extLst>
              </p:cNvPr>
              <p:cNvSpPr/>
              <p:nvPr/>
            </p:nvSpPr>
            <p:spPr>
              <a:xfrm>
                <a:off x="2574460" y="1599790"/>
                <a:ext cx="153704" cy="143705"/>
              </a:xfrm>
              <a:custGeom>
                <a:avLst/>
                <a:gdLst>
                  <a:gd name="connsiteX0" fmla="*/ 0 w 153704"/>
                  <a:gd name="connsiteY0" fmla="*/ 71853 h 143705"/>
                  <a:gd name="connsiteX1" fmla="*/ 76852 w 153704"/>
                  <a:gd name="connsiteY1" fmla="*/ 0 h 143705"/>
                  <a:gd name="connsiteX2" fmla="*/ 153705 w 153704"/>
                  <a:gd name="connsiteY2" fmla="*/ 71853 h 143705"/>
                  <a:gd name="connsiteX3" fmla="*/ 76852 w 153704"/>
                  <a:gd name="connsiteY3" fmla="*/ 143706 h 143705"/>
                  <a:gd name="connsiteX4" fmla="*/ 0 w 153704"/>
                  <a:gd name="connsiteY4" fmla="*/ 71853 h 143705"/>
                  <a:gd name="connsiteX5" fmla="*/ 114174 w 153704"/>
                  <a:gd name="connsiteY5" fmla="*/ 71853 h 143705"/>
                  <a:gd name="connsiteX6" fmla="*/ 76852 w 153704"/>
                  <a:gd name="connsiteY6" fmla="*/ 32322 h 143705"/>
                  <a:gd name="connsiteX7" fmla="*/ 39531 w 153704"/>
                  <a:gd name="connsiteY7" fmla="*/ 71853 h 143705"/>
                  <a:gd name="connsiteX8" fmla="*/ 76852 w 153704"/>
                  <a:gd name="connsiteY8" fmla="*/ 111384 h 143705"/>
                  <a:gd name="connsiteX9" fmla="*/ 114174 w 153704"/>
                  <a:gd name="connsiteY9" fmla="*/ 71853 h 143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3704" h="143705">
                    <a:moveTo>
                      <a:pt x="0" y="71853"/>
                    </a:moveTo>
                    <a:cubicBezTo>
                      <a:pt x="0" y="30346"/>
                      <a:pt x="32555" y="0"/>
                      <a:pt x="76852" y="0"/>
                    </a:cubicBezTo>
                    <a:cubicBezTo>
                      <a:pt x="121150" y="0"/>
                      <a:pt x="153705" y="30462"/>
                      <a:pt x="153705" y="71853"/>
                    </a:cubicBezTo>
                    <a:cubicBezTo>
                      <a:pt x="153705" y="113244"/>
                      <a:pt x="121150" y="143706"/>
                      <a:pt x="76852" y="143706"/>
                    </a:cubicBezTo>
                    <a:cubicBezTo>
                      <a:pt x="32555" y="143706"/>
                      <a:pt x="0" y="113244"/>
                      <a:pt x="0" y="71853"/>
                    </a:cubicBezTo>
                    <a:close/>
                    <a:moveTo>
                      <a:pt x="114174" y="71853"/>
                    </a:moveTo>
                    <a:cubicBezTo>
                      <a:pt x="114174" y="48018"/>
                      <a:pt x="97780" y="32322"/>
                      <a:pt x="76852" y="32322"/>
                    </a:cubicBezTo>
                    <a:cubicBezTo>
                      <a:pt x="55924" y="32322"/>
                      <a:pt x="39531" y="47902"/>
                      <a:pt x="39531" y="71853"/>
                    </a:cubicBezTo>
                    <a:cubicBezTo>
                      <a:pt x="39531" y="95804"/>
                      <a:pt x="55924" y="111384"/>
                      <a:pt x="76852" y="111384"/>
                    </a:cubicBezTo>
                    <a:cubicBezTo>
                      <a:pt x="97780" y="111384"/>
                      <a:pt x="114174" y="95804"/>
                      <a:pt x="114174" y="71853"/>
                    </a:cubicBezTo>
                    <a:close/>
                  </a:path>
                </a:pathLst>
              </a:custGeom>
              <a:grpFill/>
              <a:ln w="116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2" name="Forma Livre: Forma 41">
                <a:extLst>
                  <a:ext uri="{FF2B5EF4-FFF2-40B4-BE49-F238E27FC236}">
                    <a16:creationId xmlns:a16="http://schemas.microsoft.com/office/drawing/2014/main" xmlns="" id="{BBBE597F-027C-1BB2-52D0-F09509E9F937}"/>
                  </a:ext>
                </a:extLst>
              </p:cNvPr>
              <p:cNvSpPr/>
              <p:nvPr/>
            </p:nvSpPr>
            <p:spPr>
              <a:xfrm>
                <a:off x="2745140" y="1599790"/>
                <a:ext cx="135450" cy="143938"/>
              </a:xfrm>
              <a:custGeom>
                <a:avLst/>
                <a:gdLst>
                  <a:gd name="connsiteX0" fmla="*/ 0 w 135450"/>
                  <a:gd name="connsiteY0" fmla="*/ 71853 h 143938"/>
                  <a:gd name="connsiteX1" fmla="*/ 76038 w 135450"/>
                  <a:gd name="connsiteY1" fmla="*/ 0 h 143938"/>
                  <a:gd name="connsiteX2" fmla="*/ 135451 w 135450"/>
                  <a:gd name="connsiteY2" fmla="*/ 26044 h 143938"/>
                  <a:gd name="connsiteX3" fmla="*/ 110570 w 135450"/>
                  <a:gd name="connsiteY3" fmla="*/ 48600 h 143938"/>
                  <a:gd name="connsiteX4" fmla="*/ 78015 w 135450"/>
                  <a:gd name="connsiteY4" fmla="*/ 32438 h 143938"/>
                  <a:gd name="connsiteX5" fmla="*/ 39531 w 135450"/>
                  <a:gd name="connsiteY5" fmla="*/ 71969 h 143938"/>
                  <a:gd name="connsiteX6" fmla="*/ 78015 w 135450"/>
                  <a:gd name="connsiteY6" fmla="*/ 111500 h 143938"/>
                  <a:gd name="connsiteX7" fmla="*/ 110570 w 135450"/>
                  <a:gd name="connsiteY7" fmla="*/ 95339 h 143938"/>
                  <a:gd name="connsiteX8" fmla="*/ 135451 w 135450"/>
                  <a:gd name="connsiteY8" fmla="*/ 117895 h 143938"/>
                  <a:gd name="connsiteX9" fmla="*/ 76038 w 135450"/>
                  <a:gd name="connsiteY9" fmla="*/ 143938 h 143938"/>
                  <a:gd name="connsiteX10" fmla="*/ 0 w 135450"/>
                  <a:gd name="connsiteY10" fmla="*/ 72085 h 143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5450" h="143938">
                    <a:moveTo>
                      <a:pt x="0" y="71853"/>
                    </a:moveTo>
                    <a:cubicBezTo>
                      <a:pt x="0" y="29764"/>
                      <a:pt x="32206" y="0"/>
                      <a:pt x="76038" y="0"/>
                    </a:cubicBezTo>
                    <a:cubicBezTo>
                      <a:pt x="101501" y="0"/>
                      <a:pt x="122080" y="9301"/>
                      <a:pt x="135451" y="26044"/>
                    </a:cubicBezTo>
                    <a:lnTo>
                      <a:pt x="110570" y="48600"/>
                    </a:lnTo>
                    <a:cubicBezTo>
                      <a:pt x="101850" y="38136"/>
                      <a:pt x="91269" y="32438"/>
                      <a:pt x="78015" y="32438"/>
                    </a:cubicBezTo>
                    <a:cubicBezTo>
                      <a:pt x="55343" y="32438"/>
                      <a:pt x="39531" y="48251"/>
                      <a:pt x="39531" y="71969"/>
                    </a:cubicBezTo>
                    <a:cubicBezTo>
                      <a:pt x="39531" y="95688"/>
                      <a:pt x="55343" y="111500"/>
                      <a:pt x="78015" y="111500"/>
                    </a:cubicBezTo>
                    <a:cubicBezTo>
                      <a:pt x="91269" y="111500"/>
                      <a:pt x="101966" y="105803"/>
                      <a:pt x="110570" y="95339"/>
                    </a:cubicBezTo>
                    <a:lnTo>
                      <a:pt x="135451" y="117895"/>
                    </a:lnTo>
                    <a:cubicBezTo>
                      <a:pt x="122080" y="134637"/>
                      <a:pt x="101501" y="143938"/>
                      <a:pt x="76038" y="143938"/>
                    </a:cubicBezTo>
                    <a:cubicBezTo>
                      <a:pt x="32206" y="143938"/>
                      <a:pt x="0" y="114174"/>
                      <a:pt x="0" y="72085"/>
                    </a:cubicBezTo>
                    <a:close/>
                  </a:path>
                </a:pathLst>
              </a:custGeom>
              <a:grpFill/>
              <a:ln w="116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3" name="Forma Livre: Forma 42">
                <a:extLst>
                  <a:ext uri="{FF2B5EF4-FFF2-40B4-BE49-F238E27FC236}">
                    <a16:creationId xmlns:a16="http://schemas.microsoft.com/office/drawing/2014/main" xmlns="" id="{38B66FA6-A0A6-9C26-4AD5-3310E42F7817}"/>
                  </a:ext>
                </a:extLst>
              </p:cNvPr>
              <p:cNvSpPr/>
              <p:nvPr/>
            </p:nvSpPr>
            <p:spPr>
              <a:xfrm>
                <a:off x="2901751" y="1602581"/>
                <a:ext cx="39065" cy="138241"/>
              </a:xfrm>
              <a:custGeom>
                <a:avLst/>
                <a:gdLst>
                  <a:gd name="connsiteX0" fmla="*/ 0 w 39065"/>
                  <a:gd name="connsiteY0" fmla="*/ 0 h 138241"/>
                  <a:gd name="connsiteX1" fmla="*/ 39066 w 39065"/>
                  <a:gd name="connsiteY1" fmla="*/ 0 h 138241"/>
                  <a:gd name="connsiteX2" fmla="*/ 39066 w 39065"/>
                  <a:gd name="connsiteY2" fmla="*/ 138241 h 138241"/>
                  <a:gd name="connsiteX3" fmla="*/ 0 w 39065"/>
                  <a:gd name="connsiteY3" fmla="*/ 138241 h 138241"/>
                  <a:gd name="connsiteX4" fmla="*/ 0 w 39065"/>
                  <a:gd name="connsiteY4" fmla="*/ 0 h 138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065" h="138241">
                    <a:moveTo>
                      <a:pt x="0" y="0"/>
                    </a:moveTo>
                    <a:lnTo>
                      <a:pt x="39066" y="0"/>
                    </a:lnTo>
                    <a:lnTo>
                      <a:pt x="39066" y="138241"/>
                    </a:lnTo>
                    <a:lnTo>
                      <a:pt x="0" y="13824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16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4" name="Forma Livre: Forma 43">
                <a:extLst>
                  <a:ext uri="{FF2B5EF4-FFF2-40B4-BE49-F238E27FC236}">
                    <a16:creationId xmlns:a16="http://schemas.microsoft.com/office/drawing/2014/main" xmlns="" id="{19594D24-3F5B-0931-E2DA-B10CAF68EFB7}"/>
                  </a:ext>
                </a:extLst>
              </p:cNvPr>
              <p:cNvSpPr/>
              <p:nvPr/>
            </p:nvSpPr>
            <p:spPr>
              <a:xfrm>
                <a:off x="2955815" y="1602581"/>
                <a:ext cx="160680" cy="138241"/>
              </a:xfrm>
              <a:custGeom>
                <a:avLst/>
                <a:gdLst>
                  <a:gd name="connsiteX0" fmla="*/ 109175 w 160680"/>
                  <a:gd name="connsiteY0" fmla="*/ 111384 h 138241"/>
                  <a:gd name="connsiteX1" fmla="*/ 50692 w 160680"/>
                  <a:gd name="connsiteY1" fmla="*/ 111384 h 138241"/>
                  <a:gd name="connsiteX2" fmla="*/ 39880 w 160680"/>
                  <a:gd name="connsiteY2" fmla="*/ 138241 h 138241"/>
                  <a:gd name="connsiteX3" fmla="*/ 0 w 160680"/>
                  <a:gd name="connsiteY3" fmla="*/ 138241 h 138241"/>
                  <a:gd name="connsiteX4" fmla="*/ 61040 w 160680"/>
                  <a:gd name="connsiteY4" fmla="*/ 0 h 138241"/>
                  <a:gd name="connsiteX5" fmla="*/ 99524 w 160680"/>
                  <a:gd name="connsiteY5" fmla="*/ 0 h 138241"/>
                  <a:gd name="connsiteX6" fmla="*/ 160681 w 160680"/>
                  <a:gd name="connsiteY6" fmla="*/ 138241 h 138241"/>
                  <a:gd name="connsiteX7" fmla="*/ 119987 w 160680"/>
                  <a:gd name="connsiteY7" fmla="*/ 138241 h 138241"/>
                  <a:gd name="connsiteX8" fmla="*/ 109175 w 160680"/>
                  <a:gd name="connsiteY8" fmla="*/ 111384 h 138241"/>
                  <a:gd name="connsiteX9" fmla="*/ 97780 w 160680"/>
                  <a:gd name="connsiteY9" fmla="*/ 82549 h 138241"/>
                  <a:gd name="connsiteX10" fmla="*/ 79992 w 160680"/>
                  <a:gd name="connsiteY10" fmla="*/ 38368 h 138241"/>
                  <a:gd name="connsiteX11" fmla="*/ 62203 w 160680"/>
                  <a:gd name="connsiteY11" fmla="*/ 82549 h 138241"/>
                  <a:gd name="connsiteX12" fmla="*/ 97780 w 160680"/>
                  <a:gd name="connsiteY12" fmla="*/ 82549 h 138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0680" h="138241">
                    <a:moveTo>
                      <a:pt x="109175" y="111384"/>
                    </a:moveTo>
                    <a:lnTo>
                      <a:pt x="50692" y="111384"/>
                    </a:lnTo>
                    <a:lnTo>
                      <a:pt x="39880" y="138241"/>
                    </a:lnTo>
                    <a:lnTo>
                      <a:pt x="0" y="138241"/>
                    </a:lnTo>
                    <a:lnTo>
                      <a:pt x="61040" y="0"/>
                    </a:lnTo>
                    <a:lnTo>
                      <a:pt x="99524" y="0"/>
                    </a:lnTo>
                    <a:lnTo>
                      <a:pt x="160681" y="138241"/>
                    </a:lnTo>
                    <a:lnTo>
                      <a:pt x="119987" y="138241"/>
                    </a:lnTo>
                    <a:lnTo>
                      <a:pt x="109175" y="111384"/>
                    </a:lnTo>
                    <a:close/>
                    <a:moveTo>
                      <a:pt x="97780" y="82549"/>
                    </a:moveTo>
                    <a:lnTo>
                      <a:pt x="79992" y="38368"/>
                    </a:lnTo>
                    <a:lnTo>
                      <a:pt x="62203" y="82549"/>
                    </a:lnTo>
                    <a:lnTo>
                      <a:pt x="97780" y="82549"/>
                    </a:lnTo>
                    <a:close/>
                  </a:path>
                </a:pathLst>
              </a:custGeom>
              <a:grpFill/>
              <a:ln w="116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5" name="Forma Livre: Forma 44">
                <a:extLst>
                  <a:ext uri="{FF2B5EF4-FFF2-40B4-BE49-F238E27FC236}">
                    <a16:creationId xmlns:a16="http://schemas.microsoft.com/office/drawing/2014/main" xmlns="" id="{704F6BC3-8E31-80AA-F480-9BB9717EFE64}"/>
                  </a:ext>
                </a:extLst>
              </p:cNvPr>
              <p:cNvSpPr/>
              <p:nvPr/>
            </p:nvSpPr>
            <p:spPr>
              <a:xfrm>
                <a:off x="3122309" y="1600023"/>
                <a:ext cx="135450" cy="187538"/>
              </a:xfrm>
              <a:custGeom>
                <a:avLst/>
                <a:gdLst>
                  <a:gd name="connsiteX0" fmla="*/ 110453 w 135450"/>
                  <a:gd name="connsiteY0" fmla="*/ 94990 h 187538"/>
                  <a:gd name="connsiteX1" fmla="*/ 135335 w 135450"/>
                  <a:gd name="connsiteY1" fmla="*/ 117546 h 187538"/>
                  <a:gd name="connsiteX2" fmla="*/ 79875 w 135450"/>
                  <a:gd name="connsiteY2" fmla="*/ 143589 h 187538"/>
                  <a:gd name="connsiteX3" fmla="*/ 78131 w 135450"/>
                  <a:gd name="connsiteY3" fmla="*/ 150914 h 187538"/>
                  <a:gd name="connsiteX4" fmla="*/ 95106 w 135450"/>
                  <a:gd name="connsiteY4" fmla="*/ 166959 h 187538"/>
                  <a:gd name="connsiteX5" fmla="*/ 63947 w 135450"/>
                  <a:gd name="connsiteY5" fmla="*/ 187538 h 187538"/>
                  <a:gd name="connsiteX6" fmla="*/ 45228 w 135450"/>
                  <a:gd name="connsiteY6" fmla="*/ 183353 h 187538"/>
                  <a:gd name="connsiteX7" fmla="*/ 50344 w 135450"/>
                  <a:gd name="connsiteY7" fmla="*/ 168587 h 187538"/>
                  <a:gd name="connsiteX8" fmla="*/ 62551 w 135450"/>
                  <a:gd name="connsiteY8" fmla="*/ 171377 h 187538"/>
                  <a:gd name="connsiteX9" fmla="*/ 72434 w 135450"/>
                  <a:gd name="connsiteY9" fmla="*/ 165796 h 187538"/>
                  <a:gd name="connsiteX10" fmla="*/ 63598 w 135450"/>
                  <a:gd name="connsiteY10" fmla="*/ 160913 h 187538"/>
                  <a:gd name="connsiteX11" fmla="*/ 56273 w 135450"/>
                  <a:gd name="connsiteY11" fmla="*/ 160913 h 187538"/>
                  <a:gd name="connsiteX12" fmla="*/ 60575 w 135450"/>
                  <a:gd name="connsiteY12" fmla="*/ 142543 h 187538"/>
                  <a:gd name="connsiteX13" fmla="*/ 0 w 135450"/>
                  <a:gd name="connsiteY13" fmla="*/ 71853 h 187538"/>
                  <a:gd name="connsiteX14" fmla="*/ 76038 w 135450"/>
                  <a:gd name="connsiteY14" fmla="*/ 0 h 187538"/>
                  <a:gd name="connsiteX15" fmla="*/ 135451 w 135450"/>
                  <a:gd name="connsiteY15" fmla="*/ 26044 h 187538"/>
                  <a:gd name="connsiteX16" fmla="*/ 110570 w 135450"/>
                  <a:gd name="connsiteY16" fmla="*/ 48600 h 187538"/>
                  <a:gd name="connsiteX17" fmla="*/ 78015 w 135450"/>
                  <a:gd name="connsiteY17" fmla="*/ 32438 h 187538"/>
                  <a:gd name="connsiteX18" fmla="*/ 39531 w 135450"/>
                  <a:gd name="connsiteY18" fmla="*/ 71969 h 187538"/>
                  <a:gd name="connsiteX19" fmla="*/ 78015 w 135450"/>
                  <a:gd name="connsiteY19" fmla="*/ 111500 h 187538"/>
                  <a:gd name="connsiteX20" fmla="*/ 110570 w 135450"/>
                  <a:gd name="connsiteY20" fmla="*/ 95339 h 187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35450" h="187538">
                    <a:moveTo>
                      <a:pt x="110453" y="94990"/>
                    </a:moveTo>
                    <a:lnTo>
                      <a:pt x="135335" y="117546"/>
                    </a:lnTo>
                    <a:cubicBezTo>
                      <a:pt x="122661" y="133591"/>
                      <a:pt x="103594" y="142659"/>
                      <a:pt x="79875" y="143589"/>
                    </a:cubicBezTo>
                    <a:lnTo>
                      <a:pt x="78131" y="150914"/>
                    </a:lnTo>
                    <a:cubicBezTo>
                      <a:pt x="90339" y="152310"/>
                      <a:pt x="95106" y="159634"/>
                      <a:pt x="95106" y="166959"/>
                    </a:cubicBezTo>
                    <a:cubicBezTo>
                      <a:pt x="95106" y="179632"/>
                      <a:pt x="82666" y="187538"/>
                      <a:pt x="63947" y="187538"/>
                    </a:cubicBezTo>
                    <a:cubicBezTo>
                      <a:pt x="57203" y="187538"/>
                      <a:pt x="49530" y="185794"/>
                      <a:pt x="45228" y="183353"/>
                    </a:cubicBezTo>
                    <a:lnTo>
                      <a:pt x="50344" y="168587"/>
                    </a:lnTo>
                    <a:cubicBezTo>
                      <a:pt x="53715" y="170215"/>
                      <a:pt x="57901" y="171377"/>
                      <a:pt x="62551" y="171377"/>
                    </a:cubicBezTo>
                    <a:cubicBezTo>
                      <a:pt x="69644" y="171377"/>
                      <a:pt x="72434" y="169052"/>
                      <a:pt x="72434" y="165796"/>
                    </a:cubicBezTo>
                    <a:cubicBezTo>
                      <a:pt x="72434" y="162890"/>
                      <a:pt x="69876" y="160913"/>
                      <a:pt x="63598" y="160913"/>
                    </a:cubicBezTo>
                    <a:lnTo>
                      <a:pt x="56273" y="160913"/>
                    </a:lnTo>
                    <a:lnTo>
                      <a:pt x="60575" y="142543"/>
                    </a:lnTo>
                    <a:cubicBezTo>
                      <a:pt x="24881" y="136381"/>
                      <a:pt x="0" y="108826"/>
                      <a:pt x="0" y="71853"/>
                    </a:cubicBezTo>
                    <a:cubicBezTo>
                      <a:pt x="0" y="29764"/>
                      <a:pt x="32206" y="0"/>
                      <a:pt x="76038" y="0"/>
                    </a:cubicBezTo>
                    <a:cubicBezTo>
                      <a:pt x="101501" y="0"/>
                      <a:pt x="122080" y="9301"/>
                      <a:pt x="135451" y="26044"/>
                    </a:cubicBezTo>
                    <a:lnTo>
                      <a:pt x="110570" y="48600"/>
                    </a:lnTo>
                    <a:cubicBezTo>
                      <a:pt x="101850" y="38135"/>
                      <a:pt x="91269" y="32438"/>
                      <a:pt x="78015" y="32438"/>
                    </a:cubicBezTo>
                    <a:cubicBezTo>
                      <a:pt x="55343" y="32438"/>
                      <a:pt x="39531" y="48251"/>
                      <a:pt x="39531" y="71969"/>
                    </a:cubicBezTo>
                    <a:cubicBezTo>
                      <a:pt x="39531" y="95688"/>
                      <a:pt x="55343" y="111500"/>
                      <a:pt x="78015" y="111500"/>
                    </a:cubicBezTo>
                    <a:cubicBezTo>
                      <a:pt x="91269" y="111500"/>
                      <a:pt x="101966" y="105803"/>
                      <a:pt x="110570" y="95339"/>
                    </a:cubicBezTo>
                    <a:close/>
                  </a:path>
                </a:pathLst>
              </a:custGeom>
              <a:grpFill/>
              <a:ln w="116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6" name="Forma Livre: Forma 45">
                <a:extLst>
                  <a:ext uri="{FF2B5EF4-FFF2-40B4-BE49-F238E27FC236}">
                    <a16:creationId xmlns:a16="http://schemas.microsoft.com/office/drawing/2014/main" xmlns="" id="{400594BB-917D-22F0-B6D1-8C194FAF6526}"/>
                  </a:ext>
                </a:extLst>
              </p:cNvPr>
              <p:cNvSpPr/>
              <p:nvPr/>
            </p:nvSpPr>
            <p:spPr>
              <a:xfrm>
                <a:off x="3259853" y="1559562"/>
                <a:ext cx="160680" cy="181259"/>
              </a:xfrm>
              <a:custGeom>
                <a:avLst/>
                <a:gdLst>
                  <a:gd name="connsiteX0" fmla="*/ 109175 w 160680"/>
                  <a:gd name="connsiteY0" fmla="*/ 154402 h 181259"/>
                  <a:gd name="connsiteX1" fmla="*/ 50692 w 160680"/>
                  <a:gd name="connsiteY1" fmla="*/ 154402 h 181259"/>
                  <a:gd name="connsiteX2" fmla="*/ 39879 w 160680"/>
                  <a:gd name="connsiteY2" fmla="*/ 181260 h 181259"/>
                  <a:gd name="connsiteX3" fmla="*/ 0 w 160680"/>
                  <a:gd name="connsiteY3" fmla="*/ 181260 h 181259"/>
                  <a:gd name="connsiteX4" fmla="*/ 61040 w 160680"/>
                  <a:gd name="connsiteY4" fmla="*/ 43019 h 181259"/>
                  <a:gd name="connsiteX5" fmla="*/ 99524 w 160680"/>
                  <a:gd name="connsiteY5" fmla="*/ 43019 h 181259"/>
                  <a:gd name="connsiteX6" fmla="*/ 160681 w 160680"/>
                  <a:gd name="connsiteY6" fmla="*/ 181260 h 181259"/>
                  <a:gd name="connsiteX7" fmla="*/ 119987 w 160680"/>
                  <a:gd name="connsiteY7" fmla="*/ 181260 h 181259"/>
                  <a:gd name="connsiteX8" fmla="*/ 109175 w 160680"/>
                  <a:gd name="connsiteY8" fmla="*/ 154402 h 181259"/>
                  <a:gd name="connsiteX9" fmla="*/ 58250 w 160680"/>
                  <a:gd name="connsiteY9" fmla="*/ 31392 h 181259"/>
                  <a:gd name="connsiteX10" fmla="*/ 39879 w 160680"/>
                  <a:gd name="connsiteY10" fmla="*/ 31392 h 181259"/>
                  <a:gd name="connsiteX11" fmla="*/ 64993 w 160680"/>
                  <a:gd name="connsiteY11" fmla="*/ 0 h 181259"/>
                  <a:gd name="connsiteX12" fmla="*/ 93478 w 160680"/>
                  <a:gd name="connsiteY12" fmla="*/ 12092 h 181259"/>
                  <a:gd name="connsiteX13" fmla="*/ 102547 w 160680"/>
                  <a:gd name="connsiteY13" fmla="*/ 2209 h 181259"/>
                  <a:gd name="connsiteX14" fmla="*/ 120917 w 160680"/>
                  <a:gd name="connsiteY14" fmla="*/ 2209 h 181259"/>
                  <a:gd name="connsiteX15" fmla="*/ 95804 w 160680"/>
                  <a:gd name="connsiteY15" fmla="*/ 33252 h 181259"/>
                  <a:gd name="connsiteX16" fmla="*/ 67318 w 160680"/>
                  <a:gd name="connsiteY16" fmla="*/ 21044 h 181259"/>
                  <a:gd name="connsiteX17" fmla="*/ 58250 w 160680"/>
                  <a:gd name="connsiteY17" fmla="*/ 31508 h 181259"/>
                  <a:gd name="connsiteX18" fmla="*/ 97780 w 160680"/>
                  <a:gd name="connsiteY18" fmla="*/ 125568 h 181259"/>
                  <a:gd name="connsiteX19" fmla="*/ 79991 w 160680"/>
                  <a:gd name="connsiteY19" fmla="*/ 81387 h 181259"/>
                  <a:gd name="connsiteX20" fmla="*/ 62203 w 160680"/>
                  <a:gd name="connsiteY20" fmla="*/ 125568 h 181259"/>
                  <a:gd name="connsiteX21" fmla="*/ 97780 w 160680"/>
                  <a:gd name="connsiteY21" fmla="*/ 125568 h 18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60680" h="181259">
                    <a:moveTo>
                      <a:pt x="109175" y="154402"/>
                    </a:moveTo>
                    <a:lnTo>
                      <a:pt x="50692" y="154402"/>
                    </a:lnTo>
                    <a:lnTo>
                      <a:pt x="39879" y="181260"/>
                    </a:lnTo>
                    <a:lnTo>
                      <a:pt x="0" y="181260"/>
                    </a:lnTo>
                    <a:lnTo>
                      <a:pt x="61040" y="43019"/>
                    </a:lnTo>
                    <a:lnTo>
                      <a:pt x="99524" y="43019"/>
                    </a:lnTo>
                    <a:lnTo>
                      <a:pt x="160681" y="181260"/>
                    </a:lnTo>
                    <a:lnTo>
                      <a:pt x="119987" y="181260"/>
                    </a:lnTo>
                    <a:lnTo>
                      <a:pt x="109175" y="154402"/>
                    </a:lnTo>
                    <a:close/>
                    <a:moveTo>
                      <a:pt x="58250" y="31392"/>
                    </a:moveTo>
                    <a:lnTo>
                      <a:pt x="39879" y="31392"/>
                    </a:lnTo>
                    <a:cubicBezTo>
                      <a:pt x="40228" y="12208"/>
                      <a:pt x="49762" y="0"/>
                      <a:pt x="64993" y="0"/>
                    </a:cubicBezTo>
                    <a:cubicBezTo>
                      <a:pt x="79061" y="0"/>
                      <a:pt x="86270" y="12092"/>
                      <a:pt x="93478" y="12092"/>
                    </a:cubicBezTo>
                    <a:cubicBezTo>
                      <a:pt x="98827" y="12092"/>
                      <a:pt x="102198" y="8371"/>
                      <a:pt x="102547" y="2209"/>
                    </a:cubicBezTo>
                    <a:lnTo>
                      <a:pt x="120917" y="2209"/>
                    </a:lnTo>
                    <a:cubicBezTo>
                      <a:pt x="120569" y="20812"/>
                      <a:pt x="111035" y="33252"/>
                      <a:pt x="95804" y="33252"/>
                    </a:cubicBezTo>
                    <a:cubicBezTo>
                      <a:pt x="81736" y="33252"/>
                      <a:pt x="74527" y="21044"/>
                      <a:pt x="67318" y="21044"/>
                    </a:cubicBezTo>
                    <a:cubicBezTo>
                      <a:pt x="61970" y="21044"/>
                      <a:pt x="58598" y="24997"/>
                      <a:pt x="58250" y="31508"/>
                    </a:cubicBezTo>
                    <a:close/>
                    <a:moveTo>
                      <a:pt x="97780" y="125568"/>
                    </a:moveTo>
                    <a:lnTo>
                      <a:pt x="79991" y="81387"/>
                    </a:lnTo>
                    <a:lnTo>
                      <a:pt x="62203" y="125568"/>
                    </a:lnTo>
                    <a:lnTo>
                      <a:pt x="97780" y="125568"/>
                    </a:lnTo>
                    <a:close/>
                  </a:path>
                </a:pathLst>
              </a:custGeom>
              <a:grpFill/>
              <a:ln w="116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7" name="Forma Livre: Forma 46">
                <a:extLst>
                  <a:ext uri="{FF2B5EF4-FFF2-40B4-BE49-F238E27FC236}">
                    <a16:creationId xmlns:a16="http://schemas.microsoft.com/office/drawing/2014/main" xmlns="" id="{FFC446C0-4CB9-7B09-405E-C5B005BB4EDC}"/>
                  </a:ext>
                </a:extLst>
              </p:cNvPr>
              <p:cNvSpPr/>
              <p:nvPr/>
            </p:nvSpPr>
            <p:spPr>
              <a:xfrm>
                <a:off x="3426231" y="1599790"/>
                <a:ext cx="153704" cy="143705"/>
              </a:xfrm>
              <a:custGeom>
                <a:avLst/>
                <a:gdLst>
                  <a:gd name="connsiteX0" fmla="*/ 0 w 153704"/>
                  <a:gd name="connsiteY0" fmla="*/ 71853 h 143705"/>
                  <a:gd name="connsiteX1" fmla="*/ 76852 w 153704"/>
                  <a:gd name="connsiteY1" fmla="*/ 0 h 143705"/>
                  <a:gd name="connsiteX2" fmla="*/ 153705 w 153704"/>
                  <a:gd name="connsiteY2" fmla="*/ 71853 h 143705"/>
                  <a:gd name="connsiteX3" fmla="*/ 76852 w 153704"/>
                  <a:gd name="connsiteY3" fmla="*/ 143706 h 143705"/>
                  <a:gd name="connsiteX4" fmla="*/ 0 w 153704"/>
                  <a:gd name="connsiteY4" fmla="*/ 71853 h 143705"/>
                  <a:gd name="connsiteX5" fmla="*/ 114174 w 153704"/>
                  <a:gd name="connsiteY5" fmla="*/ 71853 h 143705"/>
                  <a:gd name="connsiteX6" fmla="*/ 76852 w 153704"/>
                  <a:gd name="connsiteY6" fmla="*/ 32322 h 143705"/>
                  <a:gd name="connsiteX7" fmla="*/ 39531 w 153704"/>
                  <a:gd name="connsiteY7" fmla="*/ 71853 h 143705"/>
                  <a:gd name="connsiteX8" fmla="*/ 76852 w 153704"/>
                  <a:gd name="connsiteY8" fmla="*/ 111384 h 143705"/>
                  <a:gd name="connsiteX9" fmla="*/ 114174 w 153704"/>
                  <a:gd name="connsiteY9" fmla="*/ 71853 h 143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3704" h="143705">
                    <a:moveTo>
                      <a:pt x="0" y="71853"/>
                    </a:moveTo>
                    <a:cubicBezTo>
                      <a:pt x="0" y="30346"/>
                      <a:pt x="32555" y="0"/>
                      <a:pt x="76852" y="0"/>
                    </a:cubicBezTo>
                    <a:cubicBezTo>
                      <a:pt x="121150" y="0"/>
                      <a:pt x="153705" y="30462"/>
                      <a:pt x="153705" y="71853"/>
                    </a:cubicBezTo>
                    <a:cubicBezTo>
                      <a:pt x="153705" y="113244"/>
                      <a:pt x="121150" y="143706"/>
                      <a:pt x="76852" y="143706"/>
                    </a:cubicBezTo>
                    <a:cubicBezTo>
                      <a:pt x="32555" y="143706"/>
                      <a:pt x="0" y="113244"/>
                      <a:pt x="0" y="71853"/>
                    </a:cubicBezTo>
                    <a:close/>
                    <a:moveTo>
                      <a:pt x="114174" y="71853"/>
                    </a:moveTo>
                    <a:cubicBezTo>
                      <a:pt x="114174" y="48018"/>
                      <a:pt x="97780" y="32322"/>
                      <a:pt x="76852" y="32322"/>
                    </a:cubicBezTo>
                    <a:cubicBezTo>
                      <a:pt x="55924" y="32322"/>
                      <a:pt x="39531" y="47902"/>
                      <a:pt x="39531" y="71853"/>
                    </a:cubicBezTo>
                    <a:cubicBezTo>
                      <a:pt x="39531" y="95804"/>
                      <a:pt x="55924" y="111384"/>
                      <a:pt x="76852" y="111384"/>
                    </a:cubicBezTo>
                    <a:cubicBezTo>
                      <a:pt x="97780" y="111384"/>
                      <a:pt x="114174" y="95804"/>
                      <a:pt x="114174" y="71853"/>
                    </a:cubicBezTo>
                    <a:close/>
                  </a:path>
                </a:pathLst>
              </a:custGeom>
              <a:grpFill/>
              <a:ln w="116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5" name="Gráfico 2">
              <a:extLst>
                <a:ext uri="{FF2B5EF4-FFF2-40B4-BE49-F238E27FC236}">
                  <a16:creationId xmlns:a16="http://schemas.microsoft.com/office/drawing/2014/main" xmlns="" id="{A9B9C1E1-5030-D598-0352-71E3B80FDDE9}"/>
                </a:ext>
              </a:extLst>
            </p:cNvPr>
            <p:cNvGrpSpPr/>
            <p:nvPr/>
          </p:nvGrpSpPr>
          <p:grpSpPr>
            <a:xfrm>
              <a:off x="2142296" y="1805234"/>
              <a:ext cx="1440313" cy="158355"/>
              <a:chOff x="2142296" y="1805234"/>
              <a:chExt cx="1440313" cy="158355"/>
            </a:xfrm>
            <a:solidFill>
              <a:schemeClr val="bg1"/>
            </a:solidFill>
          </p:grpSpPr>
          <p:sp>
            <p:nvSpPr>
              <p:cNvPr id="28" name="Forma Livre: Forma 27">
                <a:extLst>
                  <a:ext uri="{FF2B5EF4-FFF2-40B4-BE49-F238E27FC236}">
                    <a16:creationId xmlns:a16="http://schemas.microsoft.com/office/drawing/2014/main" xmlns="" id="{F21005C4-5ED0-530F-570A-03A803B71620}"/>
                  </a:ext>
                </a:extLst>
              </p:cNvPr>
              <p:cNvSpPr/>
              <p:nvPr/>
            </p:nvSpPr>
            <p:spPr>
              <a:xfrm>
                <a:off x="2142296" y="1808257"/>
                <a:ext cx="144868" cy="152193"/>
              </a:xfrm>
              <a:custGeom>
                <a:avLst/>
                <a:gdLst>
                  <a:gd name="connsiteX0" fmla="*/ 144869 w 144868"/>
                  <a:gd name="connsiteY0" fmla="*/ 110454 h 152193"/>
                  <a:gd name="connsiteX1" fmla="*/ 82201 w 144868"/>
                  <a:gd name="connsiteY1" fmla="*/ 152193 h 152193"/>
                  <a:gd name="connsiteX2" fmla="*/ 0 w 144868"/>
                  <a:gd name="connsiteY2" fmla="*/ 152193 h 152193"/>
                  <a:gd name="connsiteX3" fmla="*/ 0 w 144868"/>
                  <a:gd name="connsiteY3" fmla="*/ 0 h 152193"/>
                  <a:gd name="connsiteX4" fmla="*/ 77899 w 144868"/>
                  <a:gd name="connsiteY4" fmla="*/ 0 h 152193"/>
                  <a:gd name="connsiteX5" fmla="*/ 137544 w 144868"/>
                  <a:gd name="connsiteY5" fmla="*/ 39763 h 152193"/>
                  <a:gd name="connsiteX6" fmla="*/ 117081 w 144868"/>
                  <a:gd name="connsiteY6" fmla="*/ 72783 h 152193"/>
                  <a:gd name="connsiteX7" fmla="*/ 144869 w 144868"/>
                  <a:gd name="connsiteY7" fmla="*/ 110454 h 152193"/>
                  <a:gd name="connsiteX8" fmla="*/ 42670 w 144868"/>
                  <a:gd name="connsiteY8" fmla="*/ 31043 h 152193"/>
                  <a:gd name="connsiteX9" fmla="*/ 42670 w 144868"/>
                  <a:gd name="connsiteY9" fmla="*/ 60459 h 152193"/>
                  <a:gd name="connsiteX10" fmla="*/ 72202 w 144868"/>
                  <a:gd name="connsiteY10" fmla="*/ 60459 h 152193"/>
                  <a:gd name="connsiteX11" fmla="*/ 93944 w 144868"/>
                  <a:gd name="connsiteY11" fmla="*/ 45693 h 152193"/>
                  <a:gd name="connsiteX12" fmla="*/ 72202 w 144868"/>
                  <a:gd name="connsiteY12" fmla="*/ 31160 h 152193"/>
                  <a:gd name="connsiteX13" fmla="*/ 42670 w 144868"/>
                  <a:gd name="connsiteY13" fmla="*/ 31160 h 152193"/>
                  <a:gd name="connsiteX14" fmla="*/ 101385 w 144868"/>
                  <a:gd name="connsiteY14" fmla="*/ 105687 h 152193"/>
                  <a:gd name="connsiteX15" fmla="*/ 78713 w 144868"/>
                  <a:gd name="connsiteY15" fmla="*/ 90223 h 152193"/>
                  <a:gd name="connsiteX16" fmla="*/ 42554 w 144868"/>
                  <a:gd name="connsiteY16" fmla="*/ 90223 h 152193"/>
                  <a:gd name="connsiteX17" fmla="*/ 42554 w 144868"/>
                  <a:gd name="connsiteY17" fmla="*/ 121150 h 152193"/>
                  <a:gd name="connsiteX18" fmla="*/ 78713 w 144868"/>
                  <a:gd name="connsiteY18" fmla="*/ 121150 h 152193"/>
                  <a:gd name="connsiteX19" fmla="*/ 101385 w 144868"/>
                  <a:gd name="connsiteY19" fmla="*/ 105687 h 152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44868" h="152193">
                    <a:moveTo>
                      <a:pt x="144869" y="110454"/>
                    </a:moveTo>
                    <a:cubicBezTo>
                      <a:pt x="144869" y="136730"/>
                      <a:pt x="123127" y="152193"/>
                      <a:pt x="82201" y="152193"/>
                    </a:cubicBezTo>
                    <a:lnTo>
                      <a:pt x="0" y="152193"/>
                    </a:lnTo>
                    <a:lnTo>
                      <a:pt x="0" y="0"/>
                    </a:lnTo>
                    <a:lnTo>
                      <a:pt x="77899" y="0"/>
                    </a:lnTo>
                    <a:cubicBezTo>
                      <a:pt x="117895" y="0"/>
                      <a:pt x="137544" y="16277"/>
                      <a:pt x="137544" y="39763"/>
                    </a:cubicBezTo>
                    <a:cubicBezTo>
                      <a:pt x="137544" y="54297"/>
                      <a:pt x="130103" y="66040"/>
                      <a:pt x="117081" y="72783"/>
                    </a:cubicBezTo>
                    <a:cubicBezTo>
                      <a:pt x="134288" y="78829"/>
                      <a:pt x="144869" y="91967"/>
                      <a:pt x="144869" y="110454"/>
                    </a:cubicBezTo>
                    <a:close/>
                    <a:moveTo>
                      <a:pt x="42670" y="31043"/>
                    </a:moveTo>
                    <a:lnTo>
                      <a:pt x="42670" y="60459"/>
                    </a:lnTo>
                    <a:lnTo>
                      <a:pt x="72202" y="60459"/>
                    </a:lnTo>
                    <a:cubicBezTo>
                      <a:pt x="86503" y="60459"/>
                      <a:pt x="93944" y="55459"/>
                      <a:pt x="93944" y="45693"/>
                    </a:cubicBezTo>
                    <a:cubicBezTo>
                      <a:pt x="93944" y="35926"/>
                      <a:pt x="86503" y="31160"/>
                      <a:pt x="72202" y="31160"/>
                    </a:cubicBezTo>
                    <a:lnTo>
                      <a:pt x="42670" y="31160"/>
                    </a:lnTo>
                    <a:close/>
                    <a:moveTo>
                      <a:pt x="101385" y="105687"/>
                    </a:moveTo>
                    <a:cubicBezTo>
                      <a:pt x="101385" y="95223"/>
                      <a:pt x="93595" y="90223"/>
                      <a:pt x="78713" y="90223"/>
                    </a:cubicBezTo>
                    <a:lnTo>
                      <a:pt x="42554" y="90223"/>
                    </a:lnTo>
                    <a:lnTo>
                      <a:pt x="42554" y="121150"/>
                    </a:lnTo>
                    <a:lnTo>
                      <a:pt x="78713" y="121150"/>
                    </a:lnTo>
                    <a:cubicBezTo>
                      <a:pt x="93479" y="121150"/>
                      <a:pt x="101385" y="116151"/>
                      <a:pt x="101385" y="105687"/>
                    </a:cubicBezTo>
                    <a:close/>
                  </a:path>
                </a:pathLst>
              </a:custGeom>
              <a:grpFill/>
              <a:ln w="116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9" name="Forma Livre: Forma 28">
                <a:extLst>
                  <a:ext uri="{FF2B5EF4-FFF2-40B4-BE49-F238E27FC236}">
                    <a16:creationId xmlns:a16="http://schemas.microsoft.com/office/drawing/2014/main" xmlns="" id="{37665F54-62B3-C233-7FDC-BCC57FEED162}"/>
                  </a:ext>
                </a:extLst>
              </p:cNvPr>
              <p:cNvSpPr/>
              <p:nvPr/>
            </p:nvSpPr>
            <p:spPr>
              <a:xfrm>
                <a:off x="2315650" y="1808373"/>
                <a:ext cx="140333" cy="152193"/>
              </a:xfrm>
              <a:custGeom>
                <a:avLst/>
                <a:gdLst>
                  <a:gd name="connsiteX0" fmla="*/ 66505 w 140333"/>
                  <a:gd name="connsiteY0" fmla="*/ 111732 h 152193"/>
                  <a:gd name="connsiteX1" fmla="*/ 43019 w 140333"/>
                  <a:gd name="connsiteY1" fmla="*/ 111732 h 152193"/>
                  <a:gd name="connsiteX2" fmla="*/ 43019 w 140333"/>
                  <a:gd name="connsiteY2" fmla="*/ 152193 h 152193"/>
                  <a:gd name="connsiteX3" fmla="*/ 0 w 140333"/>
                  <a:gd name="connsiteY3" fmla="*/ 152193 h 152193"/>
                  <a:gd name="connsiteX4" fmla="*/ 0 w 140333"/>
                  <a:gd name="connsiteY4" fmla="*/ 0 h 152193"/>
                  <a:gd name="connsiteX5" fmla="*/ 69644 w 140333"/>
                  <a:gd name="connsiteY5" fmla="*/ 0 h 152193"/>
                  <a:gd name="connsiteX6" fmla="*/ 137311 w 140333"/>
                  <a:gd name="connsiteY6" fmla="*/ 56273 h 152193"/>
                  <a:gd name="connsiteX7" fmla="*/ 107547 w 140333"/>
                  <a:gd name="connsiteY7" fmla="*/ 104291 h 152193"/>
                  <a:gd name="connsiteX8" fmla="*/ 140334 w 140333"/>
                  <a:gd name="connsiteY8" fmla="*/ 152193 h 152193"/>
                  <a:gd name="connsiteX9" fmla="*/ 94176 w 140333"/>
                  <a:gd name="connsiteY9" fmla="*/ 152193 h 152193"/>
                  <a:gd name="connsiteX10" fmla="*/ 66505 w 140333"/>
                  <a:gd name="connsiteY10" fmla="*/ 111732 h 152193"/>
                  <a:gd name="connsiteX11" fmla="*/ 66970 w 140333"/>
                  <a:gd name="connsiteY11" fmla="*/ 33834 h 152193"/>
                  <a:gd name="connsiteX12" fmla="*/ 43019 w 140333"/>
                  <a:gd name="connsiteY12" fmla="*/ 33834 h 152193"/>
                  <a:gd name="connsiteX13" fmla="*/ 43019 w 140333"/>
                  <a:gd name="connsiteY13" fmla="*/ 78364 h 152193"/>
                  <a:gd name="connsiteX14" fmla="*/ 66970 w 140333"/>
                  <a:gd name="connsiteY14" fmla="*/ 78364 h 152193"/>
                  <a:gd name="connsiteX15" fmla="*/ 93711 w 140333"/>
                  <a:gd name="connsiteY15" fmla="*/ 56157 h 152193"/>
                  <a:gd name="connsiteX16" fmla="*/ 66970 w 140333"/>
                  <a:gd name="connsiteY16" fmla="*/ 33717 h 152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40333" h="152193">
                    <a:moveTo>
                      <a:pt x="66505" y="111732"/>
                    </a:moveTo>
                    <a:lnTo>
                      <a:pt x="43019" y="111732"/>
                    </a:lnTo>
                    <a:lnTo>
                      <a:pt x="43019" y="152193"/>
                    </a:lnTo>
                    <a:lnTo>
                      <a:pt x="0" y="152193"/>
                    </a:lnTo>
                    <a:lnTo>
                      <a:pt x="0" y="0"/>
                    </a:lnTo>
                    <a:lnTo>
                      <a:pt x="69644" y="0"/>
                    </a:lnTo>
                    <a:cubicBezTo>
                      <a:pt x="111151" y="0"/>
                      <a:pt x="137311" y="21509"/>
                      <a:pt x="137311" y="56273"/>
                    </a:cubicBezTo>
                    <a:cubicBezTo>
                      <a:pt x="137311" y="78713"/>
                      <a:pt x="126382" y="95223"/>
                      <a:pt x="107547" y="104291"/>
                    </a:cubicBezTo>
                    <a:lnTo>
                      <a:pt x="140334" y="152193"/>
                    </a:lnTo>
                    <a:lnTo>
                      <a:pt x="94176" y="152193"/>
                    </a:lnTo>
                    <a:lnTo>
                      <a:pt x="66505" y="111732"/>
                    </a:lnTo>
                    <a:close/>
                    <a:moveTo>
                      <a:pt x="66970" y="33834"/>
                    </a:moveTo>
                    <a:lnTo>
                      <a:pt x="43019" y="33834"/>
                    </a:lnTo>
                    <a:lnTo>
                      <a:pt x="43019" y="78364"/>
                    </a:lnTo>
                    <a:lnTo>
                      <a:pt x="66970" y="78364"/>
                    </a:lnTo>
                    <a:cubicBezTo>
                      <a:pt x="84759" y="78364"/>
                      <a:pt x="93711" y="70109"/>
                      <a:pt x="93711" y="56157"/>
                    </a:cubicBezTo>
                    <a:cubicBezTo>
                      <a:pt x="93711" y="42205"/>
                      <a:pt x="84759" y="33717"/>
                      <a:pt x="66970" y="33717"/>
                    </a:cubicBezTo>
                    <a:close/>
                  </a:path>
                </a:pathLst>
              </a:custGeom>
              <a:grpFill/>
              <a:ln w="116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0" name="Forma Livre: Forma 29">
                <a:extLst>
                  <a:ext uri="{FF2B5EF4-FFF2-40B4-BE49-F238E27FC236}">
                    <a16:creationId xmlns:a16="http://schemas.microsoft.com/office/drawing/2014/main" xmlns="" id="{A9ED64F4-8657-3421-77C1-50AE4DD6E4B1}"/>
                  </a:ext>
                </a:extLst>
              </p:cNvPr>
              <p:cNvSpPr/>
              <p:nvPr/>
            </p:nvSpPr>
            <p:spPr>
              <a:xfrm>
                <a:off x="2464239" y="1808257"/>
                <a:ext cx="177074" cy="152193"/>
              </a:xfrm>
              <a:custGeom>
                <a:avLst/>
                <a:gdLst>
                  <a:gd name="connsiteX0" fmla="*/ 120336 w 177074"/>
                  <a:gd name="connsiteY0" fmla="*/ 122661 h 152193"/>
                  <a:gd name="connsiteX1" fmla="*/ 55924 w 177074"/>
                  <a:gd name="connsiteY1" fmla="*/ 122661 h 152193"/>
                  <a:gd name="connsiteX2" fmla="*/ 43949 w 177074"/>
                  <a:gd name="connsiteY2" fmla="*/ 152193 h 152193"/>
                  <a:gd name="connsiteX3" fmla="*/ 0 w 177074"/>
                  <a:gd name="connsiteY3" fmla="*/ 152193 h 152193"/>
                  <a:gd name="connsiteX4" fmla="*/ 67202 w 177074"/>
                  <a:gd name="connsiteY4" fmla="*/ 0 h 152193"/>
                  <a:gd name="connsiteX5" fmla="*/ 109640 w 177074"/>
                  <a:gd name="connsiteY5" fmla="*/ 0 h 152193"/>
                  <a:gd name="connsiteX6" fmla="*/ 177074 w 177074"/>
                  <a:gd name="connsiteY6" fmla="*/ 152193 h 152193"/>
                  <a:gd name="connsiteX7" fmla="*/ 132312 w 177074"/>
                  <a:gd name="connsiteY7" fmla="*/ 152193 h 152193"/>
                  <a:gd name="connsiteX8" fmla="*/ 120336 w 177074"/>
                  <a:gd name="connsiteY8" fmla="*/ 122661 h 152193"/>
                  <a:gd name="connsiteX9" fmla="*/ 107779 w 177074"/>
                  <a:gd name="connsiteY9" fmla="*/ 90921 h 152193"/>
                  <a:gd name="connsiteX10" fmla="*/ 88246 w 177074"/>
                  <a:gd name="connsiteY10" fmla="*/ 42205 h 152193"/>
                  <a:gd name="connsiteX11" fmla="*/ 68714 w 177074"/>
                  <a:gd name="connsiteY11" fmla="*/ 90921 h 152193"/>
                  <a:gd name="connsiteX12" fmla="*/ 107896 w 177074"/>
                  <a:gd name="connsiteY12" fmla="*/ 90921 h 152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7074" h="152193">
                    <a:moveTo>
                      <a:pt x="120336" y="122661"/>
                    </a:moveTo>
                    <a:lnTo>
                      <a:pt x="55924" y="122661"/>
                    </a:lnTo>
                    <a:lnTo>
                      <a:pt x="43949" y="152193"/>
                    </a:lnTo>
                    <a:lnTo>
                      <a:pt x="0" y="152193"/>
                    </a:lnTo>
                    <a:lnTo>
                      <a:pt x="67202" y="0"/>
                    </a:lnTo>
                    <a:lnTo>
                      <a:pt x="109640" y="0"/>
                    </a:lnTo>
                    <a:lnTo>
                      <a:pt x="177074" y="152193"/>
                    </a:lnTo>
                    <a:lnTo>
                      <a:pt x="132312" y="152193"/>
                    </a:lnTo>
                    <a:lnTo>
                      <a:pt x="120336" y="122661"/>
                    </a:lnTo>
                    <a:close/>
                    <a:moveTo>
                      <a:pt x="107779" y="90921"/>
                    </a:moveTo>
                    <a:lnTo>
                      <a:pt x="88246" y="42205"/>
                    </a:lnTo>
                    <a:lnTo>
                      <a:pt x="68714" y="90921"/>
                    </a:lnTo>
                    <a:lnTo>
                      <a:pt x="107896" y="90921"/>
                    </a:lnTo>
                    <a:close/>
                  </a:path>
                </a:pathLst>
              </a:custGeom>
              <a:grpFill/>
              <a:ln w="116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1" name="Forma Livre: Forma 30">
                <a:extLst>
                  <a:ext uri="{FF2B5EF4-FFF2-40B4-BE49-F238E27FC236}">
                    <a16:creationId xmlns:a16="http://schemas.microsoft.com/office/drawing/2014/main" xmlns="" id="{996CC566-AF3E-FBBE-28F0-55FC0E598124}"/>
                  </a:ext>
                </a:extLst>
              </p:cNvPr>
              <p:cNvSpPr/>
              <p:nvPr/>
            </p:nvSpPr>
            <p:spPr>
              <a:xfrm>
                <a:off x="2648987" y="1805234"/>
                <a:ext cx="131614" cy="158355"/>
              </a:xfrm>
              <a:custGeom>
                <a:avLst/>
                <a:gdLst>
                  <a:gd name="connsiteX0" fmla="*/ 0 w 131614"/>
                  <a:gd name="connsiteY0" fmla="*/ 141613 h 158355"/>
                  <a:gd name="connsiteX1" fmla="*/ 14185 w 131614"/>
                  <a:gd name="connsiteY1" fmla="*/ 109872 h 158355"/>
                  <a:gd name="connsiteX2" fmla="*/ 64412 w 131614"/>
                  <a:gd name="connsiteY2" fmla="*/ 124871 h 158355"/>
                  <a:gd name="connsiteX3" fmla="*/ 89177 w 131614"/>
                  <a:gd name="connsiteY3" fmla="*/ 112430 h 158355"/>
                  <a:gd name="connsiteX4" fmla="*/ 2558 w 131614"/>
                  <a:gd name="connsiteY4" fmla="*/ 49413 h 158355"/>
                  <a:gd name="connsiteX5" fmla="*/ 69993 w 131614"/>
                  <a:gd name="connsiteY5" fmla="*/ 0 h 158355"/>
                  <a:gd name="connsiteX6" fmla="*/ 125219 w 131614"/>
                  <a:gd name="connsiteY6" fmla="*/ 13254 h 158355"/>
                  <a:gd name="connsiteX7" fmla="*/ 111965 w 131614"/>
                  <a:gd name="connsiteY7" fmla="*/ 45228 h 158355"/>
                  <a:gd name="connsiteX8" fmla="*/ 69760 w 131614"/>
                  <a:gd name="connsiteY8" fmla="*/ 33485 h 158355"/>
                  <a:gd name="connsiteX9" fmla="*/ 45228 w 131614"/>
                  <a:gd name="connsiteY9" fmla="*/ 47204 h 158355"/>
                  <a:gd name="connsiteX10" fmla="*/ 131614 w 131614"/>
                  <a:gd name="connsiteY10" fmla="*/ 109175 h 158355"/>
                  <a:gd name="connsiteX11" fmla="*/ 64179 w 131614"/>
                  <a:gd name="connsiteY11" fmla="*/ 158355 h 158355"/>
                  <a:gd name="connsiteX12" fmla="*/ 0 w 131614"/>
                  <a:gd name="connsiteY12" fmla="*/ 141613 h 158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1614" h="158355">
                    <a:moveTo>
                      <a:pt x="0" y="141613"/>
                    </a:moveTo>
                    <a:lnTo>
                      <a:pt x="14185" y="109872"/>
                    </a:lnTo>
                    <a:cubicBezTo>
                      <a:pt x="27672" y="118825"/>
                      <a:pt x="46856" y="124871"/>
                      <a:pt x="64412" y="124871"/>
                    </a:cubicBezTo>
                    <a:cubicBezTo>
                      <a:pt x="81968" y="124871"/>
                      <a:pt x="89177" y="119871"/>
                      <a:pt x="89177" y="112430"/>
                    </a:cubicBezTo>
                    <a:cubicBezTo>
                      <a:pt x="89177" y="88246"/>
                      <a:pt x="2558" y="105919"/>
                      <a:pt x="2558" y="49413"/>
                    </a:cubicBezTo>
                    <a:cubicBezTo>
                      <a:pt x="2558" y="22207"/>
                      <a:pt x="24765" y="0"/>
                      <a:pt x="69993" y="0"/>
                    </a:cubicBezTo>
                    <a:cubicBezTo>
                      <a:pt x="89758" y="0"/>
                      <a:pt x="110221" y="4534"/>
                      <a:pt x="125219" y="13254"/>
                    </a:cubicBezTo>
                    <a:lnTo>
                      <a:pt x="111965" y="45228"/>
                    </a:lnTo>
                    <a:cubicBezTo>
                      <a:pt x="97432" y="37438"/>
                      <a:pt x="83015" y="33485"/>
                      <a:pt x="69760" y="33485"/>
                    </a:cubicBezTo>
                    <a:cubicBezTo>
                      <a:pt x="51739" y="33485"/>
                      <a:pt x="45228" y="39531"/>
                      <a:pt x="45228" y="47204"/>
                    </a:cubicBezTo>
                    <a:cubicBezTo>
                      <a:pt x="45228" y="70458"/>
                      <a:pt x="131614" y="53134"/>
                      <a:pt x="131614" y="109175"/>
                    </a:cubicBezTo>
                    <a:cubicBezTo>
                      <a:pt x="131614" y="135683"/>
                      <a:pt x="109407" y="158355"/>
                      <a:pt x="64179" y="158355"/>
                    </a:cubicBezTo>
                    <a:cubicBezTo>
                      <a:pt x="39182" y="158355"/>
                      <a:pt x="14417" y="151612"/>
                      <a:pt x="0" y="141613"/>
                    </a:cubicBezTo>
                    <a:close/>
                  </a:path>
                </a:pathLst>
              </a:custGeom>
              <a:grpFill/>
              <a:ln w="116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2" name="Forma Livre: Forma 31">
                <a:extLst>
                  <a:ext uri="{FF2B5EF4-FFF2-40B4-BE49-F238E27FC236}">
                    <a16:creationId xmlns:a16="http://schemas.microsoft.com/office/drawing/2014/main" xmlns="" id="{E940E5F6-611B-51DC-F60C-35D06B5CB0F5}"/>
                  </a:ext>
                </a:extLst>
              </p:cNvPr>
              <p:cNvSpPr/>
              <p:nvPr/>
            </p:nvSpPr>
            <p:spPr>
              <a:xfrm>
                <a:off x="2806296" y="1808257"/>
                <a:ext cx="43018" cy="152193"/>
              </a:xfrm>
              <a:custGeom>
                <a:avLst/>
                <a:gdLst>
                  <a:gd name="connsiteX0" fmla="*/ 0 w 43018"/>
                  <a:gd name="connsiteY0" fmla="*/ 0 h 152193"/>
                  <a:gd name="connsiteX1" fmla="*/ 43019 w 43018"/>
                  <a:gd name="connsiteY1" fmla="*/ 0 h 152193"/>
                  <a:gd name="connsiteX2" fmla="*/ 43019 w 43018"/>
                  <a:gd name="connsiteY2" fmla="*/ 152193 h 152193"/>
                  <a:gd name="connsiteX3" fmla="*/ 0 w 43018"/>
                  <a:gd name="connsiteY3" fmla="*/ 152193 h 152193"/>
                  <a:gd name="connsiteX4" fmla="*/ 0 w 43018"/>
                  <a:gd name="connsiteY4" fmla="*/ 0 h 152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018" h="152193">
                    <a:moveTo>
                      <a:pt x="0" y="0"/>
                    </a:moveTo>
                    <a:lnTo>
                      <a:pt x="43019" y="0"/>
                    </a:lnTo>
                    <a:lnTo>
                      <a:pt x="43019" y="152193"/>
                    </a:lnTo>
                    <a:lnTo>
                      <a:pt x="0" y="15219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16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3" name="Forma Livre: Forma 32">
                <a:extLst>
                  <a:ext uri="{FF2B5EF4-FFF2-40B4-BE49-F238E27FC236}">
                    <a16:creationId xmlns:a16="http://schemas.microsoft.com/office/drawing/2014/main" xmlns="" id="{7944E863-C501-4BC7-C3BA-93849954F50E}"/>
                  </a:ext>
                </a:extLst>
              </p:cNvPr>
              <p:cNvSpPr/>
              <p:nvPr/>
            </p:nvSpPr>
            <p:spPr>
              <a:xfrm>
                <a:off x="2886171" y="1808257"/>
                <a:ext cx="115685" cy="152309"/>
              </a:xfrm>
              <a:custGeom>
                <a:avLst/>
                <a:gdLst>
                  <a:gd name="connsiteX0" fmla="*/ 0 w 115685"/>
                  <a:gd name="connsiteY0" fmla="*/ 0 h 152309"/>
                  <a:gd name="connsiteX1" fmla="*/ 43019 w 115685"/>
                  <a:gd name="connsiteY1" fmla="*/ 0 h 152309"/>
                  <a:gd name="connsiteX2" fmla="*/ 43019 w 115685"/>
                  <a:gd name="connsiteY2" fmla="*/ 118127 h 152309"/>
                  <a:gd name="connsiteX3" fmla="*/ 115686 w 115685"/>
                  <a:gd name="connsiteY3" fmla="*/ 118127 h 152309"/>
                  <a:gd name="connsiteX4" fmla="*/ 115686 w 115685"/>
                  <a:gd name="connsiteY4" fmla="*/ 152310 h 152309"/>
                  <a:gd name="connsiteX5" fmla="*/ 0 w 115685"/>
                  <a:gd name="connsiteY5" fmla="*/ 152310 h 152309"/>
                  <a:gd name="connsiteX6" fmla="*/ 0 w 115685"/>
                  <a:gd name="connsiteY6" fmla="*/ 116 h 152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5685" h="152309">
                    <a:moveTo>
                      <a:pt x="0" y="0"/>
                    </a:moveTo>
                    <a:lnTo>
                      <a:pt x="43019" y="0"/>
                    </a:lnTo>
                    <a:lnTo>
                      <a:pt x="43019" y="118127"/>
                    </a:lnTo>
                    <a:lnTo>
                      <a:pt x="115686" y="118127"/>
                    </a:lnTo>
                    <a:lnTo>
                      <a:pt x="115686" y="152310"/>
                    </a:lnTo>
                    <a:lnTo>
                      <a:pt x="0" y="152310"/>
                    </a:lnTo>
                    <a:lnTo>
                      <a:pt x="0" y="116"/>
                    </a:lnTo>
                    <a:close/>
                  </a:path>
                </a:pathLst>
              </a:custGeom>
              <a:grpFill/>
              <a:ln w="116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4" name="Forma Livre: Forma 33">
                <a:extLst>
                  <a:ext uri="{FF2B5EF4-FFF2-40B4-BE49-F238E27FC236}">
                    <a16:creationId xmlns:a16="http://schemas.microsoft.com/office/drawing/2014/main" xmlns="" id="{E9D238AD-D498-8996-2088-F0E739595C6B}"/>
                  </a:ext>
                </a:extLst>
              </p:cNvPr>
              <p:cNvSpPr/>
              <p:nvPr/>
            </p:nvSpPr>
            <p:spPr>
              <a:xfrm>
                <a:off x="3024878" y="1808257"/>
                <a:ext cx="122312" cy="152193"/>
              </a:xfrm>
              <a:custGeom>
                <a:avLst/>
                <a:gdLst>
                  <a:gd name="connsiteX0" fmla="*/ 122196 w 122312"/>
                  <a:gd name="connsiteY0" fmla="*/ 118941 h 152193"/>
                  <a:gd name="connsiteX1" fmla="*/ 122196 w 122312"/>
                  <a:gd name="connsiteY1" fmla="*/ 152193 h 152193"/>
                  <a:gd name="connsiteX2" fmla="*/ 0 w 122312"/>
                  <a:gd name="connsiteY2" fmla="*/ 152193 h 152193"/>
                  <a:gd name="connsiteX3" fmla="*/ 0 w 122312"/>
                  <a:gd name="connsiteY3" fmla="*/ 0 h 152193"/>
                  <a:gd name="connsiteX4" fmla="*/ 119406 w 122312"/>
                  <a:gd name="connsiteY4" fmla="*/ 0 h 152193"/>
                  <a:gd name="connsiteX5" fmla="*/ 119406 w 122312"/>
                  <a:gd name="connsiteY5" fmla="*/ 33252 h 152193"/>
                  <a:gd name="connsiteX6" fmla="*/ 42670 w 122312"/>
                  <a:gd name="connsiteY6" fmla="*/ 33252 h 152193"/>
                  <a:gd name="connsiteX7" fmla="*/ 42670 w 122312"/>
                  <a:gd name="connsiteY7" fmla="*/ 58947 h 152193"/>
                  <a:gd name="connsiteX8" fmla="*/ 110337 w 122312"/>
                  <a:gd name="connsiteY8" fmla="*/ 58947 h 152193"/>
                  <a:gd name="connsiteX9" fmla="*/ 110337 w 122312"/>
                  <a:gd name="connsiteY9" fmla="*/ 91153 h 152193"/>
                  <a:gd name="connsiteX10" fmla="*/ 42670 w 122312"/>
                  <a:gd name="connsiteY10" fmla="*/ 91153 h 152193"/>
                  <a:gd name="connsiteX11" fmla="*/ 42670 w 122312"/>
                  <a:gd name="connsiteY11" fmla="*/ 118941 h 152193"/>
                  <a:gd name="connsiteX12" fmla="*/ 122313 w 122312"/>
                  <a:gd name="connsiteY12" fmla="*/ 118941 h 152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2312" h="152193">
                    <a:moveTo>
                      <a:pt x="122196" y="118941"/>
                    </a:moveTo>
                    <a:lnTo>
                      <a:pt x="122196" y="152193"/>
                    </a:lnTo>
                    <a:lnTo>
                      <a:pt x="0" y="152193"/>
                    </a:lnTo>
                    <a:lnTo>
                      <a:pt x="0" y="0"/>
                    </a:lnTo>
                    <a:lnTo>
                      <a:pt x="119406" y="0"/>
                    </a:lnTo>
                    <a:lnTo>
                      <a:pt x="119406" y="33252"/>
                    </a:lnTo>
                    <a:lnTo>
                      <a:pt x="42670" y="33252"/>
                    </a:lnTo>
                    <a:lnTo>
                      <a:pt x="42670" y="58947"/>
                    </a:lnTo>
                    <a:lnTo>
                      <a:pt x="110337" y="58947"/>
                    </a:lnTo>
                    <a:lnTo>
                      <a:pt x="110337" y="91153"/>
                    </a:lnTo>
                    <a:lnTo>
                      <a:pt x="42670" y="91153"/>
                    </a:lnTo>
                    <a:lnTo>
                      <a:pt x="42670" y="118941"/>
                    </a:lnTo>
                    <a:lnTo>
                      <a:pt x="122313" y="118941"/>
                    </a:lnTo>
                    <a:close/>
                  </a:path>
                </a:pathLst>
              </a:custGeom>
              <a:grpFill/>
              <a:ln w="116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5" name="Forma Livre: Forma 34">
                <a:extLst>
                  <a:ext uri="{FF2B5EF4-FFF2-40B4-BE49-F238E27FC236}">
                    <a16:creationId xmlns:a16="http://schemas.microsoft.com/office/drawing/2014/main" xmlns="" id="{E908D99B-A56A-46CF-5471-978B2C97ADAE}"/>
                  </a:ext>
                </a:extLst>
              </p:cNvPr>
              <p:cNvSpPr/>
              <p:nvPr/>
            </p:nvSpPr>
            <p:spPr>
              <a:xfrm>
                <a:off x="3177071" y="1808257"/>
                <a:ext cx="43018" cy="152193"/>
              </a:xfrm>
              <a:custGeom>
                <a:avLst/>
                <a:gdLst>
                  <a:gd name="connsiteX0" fmla="*/ 0 w 43018"/>
                  <a:gd name="connsiteY0" fmla="*/ 0 h 152193"/>
                  <a:gd name="connsiteX1" fmla="*/ 43019 w 43018"/>
                  <a:gd name="connsiteY1" fmla="*/ 0 h 152193"/>
                  <a:gd name="connsiteX2" fmla="*/ 43019 w 43018"/>
                  <a:gd name="connsiteY2" fmla="*/ 152193 h 152193"/>
                  <a:gd name="connsiteX3" fmla="*/ 0 w 43018"/>
                  <a:gd name="connsiteY3" fmla="*/ 152193 h 152193"/>
                  <a:gd name="connsiteX4" fmla="*/ 0 w 43018"/>
                  <a:gd name="connsiteY4" fmla="*/ 0 h 152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018" h="152193">
                    <a:moveTo>
                      <a:pt x="0" y="0"/>
                    </a:moveTo>
                    <a:lnTo>
                      <a:pt x="43019" y="0"/>
                    </a:lnTo>
                    <a:lnTo>
                      <a:pt x="43019" y="152193"/>
                    </a:lnTo>
                    <a:lnTo>
                      <a:pt x="0" y="15219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16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6" name="Forma Livre: Forma 35">
                <a:extLst>
                  <a:ext uri="{FF2B5EF4-FFF2-40B4-BE49-F238E27FC236}">
                    <a16:creationId xmlns:a16="http://schemas.microsoft.com/office/drawing/2014/main" xmlns="" id="{25AF6B31-1623-01AE-45C7-D14FF4196A05}"/>
                  </a:ext>
                </a:extLst>
              </p:cNvPr>
              <p:cNvSpPr/>
              <p:nvPr/>
            </p:nvSpPr>
            <p:spPr>
              <a:xfrm>
                <a:off x="3256830" y="1808373"/>
                <a:ext cx="140334" cy="152193"/>
              </a:xfrm>
              <a:custGeom>
                <a:avLst/>
                <a:gdLst>
                  <a:gd name="connsiteX0" fmla="*/ 66505 w 140334"/>
                  <a:gd name="connsiteY0" fmla="*/ 111732 h 152193"/>
                  <a:gd name="connsiteX1" fmla="*/ 43019 w 140334"/>
                  <a:gd name="connsiteY1" fmla="*/ 111732 h 152193"/>
                  <a:gd name="connsiteX2" fmla="*/ 43019 w 140334"/>
                  <a:gd name="connsiteY2" fmla="*/ 152193 h 152193"/>
                  <a:gd name="connsiteX3" fmla="*/ 0 w 140334"/>
                  <a:gd name="connsiteY3" fmla="*/ 152193 h 152193"/>
                  <a:gd name="connsiteX4" fmla="*/ 0 w 140334"/>
                  <a:gd name="connsiteY4" fmla="*/ 0 h 152193"/>
                  <a:gd name="connsiteX5" fmla="*/ 69644 w 140334"/>
                  <a:gd name="connsiteY5" fmla="*/ 0 h 152193"/>
                  <a:gd name="connsiteX6" fmla="*/ 137311 w 140334"/>
                  <a:gd name="connsiteY6" fmla="*/ 56273 h 152193"/>
                  <a:gd name="connsiteX7" fmla="*/ 107547 w 140334"/>
                  <a:gd name="connsiteY7" fmla="*/ 104291 h 152193"/>
                  <a:gd name="connsiteX8" fmla="*/ 140334 w 140334"/>
                  <a:gd name="connsiteY8" fmla="*/ 152193 h 152193"/>
                  <a:gd name="connsiteX9" fmla="*/ 94176 w 140334"/>
                  <a:gd name="connsiteY9" fmla="*/ 152193 h 152193"/>
                  <a:gd name="connsiteX10" fmla="*/ 66505 w 140334"/>
                  <a:gd name="connsiteY10" fmla="*/ 111732 h 152193"/>
                  <a:gd name="connsiteX11" fmla="*/ 66970 w 140334"/>
                  <a:gd name="connsiteY11" fmla="*/ 33834 h 152193"/>
                  <a:gd name="connsiteX12" fmla="*/ 43019 w 140334"/>
                  <a:gd name="connsiteY12" fmla="*/ 33834 h 152193"/>
                  <a:gd name="connsiteX13" fmla="*/ 43019 w 140334"/>
                  <a:gd name="connsiteY13" fmla="*/ 78364 h 152193"/>
                  <a:gd name="connsiteX14" fmla="*/ 66970 w 140334"/>
                  <a:gd name="connsiteY14" fmla="*/ 78364 h 152193"/>
                  <a:gd name="connsiteX15" fmla="*/ 93711 w 140334"/>
                  <a:gd name="connsiteY15" fmla="*/ 56157 h 152193"/>
                  <a:gd name="connsiteX16" fmla="*/ 66970 w 140334"/>
                  <a:gd name="connsiteY16" fmla="*/ 33717 h 152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40334" h="152193">
                    <a:moveTo>
                      <a:pt x="66505" y="111732"/>
                    </a:moveTo>
                    <a:lnTo>
                      <a:pt x="43019" y="111732"/>
                    </a:lnTo>
                    <a:lnTo>
                      <a:pt x="43019" y="152193"/>
                    </a:lnTo>
                    <a:lnTo>
                      <a:pt x="0" y="152193"/>
                    </a:lnTo>
                    <a:lnTo>
                      <a:pt x="0" y="0"/>
                    </a:lnTo>
                    <a:lnTo>
                      <a:pt x="69644" y="0"/>
                    </a:lnTo>
                    <a:cubicBezTo>
                      <a:pt x="111151" y="0"/>
                      <a:pt x="137311" y="21509"/>
                      <a:pt x="137311" y="56273"/>
                    </a:cubicBezTo>
                    <a:cubicBezTo>
                      <a:pt x="137311" y="78713"/>
                      <a:pt x="126382" y="95223"/>
                      <a:pt x="107547" y="104291"/>
                    </a:cubicBezTo>
                    <a:lnTo>
                      <a:pt x="140334" y="152193"/>
                    </a:lnTo>
                    <a:lnTo>
                      <a:pt x="94176" y="152193"/>
                    </a:lnTo>
                    <a:lnTo>
                      <a:pt x="66505" y="111732"/>
                    </a:lnTo>
                    <a:close/>
                    <a:moveTo>
                      <a:pt x="66970" y="33834"/>
                    </a:moveTo>
                    <a:lnTo>
                      <a:pt x="43019" y="33834"/>
                    </a:lnTo>
                    <a:lnTo>
                      <a:pt x="43019" y="78364"/>
                    </a:lnTo>
                    <a:lnTo>
                      <a:pt x="66970" y="78364"/>
                    </a:lnTo>
                    <a:cubicBezTo>
                      <a:pt x="84759" y="78364"/>
                      <a:pt x="93711" y="70109"/>
                      <a:pt x="93711" y="56157"/>
                    </a:cubicBezTo>
                    <a:cubicBezTo>
                      <a:pt x="93711" y="42205"/>
                      <a:pt x="84759" y="33717"/>
                      <a:pt x="66970" y="33717"/>
                    </a:cubicBezTo>
                    <a:close/>
                  </a:path>
                </a:pathLst>
              </a:custGeom>
              <a:grpFill/>
              <a:ln w="116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7" name="Forma Livre: Forma 36">
                <a:extLst>
                  <a:ext uri="{FF2B5EF4-FFF2-40B4-BE49-F238E27FC236}">
                    <a16:creationId xmlns:a16="http://schemas.microsoft.com/office/drawing/2014/main" xmlns="" id="{BDDC971B-0271-54C6-3B0A-F0D3BE3C9FB6}"/>
                  </a:ext>
                </a:extLst>
              </p:cNvPr>
              <p:cNvSpPr/>
              <p:nvPr/>
            </p:nvSpPr>
            <p:spPr>
              <a:xfrm>
                <a:off x="3405535" y="1808257"/>
                <a:ext cx="177074" cy="152193"/>
              </a:xfrm>
              <a:custGeom>
                <a:avLst/>
                <a:gdLst>
                  <a:gd name="connsiteX0" fmla="*/ 120336 w 177074"/>
                  <a:gd name="connsiteY0" fmla="*/ 122661 h 152193"/>
                  <a:gd name="connsiteX1" fmla="*/ 55924 w 177074"/>
                  <a:gd name="connsiteY1" fmla="*/ 122661 h 152193"/>
                  <a:gd name="connsiteX2" fmla="*/ 43949 w 177074"/>
                  <a:gd name="connsiteY2" fmla="*/ 152193 h 152193"/>
                  <a:gd name="connsiteX3" fmla="*/ 0 w 177074"/>
                  <a:gd name="connsiteY3" fmla="*/ 152193 h 152193"/>
                  <a:gd name="connsiteX4" fmla="*/ 67202 w 177074"/>
                  <a:gd name="connsiteY4" fmla="*/ 0 h 152193"/>
                  <a:gd name="connsiteX5" fmla="*/ 109640 w 177074"/>
                  <a:gd name="connsiteY5" fmla="*/ 0 h 152193"/>
                  <a:gd name="connsiteX6" fmla="*/ 177074 w 177074"/>
                  <a:gd name="connsiteY6" fmla="*/ 152193 h 152193"/>
                  <a:gd name="connsiteX7" fmla="*/ 132312 w 177074"/>
                  <a:gd name="connsiteY7" fmla="*/ 152193 h 152193"/>
                  <a:gd name="connsiteX8" fmla="*/ 120336 w 177074"/>
                  <a:gd name="connsiteY8" fmla="*/ 122661 h 152193"/>
                  <a:gd name="connsiteX9" fmla="*/ 107779 w 177074"/>
                  <a:gd name="connsiteY9" fmla="*/ 90921 h 152193"/>
                  <a:gd name="connsiteX10" fmla="*/ 88246 w 177074"/>
                  <a:gd name="connsiteY10" fmla="*/ 42205 h 152193"/>
                  <a:gd name="connsiteX11" fmla="*/ 68714 w 177074"/>
                  <a:gd name="connsiteY11" fmla="*/ 90921 h 152193"/>
                  <a:gd name="connsiteX12" fmla="*/ 107896 w 177074"/>
                  <a:gd name="connsiteY12" fmla="*/ 90921 h 152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7074" h="152193">
                    <a:moveTo>
                      <a:pt x="120336" y="122661"/>
                    </a:moveTo>
                    <a:lnTo>
                      <a:pt x="55924" y="122661"/>
                    </a:lnTo>
                    <a:lnTo>
                      <a:pt x="43949" y="152193"/>
                    </a:lnTo>
                    <a:lnTo>
                      <a:pt x="0" y="152193"/>
                    </a:lnTo>
                    <a:lnTo>
                      <a:pt x="67202" y="0"/>
                    </a:lnTo>
                    <a:lnTo>
                      <a:pt x="109640" y="0"/>
                    </a:lnTo>
                    <a:lnTo>
                      <a:pt x="177074" y="152193"/>
                    </a:lnTo>
                    <a:lnTo>
                      <a:pt x="132312" y="152193"/>
                    </a:lnTo>
                    <a:lnTo>
                      <a:pt x="120336" y="122661"/>
                    </a:lnTo>
                    <a:close/>
                    <a:moveTo>
                      <a:pt x="107779" y="90921"/>
                    </a:moveTo>
                    <a:lnTo>
                      <a:pt x="88246" y="42205"/>
                    </a:lnTo>
                    <a:lnTo>
                      <a:pt x="68714" y="90921"/>
                    </a:lnTo>
                    <a:lnTo>
                      <a:pt x="107896" y="90921"/>
                    </a:lnTo>
                    <a:close/>
                  </a:path>
                </a:pathLst>
              </a:custGeom>
              <a:grpFill/>
              <a:ln w="116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6" name="Gráfico 2">
              <a:extLst>
                <a:ext uri="{FF2B5EF4-FFF2-40B4-BE49-F238E27FC236}">
                  <a16:creationId xmlns:a16="http://schemas.microsoft.com/office/drawing/2014/main" xmlns="" id="{2E4F8AE0-8CC7-A4BF-BE8A-ABC35574E574}"/>
                </a:ext>
              </a:extLst>
            </p:cNvPr>
            <p:cNvGrpSpPr/>
            <p:nvPr/>
          </p:nvGrpSpPr>
          <p:grpSpPr>
            <a:xfrm>
              <a:off x="2140436" y="1990098"/>
              <a:ext cx="1431477" cy="234161"/>
              <a:chOff x="2140436" y="1990098"/>
              <a:chExt cx="1431477" cy="234161"/>
            </a:xfrm>
            <a:solidFill>
              <a:schemeClr val="bg1"/>
            </a:solidFill>
          </p:grpSpPr>
          <p:sp>
            <p:nvSpPr>
              <p:cNvPr id="18" name="Forma Livre: Forma 17">
                <a:extLst>
                  <a:ext uri="{FF2B5EF4-FFF2-40B4-BE49-F238E27FC236}">
                    <a16:creationId xmlns:a16="http://schemas.microsoft.com/office/drawing/2014/main" xmlns="" id="{806257AA-8B5D-7393-6036-2143DC4AB638}"/>
                  </a:ext>
                </a:extLst>
              </p:cNvPr>
              <p:cNvSpPr/>
              <p:nvPr/>
            </p:nvSpPr>
            <p:spPr>
              <a:xfrm>
                <a:off x="2140436" y="2034512"/>
                <a:ext cx="137543" cy="142078"/>
              </a:xfrm>
              <a:custGeom>
                <a:avLst/>
                <a:gdLst>
                  <a:gd name="connsiteX0" fmla="*/ 0 w 137543"/>
                  <a:gd name="connsiteY0" fmla="*/ 0 h 142078"/>
                  <a:gd name="connsiteX1" fmla="*/ 63017 w 137543"/>
                  <a:gd name="connsiteY1" fmla="*/ 0 h 142078"/>
                  <a:gd name="connsiteX2" fmla="*/ 137544 w 137543"/>
                  <a:gd name="connsiteY2" fmla="*/ 71039 h 142078"/>
                  <a:gd name="connsiteX3" fmla="*/ 63017 w 137543"/>
                  <a:gd name="connsiteY3" fmla="*/ 142078 h 142078"/>
                  <a:gd name="connsiteX4" fmla="*/ 0 w 137543"/>
                  <a:gd name="connsiteY4" fmla="*/ 142078 h 142078"/>
                  <a:gd name="connsiteX5" fmla="*/ 0 w 137543"/>
                  <a:gd name="connsiteY5" fmla="*/ 0 h 142078"/>
                  <a:gd name="connsiteX6" fmla="*/ 61505 w 137543"/>
                  <a:gd name="connsiteY6" fmla="*/ 109988 h 142078"/>
                  <a:gd name="connsiteX7" fmla="*/ 99408 w 137543"/>
                  <a:gd name="connsiteY7" fmla="*/ 71039 h 142078"/>
                  <a:gd name="connsiteX8" fmla="*/ 61505 w 137543"/>
                  <a:gd name="connsiteY8" fmla="*/ 32090 h 142078"/>
                  <a:gd name="connsiteX9" fmla="*/ 37670 w 137543"/>
                  <a:gd name="connsiteY9" fmla="*/ 32090 h 142078"/>
                  <a:gd name="connsiteX10" fmla="*/ 37670 w 137543"/>
                  <a:gd name="connsiteY10" fmla="*/ 109988 h 142078"/>
                  <a:gd name="connsiteX11" fmla="*/ 61505 w 137543"/>
                  <a:gd name="connsiteY11" fmla="*/ 109988 h 142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7543" h="142078">
                    <a:moveTo>
                      <a:pt x="0" y="0"/>
                    </a:moveTo>
                    <a:lnTo>
                      <a:pt x="63017" y="0"/>
                    </a:lnTo>
                    <a:cubicBezTo>
                      <a:pt x="107198" y="0"/>
                      <a:pt x="137544" y="27439"/>
                      <a:pt x="137544" y="71039"/>
                    </a:cubicBezTo>
                    <a:cubicBezTo>
                      <a:pt x="137544" y="114639"/>
                      <a:pt x="107198" y="142078"/>
                      <a:pt x="63017" y="142078"/>
                    </a:cubicBezTo>
                    <a:lnTo>
                      <a:pt x="0" y="142078"/>
                    </a:lnTo>
                    <a:lnTo>
                      <a:pt x="0" y="0"/>
                    </a:lnTo>
                    <a:close/>
                    <a:moveTo>
                      <a:pt x="61505" y="109988"/>
                    </a:moveTo>
                    <a:cubicBezTo>
                      <a:pt x="84177" y="109988"/>
                      <a:pt x="99408" y="95571"/>
                      <a:pt x="99408" y="71039"/>
                    </a:cubicBezTo>
                    <a:cubicBezTo>
                      <a:pt x="99408" y="46507"/>
                      <a:pt x="84177" y="32090"/>
                      <a:pt x="61505" y="32090"/>
                    </a:cubicBezTo>
                    <a:lnTo>
                      <a:pt x="37670" y="32090"/>
                    </a:lnTo>
                    <a:lnTo>
                      <a:pt x="37670" y="109988"/>
                    </a:lnTo>
                    <a:lnTo>
                      <a:pt x="61505" y="109988"/>
                    </a:lnTo>
                    <a:close/>
                  </a:path>
                </a:pathLst>
              </a:custGeom>
              <a:grpFill/>
              <a:ln w="116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" name="Forma Livre: Forma 18">
                <a:extLst>
                  <a:ext uri="{FF2B5EF4-FFF2-40B4-BE49-F238E27FC236}">
                    <a16:creationId xmlns:a16="http://schemas.microsoft.com/office/drawing/2014/main" xmlns="" id="{985C641D-CCA1-182C-9C1B-0AB84A17E6C1}"/>
                  </a:ext>
                </a:extLst>
              </p:cNvPr>
              <p:cNvSpPr/>
              <p:nvPr/>
            </p:nvSpPr>
            <p:spPr>
              <a:xfrm>
                <a:off x="2299373" y="2034396"/>
                <a:ext cx="107198" cy="142078"/>
              </a:xfrm>
              <a:custGeom>
                <a:avLst/>
                <a:gdLst>
                  <a:gd name="connsiteX0" fmla="*/ 107082 w 107198"/>
                  <a:gd name="connsiteY0" fmla="*/ 111035 h 142078"/>
                  <a:gd name="connsiteX1" fmla="*/ 107082 w 107198"/>
                  <a:gd name="connsiteY1" fmla="*/ 142078 h 142078"/>
                  <a:gd name="connsiteX2" fmla="*/ 0 w 107198"/>
                  <a:gd name="connsiteY2" fmla="*/ 142078 h 142078"/>
                  <a:gd name="connsiteX3" fmla="*/ 0 w 107198"/>
                  <a:gd name="connsiteY3" fmla="*/ 0 h 142078"/>
                  <a:gd name="connsiteX4" fmla="*/ 104640 w 107198"/>
                  <a:gd name="connsiteY4" fmla="*/ 0 h 142078"/>
                  <a:gd name="connsiteX5" fmla="*/ 104640 w 107198"/>
                  <a:gd name="connsiteY5" fmla="*/ 31043 h 142078"/>
                  <a:gd name="connsiteX6" fmla="*/ 37438 w 107198"/>
                  <a:gd name="connsiteY6" fmla="*/ 31043 h 142078"/>
                  <a:gd name="connsiteX7" fmla="*/ 37438 w 107198"/>
                  <a:gd name="connsiteY7" fmla="*/ 54994 h 142078"/>
                  <a:gd name="connsiteX8" fmla="*/ 96734 w 107198"/>
                  <a:gd name="connsiteY8" fmla="*/ 54994 h 142078"/>
                  <a:gd name="connsiteX9" fmla="*/ 96734 w 107198"/>
                  <a:gd name="connsiteY9" fmla="*/ 84991 h 142078"/>
                  <a:gd name="connsiteX10" fmla="*/ 37438 w 107198"/>
                  <a:gd name="connsiteY10" fmla="*/ 84991 h 142078"/>
                  <a:gd name="connsiteX11" fmla="*/ 37438 w 107198"/>
                  <a:gd name="connsiteY11" fmla="*/ 110919 h 142078"/>
                  <a:gd name="connsiteX12" fmla="*/ 107198 w 107198"/>
                  <a:gd name="connsiteY12" fmla="*/ 110919 h 142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7198" h="142078">
                    <a:moveTo>
                      <a:pt x="107082" y="111035"/>
                    </a:moveTo>
                    <a:lnTo>
                      <a:pt x="107082" y="142078"/>
                    </a:lnTo>
                    <a:lnTo>
                      <a:pt x="0" y="142078"/>
                    </a:lnTo>
                    <a:lnTo>
                      <a:pt x="0" y="0"/>
                    </a:lnTo>
                    <a:lnTo>
                      <a:pt x="104640" y="0"/>
                    </a:lnTo>
                    <a:lnTo>
                      <a:pt x="104640" y="31043"/>
                    </a:lnTo>
                    <a:lnTo>
                      <a:pt x="37438" y="31043"/>
                    </a:lnTo>
                    <a:lnTo>
                      <a:pt x="37438" y="54994"/>
                    </a:lnTo>
                    <a:lnTo>
                      <a:pt x="96734" y="54994"/>
                    </a:lnTo>
                    <a:lnTo>
                      <a:pt x="96734" y="84991"/>
                    </a:lnTo>
                    <a:lnTo>
                      <a:pt x="37438" y="84991"/>
                    </a:lnTo>
                    <a:lnTo>
                      <a:pt x="37438" y="110919"/>
                    </a:lnTo>
                    <a:lnTo>
                      <a:pt x="107198" y="110919"/>
                    </a:lnTo>
                    <a:close/>
                  </a:path>
                </a:pathLst>
              </a:custGeom>
              <a:grpFill/>
              <a:ln w="116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" name="Forma Livre: Forma 19">
                <a:extLst>
                  <a:ext uri="{FF2B5EF4-FFF2-40B4-BE49-F238E27FC236}">
                    <a16:creationId xmlns:a16="http://schemas.microsoft.com/office/drawing/2014/main" xmlns="" id="{AB2082F0-F9DE-36C3-30BA-24BE91F133D8}"/>
                  </a:ext>
                </a:extLst>
              </p:cNvPr>
              <p:cNvSpPr/>
              <p:nvPr/>
            </p:nvSpPr>
            <p:spPr>
              <a:xfrm>
                <a:off x="2485865" y="2034512"/>
                <a:ext cx="104640" cy="142078"/>
              </a:xfrm>
              <a:custGeom>
                <a:avLst/>
                <a:gdLst>
                  <a:gd name="connsiteX0" fmla="*/ 37787 w 104640"/>
                  <a:gd name="connsiteY0" fmla="*/ 31043 h 142078"/>
                  <a:gd name="connsiteX1" fmla="*/ 37787 w 104640"/>
                  <a:gd name="connsiteY1" fmla="*/ 62319 h 142078"/>
                  <a:gd name="connsiteX2" fmla="*/ 96618 w 104640"/>
                  <a:gd name="connsiteY2" fmla="*/ 62319 h 142078"/>
                  <a:gd name="connsiteX3" fmla="*/ 96618 w 104640"/>
                  <a:gd name="connsiteY3" fmla="*/ 93362 h 142078"/>
                  <a:gd name="connsiteX4" fmla="*/ 37787 w 104640"/>
                  <a:gd name="connsiteY4" fmla="*/ 93362 h 142078"/>
                  <a:gd name="connsiteX5" fmla="*/ 37787 w 104640"/>
                  <a:gd name="connsiteY5" fmla="*/ 142078 h 142078"/>
                  <a:gd name="connsiteX6" fmla="*/ 0 w 104640"/>
                  <a:gd name="connsiteY6" fmla="*/ 142078 h 142078"/>
                  <a:gd name="connsiteX7" fmla="*/ 0 w 104640"/>
                  <a:gd name="connsiteY7" fmla="*/ 0 h 142078"/>
                  <a:gd name="connsiteX8" fmla="*/ 104640 w 104640"/>
                  <a:gd name="connsiteY8" fmla="*/ 0 h 142078"/>
                  <a:gd name="connsiteX9" fmla="*/ 104640 w 104640"/>
                  <a:gd name="connsiteY9" fmla="*/ 31043 h 142078"/>
                  <a:gd name="connsiteX10" fmla="*/ 37787 w 104640"/>
                  <a:gd name="connsiteY10" fmla="*/ 31043 h 142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4640" h="142078">
                    <a:moveTo>
                      <a:pt x="37787" y="31043"/>
                    </a:moveTo>
                    <a:lnTo>
                      <a:pt x="37787" y="62319"/>
                    </a:lnTo>
                    <a:lnTo>
                      <a:pt x="96618" y="62319"/>
                    </a:lnTo>
                    <a:lnTo>
                      <a:pt x="96618" y="93362"/>
                    </a:lnTo>
                    <a:lnTo>
                      <a:pt x="37787" y="93362"/>
                    </a:lnTo>
                    <a:lnTo>
                      <a:pt x="37787" y="142078"/>
                    </a:lnTo>
                    <a:lnTo>
                      <a:pt x="0" y="142078"/>
                    </a:lnTo>
                    <a:lnTo>
                      <a:pt x="0" y="0"/>
                    </a:lnTo>
                    <a:lnTo>
                      <a:pt x="104640" y="0"/>
                    </a:lnTo>
                    <a:lnTo>
                      <a:pt x="104640" y="31043"/>
                    </a:lnTo>
                    <a:lnTo>
                      <a:pt x="37787" y="31043"/>
                    </a:lnTo>
                    <a:close/>
                  </a:path>
                </a:pathLst>
              </a:custGeom>
              <a:grpFill/>
              <a:ln w="116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" name="Forma Livre: Forma 20">
                <a:extLst>
                  <a:ext uri="{FF2B5EF4-FFF2-40B4-BE49-F238E27FC236}">
                    <a16:creationId xmlns:a16="http://schemas.microsoft.com/office/drawing/2014/main" xmlns="" id="{52947307-8CB0-70FE-112B-250B0CBEEF7A}"/>
                  </a:ext>
                </a:extLst>
              </p:cNvPr>
              <p:cNvSpPr/>
              <p:nvPr/>
            </p:nvSpPr>
            <p:spPr>
              <a:xfrm>
                <a:off x="2608643" y="2034512"/>
                <a:ext cx="125335" cy="144868"/>
              </a:xfrm>
              <a:custGeom>
                <a:avLst/>
                <a:gdLst>
                  <a:gd name="connsiteX0" fmla="*/ 0 w 125335"/>
                  <a:gd name="connsiteY0" fmla="*/ 78713 h 144868"/>
                  <a:gd name="connsiteX1" fmla="*/ 0 w 125335"/>
                  <a:gd name="connsiteY1" fmla="*/ 0 h 144868"/>
                  <a:gd name="connsiteX2" fmla="*/ 37671 w 125335"/>
                  <a:gd name="connsiteY2" fmla="*/ 0 h 144868"/>
                  <a:gd name="connsiteX3" fmla="*/ 37671 w 125335"/>
                  <a:gd name="connsiteY3" fmla="*/ 77550 h 144868"/>
                  <a:gd name="connsiteX4" fmla="*/ 63017 w 125335"/>
                  <a:gd name="connsiteY4" fmla="*/ 111616 h 144868"/>
                  <a:gd name="connsiteX5" fmla="*/ 88130 w 125335"/>
                  <a:gd name="connsiteY5" fmla="*/ 77550 h 144868"/>
                  <a:gd name="connsiteX6" fmla="*/ 88130 w 125335"/>
                  <a:gd name="connsiteY6" fmla="*/ 0 h 144868"/>
                  <a:gd name="connsiteX7" fmla="*/ 125336 w 125335"/>
                  <a:gd name="connsiteY7" fmla="*/ 0 h 144868"/>
                  <a:gd name="connsiteX8" fmla="*/ 125336 w 125335"/>
                  <a:gd name="connsiteY8" fmla="*/ 78713 h 144868"/>
                  <a:gd name="connsiteX9" fmla="*/ 62668 w 125335"/>
                  <a:gd name="connsiteY9" fmla="*/ 144868 h 144868"/>
                  <a:gd name="connsiteX10" fmla="*/ 0 w 125335"/>
                  <a:gd name="connsiteY10" fmla="*/ 78713 h 144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5335" h="144868">
                    <a:moveTo>
                      <a:pt x="0" y="78713"/>
                    </a:moveTo>
                    <a:lnTo>
                      <a:pt x="0" y="0"/>
                    </a:lnTo>
                    <a:lnTo>
                      <a:pt x="37671" y="0"/>
                    </a:lnTo>
                    <a:lnTo>
                      <a:pt x="37671" y="77550"/>
                    </a:lnTo>
                    <a:cubicBezTo>
                      <a:pt x="37671" y="101850"/>
                      <a:pt x="47204" y="111616"/>
                      <a:pt x="63017" y="111616"/>
                    </a:cubicBezTo>
                    <a:cubicBezTo>
                      <a:pt x="78829" y="111616"/>
                      <a:pt x="88130" y="101850"/>
                      <a:pt x="88130" y="77550"/>
                    </a:cubicBezTo>
                    <a:lnTo>
                      <a:pt x="88130" y="0"/>
                    </a:lnTo>
                    <a:lnTo>
                      <a:pt x="125336" y="0"/>
                    </a:lnTo>
                    <a:lnTo>
                      <a:pt x="125336" y="78713"/>
                    </a:lnTo>
                    <a:cubicBezTo>
                      <a:pt x="125336" y="121150"/>
                      <a:pt x="102082" y="144868"/>
                      <a:pt x="62668" y="144868"/>
                    </a:cubicBezTo>
                    <a:cubicBezTo>
                      <a:pt x="23253" y="144868"/>
                      <a:pt x="0" y="121150"/>
                      <a:pt x="0" y="78713"/>
                    </a:cubicBezTo>
                    <a:close/>
                  </a:path>
                </a:pathLst>
              </a:custGeom>
              <a:grpFill/>
              <a:ln w="116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2" name="Forma Livre: Forma 21">
                <a:extLst>
                  <a:ext uri="{FF2B5EF4-FFF2-40B4-BE49-F238E27FC236}">
                    <a16:creationId xmlns:a16="http://schemas.microsoft.com/office/drawing/2014/main" xmlns="" id="{A3F19D4F-7D67-BF61-E738-39B87F3299A8}"/>
                  </a:ext>
                </a:extLst>
              </p:cNvPr>
              <p:cNvSpPr/>
              <p:nvPr/>
            </p:nvSpPr>
            <p:spPr>
              <a:xfrm>
                <a:off x="2761068" y="2034512"/>
                <a:ext cx="126847" cy="142078"/>
              </a:xfrm>
              <a:custGeom>
                <a:avLst/>
                <a:gdLst>
                  <a:gd name="connsiteX0" fmla="*/ 126847 w 126847"/>
                  <a:gd name="connsiteY0" fmla="*/ 0 h 142078"/>
                  <a:gd name="connsiteX1" fmla="*/ 126847 w 126847"/>
                  <a:gd name="connsiteY1" fmla="*/ 142078 h 142078"/>
                  <a:gd name="connsiteX2" fmla="*/ 95804 w 126847"/>
                  <a:gd name="connsiteY2" fmla="*/ 142078 h 142078"/>
                  <a:gd name="connsiteX3" fmla="*/ 36973 w 126847"/>
                  <a:gd name="connsiteY3" fmla="*/ 66388 h 142078"/>
                  <a:gd name="connsiteX4" fmla="*/ 36973 w 126847"/>
                  <a:gd name="connsiteY4" fmla="*/ 142078 h 142078"/>
                  <a:gd name="connsiteX5" fmla="*/ 0 w 126847"/>
                  <a:gd name="connsiteY5" fmla="*/ 142078 h 142078"/>
                  <a:gd name="connsiteX6" fmla="*/ 0 w 126847"/>
                  <a:gd name="connsiteY6" fmla="*/ 0 h 142078"/>
                  <a:gd name="connsiteX7" fmla="*/ 31043 w 126847"/>
                  <a:gd name="connsiteY7" fmla="*/ 0 h 142078"/>
                  <a:gd name="connsiteX8" fmla="*/ 89874 w 126847"/>
                  <a:gd name="connsiteY8" fmla="*/ 75690 h 142078"/>
                  <a:gd name="connsiteX9" fmla="*/ 89874 w 126847"/>
                  <a:gd name="connsiteY9" fmla="*/ 0 h 142078"/>
                  <a:gd name="connsiteX10" fmla="*/ 126847 w 126847"/>
                  <a:gd name="connsiteY10" fmla="*/ 0 h 142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6847" h="142078">
                    <a:moveTo>
                      <a:pt x="126847" y="0"/>
                    </a:moveTo>
                    <a:lnTo>
                      <a:pt x="126847" y="142078"/>
                    </a:lnTo>
                    <a:lnTo>
                      <a:pt x="95804" y="142078"/>
                    </a:lnTo>
                    <a:lnTo>
                      <a:pt x="36973" y="66388"/>
                    </a:lnTo>
                    <a:lnTo>
                      <a:pt x="36973" y="142078"/>
                    </a:lnTo>
                    <a:lnTo>
                      <a:pt x="0" y="142078"/>
                    </a:lnTo>
                    <a:lnTo>
                      <a:pt x="0" y="0"/>
                    </a:lnTo>
                    <a:lnTo>
                      <a:pt x="31043" y="0"/>
                    </a:lnTo>
                    <a:lnTo>
                      <a:pt x="89874" y="75690"/>
                    </a:lnTo>
                    <a:lnTo>
                      <a:pt x="89874" y="0"/>
                    </a:lnTo>
                    <a:lnTo>
                      <a:pt x="126847" y="0"/>
                    </a:lnTo>
                    <a:close/>
                  </a:path>
                </a:pathLst>
              </a:custGeom>
              <a:grpFill/>
              <a:ln w="116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3" name="Forma Livre: Forma 22">
                <a:extLst>
                  <a:ext uri="{FF2B5EF4-FFF2-40B4-BE49-F238E27FC236}">
                    <a16:creationId xmlns:a16="http://schemas.microsoft.com/office/drawing/2014/main" xmlns="" id="{CAD08E9C-7472-91A1-388E-B02E5DC14746}"/>
                  </a:ext>
                </a:extLst>
              </p:cNvPr>
              <p:cNvSpPr/>
              <p:nvPr/>
            </p:nvSpPr>
            <p:spPr>
              <a:xfrm>
                <a:off x="2916168" y="2034512"/>
                <a:ext cx="137543" cy="142078"/>
              </a:xfrm>
              <a:custGeom>
                <a:avLst/>
                <a:gdLst>
                  <a:gd name="connsiteX0" fmla="*/ 0 w 137543"/>
                  <a:gd name="connsiteY0" fmla="*/ 0 h 142078"/>
                  <a:gd name="connsiteX1" fmla="*/ 63017 w 137543"/>
                  <a:gd name="connsiteY1" fmla="*/ 0 h 142078"/>
                  <a:gd name="connsiteX2" fmla="*/ 137544 w 137543"/>
                  <a:gd name="connsiteY2" fmla="*/ 71039 h 142078"/>
                  <a:gd name="connsiteX3" fmla="*/ 63017 w 137543"/>
                  <a:gd name="connsiteY3" fmla="*/ 142078 h 142078"/>
                  <a:gd name="connsiteX4" fmla="*/ 0 w 137543"/>
                  <a:gd name="connsiteY4" fmla="*/ 142078 h 142078"/>
                  <a:gd name="connsiteX5" fmla="*/ 0 w 137543"/>
                  <a:gd name="connsiteY5" fmla="*/ 0 h 142078"/>
                  <a:gd name="connsiteX6" fmla="*/ 61505 w 137543"/>
                  <a:gd name="connsiteY6" fmla="*/ 109988 h 142078"/>
                  <a:gd name="connsiteX7" fmla="*/ 99408 w 137543"/>
                  <a:gd name="connsiteY7" fmla="*/ 71039 h 142078"/>
                  <a:gd name="connsiteX8" fmla="*/ 61505 w 137543"/>
                  <a:gd name="connsiteY8" fmla="*/ 32090 h 142078"/>
                  <a:gd name="connsiteX9" fmla="*/ 37671 w 137543"/>
                  <a:gd name="connsiteY9" fmla="*/ 32090 h 142078"/>
                  <a:gd name="connsiteX10" fmla="*/ 37671 w 137543"/>
                  <a:gd name="connsiteY10" fmla="*/ 109988 h 142078"/>
                  <a:gd name="connsiteX11" fmla="*/ 61505 w 137543"/>
                  <a:gd name="connsiteY11" fmla="*/ 109988 h 142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7543" h="142078">
                    <a:moveTo>
                      <a:pt x="0" y="0"/>
                    </a:moveTo>
                    <a:lnTo>
                      <a:pt x="63017" y="0"/>
                    </a:lnTo>
                    <a:cubicBezTo>
                      <a:pt x="107198" y="0"/>
                      <a:pt x="137544" y="27439"/>
                      <a:pt x="137544" y="71039"/>
                    </a:cubicBezTo>
                    <a:cubicBezTo>
                      <a:pt x="137544" y="114639"/>
                      <a:pt x="107198" y="142078"/>
                      <a:pt x="63017" y="142078"/>
                    </a:cubicBezTo>
                    <a:lnTo>
                      <a:pt x="0" y="142078"/>
                    </a:lnTo>
                    <a:lnTo>
                      <a:pt x="0" y="0"/>
                    </a:lnTo>
                    <a:close/>
                    <a:moveTo>
                      <a:pt x="61505" y="109988"/>
                    </a:moveTo>
                    <a:cubicBezTo>
                      <a:pt x="84177" y="109988"/>
                      <a:pt x="99408" y="95571"/>
                      <a:pt x="99408" y="71039"/>
                    </a:cubicBezTo>
                    <a:cubicBezTo>
                      <a:pt x="99408" y="46507"/>
                      <a:pt x="84177" y="32090"/>
                      <a:pt x="61505" y="32090"/>
                    </a:cubicBezTo>
                    <a:lnTo>
                      <a:pt x="37671" y="32090"/>
                    </a:lnTo>
                    <a:lnTo>
                      <a:pt x="37671" y="109988"/>
                    </a:lnTo>
                    <a:lnTo>
                      <a:pt x="61505" y="109988"/>
                    </a:lnTo>
                    <a:close/>
                  </a:path>
                </a:pathLst>
              </a:custGeom>
              <a:grpFill/>
              <a:ln w="116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4" name="Forma Livre: Forma 23">
                <a:extLst>
                  <a:ext uri="{FF2B5EF4-FFF2-40B4-BE49-F238E27FC236}">
                    <a16:creationId xmlns:a16="http://schemas.microsoft.com/office/drawing/2014/main" xmlns="" id="{7525DC87-38A9-70A2-3859-95AD121AC18F}"/>
                  </a:ext>
                </a:extLst>
              </p:cNvPr>
              <p:cNvSpPr/>
              <p:nvPr/>
            </p:nvSpPr>
            <p:spPr>
              <a:xfrm>
                <a:off x="3075105" y="2034512"/>
                <a:ext cx="37786" cy="142078"/>
              </a:xfrm>
              <a:custGeom>
                <a:avLst/>
                <a:gdLst>
                  <a:gd name="connsiteX0" fmla="*/ 0 w 37786"/>
                  <a:gd name="connsiteY0" fmla="*/ 0 h 142078"/>
                  <a:gd name="connsiteX1" fmla="*/ 37787 w 37786"/>
                  <a:gd name="connsiteY1" fmla="*/ 0 h 142078"/>
                  <a:gd name="connsiteX2" fmla="*/ 37787 w 37786"/>
                  <a:gd name="connsiteY2" fmla="*/ 142078 h 142078"/>
                  <a:gd name="connsiteX3" fmla="*/ 0 w 37786"/>
                  <a:gd name="connsiteY3" fmla="*/ 142078 h 142078"/>
                  <a:gd name="connsiteX4" fmla="*/ 0 w 37786"/>
                  <a:gd name="connsiteY4" fmla="*/ 0 h 142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786" h="142078">
                    <a:moveTo>
                      <a:pt x="0" y="0"/>
                    </a:moveTo>
                    <a:lnTo>
                      <a:pt x="37787" y="0"/>
                    </a:lnTo>
                    <a:lnTo>
                      <a:pt x="37787" y="142078"/>
                    </a:lnTo>
                    <a:lnTo>
                      <a:pt x="0" y="14207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16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5" name="Forma Livre: Forma 24">
                <a:extLst>
                  <a:ext uri="{FF2B5EF4-FFF2-40B4-BE49-F238E27FC236}">
                    <a16:creationId xmlns:a16="http://schemas.microsoft.com/office/drawing/2014/main" xmlns="" id="{62367DFB-03A3-64B4-6EF4-144C741C9ED7}"/>
                  </a:ext>
                </a:extLst>
              </p:cNvPr>
              <p:cNvSpPr/>
              <p:nvPr/>
            </p:nvSpPr>
            <p:spPr>
              <a:xfrm>
                <a:off x="3134285" y="2031489"/>
                <a:ext cx="130683" cy="192770"/>
              </a:xfrm>
              <a:custGeom>
                <a:avLst/>
                <a:gdLst>
                  <a:gd name="connsiteX0" fmla="*/ 106733 w 130683"/>
                  <a:gd name="connsiteY0" fmla="*/ 97897 h 192770"/>
                  <a:gd name="connsiteX1" fmla="*/ 130684 w 130683"/>
                  <a:gd name="connsiteY1" fmla="*/ 121034 h 192770"/>
                  <a:gd name="connsiteX2" fmla="*/ 77201 w 130683"/>
                  <a:gd name="connsiteY2" fmla="*/ 147775 h 192770"/>
                  <a:gd name="connsiteX3" fmla="*/ 75457 w 130683"/>
                  <a:gd name="connsiteY3" fmla="*/ 155332 h 192770"/>
                  <a:gd name="connsiteX4" fmla="*/ 91851 w 130683"/>
                  <a:gd name="connsiteY4" fmla="*/ 171726 h 192770"/>
                  <a:gd name="connsiteX5" fmla="*/ 61738 w 130683"/>
                  <a:gd name="connsiteY5" fmla="*/ 192770 h 192770"/>
                  <a:gd name="connsiteX6" fmla="*/ 43600 w 130683"/>
                  <a:gd name="connsiteY6" fmla="*/ 188468 h 192770"/>
                  <a:gd name="connsiteX7" fmla="*/ 48599 w 130683"/>
                  <a:gd name="connsiteY7" fmla="*/ 173238 h 192770"/>
                  <a:gd name="connsiteX8" fmla="*/ 60459 w 130683"/>
                  <a:gd name="connsiteY8" fmla="*/ 176144 h 192770"/>
                  <a:gd name="connsiteX9" fmla="*/ 69992 w 130683"/>
                  <a:gd name="connsiteY9" fmla="*/ 170447 h 192770"/>
                  <a:gd name="connsiteX10" fmla="*/ 61389 w 130683"/>
                  <a:gd name="connsiteY10" fmla="*/ 165331 h 192770"/>
                  <a:gd name="connsiteX11" fmla="*/ 54297 w 130683"/>
                  <a:gd name="connsiteY11" fmla="*/ 165331 h 192770"/>
                  <a:gd name="connsiteX12" fmla="*/ 58482 w 130683"/>
                  <a:gd name="connsiteY12" fmla="*/ 146496 h 192770"/>
                  <a:gd name="connsiteX13" fmla="*/ 0 w 130683"/>
                  <a:gd name="connsiteY13" fmla="*/ 73829 h 192770"/>
                  <a:gd name="connsiteX14" fmla="*/ 73364 w 130683"/>
                  <a:gd name="connsiteY14" fmla="*/ 0 h 192770"/>
                  <a:gd name="connsiteX15" fmla="*/ 130684 w 130683"/>
                  <a:gd name="connsiteY15" fmla="*/ 26741 h 192770"/>
                  <a:gd name="connsiteX16" fmla="*/ 106733 w 130683"/>
                  <a:gd name="connsiteY16" fmla="*/ 49878 h 192770"/>
                  <a:gd name="connsiteX17" fmla="*/ 75341 w 130683"/>
                  <a:gd name="connsiteY17" fmla="*/ 33252 h 192770"/>
                  <a:gd name="connsiteX18" fmla="*/ 38136 w 130683"/>
                  <a:gd name="connsiteY18" fmla="*/ 73829 h 192770"/>
                  <a:gd name="connsiteX19" fmla="*/ 75341 w 130683"/>
                  <a:gd name="connsiteY19" fmla="*/ 114406 h 192770"/>
                  <a:gd name="connsiteX20" fmla="*/ 106733 w 130683"/>
                  <a:gd name="connsiteY20" fmla="*/ 97780 h 192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30683" h="192770">
                    <a:moveTo>
                      <a:pt x="106733" y="97897"/>
                    </a:moveTo>
                    <a:lnTo>
                      <a:pt x="130684" y="121034"/>
                    </a:lnTo>
                    <a:cubicBezTo>
                      <a:pt x="118476" y="137427"/>
                      <a:pt x="99989" y="146845"/>
                      <a:pt x="77201" y="147775"/>
                    </a:cubicBezTo>
                    <a:lnTo>
                      <a:pt x="75457" y="155332"/>
                    </a:lnTo>
                    <a:cubicBezTo>
                      <a:pt x="87316" y="156728"/>
                      <a:pt x="91851" y="164285"/>
                      <a:pt x="91851" y="171726"/>
                    </a:cubicBezTo>
                    <a:cubicBezTo>
                      <a:pt x="91851" y="184748"/>
                      <a:pt x="79875" y="192770"/>
                      <a:pt x="61738" y="192770"/>
                    </a:cubicBezTo>
                    <a:cubicBezTo>
                      <a:pt x="55227" y="192770"/>
                      <a:pt x="47786" y="190910"/>
                      <a:pt x="43600" y="188468"/>
                    </a:cubicBezTo>
                    <a:lnTo>
                      <a:pt x="48599" y="173238"/>
                    </a:lnTo>
                    <a:cubicBezTo>
                      <a:pt x="51855" y="174865"/>
                      <a:pt x="55808" y="176144"/>
                      <a:pt x="60459" y="176144"/>
                    </a:cubicBezTo>
                    <a:cubicBezTo>
                      <a:pt x="67318" y="176144"/>
                      <a:pt x="69992" y="173703"/>
                      <a:pt x="69992" y="170447"/>
                    </a:cubicBezTo>
                    <a:cubicBezTo>
                      <a:pt x="69992" y="167424"/>
                      <a:pt x="67551" y="165331"/>
                      <a:pt x="61389" y="165331"/>
                    </a:cubicBezTo>
                    <a:lnTo>
                      <a:pt x="54297" y="165331"/>
                    </a:lnTo>
                    <a:lnTo>
                      <a:pt x="58482" y="146496"/>
                    </a:lnTo>
                    <a:cubicBezTo>
                      <a:pt x="23951" y="140218"/>
                      <a:pt x="0" y="111732"/>
                      <a:pt x="0" y="73829"/>
                    </a:cubicBezTo>
                    <a:cubicBezTo>
                      <a:pt x="0" y="30578"/>
                      <a:pt x="31043" y="0"/>
                      <a:pt x="73364" y="0"/>
                    </a:cubicBezTo>
                    <a:cubicBezTo>
                      <a:pt x="97897" y="0"/>
                      <a:pt x="117778" y="9534"/>
                      <a:pt x="130684" y="26741"/>
                    </a:cubicBezTo>
                    <a:lnTo>
                      <a:pt x="106733" y="49878"/>
                    </a:lnTo>
                    <a:cubicBezTo>
                      <a:pt x="98362" y="39182"/>
                      <a:pt x="88014" y="33252"/>
                      <a:pt x="75341" y="33252"/>
                    </a:cubicBezTo>
                    <a:cubicBezTo>
                      <a:pt x="53483" y="33252"/>
                      <a:pt x="38136" y="49530"/>
                      <a:pt x="38136" y="73829"/>
                    </a:cubicBezTo>
                    <a:cubicBezTo>
                      <a:pt x="38136" y="98129"/>
                      <a:pt x="53366" y="114406"/>
                      <a:pt x="75341" y="114406"/>
                    </a:cubicBezTo>
                    <a:cubicBezTo>
                      <a:pt x="88130" y="114406"/>
                      <a:pt x="98362" y="108477"/>
                      <a:pt x="106733" y="97780"/>
                    </a:cubicBezTo>
                    <a:close/>
                  </a:path>
                </a:pathLst>
              </a:custGeom>
              <a:grpFill/>
              <a:ln w="116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6" name="Forma Livre: Forma 25">
                <a:extLst>
                  <a:ext uri="{FF2B5EF4-FFF2-40B4-BE49-F238E27FC236}">
                    <a16:creationId xmlns:a16="http://schemas.microsoft.com/office/drawing/2014/main" xmlns="" id="{B478B3D9-8C8B-DAA0-AEDF-0F17C018C653}"/>
                  </a:ext>
                </a:extLst>
              </p:cNvPr>
              <p:cNvSpPr/>
              <p:nvPr/>
            </p:nvSpPr>
            <p:spPr>
              <a:xfrm>
                <a:off x="3265085" y="1990098"/>
                <a:ext cx="155099" cy="186375"/>
              </a:xfrm>
              <a:custGeom>
                <a:avLst/>
                <a:gdLst>
                  <a:gd name="connsiteX0" fmla="*/ 105338 w 155099"/>
                  <a:gd name="connsiteY0" fmla="*/ 158820 h 186375"/>
                  <a:gd name="connsiteX1" fmla="*/ 48948 w 155099"/>
                  <a:gd name="connsiteY1" fmla="*/ 158820 h 186375"/>
                  <a:gd name="connsiteX2" fmla="*/ 38484 w 155099"/>
                  <a:gd name="connsiteY2" fmla="*/ 186376 h 186375"/>
                  <a:gd name="connsiteX3" fmla="*/ 0 w 155099"/>
                  <a:gd name="connsiteY3" fmla="*/ 186376 h 186375"/>
                  <a:gd name="connsiteX4" fmla="*/ 58831 w 155099"/>
                  <a:gd name="connsiteY4" fmla="*/ 44298 h 186375"/>
                  <a:gd name="connsiteX5" fmla="*/ 96036 w 155099"/>
                  <a:gd name="connsiteY5" fmla="*/ 44298 h 186375"/>
                  <a:gd name="connsiteX6" fmla="*/ 155100 w 155099"/>
                  <a:gd name="connsiteY6" fmla="*/ 186376 h 186375"/>
                  <a:gd name="connsiteX7" fmla="*/ 115802 w 155099"/>
                  <a:gd name="connsiteY7" fmla="*/ 186376 h 186375"/>
                  <a:gd name="connsiteX8" fmla="*/ 105338 w 155099"/>
                  <a:gd name="connsiteY8" fmla="*/ 158820 h 186375"/>
                  <a:gd name="connsiteX9" fmla="*/ 56157 w 155099"/>
                  <a:gd name="connsiteY9" fmla="*/ 32322 h 186375"/>
                  <a:gd name="connsiteX10" fmla="*/ 38484 w 155099"/>
                  <a:gd name="connsiteY10" fmla="*/ 32322 h 186375"/>
                  <a:gd name="connsiteX11" fmla="*/ 62668 w 155099"/>
                  <a:gd name="connsiteY11" fmla="*/ 0 h 186375"/>
                  <a:gd name="connsiteX12" fmla="*/ 90107 w 155099"/>
                  <a:gd name="connsiteY12" fmla="*/ 12324 h 186375"/>
                  <a:gd name="connsiteX13" fmla="*/ 98827 w 155099"/>
                  <a:gd name="connsiteY13" fmla="*/ 2209 h 186375"/>
                  <a:gd name="connsiteX14" fmla="*/ 116499 w 155099"/>
                  <a:gd name="connsiteY14" fmla="*/ 2209 h 186375"/>
                  <a:gd name="connsiteX15" fmla="*/ 92316 w 155099"/>
                  <a:gd name="connsiteY15" fmla="*/ 34066 h 186375"/>
                  <a:gd name="connsiteX16" fmla="*/ 64877 w 155099"/>
                  <a:gd name="connsiteY16" fmla="*/ 21509 h 186375"/>
                  <a:gd name="connsiteX17" fmla="*/ 56157 w 155099"/>
                  <a:gd name="connsiteY17" fmla="*/ 32206 h 186375"/>
                  <a:gd name="connsiteX18" fmla="*/ 94292 w 155099"/>
                  <a:gd name="connsiteY18" fmla="*/ 129172 h 186375"/>
                  <a:gd name="connsiteX19" fmla="*/ 77085 w 155099"/>
                  <a:gd name="connsiteY19" fmla="*/ 83712 h 186375"/>
                  <a:gd name="connsiteX20" fmla="*/ 59877 w 155099"/>
                  <a:gd name="connsiteY20" fmla="*/ 129172 h 186375"/>
                  <a:gd name="connsiteX21" fmla="*/ 94176 w 155099"/>
                  <a:gd name="connsiteY21" fmla="*/ 129172 h 186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55099" h="186375">
                    <a:moveTo>
                      <a:pt x="105338" y="158820"/>
                    </a:moveTo>
                    <a:lnTo>
                      <a:pt x="48948" y="158820"/>
                    </a:lnTo>
                    <a:lnTo>
                      <a:pt x="38484" y="186376"/>
                    </a:lnTo>
                    <a:lnTo>
                      <a:pt x="0" y="186376"/>
                    </a:lnTo>
                    <a:lnTo>
                      <a:pt x="58831" y="44298"/>
                    </a:lnTo>
                    <a:lnTo>
                      <a:pt x="96036" y="44298"/>
                    </a:lnTo>
                    <a:lnTo>
                      <a:pt x="155100" y="186376"/>
                    </a:lnTo>
                    <a:lnTo>
                      <a:pt x="115802" y="186376"/>
                    </a:lnTo>
                    <a:lnTo>
                      <a:pt x="105338" y="158820"/>
                    </a:lnTo>
                    <a:close/>
                    <a:moveTo>
                      <a:pt x="56157" y="32322"/>
                    </a:moveTo>
                    <a:lnTo>
                      <a:pt x="38484" y="32322"/>
                    </a:lnTo>
                    <a:cubicBezTo>
                      <a:pt x="38833" y="12673"/>
                      <a:pt x="48018" y="0"/>
                      <a:pt x="62668" y="0"/>
                    </a:cubicBezTo>
                    <a:cubicBezTo>
                      <a:pt x="76155" y="0"/>
                      <a:pt x="83247" y="12324"/>
                      <a:pt x="90107" y="12324"/>
                    </a:cubicBezTo>
                    <a:cubicBezTo>
                      <a:pt x="95223" y="12324"/>
                      <a:pt x="98478" y="8487"/>
                      <a:pt x="98827" y="2209"/>
                    </a:cubicBezTo>
                    <a:lnTo>
                      <a:pt x="116499" y="2209"/>
                    </a:lnTo>
                    <a:cubicBezTo>
                      <a:pt x="116150" y="21277"/>
                      <a:pt x="106965" y="34066"/>
                      <a:pt x="92316" y="34066"/>
                    </a:cubicBezTo>
                    <a:cubicBezTo>
                      <a:pt x="78829" y="34066"/>
                      <a:pt x="71737" y="21509"/>
                      <a:pt x="64877" y="21509"/>
                    </a:cubicBezTo>
                    <a:cubicBezTo>
                      <a:pt x="59761" y="21509"/>
                      <a:pt x="56506" y="25579"/>
                      <a:pt x="56157" y="32206"/>
                    </a:cubicBezTo>
                    <a:close/>
                    <a:moveTo>
                      <a:pt x="94292" y="129172"/>
                    </a:moveTo>
                    <a:lnTo>
                      <a:pt x="77085" y="83712"/>
                    </a:lnTo>
                    <a:lnTo>
                      <a:pt x="59877" y="129172"/>
                    </a:lnTo>
                    <a:lnTo>
                      <a:pt x="94176" y="129172"/>
                    </a:lnTo>
                    <a:close/>
                  </a:path>
                </a:pathLst>
              </a:custGeom>
              <a:grpFill/>
              <a:ln w="116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7" name="Forma Livre: Forma 26">
                <a:extLst>
                  <a:ext uri="{FF2B5EF4-FFF2-40B4-BE49-F238E27FC236}">
                    <a16:creationId xmlns:a16="http://schemas.microsoft.com/office/drawing/2014/main" xmlns="" id="{97E4143C-C1B5-828E-784D-784400F7E206}"/>
                  </a:ext>
                </a:extLst>
              </p:cNvPr>
              <p:cNvSpPr/>
              <p:nvPr/>
            </p:nvSpPr>
            <p:spPr>
              <a:xfrm>
                <a:off x="3423557" y="2031722"/>
                <a:ext cx="148356" cy="147658"/>
              </a:xfrm>
              <a:custGeom>
                <a:avLst/>
                <a:gdLst>
                  <a:gd name="connsiteX0" fmla="*/ 0 w 148356"/>
                  <a:gd name="connsiteY0" fmla="*/ 73829 h 147658"/>
                  <a:gd name="connsiteX1" fmla="*/ 74178 w 148356"/>
                  <a:gd name="connsiteY1" fmla="*/ 0 h 147658"/>
                  <a:gd name="connsiteX2" fmla="*/ 148357 w 148356"/>
                  <a:gd name="connsiteY2" fmla="*/ 73829 h 147658"/>
                  <a:gd name="connsiteX3" fmla="*/ 74178 w 148356"/>
                  <a:gd name="connsiteY3" fmla="*/ 147659 h 147658"/>
                  <a:gd name="connsiteX4" fmla="*/ 0 w 148356"/>
                  <a:gd name="connsiteY4" fmla="*/ 73829 h 147658"/>
                  <a:gd name="connsiteX5" fmla="*/ 110105 w 148356"/>
                  <a:gd name="connsiteY5" fmla="*/ 73829 h 147658"/>
                  <a:gd name="connsiteX6" fmla="*/ 74062 w 148356"/>
                  <a:gd name="connsiteY6" fmla="*/ 33252 h 147658"/>
                  <a:gd name="connsiteX7" fmla="*/ 38019 w 148356"/>
                  <a:gd name="connsiteY7" fmla="*/ 73829 h 147658"/>
                  <a:gd name="connsiteX8" fmla="*/ 74062 w 148356"/>
                  <a:gd name="connsiteY8" fmla="*/ 114407 h 147658"/>
                  <a:gd name="connsiteX9" fmla="*/ 110105 w 148356"/>
                  <a:gd name="connsiteY9" fmla="*/ 73829 h 147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8356" h="147658">
                    <a:moveTo>
                      <a:pt x="0" y="73829"/>
                    </a:moveTo>
                    <a:cubicBezTo>
                      <a:pt x="0" y="31160"/>
                      <a:pt x="31392" y="0"/>
                      <a:pt x="74178" y="0"/>
                    </a:cubicBezTo>
                    <a:cubicBezTo>
                      <a:pt x="116965" y="0"/>
                      <a:pt x="148357" y="31276"/>
                      <a:pt x="148357" y="73829"/>
                    </a:cubicBezTo>
                    <a:cubicBezTo>
                      <a:pt x="148357" y="116383"/>
                      <a:pt x="116965" y="147659"/>
                      <a:pt x="74178" y="147659"/>
                    </a:cubicBezTo>
                    <a:cubicBezTo>
                      <a:pt x="31392" y="147659"/>
                      <a:pt x="0" y="116383"/>
                      <a:pt x="0" y="73829"/>
                    </a:cubicBezTo>
                    <a:close/>
                    <a:moveTo>
                      <a:pt x="110105" y="73829"/>
                    </a:moveTo>
                    <a:cubicBezTo>
                      <a:pt x="110105" y="49297"/>
                      <a:pt x="94292" y="33252"/>
                      <a:pt x="74062" y="33252"/>
                    </a:cubicBezTo>
                    <a:cubicBezTo>
                      <a:pt x="53832" y="33252"/>
                      <a:pt x="38019" y="49297"/>
                      <a:pt x="38019" y="73829"/>
                    </a:cubicBezTo>
                    <a:cubicBezTo>
                      <a:pt x="38019" y="98362"/>
                      <a:pt x="53832" y="114407"/>
                      <a:pt x="74062" y="114407"/>
                    </a:cubicBezTo>
                    <a:cubicBezTo>
                      <a:pt x="94292" y="114407"/>
                      <a:pt x="110105" y="98362"/>
                      <a:pt x="110105" y="73829"/>
                    </a:cubicBezTo>
                    <a:close/>
                  </a:path>
                </a:pathLst>
              </a:custGeom>
              <a:grpFill/>
              <a:ln w="116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sp>
          <p:nvSpPr>
            <p:cNvPr id="17" name="Forma Livre: Forma 16">
              <a:extLst>
                <a:ext uri="{FF2B5EF4-FFF2-40B4-BE49-F238E27FC236}">
                  <a16:creationId xmlns:a16="http://schemas.microsoft.com/office/drawing/2014/main" xmlns="" id="{4C1798D7-77D6-56E0-6BEC-F6EE5AEC25F2}"/>
                </a:ext>
              </a:extLst>
            </p:cNvPr>
            <p:cNvSpPr/>
            <p:nvPr/>
          </p:nvSpPr>
          <p:spPr>
            <a:xfrm>
              <a:off x="919170" y="1102634"/>
              <a:ext cx="1061981" cy="1073956"/>
            </a:xfrm>
            <a:custGeom>
              <a:avLst/>
              <a:gdLst>
                <a:gd name="connsiteX0" fmla="*/ 736434 w 1061981"/>
                <a:gd name="connsiteY0" fmla="*/ 0 h 1073956"/>
                <a:gd name="connsiteX1" fmla="*/ 0 w 1061981"/>
                <a:gd name="connsiteY1" fmla="*/ 0 h 1073956"/>
                <a:gd name="connsiteX2" fmla="*/ 0 w 1061981"/>
                <a:gd name="connsiteY2" fmla="*/ 745735 h 1073956"/>
                <a:gd name="connsiteX3" fmla="*/ 28718 w 1061981"/>
                <a:gd name="connsiteY3" fmla="*/ 774453 h 1073956"/>
                <a:gd name="connsiteX4" fmla="*/ 287412 w 1061981"/>
                <a:gd name="connsiteY4" fmla="*/ 1033031 h 1073956"/>
                <a:gd name="connsiteX5" fmla="*/ 328337 w 1061981"/>
                <a:gd name="connsiteY5" fmla="*/ 1073957 h 1073956"/>
                <a:gd name="connsiteX6" fmla="*/ 407050 w 1061981"/>
                <a:gd name="connsiteY6" fmla="*/ 1073957 h 1073956"/>
                <a:gd name="connsiteX7" fmla="*/ 407050 w 1061981"/>
                <a:gd name="connsiteY7" fmla="*/ 406818 h 1073956"/>
                <a:gd name="connsiteX8" fmla="*/ 813519 w 1061981"/>
                <a:gd name="connsiteY8" fmla="*/ 406818 h 1073956"/>
                <a:gd name="connsiteX9" fmla="*/ 813519 w 1061981"/>
                <a:gd name="connsiteY9" fmla="*/ 492739 h 1073956"/>
                <a:gd name="connsiteX10" fmla="*/ 490413 w 1061981"/>
                <a:gd name="connsiteY10" fmla="*/ 492739 h 1073956"/>
                <a:gd name="connsiteX11" fmla="*/ 490413 w 1061981"/>
                <a:gd name="connsiteY11" fmla="*/ 741201 h 1073956"/>
                <a:gd name="connsiteX12" fmla="*/ 813519 w 1061981"/>
                <a:gd name="connsiteY12" fmla="*/ 741201 h 1073956"/>
                <a:gd name="connsiteX13" fmla="*/ 813519 w 1061981"/>
                <a:gd name="connsiteY13" fmla="*/ 826308 h 1073956"/>
                <a:gd name="connsiteX14" fmla="*/ 490413 w 1061981"/>
                <a:gd name="connsiteY14" fmla="*/ 826308 h 1073956"/>
                <a:gd name="connsiteX15" fmla="*/ 490413 w 1061981"/>
                <a:gd name="connsiteY15" fmla="*/ 1073957 h 1073956"/>
                <a:gd name="connsiteX16" fmla="*/ 1061981 w 1061981"/>
                <a:gd name="connsiteY16" fmla="*/ 1073957 h 1073956"/>
                <a:gd name="connsiteX17" fmla="*/ 1061981 w 1061981"/>
                <a:gd name="connsiteY17" fmla="*/ 325431 h 1073956"/>
                <a:gd name="connsiteX18" fmla="*/ 736434 w 1061981"/>
                <a:gd name="connsiteY18" fmla="*/ 0 h 1073956"/>
                <a:gd name="connsiteX19" fmla="*/ 980711 w 1061981"/>
                <a:gd name="connsiteY19" fmla="*/ 992686 h 1073956"/>
                <a:gd name="connsiteX20" fmla="*/ 571568 w 1061981"/>
                <a:gd name="connsiteY20" fmla="*/ 992686 h 1073956"/>
                <a:gd name="connsiteX21" fmla="*/ 571568 w 1061981"/>
                <a:gd name="connsiteY21" fmla="*/ 907462 h 1073956"/>
                <a:gd name="connsiteX22" fmla="*/ 894673 w 1061981"/>
                <a:gd name="connsiteY22" fmla="*/ 907462 h 1073956"/>
                <a:gd name="connsiteX23" fmla="*/ 894673 w 1061981"/>
                <a:gd name="connsiteY23" fmla="*/ 659930 h 1073956"/>
                <a:gd name="connsiteX24" fmla="*/ 571568 w 1061981"/>
                <a:gd name="connsiteY24" fmla="*/ 659930 h 1073956"/>
                <a:gd name="connsiteX25" fmla="*/ 571568 w 1061981"/>
                <a:gd name="connsiteY25" fmla="*/ 573893 h 1073956"/>
                <a:gd name="connsiteX26" fmla="*/ 894673 w 1061981"/>
                <a:gd name="connsiteY26" fmla="*/ 573893 h 1073956"/>
                <a:gd name="connsiteX27" fmla="*/ 894673 w 1061981"/>
                <a:gd name="connsiteY27" fmla="*/ 325547 h 1073956"/>
                <a:gd name="connsiteX28" fmla="*/ 325780 w 1061981"/>
                <a:gd name="connsiteY28" fmla="*/ 325547 h 1073956"/>
                <a:gd name="connsiteX29" fmla="*/ 325780 w 1061981"/>
                <a:gd name="connsiteY29" fmla="*/ 968968 h 1073956"/>
                <a:gd name="connsiteX30" fmla="*/ 81271 w 1061981"/>
                <a:gd name="connsiteY30" fmla="*/ 724226 h 1073956"/>
                <a:gd name="connsiteX31" fmla="*/ 81271 w 1061981"/>
                <a:gd name="connsiteY31" fmla="*/ 81154 h 1073956"/>
                <a:gd name="connsiteX32" fmla="*/ 715041 w 1061981"/>
                <a:gd name="connsiteY32" fmla="*/ 81154 h 1073956"/>
                <a:gd name="connsiteX33" fmla="*/ 959434 w 1061981"/>
                <a:gd name="connsiteY33" fmla="*/ 325547 h 1073956"/>
                <a:gd name="connsiteX34" fmla="*/ 980827 w 1061981"/>
                <a:gd name="connsiteY34" fmla="*/ 346940 h 1073956"/>
                <a:gd name="connsiteX35" fmla="*/ 980827 w 1061981"/>
                <a:gd name="connsiteY35" fmla="*/ 992686 h 1073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061981" h="1073956">
                  <a:moveTo>
                    <a:pt x="736434" y="0"/>
                  </a:moveTo>
                  <a:lnTo>
                    <a:pt x="0" y="0"/>
                  </a:lnTo>
                  <a:lnTo>
                    <a:pt x="0" y="745735"/>
                  </a:lnTo>
                  <a:lnTo>
                    <a:pt x="28718" y="774453"/>
                  </a:lnTo>
                  <a:lnTo>
                    <a:pt x="287412" y="1033031"/>
                  </a:lnTo>
                  <a:lnTo>
                    <a:pt x="328337" y="1073957"/>
                  </a:lnTo>
                  <a:lnTo>
                    <a:pt x="407050" y="1073957"/>
                  </a:lnTo>
                  <a:lnTo>
                    <a:pt x="407050" y="406818"/>
                  </a:lnTo>
                  <a:lnTo>
                    <a:pt x="813519" y="406818"/>
                  </a:lnTo>
                  <a:lnTo>
                    <a:pt x="813519" y="492739"/>
                  </a:lnTo>
                  <a:lnTo>
                    <a:pt x="490413" y="492739"/>
                  </a:lnTo>
                  <a:lnTo>
                    <a:pt x="490413" y="741201"/>
                  </a:lnTo>
                  <a:lnTo>
                    <a:pt x="813519" y="741201"/>
                  </a:lnTo>
                  <a:lnTo>
                    <a:pt x="813519" y="826308"/>
                  </a:lnTo>
                  <a:lnTo>
                    <a:pt x="490413" y="826308"/>
                  </a:lnTo>
                  <a:lnTo>
                    <a:pt x="490413" y="1073957"/>
                  </a:lnTo>
                  <a:lnTo>
                    <a:pt x="1061981" y="1073957"/>
                  </a:lnTo>
                  <a:lnTo>
                    <a:pt x="1061981" y="325431"/>
                  </a:lnTo>
                  <a:lnTo>
                    <a:pt x="736434" y="0"/>
                  </a:lnTo>
                  <a:close/>
                  <a:moveTo>
                    <a:pt x="980711" y="992686"/>
                  </a:moveTo>
                  <a:lnTo>
                    <a:pt x="571568" y="992686"/>
                  </a:lnTo>
                  <a:lnTo>
                    <a:pt x="571568" y="907462"/>
                  </a:lnTo>
                  <a:lnTo>
                    <a:pt x="894673" y="907462"/>
                  </a:lnTo>
                  <a:lnTo>
                    <a:pt x="894673" y="659930"/>
                  </a:lnTo>
                  <a:lnTo>
                    <a:pt x="571568" y="659930"/>
                  </a:lnTo>
                  <a:lnTo>
                    <a:pt x="571568" y="573893"/>
                  </a:lnTo>
                  <a:lnTo>
                    <a:pt x="894673" y="573893"/>
                  </a:lnTo>
                  <a:lnTo>
                    <a:pt x="894673" y="325547"/>
                  </a:lnTo>
                  <a:lnTo>
                    <a:pt x="325780" y="325547"/>
                  </a:lnTo>
                  <a:lnTo>
                    <a:pt x="325780" y="968968"/>
                  </a:lnTo>
                  <a:lnTo>
                    <a:pt x="81271" y="724226"/>
                  </a:lnTo>
                  <a:lnTo>
                    <a:pt x="81271" y="81154"/>
                  </a:lnTo>
                  <a:lnTo>
                    <a:pt x="715041" y="81154"/>
                  </a:lnTo>
                  <a:lnTo>
                    <a:pt x="959434" y="325547"/>
                  </a:lnTo>
                  <a:lnTo>
                    <a:pt x="980827" y="346940"/>
                  </a:lnTo>
                  <a:lnTo>
                    <a:pt x="980827" y="992686"/>
                  </a:lnTo>
                  <a:close/>
                </a:path>
              </a:pathLst>
            </a:custGeom>
            <a:solidFill>
              <a:srgbClr val="D80305"/>
            </a:solidFill>
            <a:ln w="11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pic>
        <p:nvPicPr>
          <p:cNvPr id="54" name="Imagem 53">
            <a:extLst>
              <a:ext uri="{FF2B5EF4-FFF2-40B4-BE49-F238E27FC236}">
                <a16:creationId xmlns:a16="http://schemas.microsoft.com/office/drawing/2014/main" xmlns="" id="{46BE3A16-AB38-9652-386A-57F649E15F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7244" y="3429000"/>
            <a:ext cx="1585097" cy="7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31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 descr="Padrão do plano de fundo&#10;&#10;Descrição gerada automaticamente">
            <a:extLst>
              <a:ext uri="{FF2B5EF4-FFF2-40B4-BE49-F238E27FC236}">
                <a16:creationId xmlns:a16="http://schemas.microsoft.com/office/drawing/2014/main" xmlns="" id="{C5A51F11-3F5E-F040-E2DF-C78EB6F9B66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print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7" b="7855"/>
          <a:stretch/>
        </p:blipFill>
        <p:spPr>
          <a:xfrm>
            <a:off x="-12412" y="0"/>
            <a:ext cx="12204411" cy="6858000"/>
          </a:xfrm>
          <a:prstGeom prst="rect">
            <a:avLst/>
          </a:prstGeom>
        </p:spPr>
      </p:pic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xmlns="" id="{6FD34163-33F1-9602-9534-EF9112D83BC6}"/>
              </a:ext>
            </a:extLst>
          </p:cNvPr>
          <p:cNvSpPr/>
          <p:nvPr/>
        </p:nvSpPr>
        <p:spPr>
          <a:xfrm>
            <a:off x="1606253" y="4817401"/>
            <a:ext cx="8979494" cy="1107104"/>
          </a:xfrm>
          <a:prstGeom prst="roundRect">
            <a:avLst/>
          </a:prstGeom>
          <a:solidFill>
            <a:srgbClr val="D803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xmlns="" id="{D98268A0-6F92-067C-9CF1-64D8EE0E543D}"/>
              </a:ext>
            </a:extLst>
          </p:cNvPr>
          <p:cNvSpPr/>
          <p:nvPr/>
        </p:nvSpPr>
        <p:spPr>
          <a:xfrm>
            <a:off x="-12412" y="699594"/>
            <a:ext cx="9000000" cy="830997"/>
          </a:xfrm>
          <a:prstGeom prst="rect">
            <a:avLst/>
          </a:prstGeom>
          <a:solidFill>
            <a:srgbClr val="D803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xmlns="" id="{36120989-1E55-7F90-3036-60E30A324FDE}"/>
              </a:ext>
            </a:extLst>
          </p:cNvPr>
          <p:cNvSpPr/>
          <p:nvPr/>
        </p:nvSpPr>
        <p:spPr>
          <a:xfrm>
            <a:off x="0" y="6524534"/>
            <a:ext cx="12192000" cy="72000"/>
          </a:xfrm>
          <a:prstGeom prst="rect">
            <a:avLst/>
          </a:prstGeom>
          <a:solidFill>
            <a:srgbClr val="D803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xmlns="" id="{21CA9E50-334A-1463-F550-A3CEFDF8714B}"/>
              </a:ext>
            </a:extLst>
          </p:cNvPr>
          <p:cNvSpPr/>
          <p:nvPr/>
        </p:nvSpPr>
        <p:spPr>
          <a:xfrm>
            <a:off x="0" y="6596534"/>
            <a:ext cx="12192000" cy="2614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EADD625B-1048-D6E2-A769-F3912D5225A1}"/>
              </a:ext>
            </a:extLst>
          </p:cNvPr>
          <p:cNvSpPr txBox="1"/>
          <p:nvPr/>
        </p:nvSpPr>
        <p:spPr>
          <a:xfrm>
            <a:off x="117072" y="791926"/>
            <a:ext cx="5747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Share Tech" panose="00000500000000000000" pitchFamily="2" charset="0"/>
              </a:rPr>
              <a:t>PLEITO DO SETOR DE FUNDIÇÃO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CF4C419E-39FF-4E9D-138C-28052A03E6CB}"/>
              </a:ext>
            </a:extLst>
          </p:cNvPr>
          <p:cNvSpPr txBox="1"/>
          <p:nvPr/>
        </p:nvSpPr>
        <p:spPr>
          <a:xfrm>
            <a:off x="1720993" y="4893600"/>
            <a:ext cx="8737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latin typeface="Share Tech" panose="00000500000000000000" pitchFamily="2" charset="0"/>
                <a:ea typeface="Open Sans" pitchFamily="2" charset="0"/>
                <a:cs typeface="Open Sans" pitchFamily="2" charset="0"/>
              </a:rPr>
              <a:t>Desoneração da folha de pagamentos ao setor de fundição é medida justa e indispensável.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latin typeface="Share Tech" panose="00000500000000000000" pitchFamily="2" charset="0"/>
                <a:ea typeface="Open Sans" pitchFamily="2" charset="0"/>
                <a:cs typeface="Open Sans" pitchFamily="2" charset="0"/>
              </a:rPr>
              <a:t>.</a:t>
            </a: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xmlns="" id="{5E9D64CB-7751-1486-237F-C73F893071A0}"/>
              </a:ext>
            </a:extLst>
          </p:cNvPr>
          <p:cNvGrpSpPr/>
          <p:nvPr/>
        </p:nvGrpSpPr>
        <p:grpSpPr>
          <a:xfrm>
            <a:off x="11079553" y="261466"/>
            <a:ext cx="713412" cy="736097"/>
            <a:chOff x="3886876" y="2081065"/>
            <a:chExt cx="2443036" cy="2520721"/>
          </a:xfrm>
        </p:grpSpPr>
        <p:grpSp>
          <p:nvGrpSpPr>
            <p:cNvPr id="13" name="Gráfico 2">
              <a:extLst>
                <a:ext uri="{FF2B5EF4-FFF2-40B4-BE49-F238E27FC236}">
                  <a16:creationId xmlns:a16="http://schemas.microsoft.com/office/drawing/2014/main" xmlns="" id="{4F151C40-3DF7-0549-870D-AF1BEF11F5E4}"/>
                </a:ext>
              </a:extLst>
            </p:cNvPr>
            <p:cNvGrpSpPr/>
            <p:nvPr/>
          </p:nvGrpSpPr>
          <p:grpSpPr>
            <a:xfrm>
              <a:off x="3886876" y="3983609"/>
              <a:ext cx="2443036" cy="618177"/>
              <a:chOff x="2136483" y="1102169"/>
              <a:chExt cx="1412455" cy="357403"/>
            </a:xfrm>
            <a:solidFill>
              <a:schemeClr val="tx1"/>
            </a:solidFill>
          </p:grpSpPr>
          <p:sp>
            <p:nvSpPr>
              <p:cNvPr id="15" name="Forma Livre: Forma 14">
                <a:extLst>
                  <a:ext uri="{FF2B5EF4-FFF2-40B4-BE49-F238E27FC236}">
                    <a16:creationId xmlns:a16="http://schemas.microsoft.com/office/drawing/2014/main" xmlns="" id="{956CE44D-FA54-BA60-88B8-9CFC07D12939}"/>
                  </a:ext>
                </a:extLst>
              </p:cNvPr>
              <p:cNvSpPr/>
              <p:nvPr/>
            </p:nvSpPr>
            <p:spPr>
              <a:xfrm>
                <a:off x="2136483" y="1102169"/>
                <a:ext cx="344033" cy="357287"/>
              </a:xfrm>
              <a:custGeom>
                <a:avLst/>
                <a:gdLst>
                  <a:gd name="connsiteX0" fmla="*/ 262647 w 344033"/>
                  <a:gd name="connsiteY0" fmla="*/ 357288 h 357287"/>
                  <a:gd name="connsiteX1" fmla="*/ 236836 w 344033"/>
                  <a:gd name="connsiteY1" fmla="*/ 272529 h 357287"/>
                  <a:gd name="connsiteX2" fmla="*/ 107082 w 344033"/>
                  <a:gd name="connsiteY2" fmla="*/ 272529 h 357287"/>
                  <a:gd name="connsiteX3" fmla="*/ 81271 w 344033"/>
                  <a:gd name="connsiteY3" fmla="*/ 357288 h 357287"/>
                  <a:gd name="connsiteX4" fmla="*/ 0 w 344033"/>
                  <a:gd name="connsiteY4" fmla="*/ 357288 h 357287"/>
                  <a:gd name="connsiteX5" fmla="*/ 125684 w 344033"/>
                  <a:gd name="connsiteY5" fmla="*/ 0 h 357287"/>
                  <a:gd name="connsiteX6" fmla="*/ 213117 w 344033"/>
                  <a:gd name="connsiteY6" fmla="*/ 0 h 357287"/>
                  <a:gd name="connsiteX7" fmla="*/ 344033 w 344033"/>
                  <a:gd name="connsiteY7" fmla="*/ 357288 h 357287"/>
                  <a:gd name="connsiteX8" fmla="*/ 262763 w 344033"/>
                  <a:gd name="connsiteY8" fmla="*/ 357288 h 357287"/>
                  <a:gd name="connsiteX9" fmla="*/ 218814 w 344033"/>
                  <a:gd name="connsiteY9" fmla="*/ 209280 h 357287"/>
                  <a:gd name="connsiteX10" fmla="*/ 172075 w 344033"/>
                  <a:gd name="connsiteY10" fmla="*/ 81038 h 357287"/>
                  <a:gd name="connsiteX11" fmla="*/ 126033 w 344033"/>
                  <a:gd name="connsiteY11" fmla="*/ 209280 h 357287"/>
                  <a:gd name="connsiteX12" fmla="*/ 218814 w 344033"/>
                  <a:gd name="connsiteY12" fmla="*/ 209280 h 35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44033" h="357287">
                    <a:moveTo>
                      <a:pt x="262647" y="357288"/>
                    </a:moveTo>
                    <a:lnTo>
                      <a:pt x="236836" y="272529"/>
                    </a:lnTo>
                    <a:lnTo>
                      <a:pt x="107082" y="272529"/>
                    </a:lnTo>
                    <a:lnTo>
                      <a:pt x="81271" y="357288"/>
                    </a:lnTo>
                    <a:lnTo>
                      <a:pt x="0" y="357288"/>
                    </a:lnTo>
                    <a:lnTo>
                      <a:pt x="125684" y="0"/>
                    </a:lnTo>
                    <a:lnTo>
                      <a:pt x="213117" y="0"/>
                    </a:lnTo>
                    <a:lnTo>
                      <a:pt x="344033" y="357288"/>
                    </a:lnTo>
                    <a:lnTo>
                      <a:pt x="262763" y="357288"/>
                    </a:lnTo>
                    <a:close/>
                    <a:moveTo>
                      <a:pt x="218814" y="209280"/>
                    </a:moveTo>
                    <a:lnTo>
                      <a:pt x="172075" y="81038"/>
                    </a:lnTo>
                    <a:lnTo>
                      <a:pt x="126033" y="209280"/>
                    </a:lnTo>
                    <a:lnTo>
                      <a:pt x="218814" y="209280"/>
                    </a:lnTo>
                    <a:close/>
                  </a:path>
                </a:pathLst>
              </a:custGeom>
              <a:grpFill/>
              <a:ln w="116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" name="Forma Livre: Forma 15">
                <a:extLst>
                  <a:ext uri="{FF2B5EF4-FFF2-40B4-BE49-F238E27FC236}">
                    <a16:creationId xmlns:a16="http://schemas.microsoft.com/office/drawing/2014/main" xmlns="" id="{73E196F0-5C3A-1CB9-4D34-35875CC69A26}"/>
                  </a:ext>
                </a:extLst>
              </p:cNvPr>
              <p:cNvSpPr/>
              <p:nvPr/>
            </p:nvSpPr>
            <p:spPr>
              <a:xfrm>
                <a:off x="3204905" y="1102169"/>
                <a:ext cx="344033" cy="357287"/>
              </a:xfrm>
              <a:custGeom>
                <a:avLst/>
                <a:gdLst>
                  <a:gd name="connsiteX0" fmla="*/ 262647 w 344033"/>
                  <a:gd name="connsiteY0" fmla="*/ 357288 h 357287"/>
                  <a:gd name="connsiteX1" fmla="*/ 236836 w 344033"/>
                  <a:gd name="connsiteY1" fmla="*/ 272529 h 357287"/>
                  <a:gd name="connsiteX2" fmla="*/ 107082 w 344033"/>
                  <a:gd name="connsiteY2" fmla="*/ 272529 h 357287"/>
                  <a:gd name="connsiteX3" fmla="*/ 81271 w 344033"/>
                  <a:gd name="connsiteY3" fmla="*/ 357288 h 357287"/>
                  <a:gd name="connsiteX4" fmla="*/ 0 w 344033"/>
                  <a:gd name="connsiteY4" fmla="*/ 357288 h 357287"/>
                  <a:gd name="connsiteX5" fmla="*/ 125684 w 344033"/>
                  <a:gd name="connsiteY5" fmla="*/ 0 h 357287"/>
                  <a:gd name="connsiteX6" fmla="*/ 213117 w 344033"/>
                  <a:gd name="connsiteY6" fmla="*/ 0 h 357287"/>
                  <a:gd name="connsiteX7" fmla="*/ 344034 w 344033"/>
                  <a:gd name="connsiteY7" fmla="*/ 357288 h 357287"/>
                  <a:gd name="connsiteX8" fmla="*/ 262763 w 344033"/>
                  <a:gd name="connsiteY8" fmla="*/ 357288 h 357287"/>
                  <a:gd name="connsiteX9" fmla="*/ 218814 w 344033"/>
                  <a:gd name="connsiteY9" fmla="*/ 209280 h 357287"/>
                  <a:gd name="connsiteX10" fmla="*/ 172075 w 344033"/>
                  <a:gd name="connsiteY10" fmla="*/ 81038 h 357287"/>
                  <a:gd name="connsiteX11" fmla="*/ 126033 w 344033"/>
                  <a:gd name="connsiteY11" fmla="*/ 209280 h 357287"/>
                  <a:gd name="connsiteX12" fmla="*/ 218814 w 344033"/>
                  <a:gd name="connsiteY12" fmla="*/ 209280 h 35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44033" h="357287">
                    <a:moveTo>
                      <a:pt x="262647" y="357288"/>
                    </a:moveTo>
                    <a:lnTo>
                      <a:pt x="236836" y="272529"/>
                    </a:lnTo>
                    <a:lnTo>
                      <a:pt x="107082" y="272529"/>
                    </a:lnTo>
                    <a:lnTo>
                      <a:pt x="81271" y="357288"/>
                    </a:lnTo>
                    <a:lnTo>
                      <a:pt x="0" y="357288"/>
                    </a:lnTo>
                    <a:lnTo>
                      <a:pt x="125684" y="0"/>
                    </a:lnTo>
                    <a:lnTo>
                      <a:pt x="213117" y="0"/>
                    </a:lnTo>
                    <a:lnTo>
                      <a:pt x="344034" y="357288"/>
                    </a:lnTo>
                    <a:lnTo>
                      <a:pt x="262763" y="357288"/>
                    </a:lnTo>
                    <a:close/>
                    <a:moveTo>
                      <a:pt x="218814" y="209280"/>
                    </a:moveTo>
                    <a:lnTo>
                      <a:pt x="172075" y="81038"/>
                    </a:lnTo>
                    <a:lnTo>
                      <a:pt x="126033" y="209280"/>
                    </a:lnTo>
                    <a:lnTo>
                      <a:pt x="218814" y="209280"/>
                    </a:lnTo>
                    <a:close/>
                  </a:path>
                </a:pathLst>
              </a:custGeom>
              <a:grpFill/>
              <a:ln w="116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" name="Forma Livre: Forma 16">
                <a:extLst>
                  <a:ext uri="{FF2B5EF4-FFF2-40B4-BE49-F238E27FC236}">
                    <a16:creationId xmlns:a16="http://schemas.microsoft.com/office/drawing/2014/main" xmlns="" id="{0E1BD834-D607-4CD2-9E6C-99DAB9FB828A}"/>
                  </a:ext>
                </a:extLst>
              </p:cNvPr>
              <p:cNvSpPr/>
              <p:nvPr/>
            </p:nvSpPr>
            <p:spPr>
              <a:xfrm>
                <a:off x="2514815" y="1103680"/>
                <a:ext cx="263925" cy="355892"/>
              </a:xfrm>
              <a:custGeom>
                <a:avLst/>
                <a:gdLst>
                  <a:gd name="connsiteX0" fmla="*/ 0 w 263925"/>
                  <a:gd name="connsiteY0" fmla="*/ 0 h 355892"/>
                  <a:gd name="connsiteX1" fmla="*/ 110802 w 263925"/>
                  <a:gd name="connsiteY1" fmla="*/ 0 h 355892"/>
                  <a:gd name="connsiteX2" fmla="*/ 218349 w 263925"/>
                  <a:gd name="connsiteY2" fmla="*/ 19998 h 355892"/>
                  <a:gd name="connsiteX3" fmla="*/ 254857 w 263925"/>
                  <a:gd name="connsiteY3" fmla="*/ 90107 h 355892"/>
                  <a:gd name="connsiteX4" fmla="*/ 248462 w 263925"/>
                  <a:gd name="connsiteY4" fmla="*/ 126615 h 355892"/>
                  <a:gd name="connsiteX5" fmla="*/ 229859 w 263925"/>
                  <a:gd name="connsiteY5" fmla="*/ 153356 h 355892"/>
                  <a:gd name="connsiteX6" fmla="*/ 200211 w 263925"/>
                  <a:gd name="connsiteY6" fmla="*/ 166959 h 355892"/>
                  <a:gd name="connsiteX7" fmla="*/ 200211 w 263925"/>
                  <a:gd name="connsiteY7" fmla="*/ 169401 h 355892"/>
                  <a:gd name="connsiteX8" fmla="*/ 232301 w 263925"/>
                  <a:gd name="connsiteY8" fmla="*/ 181958 h 355892"/>
                  <a:gd name="connsiteX9" fmla="*/ 255322 w 263925"/>
                  <a:gd name="connsiteY9" fmla="*/ 207769 h 355892"/>
                  <a:gd name="connsiteX10" fmla="*/ 263926 w 263925"/>
                  <a:gd name="connsiteY10" fmla="*/ 252648 h 355892"/>
                  <a:gd name="connsiteX11" fmla="*/ 248113 w 263925"/>
                  <a:gd name="connsiteY11" fmla="*/ 308107 h 355892"/>
                  <a:gd name="connsiteX12" fmla="*/ 203002 w 263925"/>
                  <a:gd name="connsiteY12" fmla="*/ 343568 h 355892"/>
                  <a:gd name="connsiteX13" fmla="*/ 133242 w 263925"/>
                  <a:gd name="connsiteY13" fmla="*/ 355893 h 355892"/>
                  <a:gd name="connsiteX14" fmla="*/ 116 w 263925"/>
                  <a:gd name="connsiteY14" fmla="*/ 355893 h 355892"/>
                  <a:gd name="connsiteX15" fmla="*/ 116 w 263925"/>
                  <a:gd name="connsiteY15" fmla="*/ 0 h 355892"/>
                  <a:gd name="connsiteX16" fmla="*/ 75457 w 263925"/>
                  <a:gd name="connsiteY16" fmla="*/ 140915 h 355892"/>
                  <a:gd name="connsiteX17" fmla="*/ 119290 w 263925"/>
                  <a:gd name="connsiteY17" fmla="*/ 140915 h 355892"/>
                  <a:gd name="connsiteX18" fmla="*/ 164866 w 263925"/>
                  <a:gd name="connsiteY18" fmla="*/ 130568 h 355892"/>
                  <a:gd name="connsiteX19" fmla="*/ 177539 w 263925"/>
                  <a:gd name="connsiteY19" fmla="*/ 99989 h 355892"/>
                  <a:gd name="connsiteX20" fmla="*/ 162541 w 263925"/>
                  <a:gd name="connsiteY20" fmla="*/ 70690 h 355892"/>
                  <a:gd name="connsiteX21" fmla="*/ 115220 w 263925"/>
                  <a:gd name="connsiteY21" fmla="*/ 61854 h 355892"/>
                  <a:gd name="connsiteX22" fmla="*/ 75573 w 263925"/>
                  <a:gd name="connsiteY22" fmla="*/ 61854 h 355892"/>
                  <a:gd name="connsiteX23" fmla="*/ 75573 w 263925"/>
                  <a:gd name="connsiteY23" fmla="*/ 140915 h 355892"/>
                  <a:gd name="connsiteX24" fmla="*/ 75457 w 263925"/>
                  <a:gd name="connsiteY24" fmla="*/ 200793 h 355892"/>
                  <a:gd name="connsiteX25" fmla="*/ 75457 w 263925"/>
                  <a:gd name="connsiteY25" fmla="*/ 293574 h 355892"/>
                  <a:gd name="connsiteX26" fmla="*/ 124638 w 263925"/>
                  <a:gd name="connsiteY26" fmla="*/ 293574 h 355892"/>
                  <a:gd name="connsiteX27" fmla="*/ 172075 w 263925"/>
                  <a:gd name="connsiteY27" fmla="*/ 280436 h 355892"/>
                  <a:gd name="connsiteX28" fmla="*/ 185446 w 263925"/>
                  <a:gd name="connsiteY28" fmla="*/ 245090 h 355892"/>
                  <a:gd name="connsiteX29" fmla="*/ 179632 w 263925"/>
                  <a:gd name="connsiteY29" fmla="*/ 221953 h 355892"/>
                  <a:gd name="connsiteX30" fmla="*/ 159983 w 263925"/>
                  <a:gd name="connsiteY30" fmla="*/ 206374 h 355892"/>
                  <a:gd name="connsiteX31" fmla="*/ 122080 w 263925"/>
                  <a:gd name="connsiteY31" fmla="*/ 200793 h 355892"/>
                  <a:gd name="connsiteX32" fmla="*/ 75341 w 263925"/>
                  <a:gd name="connsiteY32" fmla="*/ 200793 h 355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63925" h="355892">
                    <a:moveTo>
                      <a:pt x="0" y="0"/>
                    </a:moveTo>
                    <a:lnTo>
                      <a:pt x="110802" y="0"/>
                    </a:lnTo>
                    <a:cubicBezTo>
                      <a:pt x="158239" y="0"/>
                      <a:pt x="194049" y="6627"/>
                      <a:pt x="218349" y="19998"/>
                    </a:cubicBezTo>
                    <a:cubicBezTo>
                      <a:pt x="242649" y="33369"/>
                      <a:pt x="254857" y="56622"/>
                      <a:pt x="254857" y="90107"/>
                    </a:cubicBezTo>
                    <a:cubicBezTo>
                      <a:pt x="254857" y="103594"/>
                      <a:pt x="252648" y="115802"/>
                      <a:pt x="248462" y="126615"/>
                    </a:cubicBezTo>
                    <a:cubicBezTo>
                      <a:pt x="244160" y="137544"/>
                      <a:pt x="237998" y="146380"/>
                      <a:pt x="229859" y="153356"/>
                    </a:cubicBezTo>
                    <a:cubicBezTo>
                      <a:pt x="221721" y="160332"/>
                      <a:pt x="211838" y="164866"/>
                      <a:pt x="200211" y="166959"/>
                    </a:cubicBezTo>
                    <a:lnTo>
                      <a:pt x="200211" y="169401"/>
                    </a:lnTo>
                    <a:cubicBezTo>
                      <a:pt x="212071" y="171842"/>
                      <a:pt x="222767" y="176028"/>
                      <a:pt x="232301" y="181958"/>
                    </a:cubicBezTo>
                    <a:cubicBezTo>
                      <a:pt x="241835" y="187887"/>
                      <a:pt x="249508" y="196491"/>
                      <a:pt x="255322" y="207769"/>
                    </a:cubicBezTo>
                    <a:cubicBezTo>
                      <a:pt x="261135" y="219047"/>
                      <a:pt x="263926" y="234045"/>
                      <a:pt x="263926" y="252648"/>
                    </a:cubicBezTo>
                    <a:cubicBezTo>
                      <a:pt x="263926" y="274273"/>
                      <a:pt x="258694" y="292760"/>
                      <a:pt x="248113" y="308107"/>
                    </a:cubicBezTo>
                    <a:cubicBezTo>
                      <a:pt x="237533" y="323571"/>
                      <a:pt x="222535" y="335313"/>
                      <a:pt x="203002" y="343568"/>
                    </a:cubicBezTo>
                    <a:cubicBezTo>
                      <a:pt x="183469" y="351707"/>
                      <a:pt x="160216" y="355893"/>
                      <a:pt x="133242" y="355893"/>
                    </a:cubicBezTo>
                    <a:lnTo>
                      <a:pt x="116" y="355893"/>
                    </a:lnTo>
                    <a:lnTo>
                      <a:pt x="116" y="0"/>
                    </a:lnTo>
                    <a:close/>
                    <a:moveTo>
                      <a:pt x="75457" y="140915"/>
                    </a:moveTo>
                    <a:lnTo>
                      <a:pt x="119290" y="140915"/>
                    </a:lnTo>
                    <a:cubicBezTo>
                      <a:pt x="141148" y="140915"/>
                      <a:pt x="156379" y="137427"/>
                      <a:pt x="164866" y="130568"/>
                    </a:cubicBezTo>
                    <a:cubicBezTo>
                      <a:pt x="173354" y="123708"/>
                      <a:pt x="177539" y="113476"/>
                      <a:pt x="177539" y="99989"/>
                    </a:cubicBezTo>
                    <a:cubicBezTo>
                      <a:pt x="177539" y="86503"/>
                      <a:pt x="172540" y="76620"/>
                      <a:pt x="162541" y="70690"/>
                    </a:cubicBezTo>
                    <a:cubicBezTo>
                      <a:pt x="152542" y="64761"/>
                      <a:pt x="136730" y="61854"/>
                      <a:pt x="115220" y="61854"/>
                    </a:cubicBezTo>
                    <a:lnTo>
                      <a:pt x="75573" y="61854"/>
                    </a:lnTo>
                    <a:lnTo>
                      <a:pt x="75573" y="140915"/>
                    </a:lnTo>
                    <a:close/>
                    <a:moveTo>
                      <a:pt x="75457" y="200793"/>
                    </a:moveTo>
                    <a:lnTo>
                      <a:pt x="75457" y="293574"/>
                    </a:lnTo>
                    <a:lnTo>
                      <a:pt x="124638" y="293574"/>
                    </a:lnTo>
                    <a:cubicBezTo>
                      <a:pt x="147310" y="293574"/>
                      <a:pt x="163122" y="289156"/>
                      <a:pt x="172075" y="280436"/>
                    </a:cubicBezTo>
                    <a:cubicBezTo>
                      <a:pt x="181027" y="271716"/>
                      <a:pt x="185446" y="259856"/>
                      <a:pt x="185446" y="245090"/>
                    </a:cubicBezTo>
                    <a:cubicBezTo>
                      <a:pt x="185446" y="236370"/>
                      <a:pt x="183469" y="228581"/>
                      <a:pt x="179632" y="221953"/>
                    </a:cubicBezTo>
                    <a:cubicBezTo>
                      <a:pt x="175795" y="215326"/>
                      <a:pt x="169168" y="210094"/>
                      <a:pt x="159983" y="206374"/>
                    </a:cubicBezTo>
                    <a:cubicBezTo>
                      <a:pt x="150798" y="202653"/>
                      <a:pt x="138241" y="200793"/>
                      <a:pt x="122080" y="200793"/>
                    </a:cubicBezTo>
                    <a:lnTo>
                      <a:pt x="75341" y="200793"/>
                    </a:lnTo>
                    <a:close/>
                  </a:path>
                </a:pathLst>
              </a:custGeom>
              <a:grpFill/>
              <a:ln w="116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" name="Forma Livre: Forma 17">
                <a:extLst>
                  <a:ext uri="{FF2B5EF4-FFF2-40B4-BE49-F238E27FC236}">
                    <a16:creationId xmlns:a16="http://schemas.microsoft.com/office/drawing/2014/main" xmlns="" id="{CB659EEA-DC8A-CA73-70F7-CDD2E767BCA3}"/>
                  </a:ext>
                </a:extLst>
              </p:cNvPr>
              <p:cNvSpPr/>
              <p:nvPr/>
            </p:nvSpPr>
            <p:spPr>
              <a:xfrm>
                <a:off x="2831177" y="1103680"/>
                <a:ext cx="75457" cy="355892"/>
              </a:xfrm>
              <a:custGeom>
                <a:avLst/>
                <a:gdLst>
                  <a:gd name="connsiteX0" fmla="*/ 0 w 75457"/>
                  <a:gd name="connsiteY0" fmla="*/ 355776 h 355892"/>
                  <a:gd name="connsiteX1" fmla="*/ 0 w 75457"/>
                  <a:gd name="connsiteY1" fmla="*/ 0 h 355892"/>
                  <a:gd name="connsiteX2" fmla="*/ 75457 w 75457"/>
                  <a:gd name="connsiteY2" fmla="*/ 0 h 355892"/>
                  <a:gd name="connsiteX3" fmla="*/ 75457 w 75457"/>
                  <a:gd name="connsiteY3" fmla="*/ 355893 h 355892"/>
                  <a:gd name="connsiteX4" fmla="*/ 0 w 75457"/>
                  <a:gd name="connsiteY4" fmla="*/ 355893 h 355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457" h="355892">
                    <a:moveTo>
                      <a:pt x="0" y="355776"/>
                    </a:moveTo>
                    <a:lnTo>
                      <a:pt x="0" y="0"/>
                    </a:lnTo>
                    <a:lnTo>
                      <a:pt x="75457" y="0"/>
                    </a:lnTo>
                    <a:lnTo>
                      <a:pt x="75457" y="355893"/>
                    </a:lnTo>
                    <a:lnTo>
                      <a:pt x="0" y="355893"/>
                    </a:lnTo>
                    <a:close/>
                  </a:path>
                </a:pathLst>
              </a:custGeom>
              <a:grpFill/>
              <a:ln w="116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" name="Forma Livre: Forma 18">
                <a:extLst>
                  <a:ext uri="{FF2B5EF4-FFF2-40B4-BE49-F238E27FC236}">
                    <a16:creationId xmlns:a16="http://schemas.microsoft.com/office/drawing/2014/main" xmlns="" id="{69DDB0FC-C2E1-7C98-5B62-62FE1DE25844}"/>
                  </a:ext>
                </a:extLst>
              </p:cNvPr>
              <p:cNvSpPr/>
              <p:nvPr/>
            </p:nvSpPr>
            <p:spPr>
              <a:xfrm>
                <a:off x="2979150" y="1103680"/>
                <a:ext cx="229278" cy="355892"/>
              </a:xfrm>
              <a:custGeom>
                <a:avLst/>
                <a:gdLst>
                  <a:gd name="connsiteX0" fmla="*/ 74294 w 229278"/>
                  <a:gd name="connsiteY0" fmla="*/ 355776 h 355892"/>
                  <a:gd name="connsiteX1" fmla="*/ 0 w 229278"/>
                  <a:gd name="connsiteY1" fmla="*/ 355776 h 355892"/>
                  <a:gd name="connsiteX2" fmla="*/ 0 w 229278"/>
                  <a:gd name="connsiteY2" fmla="*/ 0 h 355892"/>
                  <a:gd name="connsiteX3" fmla="*/ 229278 w 229278"/>
                  <a:gd name="connsiteY3" fmla="*/ 0 h 355892"/>
                  <a:gd name="connsiteX4" fmla="*/ 229278 w 229278"/>
                  <a:gd name="connsiteY4" fmla="*/ 66505 h 355892"/>
                  <a:gd name="connsiteX5" fmla="*/ 74294 w 229278"/>
                  <a:gd name="connsiteY5" fmla="*/ 66505 h 355892"/>
                  <a:gd name="connsiteX6" fmla="*/ 74294 w 229278"/>
                  <a:gd name="connsiteY6" fmla="*/ 136265 h 355892"/>
                  <a:gd name="connsiteX7" fmla="*/ 206955 w 229278"/>
                  <a:gd name="connsiteY7" fmla="*/ 136265 h 355892"/>
                  <a:gd name="connsiteX8" fmla="*/ 206955 w 229278"/>
                  <a:gd name="connsiteY8" fmla="*/ 202537 h 355892"/>
                  <a:gd name="connsiteX9" fmla="*/ 74294 w 229278"/>
                  <a:gd name="connsiteY9" fmla="*/ 202537 h 355892"/>
                  <a:gd name="connsiteX10" fmla="*/ 74294 w 229278"/>
                  <a:gd name="connsiteY10" fmla="*/ 355893 h 355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9278" h="355892">
                    <a:moveTo>
                      <a:pt x="74294" y="355776"/>
                    </a:moveTo>
                    <a:lnTo>
                      <a:pt x="0" y="355776"/>
                    </a:lnTo>
                    <a:lnTo>
                      <a:pt x="0" y="0"/>
                    </a:lnTo>
                    <a:lnTo>
                      <a:pt x="229278" y="0"/>
                    </a:lnTo>
                    <a:lnTo>
                      <a:pt x="229278" y="66505"/>
                    </a:lnTo>
                    <a:lnTo>
                      <a:pt x="74294" y="66505"/>
                    </a:lnTo>
                    <a:lnTo>
                      <a:pt x="74294" y="136265"/>
                    </a:lnTo>
                    <a:lnTo>
                      <a:pt x="206955" y="136265"/>
                    </a:lnTo>
                    <a:lnTo>
                      <a:pt x="206955" y="202537"/>
                    </a:lnTo>
                    <a:lnTo>
                      <a:pt x="74294" y="202537"/>
                    </a:lnTo>
                    <a:lnTo>
                      <a:pt x="74294" y="355893"/>
                    </a:lnTo>
                    <a:close/>
                  </a:path>
                </a:pathLst>
              </a:custGeom>
              <a:grpFill/>
              <a:ln w="116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sp>
          <p:nvSpPr>
            <p:cNvPr id="14" name="Forma Livre: Forma 13">
              <a:extLst>
                <a:ext uri="{FF2B5EF4-FFF2-40B4-BE49-F238E27FC236}">
                  <a16:creationId xmlns:a16="http://schemas.microsoft.com/office/drawing/2014/main" xmlns="" id="{131D84C7-120E-107B-A0CE-79B1658177F6}"/>
                </a:ext>
              </a:extLst>
            </p:cNvPr>
            <p:cNvSpPr/>
            <p:nvPr/>
          </p:nvSpPr>
          <p:spPr>
            <a:xfrm>
              <a:off x="4240807" y="2081065"/>
              <a:ext cx="1737286" cy="1756876"/>
            </a:xfrm>
            <a:custGeom>
              <a:avLst/>
              <a:gdLst>
                <a:gd name="connsiteX0" fmla="*/ 736434 w 1061981"/>
                <a:gd name="connsiteY0" fmla="*/ 0 h 1073956"/>
                <a:gd name="connsiteX1" fmla="*/ 0 w 1061981"/>
                <a:gd name="connsiteY1" fmla="*/ 0 h 1073956"/>
                <a:gd name="connsiteX2" fmla="*/ 0 w 1061981"/>
                <a:gd name="connsiteY2" fmla="*/ 745735 h 1073956"/>
                <a:gd name="connsiteX3" fmla="*/ 28718 w 1061981"/>
                <a:gd name="connsiteY3" fmla="*/ 774453 h 1073956"/>
                <a:gd name="connsiteX4" fmla="*/ 287412 w 1061981"/>
                <a:gd name="connsiteY4" fmla="*/ 1033031 h 1073956"/>
                <a:gd name="connsiteX5" fmla="*/ 328337 w 1061981"/>
                <a:gd name="connsiteY5" fmla="*/ 1073957 h 1073956"/>
                <a:gd name="connsiteX6" fmla="*/ 407050 w 1061981"/>
                <a:gd name="connsiteY6" fmla="*/ 1073957 h 1073956"/>
                <a:gd name="connsiteX7" fmla="*/ 407050 w 1061981"/>
                <a:gd name="connsiteY7" fmla="*/ 406818 h 1073956"/>
                <a:gd name="connsiteX8" fmla="*/ 813519 w 1061981"/>
                <a:gd name="connsiteY8" fmla="*/ 406818 h 1073956"/>
                <a:gd name="connsiteX9" fmla="*/ 813519 w 1061981"/>
                <a:gd name="connsiteY9" fmla="*/ 492739 h 1073956"/>
                <a:gd name="connsiteX10" fmla="*/ 490413 w 1061981"/>
                <a:gd name="connsiteY10" fmla="*/ 492739 h 1073956"/>
                <a:gd name="connsiteX11" fmla="*/ 490413 w 1061981"/>
                <a:gd name="connsiteY11" fmla="*/ 741201 h 1073956"/>
                <a:gd name="connsiteX12" fmla="*/ 813519 w 1061981"/>
                <a:gd name="connsiteY12" fmla="*/ 741201 h 1073956"/>
                <a:gd name="connsiteX13" fmla="*/ 813519 w 1061981"/>
                <a:gd name="connsiteY13" fmla="*/ 826308 h 1073956"/>
                <a:gd name="connsiteX14" fmla="*/ 490413 w 1061981"/>
                <a:gd name="connsiteY14" fmla="*/ 826308 h 1073956"/>
                <a:gd name="connsiteX15" fmla="*/ 490413 w 1061981"/>
                <a:gd name="connsiteY15" fmla="*/ 1073957 h 1073956"/>
                <a:gd name="connsiteX16" fmla="*/ 1061981 w 1061981"/>
                <a:gd name="connsiteY16" fmla="*/ 1073957 h 1073956"/>
                <a:gd name="connsiteX17" fmla="*/ 1061981 w 1061981"/>
                <a:gd name="connsiteY17" fmla="*/ 325431 h 1073956"/>
                <a:gd name="connsiteX18" fmla="*/ 736434 w 1061981"/>
                <a:gd name="connsiteY18" fmla="*/ 0 h 1073956"/>
                <a:gd name="connsiteX19" fmla="*/ 980711 w 1061981"/>
                <a:gd name="connsiteY19" fmla="*/ 992686 h 1073956"/>
                <a:gd name="connsiteX20" fmla="*/ 571568 w 1061981"/>
                <a:gd name="connsiteY20" fmla="*/ 992686 h 1073956"/>
                <a:gd name="connsiteX21" fmla="*/ 571568 w 1061981"/>
                <a:gd name="connsiteY21" fmla="*/ 907462 h 1073956"/>
                <a:gd name="connsiteX22" fmla="*/ 894673 w 1061981"/>
                <a:gd name="connsiteY22" fmla="*/ 907462 h 1073956"/>
                <a:gd name="connsiteX23" fmla="*/ 894673 w 1061981"/>
                <a:gd name="connsiteY23" fmla="*/ 659930 h 1073956"/>
                <a:gd name="connsiteX24" fmla="*/ 571568 w 1061981"/>
                <a:gd name="connsiteY24" fmla="*/ 659930 h 1073956"/>
                <a:gd name="connsiteX25" fmla="*/ 571568 w 1061981"/>
                <a:gd name="connsiteY25" fmla="*/ 573893 h 1073956"/>
                <a:gd name="connsiteX26" fmla="*/ 894673 w 1061981"/>
                <a:gd name="connsiteY26" fmla="*/ 573893 h 1073956"/>
                <a:gd name="connsiteX27" fmla="*/ 894673 w 1061981"/>
                <a:gd name="connsiteY27" fmla="*/ 325547 h 1073956"/>
                <a:gd name="connsiteX28" fmla="*/ 325780 w 1061981"/>
                <a:gd name="connsiteY28" fmla="*/ 325547 h 1073956"/>
                <a:gd name="connsiteX29" fmla="*/ 325780 w 1061981"/>
                <a:gd name="connsiteY29" fmla="*/ 968968 h 1073956"/>
                <a:gd name="connsiteX30" fmla="*/ 81271 w 1061981"/>
                <a:gd name="connsiteY30" fmla="*/ 724226 h 1073956"/>
                <a:gd name="connsiteX31" fmla="*/ 81271 w 1061981"/>
                <a:gd name="connsiteY31" fmla="*/ 81154 h 1073956"/>
                <a:gd name="connsiteX32" fmla="*/ 715041 w 1061981"/>
                <a:gd name="connsiteY32" fmla="*/ 81154 h 1073956"/>
                <a:gd name="connsiteX33" fmla="*/ 959434 w 1061981"/>
                <a:gd name="connsiteY33" fmla="*/ 325547 h 1073956"/>
                <a:gd name="connsiteX34" fmla="*/ 980827 w 1061981"/>
                <a:gd name="connsiteY34" fmla="*/ 346940 h 1073956"/>
                <a:gd name="connsiteX35" fmla="*/ 980827 w 1061981"/>
                <a:gd name="connsiteY35" fmla="*/ 992686 h 1073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061981" h="1073956">
                  <a:moveTo>
                    <a:pt x="736434" y="0"/>
                  </a:moveTo>
                  <a:lnTo>
                    <a:pt x="0" y="0"/>
                  </a:lnTo>
                  <a:lnTo>
                    <a:pt x="0" y="745735"/>
                  </a:lnTo>
                  <a:lnTo>
                    <a:pt x="28718" y="774453"/>
                  </a:lnTo>
                  <a:lnTo>
                    <a:pt x="287412" y="1033031"/>
                  </a:lnTo>
                  <a:lnTo>
                    <a:pt x="328337" y="1073957"/>
                  </a:lnTo>
                  <a:lnTo>
                    <a:pt x="407050" y="1073957"/>
                  </a:lnTo>
                  <a:lnTo>
                    <a:pt x="407050" y="406818"/>
                  </a:lnTo>
                  <a:lnTo>
                    <a:pt x="813519" y="406818"/>
                  </a:lnTo>
                  <a:lnTo>
                    <a:pt x="813519" y="492739"/>
                  </a:lnTo>
                  <a:lnTo>
                    <a:pt x="490413" y="492739"/>
                  </a:lnTo>
                  <a:lnTo>
                    <a:pt x="490413" y="741201"/>
                  </a:lnTo>
                  <a:lnTo>
                    <a:pt x="813519" y="741201"/>
                  </a:lnTo>
                  <a:lnTo>
                    <a:pt x="813519" y="826308"/>
                  </a:lnTo>
                  <a:lnTo>
                    <a:pt x="490413" y="826308"/>
                  </a:lnTo>
                  <a:lnTo>
                    <a:pt x="490413" y="1073957"/>
                  </a:lnTo>
                  <a:lnTo>
                    <a:pt x="1061981" y="1073957"/>
                  </a:lnTo>
                  <a:lnTo>
                    <a:pt x="1061981" y="325431"/>
                  </a:lnTo>
                  <a:lnTo>
                    <a:pt x="736434" y="0"/>
                  </a:lnTo>
                  <a:close/>
                  <a:moveTo>
                    <a:pt x="980711" y="992686"/>
                  </a:moveTo>
                  <a:lnTo>
                    <a:pt x="571568" y="992686"/>
                  </a:lnTo>
                  <a:lnTo>
                    <a:pt x="571568" y="907462"/>
                  </a:lnTo>
                  <a:lnTo>
                    <a:pt x="894673" y="907462"/>
                  </a:lnTo>
                  <a:lnTo>
                    <a:pt x="894673" y="659930"/>
                  </a:lnTo>
                  <a:lnTo>
                    <a:pt x="571568" y="659930"/>
                  </a:lnTo>
                  <a:lnTo>
                    <a:pt x="571568" y="573893"/>
                  </a:lnTo>
                  <a:lnTo>
                    <a:pt x="894673" y="573893"/>
                  </a:lnTo>
                  <a:lnTo>
                    <a:pt x="894673" y="325547"/>
                  </a:lnTo>
                  <a:lnTo>
                    <a:pt x="325780" y="325547"/>
                  </a:lnTo>
                  <a:lnTo>
                    <a:pt x="325780" y="968968"/>
                  </a:lnTo>
                  <a:lnTo>
                    <a:pt x="81271" y="724226"/>
                  </a:lnTo>
                  <a:lnTo>
                    <a:pt x="81271" y="81154"/>
                  </a:lnTo>
                  <a:lnTo>
                    <a:pt x="715041" y="81154"/>
                  </a:lnTo>
                  <a:lnTo>
                    <a:pt x="959434" y="325547"/>
                  </a:lnTo>
                  <a:lnTo>
                    <a:pt x="980827" y="346940"/>
                  </a:lnTo>
                  <a:lnTo>
                    <a:pt x="980827" y="992686"/>
                  </a:lnTo>
                  <a:close/>
                </a:path>
              </a:pathLst>
            </a:custGeom>
            <a:solidFill>
              <a:srgbClr val="D80305"/>
            </a:solidFill>
            <a:ln w="11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grpSp>
        <p:nvGrpSpPr>
          <p:cNvPr id="8" name="Agrupar 7">
            <a:extLst>
              <a:ext uri="{FF2B5EF4-FFF2-40B4-BE49-F238E27FC236}">
                <a16:creationId xmlns:a16="http://schemas.microsoft.com/office/drawing/2014/main" xmlns="" id="{3494582B-BACE-DD0E-652A-45A70C150369}"/>
              </a:ext>
            </a:extLst>
          </p:cNvPr>
          <p:cNvGrpSpPr/>
          <p:nvPr/>
        </p:nvGrpSpPr>
        <p:grpSpPr>
          <a:xfrm>
            <a:off x="366685" y="2563310"/>
            <a:ext cx="11833088" cy="1477328"/>
            <a:chOff x="1480562" y="2563310"/>
            <a:chExt cx="10081845" cy="1477328"/>
          </a:xfrm>
        </p:grpSpPr>
        <p:grpSp>
          <p:nvGrpSpPr>
            <p:cNvPr id="28" name="Agrupar 27">
              <a:extLst>
                <a:ext uri="{FF2B5EF4-FFF2-40B4-BE49-F238E27FC236}">
                  <a16:creationId xmlns:a16="http://schemas.microsoft.com/office/drawing/2014/main" xmlns="" id="{0CADA59D-3F28-8FD0-E3F4-6028C183ED2F}"/>
                </a:ext>
              </a:extLst>
            </p:cNvPr>
            <p:cNvGrpSpPr/>
            <p:nvPr/>
          </p:nvGrpSpPr>
          <p:grpSpPr>
            <a:xfrm>
              <a:off x="1480562" y="2626764"/>
              <a:ext cx="6553662" cy="1230566"/>
              <a:chOff x="3649192" y="3049987"/>
              <a:chExt cx="6553662" cy="1230566"/>
            </a:xfrm>
          </p:grpSpPr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xmlns="" id="{8FE570E5-9B30-6D89-BC4F-86CB31F037D6}"/>
                  </a:ext>
                </a:extLst>
              </p:cNvPr>
              <p:cNvSpPr txBox="1"/>
              <p:nvPr/>
            </p:nvSpPr>
            <p:spPr>
              <a:xfrm>
                <a:off x="3649192" y="3080224"/>
                <a:ext cx="250924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b="1" dirty="0">
                    <a:latin typeface="Open Sans" pitchFamily="2" charset="0"/>
                    <a:ea typeface="Open Sans" pitchFamily="2" charset="0"/>
                    <a:cs typeface="Open Sans" pitchFamily="2" charset="0"/>
                  </a:rPr>
                  <a:t>Isonomia entre o setor de fundição </a:t>
                </a:r>
                <a:r>
                  <a:rPr lang="pt-BR" dirty="0">
                    <a:latin typeface="Open Sans" pitchFamily="2" charset="0"/>
                    <a:ea typeface="Open Sans" pitchFamily="2" charset="0"/>
                    <a:cs typeface="Open Sans" pitchFamily="2" charset="0"/>
                  </a:rPr>
                  <a:t>e os demais segmentos da cadeia produtiva.</a:t>
                </a:r>
              </a:p>
            </p:txBody>
          </p:sp>
          <p:sp>
            <p:nvSpPr>
              <p:cNvPr id="26" name="CaixaDeTexto 25">
                <a:extLst>
                  <a:ext uri="{FF2B5EF4-FFF2-40B4-BE49-F238E27FC236}">
                    <a16:creationId xmlns:a16="http://schemas.microsoft.com/office/drawing/2014/main" xmlns="" id="{C6B30884-5219-3816-8A04-EDD2871E81F0}"/>
                  </a:ext>
                </a:extLst>
              </p:cNvPr>
              <p:cNvSpPr txBox="1"/>
              <p:nvPr/>
            </p:nvSpPr>
            <p:spPr>
              <a:xfrm>
                <a:off x="6581454" y="3049987"/>
                <a:ext cx="36214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dirty="0">
                    <a:latin typeface="Open Sans" pitchFamily="2" charset="0"/>
                    <a:ea typeface="Open Sans" pitchFamily="2" charset="0"/>
                    <a:cs typeface="Open Sans" pitchFamily="2" charset="0"/>
                  </a:rPr>
                  <a:t>É fundamental assegurar “igualdade tributária entre contribuintes que se encontrem em situação equivalente” (</a:t>
                </a:r>
                <a:r>
                  <a:rPr lang="pt-BR" b="1" dirty="0">
                    <a:latin typeface="Open Sans" pitchFamily="2" charset="0"/>
                    <a:ea typeface="Open Sans" pitchFamily="2" charset="0"/>
                    <a:cs typeface="Open Sans" pitchFamily="2" charset="0"/>
                  </a:rPr>
                  <a:t>art. 150, inciso II, da CF 1988)</a:t>
                </a:r>
                <a:r>
                  <a:rPr lang="pt-BR" dirty="0">
                    <a:latin typeface="Open Sans" pitchFamily="2" charset="0"/>
                    <a:ea typeface="Open Sans" pitchFamily="2" charset="0"/>
                    <a:cs typeface="Open Sans" pitchFamily="2" charset="0"/>
                  </a:rPr>
                  <a:t> </a:t>
                </a:r>
              </a:p>
            </p:txBody>
          </p:sp>
          <p:sp>
            <p:nvSpPr>
              <p:cNvPr id="27" name="Retângulo 26">
                <a:extLst>
                  <a:ext uri="{FF2B5EF4-FFF2-40B4-BE49-F238E27FC236}">
                    <a16:creationId xmlns:a16="http://schemas.microsoft.com/office/drawing/2014/main" xmlns="" id="{01841A05-81DD-B338-F74F-ADAFFD00C026}"/>
                  </a:ext>
                </a:extLst>
              </p:cNvPr>
              <p:cNvSpPr/>
              <p:nvPr/>
            </p:nvSpPr>
            <p:spPr>
              <a:xfrm flipH="1">
                <a:off x="6378655" y="3109490"/>
                <a:ext cx="45720" cy="1152000"/>
              </a:xfrm>
              <a:prstGeom prst="rect">
                <a:avLst/>
              </a:prstGeom>
              <a:solidFill>
                <a:srgbClr val="D803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xmlns="" id="{89C21C72-078C-4467-B534-277EF1475856}"/>
                </a:ext>
              </a:extLst>
            </p:cNvPr>
            <p:cNvSpPr txBox="1"/>
            <p:nvPr/>
          </p:nvSpPr>
          <p:spPr>
            <a:xfrm>
              <a:off x="8061037" y="2563310"/>
              <a:ext cx="350137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>
                  <a:latin typeface="Open Sans" pitchFamily="2" charset="0"/>
                  <a:ea typeface="Open Sans" pitchFamily="2" charset="0"/>
                  <a:cs typeface="Open Sans" pitchFamily="2" charset="0"/>
                </a:rPr>
                <a:t>Havendo limitações orçamentárias, uma solução a ser adotada é a </a:t>
              </a:r>
              <a:r>
                <a:rPr lang="pt-BR" b="1" dirty="0">
                  <a:latin typeface="Open Sans" pitchFamily="2" charset="0"/>
                  <a:ea typeface="Open Sans" pitchFamily="2" charset="0"/>
                  <a:cs typeface="Open Sans" pitchFamily="2" charset="0"/>
                </a:rPr>
                <a:t>redistribuição equitativa dos recursos da desoneração a todos os setores demandantes.</a:t>
              </a:r>
            </a:p>
          </p:txBody>
        </p:sp>
      </p:grp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45AF2EA4-8963-09FD-FAD4-ADCD5E47EAB2}"/>
              </a:ext>
            </a:extLst>
          </p:cNvPr>
          <p:cNvSpPr/>
          <p:nvPr/>
        </p:nvSpPr>
        <p:spPr>
          <a:xfrm flipH="1">
            <a:off x="8066509" y="2681166"/>
            <a:ext cx="47392" cy="1152000"/>
          </a:xfrm>
          <a:prstGeom prst="rect">
            <a:avLst/>
          </a:prstGeom>
          <a:solidFill>
            <a:srgbClr val="D803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64847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Padrão do plano de fundo&#10;&#10;Descrição gerada automaticamente">
            <a:extLst>
              <a:ext uri="{FF2B5EF4-FFF2-40B4-BE49-F238E27FC236}">
                <a16:creationId xmlns:a16="http://schemas.microsoft.com/office/drawing/2014/main" xmlns="" id="{AD854659-6B71-10E7-A586-CA6C37905E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7" b="7855"/>
          <a:stretch/>
        </p:blipFill>
        <p:spPr>
          <a:xfrm>
            <a:off x="-12412" y="0"/>
            <a:ext cx="12204411" cy="68580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5EB50BAA-E46E-468E-7FFF-14033F8B857A}"/>
              </a:ext>
            </a:extLst>
          </p:cNvPr>
          <p:cNvSpPr txBox="1"/>
          <p:nvPr/>
        </p:nvSpPr>
        <p:spPr>
          <a:xfrm>
            <a:off x="3967870" y="2245577"/>
            <a:ext cx="425629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8000" b="1" dirty="0">
                <a:latin typeface="Share Tech" panose="00000500000000000000" pitchFamily="2" charset="0"/>
              </a:rPr>
              <a:t>OBRIGADO</a:t>
            </a:r>
            <a:endParaRPr lang="pt-BR" sz="7200" b="1" dirty="0">
              <a:latin typeface="Share Tech" panose="00000500000000000000" pitchFamily="2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251DF905-77BE-0B70-69DC-D9A912C094F9}"/>
              </a:ext>
            </a:extLst>
          </p:cNvPr>
          <p:cNvSpPr txBox="1"/>
          <p:nvPr/>
        </p:nvSpPr>
        <p:spPr>
          <a:xfrm>
            <a:off x="4351776" y="3605016"/>
            <a:ext cx="348845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FERNANDO SILVÉRIO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xmlns="" id="{3CBA2085-B565-47F2-9642-5D71FC22D3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005387" y="5129807"/>
            <a:ext cx="2181225" cy="923925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D0A1DB4A-718B-33CD-78C3-FCBE187A2AFF}"/>
              </a:ext>
            </a:extLst>
          </p:cNvPr>
          <p:cNvSpPr/>
          <p:nvPr/>
        </p:nvSpPr>
        <p:spPr>
          <a:xfrm>
            <a:off x="0" y="6596534"/>
            <a:ext cx="12192000" cy="2614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C68FEC08-E5FD-31F9-0B4A-2CD314A3B539}"/>
              </a:ext>
            </a:extLst>
          </p:cNvPr>
          <p:cNvSpPr/>
          <p:nvPr/>
        </p:nvSpPr>
        <p:spPr>
          <a:xfrm>
            <a:off x="0" y="6524534"/>
            <a:ext cx="12192000" cy="72000"/>
          </a:xfrm>
          <a:prstGeom prst="rect">
            <a:avLst/>
          </a:prstGeom>
          <a:solidFill>
            <a:srgbClr val="D803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4" name="Imagem 53">
            <a:extLst>
              <a:ext uri="{FF2B5EF4-FFF2-40B4-BE49-F238E27FC236}">
                <a16:creationId xmlns:a16="http://schemas.microsoft.com/office/drawing/2014/main" xmlns="" id="{46BE3A16-AB38-9652-386A-57F649E15F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7244" y="3429000"/>
            <a:ext cx="1585097" cy="7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848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Imagem 114" descr="Padrão do plano de fundo&#10;&#10;Descrição gerada automaticamente">
            <a:extLst>
              <a:ext uri="{FF2B5EF4-FFF2-40B4-BE49-F238E27FC236}">
                <a16:creationId xmlns:a16="http://schemas.microsoft.com/office/drawing/2014/main" xmlns="" id="{C64D56A6-5988-11D5-CD5A-144EECBD94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7" b="7855"/>
          <a:stretch/>
        </p:blipFill>
        <p:spPr>
          <a:xfrm>
            <a:off x="-12412" y="0"/>
            <a:ext cx="12204411" cy="6858000"/>
          </a:xfrm>
          <a:prstGeom prst="rect">
            <a:avLst/>
          </a:prstGeom>
        </p:spPr>
      </p:pic>
      <p:sp>
        <p:nvSpPr>
          <p:cNvPr id="28" name="Retângulo 27">
            <a:extLst>
              <a:ext uri="{FF2B5EF4-FFF2-40B4-BE49-F238E27FC236}">
                <a16:creationId xmlns:a16="http://schemas.microsoft.com/office/drawing/2014/main" xmlns="" id="{A0A94BD9-423E-A962-11C7-AF0EAD143609}"/>
              </a:ext>
            </a:extLst>
          </p:cNvPr>
          <p:cNvSpPr/>
          <p:nvPr/>
        </p:nvSpPr>
        <p:spPr>
          <a:xfrm>
            <a:off x="4137569" y="699594"/>
            <a:ext cx="6756854" cy="830997"/>
          </a:xfrm>
          <a:prstGeom prst="rect">
            <a:avLst/>
          </a:prstGeom>
          <a:solidFill>
            <a:srgbClr val="D803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B93083CF-8825-D2E6-0C48-2AD04DF97779}"/>
              </a:ext>
            </a:extLst>
          </p:cNvPr>
          <p:cNvSpPr/>
          <p:nvPr/>
        </p:nvSpPr>
        <p:spPr>
          <a:xfrm>
            <a:off x="0" y="0"/>
            <a:ext cx="413756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5EB50BAA-E46E-468E-7FFF-14033F8B857A}"/>
              </a:ext>
            </a:extLst>
          </p:cNvPr>
          <p:cNvSpPr txBox="1"/>
          <p:nvPr/>
        </p:nvSpPr>
        <p:spPr>
          <a:xfrm>
            <a:off x="4479736" y="799780"/>
            <a:ext cx="62215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Share Tech" panose="00000500000000000000" pitchFamily="2" charset="0"/>
              </a:rPr>
              <a:t>NÚMEROS DO SETOR DE FUNDIÇÃO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251DF905-77BE-0B70-69DC-D9A912C094F9}"/>
              </a:ext>
            </a:extLst>
          </p:cNvPr>
          <p:cNvSpPr txBox="1"/>
          <p:nvPr/>
        </p:nvSpPr>
        <p:spPr>
          <a:xfrm>
            <a:off x="438150" y="3181350"/>
            <a:ext cx="35985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 ABIFA - Associação Brasileira de Fundição representa o setor </a:t>
            </a:r>
            <a:r>
              <a:rPr lang="pt-BR" sz="16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desde 1969</a:t>
            </a:r>
            <a:r>
              <a:rPr lang="pt-BR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e busca desenvolver políticas econômicas e sociais que favoreçam a indústria nacional.</a:t>
            </a:r>
          </a:p>
        </p:txBody>
      </p:sp>
      <p:grpSp>
        <p:nvGrpSpPr>
          <p:cNvPr id="70" name="Agrupar 69">
            <a:extLst>
              <a:ext uri="{FF2B5EF4-FFF2-40B4-BE49-F238E27FC236}">
                <a16:creationId xmlns:a16="http://schemas.microsoft.com/office/drawing/2014/main" xmlns="" id="{A8354011-424B-B000-5254-97B6773D2860}"/>
              </a:ext>
            </a:extLst>
          </p:cNvPr>
          <p:cNvGrpSpPr/>
          <p:nvPr/>
        </p:nvGrpSpPr>
        <p:grpSpPr>
          <a:xfrm>
            <a:off x="739273" y="1102169"/>
            <a:ext cx="2663439" cy="1122090"/>
            <a:chOff x="919170" y="1102169"/>
            <a:chExt cx="2663439" cy="1122090"/>
          </a:xfrm>
        </p:grpSpPr>
        <p:grpSp>
          <p:nvGrpSpPr>
            <p:cNvPr id="30" name="Gráfico 2">
              <a:extLst>
                <a:ext uri="{FF2B5EF4-FFF2-40B4-BE49-F238E27FC236}">
                  <a16:creationId xmlns:a16="http://schemas.microsoft.com/office/drawing/2014/main" xmlns="" id="{B2A6A90E-24D2-2F0D-FB4E-1A92050383F0}"/>
                </a:ext>
              </a:extLst>
            </p:cNvPr>
            <p:cNvGrpSpPr/>
            <p:nvPr/>
          </p:nvGrpSpPr>
          <p:grpSpPr>
            <a:xfrm>
              <a:off x="2136483" y="1102169"/>
              <a:ext cx="1441824" cy="357404"/>
              <a:chOff x="2136483" y="1102169"/>
              <a:chExt cx="1441824" cy="357404"/>
            </a:xfrm>
            <a:solidFill>
              <a:schemeClr val="bg1"/>
            </a:solidFill>
          </p:grpSpPr>
          <p:sp>
            <p:nvSpPr>
              <p:cNvPr id="31" name="Forma Livre: Forma 30">
                <a:extLst>
                  <a:ext uri="{FF2B5EF4-FFF2-40B4-BE49-F238E27FC236}">
                    <a16:creationId xmlns:a16="http://schemas.microsoft.com/office/drawing/2014/main" xmlns="" id="{57067350-C460-0025-43C7-514D9012D089}"/>
                  </a:ext>
                </a:extLst>
              </p:cNvPr>
              <p:cNvSpPr/>
              <p:nvPr/>
            </p:nvSpPr>
            <p:spPr>
              <a:xfrm>
                <a:off x="2136483" y="1102169"/>
                <a:ext cx="344033" cy="357287"/>
              </a:xfrm>
              <a:custGeom>
                <a:avLst/>
                <a:gdLst>
                  <a:gd name="connsiteX0" fmla="*/ 262647 w 344033"/>
                  <a:gd name="connsiteY0" fmla="*/ 357288 h 357287"/>
                  <a:gd name="connsiteX1" fmla="*/ 236836 w 344033"/>
                  <a:gd name="connsiteY1" fmla="*/ 272529 h 357287"/>
                  <a:gd name="connsiteX2" fmla="*/ 107082 w 344033"/>
                  <a:gd name="connsiteY2" fmla="*/ 272529 h 357287"/>
                  <a:gd name="connsiteX3" fmla="*/ 81271 w 344033"/>
                  <a:gd name="connsiteY3" fmla="*/ 357288 h 357287"/>
                  <a:gd name="connsiteX4" fmla="*/ 0 w 344033"/>
                  <a:gd name="connsiteY4" fmla="*/ 357288 h 357287"/>
                  <a:gd name="connsiteX5" fmla="*/ 125684 w 344033"/>
                  <a:gd name="connsiteY5" fmla="*/ 0 h 357287"/>
                  <a:gd name="connsiteX6" fmla="*/ 213117 w 344033"/>
                  <a:gd name="connsiteY6" fmla="*/ 0 h 357287"/>
                  <a:gd name="connsiteX7" fmla="*/ 344033 w 344033"/>
                  <a:gd name="connsiteY7" fmla="*/ 357288 h 357287"/>
                  <a:gd name="connsiteX8" fmla="*/ 262763 w 344033"/>
                  <a:gd name="connsiteY8" fmla="*/ 357288 h 357287"/>
                  <a:gd name="connsiteX9" fmla="*/ 218814 w 344033"/>
                  <a:gd name="connsiteY9" fmla="*/ 209280 h 357287"/>
                  <a:gd name="connsiteX10" fmla="*/ 172075 w 344033"/>
                  <a:gd name="connsiteY10" fmla="*/ 81038 h 357287"/>
                  <a:gd name="connsiteX11" fmla="*/ 126033 w 344033"/>
                  <a:gd name="connsiteY11" fmla="*/ 209280 h 357287"/>
                  <a:gd name="connsiteX12" fmla="*/ 218814 w 344033"/>
                  <a:gd name="connsiteY12" fmla="*/ 209280 h 35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44033" h="357287">
                    <a:moveTo>
                      <a:pt x="262647" y="357288"/>
                    </a:moveTo>
                    <a:lnTo>
                      <a:pt x="236836" y="272529"/>
                    </a:lnTo>
                    <a:lnTo>
                      <a:pt x="107082" y="272529"/>
                    </a:lnTo>
                    <a:lnTo>
                      <a:pt x="81271" y="357288"/>
                    </a:lnTo>
                    <a:lnTo>
                      <a:pt x="0" y="357288"/>
                    </a:lnTo>
                    <a:lnTo>
                      <a:pt x="125684" y="0"/>
                    </a:lnTo>
                    <a:lnTo>
                      <a:pt x="213117" y="0"/>
                    </a:lnTo>
                    <a:lnTo>
                      <a:pt x="344033" y="357288"/>
                    </a:lnTo>
                    <a:lnTo>
                      <a:pt x="262763" y="357288"/>
                    </a:lnTo>
                    <a:close/>
                    <a:moveTo>
                      <a:pt x="218814" y="209280"/>
                    </a:moveTo>
                    <a:lnTo>
                      <a:pt x="172075" y="81038"/>
                    </a:lnTo>
                    <a:lnTo>
                      <a:pt x="126033" y="209280"/>
                    </a:lnTo>
                    <a:lnTo>
                      <a:pt x="218814" y="209280"/>
                    </a:lnTo>
                    <a:close/>
                  </a:path>
                </a:pathLst>
              </a:custGeom>
              <a:grpFill/>
              <a:ln w="116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2" name="Forma Livre: Forma 31">
                <a:extLst>
                  <a:ext uri="{FF2B5EF4-FFF2-40B4-BE49-F238E27FC236}">
                    <a16:creationId xmlns:a16="http://schemas.microsoft.com/office/drawing/2014/main" xmlns="" id="{7D3A1283-3BB3-64AF-3AD5-565C5C16C02F}"/>
                  </a:ext>
                </a:extLst>
              </p:cNvPr>
              <p:cNvSpPr/>
              <p:nvPr/>
            </p:nvSpPr>
            <p:spPr>
              <a:xfrm>
                <a:off x="3234274" y="1102169"/>
                <a:ext cx="344033" cy="357287"/>
              </a:xfrm>
              <a:custGeom>
                <a:avLst/>
                <a:gdLst>
                  <a:gd name="connsiteX0" fmla="*/ 262647 w 344033"/>
                  <a:gd name="connsiteY0" fmla="*/ 357288 h 357287"/>
                  <a:gd name="connsiteX1" fmla="*/ 236836 w 344033"/>
                  <a:gd name="connsiteY1" fmla="*/ 272529 h 357287"/>
                  <a:gd name="connsiteX2" fmla="*/ 107082 w 344033"/>
                  <a:gd name="connsiteY2" fmla="*/ 272529 h 357287"/>
                  <a:gd name="connsiteX3" fmla="*/ 81271 w 344033"/>
                  <a:gd name="connsiteY3" fmla="*/ 357288 h 357287"/>
                  <a:gd name="connsiteX4" fmla="*/ 0 w 344033"/>
                  <a:gd name="connsiteY4" fmla="*/ 357288 h 357287"/>
                  <a:gd name="connsiteX5" fmla="*/ 125684 w 344033"/>
                  <a:gd name="connsiteY5" fmla="*/ 0 h 357287"/>
                  <a:gd name="connsiteX6" fmla="*/ 213117 w 344033"/>
                  <a:gd name="connsiteY6" fmla="*/ 0 h 357287"/>
                  <a:gd name="connsiteX7" fmla="*/ 344034 w 344033"/>
                  <a:gd name="connsiteY7" fmla="*/ 357288 h 357287"/>
                  <a:gd name="connsiteX8" fmla="*/ 262763 w 344033"/>
                  <a:gd name="connsiteY8" fmla="*/ 357288 h 357287"/>
                  <a:gd name="connsiteX9" fmla="*/ 218814 w 344033"/>
                  <a:gd name="connsiteY9" fmla="*/ 209280 h 357287"/>
                  <a:gd name="connsiteX10" fmla="*/ 172075 w 344033"/>
                  <a:gd name="connsiteY10" fmla="*/ 81038 h 357287"/>
                  <a:gd name="connsiteX11" fmla="*/ 126033 w 344033"/>
                  <a:gd name="connsiteY11" fmla="*/ 209280 h 357287"/>
                  <a:gd name="connsiteX12" fmla="*/ 218814 w 344033"/>
                  <a:gd name="connsiteY12" fmla="*/ 209280 h 35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44033" h="357287">
                    <a:moveTo>
                      <a:pt x="262647" y="357288"/>
                    </a:moveTo>
                    <a:lnTo>
                      <a:pt x="236836" y="272529"/>
                    </a:lnTo>
                    <a:lnTo>
                      <a:pt x="107082" y="272529"/>
                    </a:lnTo>
                    <a:lnTo>
                      <a:pt x="81271" y="357288"/>
                    </a:lnTo>
                    <a:lnTo>
                      <a:pt x="0" y="357288"/>
                    </a:lnTo>
                    <a:lnTo>
                      <a:pt x="125684" y="0"/>
                    </a:lnTo>
                    <a:lnTo>
                      <a:pt x="213117" y="0"/>
                    </a:lnTo>
                    <a:lnTo>
                      <a:pt x="344034" y="357288"/>
                    </a:lnTo>
                    <a:lnTo>
                      <a:pt x="262763" y="357288"/>
                    </a:lnTo>
                    <a:close/>
                    <a:moveTo>
                      <a:pt x="218814" y="209280"/>
                    </a:moveTo>
                    <a:lnTo>
                      <a:pt x="172075" y="81038"/>
                    </a:lnTo>
                    <a:lnTo>
                      <a:pt x="126033" y="209280"/>
                    </a:lnTo>
                    <a:lnTo>
                      <a:pt x="218814" y="209280"/>
                    </a:lnTo>
                    <a:close/>
                  </a:path>
                </a:pathLst>
              </a:custGeom>
              <a:grpFill/>
              <a:ln w="116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3" name="Forma Livre: Forma 32">
                <a:extLst>
                  <a:ext uri="{FF2B5EF4-FFF2-40B4-BE49-F238E27FC236}">
                    <a16:creationId xmlns:a16="http://schemas.microsoft.com/office/drawing/2014/main" xmlns="" id="{76A74AD1-9237-15FF-82E7-E958F35BEFB6}"/>
                  </a:ext>
                </a:extLst>
              </p:cNvPr>
              <p:cNvSpPr/>
              <p:nvPr/>
            </p:nvSpPr>
            <p:spPr>
              <a:xfrm>
                <a:off x="2514815" y="1103680"/>
                <a:ext cx="263925" cy="355892"/>
              </a:xfrm>
              <a:custGeom>
                <a:avLst/>
                <a:gdLst>
                  <a:gd name="connsiteX0" fmla="*/ 0 w 263925"/>
                  <a:gd name="connsiteY0" fmla="*/ 0 h 355892"/>
                  <a:gd name="connsiteX1" fmla="*/ 110802 w 263925"/>
                  <a:gd name="connsiteY1" fmla="*/ 0 h 355892"/>
                  <a:gd name="connsiteX2" fmla="*/ 218349 w 263925"/>
                  <a:gd name="connsiteY2" fmla="*/ 19998 h 355892"/>
                  <a:gd name="connsiteX3" fmla="*/ 254857 w 263925"/>
                  <a:gd name="connsiteY3" fmla="*/ 90107 h 355892"/>
                  <a:gd name="connsiteX4" fmla="*/ 248462 w 263925"/>
                  <a:gd name="connsiteY4" fmla="*/ 126615 h 355892"/>
                  <a:gd name="connsiteX5" fmla="*/ 229859 w 263925"/>
                  <a:gd name="connsiteY5" fmla="*/ 153356 h 355892"/>
                  <a:gd name="connsiteX6" fmla="*/ 200211 w 263925"/>
                  <a:gd name="connsiteY6" fmla="*/ 166959 h 355892"/>
                  <a:gd name="connsiteX7" fmla="*/ 200211 w 263925"/>
                  <a:gd name="connsiteY7" fmla="*/ 169401 h 355892"/>
                  <a:gd name="connsiteX8" fmla="*/ 232301 w 263925"/>
                  <a:gd name="connsiteY8" fmla="*/ 181958 h 355892"/>
                  <a:gd name="connsiteX9" fmla="*/ 255322 w 263925"/>
                  <a:gd name="connsiteY9" fmla="*/ 207769 h 355892"/>
                  <a:gd name="connsiteX10" fmla="*/ 263926 w 263925"/>
                  <a:gd name="connsiteY10" fmla="*/ 252648 h 355892"/>
                  <a:gd name="connsiteX11" fmla="*/ 248113 w 263925"/>
                  <a:gd name="connsiteY11" fmla="*/ 308107 h 355892"/>
                  <a:gd name="connsiteX12" fmla="*/ 203002 w 263925"/>
                  <a:gd name="connsiteY12" fmla="*/ 343568 h 355892"/>
                  <a:gd name="connsiteX13" fmla="*/ 133242 w 263925"/>
                  <a:gd name="connsiteY13" fmla="*/ 355893 h 355892"/>
                  <a:gd name="connsiteX14" fmla="*/ 116 w 263925"/>
                  <a:gd name="connsiteY14" fmla="*/ 355893 h 355892"/>
                  <a:gd name="connsiteX15" fmla="*/ 116 w 263925"/>
                  <a:gd name="connsiteY15" fmla="*/ 0 h 355892"/>
                  <a:gd name="connsiteX16" fmla="*/ 75457 w 263925"/>
                  <a:gd name="connsiteY16" fmla="*/ 140915 h 355892"/>
                  <a:gd name="connsiteX17" fmla="*/ 119290 w 263925"/>
                  <a:gd name="connsiteY17" fmla="*/ 140915 h 355892"/>
                  <a:gd name="connsiteX18" fmla="*/ 164866 w 263925"/>
                  <a:gd name="connsiteY18" fmla="*/ 130568 h 355892"/>
                  <a:gd name="connsiteX19" fmla="*/ 177539 w 263925"/>
                  <a:gd name="connsiteY19" fmla="*/ 99989 h 355892"/>
                  <a:gd name="connsiteX20" fmla="*/ 162541 w 263925"/>
                  <a:gd name="connsiteY20" fmla="*/ 70690 h 355892"/>
                  <a:gd name="connsiteX21" fmla="*/ 115220 w 263925"/>
                  <a:gd name="connsiteY21" fmla="*/ 61854 h 355892"/>
                  <a:gd name="connsiteX22" fmla="*/ 75573 w 263925"/>
                  <a:gd name="connsiteY22" fmla="*/ 61854 h 355892"/>
                  <a:gd name="connsiteX23" fmla="*/ 75573 w 263925"/>
                  <a:gd name="connsiteY23" fmla="*/ 140915 h 355892"/>
                  <a:gd name="connsiteX24" fmla="*/ 75457 w 263925"/>
                  <a:gd name="connsiteY24" fmla="*/ 200793 h 355892"/>
                  <a:gd name="connsiteX25" fmla="*/ 75457 w 263925"/>
                  <a:gd name="connsiteY25" fmla="*/ 293574 h 355892"/>
                  <a:gd name="connsiteX26" fmla="*/ 124638 w 263925"/>
                  <a:gd name="connsiteY26" fmla="*/ 293574 h 355892"/>
                  <a:gd name="connsiteX27" fmla="*/ 172075 w 263925"/>
                  <a:gd name="connsiteY27" fmla="*/ 280436 h 355892"/>
                  <a:gd name="connsiteX28" fmla="*/ 185446 w 263925"/>
                  <a:gd name="connsiteY28" fmla="*/ 245090 h 355892"/>
                  <a:gd name="connsiteX29" fmla="*/ 179632 w 263925"/>
                  <a:gd name="connsiteY29" fmla="*/ 221953 h 355892"/>
                  <a:gd name="connsiteX30" fmla="*/ 159983 w 263925"/>
                  <a:gd name="connsiteY30" fmla="*/ 206374 h 355892"/>
                  <a:gd name="connsiteX31" fmla="*/ 122080 w 263925"/>
                  <a:gd name="connsiteY31" fmla="*/ 200793 h 355892"/>
                  <a:gd name="connsiteX32" fmla="*/ 75341 w 263925"/>
                  <a:gd name="connsiteY32" fmla="*/ 200793 h 355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63925" h="355892">
                    <a:moveTo>
                      <a:pt x="0" y="0"/>
                    </a:moveTo>
                    <a:lnTo>
                      <a:pt x="110802" y="0"/>
                    </a:lnTo>
                    <a:cubicBezTo>
                      <a:pt x="158239" y="0"/>
                      <a:pt x="194049" y="6627"/>
                      <a:pt x="218349" y="19998"/>
                    </a:cubicBezTo>
                    <a:cubicBezTo>
                      <a:pt x="242649" y="33369"/>
                      <a:pt x="254857" y="56622"/>
                      <a:pt x="254857" y="90107"/>
                    </a:cubicBezTo>
                    <a:cubicBezTo>
                      <a:pt x="254857" y="103594"/>
                      <a:pt x="252648" y="115802"/>
                      <a:pt x="248462" y="126615"/>
                    </a:cubicBezTo>
                    <a:cubicBezTo>
                      <a:pt x="244160" y="137544"/>
                      <a:pt x="237998" y="146380"/>
                      <a:pt x="229859" y="153356"/>
                    </a:cubicBezTo>
                    <a:cubicBezTo>
                      <a:pt x="221721" y="160332"/>
                      <a:pt x="211838" y="164866"/>
                      <a:pt x="200211" y="166959"/>
                    </a:cubicBezTo>
                    <a:lnTo>
                      <a:pt x="200211" y="169401"/>
                    </a:lnTo>
                    <a:cubicBezTo>
                      <a:pt x="212071" y="171842"/>
                      <a:pt x="222767" y="176028"/>
                      <a:pt x="232301" y="181958"/>
                    </a:cubicBezTo>
                    <a:cubicBezTo>
                      <a:pt x="241835" y="187887"/>
                      <a:pt x="249508" y="196491"/>
                      <a:pt x="255322" y="207769"/>
                    </a:cubicBezTo>
                    <a:cubicBezTo>
                      <a:pt x="261135" y="219047"/>
                      <a:pt x="263926" y="234045"/>
                      <a:pt x="263926" y="252648"/>
                    </a:cubicBezTo>
                    <a:cubicBezTo>
                      <a:pt x="263926" y="274273"/>
                      <a:pt x="258694" y="292760"/>
                      <a:pt x="248113" y="308107"/>
                    </a:cubicBezTo>
                    <a:cubicBezTo>
                      <a:pt x="237533" y="323571"/>
                      <a:pt x="222535" y="335313"/>
                      <a:pt x="203002" y="343568"/>
                    </a:cubicBezTo>
                    <a:cubicBezTo>
                      <a:pt x="183469" y="351707"/>
                      <a:pt x="160216" y="355893"/>
                      <a:pt x="133242" y="355893"/>
                    </a:cubicBezTo>
                    <a:lnTo>
                      <a:pt x="116" y="355893"/>
                    </a:lnTo>
                    <a:lnTo>
                      <a:pt x="116" y="0"/>
                    </a:lnTo>
                    <a:close/>
                    <a:moveTo>
                      <a:pt x="75457" y="140915"/>
                    </a:moveTo>
                    <a:lnTo>
                      <a:pt x="119290" y="140915"/>
                    </a:lnTo>
                    <a:cubicBezTo>
                      <a:pt x="141148" y="140915"/>
                      <a:pt x="156379" y="137427"/>
                      <a:pt x="164866" y="130568"/>
                    </a:cubicBezTo>
                    <a:cubicBezTo>
                      <a:pt x="173354" y="123708"/>
                      <a:pt x="177539" y="113476"/>
                      <a:pt x="177539" y="99989"/>
                    </a:cubicBezTo>
                    <a:cubicBezTo>
                      <a:pt x="177539" y="86503"/>
                      <a:pt x="172540" y="76620"/>
                      <a:pt x="162541" y="70690"/>
                    </a:cubicBezTo>
                    <a:cubicBezTo>
                      <a:pt x="152542" y="64761"/>
                      <a:pt x="136730" y="61854"/>
                      <a:pt x="115220" y="61854"/>
                    </a:cubicBezTo>
                    <a:lnTo>
                      <a:pt x="75573" y="61854"/>
                    </a:lnTo>
                    <a:lnTo>
                      <a:pt x="75573" y="140915"/>
                    </a:lnTo>
                    <a:close/>
                    <a:moveTo>
                      <a:pt x="75457" y="200793"/>
                    </a:moveTo>
                    <a:lnTo>
                      <a:pt x="75457" y="293574"/>
                    </a:lnTo>
                    <a:lnTo>
                      <a:pt x="124638" y="293574"/>
                    </a:lnTo>
                    <a:cubicBezTo>
                      <a:pt x="147310" y="293574"/>
                      <a:pt x="163122" y="289156"/>
                      <a:pt x="172075" y="280436"/>
                    </a:cubicBezTo>
                    <a:cubicBezTo>
                      <a:pt x="181027" y="271716"/>
                      <a:pt x="185446" y="259856"/>
                      <a:pt x="185446" y="245090"/>
                    </a:cubicBezTo>
                    <a:cubicBezTo>
                      <a:pt x="185446" y="236370"/>
                      <a:pt x="183469" y="228581"/>
                      <a:pt x="179632" y="221953"/>
                    </a:cubicBezTo>
                    <a:cubicBezTo>
                      <a:pt x="175795" y="215326"/>
                      <a:pt x="169168" y="210094"/>
                      <a:pt x="159983" y="206374"/>
                    </a:cubicBezTo>
                    <a:cubicBezTo>
                      <a:pt x="150798" y="202653"/>
                      <a:pt x="138241" y="200793"/>
                      <a:pt x="122080" y="200793"/>
                    </a:cubicBezTo>
                    <a:lnTo>
                      <a:pt x="75341" y="200793"/>
                    </a:lnTo>
                    <a:close/>
                  </a:path>
                </a:pathLst>
              </a:custGeom>
              <a:grpFill/>
              <a:ln w="116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4" name="Forma Livre: Forma 33">
                <a:extLst>
                  <a:ext uri="{FF2B5EF4-FFF2-40B4-BE49-F238E27FC236}">
                    <a16:creationId xmlns:a16="http://schemas.microsoft.com/office/drawing/2014/main" xmlns="" id="{00FD22F4-3DA1-2257-EAF0-A9632CF6AD16}"/>
                  </a:ext>
                </a:extLst>
              </p:cNvPr>
              <p:cNvSpPr/>
              <p:nvPr/>
            </p:nvSpPr>
            <p:spPr>
              <a:xfrm>
                <a:off x="2831177" y="1103680"/>
                <a:ext cx="75457" cy="355892"/>
              </a:xfrm>
              <a:custGeom>
                <a:avLst/>
                <a:gdLst>
                  <a:gd name="connsiteX0" fmla="*/ 0 w 75457"/>
                  <a:gd name="connsiteY0" fmla="*/ 355776 h 355892"/>
                  <a:gd name="connsiteX1" fmla="*/ 0 w 75457"/>
                  <a:gd name="connsiteY1" fmla="*/ 0 h 355892"/>
                  <a:gd name="connsiteX2" fmla="*/ 75457 w 75457"/>
                  <a:gd name="connsiteY2" fmla="*/ 0 h 355892"/>
                  <a:gd name="connsiteX3" fmla="*/ 75457 w 75457"/>
                  <a:gd name="connsiteY3" fmla="*/ 355893 h 355892"/>
                  <a:gd name="connsiteX4" fmla="*/ 0 w 75457"/>
                  <a:gd name="connsiteY4" fmla="*/ 355893 h 355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457" h="355892">
                    <a:moveTo>
                      <a:pt x="0" y="355776"/>
                    </a:moveTo>
                    <a:lnTo>
                      <a:pt x="0" y="0"/>
                    </a:lnTo>
                    <a:lnTo>
                      <a:pt x="75457" y="0"/>
                    </a:lnTo>
                    <a:lnTo>
                      <a:pt x="75457" y="355893"/>
                    </a:lnTo>
                    <a:lnTo>
                      <a:pt x="0" y="355893"/>
                    </a:lnTo>
                    <a:close/>
                  </a:path>
                </a:pathLst>
              </a:custGeom>
              <a:grpFill/>
              <a:ln w="116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5" name="Forma Livre: Forma 34">
                <a:extLst>
                  <a:ext uri="{FF2B5EF4-FFF2-40B4-BE49-F238E27FC236}">
                    <a16:creationId xmlns:a16="http://schemas.microsoft.com/office/drawing/2014/main" xmlns="" id="{AFBC68FB-6D8F-EC82-67A9-8310E7ACD631}"/>
                  </a:ext>
                </a:extLst>
              </p:cNvPr>
              <p:cNvSpPr/>
              <p:nvPr/>
            </p:nvSpPr>
            <p:spPr>
              <a:xfrm>
                <a:off x="2993835" y="1103680"/>
                <a:ext cx="229278" cy="355892"/>
              </a:xfrm>
              <a:custGeom>
                <a:avLst/>
                <a:gdLst>
                  <a:gd name="connsiteX0" fmla="*/ 74294 w 229278"/>
                  <a:gd name="connsiteY0" fmla="*/ 355776 h 355892"/>
                  <a:gd name="connsiteX1" fmla="*/ 0 w 229278"/>
                  <a:gd name="connsiteY1" fmla="*/ 355776 h 355892"/>
                  <a:gd name="connsiteX2" fmla="*/ 0 w 229278"/>
                  <a:gd name="connsiteY2" fmla="*/ 0 h 355892"/>
                  <a:gd name="connsiteX3" fmla="*/ 229278 w 229278"/>
                  <a:gd name="connsiteY3" fmla="*/ 0 h 355892"/>
                  <a:gd name="connsiteX4" fmla="*/ 229278 w 229278"/>
                  <a:gd name="connsiteY4" fmla="*/ 66505 h 355892"/>
                  <a:gd name="connsiteX5" fmla="*/ 74294 w 229278"/>
                  <a:gd name="connsiteY5" fmla="*/ 66505 h 355892"/>
                  <a:gd name="connsiteX6" fmla="*/ 74294 w 229278"/>
                  <a:gd name="connsiteY6" fmla="*/ 136265 h 355892"/>
                  <a:gd name="connsiteX7" fmla="*/ 206955 w 229278"/>
                  <a:gd name="connsiteY7" fmla="*/ 136265 h 355892"/>
                  <a:gd name="connsiteX8" fmla="*/ 206955 w 229278"/>
                  <a:gd name="connsiteY8" fmla="*/ 202537 h 355892"/>
                  <a:gd name="connsiteX9" fmla="*/ 74294 w 229278"/>
                  <a:gd name="connsiteY9" fmla="*/ 202537 h 355892"/>
                  <a:gd name="connsiteX10" fmla="*/ 74294 w 229278"/>
                  <a:gd name="connsiteY10" fmla="*/ 355893 h 355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9278" h="355892">
                    <a:moveTo>
                      <a:pt x="74294" y="355776"/>
                    </a:moveTo>
                    <a:lnTo>
                      <a:pt x="0" y="355776"/>
                    </a:lnTo>
                    <a:lnTo>
                      <a:pt x="0" y="0"/>
                    </a:lnTo>
                    <a:lnTo>
                      <a:pt x="229278" y="0"/>
                    </a:lnTo>
                    <a:lnTo>
                      <a:pt x="229278" y="66505"/>
                    </a:lnTo>
                    <a:lnTo>
                      <a:pt x="74294" y="66505"/>
                    </a:lnTo>
                    <a:lnTo>
                      <a:pt x="74294" y="136265"/>
                    </a:lnTo>
                    <a:lnTo>
                      <a:pt x="206955" y="136265"/>
                    </a:lnTo>
                    <a:lnTo>
                      <a:pt x="206955" y="202537"/>
                    </a:lnTo>
                    <a:lnTo>
                      <a:pt x="74294" y="202537"/>
                    </a:lnTo>
                    <a:lnTo>
                      <a:pt x="74294" y="355893"/>
                    </a:lnTo>
                    <a:close/>
                  </a:path>
                </a:pathLst>
              </a:custGeom>
              <a:grpFill/>
              <a:ln w="116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36" name="Gráfico 2">
              <a:extLst>
                <a:ext uri="{FF2B5EF4-FFF2-40B4-BE49-F238E27FC236}">
                  <a16:creationId xmlns:a16="http://schemas.microsoft.com/office/drawing/2014/main" xmlns="" id="{A9ABEF8A-481D-6066-07D3-FDA6D0A2959E}"/>
                </a:ext>
              </a:extLst>
            </p:cNvPr>
            <p:cNvGrpSpPr/>
            <p:nvPr/>
          </p:nvGrpSpPr>
          <p:grpSpPr>
            <a:xfrm>
              <a:off x="2143110" y="1559562"/>
              <a:ext cx="1436825" cy="227999"/>
              <a:chOff x="2143110" y="1559562"/>
              <a:chExt cx="1436825" cy="227999"/>
            </a:xfrm>
            <a:solidFill>
              <a:schemeClr val="bg1"/>
            </a:solidFill>
          </p:grpSpPr>
          <p:sp>
            <p:nvSpPr>
              <p:cNvPr id="37" name="Forma Livre: Forma 36">
                <a:extLst>
                  <a:ext uri="{FF2B5EF4-FFF2-40B4-BE49-F238E27FC236}">
                    <a16:creationId xmlns:a16="http://schemas.microsoft.com/office/drawing/2014/main" xmlns="" id="{9DE80A0F-D49E-5BBB-89E7-F6D063A08F66}"/>
                  </a:ext>
                </a:extLst>
              </p:cNvPr>
              <p:cNvSpPr/>
              <p:nvPr/>
            </p:nvSpPr>
            <p:spPr>
              <a:xfrm>
                <a:off x="2143110" y="1602581"/>
                <a:ext cx="160680" cy="138241"/>
              </a:xfrm>
              <a:custGeom>
                <a:avLst/>
                <a:gdLst>
                  <a:gd name="connsiteX0" fmla="*/ 109175 w 160680"/>
                  <a:gd name="connsiteY0" fmla="*/ 111384 h 138241"/>
                  <a:gd name="connsiteX1" fmla="*/ 50692 w 160680"/>
                  <a:gd name="connsiteY1" fmla="*/ 111384 h 138241"/>
                  <a:gd name="connsiteX2" fmla="*/ 39880 w 160680"/>
                  <a:gd name="connsiteY2" fmla="*/ 138241 h 138241"/>
                  <a:gd name="connsiteX3" fmla="*/ 0 w 160680"/>
                  <a:gd name="connsiteY3" fmla="*/ 138241 h 138241"/>
                  <a:gd name="connsiteX4" fmla="*/ 61040 w 160680"/>
                  <a:gd name="connsiteY4" fmla="*/ 0 h 138241"/>
                  <a:gd name="connsiteX5" fmla="*/ 99524 w 160680"/>
                  <a:gd name="connsiteY5" fmla="*/ 0 h 138241"/>
                  <a:gd name="connsiteX6" fmla="*/ 160681 w 160680"/>
                  <a:gd name="connsiteY6" fmla="*/ 138241 h 138241"/>
                  <a:gd name="connsiteX7" fmla="*/ 119987 w 160680"/>
                  <a:gd name="connsiteY7" fmla="*/ 138241 h 138241"/>
                  <a:gd name="connsiteX8" fmla="*/ 109175 w 160680"/>
                  <a:gd name="connsiteY8" fmla="*/ 111384 h 138241"/>
                  <a:gd name="connsiteX9" fmla="*/ 97780 w 160680"/>
                  <a:gd name="connsiteY9" fmla="*/ 82549 h 138241"/>
                  <a:gd name="connsiteX10" fmla="*/ 79992 w 160680"/>
                  <a:gd name="connsiteY10" fmla="*/ 38368 h 138241"/>
                  <a:gd name="connsiteX11" fmla="*/ 62203 w 160680"/>
                  <a:gd name="connsiteY11" fmla="*/ 82549 h 138241"/>
                  <a:gd name="connsiteX12" fmla="*/ 97780 w 160680"/>
                  <a:gd name="connsiteY12" fmla="*/ 82549 h 138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0680" h="138241">
                    <a:moveTo>
                      <a:pt x="109175" y="111384"/>
                    </a:moveTo>
                    <a:lnTo>
                      <a:pt x="50692" y="111384"/>
                    </a:lnTo>
                    <a:lnTo>
                      <a:pt x="39880" y="138241"/>
                    </a:lnTo>
                    <a:lnTo>
                      <a:pt x="0" y="138241"/>
                    </a:lnTo>
                    <a:lnTo>
                      <a:pt x="61040" y="0"/>
                    </a:lnTo>
                    <a:lnTo>
                      <a:pt x="99524" y="0"/>
                    </a:lnTo>
                    <a:lnTo>
                      <a:pt x="160681" y="138241"/>
                    </a:lnTo>
                    <a:lnTo>
                      <a:pt x="119987" y="138241"/>
                    </a:lnTo>
                    <a:lnTo>
                      <a:pt x="109175" y="111384"/>
                    </a:lnTo>
                    <a:close/>
                    <a:moveTo>
                      <a:pt x="97780" y="82549"/>
                    </a:moveTo>
                    <a:lnTo>
                      <a:pt x="79992" y="38368"/>
                    </a:lnTo>
                    <a:lnTo>
                      <a:pt x="62203" y="82549"/>
                    </a:lnTo>
                    <a:lnTo>
                      <a:pt x="97780" y="82549"/>
                    </a:lnTo>
                    <a:close/>
                  </a:path>
                </a:pathLst>
              </a:custGeom>
              <a:grpFill/>
              <a:ln w="116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8" name="Forma Livre: Forma 37">
                <a:extLst>
                  <a:ext uri="{FF2B5EF4-FFF2-40B4-BE49-F238E27FC236}">
                    <a16:creationId xmlns:a16="http://schemas.microsoft.com/office/drawing/2014/main" xmlns="" id="{342CCF75-0CAE-715F-E794-CD4632FFBEDE}"/>
                  </a:ext>
                </a:extLst>
              </p:cNvPr>
              <p:cNvSpPr/>
              <p:nvPr/>
            </p:nvSpPr>
            <p:spPr>
              <a:xfrm>
                <a:off x="2308790" y="1599790"/>
                <a:ext cx="119405" cy="143822"/>
              </a:xfrm>
              <a:custGeom>
                <a:avLst/>
                <a:gdLst>
                  <a:gd name="connsiteX0" fmla="*/ 116 w 119405"/>
                  <a:gd name="connsiteY0" fmla="*/ 128591 h 143822"/>
                  <a:gd name="connsiteX1" fmla="*/ 12906 w 119405"/>
                  <a:gd name="connsiteY1" fmla="*/ 99757 h 143822"/>
                  <a:gd name="connsiteX2" fmla="*/ 58482 w 119405"/>
                  <a:gd name="connsiteY2" fmla="*/ 113360 h 143822"/>
                  <a:gd name="connsiteX3" fmla="*/ 81038 w 119405"/>
                  <a:gd name="connsiteY3" fmla="*/ 102082 h 143822"/>
                  <a:gd name="connsiteX4" fmla="*/ 2442 w 119405"/>
                  <a:gd name="connsiteY4" fmla="*/ 44879 h 143822"/>
                  <a:gd name="connsiteX5" fmla="*/ 63598 w 119405"/>
                  <a:gd name="connsiteY5" fmla="*/ 0 h 143822"/>
                  <a:gd name="connsiteX6" fmla="*/ 113709 w 119405"/>
                  <a:gd name="connsiteY6" fmla="*/ 12092 h 143822"/>
                  <a:gd name="connsiteX7" fmla="*/ 101617 w 119405"/>
                  <a:gd name="connsiteY7" fmla="*/ 41158 h 143822"/>
                  <a:gd name="connsiteX8" fmla="*/ 63365 w 119405"/>
                  <a:gd name="connsiteY8" fmla="*/ 30462 h 143822"/>
                  <a:gd name="connsiteX9" fmla="*/ 41042 w 119405"/>
                  <a:gd name="connsiteY9" fmla="*/ 42902 h 143822"/>
                  <a:gd name="connsiteX10" fmla="*/ 119406 w 119405"/>
                  <a:gd name="connsiteY10" fmla="*/ 99176 h 143822"/>
                  <a:gd name="connsiteX11" fmla="*/ 58250 w 119405"/>
                  <a:gd name="connsiteY11" fmla="*/ 143822 h 143822"/>
                  <a:gd name="connsiteX12" fmla="*/ 0 w 119405"/>
                  <a:gd name="connsiteY12" fmla="*/ 128591 h 143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9405" h="143822">
                    <a:moveTo>
                      <a:pt x="116" y="128591"/>
                    </a:moveTo>
                    <a:lnTo>
                      <a:pt x="12906" y="99757"/>
                    </a:lnTo>
                    <a:cubicBezTo>
                      <a:pt x="25114" y="107896"/>
                      <a:pt x="42554" y="113360"/>
                      <a:pt x="58482" y="113360"/>
                    </a:cubicBezTo>
                    <a:cubicBezTo>
                      <a:pt x="74411" y="113360"/>
                      <a:pt x="81038" y="108826"/>
                      <a:pt x="81038" y="102082"/>
                    </a:cubicBezTo>
                    <a:cubicBezTo>
                      <a:pt x="81038" y="80224"/>
                      <a:pt x="2442" y="96153"/>
                      <a:pt x="2442" y="44879"/>
                    </a:cubicBezTo>
                    <a:cubicBezTo>
                      <a:pt x="2442" y="20230"/>
                      <a:pt x="22556" y="0"/>
                      <a:pt x="63598" y="0"/>
                    </a:cubicBezTo>
                    <a:cubicBezTo>
                      <a:pt x="81619" y="0"/>
                      <a:pt x="100106" y="4186"/>
                      <a:pt x="113709" y="12092"/>
                    </a:cubicBezTo>
                    <a:lnTo>
                      <a:pt x="101617" y="41158"/>
                    </a:lnTo>
                    <a:cubicBezTo>
                      <a:pt x="88363" y="34066"/>
                      <a:pt x="75341" y="30462"/>
                      <a:pt x="63365" y="30462"/>
                    </a:cubicBezTo>
                    <a:cubicBezTo>
                      <a:pt x="46972" y="30462"/>
                      <a:pt x="41042" y="36043"/>
                      <a:pt x="41042" y="42902"/>
                    </a:cubicBezTo>
                    <a:cubicBezTo>
                      <a:pt x="41042" y="64063"/>
                      <a:pt x="119406" y="48251"/>
                      <a:pt x="119406" y="99176"/>
                    </a:cubicBezTo>
                    <a:cubicBezTo>
                      <a:pt x="119406" y="123243"/>
                      <a:pt x="99292" y="143822"/>
                      <a:pt x="58250" y="143822"/>
                    </a:cubicBezTo>
                    <a:cubicBezTo>
                      <a:pt x="35578" y="143822"/>
                      <a:pt x="13022" y="137660"/>
                      <a:pt x="0" y="128591"/>
                    </a:cubicBezTo>
                    <a:close/>
                  </a:path>
                </a:pathLst>
              </a:custGeom>
              <a:grpFill/>
              <a:ln w="116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9" name="Forma Livre: Forma 38">
                <a:extLst>
                  <a:ext uri="{FF2B5EF4-FFF2-40B4-BE49-F238E27FC236}">
                    <a16:creationId xmlns:a16="http://schemas.microsoft.com/office/drawing/2014/main" xmlns="" id="{DB54727D-F3AD-CD77-60D5-C73BA29AB9C6}"/>
                  </a:ext>
                </a:extLst>
              </p:cNvPr>
              <p:cNvSpPr/>
              <p:nvPr/>
            </p:nvSpPr>
            <p:spPr>
              <a:xfrm>
                <a:off x="2440288" y="1599790"/>
                <a:ext cx="119406" cy="143822"/>
              </a:xfrm>
              <a:custGeom>
                <a:avLst/>
                <a:gdLst>
                  <a:gd name="connsiteX0" fmla="*/ 116 w 119406"/>
                  <a:gd name="connsiteY0" fmla="*/ 128591 h 143822"/>
                  <a:gd name="connsiteX1" fmla="*/ 12906 w 119406"/>
                  <a:gd name="connsiteY1" fmla="*/ 99757 h 143822"/>
                  <a:gd name="connsiteX2" fmla="*/ 58482 w 119406"/>
                  <a:gd name="connsiteY2" fmla="*/ 113360 h 143822"/>
                  <a:gd name="connsiteX3" fmla="*/ 81038 w 119406"/>
                  <a:gd name="connsiteY3" fmla="*/ 102082 h 143822"/>
                  <a:gd name="connsiteX4" fmla="*/ 2442 w 119406"/>
                  <a:gd name="connsiteY4" fmla="*/ 44879 h 143822"/>
                  <a:gd name="connsiteX5" fmla="*/ 63598 w 119406"/>
                  <a:gd name="connsiteY5" fmla="*/ 0 h 143822"/>
                  <a:gd name="connsiteX6" fmla="*/ 113709 w 119406"/>
                  <a:gd name="connsiteY6" fmla="*/ 12092 h 143822"/>
                  <a:gd name="connsiteX7" fmla="*/ 101617 w 119406"/>
                  <a:gd name="connsiteY7" fmla="*/ 41158 h 143822"/>
                  <a:gd name="connsiteX8" fmla="*/ 63365 w 119406"/>
                  <a:gd name="connsiteY8" fmla="*/ 30462 h 143822"/>
                  <a:gd name="connsiteX9" fmla="*/ 41042 w 119406"/>
                  <a:gd name="connsiteY9" fmla="*/ 42902 h 143822"/>
                  <a:gd name="connsiteX10" fmla="*/ 119406 w 119406"/>
                  <a:gd name="connsiteY10" fmla="*/ 99176 h 143822"/>
                  <a:gd name="connsiteX11" fmla="*/ 58250 w 119406"/>
                  <a:gd name="connsiteY11" fmla="*/ 143822 h 143822"/>
                  <a:gd name="connsiteX12" fmla="*/ 0 w 119406"/>
                  <a:gd name="connsiteY12" fmla="*/ 128591 h 143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9406" h="143822">
                    <a:moveTo>
                      <a:pt x="116" y="128591"/>
                    </a:moveTo>
                    <a:lnTo>
                      <a:pt x="12906" y="99757"/>
                    </a:lnTo>
                    <a:cubicBezTo>
                      <a:pt x="25114" y="107896"/>
                      <a:pt x="42554" y="113360"/>
                      <a:pt x="58482" y="113360"/>
                    </a:cubicBezTo>
                    <a:cubicBezTo>
                      <a:pt x="74411" y="113360"/>
                      <a:pt x="81038" y="108826"/>
                      <a:pt x="81038" y="102082"/>
                    </a:cubicBezTo>
                    <a:cubicBezTo>
                      <a:pt x="81038" y="80224"/>
                      <a:pt x="2442" y="96153"/>
                      <a:pt x="2442" y="44879"/>
                    </a:cubicBezTo>
                    <a:cubicBezTo>
                      <a:pt x="2442" y="20230"/>
                      <a:pt x="22556" y="0"/>
                      <a:pt x="63598" y="0"/>
                    </a:cubicBezTo>
                    <a:cubicBezTo>
                      <a:pt x="81619" y="0"/>
                      <a:pt x="100106" y="4186"/>
                      <a:pt x="113709" y="12092"/>
                    </a:cubicBezTo>
                    <a:lnTo>
                      <a:pt x="101617" y="41158"/>
                    </a:lnTo>
                    <a:cubicBezTo>
                      <a:pt x="88363" y="34066"/>
                      <a:pt x="75341" y="30462"/>
                      <a:pt x="63365" y="30462"/>
                    </a:cubicBezTo>
                    <a:cubicBezTo>
                      <a:pt x="46972" y="30462"/>
                      <a:pt x="41042" y="36043"/>
                      <a:pt x="41042" y="42902"/>
                    </a:cubicBezTo>
                    <a:cubicBezTo>
                      <a:pt x="41042" y="64063"/>
                      <a:pt x="119406" y="48251"/>
                      <a:pt x="119406" y="99176"/>
                    </a:cubicBezTo>
                    <a:cubicBezTo>
                      <a:pt x="119406" y="123243"/>
                      <a:pt x="99292" y="143822"/>
                      <a:pt x="58250" y="143822"/>
                    </a:cubicBezTo>
                    <a:cubicBezTo>
                      <a:pt x="35578" y="143822"/>
                      <a:pt x="13022" y="137660"/>
                      <a:pt x="0" y="128591"/>
                    </a:cubicBezTo>
                    <a:close/>
                  </a:path>
                </a:pathLst>
              </a:custGeom>
              <a:grpFill/>
              <a:ln w="116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0" name="Forma Livre: Forma 39">
                <a:extLst>
                  <a:ext uri="{FF2B5EF4-FFF2-40B4-BE49-F238E27FC236}">
                    <a16:creationId xmlns:a16="http://schemas.microsoft.com/office/drawing/2014/main" xmlns="" id="{A3B51D8C-296B-4189-B6D2-5CC48535978C}"/>
                  </a:ext>
                </a:extLst>
              </p:cNvPr>
              <p:cNvSpPr/>
              <p:nvPr/>
            </p:nvSpPr>
            <p:spPr>
              <a:xfrm>
                <a:off x="2574460" y="1599790"/>
                <a:ext cx="153704" cy="143705"/>
              </a:xfrm>
              <a:custGeom>
                <a:avLst/>
                <a:gdLst>
                  <a:gd name="connsiteX0" fmla="*/ 0 w 153704"/>
                  <a:gd name="connsiteY0" fmla="*/ 71853 h 143705"/>
                  <a:gd name="connsiteX1" fmla="*/ 76852 w 153704"/>
                  <a:gd name="connsiteY1" fmla="*/ 0 h 143705"/>
                  <a:gd name="connsiteX2" fmla="*/ 153705 w 153704"/>
                  <a:gd name="connsiteY2" fmla="*/ 71853 h 143705"/>
                  <a:gd name="connsiteX3" fmla="*/ 76852 w 153704"/>
                  <a:gd name="connsiteY3" fmla="*/ 143706 h 143705"/>
                  <a:gd name="connsiteX4" fmla="*/ 0 w 153704"/>
                  <a:gd name="connsiteY4" fmla="*/ 71853 h 143705"/>
                  <a:gd name="connsiteX5" fmla="*/ 114174 w 153704"/>
                  <a:gd name="connsiteY5" fmla="*/ 71853 h 143705"/>
                  <a:gd name="connsiteX6" fmla="*/ 76852 w 153704"/>
                  <a:gd name="connsiteY6" fmla="*/ 32322 h 143705"/>
                  <a:gd name="connsiteX7" fmla="*/ 39531 w 153704"/>
                  <a:gd name="connsiteY7" fmla="*/ 71853 h 143705"/>
                  <a:gd name="connsiteX8" fmla="*/ 76852 w 153704"/>
                  <a:gd name="connsiteY8" fmla="*/ 111384 h 143705"/>
                  <a:gd name="connsiteX9" fmla="*/ 114174 w 153704"/>
                  <a:gd name="connsiteY9" fmla="*/ 71853 h 143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3704" h="143705">
                    <a:moveTo>
                      <a:pt x="0" y="71853"/>
                    </a:moveTo>
                    <a:cubicBezTo>
                      <a:pt x="0" y="30346"/>
                      <a:pt x="32555" y="0"/>
                      <a:pt x="76852" y="0"/>
                    </a:cubicBezTo>
                    <a:cubicBezTo>
                      <a:pt x="121150" y="0"/>
                      <a:pt x="153705" y="30462"/>
                      <a:pt x="153705" y="71853"/>
                    </a:cubicBezTo>
                    <a:cubicBezTo>
                      <a:pt x="153705" y="113244"/>
                      <a:pt x="121150" y="143706"/>
                      <a:pt x="76852" y="143706"/>
                    </a:cubicBezTo>
                    <a:cubicBezTo>
                      <a:pt x="32555" y="143706"/>
                      <a:pt x="0" y="113244"/>
                      <a:pt x="0" y="71853"/>
                    </a:cubicBezTo>
                    <a:close/>
                    <a:moveTo>
                      <a:pt x="114174" y="71853"/>
                    </a:moveTo>
                    <a:cubicBezTo>
                      <a:pt x="114174" y="48018"/>
                      <a:pt x="97780" y="32322"/>
                      <a:pt x="76852" y="32322"/>
                    </a:cubicBezTo>
                    <a:cubicBezTo>
                      <a:pt x="55924" y="32322"/>
                      <a:pt x="39531" y="47902"/>
                      <a:pt x="39531" y="71853"/>
                    </a:cubicBezTo>
                    <a:cubicBezTo>
                      <a:pt x="39531" y="95804"/>
                      <a:pt x="55924" y="111384"/>
                      <a:pt x="76852" y="111384"/>
                    </a:cubicBezTo>
                    <a:cubicBezTo>
                      <a:pt x="97780" y="111384"/>
                      <a:pt x="114174" y="95804"/>
                      <a:pt x="114174" y="71853"/>
                    </a:cubicBezTo>
                    <a:close/>
                  </a:path>
                </a:pathLst>
              </a:custGeom>
              <a:grpFill/>
              <a:ln w="116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1" name="Forma Livre: Forma 40">
                <a:extLst>
                  <a:ext uri="{FF2B5EF4-FFF2-40B4-BE49-F238E27FC236}">
                    <a16:creationId xmlns:a16="http://schemas.microsoft.com/office/drawing/2014/main" xmlns="" id="{B84A595F-2418-CC29-57B0-F0053FB4C32D}"/>
                  </a:ext>
                </a:extLst>
              </p:cNvPr>
              <p:cNvSpPr/>
              <p:nvPr/>
            </p:nvSpPr>
            <p:spPr>
              <a:xfrm>
                <a:off x="2745140" y="1599790"/>
                <a:ext cx="135450" cy="143938"/>
              </a:xfrm>
              <a:custGeom>
                <a:avLst/>
                <a:gdLst>
                  <a:gd name="connsiteX0" fmla="*/ 0 w 135450"/>
                  <a:gd name="connsiteY0" fmla="*/ 71853 h 143938"/>
                  <a:gd name="connsiteX1" fmla="*/ 76038 w 135450"/>
                  <a:gd name="connsiteY1" fmla="*/ 0 h 143938"/>
                  <a:gd name="connsiteX2" fmla="*/ 135451 w 135450"/>
                  <a:gd name="connsiteY2" fmla="*/ 26044 h 143938"/>
                  <a:gd name="connsiteX3" fmla="*/ 110570 w 135450"/>
                  <a:gd name="connsiteY3" fmla="*/ 48600 h 143938"/>
                  <a:gd name="connsiteX4" fmla="*/ 78015 w 135450"/>
                  <a:gd name="connsiteY4" fmla="*/ 32438 h 143938"/>
                  <a:gd name="connsiteX5" fmla="*/ 39531 w 135450"/>
                  <a:gd name="connsiteY5" fmla="*/ 71969 h 143938"/>
                  <a:gd name="connsiteX6" fmla="*/ 78015 w 135450"/>
                  <a:gd name="connsiteY6" fmla="*/ 111500 h 143938"/>
                  <a:gd name="connsiteX7" fmla="*/ 110570 w 135450"/>
                  <a:gd name="connsiteY7" fmla="*/ 95339 h 143938"/>
                  <a:gd name="connsiteX8" fmla="*/ 135451 w 135450"/>
                  <a:gd name="connsiteY8" fmla="*/ 117895 h 143938"/>
                  <a:gd name="connsiteX9" fmla="*/ 76038 w 135450"/>
                  <a:gd name="connsiteY9" fmla="*/ 143938 h 143938"/>
                  <a:gd name="connsiteX10" fmla="*/ 0 w 135450"/>
                  <a:gd name="connsiteY10" fmla="*/ 72085 h 143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5450" h="143938">
                    <a:moveTo>
                      <a:pt x="0" y="71853"/>
                    </a:moveTo>
                    <a:cubicBezTo>
                      <a:pt x="0" y="29764"/>
                      <a:pt x="32206" y="0"/>
                      <a:pt x="76038" y="0"/>
                    </a:cubicBezTo>
                    <a:cubicBezTo>
                      <a:pt x="101501" y="0"/>
                      <a:pt x="122080" y="9301"/>
                      <a:pt x="135451" y="26044"/>
                    </a:cubicBezTo>
                    <a:lnTo>
                      <a:pt x="110570" y="48600"/>
                    </a:lnTo>
                    <a:cubicBezTo>
                      <a:pt x="101850" y="38136"/>
                      <a:pt x="91269" y="32438"/>
                      <a:pt x="78015" y="32438"/>
                    </a:cubicBezTo>
                    <a:cubicBezTo>
                      <a:pt x="55343" y="32438"/>
                      <a:pt x="39531" y="48251"/>
                      <a:pt x="39531" y="71969"/>
                    </a:cubicBezTo>
                    <a:cubicBezTo>
                      <a:pt x="39531" y="95688"/>
                      <a:pt x="55343" y="111500"/>
                      <a:pt x="78015" y="111500"/>
                    </a:cubicBezTo>
                    <a:cubicBezTo>
                      <a:pt x="91269" y="111500"/>
                      <a:pt x="101966" y="105803"/>
                      <a:pt x="110570" y="95339"/>
                    </a:cubicBezTo>
                    <a:lnTo>
                      <a:pt x="135451" y="117895"/>
                    </a:lnTo>
                    <a:cubicBezTo>
                      <a:pt x="122080" y="134637"/>
                      <a:pt x="101501" y="143938"/>
                      <a:pt x="76038" y="143938"/>
                    </a:cubicBezTo>
                    <a:cubicBezTo>
                      <a:pt x="32206" y="143938"/>
                      <a:pt x="0" y="114174"/>
                      <a:pt x="0" y="72085"/>
                    </a:cubicBezTo>
                    <a:close/>
                  </a:path>
                </a:pathLst>
              </a:custGeom>
              <a:grpFill/>
              <a:ln w="116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2" name="Forma Livre: Forma 41">
                <a:extLst>
                  <a:ext uri="{FF2B5EF4-FFF2-40B4-BE49-F238E27FC236}">
                    <a16:creationId xmlns:a16="http://schemas.microsoft.com/office/drawing/2014/main" xmlns="" id="{1057B6B6-39CD-DCEF-CBE7-30C65513B2D9}"/>
                  </a:ext>
                </a:extLst>
              </p:cNvPr>
              <p:cNvSpPr/>
              <p:nvPr/>
            </p:nvSpPr>
            <p:spPr>
              <a:xfrm>
                <a:off x="2901751" y="1602581"/>
                <a:ext cx="39065" cy="138241"/>
              </a:xfrm>
              <a:custGeom>
                <a:avLst/>
                <a:gdLst>
                  <a:gd name="connsiteX0" fmla="*/ 0 w 39065"/>
                  <a:gd name="connsiteY0" fmla="*/ 0 h 138241"/>
                  <a:gd name="connsiteX1" fmla="*/ 39066 w 39065"/>
                  <a:gd name="connsiteY1" fmla="*/ 0 h 138241"/>
                  <a:gd name="connsiteX2" fmla="*/ 39066 w 39065"/>
                  <a:gd name="connsiteY2" fmla="*/ 138241 h 138241"/>
                  <a:gd name="connsiteX3" fmla="*/ 0 w 39065"/>
                  <a:gd name="connsiteY3" fmla="*/ 138241 h 138241"/>
                  <a:gd name="connsiteX4" fmla="*/ 0 w 39065"/>
                  <a:gd name="connsiteY4" fmla="*/ 0 h 138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065" h="138241">
                    <a:moveTo>
                      <a:pt x="0" y="0"/>
                    </a:moveTo>
                    <a:lnTo>
                      <a:pt x="39066" y="0"/>
                    </a:lnTo>
                    <a:lnTo>
                      <a:pt x="39066" y="138241"/>
                    </a:lnTo>
                    <a:lnTo>
                      <a:pt x="0" y="13824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16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3" name="Forma Livre: Forma 42">
                <a:extLst>
                  <a:ext uri="{FF2B5EF4-FFF2-40B4-BE49-F238E27FC236}">
                    <a16:creationId xmlns:a16="http://schemas.microsoft.com/office/drawing/2014/main" xmlns="" id="{5D33FF40-4D1F-C0AC-3AD1-C564CE2CF9BC}"/>
                  </a:ext>
                </a:extLst>
              </p:cNvPr>
              <p:cNvSpPr/>
              <p:nvPr/>
            </p:nvSpPr>
            <p:spPr>
              <a:xfrm>
                <a:off x="2955815" y="1602581"/>
                <a:ext cx="160680" cy="138241"/>
              </a:xfrm>
              <a:custGeom>
                <a:avLst/>
                <a:gdLst>
                  <a:gd name="connsiteX0" fmla="*/ 109175 w 160680"/>
                  <a:gd name="connsiteY0" fmla="*/ 111384 h 138241"/>
                  <a:gd name="connsiteX1" fmla="*/ 50692 w 160680"/>
                  <a:gd name="connsiteY1" fmla="*/ 111384 h 138241"/>
                  <a:gd name="connsiteX2" fmla="*/ 39880 w 160680"/>
                  <a:gd name="connsiteY2" fmla="*/ 138241 h 138241"/>
                  <a:gd name="connsiteX3" fmla="*/ 0 w 160680"/>
                  <a:gd name="connsiteY3" fmla="*/ 138241 h 138241"/>
                  <a:gd name="connsiteX4" fmla="*/ 61040 w 160680"/>
                  <a:gd name="connsiteY4" fmla="*/ 0 h 138241"/>
                  <a:gd name="connsiteX5" fmla="*/ 99524 w 160680"/>
                  <a:gd name="connsiteY5" fmla="*/ 0 h 138241"/>
                  <a:gd name="connsiteX6" fmla="*/ 160681 w 160680"/>
                  <a:gd name="connsiteY6" fmla="*/ 138241 h 138241"/>
                  <a:gd name="connsiteX7" fmla="*/ 119987 w 160680"/>
                  <a:gd name="connsiteY7" fmla="*/ 138241 h 138241"/>
                  <a:gd name="connsiteX8" fmla="*/ 109175 w 160680"/>
                  <a:gd name="connsiteY8" fmla="*/ 111384 h 138241"/>
                  <a:gd name="connsiteX9" fmla="*/ 97780 w 160680"/>
                  <a:gd name="connsiteY9" fmla="*/ 82549 h 138241"/>
                  <a:gd name="connsiteX10" fmla="*/ 79992 w 160680"/>
                  <a:gd name="connsiteY10" fmla="*/ 38368 h 138241"/>
                  <a:gd name="connsiteX11" fmla="*/ 62203 w 160680"/>
                  <a:gd name="connsiteY11" fmla="*/ 82549 h 138241"/>
                  <a:gd name="connsiteX12" fmla="*/ 97780 w 160680"/>
                  <a:gd name="connsiteY12" fmla="*/ 82549 h 138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0680" h="138241">
                    <a:moveTo>
                      <a:pt x="109175" y="111384"/>
                    </a:moveTo>
                    <a:lnTo>
                      <a:pt x="50692" y="111384"/>
                    </a:lnTo>
                    <a:lnTo>
                      <a:pt x="39880" y="138241"/>
                    </a:lnTo>
                    <a:lnTo>
                      <a:pt x="0" y="138241"/>
                    </a:lnTo>
                    <a:lnTo>
                      <a:pt x="61040" y="0"/>
                    </a:lnTo>
                    <a:lnTo>
                      <a:pt x="99524" y="0"/>
                    </a:lnTo>
                    <a:lnTo>
                      <a:pt x="160681" y="138241"/>
                    </a:lnTo>
                    <a:lnTo>
                      <a:pt x="119987" y="138241"/>
                    </a:lnTo>
                    <a:lnTo>
                      <a:pt x="109175" y="111384"/>
                    </a:lnTo>
                    <a:close/>
                    <a:moveTo>
                      <a:pt x="97780" y="82549"/>
                    </a:moveTo>
                    <a:lnTo>
                      <a:pt x="79992" y="38368"/>
                    </a:lnTo>
                    <a:lnTo>
                      <a:pt x="62203" y="82549"/>
                    </a:lnTo>
                    <a:lnTo>
                      <a:pt x="97780" y="82549"/>
                    </a:lnTo>
                    <a:close/>
                  </a:path>
                </a:pathLst>
              </a:custGeom>
              <a:grpFill/>
              <a:ln w="116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4" name="Forma Livre: Forma 43">
                <a:extLst>
                  <a:ext uri="{FF2B5EF4-FFF2-40B4-BE49-F238E27FC236}">
                    <a16:creationId xmlns:a16="http://schemas.microsoft.com/office/drawing/2014/main" xmlns="" id="{9ED8F3CB-9F43-47FE-6DE3-BEB573CEEFF3}"/>
                  </a:ext>
                </a:extLst>
              </p:cNvPr>
              <p:cNvSpPr/>
              <p:nvPr/>
            </p:nvSpPr>
            <p:spPr>
              <a:xfrm>
                <a:off x="3122309" y="1600023"/>
                <a:ext cx="135450" cy="187538"/>
              </a:xfrm>
              <a:custGeom>
                <a:avLst/>
                <a:gdLst>
                  <a:gd name="connsiteX0" fmla="*/ 110453 w 135450"/>
                  <a:gd name="connsiteY0" fmla="*/ 94990 h 187538"/>
                  <a:gd name="connsiteX1" fmla="*/ 135335 w 135450"/>
                  <a:gd name="connsiteY1" fmla="*/ 117546 h 187538"/>
                  <a:gd name="connsiteX2" fmla="*/ 79875 w 135450"/>
                  <a:gd name="connsiteY2" fmla="*/ 143589 h 187538"/>
                  <a:gd name="connsiteX3" fmla="*/ 78131 w 135450"/>
                  <a:gd name="connsiteY3" fmla="*/ 150914 h 187538"/>
                  <a:gd name="connsiteX4" fmla="*/ 95106 w 135450"/>
                  <a:gd name="connsiteY4" fmla="*/ 166959 h 187538"/>
                  <a:gd name="connsiteX5" fmla="*/ 63947 w 135450"/>
                  <a:gd name="connsiteY5" fmla="*/ 187538 h 187538"/>
                  <a:gd name="connsiteX6" fmla="*/ 45228 w 135450"/>
                  <a:gd name="connsiteY6" fmla="*/ 183353 h 187538"/>
                  <a:gd name="connsiteX7" fmla="*/ 50344 w 135450"/>
                  <a:gd name="connsiteY7" fmla="*/ 168587 h 187538"/>
                  <a:gd name="connsiteX8" fmla="*/ 62551 w 135450"/>
                  <a:gd name="connsiteY8" fmla="*/ 171377 h 187538"/>
                  <a:gd name="connsiteX9" fmla="*/ 72434 w 135450"/>
                  <a:gd name="connsiteY9" fmla="*/ 165796 h 187538"/>
                  <a:gd name="connsiteX10" fmla="*/ 63598 w 135450"/>
                  <a:gd name="connsiteY10" fmla="*/ 160913 h 187538"/>
                  <a:gd name="connsiteX11" fmla="*/ 56273 w 135450"/>
                  <a:gd name="connsiteY11" fmla="*/ 160913 h 187538"/>
                  <a:gd name="connsiteX12" fmla="*/ 60575 w 135450"/>
                  <a:gd name="connsiteY12" fmla="*/ 142543 h 187538"/>
                  <a:gd name="connsiteX13" fmla="*/ 0 w 135450"/>
                  <a:gd name="connsiteY13" fmla="*/ 71853 h 187538"/>
                  <a:gd name="connsiteX14" fmla="*/ 76038 w 135450"/>
                  <a:gd name="connsiteY14" fmla="*/ 0 h 187538"/>
                  <a:gd name="connsiteX15" fmla="*/ 135451 w 135450"/>
                  <a:gd name="connsiteY15" fmla="*/ 26044 h 187538"/>
                  <a:gd name="connsiteX16" fmla="*/ 110570 w 135450"/>
                  <a:gd name="connsiteY16" fmla="*/ 48600 h 187538"/>
                  <a:gd name="connsiteX17" fmla="*/ 78015 w 135450"/>
                  <a:gd name="connsiteY17" fmla="*/ 32438 h 187538"/>
                  <a:gd name="connsiteX18" fmla="*/ 39531 w 135450"/>
                  <a:gd name="connsiteY18" fmla="*/ 71969 h 187538"/>
                  <a:gd name="connsiteX19" fmla="*/ 78015 w 135450"/>
                  <a:gd name="connsiteY19" fmla="*/ 111500 h 187538"/>
                  <a:gd name="connsiteX20" fmla="*/ 110570 w 135450"/>
                  <a:gd name="connsiteY20" fmla="*/ 95339 h 187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35450" h="187538">
                    <a:moveTo>
                      <a:pt x="110453" y="94990"/>
                    </a:moveTo>
                    <a:lnTo>
                      <a:pt x="135335" y="117546"/>
                    </a:lnTo>
                    <a:cubicBezTo>
                      <a:pt x="122661" y="133591"/>
                      <a:pt x="103594" y="142659"/>
                      <a:pt x="79875" y="143589"/>
                    </a:cubicBezTo>
                    <a:lnTo>
                      <a:pt x="78131" y="150914"/>
                    </a:lnTo>
                    <a:cubicBezTo>
                      <a:pt x="90339" y="152310"/>
                      <a:pt x="95106" y="159634"/>
                      <a:pt x="95106" y="166959"/>
                    </a:cubicBezTo>
                    <a:cubicBezTo>
                      <a:pt x="95106" y="179632"/>
                      <a:pt x="82666" y="187538"/>
                      <a:pt x="63947" y="187538"/>
                    </a:cubicBezTo>
                    <a:cubicBezTo>
                      <a:pt x="57203" y="187538"/>
                      <a:pt x="49530" y="185794"/>
                      <a:pt x="45228" y="183353"/>
                    </a:cubicBezTo>
                    <a:lnTo>
                      <a:pt x="50344" y="168587"/>
                    </a:lnTo>
                    <a:cubicBezTo>
                      <a:pt x="53715" y="170215"/>
                      <a:pt x="57901" y="171377"/>
                      <a:pt x="62551" y="171377"/>
                    </a:cubicBezTo>
                    <a:cubicBezTo>
                      <a:pt x="69644" y="171377"/>
                      <a:pt x="72434" y="169052"/>
                      <a:pt x="72434" y="165796"/>
                    </a:cubicBezTo>
                    <a:cubicBezTo>
                      <a:pt x="72434" y="162890"/>
                      <a:pt x="69876" y="160913"/>
                      <a:pt x="63598" y="160913"/>
                    </a:cubicBezTo>
                    <a:lnTo>
                      <a:pt x="56273" y="160913"/>
                    </a:lnTo>
                    <a:lnTo>
                      <a:pt x="60575" y="142543"/>
                    </a:lnTo>
                    <a:cubicBezTo>
                      <a:pt x="24881" y="136381"/>
                      <a:pt x="0" y="108826"/>
                      <a:pt x="0" y="71853"/>
                    </a:cubicBezTo>
                    <a:cubicBezTo>
                      <a:pt x="0" y="29764"/>
                      <a:pt x="32206" y="0"/>
                      <a:pt x="76038" y="0"/>
                    </a:cubicBezTo>
                    <a:cubicBezTo>
                      <a:pt x="101501" y="0"/>
                      <a:pt x="122080" y="9301"/>
                      <a:pt x="135451" y="26044"/>
                    </a:cubicBezTo>
                    <a:lnTo>
                      <a:pt x="110570" y="48600"/>
                    </a:lnTo>
                    <a:cubicBezTo>
                      <a:pt x="101850" y="38135"/>
                      <a:pt x="91269" y="32438"/>
                      <a:pt x="78015" y="32438"/>
                    </a:cubicBezTo>
                    <a:cubicBezTo>
                      <a:pt x="55343" y="32438"/>
                      <a:pt x="39531" y="48251"/>
                      <a:pt x="39531" y="71969"/>
                    </a:cubicBezTo>
                    <a:cubicBezTo>
                      <a:pt x="39531" y="95688"/>
                      <a:pt x="55343" y="111500"/>
                      <a:pt x="78015" y="111500"/>
                    </a:cubicBezTo>
                    <a:cubicBezTo>
                      <a:pt x="91269" y="111500"/>
                      <a:pt x="101966" y="105803"/>
                      <a:pt x="110570" y="95339"/>
                    </a:cubicBezTo>
                    <a:close/>
                  </a:path>
                </a:pathLst>
              </a:custGeom>
              <a:grpFill/>
              <a:ln w="116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5" name="Forma Livre: Forma 44">
                <a:extLst>
                  <a:ext uri="{FF2B5EF4-FFF2-40B4-BE49-F238E27FC236}">
                    <a16:creationId xmlns:a16="http://schemas.microsoft.com/office/drawing/2014/main" xmlns="" id="{15F6CF95-8F19-E15D-C312-204742419D3B}"/>
                  </a:ext>
                </a:extLst>
              </p:cNvPr>
              <p:cNvSpPr/>
              <p:nvPr/>
            </p:nvSpPr>
            <p:spPr>
              <a:xfrm>
                <a:off x="3259853" y="1559562"/>
                <a:ext cx="160680" cy="181259"/>
              </a:xfrm>
              <a:custGeom>
                <a:avLst/>
                <a:gdLst>
                  <a:gd name="connsiteX0" fmla="*/ 109175 w 160680"/>
                  <a:gd name="connsiteY0" fmla="*/ 154402 h 181259"/>
                  <a:gd name="connsiteX1" fmla="*/ 50692 w 160680"/>
                  <a:gd name="connsiteY1" fmla="*/ 154402 h 181259"/>
                  <a:gd name="connsiteX2" fmla="*/ 39879 w 160680"/>
                  <a:gd name="connsiteY2" fmla="*/ 181260 h 181259"/>
                  <a:gd name="connsiteX3" fmla="*/ 0 w 160680"/>
                  <a:gd name="connsiteY3" fmla="*/ 181260 h 181259"/>
                  <a:gd name="connsiteX4" fmla="*/ 61040 w 160680"/>
                  <a:gd name="connsiteY4" fmla="*/ 43019 h 181259"/>
                  <a:gd name="connsiteX5" fmla="*/ 99524 w 160680"/>
                  <a:gd name="connsiteY5" fmla="*/ 43019 h 181259"/>
                  <a:gd name="connsiteX6" fmla="*/ 160681 w 160680"/>
                  <a:gd name="connsiteY6" fmla="*/ 181260 h 181259"/>
                  <a:gd name="connsiteX7" fmla="*/ 119987 w 160680"/>
                  <a:gd name="connsiteY7" fmla="*/ 181260 h 181259"/>
                  <a:gd name="connsiteX8" fmla="*/ 109175 w 160680"/>
                  <a:gd name="connsiteY8" fmla="*/ 154402 h 181259"/>
                  <a:gd name="connsiteX9" fmla="*/ 58250 w 160680"/>
                  <a:gd name="connsiteY9" fmla="*/ 31392 h 181259"/>
                  <a:gd name="connsiteX10" fmla="*/ 39879 w 160680"/>
                  <a:gd name="connsiteY10" fmla="*/ 31392 h 181259"/>
                  <a:gd name="connsiteX11" fmla="*/ 64993 w 160680"/>
                  <a:gd name="connsiteY11" fmla="*/ 0 h 181259"/>
                  <a:gd name="connsiteX12" fmla="*/ 93478 w 160680"/>
                  <a:gd name="connsiteY12" fmla="*/ 12092 h 181259"/>
                  <a:gd name="connsiteX13" fmla="*/ 102547 w 160680"/>
                  <a:gd name="connsiteY13" fmla="*/ 2209 h 181259"/>
                  <a:gd name="connsiteX14" fmla="*/ 120917 w 160680"/>
                  <a:gd name="connsiteY14" fmla="*/ 2209 h 181259"/>
                  <a:gd name="connsiteX15" fmla="*/ 95804 w 160680"/>
                  <a:gd name="connsiteY15" fmla="*/ 33252 h 181259"/>
                  <a:gd name="connsiteX16" fmla="*/ 67318 w 160680"/>
                  <a:gd name="connsiteY16" fmla="*/ 21044 h 181259"/>
                  <a:gd name="connsiteX17" fmla="*/ 58250 w 160680"/>
                  <a:gd name="connsiteY17" fmla="*/ 31508 h 181259"/>
                  <a:gd name="connsiteX18" fmla="*/ 97780 w 160680"/>
                  <a:gd name="connsiteY18" fmla="*/ 125568 h 181259"/>
                  <a:gd name="connsiteX19" fmla="*/ 79991 w 160680"/>
                  <a:gd name="connsiteY19" fmla="*/ 81387 h 181259"/>
                  <a:gd name="connsiteX20" fmla="*/ 62203 w 160680"/>
                  <a:gd name="connsiteY20" fmla="*/ 125568 h 181259"/>
                  <a:gd name="connsiteX21" fmla="*/ 97780 w 160680"/>
                  <a:gd name="connsiteY21" fmla="*/ 125568 h 18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60680" h="181259">
                    <a:moveTo>
                      <a:pt x="109175" y="154402"/>
                    </a:moveTo>
                    <a:lnTo>
                      <a:pt x="50692" y="154402"/>
                    </a:lnTo>
                    <a:lnTo>
                      <a:pt x="39879" y="181260"/>
                    </a:lnTo>
                    <a:lnTo>
                      <a:pt x="0" y="181260"/>
                    </a:lnTo>
                    <a:lnTo>
                      <a:pt x="61040" y="43019"/>
                    </a:lnTo>
                    <a:lnTo>
                      <a:pt x="99524" y="43019"/>
                    </a:lnTo>
                    <a:lnTo>
                      <a:pt x="160681" y="181260"/>
                    </a:lnTo>
                    <a:lnTo>
                      <a:pt x="119987" y="181260"/>
                    </a:lnTo>
                    <a:lnTo>
                      <a:pt x="109175" y="154402"/>
                    </a:lnTo>
                    <a:close/>
                    <a:moveTo>
                      <a:pt x="58250" y="31392"/>
                    </a:moveTo>
                    <a:lnTo>
                      <a:pt x="39879" y="31392"/>
                    </a:lnTo>
                    <a:cubicBezTo>
                      <a:pt x="40228" y="12208"/>
                      <a:pt x="49762" y="0"/>
                      <a:pt x="64993" y="0"/>
                    </a:cubicBezTo>
                    <a:cubicBezTo>
                      <a:pt x="79061" y="0"/>
                      <a:pt x="86270" y="12092"/>
                      <a:pt x="93478" y="12092"/>
                    </a:cubicBezTo>
                    <a:cubicBezTo>
                      <a:pt x="98827" y="12092"/>
                      <a:pt x="102198" y="8371"/>
                      <a:pt x="102547" y="2209"/>
                    </a:cubicBezTo>
                    <a:lnTo>
                      <a:pt x="120917" y="2209"/>
                    </a:lnTo>
                    <a:cubicBezTo>
                      <a:pt x="120569" y="20812"/>
                      <a:pt x="111035" y="33252"/>
                      <a:pt x="95804" y="33252"/>
                    </a:cubicBezTo>
                    <a:cubicBezTo>
                      <a:pt x="81736" y="33252"/>
                      <a:pt x="74527" y="21044"/>
                      <a:pt x="67318" y="21044"/>
                    </a:cubicBezTo>
                    <a:cubicBezTo>
                      <a:pt x="61970" y="21044"/>
                      <a:pt x="58598" y="24997"/>
                      <a:pt x="58250" y="31508"/>
                    </a:cubicBezTo>
                    <a:close/>
                    <a:moveTo>
                      <a:pt x="97780" y="125568"/>
                    </a:moveTo>
                    <a:lnTo>
                      <a:pt x="79991" y="81387"/>
                    </a:lnTo>
                    <a:lnTo>
                      <a:pt x="62203" y="125568"/>
                    </a:lnTo>
                    <a:lnTo>
                      <a:pt x="97780" y="125568"/>
                    </a:lnTo>
                    <a:close/>
                  </a:path>
                </a:pathLst>
              </a:custGeom>
              <a:grpFill/>
              <a:ln w="116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6" name="Forma Livre: Forma 45">
                <a:extLst>
                  <a:ext uri="{FF2B5EF4-FFF2-40B4-BE49-F238E27FC236}">
                    <a16:creationId xmlns:a16="http://schemas.microsoft.com/office/drawing/2014/main" xmlns="" id="{7880FDE9-A509-8050-5BBE-74C0482742B5}"/>
                  </a:ext>
                </a:extLst>
              </p:cNvPr>
              <p:cNvSpPr/>
              <p:nvPr/>
            </p:nvSpPr>
            <p:spPr>
              <a:xfrm>
                <a:off x="3426231" y="1599790"/>
                <a:ext cx="153704" cy="143705"/>
              </a:xfrm>
              <a:custGeom>
                <a:avLst/>
                <a:gdLst>
                  <a:gd name="connsiteX0" fmla="*/ 0 w 153704"/>
                  <a:gd name="connsiteY0" fmla="*/ 71853 h 143705"/>
                  <a:gd name="connsiteX1" fmla="*/ 76852 w 153704"/>
                  <a:gd name="connsiteY1" fmla="*/ 0 h 143705"/>
                  <a:gd name="connsiteX2" fmla="*/ 153705 w 153704"/>
                  <a:gd name="connsiteY2" fmla="*/ 71853 h 143705"/>
                  <a:gd name="connsiteX3" fmla="*/ 76852 w 153704"/>
                  <a:gd name="connsiteY3" fmla="*/ 143706 h 143705"/>
                  <a:gd name="connsiteX4" fmla="*/ 0 w 153704"/>
                  <a:gd name="connsiteY4" fmla="*/ 71853 h 143705"/>
                  <a:gd name="connsiteX5" fmla="*/ 114174 w 153704"/>
                  <a:gd name="connsiteY5" fmla="*/ 71853 h 143705"/>
                  <a:gd name="connsiteX6" fmla="*/ 76852 w 153704"/>
                  <a:gd name="connsiteY6" fmla="*/ 32322 h 143705"/>
                  <a:gd name="connsiteX7" fmla="*/ 39531 w 153704"/>
                  <a:gd name="connsiteY7" fmla="*/ 71853 h 143705"/>
                  <a:gd name="connsiteX8" fmla="*/ 76852 w 153704"/>
                  <a:gd name="connsiteY8" fmla="*/ 111384 h 143705"/>
                  <a:gd name="connsiteX9" fmla="*/ 114174 w 153704"/>
                  <a:gd name="connsiteY9" fmla="*/ 71853 h 143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3704" h="143705">
                    <a:moveTo>
                      <a:pt x="0" y="71853"/>
                    </a:moveTo>
                    <a:cubicBezTo>
                      <a:pt x="0" y="30346"/>
                      <a:pt x="32555" y="0"/>
                      <a:pt x="76852" y="0"/>
                    </a:cubicBezTo>
                    <a:cubicBezTo>
                      <a:pt x="121150" y="0"/>
                      <a:pt x="153705" y="30462"/>
                      <a:pt x="153705" y="71853"/>
                    </a:cubicBezTo>
                    <a:cubicBezTo>
                      <a:pt x="153705" y="113244"/>
                      <a:pt x="121150" y="143706"/>
                      <a:pt x="76852" y="143706"/>
                    </a:cubicBezTo>
                    <a:cubicBezTo>
                      <a:pt x="32555" y="143706"/>
                      <a:pt x="0" y="113244"/>
                      <a:pt x="0" y="71853"/>
                    </a:cubicBezTo>
                    <a:close/>
                    <a:moveTo>
                      <a:pt x="114174" y="71853"/>
                    </a:moveTo>
                    <a:cubicBezTo>
                      <a:pt x="114174" y="48018"/>
                      <a:pt x="97780" y="32322"/>
                      <a:pt x="76852" y="32322"/>
                    </a:cubicBezTo>
                    <a:cubicBezTo>
                      <a:pt x="55924" y="32322"/>
                      <a:pt x="39531" y="47902"/>
                      <a:pt x="39531" y="71853"/>
                    </a:cubicBezTo>
                    <a:cubicBezTo>
                      <a:pt x="39531" y="95804"/>
                      <a:pt x="55924" y="111384"/>
                      <a:pt x="76852" y="111384"/>
                    </a:cubicBezTo>
                    <a:cubicBezTo>
                      <a:pt x="97780" y="111384"/>
                      <a:pt x="114174" y="95804"/>
                      <a:pt x="114174" y="71853"/>
                    </a:cubicBezTo>
                    <a:close/>
                  </a:path>
                </a:pathLst>
              </a:custGeom>
              <a:grpFill/>
              <a:ln w="116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47" name="Gráfico 2">
              <a:extLst>
                <a:ext uri="{FF2B5EF4-FFF2-40B4-BE49-F238E27FC236}">
                  <a16:creationId xmlns:a16="http://schemas.microsoft.com/office/drawing/2014/main" xmlns="" id="{4120E099-CE47-58A6-9D10-A5289E74D66B}"/>
                </a:ext>
              </a:extLst>
            </p:cNvPr>
            <p:cNvGrpSpPr/>
            <p:nvPr/>
          </p:nvGrpSpPr>
          <p:grpSpPr>
            <a:xfrm>
              <a:off x="2142296" y="1805234"/>
              <a:ext cx="1440313" cy="158355"/>
              <a:chOff x="2142296" y="1805234"/>
              <a:chExt cx="1440313" cy="158355"/>
            </a:xfrm>
            <a:solidFill>
              <a:schemeClr val="bg1"/>
            </a:solidFill>
          </p:grpSpPr>
          <p:sp>
            <p:nvSpPr>
              <p:cNvPr id="48" name="Forma Livre: Forma 47">
                <a:extLst>
                  <a:ext uri="{FF2B5EF4-FFF2-40B4-BE49-F238E27FC236}">
                    <a16:creationId xmlns:a16="http://schemas.microsoft.com/office/drawing/2014/main" xmlns="" id="{38AEDDBC-0026-665C-87B9-6F0FE7767B0A}"/>
                  </a:ext>
                </a:extLst>
              </p:cNvPr>
              <p:cNvSpPr/>
              <p:nvPr/>
            </p:nvSpPr>
            <p:spPr>
              <a:xfrm>
                <a:off x="2142296" y="1808257"/>
                <a:ext cx="144868" cy="152193"/>
              </a:xfrm>
              <a:custGeom>
                <a:avLst/>
                <a:gdLst>
                  <a:gd name="connsiteX0" fmla="*/ 144869 w 144868"/>
                  <a:gd name="connsiteY0" fmla="*/ 110454 h 152193"/>
                  <a:gd name="connsiteX1" fmla="*/ 82201 w 144868"/>
                  <a:gd name="connsiteY1" fmla="*/ 152193 h 152193"/>
                  <a:gd name="connsiteX2" fmla="*/ 0 w 144868"/>
                  <a:gd name="connsiteY2" fmla="*/ 152193 h 152193"/>
                  <a:gd name="connsiteX3" fmla="*/ 0 w 144868"/>
                  <a:gd name="connsiteY3" fmla="*/ 0 h 152193"/>
                  <a:gd name="connsiteX4" fmla="*/ 77899 w 144868"/>
                  <a:gd name="connsiteY4" fmla="*/ 0 h 152193"/>
                  <a:gd name="connsiteX5" fmla="*/ 137544 w 144868"/>
                  <a:gd name="connsiteY5" fmla="*/ 39763 h 152193"/>
                  <a:gd name="connsiteX6" fmla="*/ 117081 w 144868"/>
                  <a:gd name="connsiteY6" fmla="*/ 72783 h 152193"/>
                  <a:gd name="connsiteX7" fmla="*/ 144869 w 144868"/>
                  <a:gd name="connsiteY7" fmla="*/ 110454 h 152193"/>
                  <a:gd name="connsiteX8" fmla="*/ 42670 w 144868"/>
                  <a:gd name="connsiteY8" fmla="*/ 31043 h 152193"/>
                  <a:gd name="connsiteX9" fmla="*/ 42670 w 144868"/>
                  <a:gd name="connsiteY9" fmla="*/ 60459 h 152193"/>
                  <a:gd name="connsiteX10" fmla="*/ 72202 w 144868"/>
                  <a:gd name="connsiteY10" fmla="*/ 60459 h 152193"/>
                  <a:gd name="connsiteX11" fmla="*/ 93944 w 144868"/>
                  <a:gd name="connsiteY11" fmla="*/ 45693 h 152193"/>
                  <a:gd name="connsiteX12" fmla="*/ 72202 w 144868"/>
                  <a:gd name="connsiteY12" fmla="*/ 31160 h 152193"/>
                  <a:gd name="connsiteX13" fmla="*/ 42670 w 144868"/>
                  <a:gd name="connsiteY13" fmla="*/ 31160 h 152193"/>
                  <a:gd name="connsiteX14" fmla="*/ 101385 w 144868"/>
                  <a:gd name="connsiteY14" fmla="*/ 105687 h 152193"/>
                  <a:gd name="connsiteX15" fmla="*/ 78713 w 144868"/>
                  <a:gd name="connsiteY15" fmla="*/ 90223 h 152193"/>
                  <a:gd name="connsiteX16" fmla="*/ 42554 w 144868"/>
                  <a:gd name="connsiteY16" fmla="*/ 90223 h 152193"/>
                  <a:gd name="connsiteX17" fmla="*/ 42554 w 144868"/>
                  <a:gd name="connsiteY17" fmla="*/ 121150 h 152193"/>
                  <a:gd name="connsiteX18" fmla="*/ 78713 w 144868"/>
                  <a:gd name="connsiteY18" fmla="*/ 121150 h 152193"/>
                  <a:gd name="connsiteX19" fmla="*/ 101385 w 144868"/>
                  <a:gd name="connsiteY19" fmla="*/ 105687 h 152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44868" h="152193">
                    <a:moveTo>
                      <a:pt x="144869" y="110454"/>
                    </a:moveTo>
                    <a:cubicBezTo>
                      <a:pt x="144869" y="136730"/>
                      <a:pt x="123127" y="152193"/>
                      <a:pt x="82201" y="152193"/>
                    </a:cubicBezTo>
                    <a:lnTo>
                      <a:pt x="0" y="152193"/>
                    </a:lnTo>
                    <a:lnTo>
                      <a:pt x="0" y="0"/>
                    </a:lnTo>
                    <a:lnTo>
                      <a:pt x="77899" y="0"/>
                    </a:lnTo>
                    <a:cubicBezTo>
                      <a:pt x="117895" y="0"/>
                      <a:pt x="137544" y="16277"/>
                      <a:pt x="137544" y="39763"/>
                    </a:cubicBezTo>
                    <a:cubicBezTo>
                      <a:pt x="137544" y="54297"/>
                      <a:pt x="130103" y="66040"/>
                      <a:pt x="117081" y="72783"/>
                    </a:cubicBezTo>
                    <a:cubicBezTo>
                      <a:pt x="134288" y="78829"/>
                      <a:pt x="144869" y="91967"/>
                      <a:pt x="144869" y="110454"/>
                    </a:cubicBezTo>
                    <a:close/>
                    <a:moveTo>
                      <a:pt x="42670" y="31043"/>
                    </a:moveTo>
                    <a:lnTo>
                      <a:pt x="42670" y="60459"/>
                    </a:lnTo>
                    <a:lnTo>
                      <a:pt x="72202" y="60459"/>
                    </a:lnTo>
                    <a:cubicBezTo>
                      <a:pt x="86503" y="60459"/>
                      <a:pt x="93944" y="55459"/>
                      <a:pt x="93944" y="45693"/>
                    </a:cubicBezTo>
                    <a:cubicBezTo>
                      <a:pt x="93944" y="35926"/>
                      <a:pt x="86503" y="31160"/>
                      <a:pt x="72202" y="31160"/>
                    </a:cubicBezTo>
                    <a:lnTo>
                      <a:pt x="42670" y="31160"/>
                    </a:lnTo>
                    <a:close/>
                    <a:moveTo>
                      <a:pt x="101385" y="105687"/>
                    </a:moveTo>
                    <a:cubicBezTo>
                      <a:pt x="101385" y="95223"/>
                      <a:pt x="93595" y="90223"/>
                      <a:pt x="78713" y="90223"/>
                    </a:cubicBezTo>
                    <a:lnTo>
                      <a:pt x="42554" y="90223"/>
                    </a:lnTo>
                    <a:lnTo>
                      <a:pt x="42554" y="121150"/>
                    </a:lnTo>
                    <a:lnTo>
                      <a:pt x="78713" y="121150"/>
                    </a:lnTo>
                    <a:cubicBezTo>
                      <a:pt x="93479" y="121150"/>
                      <a:pt x="101385" y="116151"/>
                      <a:pt x="101385" y="105687"/>
                    </a:cubicBezTo>
                    <a:close/>
                  </a:path>
                </a:pathLst>
              </a:custGeom>
              <a:grpFill/>
              <a:ln w="116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9" name="Forma Livre: Forma 48">
                <a:extLst>
                  <a:ext uri="{FF2B5EF4-FFF2-40B4-BE49-F238E27FC236}">
                    <a16:creationId xmlns:a16="http://schemas.microsoft.com/office/drawing/2014/main" xmlns="" id="{91BC6B63-3968-6F83-D7BD-3AF61293797F}"/>
                  </a:ext>
                </a:extLst>
              </p:cNvPr>
              <p:cNvSpPr/>
              <p:nvPr/>
            </p:nvSpPr>
            <p:spPr>
              <a:xfrm>
                <a:off x="2315650" y="1808373"/>
                <a:ext cx="140333" cy="152193"/>
              </a:xfrm>
              <a:custGeom>
                <a:avLst/>
                <a:gdLst>
                  <a:gd name="connsiteX0" fmla="*/ 66505 w 140333"/>
                  <a:gd name="connsiteY0" fmla="*/ 111732 h 152193"/>
                  <a:gd name="connsiteX1" fmla="*/ 43019 w 140333"/>
                  <a:gd name="connsiteY1" fmla="*/ 111732 h 152193"/>
                  <a:gd name="connsiteX2" fmla="*/ 43019 w 140333"/>
                  <a:gd name="connsiteY2" fmla="*/ 152193 h 152193"/>
                  <a:gd name="connsiteX3" fmla="*/ 0 w 140333"/>
                  <a:gd name="connsiteY3" fmla="*/ 152193 h 152193"/>
                  <a:gd name="connsiteX4" fmla="*/ 0 w 140333"/>
                  <a:gd name="connsiteY4" fmla="*/ 0 h 152193"/>
                  <a:gd name="connsiteX5" fmla="*/ 69644 w 140333"/>
                  <a:gd name="connsiteY5" fmla="*/ 0 h 152193"/>
                  <a:gd name="connsiteX6" fmla="*/ 137311 w 140333"/>
                  <a:gd name="connsiteY6" fmla="*/ 56273 h 152193"/>
                  <a:gd name="connsiteX7" fmla="*/ 107547 w 140333"/>
                  <a:gd name="connsiteY7" fmla="*/ 104291 h 152193"/>
                  <a:gd name="connsiteX8" fmla="*/ 140334 w 140333"/>
                  <a:gd name="connsiteY8" fmla="*/ 152193 h 152193"/>
                  <a:gd name="connsiteX9" fmla="*/ 94176 w 140333"/>
                  <a:gd name="connsiteY9" fmla="*/ 152193 h 152193"/>
                  <a:gd name="connsiteX10" fmla="*/ 66505 w 140333"/>
                  <a:gd name="connsiteY10" fmla="*/ 111732 h 152193"/>
                  <a:gd name="connsiteX11" fmla="*/ 66970 w 140333"/>
                  <a:gd name="connsiteY11" fmla="*/ 33834 h 152193"/>
                  <a:gd name="connsiteX12" fmla="*/ 43019 w 140333"/>
                  <a:gd name="connsiteY12" fmla="*/ 33834 h 152193"/>
                  <a:gd name="connsiteX13" fmla="*/ 43019 w 140333"/>
                  <a:gd name="connsiteY13" fmla="*/ 78364 h 152193"/>
                  <a:gd name="connsiteX14" fmla="*/ 66970 w 140333"/>
                  <a:gd name="connsiteY14" fmla="*/ 78364 h 152193"/>
                  <a:gd name="connsiteX15" fmla="*/ 93711 w 140333"/>
                  <a:gd name="connsiteY15" fmla="*/ 56157 h 152193"/>
                  <a:gd name="connsiteX16" fmla="*/ 66970 w 140333"/>
                  <a:gd name="connsiteY16" fmla="*/ 33717 h 152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40333" h="152193">
                    <a:moveTo>
                      <a:pt x="66505" y="111732"/>
                    </a:moveTo>
                    <a:lnTo>
                      <a:pt x="43019" y="111732"/>
                    </a:lnTo>
                    <a:lnTo>
                      <a:pt x="43019" y="152193"/>
                    </a:lnTo>
                    <a:lnTo>
                      <a:pt x="0" y="152193"/>
                    </a:lnTo>
                    <a:lnTo>
                      <a:pt x="0" y="0"/>
                    </a:lnTo>
                    <a:lnTo>
                      <a:pt x="69644" y="0"/>
                    </a:lnTo>
                    <a:cubicBezTo>
                      <a:pt x="111151" y="0"/>
                      <a:pt x="137311" y="21509"/>
                      <a:pt x="137311" y="56273"/>
                    </a:cubicBezTo>
                    <a:cubicBezTo>
                      <a:pt x="137311" y="78713"/>
                      <a:pt x="126382" y="95223"/>
                      <a:pt x="107547" y="104291"/>
                    </a:cubicBezTo>
                    <a:lnTo>
                      <a:pt x="140334" y="152193"/>
                    </a:lnTo>
                    <a:lnTo>
                      <a:pt x="94176" y="152193"/>
                    </a:lnTo>
                    <a:lnTo>
                      <a:pt x="66505" y="111732"/>
                    </a:lnTo>
                    <a:close/>
                    <a:moveTo>
                      <a:pt x="66970" y="33834"/>
                    </a:moveTo>
                    <a:lnTo>
                      <a:pt x="43019" y="33834"/>
                    </a:lnTo>
                    <a:lnTo>
                      <a:pt x="43019" y="78364"/>
                    </a:lnTo>
                    <a:lnTo>
                      <a:pt x="66970" y="78364"/>
                    </a:lnTo>
                    <a:cubicBezTo>
                      <a:pt x="84759" y="78364"/>
                      <a:pt x="93711" y="70109"/>
                      <a:pt x="93711" y="56157"/>
                    </a:cubicBezTo>
                    <a:cubicBezTo>
                      <a:pt x="93711" y="42205"/>
                      <a:pt x="84759" y="33717"/>
                      <a:pt x="66970" y="33717"/>
                    </a:cubicBezTo>
                    <a:close/>
                  </a:path>
                </a:pathLst>
              </a:custGeom>
              <a:grpFill/>
              <a:ln w="116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0" name="Forma Livre: Forma 49">
                <a:extLst>
                  <a:ext uri="{FF2B5EF4-FFF2-40B4-BE49-F238E27FC236}">
                    <a16:creationId xmlns:a16="http://schemas.microsoft.com/office/drawing/2014/main" xmlns="" id="{5620436B-3CDB-CF4A-3E3C-557DDBFC3793}"/>
                  </a:ext>
                </a:extLst>
              </p:cNvPr>
              <p:cNvSpPr/>
              <p:nvPr/>
            </p:nvSpPr>
            <p:spPr>
              <a:xfrm>
                <a:off x="2464239" y="1808257"/>
                <a:ext cx="177074" cy="152193"/>
              </a:xfrm>
              <a:custGeom>
                <a:avLst/>
                <a:gdLst>
                  <a:gd name="connsiteX0" fmla="*/ 120336 w 177074"/>
                  <a:gd name="connsiteY0" fmla="*/ 122661 h 152193"/>
                  <a:gd name="connsiteX1" fmla="*/ 55924 w 177074"/>
                  <a:gd name="connsiteY1" fmla="*/ 122661 h 152193"/>
                  <a:gd name="connsiteX2" fmla="*/ 43949 w 177074"/>
                  <a:gd name="connsiteY2" fmla="*/ 152193 h 152193"/>
                  <a:gd name="connsiteX3" fmla="*/ 0 w 177074"/>
                  <a:gd name="connsiteY3" fmla="*/ 152193 h 152193"/>
                  <a:gd name="connsiteX4" fmla="*/ 67202 w 177074"/>
                  <a:gd name="connsiteY4" fmla="*/ 0 h 152193"/>
                  <a:gd name="connsiteX5" fmla="*/ 109640 w 177074"/>
                  <a:gd name="connsiteY5" fmla="*/ 0 h 152193"/>
                  <a:gd name="connsiteX6" fmla="*/ 177074 w 177074"/>
                  <a:gd name="connsiteY6" fmla="*/ 152193 h 152193"/>
                  <a:gd name="connsiteX7" fmla="*/ 132312 w 177074"/>
                  <a:gd name="connsiteY7" fmla="*/ 152193 h 152193"/>
                  <a:gd name="connsiteX8" fmla="*/ 120336 w 177074"/>
                  <a:gd name="connsiteY8" fmla="*/ 122661 h 152193"/>
                  <a:gd name="connsiteX9" fmla="*/ 107779 w 177074"/>
                  <a:gd name="connsiteY9" fmla="*/ 90921 h 152193"/>
                  <a:gd name="connsiteX10" fmla="*/ 88246 w 177074"/>
                  <a:gd name="connsiteY10" fmla="*/ 42205 h 152193"/>
                  <a:gd name="connsiteX11" fmla="*/ 68714 w 177074"/>
                  <a:gd name="connsiteY11" fmla="*/ 90921 h 152193"/>
                  <a:gd name="connsiteX12" fmla="*/ 107896 w 177074"/>
                  <a:gd name="connsiteY12" fmla="*/ 90921 h 152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7074" h="152193">
                    <a:moveTo>
                      <a:pt x="120336" y="122661"/>
                    </a:moveTo>
                    <a:lnTo>
                      <a:pt x="55924" y="122661"/>
                    </a:lnTo>
                    <a:lnTo>
                      <a:pt x="43949" y="152193"/>
                    </a:lnTo>
                    <a:lnTo>
                      <a:pt x="0" y="152193"/>
                    </a:lnTo>
                    <a:lnTo>
                      <a:pt x="67202" y="0"/>
                    </a:lnTo>
                    <a:lnTo>
                      <a:pt x="109640" y="0"/>
                    </a:lnTo>
                    <a:lnTo>
                      <a:pt x="177074" y="152193"/>
                    </a:lnTo>
                    <a:lnTo>
                      <a:pt x="132312" y="152193"/>
                    </a:lnTo>
                    <a:lnTo>
                      <a:pt x="120336" y="122661"/>
                    </a:lnTo>
                    <a:close/>
                    <a:moveTo>
                      <a:pt x="107779" y="90921"/>
                    </a:moveTo>
                    <a:lnTo>
                      <a:pt x="88246" y="42205"/>
                    </a:lnTo>
                    <a:lnTo>
                      <a:pt x="68714" y="90921"/>
                    </a:lnTo>
                    <a:lnTo>
                      <a:pt x="107896" y="90921"/>
                    </a:lnTo>
                    <a:close/>
                  </a:path>
                </a:pathLst>
              </a:custGeom>
              <a:grpFill/>
              <a:ln w="116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1" name="Forma Livre: Forma 50">
                <a:extLst>
                  <a:ext uri="{FF2B5EF4-FFF2-40B4-BE49-F238E27FC236}">
                    <a16:creationId xmlns:a16="http://schemas.microsoft.com/office/drawing/2014/main" xmlns="" id="{B223F608-3EB0-9C48-779C-F993C9B3E289}"/>
                  </a:ext>
                </a:extLst>
              </p:cNvPr>
              <p:cNvSpPr/>
              <p:nvPr/>
            </p:nvSpPr>
            <p:spPr>
              <a:xfrm>
                <a:off x="2648987" y="1805234"/>
                <a:ext cx="131614" cy="158355"/>
              </a:xfrm>
              <a:custGeom>
                <a:avLst/>
                <a:gdLst>
                  <a:gd name="connsiteX0" fmla="*/ 0 w 131614"/>
                  <a:gd name="connsiteY0" fmla="*/ 141613 h 158355"/>
                  <a:gd name="connsiteX1" fmla="*/ 14185 w 131614"/>
                  <a:gd name="connsiteY1" fmla="*/ 109872 h 158355"/>
                  <a:gd name="connsiteX2" fmla="*/ 64412 w 131614"/>
                  <a:gd name="connsiteY2" fmla="*/ 124871 h 158355"/>
                  <a:gd name="connsiteX3" fmla="*/ 89177 w 131614"/>
                  <a:gd name="connsiteY3" fmla="*/ 112430 h 158355"/>
                  <a:gd name="connsiteX4" fmla="*/ 2558 w 131614"/>
                  <a:gd name="connsiteY4" fmla="*/ 49413 h 158355"/>
                  <a:gd name="connsiteX5" fmla="*/ 69993 w 131614"/>
                  <a:gd name="connsiteY5" fmla="*/ 0 h 158355"/>
                  <a:gd name="connsiteX6" fmla="*/ 125219 w 131614"/>
                  <a:gd name="connsiteY6" fmla="*/ 13254 h 158355"/>
                  <a:gd name="connsiteX7" fmla="*/ 111965 w 131614"/>
                  <a:gd name="connsiteY7" fmla="*/ 45228 h 158355"/>
                  <a:gd name="connsiteX8" fmla="*/ 69760 w 131614"/>
                  <a:gd name="connsiteY8" fmla="*/ 33485 h 158355"/>
                  <a:gd name="connsiteX9" fmla="*/ 45228 w 131614"/>
                  <a:gd name="connsiteY9" fmla="*/ 47204 h 158355"/>
                  <a:gd name="connsiteX10" fmla="*/ 131614 w 131614"/>
                  <a:gd name="connsiteY10" fmla="*/ 109175 h 158355"/>
                  <a:gd name="connsiteX11" fmla="*/ 64179 w 131614"/>
                  <a:gd name="connsiteY11" fmla="*/ 158355 h 158355"/>
                  <a:gd name="connsiteX12" fmla="*/ 0 w 131614"/>
                  <a:gd name="connsiteY12" fmla="*/ 141613 h 158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1614" h="158355">
                    <a:moveTo>
                      <a:pt x="0" y="141613"/>
                    </a:moveTo>
                    <a:lnTo>
                      <a:pt x="14185" y="109872"/>
                    </a:lnTo>
                    <a:cubicBezTo>
                      <a:pt x="27672" y="118825"/>
                      <a:pt x="46856" y="124871"/>
                      <a:pt x="64412" y="124871"/>
                    </a:cubicBezTo>
                    <a:cubicBezTo>
                      <a:pt x="81968" y="124871"/>
                      <a:pt x="89177" y="119871"/>
                      <a:pt x="89177" y="112430"/>
                    </a:cubicBezTo>
                    <a:cubicBezTo>
                      <a:pt x="89177" y="88246"/>
                      <a:pt x="2558" y="105919"/>
                      <a:pt x="2558" y="49413"/>
                    </a:cubicBezTo>
                    <a:cubicBezTo>
                      <a:pt x="2558" y="22207"/>
                      <a:pt x="24765" y="0"/>
                      <a:pt x="69993" y="0"/>
                    </a:cubicBezTo>
                    <a:cubicBezTo>
                      <a:pt x="89758" y="0"/>
                      <a:pt x="110221" y="4534"/>
                      <a:pt x="125219" y="13254"/>
                    </a:cubicBezTo>
                    <a:lnTo>
                      <a:pt x="111965" y="45228"/>
                    </a:lnTo>
                    <a:cubicBezTo>
                      <a:pt x="97432" y="37438"/>
                      <a:pt x="83015" y="33485"/>
                      <a:pt x="69760" y="33485"/>
                    </a:cubicBezTo>
                    <a:cubicBezTo>
                      <a:pt x="51739" y="33485"/>
                      <a:pt x="45228" y="39531"/>
                      <a:pt x="45228" y="47204"/>
                    </a:cubicBezTo>
                    <a:cubicBezTo>
                      <a:pt x="45228" y="70458"/>
                      <a:pt x="131614" y="53134"/>
                      <a:pt x="131614" y="109175"/>
                    </a:cubicBezTo>
                    <a:cubicBezTo>
                      <a:pt x="131614" y="135683"/>
                      <a:pt x="109407" y="158355"/>
                      <a:pt x="64179" y="158355"/>
                    </a:cubicBezTo>
                    <a:cubicBezTo>
                      <a:pt x="39182" y="158355"/>
                      <a:pt x="14417" y="151612"/>
                      <a:pt x="0" y="141613"/>
                    </a:cubicBezTo>
                    <a:close/>
                  </a:path>
                </a:pathLst>
              </a:custGeom>
              <a:grpFill/>
              <a:ln w="116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2" name="Forma Livre: Forma 51">
                <a:extLst>
                  <a:ext uri="{FF2B5EF4-FFF2-40B4-BE49-F238E27FC236}">
                    <a16:creationId xmlns:a16="http://schemas.microsoft.com/office/drawing/2014/main" xmlns="" id="{0FE9CFF6-0D97-433F-3061-52C29739BADA}"/>
                  </a:ext>
                </a:extLst>
              </p:cNvPr>
              <p:cNvSpPr/>
              <p:nvPr/>
            </p:nvSpPr>
            <p:spPr>
              <a:xfrm>
                <a:off x="2806296" y="1808257"/>
                <a:ext cx="43018" cy="152193"/>
              </a:xfrm>
              <a:custGeom>
                <a:avLst/>
                <a:gdLst>
                  <a:gd name="connsiteX0" fmla="*/ 0 w 43018"/>
                  <a:gd name="connsiteY0" fmla="*/ 0 h 152193"/>
                  <a:gd name="connsiteX1" fmla="*/ 43019 w 43018"/>
                  <a:gd name="connsiteY1" fmla="*/ 0 h 152193"/>
                  <a:gd name="connsiteX2" fmla="*/ 43019 w 43018"/>
                  <a:gd name="connsiteY2" fmla="*/ 152193 h 152193"/>
                  <a:gd name="connsiteX3" fmla="*/ 0 w 43018"/>
                  <a:gd name="connsiteY3" fmla="*/ 152193 h 152193"/>
                  <a:gd name="connsiteX4" fmla="*/ 0 w 43018"/>
                  <a:gd name="connsiteY4" fmla="*/ 0 h 152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018" h="152193">
                    <a:moveTo>
                      <a:pt x="0" y="0"/>
                    </a:moveTo>
                    <a:lnTo>
                      <a:pt x="43019" y="0"/>
                    </a:lnTo>
                    <a:lnTo>
                      <a:pt x="43019" y="152193"/>
                    </a:lnTo>
                    <a:lnTo>
                      <a:pt x="0" y="15219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16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3" name="Forma Livre: Forma 52">
                <a:extLst>
                  <a:ext uri="{FF2B5EF4-FFF2-40B4-BE49-F238E27FC236}">
                    <a16:creationId xmlns:a16="http://schemas.microsoft.com/office/drawing/2014/main" xmlns="" id="{CE6C122E-B1F8-0499-0EB9-F8A140B480C4}"/>
                  </a:ext>
                </a:extLst>
              </p:cNvPr>
              <p:cNvSpPr/>
              <p:nvPr/>
            </p:nvSpPr>
            <p:spPr>
              <a:xfrm>
                <a:off x="2886171" y="1808257"/>
                <a:ext cx="115685" cy="152309"/>
              </a:xfrm>
              <a:custGeom>
                <a:avLst/>
                <a:gdLst>
                  <a:gd name="connsiteX0" fmla="*/ 0 w 115685"/>
                  <a:gd name="connsiteY0" fmla="*/ 0 h 152309"/>
                  <a:gd name="connsiteX1" fmla="*/ 43019 w 115685"/>
                  <a:gd name="connsiteY1" fmla="*/ 0 h 152309"/>
                  <a:gd name="connsiteX2" fmla="*/ 43019 w 115685"/>
                  <a:gd name="connsiteY2" fmla="*/ 118127 h 152309"/>
                  <a:gd name="connsiteX3" fmla="*/ 115686 w 115685"/>
                  <a:gd name="connsiteY3" fmla="*/ 118127 h 152309"/>
                  <a:gd name="connsiteX4" fmla="*/ 115686 w 115685"/>
                  <a:gd name="connsiteY4" fmla="*/ 152310 h 152309"/>
                  <a:gd name="connsiteX5" fmla="*/ 0 w 115685"/>
                  <a:gd name="connsiteY5" fmla="*/ 152310 h 152309"/>
                  <a:gd name="connsiteX6" fmla="*/ 0 w 115685"/>
                  <a:gd name="connsiteY6" fmla="*/ 116 h 152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5685" h="152309">
                    <a:moveTo>
                      <a:pt x="0" y="0"/>
                    </a:moveTo>
                    <a:lnTo>
                      <a:pt x="43019" y="0"/>
                    </a:lnTo>
                    <a:lnTo>
                      <a:pt x="43019" y="118127"/>
                    </a:lnTo>
                    <a:lnTo>
                      <a:pt x="115686" y="118127"/>
                    </a:lnTo>
                    <a:lnTo>
                      <a:pt x="115686" y="152310"/>
                    </a:lnTo>
                    <a:lnTo>
                      <a:pt x="0" y="152310"/>
                    </a:lnTo>
                    <a:lnTo>
                      <a:pt x="0" y="116"/>
                    </a:lnTo>
                    <a:close/>
                  </a:path>
                </a:pathLst>
              </a:custGeom>
              <a:grpFill/>
              <a:ln w="116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4" name="Forma Livre: Forma 53">
                <a:extLst>
                  <a:ext uri="{FF2B5EF4-FFF2-40B4-BE49-F238E27FC236}">
                    <a16:creationId xmlns:a16="http://schemas.microsoft.com/office/drawing/2014/main" xmlns="" id="{A166ACB6-296C-3F34-B2D9-864C69123BFF}"/>
                  </a:ext>
                </a:extLst>
              </p:cNvPr>
              <p:cNvSpPr/>
              <p:nvPr/>
            </p:nvSpPr>
            <p:spPr>
              <a:xfrm>
                <a:off x="3024878" y="1808257"/>
                <a:ext cx="122312" cy="152193"/>
              </a:xfrm>
              <a:custGeom>
                <a:avLst/>
                <a:gdLst>
                  <a:gd name="connsiteX0" fmla="*/ 122196 w 122312"/>
                  <a:gd name="connsiteY0" fmla="*/ 118941 h 152193"/>
                  <a:gd name="connsiteX1" fmla="*/ 122196 w 122312"/>
                  <a:gd name="connsiteY1" fmla="*/ 152193 h 152193"/>
                  <a:gd name="connsiteX2" fmla="*/ 0 w 122312"/>
                  <a:gd name="connsiteY2" fmla="*/ 152193 h 152193"/>
                  <a:gd name="connsiteX3" fmla="*/ 0 w 122312"/>
                  <a:gd name="connsiteY3" fmla="*/ 0 h 152193"/>
                  <a:gd name="connsiteX4" fmla="*/ 119406 w 122312"/>
                  <a:gd name="connsiteY4" fmla="*/ 0 h 152193"/>
                  <a:gd name="connsiteX5" fmla="*/ 119406 w 122312"/>
                  <a:gd name="connsiteY5" fmla="*/ 33252 h 152193"/>
                  <a:gd name="connsiteX6" fmla="*/ 42670 w 122312"/>
                  <a:gd name="connsiteY6" fmla="*/ 33252 h 152193"/>
                  <a:gd name="connsiteX7" fmla="*/ 42670 w 122312"/>
                  <a:gd name="connsiteY7" fmla="*/ 58947 h 152193"/>
                  <a:gd name="connsiteX8" fmla="*/ 110337 w 122312"/>
                  <a:gd name="connsiteY8" fmla="*/ 58947 h 152193"/>
                  <a:gd name="connsiteX9" fmla="*/ 110337 w 122312"/>
                  <a:gd name="connsiteY9" fmla="*/ 91153 h 152193"/>
                  <a:gd name="connsiteX10" fmla="*/ 42670 w 122312"/>
                  <a:gd name="connsiteY10" fmla="*/ 91153 h 152193"/>
                  <a:gd name="connsiteX11" fmla="*/ 42670 w 122312"/>
                  <a:gd name="connsiteY11" fmla="*/ 118941 h 152193"/>
                  <a:gd name="connsiteX12" fmla="*/ 122313 w 122312"/>
                  <a:gd name="connsiteY12" fmla="*/ 118941 h 152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2312" h="152193">
                    <a:moveTo>
                      <a:pt x="122196" y="118941"/>
                    </a:moveTo>
                    <a:lnTo>
                      <a:pt x="122196" y="152193"/>
                    </a:lnTo>
                    <a:lnTo>
                      <a:pt x="0" y="152193"/>
                    </a:lnTo>
                    <a:lnTo>
                      <a:pt x="0" y="0"/>
                    </a:lnTo>
                    <a:lnTo>
                      <a:pt x="119406" y="0"/>
                    </a:lnTo>
                    <a:lnTo>
                      <a:pt x="119406" y="33252"/>
                    </a:lnTo>
                    <a:lnTo>
                      <a:pt x="42670" y="33252"/>
                    </a:lnTo>
                    <a:lnTo>
                      <a:pt x="42670" y="58947"/>
                    </a:lnTo>
                    <a:lnTo>
                      <a:pt x="110337" y="58947"/>
                    </a:lnTo>
                    <a:lnTo>
                      <a:pt x="110337" y="91153"/>
                    </a:lnTo>
                    <a:lnTo>
                      <a:pt x="42670" y="91153"/>
                    </a:lnTo>
                    <a:lnTo>
                      <a:pt x="42670" y="118941"/>
                    </a:lnTo>
                    <a:lnTo>
                      <a:pt x="122313" y="118941"/>
                    </a:lnTo>
                    <a:close/>
                  </a:path>
                </a:pathLst>
              </a:custGeom>
              <a:grpFill/>
              <a:ln w="116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5" name="Forma Livre: Forma 54">
                <a:extLst>
                  <a:ext uri="{FF2B5EF4-FFF2-40B4-BE49-F238E27FC236}">
                    <a16:creationId xmlns:a16="http://schemas.microsoft.com/office/drawing/2014/main" xmlns="" id="{6F5D6443-B6A0-C083-4B51-F13BECEB5913}"/>
                  </a:ext>
                </a:extLst>
              </p:cNvPr>
              <p:cNvSpPr/>
              <p:nvPr/>
            </p:nvSpPr>
            <p:spPr>
              <a:xfrm>
                <a:off x="3177071" y="1808257"/>
                <a:ext cx="43018" cy="152193"/>
              </a:xfrm>
              <a:custGeom>
                <a:avLst/>
                <a:gdLst>
                  <a:gd name="connsiteX0" fmla="*/ 0 w 43018"/>
                  <a:gd name="connsiteY0" fmla="*/ 0 h 152193"/>
                  <a:gd name="connsiteX1" fmla="*/ 43019 w 43018"/>
                  <a:gd name="connsiteY1" fmla="*/ 0 h 152193"/>
                  <a:gd name="connsiteX2" fmla="*/ 43019 w 43018"/>
                  <a:gd name="connsiteY2" fmla="*/ 152193 h 152193"/>
                  <a:gd name="connsiteX3" fmla="*/ 0 w 43018"/>
                  <a:gd name="connsiteY3" fmla="*/ 152193 h 152193"/>
                  <a:gd name="connsiteX4" fmla="*/ 0 w 43018"/>
                  <a:gd name="connsiteY4" fmla="*/ 0 h 152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018" h="152193">
                    <a:moveTo>
                      <a:pt x="0" y="0"/>
                    </a:moveTo>
                    <a:lnTo>
                      <a:pt x="43019" y="0"/>
                    </a:lnTo>
                    <a:lnTo>
                      <a:pt x="43019" y="152193"/>
                    </a:lnTo>
                    <a:lnTo>
                      <a:pt x="0" y="15219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16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6" name="Forma Livre: Forma 55">
                <a:extLst>
                  <a:ext uri="{FF2B5EF4-FFF2-40B4-BE49-F238E27FC236}">
                    <a16:creationId xmlns:a16="http://schemas.microsoft.com/office/drawing/2014/main" xmlns="" id="{7849B729-DA88-2B7E-F0B5-15479423E2B7}"/>
                  </a:ext>
                </a:extLst>
              </p:cNvPr>
              <p:cNvSpPr/>
              <p:nvPr/>
            </p:nvSpPr>
            <p:spPr>
              <a:xfrm>
                <a:off x="3256830" y="1808373"/>
                <a:ext cx="140334" cy="152193"/>
              </a:xfrm>
              <a:custGeom>
                <a:avLst/>
                <a:gdLst>
                  <a:gd name="connsiteX0" fmla="*/ 66505 w 140334"/>
                  <a:gd name="connsiteY0" fmla="*/ 111732 h 152193"/>
                  <a:gd name="connsiteX1" fmla="*/ 43019 w 140334"/>
                  <a:gd name="connsiteY1" fmla="*/ 111732 h 152193"/>
                  <a:gd name="connsiteX2" fmla="*/ 43019 w 140334"/>
                  <a:gd name="connsiteY2" fmla="*/ 152193 h 152193"/>
                  <a:gd name="connsiteX3" fmla="*/ 0 w 140334"/>
                  <a:gd name="connsiteY3" fmla="*/ 152193 h 152193"/>
                  <a:gd name="connsiteX4" fmla="*/ 0 w 140334"/>
                  <a:gd name="connsiteY4" fmla="*/ 0 h 152193"/>
                  <a:gd name="connsiteX5" fmla="*/ 69644 w 140334"/>
                  <a:gd name="connsiteY5" fmla="*/ 0 h 152193"/>
                  <a:gd name="connsiteX6" fmla="*/ 137311 w 140334"/>
                  <a:gd name="connsiteY6" fmla="*/ 56273 h 152193"/>
                  <a:gd name="connsiteX7" fmla="*/ 107547 w 140334"/>
                  <a:gd name="connsiteY7" fmla="*/ 104291 h 152193"/>
                  <a:gd name="connsiteX8" fmla="*/ 140334 w 140334"/>
                  <a:gd name="connsiteY8" fmla="*/ 152193 h 152193"/>
                  <a:gd name="connsiteX9" fmla="*/ 94176 w 140334"/>
                  <a:gd name="connsiteY9" fmla="*/ 152193 h 152193"/>
                  <a:gd name="connsiteX10" fmla="*/ 66505 w 140334"/>
                  <a:gd name="connsiteY10" fmla="*/ 111732 h 152193"/>
                  <a:gd name="connsiteX11" fmla="*/ 66970 w 140334"/>
                  <a:gd name="connsiteY11" fmla="*/ 33834 h 152193"/>
                  <a:gd name="connsiteX12" fmla="*/ 43019 w 140334"/>
                  <a:gd name="connsiteY12" fmla="*/ 33834 h 152193"/>
                  <a:gd name="connsiteX13" fmla="*/ 43019 w 140334"/>
                  <a:gd name="connsiteY13" fmla="*/ 78364 h 152193"/>
                  <a:gd name="connsiteX14" fmla="*/ 66970 w 140334"/>
                  <a:gd name="connsiteY14" fmla="*/ 78364 h 152193"/>
                  <a:gd name="connsiteX15" fmla="*/ 93711 w 140334"/>
                  <a:gd name="connsiteY15" fmla="*/ 56157 h 152193"/>
                  <a:gd name="connsiteX16" fmla="*/ 66970 w 140334"/>
                  <a:gd name="connsiteY16" fmla="*/ 33717 h 152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40334" h="152193">
                    <a:moveTo>
                      <a:pt x="66505" y="111732"/>
                    </a:moveTo>
                    <a:lnTo>
                      <a:pt x="43019" y="111732"/>
                    </a:lnTo>
                    <a:lnTo>
                      <a:pt x="43019" y="152193"/>
                    </a:lnTo>
                    <a:lnTo>
                      <a:pt x="0" y="152193"/>
                    </a:lnTo>
                    <a:lnTo>
                      <a:pt x="0" y="0"/>
                    </a:lnTo>
                    <a:lnTo>
                      <a:pt x="69644" y="0"/>
                    </a:lnTo>
                    <a:cubicBezTo>
                      <a:pt x="111151" y="0"/>
                      <a:pt x="137311" y="21509"/>
                      <a:pt x="137311" y="56273"/>
                    </a:cubicBezTo>
                    <a:cubicBezTo>
                      <a:pt x="137311" y="78713"/>
                      <a:pt x="126382" y="95223"/>
                      <a:pt x="107547" y="104291"/>
                    </a:cubicBezTo>
                    <a:lnTo>
                      <a:pt x="140334" y="152193"/>
                    </a:lnTo>
                    <a:lnTo>
                      <a:pt x="94176" y="152193"/>
                    </a:lnTo>
                    <a:lnTo>
                      <a:pt x="66505" y="111732"/>
                    </a:lnTo>
                    <a:close/>
                    <a:moveTo>
                      <a:pt x="66970" y="33834"/>
                    </a:moveTo>
                    <a:lnTo>
                      <a:pt x="43019" y="33834"/>
                    </a:lnTo>
                    <a:lnTo>
                      <a:pt x="43019" y="78364"/>
                    </a:lnTo>
                    <a:lnTo>
                      <a:pt x="66970" y="78364"/>
                    </a:lnTo>
                    <a:cubicBezTo>
                      <a:pt x="84759" y="78364"/>
                      <a:pt x="93711" y="70109"/>
                      <a:pt x="93711" y="56157"/>
                    </a:cubicBezTo>
                    <a:cubicBezTo>
                      <a:pt x="93711" y="42205"/>
                      <a:pt x="84759" y="33717"/>
                      <a:pt x="66970" y="33717"/>
                    </a:cubicBezTo>
                    <a:close/>
                  </a:path>
                </a:pathLst>
              </a:custGeom>
              <a:grpFill/>
              <a:ln w="116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7" name="Forma Livre: Forma 56">
                <a:extLst>
                  <a:ext uri="{FF2B5EF4-FFF2-40B4-BE49-F238E27FC236}">
                    <a16:creationId xmlns:a16="http://schemas.microsoft.com/office/drawing/2014/main" xmlns="" id="{1B47A77B-00CC-89B7-F738-B63B8C025D4A}"/>
                  </a:ext>
                </a:extLst>
              </p:cNvPr>
              <p:cNvSpPr/>
              <p:nvPr/>
            </p:nvSpPr>
            <p:spPr>
              <a:xfrm>
                <a:off x="3405535" y="1808257"/>
                <a:ext cx="177074" cy="152193"/>
              </a:xfrm>
              <a:custGeom>
                <a:avLst/>
                <a:gdLst>
                  <a:gd name="connsiteX0" fmla="*/ 120336 w 177074"/>
                  <a:gd name="connsiteY0" fmla="*/ 122661 h 152193"/>
                  <a:gd name="connsiteX1" fmla="*/ 55924 w 177074"/>
                  <a:gd name="connsiteY1" fmla="*/ 122661 h 152193"/>
                  <a:gd name="connsiteX2" fmla="*/ 43949 w 177074"/>
                  <a:gd name="connsiteY2" fmla="*/ 152193 h 152193"/>
                  <a:gd name="connsiteX3" fmla="*/ 0 w 177074"/>
                  <a:gd name="connsiteY3" fmla="*/ 152193 h 152193"/>
                  <a:gd name="connsiteX4" fmla="*/ 67202 w 177074"/>
                  <a:gd name="connsiteY4" fmla="*/ 0 h 152193"/>
                  <a:gd name="connsiteX5" fmla="*/ 109640 w 177074"/>
                  <a:gd name="connsiteY5" fmla="*/ 0 h 152193"/>
                  <a:gd name="connsiteX6" fmla="*/ 177074 w 177074"/>
                  <a:gd name="connsiteY6" fmla="*/ 152193 h 152193"/>
                  <a:gd name="connsiteX7" fmla="*/ 132312 w 177074"/>
                  <a:gd name="connsiteY7" fmla="*/ 152193 h 152193"/>
                  <a:gd name="connsiteX8" fmla="*/ 120336 w 177074"/>
                  <a:gd name="connsiteY8" fmla="*/ 122661 h 152193"/>
                  <a:gd name="connsiteX9" fmla="*/ 107779 w 177074"/>
                  <a:gd name="connsiteY9" fmla="*/ 90921 h 152193"/>
                  <a:gd name="connsiteX10" fmla="*/ 88246 w 177074"/>
                  <a:gd name="connsiteY10" fmla="*/ 42205 h 152193"/>
                  <a:gd name="connsiteX11" fmla="*/ 68714 w 177074"/>
                  <a:gd name="connsiteY11" fmla="*/ 90921 h 152193"/>
                  <a:gd name="connsiteX12" fmla="*/ 107896 w 177074"/>
                  <a:gd name="connsiteY12" fmla="*/ 90921 h 152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7074" h="152193">
                    <a:moveTo>
                      <a:pt x="120336" y="122661"/>
                    </a:moveTo>
                    <a:lnTo>
                      <a:pt x="55924" y="122661"/>
                    </a:lnTo>
                    <a:lnTo>
                      <a:pt x="43949" y="152193"/>
                    </a:lnTo>
                    <a:lnTo>
                      <a:pt x="0" y="152193"/>
                    </a:lnTo>
                    <a:lnTo>
                      <a:pt x="67202" y="0"/>
                    </a:lnTo>
                    <a:lnTo>
                      <a:pt x="109640" y="0"/>
                    </a:lnTo>
                    <a:lnTo>
                      <a:pt x="177074" y="152193"/>
                    </a:lnTo>
                    <a:lnTo>
                      <a:pt x="132312" y="152193"/>
                    </a:lnTo>
                    <a:lnTo>
                      <a:pt x="120336" y="122661"/>
                    </a:lnTo>
                    <a:close/>
                    <a:moveTo>
                      <a:pt x="107779" y="90921"/>
                    </a:moveTo>
                    <a:lnTo>
                      <a:pt x="88246" y="42205"/>
                    </a:lnTo>
                    <a:lnTo>
                      <a:pt x="68714" y="90921"/>
                    </a:lnTo>
                    <a:lnTo>
                      <a:pt x="107896" y="90921"/>
                    </a:lnTo>
                    <a:close/>
                  </a:path>
                </a:pathLst>
              </a:custGeom>
              <a:grpFill/>
              <a:ln w="116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58" name="Gráfico 2">
              <a:extLst>
                <a:ext uri="{FF2B5EF4-FFF2-40B4-BE49-F238E27FC236}">
                  <a16:creationId xmlns:a16="http://schemas.microsoft.com/office/drawing/2014/main" xmlns="" id="{90E2242E-9ACF-3062-11B2-1F387BB63304}"/>
                </a:ext>
              </a:extLst>
            </p:cNvPr>
            <p:cNvGrpSpPr/>
            <p:nvPr/>
          </p:nvGrpSpPr>
          <p:grpSpPr>
            <a:xfrm>
              <a:off x="2140436" y="1990098"/>
              <a:ext cx="1431477" cy="234161"/>
              <a:chOff x="2140436" y="1990098"/>
              <a:chExt cx="1431477" cy="234161"/>
            </a:xfrm>
            <a:solidFill>
              <a:schemeClr val="bg1"/>
            </a:solidFill>
          </p:grpSpPr>
          <p:sp>
            <p:nvSpPr>
              <p:cNvPr id="59" name="Forma Livre: Forma 58">
                <a:extLst>
                  <a:ext uri="{FF2B5EF4-FFF2-40B4-BE49-F238E27FC236}">
                    <a16:creationId xmlns:a16="http://schemas.microsoft.com/office/drawing/2014/main" xmlns="" id="{354367B9-D9F4-AAB1-AB93-20F22CA56455}"/>
                  </a:ext>
                </a:extLst>
              </p:cNvPr>
              <p:cNvSpPr/>
              <p:nvPr/>
            </p:nvSpPr>
            <p:spPr>
              <a:xfrm>
                <a:off x="2140436" y="2034512"/>
                <a:ext cx="137543" cy="142078"/>
              </a:xfrm>
              <a:custGeom>
                <a:avLst/>
                <a:gdLst>
                  <a:gd name="connsiteX0" fmla="*/ 0 w 137543"/>
                  <a:gd name="connsiteY0" fmla="*/ 0 h 142078"/>
                  <a:gd name="connsiteX1" fmla="*/ 63017 w 137543"/>
                  <a:gd name="connsiteY1" fmla="*/ 0 h 142078"/>
                  <a:gd name="connsiteX2" fmla="*/ 137544 w 137543"/>
                  <a:gd name="connsiteY2" fmla="*/ 71039 h 142078"/>
                  <a:gd name="connsiteX3" fmla="*/ 63017 w 137543"/>
                  <a:gd name="connsiteY3" fmla="*/ 142078 h 142078"/>
                  <a:gd name="connsiteX4" fmla="*/ 0 w 137543"/>
                  <a:gd name="connsiteY4" fmla="*/ 142078 h 142078"/>
                  <a:gd name="connsiteX5" fmla="*/ 0 w 137543"/>
                  <a:gd name="connsiteY5" fmla="*/ 0 h 142078"/>
                  <a:gd name="connsiteX6" fmla="*/ 61505 w 137543"/>
                  <a:gd name="connsiteY6" fmla="*/ 109988 h 142078"/>
                  <a:gd name="connsiteX7" fmla="*/ 99408 w 137543"/>
                  <a:gd name="connsiteY7" fmla="*/ 71039 h 142078"/>
                  <a:gd name="connsiteX8" fmla="*/ 61505 w 137543"/>
                  <a:gd name="connsiteY8" fmla="*/ 32090 h 142078"/>
                  <a:gd name="connsiteX9" fmla="*/ 37670 w 137543"/>
                  <a:gd name="connsiteY9" fmla="*/ 32090 h 142078"/>
                  <a:gd name="connsiteX10" fmla="*/ 37670 w 137543"/>
                  <a:gd name="connsiteY10" fmla="*/ 109988 h 142078"/>
                  <a:gd name="connsiteX11" fmla="*/ 61505 w 137543"/>
                  <a:gd name="connsiteY11" fmla="*/ 109988 h 142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7543" h="142078">
                    <a:moveTo>
                      <a:pt x="0" y="0"/>
                    </a:moveTo>
                    <a:lnTo>
                      <a:pt x="63017" y="0"/>
                    </a:lnTo>
                    <a:cubicBezTo>
                      <a:pt x="107198" y="0"/>
                      <a:pt x="137544" y="27439"/>
                      <a:pt x="137544" y="71039"/>
                    </a:cubicBezTo>
                    <a:cubicBezTo>
                      <a:pt x="137544" y="114639"/>
                      <a:pt x="107198" y="142078"/>
                      <a:pt x="63017" y="142078"/>
                    </a:cubicBezTo>
                    <a:lnTo>
                      <a:pt x="0" y="142078"/>
                    </a:lnTo>
                    <a:lnTo>
                      <a:pt x="0" y="0"/>
                    </a:lnTo>
                    <a:close/>
                    <a:moveTo>
                      <a:pt x="61505" y="109988"/>
                    </a:moveTo>
                    <a:cubicBezTo>
                      <a:pt x="84177" y="109988"/>
                      <a:pt x="99408" y="95571"/>
                      <a:pt x="99408" y="71039"/>
                    </a:cubicBezTo>
                    <a:cubicBezTo>
                      <a:pt x="99408" y="46507"/>
                      <a:pt x="84177" y="32090"/>
                      <a:pt x="61505" y="32090"/>
                    </a:cubicBezTo>
                    <a:lnTo>
                      <a:pt x="37670" y="32090"/>
                    </a:lnTo>
                    <a:lnTo>
                      <a:pt x="37670" y="109988"/>
                    </a:lnTo>
                    <a:lnTo>
                      <a:pt x="61505" y="109988"/>
                    </a:lnTo>
                    <a:close/>
                  </a:path>
                </a:pathLst>
              </a:custGeom>
              <a:grpFill/>
              <a:ln w="116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0" name="Forma Livre: Forma 59">
                <a:extLst>
                  <a:ext uri="{FF2B5EF4-FFF2-40B4-BE49-F238E27FC236}">
                    <a16:creationId xmlns:a16="http://schemas.microsoft.com/office/drawing/2014/main" xmlns="" id="{341735FE-0856-5C02-6D70-421C97A65C2E}"/>
                  </a:ext>
                </a:extLst>
              </p:cNvPr>
              <p:cNvSpPr/>
              <p:nvPr/>
            </p:nvSpPr>
            <p:spPr>
              <a:xfrm>
                <a:off x="2299373" y="2034396"/>
                <a:ext cx="107198" cy="142078"/>
              </a:xfrm>
              <a:custGeom>
                <a:avLst/>
                <a:gdLst>
                  <a:gd name="connsiteX0" fmla="*/ 107082 w 107198"/>
                  <a:gd name="connsiteY0" fmla="*/ 111035 h 142078"/>
                  <a:gd name="connsiteX1" fmla="*/ 107082 w 107198"/>
                  <a:gd name="connsiteY1" fmla="*/ 142078 h 142078"/>
                  <a:gd name="connsiteX2" fmla="*/ 0 w 107198"/>
                  <a:gd name="connsiteY2" fmla="*/ 142078 h 142078"/>
                  <a:gd name="connsiteX3" fmla="*/ 0 w 107198"/>
                  <a:gd name="connsiteY3" fmla="*/ 0 h 142078"/>
                  <a:gd name="connsiteX4" fmla="*/ 104640 w 107198"/>
                  <a:gd name="connsiteY4" fmla="*/ 0 h 142078"/>
                  <a:gd name="connsiteX5" fmla="*/ 104640 w 107198"/>
                  <a:gd name="connsiteY5" fmla="*/ 31043 h 142078"/>
                  <a:gd name="connsiteX6" fmla="*/ 37438 w 107198"/>
                  <a:gd name="connsiteY6" fmla="*/ 31043 h 142078"/>
                  <a:gd name="connsiteX7" fmla="*/ 37438 w 107198"/>
                  <a:gd name="connsiteY7" fmla="*/ 54994 h 142078"/>
                  <a:gd name="connsiteX8" fmla="*/ 96734 w 107198"/>
                  <a:gd name="connsiteY8" fmla="*/ 54994 h 142078"/>
                  <a:gd name="connsiteX9" fmla="*/ 96734 w 107198"/>
                  <a:gd name="connsiteY9" fmla="*/ 84991 h 142078"/>
                  <a:gd name="connsiteX10" fmla="*/ 37438 w 107198"/>
                  <a:gd name="connsiteY10" fmla="*/ 84991 h 142078"/>
                  <a:gd name="connsiteX11" fmla="*/ 37438 w 107198"/>
                  <a:gd name="connsiteY11" fmla="*/ 110919 h 142078"/>
                  <a:gd name="connsiteX12" fmla="*/ 107198 w 107198"/>
                  <a:gd name="connsiteY12" fmla="*/ 110919 h 142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7198" h="142078">
                    <a:moveTo>
                      <a:pt x="107082" y="111035"/>
                    </a:moveTo>
                    <a:lnTo>
                      <a:pt x="107082" y="142078"/>
                    </a:lnTo>
                    <a:lnTo>
                      <a:pt x="0" y="142078"/>
                    </a:lnTo>
                    <a:lnTo>
                      <a:pt x="0" y="0"/>
                    </a:lnTo>
                    <a:lnTo>
                      <a:pt x="104640" y="0"/>
                    </a:lnTo>
                    <a:lnTo>
                      <a:pt x="104640" y="31043"/>
                    </a:lnTo>
                    <a:lnTo>
                      <a:pt x="37438" y="31043"/>
                    </a:lnTo>
                    <a:lnTo>
                      <a:pt x="37438" y="54994"/>
                    </a:lnTo>
                    <a:lnTo>
                      <a:pt x="96734" y="54994"/>
                    </a:lnTo>
                    <a:lnTo>
                      <a:pt x="96734" y="84991"/>
                    </a:lnTo>
                    <a:lnTo>
                      <a:pt x="37438" y="84991"/>
                    </a:lnTo>
                    <a:lnTo>
                      <a:pt x="37438" y="110919"/>
                    </a:lnTo>
                    <a:lnTo>
                      <a:pt x="107198" y="110919"/>
                    </a:lnTo>
                    <a:close/>
                  </a:path>
                </a:pathLst>
              </a:custGeom>
              <a:grpFill/>
              <a:ln w="116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1" name="Forma Livre: Forma 60">
                <a:extLst>
                  <a:ext uri="{FF2B5EF4-FFF2-40B4-BE49-F238E27FC236}">
                    <a16:creationId xmlns:a16="http://schemas.microsoft.com/office/drawing/2014/main" xmlns="" id="{69A9788A-C5BB-79AF-56E2-909978AE7D3A}"/>
                  </a:ext>
                </a:extLst>
              </p:cNvPr>
              <p:cNvSpPr/>
              <p:nvPr/>
            </p:nvSpPr>
            <p:spPr>
              <a:xfrm>
                <a:off x="2485865" y="2034512"/>
                <a:ext cx="104640" cy="142078"/>
              </a:xfrm>
              <a:custGeom>
                <a:avLst/>
                <a:gdLst>
                  <a:gd name="connsiteX0" fmla="*/ 37787 w 104640"/>
                  <a:gd name="connsiteY0" fmla="*/ 31043 h 142078"/>
                  <a:gd name="connsiteX1" fmla="*/ 37787 w 104640"/>
                  <a:gd name="connsiteY1" fmla="*/ 62319 h 142078"/>
                  <a:gd name="connsiteX2" fmla="*/ 96618 w 104640"/>
                  <a:gd name="connsiteY2" fmla="*/ 62319 h 142078"/>
                  <a:gd name="connsiteX3" fmla="*/ 96618 w 104640"/>
                  <a:gd name="connsiteY3" fmla="*/ 93362 h 142078"/>
                  <a:gd name="connsiteX4" fmla="*/ 37787 w 104640"/>
                  <a:gd name="connsiteY4" fmla="*/ 93362 h 142078"/>
                  <a:gd name="connsiteX5" fmla="*/ 37787 w 104640"/>
                  <a:gd name="connsiteY5" fmla="*/ 142078 h 142078"/>
                  <a:gd name="connsiteX6" fmla="*/ 0 w 104640"/>
                  <a:gd name="connsiteY6" fmla="*/ 142078 h 142078"/>
                  <a:gd name="connsiteX7" fmla="*/ 0 w 104640"/>
                  <a:gd name="connsiteY7" fmla="*/ 0 h 142078"/>
                  <a:gd name="connsiteX8" fmla="*/ 104640 w 104640"/>
                  <a:gd name="connsiteY8" fmla="*/ 0 h 142078"/>
                  <a:gd name="connsiteX9" fmla="*/ 104640 w 104640"/>
                  <a:gd name="connsiteY9" fmla="*/ 31043 h 142078"/>
                  <a:gd name="connsiteX10" fmla="*/ 37787 w 104640"/>
                  <a:gd name="connsiteY10" fmla="*/ 31043 h 142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4640" h="142078">
                    <a:moveTo>
                      <a:pt x="37787" y="31043"/>
                    </a:moveTo>
                    <a:lnTo>
                      <a:pt x="37787" y="62319"/>
                    </a:lnTo>
                    <a:lnTo>
                      <a:pt x="96618" y="62319"/>
                    </a:lnTo>
                    <a:lnTo>
                      <a:pt x="96618" y="93362"/>
                    </a:lnTo>
                    <a:lnTo>
                      <a:pt x="37787" y="93362"/>
                    </a:lnTo>
                    <a:lnTo>
                      <a:pt x="37787" y="142078"/>
                    </a:lnTo>
                    <a:lnTo>
                      <a:pt x="0" y="142078"/>
                    </a:lnTo>
                    <a:lnTo>
                      <a:pt x="0" y="0"/>
                    </a:lnTo>
                    <a:lnTo>
                      <a:pt x="104640" y="0"/>
                    </a:lnTo>
                    <a:lnTo>
                      <a:pt x="104640" y="31043"/>
                    </a:lnTo>
                    <a:lnTo>
                      <a:pt x="37787" y="31043"/>
                    </a:lnTo>
                    <a:close/>
                  </a:path>
                </a:pathLst>
              </a:custGeom>
              <a:grpFill/>
              <a:ln w="116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2" name="Forma Livre: Forma 61">
                <a:extLst>
                  <a:ext uri="{FF2B5EF4-FFF2-40B4-BE49-F238E27FC236}">
                    <a16:creationId xmlns:a16="http://schemas.microsoft.com/office/drawing/2014/main" xmlns="" id="{5D01026C-0D4B-35D5-39E2-511506A8F118}"/>
                  </a:ext>
                </a:extLst>
              </p:cNvPr>
              <p:cNvSpPr/>
              <p:nvPr/>
            </p:nvSpPr>
            <p:spPr>
              <a:xfrm>
                <a:off x="2608643" y="2034512"/>
                <a:ext cx="125335" cy="144868"/>
              </a:xfrm>
              <a:custGeom>
                <a:avLst/>
                <a:gdLst>
                  <a:gd name="connsiteX0" fmla="*/ 0 w 125335"/>
                  <a:gd name="connsiteY0" fmla="*/ 78713 h 144868"/>
                  <a:gd name="connsiteX1" fmla="*/ 0 w 125335"/>
                  <a:gd name="connsiteY1" fmla="*/ 0 h 144868"/>
                  <a:gd name="connsiteX2" fmla="*/ 37671 w 125335"/>
                  <a:gd name="connsiteY2" fmla="*/ 0 h 144868"/>
                  <a:gd name="connsiteX3" fmla="*/ 37671 w 125335"/>
                  <a:gd name="connsiteY3" fmla="*/ 77550 h 144868"/>
                  <a:gd name="connsiteX4" fmla="*/ 63017 w 125335"/>
                  <a:gd name="connsiteY4" fmla="*/ 111616 h 144868"/>
                  <a:gd name="connsiteX5" fmla="*/ 88130 w 125335"/>
                  <a:gd name="connsiteY5" fmla="*/ 77550 h 144868"/>
                  <a:gd name="connsiteX6" fmla="*/ 88130 w 125335"/>
                  <a:gd name="connsiteY6" fmla="*/ 0 h 144868"/>
                  <a:gd name="connsiteX7" fmla="*/ 125336 w 125335"/>
                  <a:gd name="connsiteY7" fmla="*/ 0 h 144868"/>
                  <a:gd name="connsiteX8" fmla="*/ 125336 w 125335"/>
                  <a:gd name="connsiteY8" fmla="*/ 78713 h 144868"/>
                  <a:gd name="connsiteX9" fmla="*/ 62668 w 125335"/>
                  <a:gd name="connsiteY9" fmla="*/ 144868 h 144868"/>
                  <a:gd name="connsiteX10" fmla="*/ 0 w 125335"/>
                  <a:gd name="connsiteY10" fmla="*/ 78713 h 144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5335" h="144868">
                    <a:moveTo>
                      <a:pt x="0" y="78713"/>
                    </a:moveTo>
                    <a:lnTo>
                      <a:pt x="0" y="0"/>
                    </a:lnTo>
                    <a:lnTo>
                      <a:pt x="37671" y="0"/>
                    </a:lnTo>
                    <a:lnTo>
                      <a:pt x="37671" y="77550"/>
                    </a:lnTo>
                    <a:cubicBezTo>
                      <a:pt x="37671" y="101850"/>
                      <a:pt x="47204" y="111616"/>
                      <a:pt x="63017" y="111616"/>
                    </a:cubicBezTo>
                    <a:cubicBezTo>
                      <a:pt x="78829" y="111616"/>
                      <a:pt x="88130" y="101850"/>
                      <a:pt x="88130" y="77550"/>
                    </a:cubicBezTo>
                    <a:lnTo>
                      <a:pt x="88130" y="0"/>
                    </a:lnTo>
                    <a:lnTo>
                      <a:pt x="125336" y="0"/>
                    </a:lnTo>
                    <a:lnTo>
                      <a:pt x="125336" y="78713"/>
                    </a:lnTo>
                    <a:cubicBezTo>
                      <a:pt x="125336" y="121150"/>
                      <a:pt x="102082" y="144868"/>
                      <a:pt x="62668" y="144868"/>
                    </a:cubicBezTo>
                    <a:cubicBezTo>
                      <a:pt x="23253" y="144868"/>
                      <a:pt x="0" y="121150"/>
                      <a:pt x="0" y="78713"/>
                    </a:cubicBezTo>
                    <a:close/>
                  </a:path>
                </a:pathLst>
              </a:custGeom>
              <a:grpFill/>
              <a:ln w="116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3" name="Forma Livre: Forma 62">
                <a:extLst>
                  <a:ext uri="{FF2B5EF4-FFF2-40B4-BE49-F238E27FC236}">
                    <a16:creationId xmlns:a16="http://schemas.microsoft.com/office/drawing/2014/main" xmlns="" id="{69BABC99-2D01-4D02-48B2-498BB16C4D42}"/>
                  </a:ext>
                </a:extLst>
              </p:cNvPr>
              <p:cNvSpPr/>
              <p:nvPr/>
            </p:nvSpPr>
            <p:spPr>
              <a:xfrm>
                <a:off x="2761068" y="2034512"/>
                <a:ext cx="126847" cy="142078"/>
              </a:xfrm>
              <a:custGeom>
                <a:avLst/>
                <a:gdLst>
                  <a:gd name="connsiteX0" fmla="*/ 126847 w 126847"/>
                  <a:gd name="connsiteY0" fmla="*/ 0 h 142078"/>
                  <a:gd name="connsiteX1" fmla="*/ 126847 w 126847"/>
                  <a:gd name="connsiteY1" fmla="*/ 142078 h 142078"/>
                  <a:gd name="connsiteX2" fmla="*/ 95804 w 126847"/>
                  <a:gd name="connsiteY2" fmla="*/ 142078 h 142078"/>
                  <a:gd name="connsiteX3" fmla="*/ 36973 w 126847"/>
                  <a:gd name="connsiteY3" fmla="*/ 66388 h 142078"/>
                  <a:gd name="connsiteX4" fmla="*/ 36973 w 126847"/>
                  <a:gd name="connsiteY4" fmla="*/ 142078 h 142078"/>
                  <a:gd name="connsiteX5" fmla="*/ 0 w 126847"/>
                  <a:gd name="connsiteY5" fmla="*/ 142078 h 142078"/>
                  <a:gd name="connsiteX6" fmla="*/ 0 w 126847"/>
                  <a:gd name="connsiteY6" fmla="*/ 0 h 142078"/>
                  <a:gd name="connsiteX7" fmla="*/ 31043 w 126847"/>
                  <a:gd name="connsiteY7" fmla="*/ 0 h 142078"/>
                  <a:gd name="connsiteX8" fmla="*/ 89874 w 126847"/>
                  <a:gd name="connsiteY8" fmla="*/ 75690 h 142078"/>
                  <a:gd name="connsiteX9" fmla="*/ 89874 w 126847"/>
                  <a:gd name="connsiteY9" fmla="*/ 0 h 142078"/>
                  <a:gd name="connsiteX10" fmla="*/ 126847 w 126847"/>
                  <a:gd name="connsiteY10" fmla="*/ 0 h 142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6847" h="142078">
                    <a:moveTo>
                      <a:pt x="126847" y="0"/>
                    </a:moveTo>
                    <a:lnTo>
                      <a:pt x="126847" y="142078"/>
                    </a:lnTo>
                    <a:lnTo>
                      <a:pt x="95804" y="142078"/>
                    </a:lnTo>
                    <a:lnTo>
                      <a:pt x="36973" y="66388"/>
                    </a:lnTo>
                    <a:lnTo>
                      <a:pt x="36973" y="142078"/>
                    </a:lnTo>
                    <a:lnTo>
                      <a:pt x="0" y="142078"/>
                    </a:lnTo>
                    <a:lnTo>
                      <a:pt x="0" y="0"/>
                    </a:lnTo>
                    <a:lnTo>
                      <a:pt x="31043" y="0"/>
                    </a:lnTo>
                    <a:lnTo>
                      <a:pt x="89874" y="75690"/>
                    </a:lnTo>
                    <a:lnTo>
                      <a:pt x="89874" y="0"/>
                    </a:lnTo>
                    <a:lnTo>
                      <a:pt x="126847" y="0"/>
                    </a:lnTo>
                    <a:close/>
                  </a:path>
                </a:pathLst>
              </a:custGeom>
              <a:grpFill/>
              <a:ln w="116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4" name="Forma Livre: Forma 63">
                <a:extLst>
                  <a:ext uri="{FF2B5EF4-FFF2-40B4-BE49-F238E27FC236}">
                    <a16:creationId xmlns:a16="http://schemas.microsoft.com/office/drawing/2014/main" xmlns="" id="{E63AE04B-C566-1D50-CEF7-02AE4FB7C3BE}"/>
                  </a:ext>
                </a:extLst>
              </p:cNvPr>
              <p:cNvSpPr/>
              <p:nvPr/>
            </p:nvSpPr>
            <p:spPr>
              <a:xfrm>
                <a:off x="2916168" y="2034512"/>
                <a:ext cx="137543" cy="142078"/>
              </a:xfrm>
              <a:custGeom>
                <a:avLst/>
                <a:gdLst>
                  <a:gd name="connsiteX0" fmla="*/ 0 w 137543"/>
                  <a:gd name="connsiteY0" fmla="*/ 0 h 142078"/>
                  <a:gd name="connsiteX1" fmla="*/ 63017 w 137543"/>
                  <a:gd name="connsiteY1" fmla="*/ 0 h 142078"/>
                  <a:gd name="connsiteX2" fmla="*/ 137544 w 137543"/>
                  <a:gd name="connsiteY2" fmla="*/ 71039 h 142078"/>
                  <a:gd name="connsiteX3" fmla="*/ 63017 w 137543"/>
                  <a:gd name="connsiteY3" fmla="*/ 142078 h 142078"/>
                  <a:gd name="connsiteX4" fmla="*/ 0 w 137543"/>
                  <a:gd name="connsiteY4" fmla="*/ 142078 h 142078"/>
                  <a:gd name="connsiteX5" fmla="*/ 0 w 137543"/>
                  <a:gd name="connsiteY5" fmla="*/ 0 h 142078"/>
                  <a:gd name="connsiteX6" fmla="*/ 61505 w 137543"/>
                  <a:gd name="connsiteY6" fmla="*/ 109988 h 142078"/>
                  <a:gd name="connsiteX7" fmla="*/ 99408 w 137543"/>
                  <a:gd name="connsiteY7" fmla="*/ 71039 h 142078"/>
                  <a:gd name="connsiteX8" fmla="*/ 61505 w 137543"/>
                  <a:gd name="connsiteY8" fmla="*/ 32090 h 142078"/>
                  <a:gd name="connsiteX9" fmla="*/ 37671 w 137543"/>
                  <a:gd name="connsiteY9" fmla="*/ 32090 h 142078"/>
                  <a:gd name="connsiteX10" fmla="*/ 37671 w 137543"/>
                  <a:gd name="connsiteY10" fmla="*/ 109988 h 142078"/>
                  <a:gd name="connsiteX11" fmla="*/ 61505 w 137543"/>
                  <a:gd name="connsiteY11" fmla="*/ 109988 h 142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7543" h="142078">
                    <a:moveTo>
                      <a:pt x="0" y="0"/>
                    </a:moveTo>
                    <a:lnTo>
                      <a:pt x="63017" y="0"/>
                    </a:lnTo>
                    <a:cubicBezTo>
                      <a:pt x="107198" y="0"/>
                      <a:pt x="137544" y="27439"/>
                      <a:pt x="137544" y="71039"/>
                    </a:cubicBezTo>
                    <a:cubicBezTo>
                      <a:pt x="137544" y="114639"/>
                      <a:pt x="107198" y="142078"/>
                      <a:pt x="63017" y="142078"/>
                    </a:cubicBezTo>
                    <a:lnTo>
                      <a:pt x="0" y="142078"/>
                    </a:lnTo>
                    <a:lnTo>
                      <a:pt x="0" y="0"/>
                    </a:lnTo>
                    <a:close/>
                    <a:moveTo>
                      <a:pt x="61505" y="109988"/>
                    </a:moveTo>
                    <a:cubicBezTo>
                      <a:pt x="84177" y="109988"/>
                      <a:pt x="99408" y="95571"/>
                      <a:pt x="99408" y="71039"/>
                    </a:cubicBezTo>
                    <a:cubicBezTo>
                      <a:pt x="99408" y="46507"/>
                      <a:pt x="84177" y="32090"/>
                      <a:pt x="61505" y="32090"/>
                    </a:cubicBezTo>
                    <a:lnTo>
                      <a:pt x="37671" y="32090"/>
                    </a:lnTo>
                    <a:lnTo>
                      <a:pt x="37671" y="109988"/>
                    </a:lnTo>
                    <a:lnTo>
                      <a:pt x="61505" y="109988"/>
                    </a:lnTo>
                    <a:close/>
                  </a:path>
                </a:pathLst>
              </a:custGeom>
              <a:grpFill/>
              <a:ln w="116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5" name="Forma Livre: Forma 64">
                <a:extLst>
                  <a:ext uri="{FF2B5EF4-FFF2-40B4-BE49-F238E27FC236}">
                    <a16:creationId xmlns:a16="http://schemas.microsoft.com/office/drawing/2014/main" xmlns="" id="{F05A92C8-7015-1302-A02A-3E2A4ADA321F}"/>
                  </a:ext>
                </a:extLst>
              </p:cNvPr>
              <p:cNvSpPr/>
              <p:nvPr/>
            </p:nvSpPr>
            <p:spPr>
              <a:xfrm>
                <a:off x="3075105" y="2034512"/>
                <a:ext cx="37786" cy="142078"/>
              </a:xfrm>
              <a:custGeom>
                <a:avLst/>
                <a:gdLst>
                  <a:gd name="connsiteX0" fmla="*/ 0 w 37786"/>
                  <a:gd name="connsiteY0" fmla="*/ 0 h 142078"/>
                  <a:gd name="connsiteX1" fmla="*/ 37787 w 37786"/>
                  <a:gd name="connsiteY1" fmla="*/ 0 h 142078"/>
                  <a:gd name="connsiteX2" fmla="*/ 37787 w 37786"/>
                  <a:gd name="connsiteY2" fmla="*/ 142078 h 142078"/>
                  <a:gd name="connsiteX3" fmla="*/ 0 w 37786"/>
                  <a:gd name="connsiteY3" fmla="*/ 142078 h 142078"/>
                  <a:gd name="connsiteX4" fmla="*/ 0 w 37786"/>
                  <a:gd name="connsiteY4" fmla="*/ 0 h 142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786" h="142078">
                    <a:moveTo>
                      <a:pt x="0" y="0"/>
                    </a:moveTo>
                    <a:lnTo>
                      <a:pt x="37787" y="0"/>
                    </a:lnTo>
                    <a:lnTo>
                      <a:pt x="37787" y="142078"/>
                    </a:lnTo>
                    <a:lnTo>
                      <a:pt x="0" y="14207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16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6" name="Forma Livre: Forma 65">
                <a:extLst>
                  <a:ext uri="{FF2B5EF4-FFF2-40B4-BE49-F238E27FC236}">
                    <a16:creationId xmlns:a16="http://schemas.microsoft.com/office/drawing/2014/main" xmlns="" id="{43A59844-0968-5D41-9437-D5975539A104}"/>
                  </a:ext>
                </a:extLst>
              </p:cNvPr>
              <p:cNvSpPr/>
              <p:nvPr/>
            </p:nvSpPr>
            <p:spPr>
              <a:xfrm>
                <a:off x="3134285" y="2031489"/>
                <a:ext cx="130683" cy="192770"/>
              </a:xfrm>
              <a:custGeom>
                <a:avLst/>
                <a:gdLst>
                  <a:gd name="connsiteX0" fmla="*/ 106733 w 130683"/>
                  <a:gd name="connsiteY0" fmla="*/ 97897 h 192770"/>
                  <a:gd name="connsiteX1" fmla="*/ 130684 w 130683"/>
                  <a:gd name="connsiteY1" fmla="*/ 121034 h 192770"/>
                  <a:gd name="connsiteX2" fmla="*/ 77201 w 130683"/>
                  <a:gd name="connsiteY2" fmla="*/ 147775 h 192770"/>
                  <a:gd name="connsiteX3" fmla="*/ 75457 w 130683"/>
                  <a:gd name="connsiteY3" fmla="*/ 155332 h 192770"/>
                  <a:gd name="connsiteX4" fmla="*/ 91851 w 130683"/>
                  <a:gd name="connsiteY4" fmla="*/ 171726 h 192770"/>
                  <a:gd name="connsiteX5" fmla="*/ 61738 w 130683"/>
                  <a:gd name="connsiteY5" fmla="*/ 192770 h 192770"/>
                  <a:gd name="connsiteX6" fmla="*/ 43600 w 130683"/>
                  <a:gd name="connsiteY6" fmla="*/ 188468 h 192770"/>
                  <a:gd name="connsiteX7" fmla="*/ 48599 w 130683"/>
                  <a:gd name="connsiteY7" fmla="*/ 173238 h 192770"/>
                  <a:gd name="connsiteX8" fmla="*/ 60459 w 130683"/>
                  <a:gd name="connsiteY8" fmla="*/ 176144 h 192770"/>
                  <a:gd name="connsiteX9" fmla="*/ 69992 w 130683"/>
                  <a:gd name="connsiteY9" fmla="*/ 170447 h 192770"/>
                  <a:gd name="connsiteX10" fmla="*/ 61389 w 130683"/>
                  <a:gd name="connsiteY10" fmla="*/ 165331 h 192770"/>
                  <a:gd name="connsiteX11" fmla="*/ 54297 w 130683"/>
                  <a:gd name="connsiteY11" fmla="*/ 165331 h 192770"/>
                  <a:gd name="connsiteX12" fmla="*/ 58482 w 130683"/>
                  <a:gd name="connsiteY12" fmla="*/ 146496 h 192770"/>
                  <a:gd name="connsiteX13" fmla="*/ 0 w 130683"/>
                  <a:gd name="connsiteY13" fmla="*/ 73829 h 192770"/>
                  <a:gd name="connsiteX14" fmla="*/ 73364 w 130683"/>
                  <a:gd name="connsiteY14" fmla="*/ 0 h 192770"/>
                  <a:gd name="connsiteX15" fmla="*/ 130684 w 130683"/>
                  <a:gd name="connsiteY15" fmla="*/ 26741 h 192770"/>
                  <a:gd name="connsiteX16" fmla="*/ 106733 w 130683"/>
                  <a:gd name="connsiteY16" fmla="*/ 49878 h 192770"/>
                  <a:gd name="connsiteX17" fmla="*/ 75341 w 130683"/>
                  <a:gd name="connsiteY17" fmla="*/ 33252 h 192770"/>
                  <a:gd name="connsiteX18" fmla="*/ 38136 w 130683"/>
                  <a:gd name="connsiteY18" fmla="*/ 73829 h 192770"/>
                  <a:gd name="connsiteX19" fmla="*/ 75341 w 130683"/>
                  <a:gd name="connsiteY19" fmla="*/ 114406 h 192770"/>
                  <a:gd name="connsiteX20" fmla="*/ 106733 w 130683"/>
                  <a:gd name="connsiteY20" fmla="*/ 97780 h 192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30683" h="192770">
                    <a:moveTo>
                      <a:pt x="106733" y="97897"/>
                    </a:moveTo>
                    <a:lnTo>
                      <a:pt x="130684" y="121034"/>
                    </a:lnTo>
                    <a:cubicBezTo>
                      <a:pt x="118476" y="137427"/>
                      <a:pt x="99989" y="146845"/>
                      <a:pt x="77201" y="147775"/>
                    </a:cubicBezTo>
                    <a:lnTo>
                      <a:pt x="75457" y="155332"/>
                    </a:lnTo>
                    <a:cubicBezTo>
                      <a:pt x="87316" y="156728"/>
                      <a:pt x="91851" y="164285"/>
                      <a:pt x="91851" y="171726"/>
                    </a:cubicBezTo>
                    <a:cubicBezTo>
                      <a:pt x="91851" y="184748"/>
                      <a:pt x="79875" y="192770"/>
                      <a:pt x="61738" y="192770"/>
                    </a:cubicBezTo>
                    <a:cubicBezTo>
                      <a:pt x="55227" y="192770"/>
                      <a:pt x="47786" y="190910"/>
                      <a:pt x="43600" y="188468"/>
                    </a:cubicBezTo>
                    <a:lnTo>
                      <a:pt x="48599" y="173238"/>
                    </a:lnTo>
                    <a:cubicBezTo>
                      <a:pt x="51855" y="174865"/>
                      <a:pt x="55808" y="176144"/>
                      <a:pt x="60459" y="176144"/>
                    </a:cubicBezTo>
                    <a:cubicBezTo>
                      <a:pt x="67318" y="176144"/>
                      <a:pt x="69992" y="173703"/>
                      <a:pt x="69992" y="170447"/>
                    </a:cubicBezTo>
                    <a:cubicBezTo>
                      <a:pt x="69992" y="167424"/>
                      <a:pt x="67551" y="165331"/>
                      <a:pt x="61389" y="165331"/>
                    </a:cubicBezTo>
                    <a:lnTo>
                      <a:pt x="54297" y="165331"/>
                    </a:lnTo>
                    <a:lnTo>
                      <a:pt x="58482" y="146496"/>
                    </a:lnTo>
                    <a:cubicBezTo>
                      <a:pt x="23951" y="140218"/>
                      <a:pt x="0" y="111732"/>
                      <a:pt x="0" y="73829"/>
                    </a:cubicBezTo>
                    <a:cubicBezTo>
                      <a:pt x="0" y="30578"/>
                      <a:pt x="31043" y="0"/>
                      <a:pt x="73364" y="0"/>
                    </a:cubicBezTo>
                    <a:cubicBezTo>
                      <a:pt x="97897" y="0"/>
                      <a:pt x="117778" y="9534"/>
                      <a:pt x="130684" y="26741"/>
                    </a:cubicBezTo>
                    <a:lnTo>
                      <a:pt x="106733" y="49878"/>
                    </a:lnTo>
                    <a:cubicBezTo>
                      <a:pt x="98362" y="39182"/>
                      <a:pt x="88014" y="33252"/>
                      <a:pt x="75341" y="33252"/>
                    </a:cubicBezTo>
                    <a:cubicBezTo>
                      <a:pt x="53483" y="33252"/>
                      <a:pt x="38136" y="49530"/>
                      <a:pt x="38136" y="73829"/>
                    </a:cubicBezTo>
                    <a:cubicBezTo>
                      <a:pt x="38136" y="98129"/>
                      <a:pt x="53366" y="114406"/>
                      <a:pt x="75341" y="114406"/>
                    </a:cubicBezTo>
                    <a:cubicBezTo>
                      <a:pt x="88130" y="114406"/>
                      <a:pt x="98362" y="108477"/>
                      <a:pt x="106733" y="97780"/>
                    </a:cubicBezTo>
                    <a:close/>
                  </a:path>
                </a:pathLst>
              </a:custGeom>
              <a:grpFill/>
              <a:ln w="116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7" name="Forma Livre: Forma 66">
                <a:extLst>
                  <a:ext uri="{FF2B5EF4-FFF2-40B4-BE49-F238E27FC236}">
                    <a16:creationId xmlns:a16="http://schemas.microsoft.com/office/drawing/2014/main" xmlns="" id="{D12EE3E0-1A3D-FEF9-1A23-800EB0FB2EBD}"/>
                  </a:ext>
                </a:extLst>
              </p:cNvPr>
              <p:cNvSpPr/>
              <p:nvPr/>
            </p:nvSpPr>
            <p:spPr>
              <a:xfrm>
                <a:off x="3265085" y="1990098"/>
                <a:ext cx="155099" cy="186375"/>
              </a:xfrm>
              <a:custGeom>
                <a:avLst/>
                <a:gdLst>
                  <a:gd name="connsiteX0" fmla="*/ 105338 w 155099"/>
                  <a:gd name="connsiteY0" fmla="*/ 158820 h 186375"/>
                  <a:gd name="connsiteX1" fmla="*/ 48948 w 155099"/>
                  <a:gd name="connsiteY1" fmla="*/ 158820 h 186375"/>
                  <a:gd name="connsiteX2" fmla="*/ 38484 w 155099"/>
                  <a:gd name="connsiteY2" fmla="*/ 186376 h 186375"/>
                  <a:gd name="connsiteX3" fmla="*/ 0 w 155099"/>
                  <a:gd name="connsiteY3" fmla="*/ 186376 h 186375"/>
                  <a:gd name="connsiteX4" fmla="*/ 58831 w 155099"/>
                  <a:gd name="connsiteY4" fmla="*/ 44298 h 186375"/>
                  <a:gd name="connsiteX5" fmla="*/ 96036 w 155099"/>
                  <a:gd name="connsiteY5" fmla="*/ 44298 h 186375"/>
                  <a:gd name="connsiteX6" fmla="*/ 155100 w 155099"/>
                  <a:gd name="connsiteY6" fmla="*/ 186376 h 186375"/>
                  <a:gd name="connsiteX7" fmla="*/ 115802 w 155099"/>
                  <a:gd name="connsiteY7" fmla="*/ 186376 h 186375"/>
                  <a:gd name="connsiteX8" fmla="*/ 105338 w 155099"/>
                  <a:gd name="connsiteY8" fmla="*/ 158820 h 186375"/>
                  <a:gd name="connsiteX9" fmla="*/ 56157 w 155099"/>
                  <a:gd name="connsiteY9" fmla="*/ 32322 h 186375"/>
                  <a:gd name="connsiteX10" fmla="*/ 38484 w 155099"/>
                  <a:gd name="connsiteY10" fmla="*/ 32322 h 186375"/>
                  <a:gd name="connsiteX11" fmla="*/ 62668 w 155099"/>
                  <a:gd name="connsiteY11" fmla="*/ 0 h 186375"/>
                  <a:gd name="connsiteX12" fmla="*/ 90107 w 155099"/>
                  <a:gd name="connsiteY12" fmla="*/ 12324 h 186375"/>
                  <a:gd name="connsiteX13" fmla="*/ 98827 w 155099"/>
                  <a:gd name="connsiteY13" fmla="*/ 2209 h 186375"/>
                  <a:gd name="connsiteX14" fmla="*/ 116499 w 155099"/>
                  <a:gd name="connsiteY14" fmla="*/ 2209 h 186375"/>
                  <a:gd name="connsiteX15" fmla="*/ 92316 w 155099"/>
                  <a:gd name="connsiteY15" fmla="*/ 34066 h 186375"/>
                  <a:gd name="connsiteX16" fmla="*/ 64877 w 155099"/>
                  <a:gd name="connsiteY16" fmla="*/ 21509 h 186375"/>
                  <a:gd name="connsiteX17" fmla="*/ 56157 w 155099"/>
                  <a:gd name="connsiteY17" fmla="*/ 32206 h 186375"/>
                  <a:gd name="connsiteX18" fmla="*/ 94292 w 155099"/>
                  <a:gd name="connsiteY18" fmla="*/ 129172 h 186375"/>
                  <a:gd name="connsiteX19" fmla="*/ 77085 w 155099"/>
                  <a:gd name="connsiteY19" fmla="*/ 83712 h 186375"/>
                  <a:gd name="connsiteX20" fmla="*/ 59877 w 155099"/>
                  <a:gd name="connsiteY20" fmla="*/ 129172 h 186375"/>
                  <a:gd name="connsiteX21" fmla="*/ 94176 w 155099"/>
                  <a:gd name="connsiteY21" fmla="*/ 129172 h 186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55099" h="186375">
                    <a:moveTo>
                      <a:pt x="105338" y="158820"/>
                    </a:moveTo>
                    <a:lnTo>
                      <a:pt x="48948" y="158820"/>
                    </a:lnTo>
                    <a:lnTo>
                      <a:pt x="38484" y="186376"/>
                    </a:lnTo>
                    <a:lnTo>
                      <a:pt x="0" y="186376"/>
                    </a:lnTo>
                    <a:lnTo>
                      <a:pt x="58831" y="44298"/>
                    </a:lnTo>
                    <a:lnTo>
                      <a:pt x="96036" y="44298"/>
                    </a:lnTo>
                    <a:lnTo>
                      <a:pt x="155100" y="186376"/>
                    </a:lnTo>
                    <a:lnTo>
                      <a:pt x="115802" y="186376"/>
                    </a:lnTo>
                    <a:lnTo>
                      <a:pt x="105338" y="158820"/>
                    </a:lnTo>
                    <a:close/>
                    <a:moveTo>
                      <a:pt x="56157" y="32322"/>
                    </a:moveTo>
                    <a:lnTo>
                      <a:pt x="38484" y="32322"/>
                    </a:lnTo>
                    <a:cubicBezTo>
                      <a:pt x="38833" y="12673"/>
                      <a:pt x="48018" y="0"/>
                      <a:pt x="62668" y="0"/>
                    </a:cubicBezTo>
                    <a:cubicBezTo>
                      <a:pt x="76155" y="0"/>
                      <a:pt x="83247" y="12324"/>
                      <a:pt x="90107" y="12324"/>
                    </a:cubicBezTo>
                    <a:cubicBezTo>
                      <a:pt x="95223" y="12324"/>
                      <a:pt x="98478" y="8487"/>
                      <a:pt x="98827" y="2209"/>
                    </a:cubicBezTo>
                    <a:lnTo>
                      <a:pt x="116499" y="2209"/>
                    </a:lnTo>
                    <a:cubicBezTo>
                      <a:pt x="116150" y="21277"/>
                      <a:pt x="106965" y="34066"/>
                      <a:pt x="92316" y="34066"/>
                    </a:cubicBezTo>
                    <a:cubicBezTo>
                      <a:pt x="78829" y="34066"/>
                      <a:pt x="71737" y="21509"/>
                      <a:pt x="64877" y="21509"/>
                    </a:cubicBezTo>
                    <a:cubicBezTo>
                      <a:pt x="59761" y="21509"/>
                      <a:pt x="56506" y="25579"/>
                      <a:pt x="56157" y="32206"/>
                    </a:cubicBezTo>
                    <a:close/>
                    <a:moveTo>
                      <a:pt x="94292" y="129172"/>
                    </a:moveTo>
                    <a:lnTo>
                      <a:pt x="77085" y="83712"/>
                    </a:lnTo>
                    <a:lnTo>
                      <a:pt x="59877" y="129172"/>
                    </a:lnTo>
                    <a:lnTo>
                      <a:pt x="94176" y="129172"/>
                    </a:lnTo>
                    <a:close/>
                  </a:path>
                </a:pathLst>
              </a:custGeom>
              <a:grpFill/>
              <a:ln w="116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8" name="Forma Livre: Forma 67">
                <a:extLst>
                  <a:ext uri="{FF2B5EF4-FFF2-40B4-BE49-F238E27FC236}">
                    <a16:creationId xmlns:a16="http://schemas.microsoft.com/office/drawing/2014/main" xmlns="" id="{78F237E8-9B2B-B0EB-0552-D53C346C7B5C}"/>
                  </a:ext>
                </a:extLst>
              </p:cNvPr>
              <p:cNvSpPr/>
              <p:nvPr/>
            </p:nvSpPr>
            <p:spPr>
              <a:xfrm>
                <a:off x="3423557" y="2031722"/>
                <a:ext cx="148356" cy="147658"/>
              </a:xfrm>
              <a:custGeom>
                <a:avLst/>
                <a:gdLst>
                  <a:gd name="connsiteX0" fmla="*/ 0 w 148356"/>
                  <a:gd name="connsiteY0" fmla="*/ 73829 h 147658"/>
                  <a:gd name="connsiteX1" fmla="*/ 74178 w 148356"/>
                  <a:gd name="connsiteY1" fmla="*/ 0 h 147658"/>
                  <a:gd name="connsiteX2" fmla="*/ 148357 w 148356"/>
                  <a:gd name="connsiteY2" fmla="*/ 73829 h 147658"/>
                  <a:gd name="connsiteX3" fmla="*/ 74178 w 148356"/>
                  <a:gd name="connsiteY3" fmla="*/ 147659 h 147658"/>
                  <a:gd name="connsiteX4" fmla="*/ 0 w 148356"/>
                  <a:gd name="connsiteY4" fmla="*/ 73829 h 147658"/>
                  <a:gd name="connsiteX5" fmla="*/ 110105 w 148356"/>
                  <a:gd name="connsiteY5" fmla="*/ 73829 h 147658"/>
                  <a:gd name="connsiteX6" fmla="*/ 74062 w 148356"/>
                  <a:gd name="connsiteY6" fmla="*/ 33252 h 147658"/>
                  <a:gd name="connsiteX7" fmla="*/ 38019 w 148356"/>
                  <a:gd name="connsiteY7" fmla="*/ 73829 h 147658"/>
                  <a:gd name="connsiteX8" fmla="*/ 74062 w 148356"/>
                  <a:gd name="connsiteY8" fmla="*/ 114407 h 147658"/>
                  <a:gd name="connsiteX9" fmla="*/ 110105 w 148356"/>
                  <a:gd name="connsiteY9" fmla="*/ 73829 h 147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8356" h="147658">
                    <a:moveTo>
                      <a:pt x="0" y="73829"/>
                    </a:moveTo>
                    <a:cubicBezTo>
                      <a:pt x="0" y="31160"/>
                      <a:pt x="31392" y="0"/>
                      <a:pt x="74178" y="0"/>
                    </a:cubicBezTo>
                    <a:cubicBezTo>
                      <a:pt x="116965" y="0"/>
                      <a:pt x="148357" y="31276"/>
                      <a:pt x="148357" y="73829"/>
                    </a:cubicBezTo>
                    <a:cubicBezTo>
                      <a:pt x="148357" y="116383"/>
                      <a:pt x="116965" y="147659"/>
                      <a:pt x="74178" y="147659"/>
                    </a:cubicBezTo>
                    <a:cubicBezTo>
                      <a:pt x="31392" y="147659"/>
                      <a:pt x="0" y="116383"/>
                      <a:pt x="0" y="73829"/>
                    </a:cubicBezTo>
                    <a:close/>
                    <a:moveTo>
                      <a:pt x="110105" y="73829"/>
                    </a:moveTo>
                    <a:cubicBezTo>
                      <a:pt x="110105" y="49297"/>
                      <a:pt x="94292" y="33252"/>
                      <a:pt x="74062" y="33252"/>
                    </a:cubicBezTo>
                    <a:cubicBezTo>
                      <a:pt x="53832" y="33252"/>
                      <a:pt x="38019" y="49297"/>
                      <a:pt x="38019" y="73829"/>
                    </a:cubicBezTo>
                    <a:cubicBezTo>
                      <a:pt x="38019" y="98362"/>
                      <a:pt x="53832" y="114407"/>
                      <a:pt x="74062" y="114407"/>
                    </a:cubicBezTo>
                    <a:cubicBezTo>
                      <a:pt x="94292" y="114407"/>
                      <a:pt x="110105" y="98362"/>
                      <a:pt x="110105" y="73829"/>
                    </a:cubicBezTo>
                    <a:close/>
                  </a:path>
                </a:pathLst>
              </a:custGeom>
              <a:grpFill/>
              <a:ln w="116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sp>
          <p:nvSpPr>
            <p:cNvPr id="69" name="Forma Livre: Forma 68">
              <a:extLst>
                <a:ext uri="{FF2B5EF4-FFF2-40B4-BE49-F238E27FC236}">
                  <a16:creationId xmlns:a16="http://schemas.microsoft.com/office/drawing/2014/main" xmlns="" id="{853803A3-6562-79BB-874A-0EE368540203}"/>
                </a:ext>
              </a:extLst>
            </p:cNvPr>
            <p:cNvSpPr/>
            <p:nvPr/>
          </p:nvSpPr>
          <p:spPr>
            <a:xfrm>
              <a:off x="919170" y="1102634"/>
              <a:ext cx="1061981" cy="1073956"/>
            </a:xfrm>
            <a:custGeom>
              <a:avLst/>
              <a:gdLst>
                <a:gd name="connsiteX0" fmla="*/ 736434 w 1061981"/>
                <a:gd name="connsiteY0" fmla="*/ 0 h 1073956"/>
                <a:gd name="connsiteX1" fmla="*/ 0 w 1061981"/>
                <a:gd name="connsiteY1" fmla="*/ 0 h 1073956"/>
                <a:gd name="connsiteX2" fmla="*/ 0 w 1061981"/>
                <a:gd name="connsiteY2" fmla="*/ 745735 h 1073956"/>
                <a:gd name="connsiteX3" fmla="*/ 28718 w 1061981"/>
                <a:gd name="connsiteY3" fmla="*/ 774453 h 1073956"/>
                <a:gd name="connsiteX4" fmla="*/ 287412 w 1061981"/>
                <a:gd name="connsiteY4" fmla="*/ 1033031 h 1073956"/>
                <a:gd name="connsiteX5" fmla="*/ 328337 w 1061981"/>
                <a:gd name="connsiteY5" fmla="*/ 1073957 h 1073956"/>
                <a:gd name="connsiteX6" fmla="*/ 407050 w 1061981"/>
                <a:gd name="connsiteY6" fmla="*/ 1073957 h 1073956"/>
                <a:gd name="connsiteX7" fmla="*/ 407050 w 1061981"/>
                <a:gd name="connsiteY7" fmla="*/ 406818 h 1073956"/>
                <a:gd name="connsiteX8" fmla="*/ 813519 w 1061981"/>
                <a:gd name="connsiteY8" fmla="*/ 406818 h 1073956"/>
                <a:gd name="connsiteX9" fmla="*/ 813519 w 1061981"/>
                <a:gd name="connsiteY9" fmla="*/ 492739 h 1073956"/>
                <a:gd name="connsiteX10" fmla="*/ 490413 w 1061981"/>
                <a:gd name="connsiteY10" fmla="*/ 492739 h 1073956"/>
                <a:gd name="connsiteX11" fmla="*/ 490413 w 1061981"/>
                <a:gd name="connsiteY11" fmla="*/ 741201 h 1073956"/>
                <a:gd name="connsiteX12" fmla="*/ 813519 w 1061981"/>
                <a:gd name="connsiteY12" fmla="*/ 741201 h 1073956"/>
                <a:gd name="connsiteX13" fmla="*/ 813519 w 1061981"/>
                <a:gd name="connsiteY13" fmla="*/ 826308 h 1073956"/>
                <a:gd name="connsiteX14" fmla="*/ 490413 w 1061981"/>
                <a:gd name="connsiteY14" fmla="*/ 826308 h 1073956"/>
                <a:gd name="connsiteX15" fmla="*/ 490413 w 1061981"/>
                <a:gd name="connsiteY15" fmla="*/ 1073957 h 1073956"/>
                <a:gd name="connsiteX16" fmla="*/ 1061981 w 1061981"/>
                <a:gd name="connsiteY16" fmla="*/ 1073957 h 1073956"/>
                <a:gd name="connsiteX17" fmla="*/ 1061981 w 1061981"/>
                <a:gd name="connsiteY17" fmla="*/ 325431 h 1073956"/>
                <a:gd name="connsiteX18" fmla="*/ 736434 w 1061981"/>
                <a:gd name="connsiteY18" fmla="*/ 0 h 1073956"/>
                <a:gd name="connsiteX19" fmla="*/ 980711 w 1061981"/>
                <a:gd name="connsiteY19" fmla="*/ 992686 h 1073956"/>
                <a:gd name="connsiteX20" fmla="*/ 571568 w 1061981"/>
                <a:gd name="connsiteY20" fmla="*/ 992686 h 1073956"/>
                <a:gd name="connsiteX21" fmla="*/ 571568 w 1061981"/>
                <a:gd name="connsiteY21" fmla="*/ 907462 h 1073956"/>
                <a:gd name="connsiteX22" fmla="*/ 894673 w 1061981"/>
                <a:gd name="connsiteY22" fmla="*/ 907462 h 1073956"/>
                <a:gd name="connsiteX23" fmla="*/ 894673 w 1061981"/>
                <a:gd name="connsiteY23" fmla="*/ 659930 h 1073956"/>
                <a:gd name="connsiteX24" fmla="*/ 571568 w 1061981"/>
                <a:gd name="connsiteY24" fmla="*/ 659930 h 1073956"/>
                <a:gd name="connsiteX25" fmla="*/ 571568 w 1061981"/>
                <a:gd name="connsiteY25" fmla="*/ 573893 h 1073956"/>
                <a:gd name="connsiteX26" fmla="*/ 894673 w 1061981"/>
                <a:gd name="connsiteY26" fmla="*/ 573893 h 1073956"/>
                <a:gd name="connsiteX27" fmla="*/ 894673 w 1061981"/>
                <a:gd name="connsiteY27" fmla="*/ 325547 h 1073956"/>
                <a:gd name="connsiteX28" fmla="*/ 325780 w 1061981"/>
                <a:gd name="connsiteY28" fmla="*/ 325547 h 1073956"/>
                <a:gd name="connsiteX29" fmla="*/ 325780 w 1061981"/>
                <a:gd name="connsiteY29" fmla="*/ 968968 h 1073956"/>
                <a:gd name="connsiteX30" fmla="*/ 81271 w 1061981"/>
                <a:gd name="connsiteY30" fmla="*/ 724226 h 1073956"/>
                <a:gd name="connsiteX31" fmla="*/ 81271 w 1061981"/>
                <a:gd name="connsiteY31" fmla="*/ 81154 h 1073956"/>
                <a:gd name="connsiteX32" fmla="*/ 715041 w 1061981"/>
                <a:gd name="connsiteY32" fmla="*/ 81154 h 1073956"/>
                <a:gd name="connsiteX33" fmla="*/ 959434 w 1061981"/>
                <a:gd name="connsiteY33" fmla="*/ 325547 h 1073956"/>
                <a:gd name="connsiteX34" fmla="*/ 980827 w 1061981"/>
                <a:gd name="connsiteY34" fmla="*/ 346940 h 1073956"/>
                <a:gd name="connsiteX35" fmla="*/ 980827 w 1061981"/>
                <a:gd name="connsiteY35" fmla="*/ 992686 h 1073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061981" h="1073956">
                  <a:moveTo>
                    <a:pt x="736434" y="0"/>
                  </a:moveTo>
                  <a:lnTo>
                    <a:pt x="0" y="0"/>
                  </a:lnTo>
                  <a:lnTo>
                    <a:pt x="0" y="745735"/>
                  </a:lnTo>
                  <a:lnTo>
                    <a:pt x="28718" y="774453"/>
                  </a:lnTo>
                  <a:lnTo>
                    <a:pt x="287412" y="1033031"/>
                  </a:lnTo>
                  <a:lnTo>
                    <a:pt x="328337" y="1073957"/>
                  </a:lnTo>
                  <a:lnTo>
                    <a:pt x="407050" y="1073957"/>
                  </a:lnTo>
                  <a:lnTo>
                    <a:pt x="407050" y="406818"/>
                  </a:lnTo>
                  <a:lnTo>
                    <a:pt x="813519" y="406818"/>
                  </a:lnTo>
                  <a:lnTo>
                    <a:pt x="813519" y="492739"/>
                  </a:lnTo>
                  <a:lnTo>
                    <a:pt x="490413" y="492739"/>
                  </a:lnTo>
                  <a:lnTo>
                    <a:pt x="490413" y="741201"/>
                  </a:lnTo>
                  <a:lnTo>
                    <a:pt x="813519" y="741201"/>
                  </a:lnTo>
                  <a:lnTo>
                    <a:pt x="813519" y="826308"/>
                  </a:lnTo>
                  <a:lnTo>
                    <a:pt x="490413" y="826308"/>
                  </a:lnTo>
                  <a:lnTo>
                    <a:pt x="490413" y="1073957"/>
                  </a:lnTo>
                  <a:lnTo>
                    <a:pt x="1061981" y="1073957"/>
                  </a:lnTo>
                  <a:lnTo>
                    <a:pt x="1061981" y="325431"/>
                  </a:lnTo>
                  <a:lnTo>
                    <a:pt x="736434" y="0"/>
                  </a:lnTo>
                  <a:close/>
                  <a:moveTo>
                    <a:pt x="980711" y="992686"/>
                  </a:moveTo>
                  <a:lnTo>
                    <a:pt x="571568" y="992686"/>
                  </a:lnTo>
                  <a:lnTo>
                    <a:pt x="571568" y="907462"/>
                  </a:lnTo>
                  <a:lnTo>
                    <a:pt x="894673" y="907462"/>
                  </a:lnTo>
                  <a:lnTo>
                    <a:pt x="894673" y="659930"/>
                  </a:lnTo>
                  <a:lnTo>
                    <a:pt x="571568" y="659930"/>
                  </a:lnTo>
                  <a:lnTo>
                    <a:pt x="571568" y="573893"/>
                  </a:lnTo>
                  <a:lnTo>
                    <a:pt x="894673" y="573893"/>
                  </a:lnTo>
                  <a:lnTo>
                    <a:pt x="894673" y="325547"/>
                  </a:lnTo>
                  <a:lnTo>
                    <a:pt x="325780" y="325547"/>
                  </a:lnTo>
                  <a:lnTo>
                    <a:pt x="325780" y="968968"/>
                  </a:lnTo>
                  <a:lnTo>
                    <a:pt x="81271" y="724226"/>
                  </a:lnTo>
                  <a:lnTo>
                    <a:pt x="81271" y="81154"/>
                  </a:lnTo>
                  <a:lnTo>
                    <a:pt x="715041" y="81154"/>
                  </a:lnTo>
                  <a:lnTo>
                    <a:pt x="959434" y="325547"/>
                  </a:lnTo>
                  <a:lnTo>
                    <a:pt x="980827" y="346940"/>
                  </a:lnTo>
                  <a:lnTo>
                    <a:pt x="980827" y="992686"/>
                  </a:lnTo>
                  <a:close/>
                </a:path>
              </a:pathLst>
            </a:custGeom>
            <a:solidFill>
              <a:srgbClr val="D80305"/>
            </a:solidFill>
            <a:ln w="11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70D4C790-26CD-6334-EA23-63C8B8A8A862}"/>
              </a:ext>
            </a:extLst>
          </p:cNvPr>
          <p:cNvSpPr txBox="1"/>
          <p:nvPr/>
        </p:nvSpPr>
        <p:spPr>
          <a:xfrm>
            <a:off x="5241345" y="2031489"/>
            <a:ext cx="24498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rgbClr val="D80305"/>
                </a:solidFill>
                <a:latin typeface="Share Tech" panose="00000500000000000000" pitchFamily="2" charset="0"/>
                <a:ea typeface="Open Sans" pitchFamily="2" charset="0"/>
                <a:cs typeface="Open Sans" pitchFamily="2" charset="0"/>
              </a:rPr>
              <a:t>1.400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66C627E1-BF61-704E-8618-E55258CFB836}"/>
              </a:ext>
            </a:extLst>
          </p:cNvPr>
          <p:cNvSpPr txBox="1"/>
          <p:nvPr/>
        </p:nvSpPr>
        <p:spPr>
          <a:xfrm>
            <a:off x="5241345" y="2580148"/>
            <a:ext cx="2449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empresas de fundição no Brasil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900A9CB6-2821-E7E6-6080-761669E30A77}"/>
              </a:ext>
            </a:extLst>
          </p:cNvPr>
          <p:cNvSpPr txBox="1"/>
          <p:nvPr/>
        </p:nvSpPr>
        <p:spPr>
          <a:xfrm>
            <a:off x="8341455" y="2031489"/>
            <a:ext cx="24498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rgbClr val="D80305"/>
                </a:solidFill>
                <a:latin typeface="Share Tech" panose="00000500000000000000" pitchFamily="2" charset="0"/>
                <a:ea typeface="Open Sans" pitchFamily="2" charset="0"/>
                <a:cs typeface="Open Sans" pitchFamily="2" charset="0"/>
              </a:rPr>
              <a:t>64.000 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68C7C52C-567B-0DB6-17E8-0EB2AAAC9890}"/>
              </a:ext>
            </a:extLst>
          </p:cNvPr>
          <p:cNvSpPr txBox="1"/>
          <p:nvPr/>
        </p:nvSpPr>
        <p:spPr>
          <a:xfrm>
            <a:off x="8341455" y="2580148"/>
            <a:ext cx="2449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empregos</a:t>
            </a:r>
            <a:br>
              <a:rPr lang="pt-BR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pt-BR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diretos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xmlns="" id="{50FA7BE5-5145-572E-FE65-7608AC386865}"/>
              </a:ext>
            </a:extLst>
          </p:cNvPr>
          <p:cNvSpPr txBox="1"/>
          <p:nvPr/>
        </p:nvSpPr>
        <p:spPr>
          <a:xfrm>
            <a:off x="5241345" y="3373762"/>
            <a:ext cx="24498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rgbClr val="D80305"/>
                </a:solidFill>
                <a:latin typeface="Share Tech" panose="00000500000000000000" pitchFamily="2" charset="0"/>
                <a:ea typeface="Open Sans" pitchFamily="2" charset="0"/>
                <a:cs typeface="Open Sans" pitchFamily="2" charset="0"/>
              </a:rPr>
              <a:t>90% 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xmlns="" id="{9221F532-D3FE-A439-57DE-655D57262163}"/>
              </a:ext>
            </a:extLst>
          </p:cNvPr>
          <p:cNvSpPr txBox="1"/>
          <p:nvPr/>
        </p:nvSpPr>
        <p:spPr>
          <a:xfrm>
            <a:off x="5080268" y="3922421"/>
            <a:ext cx="27719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do mercado formado por pequenas e médias empresas.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xmlns="" id="{EBC78FBF-04DB-FAE9-7C9D-37EE259371DF}"/>
              </a:ext>
            </a:extLst>
          </p:cNvPr>
          <p:cNvSpPr txBox="1"/>
          <p:nvPr/>
        </p:nvSpPr>
        <p:spPr>
          <a:xfrm>
            <a:off x="8145404" y="3799328"/>
            <a:ext cx="2841910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pt-BR" sz="3000" b="1" dirty="0">
                <a:solidFill>
                  <a:srgbClr val="D80305"/>
                </a:solidFill>
                <a:latin typeface="Share Tech" panose="00000500000000000000" pitchFamily="2" charset="0"/>
                <a:ea typeface="Open Sans" pitchFamily="2" charset="0"/>
                <a:cs typeface="Open Sans" pitchFamily="2" charset="0"/>
              </a:rPr>
              <a:t>todos os estados do Brasil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xmlns="" id="{A4B34071-FD1E-5A2B-8984-B0A7BDCEC145}"/>
              </a:ext>
            </a:extLst>
          </p:cNvPr>
          <p:cNvSpPr txBox="1"/>
          <p:nvPr/>
        </p:nvSpPr>
        <p:spPr>
          <a:xfrm>
            <a:off x="8341455" y="3575136"/>
            <a:ext cx="24498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Presente em</a:t>
            </a:r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xmlns="" id="{51E2DEDC-603F-6F7B-2C4F-03DD6B133452}"/>
              </a:ext>
            </a:extLst>
          </p:cNvPr>
          <p:cNvGrpSpPr/>
          <p:nvPr/>
        </p:nvGrpSpPr>
        <p:grpSpPr>
          <a:xfrm>
            <a:off x="4905540" y="6058220"/>
            <a:ext cx="6871829" cy="654962"/>
            <a:chOff x="5309069" y="6052634"/>
            <a:chExt cx="6871829" cy="654962"/>
          </a:xfrm>
        </p:grpSpPr>
        <p:sp>
          <p:nvSpPr>
            <p:cNvPr id="3" name="Retângulo: Cantos Arredondados 2">
              <a:extLst>
                <a:ext uri="{FF2B5EF4-FFF2-40B4-BE49-F238E27FC236}">
                  <a16:creationId xmlns:a16="http://schemas.microsoft.com/office/drawing/2014/main" xmlns="" id="{832CD2ED-F884-365E-8FE2-27318E0BCC33}"/>
                </a:ext>
              </a:extLst>
            </p:cNvPr>
            <p:cNvSpPr/>
            <p:nvPr/>
          </p:nvSpPr>
          <p:spPr>
            <a:xfrm>
              <a:off x="5309069" y="6058220"/>
              <a:ext cx="6871829" cy="649376"/>
            </a:xfrm>
            <a:prstGeom prst="roundRect">
              <a:avLst/>
            </a:prstGeom>
            <a:solidFill>
              <a:srgbClr val="D803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xmlns="" id="{FC53D267-CCE3-B420-5A11-B3E8E80F117E}"/>
                </a:ext>
              </a:extLst>
            </p:cNvPr>
            <p:cNvSpPr txBox="1"/>
            <p:nvPr/>
          </p:nvSpPr>
          <p:spPr>
            <a:xfrm>
              <a:off x="5766270" y="6052634"/>
              <a:ext cx="61901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chemeClr val="bg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rPr>
                <a:t>Indústria de base que sustenta variados segmentos da indústria nacional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895294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Imagem 51" descr="Padrão do plano de fundo&#10;&#10;Descrição gerada automaticamente">
            <a:extLst>
              <a:ext uri="{FF2B5EF4-FFF2-40B4-BE49-F238E27FC236}">
                <a16:creationId xmlns:a16="http://schemas.microsoft.com/office/drawing/2014/main" xmlns="" id="{21CC96A3-5911-EC5A-C0CB-A2CD2E68FC0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print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7" b="7855"/>
          <a:stretch/>
        </p:blipFill>
        <p:spPr>
          <a:xfrm>
            <a:off x="-12412" y="0"/>
            <a:ext cx="12204411" cy="6858000"/>
          </a:xfrm>
          <a:prstGeom prst="rect">
            <a:avLst/>
          </a:prstGeom>
        </p:spPr>
      </p:pic>
      <p:sp>
        <p:nvSpPr>
          <p:cNvPr id="36" name="Retângulo 35">
            <a:extLst>
              <a:ext uri="{FF2B5EF4-FFF2-40B4-BE49-F238E27FC236}">
                <a16:creationId xmlns:a16="http://schemas.microsoft.com/office/drawing/2014/main" xmlns="" id="{E1B6F2BD-8793-0055-BD90-C669943B49E3}"/>
              </a:ext>
            </a:extLst>
          </p:cNvPr>
          <p:cNvSpPr/>
          <p:nvPr/>
        </p:nvSpPr>
        <p:spPr>
          <a:xfrm>
            <a:off x="-12411" y="699594"/>
            <a:ext cx="9000000" cy="830997"/>
          </a:xfrm>
          <a:prstGeom prst="rect">
            <a:avLst/>
          </a:prstGeom>
          <a:solidFill>
            <a:srgbClr val="D803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EADD625B-1048-D6E2-A769-F3912D5225A1}"/>
              </a:ext>
            </a:extLst>
          </p:cNvPr>
          <p:cNvSpPr txBox="1"/>
          <p:nvPr/>
        </p:nvSpPr>
        <p:spPr>
          <a:xfrm>
            <a:off x="247085" y="770725"/>
            <a:ext cx="8064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Share Tech" panose="00000500000000000000" pitchFamily="2" charset="0"/>
              </a:rPr>
              <a:t>LINHA DO TEMPO | DESONERAÇÃO DA FOLHA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0C183E25-2827-21C2-9929-92BEB078BF6C}"/>
              </a:ext>
            </a:extLst>
          </p:cNvPr>
          <p:cNvSpPr/>
          <p:nvPr/>
        </p:nvSpPr>
        <p:spPr>
          <a:xfrm flipH="1">
            <a:off x="516000" y="3961703"/>
            <a:ext cx="11160000" cy="46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9" name="Agrupar 18">
            <a:extLst>
              <a:ext uri="{FF2B5EF4-FFF2-40B4-BE49-F238E27FC236}">
                <a16:creationId xmlns:a16="http://schemas.microsoft.com/office/drawing/2014/main" xmlns="" id="{37D281B9-6659-5182-B908-AFB6BFA205EF}"/>
              </a:ext>
            </a:extLst>
          </p:cNvPr>
          <p:cNvGrpSpPr/>
          <p:nvPr/>
        </p:nvGrpSpPr>
        <p:grpSpPr>
          <a:xfrm>
            <a:off x="11079553" y="261466"/>
            <a:ext cx="713412" cy="736097"/>
            <a:chOff x="3886876" y="2081065"/>
            <a:chExt cx="2443036" cy="2520721"/>
          </a:xfrm>
        </p:grpSpPr>
        <p:grpSp>
          <p:nvGrpSpPr>
            <p:cNvPr id="20" name="Gráfico 2">
              <a:extLst>
                <a:ext uri="{FF2B5EF4-FFF2-40B4-BE49-F238E27FC236}">
                  <a16:creationId xmlns:a16="http://schemas.microsoft.com/office/drawing/2014/main" xmlns="" id="{9D529071-8930-C35A-AD45-60361AD9E1E9}"/>
                </a:ext>
              </a:extLst>
            </p:cNvPr>
            <p:cNvGrpSpPr/>
            <p:nvPr/>
          </p:nvGrpSpPr>
          <p:grpSpPr>
            <a:xfrm>
              <a:off x="3886876" y="3983609"/>
              <a:ext cx="2443036" cy="618177"/>
              <a:chOff x="2136483" y="1102169"/>
              <a:chExt cx="1412455" cy="357403"/>
            </a:xfrm>
            <a:solidFill>
              <a:schemeClr val="tx1"/>
            </a:solidFill>
          </p:grpSpPr>
          <p:sp>
            <p:nvSpPr>
              <p:cNvPr id="22" name="Forma Livre: Forma 21">
                <a:extLst>
                  <a:ext uri="{FF2B5EF4-FFF2-40B4-BE49-F238E27FC236}">
                    <a16:creationId xmlns:a16="http://schemas.microsoft.com/office/drawing/2014/main" xmlns="" id="{B3CD0F36-5C4A-0C16-BCAC-4F34FADDAB26}"/>
                  </a:ext>
                </a:extLst>
              </p:cNvPr>
              <p:cNvSpPr/>
              <p:nvPr/>
            </p:nvSpPr>
            <p:spPr>
              <a:xfrm>
                <a:off x="2136483" y="1102169"/>
                <a:ext cx="344033" cy="357287"/>
              </a:xfrm>
              <a:custGeom>
                <a:avLst/>
                <a:gdLst>
                  <a:gd name="connsiteX0" fmla="*/ 262647 w 344033"/>
                  <a:gd name="connsiteY0" fmla="*/ 357288 h 357287"/>
                  <a:gd name="connsiteX1" fmla="*/ 236836 w 344033"/>
                  <a:gd name="connsiteY1" fmla="*/ 272529 h 357287"/>
                  <a:gd name="connsiteX2" fmla="*/ 107082 w 344033"/>
                  <a:gd name="connsiteY2" fmla="*/ 272529 h 357287"/>
                  <a:gd name="connsiteX3" fmla="*/ 81271 w 344033"/>
                  <a:gd name="connsiteY3" fmla="*/ 357288 h 357287"/>
                  <a:gd name="connsiteX4" fmla="*/ 0 w 344033"/>
                  <a:gd name="connsiteY4" fmla="*/ 357288 h 357287"/>
                  <a:gd name="connsiteX5" fmla="*/ 125684 w 344033"/>
                  <a:gd name="connsiteY5" fmla="*/ 0 h 357287"/>
                  <a:gd name="connsiteX6" fmla="*/ 213117 w 344033"/>
                  <a:gd name="connsiteY6" fmla="*/ 0 h 357287"/>
                  <a:gd name="connsiteX7" fmla="*/ 344033 w 344033"/>
                  <a:gd name="connsiteY7" fmla="*/ 357288 h 357287"/>
                  <a:gd name="connsiteX8" fmla="*/ 262763 w 344033"/>
                  <a:gd name="connsiteY8" fmla="*/ 357288 h 357287"/>
                  <a:gd name="connsiteX9" fmla="*/ 218814 w 344033"/>
                  <a:gd name="connsiteY9" fmla="*/ 209280 h 357287"/>
                  <a:gd name="connsiteX10" fmla="*/ 172075 w 344033"/>
                  <a:gd name="connsiteY10" fmla="*/ 81038 h 357287"/>
                  <a:gd name="connsiteX11" fmla="*/ 126033 w 344033"/>
                  <a:gd name="connsiteY11" fmla="*/ 209280 h 357287"/>
                  <a:gd name="connsiteX12" fmla="*/ 218814 w 344033"/>
                  <a:gd name="connsiteY12" fmla="*/ 209280 h 35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44033" h="357287">
                    <a:moveTo>
                      <a:pt x="262647" y="357288"/>
                    </a:moveTo>
                    <a:lnTo>
                      <a:pt x="236836" y="272529"/>
                    </a:lnTo>
                    <a:lnTo>
                      <a:pt x="107082" y="272529"/>
                    </a:lnTo>
                    <a:lnTo>
                      <a:pt x="81271" y="357288"/>
                    </a:lnTo>
                    <a:lnTo>
                      <a:pt x="0" y="357288"/>
                    </a:lnTo>
                    <a:lnTo>
                      <a:pt x="125684" y="0"/>
                    </a:lnTo>
                    <a:lnTo>
                      <a:pt x="213117" y="0"/>
                    </a:lnTo>
                    <a:lnTo>
                      <a:pt x="344033" y="357288"/>
                    </a:lnTo>
                    <a:lnTo>
                      <a:pt x="262763" y="357288"/>
                    </a:lnTo>
                    <a:close/>
                    <a:moveTo>
                      <a:pt x="218814" y="209280"/>
                    </a:moveTo>
                    <a:lnTo>
                      <a:pt x="172075" y="81038"/>
                    </a:lnTo>
                    <a:lnTo>
                      <a:pt x="126033" y="209280"/>
                    </a:lnTo>
                    <a:lnTo>
                      <a:pt x="218814" y="209280"/>
                    </a:lnTo>
                    <a:close/>
                  </a:path>
                </a:pathLst>
              </a:custGeom>
              <a:grpFill/>
              <a:ln w="116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3" name="Forma Livre: Forma 22">
                <a:extLst>
                  <a:ext uri="{FF2B5EF4-FFF2-40B4-BE49-F238E27FC236}">
                    <a16:creationId xmlns:a16="http://schemas.microsoft.com/office/drawing/2014/main" xmlns="" id="{7218A10C-991F-1769-0854-BF7C0AA2CAF3}"/>
                  </a:ext>
                </a:extLst>
              </p:cNvPr>
              <p:cNvSpPr/>
              <p:nvPr/>
            </p:nvSpPr>
            <p:spPr>
              <a:xfrm>
                <a:off x="3204905" y="1102169"/>
                <a:ext cx="344033" cy="357287"/>
              </a:xfrm>
              <a:custGeom>
                <a:avLst/>
                <a:gdLst>
                  <a:gd name="connsiteX0" fmla="*/ 262647 w 344033"/>
                  <a:gd name="connsiteY0" fmla="*/ 357288 h 357287"/>
                  <a:gd name="connsiteX1" fmla="*/ 236836 w 344033"/>
                  <a:gd name="connsiteY1" fmla="*/ 272529 h 357287"/>
                  <a:gd name="connsiteX2" fmla="*/ 107082 w 344033"/>
                  <a:gd name="connsiteY2" fmla="*/ 272529 h 357287"/>
                  <a:gd name="connsiteX3" fmla="*/ 81271 w 344033"/>
                  <a:gd name="connsiteY3" fmla="*/ 357288 h 357287"/>
                  <a:gd name="connsiteX4" fmla="*/ 0 w 344033"/>
                  <a:gd name="connsiteY4" fmla="*/ 357288 h 357287"/>
                  <a:gd name="connsiteX5" fmla="*/ 125684 w 344033"/>
                  <a:gd name="connsiteY5" fmla="*/ 0 h 357287"/>
                  <a:gd name="connsiteX6" fmla="*/ 213117 w 344033"/>
                  <a:gd name="connsiteY6" fmla="*/ 0 h 357287"/>
                  <a:gd name="connsiteX7" fmla="*/ 344034 w 344033"/>
                  <a:gd name="connsiteY7" fmla="*/ 357288 h 357287"/>
                  <a:gd name="connsiteX8" fmla="*/ 262763 w 344033"/>
                  <a:gd name="connsiteY8" fmla="*/ 357288 h 357287"/>
                  <a:gd name="connsiteX9" fmla="*/ 218814 w 344033"/>
                  <a:gd name="connsiteY9" fmla="*/ 209280 h 357287"/>
                  <a:gd name="connsiteX10" fmla="*/ 172075 w 344033"/>
                  <a:gd name="connsiteY10" fmla="*/ 81038 h 357287"/>
                  <a:gd name="connsiteX11" fmla="*/ 126033 w 344033"/>
                  <a:gd name="connsiteY11" fmla="*/ 209280 h 357287"/>
                  <a:gd name="connsiteX12" fmla="*/ 218814 w 344033"/>
                  <a:gd name="connsiteY12" fmla="*/ 209280 h 35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44033" h="357287">
                    <a:moveTo>
                      <a:pt x="262647" y="357288"/>
                    </a:moveTo>
                    <a:lnTo>
                      <a:pt x="236836" y="272529"/>
                    </a:lnTo>
                    <a:lnTo>
                      <a:pt x="107082" y="272529"/>
                    </a:lnTo>
                    <a:lnTo>
                      <a:pt x="81271" y="357288"/>
                    </a:lnTo>
                    <a:lnTo>
                      <a:pt x="0" y="357288"/>
                    </a:lnTo>
                    <a:lnTo>
                      <a:pt x="125684" y="0"/>
                    </a:lnTo>
                    <a:lnTo>
                      <a:pt x="213117" y="0"/>
                    </a:lnTo>
                    <a:lnTo>
                      <a:pt x="344034" y="357288"/>
                    </a:lnTo>
                    <a:lnTo>
                      <a:pt x="262763" y="357288"/>
                    </a:lnTo>
                    <a:close/>
                    <a:moveTo>
                      <a:pt x="218814" y="209280"/>
                    </a:moveTo>
                    <a:lnTo>
                      <a:pt x="172075" y="81038"/>
                    </a:lnTo>
                    <a:lnTo>
                      <a:pt x="126033" y="209280"/>
                    </a:lnTo>
                    <a:lnTo>
                      <a:pt x="218814" y="209280"/>
                    </a:lnTo>
                    <a:close/>
                  </a:path>
                </a:pathLst>
              </a:custGeom>
              <a:grpFill/>
              <a:ln w="116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4" name="Forma Livre: Forma 23">
                <a:extLst>
                  <a:ext uri="{FF2B5EF4-FFF2-40B4-BE49-F238E27FC236}">
                    <a16:creationId xmlns:a16="http://schemas.microsoft.com/office/drawing/2014/main" xmlns="" id="{4C8D979F-2419-2D8C-84AF-B4D188930860}"/>
                  </a:ext>
                </a:extLst>
              </p:cNvPr>
              <p:cNvSpPr/>
              <p:nvPr/>
            </p:nvSpPr>
            <p:spPr>
              <a:xfrm>
                <a:off x="2514815" y="1103680"/>
                <a:ext cx="263925" cy="355892"/>
              </a:xfrm>
              <a:custGeom>
                <a:avLst/>
                <a:gdLst>
                  <a:gd name="connsiteX0" fmla="*/ 0 w 263925"/>
                  <a:gd name="connsiteY0" fmla="*/ 0 h 355892"/>
                  <a:gd name="connsiteX1" fmla="*/ 110802 w 263925"/>
                  <a:gd name="connsiteY1" fmla="*/ 0 h 355892"/>
                  <a:gd name="connsiteX2" fmla="*/ 218349 w 263925"/>
                  <a:gd name="connsiteY2" fmla="*/ 19998 h 355892"/>
                  <a:gd name="connsiteX3" fmla="*/ 254857 w 263925"/>
                  <a:gd name="connsiteY3" fmla="*/ 90107 h 355892"/>
                  <a:gd name="connsiteX4" fmla="*/ 248462 w 263925"/>
                  <a:gd name="connsiteY4" fmla="*/ 126615 h 355892"/>
                  <a:gd name="connsiteX5" fmla="*/ 229859 w 263925"/>
                  <a:gd name="connsiteY5" fmla="*/ 153356 h 355892"/>
                  <a:gd name="connsiteX6" fmla="*/ 200211 w 263925"/>
                  <a:gd name="connsiteY6" fmla="*/ 166959 h 355892"/>
                  <a:gd name="connsiteX7" fmla="*/ 200211 w 263925"/>
                  <a:gd name="connsiteY7" fmla="*/ 169401 h 355892"/>
                  <a:gd name="connsiteX8" fmla="*/ 232301 w 263925"/>
                  <a:gd name="connsiteY8" fmla="*/ 181958 h 355892"/>
                  <a:gd name="connsiteX9" fmla="*/ 255322 w 263925"/>
                  <a:gd name="connsiteY9" fmla="*/ 207769 h 355892"/>
                  <a:gd name="connsiteX10" fmla="*/ 263926 w 263925"/>
                  <a:gd name="connsiteY10" fmla="*/ 252648 h 355892"/>
                  <a:gd name="connsiteX11" fmla="*/ 248113 w 263925"/>
                  <a:gd name="connsiteY11" fmla="*/ 308107 h 355892"/>
                  <a:gd name="connsiteX12" fmla="*/ 203002 w 263925"/>
                  <a:gd name="connsiteY12" fmla="*/ 343568 h 355892"/>
                  <a:gd name="connsiteX13" fmla="*/ 133242 w 263925"/>
                  <a:gd name="connsiteY13" fmla="*/ 355893 h 355892"/>
                  <a:gd name="connsiteX14" fmla="*/ 116 w 263925"/>
                  <a:gd name="connsiteY14" fmla="*/ 355893 h 355892"/>
                  <a:gd name="connsiteX15" fmla="*/ 116 w 263925"/>
                  <a:gd name="connsiteY15" fmla="*/ 0 h 355892"/>
                  <a:gd name="connsiteX16" fmla="*/ 75457 w 263925"/>
                  <a:gd name="connsiteY16" fmla="*/ 140915 h 355892"/>
                  <a:gd name="connsiteX17" fmla="*/ 119290 w 263925"/>
                  <a:gd name="connsiteY17" fmla="*/ 140915 h 355892"/>
                  <a:gd name="connsiteX18" fmla="*/ 164866 w 263925"/>
                  <a:gd name="connsiteY18" fmla="*/ 130568 h 355892"/>
                  <a:gd name="connsiteX19" fmla="*/ 177539 w 263925"/>
                  <a:gd name="connsiteY19" fmla="*/ 99989 h 355892"/>
                  <a:gd name="connsiteX20" fmla="*/ 162541 w 263925"/>
                  <a:gd name="connsiteY20" fmla="*/ 70690 h 355892"/>
                  <a:gd name="connsiteX21" fmla="*/ 115220 w 263925"/>
                  <a:gd name="connsiteY21" fmla="*/ 61854 h 355892"/>
                  <a:gd name="connsiteX22" fmla="*/ 75573 w 263925"/>
                  <a:gd name="connsiteY22" fmla="*/ 61854 h 355892"/>
                  <a:gd name="connsiteX23" fmla="*/ 75573 w 263925"/>
                  <a:gd name="connsiteY23" fmla="*/ 140915 h 355892"/>
                  <a:gd name="connsiteX24" fmla="*/ 75457 w 263925"/>
                  <a:gd name="connsiteY24" fmla="*/ 200793 h 355892"/>
                  <a:gd name="connsiteX25" fmla="*/ 75457 w 263925"/>
                  <a:gd name="connsiteY25" fmla="*/ 293574 h 355892"/>
                  <a:gd name="connsiteX26" fmla="*/ 124638 w 263925"/>
                  <a:gd name="connsiteY26" fmla="*/ 293574 h 355892"/>
                  <a:gd name="connsiteX27" fmla="*/ 172075 w 263925"/>
                  <a:gd name="connsiteY27" fmla="*/ 280436 h 355892"/>
                  <a:gd name="connsiteX28" fmla="*/ 185446 w 263925"/>
                  <a:gd name="connsiteY28" fmla="*/ 245090 h 355892"/>
                  <a:gd name="connsiteX29" fmla="*/ 179632 w 263925"/>
                  <a:gd name="connsiteY29" fmla="*/ 221953 h 355892"/>
                  <a:gd name="connsiteX30" fmla="*/ 159983 w 263925"/>
                  <a:gd name="connsiteY30" fmla="*/ 206374 h 355892"/>
                  <a:gd name="connsiteX31" fmla="*/ 122080 w 263925"/>
                  <a:gd name="connsiteY31" fmla="*/ 200793 h 355892"/>
                  <a:gd name="connsiteX32" fmla="*/ 75341 w 263925"/>
                  <a:gd name="connsiteY32" fmla="*/ 200793 h 355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63925" h="355892">
                    <a:moveTo>
                      <a:pt x="0" y="0"/>
                    </a:moveTo>
                    <a:lnTo>
                      <a:pt x="110802" y="0"/>
                    </a:lnTo>
                    <a:cubicBezTo>
                      <a:pt x="158239" y="0"/>
                      <a:pt x="194049" y="6627"/>
                      <a:pt x="218349" y="19998"/>
                    </a:cubicBezTo>
                    <a:cubicBezTo>
                      <a:pt x="242649" y="33369"/>
                      <a:pt x="254857" y="56622"/>
                      <a:pt x="254857" y="90107"/>
                    </a:cubicBezTo>
                    <a:cubicBezTo>
                      <a:pt x="254857" y="103594"/>
                      <a:pt x="252648" y="115802"/>
                      <a:pt x="248462" y="126615"/>
                    </a:cubicBezTo>
                    <a:cubicBezTo>
                      <a:pt x="244160" y="137544"/>
                      <a:pt x="237998" y="146380"/>
                      <a:pt x="229859" y="153356"/>
                    </a:cubicBezTo>
                    <a:cubicBezTo>
                      <a:pt x="221721" y="160332"/>
                      <a:pt x="211838" y="164866"/>
                      <a:pt x="200211" y="166959"/>
                    </a:cubicBezTo>
                    <a:lnTo>
                      <a:pt x="200211" y="169401"/>
                    </a:lnTo>
                    <a:cubicBezTo>
                      <a:pt x="212071" y="171842"/>
                      <a:pt x="222767" y="176028"/>
                      <a:pt x="232301" y="181958"/>
                    </a:cubicBezTo>
                    <a:cubicBezTo>
                      <a:pt x="241835" y="187887"/>
                      <a:pt x="249508" y="196491"/>
                      <a:pt x="255322" y="207769"/>
                    </a:cubicBezTo>
                    <a:cubicBezTo>
                      <a:pt x="261135" y="219047"/>
                      <a:pt x="263926" y="234045"/>
                      <a:pt x="263926" y="252648"/>
                    </a:cubicBezTo>
                    <a:cubicBezTo>
                      <a:pt x="263926" y="274273"/>
                      <a:pt x="258694" y="292760"/>
                      <a:pt x="248113" y="308107"/>
                    </a:cubicBezTo>
                    <a:cubicBezTo>
                      <a:pt x="237533" y="323571"/>
                      <a:pt x="222535" y="335313"/>
                      <a:pt x="203002" y="343568"/>
                    </a:cubicBezTo>
                    <a:cubicBezTo>
                      <a:pt x="183469" y="351707"/>
                      <a:pt x="160216" y="355893"/>
                      <a:pt x="133242" y="355893"/>
                    </a:cubicBezTo>
                    <a:lnTo>
                      <a:pt x="116" y="355893"/>
                    </a:lnTo>
                    <a:lnTo>
                      <a:pt x="116" y="0"/>
                    </a:lnTo>
                    <a:close/>
                    <a:moveTo>
                      <a:pt x="75457" y="140915"/>
                    </a:moveTo>
                    <a:lnTo>
                      <a:pt x="119290" y="140915"/>
                    </a:lnTo>
                    <a:cubicBezTo>
                      <a:pt x="141148" y="140915"/>
                      <a:pt x="156379" y="137427"/>
                      <a:pt x="164866" y="130568"/>
                    </a:cubicBezTo>
                    <a:cubicBezTo>
                      <a:pt x="173354" y="123708"/>
                      <a:pt x="177539" y="113476"/>
                      <a:pt x="177539" y="99989"/>
                    </a:cubicBezTo>
                    <a:cubicBezTo>
                      <a:pt x="177539" y="86503"/>
                      <a:pt x="172540" y="76620"/>
                      <a:pt x="162541" y="70690"/>
                    </a:cubicBezTo>
                    <a:cubicBezTo>
                      <a:pt x="152542" y="64761"/>
                      <a:pt x="136730" y="61854"/>
                      <a:pt x="115220" y="61854"/>
                    </a:cubicBezTo>
                    <a:lnTo>
                      <a:pt x="75573" y="61854"/>
                    </a:lnTo>
                    <a:lnTo>
                      <a:pt x="75573" y="140915"/>
                    </a:lnTo>
                    <a:close/>
                    <a:moveTo>
                      <a:pt x="75457" y="200793"/>
                    </a:moveTo>
                    <a:lnTo>
                      <a:pt x="75457" y="293574"/>
                    </a:lnTo>
                    <a:lnTo>
                      <a:pt x="124638" y="293574"/>
                    </a:lnTo>
                    <a:cubicBezTo>
                      <a:pt x="147310" y="293574"/>
                      <a:pt x="163122" y="289156"/>
                      <a:pt x="172075" y="280436"/>
                    </a:cubicBezTo>
                    <a:cubicBezTo>
                      <a:pt x="181027" y="271716"/>
                      <a:pt x="185446" y="259856"/>
                      <a:pt x="185446" y="245090"/>
                    </a:cubicBezTo>
                    <a:cubicBezTo>
                      <a:pt x="185446" y="236370"/>
                      <a:pt x="183469" y="228581"/>
                      <a:pt x="179632" y="221953"/>
                    </a:cubicBezTo>
                    <a:cubicBezTo>
                      <a:pt x="175795" y="215326"/>
                      <a:pt x="169168" y="210094"/>
                      <a:pt x="159983" y="206374"/>
                    </a:cubicBezTo>
                    <a:cubicBezTo>
                      <a:pt x="150798" y="202653"/>
                      <a:pt x="138241" y="200793"/>
                      <a:pt x="122080" y="200793"/>
                    </a:cubicBezTo>
                    <a:lnTo>
                      <a:pt x="75341" y="200793"/>
                    </a:lnTo>
                    <a:close/>
                  </a:path>
                </a:pathLst>
              </a:custGeom>
              <a:grpFill/>
              <a:ln w="116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5" name="Forma Livre: Forma 24">
                <a:extLst>
                  <a:ext uri="{FF2B5EF4-FFF2-40B4-BE49-F238E27FC236}">
                    <a16:creationId xmlns:a16="http://schemas.microsoft.com/office/drawing/2014/main" xmlns="" id="{A2AF0E3F-FC13-59CA-7759-3A39B0340176}"/>
                  </a:ext>
                </a:extLst>
              </p:cNvPr>
              <p:cNvSpPr/>
              <p:nvPr/>
            </p:nvSpPr>
            <p:spPr>
              <a:xfrm>
                <a:off x="2831177" y="1103680"/>
                <a:ext cx="75457" cy="355892"/>
              </a:xfrm>
              <a:custGeom>
                <a:avLst/>
                <a:gdLst>
                  <a:gd name="connsiteX0" fmla="*/ 0 w 75457"/>
                  <a:gd name="connsiteY0" fmla="*/ 355776 h 355892"/>
                  <a:gd name="connsiteX1" fmla="*/ 0 w 75457"/>
                  <a:gd name="connsiteY1" fmla="*/ 0 h 355892"/>
                  <a:gd name="connsiteX2" fmla="*/ 75457 w 75457"/>
                  <a:gd name="connsiteY2" fmla="*/ 0 h 355892"/>
                  <a:gd name="connsiteX3" fmla="*/ 75457 w 75457"/>
                  <a:gd name="connsiteY3" fmla="*/ 355893 h 355892"/>
                  <a:gd name="connsiteX4" fmla="*/ 0 w 75457"/>
                  <a:gd name="connsiteY4" fmla="*/ 355893 h 355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457" h="355892">
                    <a:moveTo>
                      <a:pt x="0" y="355776"/>
                    </a:moveTo>
                    <a:lnTo>
                      <a:pt x="0" y="0"/>
                    </a:lnTo>
                    <a:lnTo>
                      <a:pt x="75457" y="0"/>
                    </a:lnTo>
                    <a:lnTo>
                      <a:pt x="75457" y="355893"/>
                    </a:lnTo>
                    <a:lnTo>
                      <a:pt x="0" y="355893"/>
                    </a:lnTo>
                    <a:close/>
                  </a:path>
                </a:pathLst>
              </a:custGeom>
              <a:grpFill/>
              <a:ln w="116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6" name="Forma Livre: Forma 25">
                <a:extLst>
                  <a:ext uri="{FF2B5EF4-FFF2-40B4-BE49-F238E27FC236}">
                    <a16:creationId xmlns:a16="http://schemas.microsoft.com/office/drawing/2014/main" xmlns="" id="{991C16B4-B5DD-5AE1-2F15-EAFDE370FE52}"/>
                  </a:ext>
                </a:extLst>
              </p:cNvPr>
              <p:cNvSpPr/>
              <p:nvPr/>
            </p:nvSpPr>
            <p:spPr>
              <a:xfrm>
                <a:off x="2979150" y="1103680"/>
                <a:ext cx="229278" cy="355892"/>
              </a:xfrm>
              <a:custGeom>
                <a:avLst/>
                <a:gdLst>
                  <a:gd name="connsiteX0" fmla="*/ 74294 w 229278"/>
                  <a:gd name="connsiteY0" fmla="*/ 355776 h 355892"/>
                  <a:gd name="connsiteX1" fmla="*/ 0 w 229278"/>
                  <a:gd name="connsiteY1" fmla="*/ 355776 h 355892"/>
                  <a:gd name="connsiteX2" fmla="*/ 0 w 229278"/>
                  <a:gd name="connsiteY2" fmla="*/ 0 h 355892"/>
                  <a:gd name="connsiteX3" fmla="*/ 229278 w 229278"/>
                  <a:gd name="connsiteY3" fmla="*/ 0 h 355892"/>
                  <a:gd name="connsiteX4" fmla="*/ 229278 w 229278"/>
                  <a:gd name="connsiteY4" fmla="*/ 66505 h 355892"/>
                  <a:gd name="connsiteX5" fmla="*/ 74294 w 229278"/>
                  <a:gd name="connsiteY5" fmla="*/ 66505 h 355892"/>
                  <a:gd name="connsiteX6" fmla="*/ 74294 w 229278"/>
                  <a:gd name="connsiteY6" fmla="*/ 136265 h 355892"/>
                  <a:gd name="connsiteX7" fmla="*/ 206955 w 229278"/>
                  <a:gd name="connsiteY7" fmla="*/ 136265 h 355892"/>
                  <a:gd name="connsiteX8" fmla="*/ 206955 w 229278"/>
                  <a:gd name="connsiteY8" fmla="*/ 202537 h 355892"/>
                  <a:gd name="connsiteX9" fmla="*/ 74294 w 229278"/>
                  <a:gd name="connsiteY9" fmla="*/ 202537 h 355892"/>
                  <a:gd name="connsiteX10" fmla="*/ 74294 w 229278"/>
                  <a:gd name="connsiteY10" fmla="*/ 355893 h 355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9278" h="355892">
                    <a:moveTo>
                      <a:pt x="74294" y="355776"/>
                    </a:moveTo>
                    <a:lnTo>
                      <a:pt x="0" y="355776"/>
                    </a:lnTo>
                    <a:lnTo>
                      <a:pt x="0" y="0"/>
                    </a:lnTo>
                    <a:lnTo>
                      <a:pt x="229278" y="0"/>
                    </a:lnTo>
                    <a:lnTo>
                      <a:pt x="229278" y="66505"/>
                    </a:lnTo>
                    <a:lnTo>
                      <a:pt x="74294" y="66505"/>
                    </a:lnTo>
                    <a:lnTo>
                      <a:pt x="74294" y="136265"/>
                    </a:lnTo>
                    <a:lnTo>
                      <a:pt x="206955" y="136265"/>
                    </a:lnTo>
                    <a:lnTo>
                      <a:pt x="206955" y="202537"/>
                    </a:lnTo>
                    <a:lnTo>
                      <a:pt x="74294" y="202537"/>
                    </a:lnTo>
                    <a:lnTo>
                      <a:pt x="74294" y="355893"/>
                    </a:lnTo>
                    <a:close/>
                  </a:path>
                </a:pathLst>
              </a:custGeom>
              <a:grpFill/>
              <a:ln w="116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sp>
          <p:nvSpPr>
            <p:cNvPr id="21" name="Forma Livre: Forma 20">
              <a:extLst>
                <a:ext uri="{FF2B5EF4-FFF2-40B4-BE49-F238E27FC236}">
                  <a16:creationId xmlns:a16="http://schemas.microsoft.com/office/drawing/2014/main" xmlns="" id="{0042D6C9-9525-C023-045F-FDF6AA5C8BFC}"/>
                </a:ext>
              </a:extLst>
            </p:cNvPr>
            <p:cNvSpPr/>
            <p:nvPr/>
          </p:nvSpPr>
          <p:spPr>
            <a:xfrm>
              <a:off x="4240807" y="2081065"/>
              <a:ext cx="1737286" cy="1756876"/>
            </a:xfrm>
            <a:custGeom>
              <a:avLst/>
              <a:gdLst>
                <a:gd name="connsiteX0" fmla="*/ 736434 w 1061981"/>
                <a:gd name="connsiteY0" fmla="*/ 0 h 1073956"/>
                <a:gd name="connsiteX1" fmla="*/ 0 w 1061981"/>
                <a:gd name="connsiteY1" fmla="*/ 0 h 1073956"/>
                <a:gd name="connsiteX2" fmla="*/ 0 w 1061981"/>
                <a:gd name="connsiteY2" fmla="*/ 745735 h 1073956"/>
                <a:gd name="connsiteX3" fmla="*/ 28718 w 1061981"/>
                <a:gd name="connsiteY3" fmla="*/ 774453 h 1073956"/>
                <a:gd name="connsiteX4" fmla="*/ 287412 w 1061981"/>
                <a:gd name="connsiteY4" fmla="*/ 1033031 h 1073956"/>
                <a:gd name="connsiteX5" fmla="*/ 328337 w 1061981"/>
                <a:gd name="connsiteY5" fmla="*/ 1073957 h 1073956"/>
                <a:gd name="connsiteX6" fmla="*/ 407050 w 1061981"/>
                <a:gd name="connsiteY6" fmla="*/ 1073957 h 1073956"/>
                <a:gd name="connsiteX7" fmla="*/ 407050 w 1061981"/>
                <a:gd name="connsiteY7" fmla="*/ 406818 h 1073956"/>
                <a:gd name="connsiteX8" fmla="*/ 813519 w 1061981"/>
                <a:gd name="connsiteY8" fmla="*/ 406818 h 1073956"/>
                <a:gd name="connsiteX9" fmla="*/ 813519 w 1061981"/>
                <a:gd name="connsiteY9" fmla="*/ 492739 h 1073956"/>
                <a:gd name="connsiteX10" fmla="*/ 490413 w 1061981"/>
                <a:gd name="connsiteY10" fmla="*/ 492739 h 1073956"/>
                <a:gd name="connsiteX11" fmla="*/ 490413 w 1061981"/>
                <a:gd name="connsiteY11" fmla="*/ 741201 h 1073956"/>
                <a:gd name="connsiteX12" fmla="*/ 813519 w 1061981"/>
                <a:gd name="connsiteY12" fmla="*/ 741201 h 1073956"/>
                <a:gd name="connsiteX13" fmla="*/ 813519 w 1061981"/>
                <a:gd name="connsiteY13" fmla="*/ 826308 h 1073956"/>
                <a:gd name="connsiteX14" fmla="*/ 490413 w 1061981"/>
                <a:gd name="connsiteY14" fmla="*/ 826308 h 1073956"/>
                <a:gd name="connsiteX15" fmla="*/ 490413 w 1061981"/>
                <a:gd name="connsiteY15" fmla="*/ 1073957 h 1073956"/>
                <a:gd name="connsiteX16" fmla="*/ 1061981 w 1061981"/>
                <a:gd name="connsiteY16" fmla="*/ 1073957 h 1073956"/>
                <a:gd name="connsiteX17" fmla="*/ 1061981 w 1061981"/>
                <a:gd name="connsiteY17" fmla="*/ 325431 h 1073956"/>
                <a:gd name="connsiteX18" fmla="*/ 736434 w 1061981"/>
                <a:gd name="connsiteY18" fmla="*/ 0 h 1073956"/>
                <a:gd name="connsiteX19" fmla="*/ 980711 w 1061981"/>
                <a:gd name="connsiteY19" fmla="*/ 992686 h 1073956"/>
                <a:gd name="connsiteX20" fmla="*/ 571568 w 1061981"/>
                <a:gd name="connsiteY20" fmla="*/ 992686 h 1073956"/>
                <a:gd name="connsiteX21" fmla="*/ 571568 w 1061981"/>
                <a:gd name="connsiteY21" fmla="*/ 907462 h 1073956"/>
                <a:gd name="connsiteX22" fmla="*/ 894673 w 1061981"/>
                <a:gd name="connsiteY22" fmla="*/ 907462 h 1073956"/>
                <a:gd name="connsiteX23" fmla="*/ 894673 w 1061981"/>
                <a:gd name="connsiteY23" fmla="*/ 659930 h 1073956"/>
                <a:gd name="connsiteX24" fmla="*/ 571568 w 1061981"/>
                <a:gd name="connsiteY24" fmla="*/ 659930 h 1073956"/>
                <a:gd name="connsiteX25" fmla="*/ 571568 w 1061981"/>
                <a:gd name="connsiteY25" fmla="*/ 573893 h 1073956"/>
                <a:gd name="connsiteX26" fmla="*/ 894673 w 1061981"/>
                <a:gd name="connsiteY26" fmla="*/ 573893 h 1073956"/>
                <a:gd name="connsiteX27" fmla="*/ 894673 w 1061981"/>
                <a:gd name="connsiteY27" fmla="*/ 325547 h 1073956"/>
                <a:gd name="connsiteX28" fmla="*/ 325780 w 1061981"/>
                <a:gd name="connsiteY28" fmla="*/ 325547 h 1073956"/>
                <a:gd name="connsiteX29" fmla="*/ 325780 w 1061981"/>
                <a:gd name="connsiteY29" fmla="*/ 968968 h 1073956"/>
                <a:gd name="connsiteX30" fmla="*/ 81271 w 1061981"/>
                <a:gd name="connsiteY30" fmla="*/ 724226 h 1073956"/>
                <a:gd name="connsiteX31" fmla="*/ 81271 w 1061981"/>
                <a:gd name="connsiteY31" fmla="*/ 81154 h 1073956"/>
                <a:gd name="connsiteX32" fmla="*/ 715041 w 1061981"/>
                <a:gd name="connsiteY32" fmla="*/ 81154 h 1073956"/>
                <a:gd name="connsiteX33" fmla="*/ 959434 w 1061981"/>
                <a:gd name="connsiteY33" fmla="*/ 325547 h 1073956"/>
                <a:gd name="connsiteX34" fmla="*/ 980827 w 1061981"/>
                <a:gd name="connsiteY34" fmla="*/ 346940 h 1073956"/>
                <a:gd name="connsiteX35" fmla="*/ 980827 w 1061981"/>
                <a:gd name="connsiteY35" fmla="*/ 992686 h 1073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061981" h="1073956">
                  <a:moveTo>
                    <a:pt x="736434" y="0"/>
                  </a:moveTo>
                  <a:lnTo>
                    <a:pt x="0" y="0"/>
                  </a:lnTo>
                  <a:lnTo>
                    <a:pt x="0" y="745735"/>
                  </a:lnTo>
                  <a:lnTo>
                    <a:pt x="28718" y="774453"/>
                  </a:lnTo>
                  <a:lnTo>
                    <a:pt x="287412" y="1033031"/>
                  </a:lnTo>
                  <a:lnTo>
                    <a:pt x="328337" y="1073957"/>
                  </a:lnTo>
                  <a:lnTo>
                    <a:pt x="407050" y="1073957"/>
                  </a:lnTo>
                  <a:lnTo>
                    <a:pt x="407050" y="406818"/>
                  </a:lnTo>
                  <a:lnTo>
                    <a:pt x="813519" y="406818"/>
                  </a:lnTo>
                  <a:lnTo>
                    <a:pt x="813519" y="492739"/>
                  </a:lnTo>
                  <a:lnTo>
                    <a:pt x="490413" y="492739"/>
                  </a:lnTo>
                  <a:lnTo>
                    <a:pt x="490413" y="741201"/>
                  </a:lnTo>
                  <a:lnTo>
                    <a:pt x="813519" y="741201"/>
                  </a:lnTo>
                  <a:lnTo>
                    <a:pt x="813519" y="826308"/>
                  </a:lnTo>
                  <a:lnTo>
                    <a:pt x="490413" y="826308"/>
                  </a:lnTo>
                  <a:lnTo>
                    <a:pt x="490413" y="1073957"/>
                  </a:lnTo>
                  <a:lnTo>
                    <a:pt x="1061981" y="1073957"/>
                  </a:lnTo>
                  <a:lnTo>
                    <a:pt x="1061981" y="325431"/>
                  </a:lnTo>
                  <a:lnTo>
                    <a:pt x="736434" y="0"/>
                  </a:lnTo>
                  <a:close/>
                  <a:moveTo>
                    <a:pt x="980711" y="992686"/>
                  </a:moveTo>
                  <a:lnTo>
                    <a:pt x="571568" y="992686"/>
                  </a:lnTo>
                  <a:lnTo>
                    <a:pt x="571568" y="907462"/>
                  </a:lnTo>
                  <a:lnTo>
                    <a:pt x="894673" y="907462"/>
                  </a:lnTo>
                  <a:lnTo>
                    <a:pt x="894673" y="659930"/>
                  </a:lnTo>
                  <a:lnTo>
                    <a:pt x="571568" y="659930"/>
                  </a:lnTo>
                  <a:lnTo>
                    <a:pt x="571568" y="573893"/>
                  </a:lnTo>
                  <a:lnTo>
                    <a:pt x="894673" y="573893"/>
                  </a:lnTo>
                  <a:lnTo>
                    <a:pt x="894673" y="325547"/>
                  </a:lnTo>
                  <a:lnTo>
                    <a:pt x="325780" y="325547"/>
                  </a:lnTo>
                  <a:lnTo>
                    <a:pt x="325780" y="968968"/>
                  </a:lnTo>
                  <a:lnTo>
                    <a:pt x="81271" y="724226"/>
                  </a:lnTo>
                  <a:lnTo>
                    <a:pt x="81271" y="81154"/>
                  </a:lnTo>
                  <a:lnTo>
                    <a:pt x="715041" y="81154"/>
                  </a:lnTo>
                  <a:lnTo>
                    <a:pt x="959434" y="325547"/>
                  </a:lnTo>
                  <a:lnTo>
                    <a:pt x="980827" y="346940"/>
                  </a:lnTo>
                  <a:lnTo>
                    <a:pt x="980827" y="992686"/>
                  </a:lnTo>
                  <a:close/>
                </a:path>
              </a:pathLst>
            </a:custGeom>
            <a:solidFill>
              <a:srgbClr val="D80305"/>
            </a:solidFill>
            <a:ln w="11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grpSp>
        <p:nvGrpSpPr>
          <p:cNvPr id="56" name="Agrupar 55">
            <a:extLst>
              <a:ext uri="{FF2B5EF4-FFF2-40B4-BE49-F238E27FC236}">
                <a16:creationId xmlns:a16="http://schemas.microsoft.com/office/drawing/2014/main" xmlns="" id="{25685DCB-C08F-98F1-3D1F-B279B604ADE4}"/>
              </a:ext>
            </a:extLst>
          </p:cNvPr>
          <p:cNvGrpSpPr/>
          <p:nvPr/>
        </p:nvGrpSpPr>
        <p:grpSpPr>
          <a:xfrm>
            <a:off x="781980" y="3883503"/>
            <a:ext cx="2913714" cy="2131175"/>
            <a:chOff x="781980" y="3883503"/>
            <a:chExt cx="2913714" cy="2131175"/>
          </a:xfrm>
        </p:grpSpPr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xmlns="" id="{37AC583B-A6D6-2044-7C29-ECF529DD23C3}"/>
                </a:ext>
              </a:extLst>
            </p:cNvPr>
            <p:cNvSpPr txBox="1"/>
            <p:nvPr/>
          </p:nvSpPr>
          <p:spPr>
            <a:xfrm>
              <a:off x="921679" y="4691239"/>
              <a:ext cx="277401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>
                  <a:latin typeface="Open Sans" pitchFamily="2" charset="0"/>
                  <a:ea typeface="Open Sans" pitchFamily="2" charset="0"/>
                  <a:cs typeface="Open Sans" pitchFamily="2" charset="0"/>
                </a:rPr>
                <a:t>Lei nº 12.546/2011</a:t>
              </a:r>
            </a:p>
            <a:p>
              <a:r>
                <a:rPr lang="pt-BR" sz="1600" dirty="0">
                  <a:latin typeface="Open Sans" pitchFamily="2" charset="0"/>
                  <a:ea typeface="Open Sans" pitchFamily="2" charset="0"/>
                  <a:cs typeface="Open Sans" pitchFamily="2" charset="0"/>
                </a:rPr>
                <a:t> Desoneração da folha instituída para </a:t>
              </a:r>
              <a:r>
                <a:rPr lang="pt-BR" sz="1600" b="1" dirty="0">
                  <a:latin typeface="Open Sans" pitchFamily="2" charset="0"/>
                  <a:ea typeface="Open Sans" pitchFamily="2" charset="0"/>
                  <a:cs typeface="Open Sans" pitchFamily="2" charset="0"/>
                </a:rPr>
                <a:t>56 setores</a:t>
              </a:r>
              <a:r>
                <a:rPr lang="pt-BR" sz="1600" dirty="0">
                  <a:latin typeface="Open Sans" pitchFamily="2" charset="0"/>
                  <a:ea typeface="Open Sans" pitchFamily="2" charset="0"/>
                  <a:cs typeface="Open Sans" pitchFamily="2" charset="0"/>
                </a:rPr>
                <a:t>.</a:t>
              </a:r>
              <a:endParaRPr lang="pt-BR" sz="1600" b="1" dirty="0">
                <a:latin typeface="Open Sans" pitchFamily="2" charset="0"/>
                <a:ea typeface="Open Sans" pitchFamily="2" charset="0"/>
                <a:cs typeface="Open Sans" pitchFamily="2" charset="0"/>
              </a:endParaRPr>
            </a:p>
          </p:txBody>
        </p: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xmlns="" id="{AB419AF5-8209-35DC-DEDE-7382146C7585}"/>
                </a:ext>
              </a:extLst>
            </p:cNvPr>
            <p:cNvSpPr txBox="1"/>
            <p:nvPr/>
          </p:nvSpPr>
          <p:spPr>
            <a:xfrm>
              <a:off x="883580" y="4195939"/>
              <a:ext cx="11642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>
                  <a:latin typeface="Share Tech" panose="00000500000000000000" pitchFamily="2" charset="0"/>
                  <a:ea typeface="Open Sans" pitchFamily="2" charset="0"/>
                  <a:cs typeface="Open Sans" pitchFamily="2" charset="0"/>
                </a:rPr>
                <a:t>2011</a:t>
              </a:r>
            </a:p>
          </p:txBody>
        </p: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xmlns="" id="{AA990605-1822-3C13-8C20-9DFE4F3A8B93}"/>
                </a:ext>
              </a:extLst>
            </p:cNvPr>
            <p:cNvSpPr/>
            <p:nvPr/>
          </p:nvSpPr>
          <p:spPr>
            <a:xfrm>
              <a:off x="781980" y="3883503"/>
              <a:ext cx="203200" cy="203200"/>
            </a:xfrm>
            <a:prstGeom prst="ellipse">
              <a:avLst/>
            </a:prstGeom>
            <a:solidFill>
              <a:srgbClr val="D803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29" name="Conector reto 28">
              <a:extLst>
                <a:ext uri="{FF2B5EF4-FFF2-40B4-BE49-F238E27FC236}">
                  <a16:creationId xmlns:a16="http://schemas.microsoft.com/office/drawing/2014/main" xmlns="" id="{4A933A06-09F8-BC4D-2DCA-D08210788593}"/>
                </a:ext>
              </a:extLst>
            </p:cNvPr>
            <p:cNvCxnSpPr>
              <a:cxnSpLocks/>
              <a:stCxn id="27" idx="4"/>
            </p:cNvCxnSpPr>
            <p:nvPr/>
          </p:nvCxnSpPr>
          <p:spPr>
            <a:xfrm>
              <a:off x="883580" y="4086703"/>
              <a:ext cx="0" cy="1891822"/>
            </a:xfrm>
            <a:prstGeom prst="line">
              <a:avLst/>
            </a:prstGeom>
            <a:ln>
              <a:solidFill>
                <a:srgbClr val="D8030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tângulo 37">
              <a:extLst>
                <a:ext uri="{FF2B5EF4-FFF2-40B4-BE49-F238E27FC236}">
                  <a16:creationId xmlns:a16="http://schemas.microsoft.com/office/drawing/2014/main" xmlns="" id="{A8B15F6B-C06B-D4BE-D56C-C63B20356BCD}"/>
                </a:ext>
              </a:extLst>
            </p:cNvPr>
            <p:cNvSpPr/>
            <p:nvPr/>
          </p:nvSpPr>
          <p:spPr>
            <a:xfrm>
              <a:off x="883580" y="4745152"/>
              <a:ext cx="64157" cy="1269526"/>
            </a:xfrm>
            <a:prstGeom prst="rect">
              <a:avLst/>
            </a:prstGeom>
            <a:solidFill>
              <a:srgbClr val="D803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58" name="Agrupar 57">
            <a:extLst>
              <a:ext uri="{FF2B5EF4-FFF2-40B4-BE49-F238E27FC236}">
                <a16:creationId xmlns:a16="http://schemas.microsoft.com/office/drawing/2014/main" xmlns="" id="{B62BDBA3-5610-28B5-97F5-4E73FE2F0CC6}"/>
              </a:ext>
            </a:extLst>
          </p:cNvPr>
          <p:cNvGrpSpPr/>
          <p:nvPr/>
        </p:nvGrpSpPr>
        <p:grpSpPr>
          <a:xfrm>
            <a:off x="7705653" y="3883503"/>
            <a:ext cx="2988949" cy="1884954"/>
            <a:chOff x="7705653" y="3883503"/>
            <a:chExt cx="2988949" cy="1884954"/>
          </a:xfrm>
        </p:grpSpPr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xmlns="" id="{5DC61C55-ED47-4D65-0716-2BD0EA0D6CBC}"/>
                </a:ext>
              </a:extLst>
            </p:cNvPr>
            <p:cNvSpPr txBox="1"/>
            <p:nvPr/>
          </p:nvSpPr>
          <p:spPr>
            <a:xfrm>
              <a:off x="7850677" y="4691239"/>
              <a:ext cx="284392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>
                  <a:latin typeface="Open Sans" pitchFamily="2" charset="0"/>
                  <a:ea typeface="Open Sans" pitchFamily="2" charset="0"/>
                  <a:cs typeface="Open Sans" pitchFamily="2" charset="0"/>
                </a:rPr>
                <a:t>Lei nº 14.288/2021</a:t>
              </a:r>
            </a:p>
            <a:p>
              <a:r>
                <a:rPr lang="pt-BR" sz="1600" dirty="0">
                  <a:latin typeface="Open Sans" pitchFamily="2" charset="0"/>
                  <a:ea typeface="Open Sans" pitchFamily="2" charset="0"/>
                  <a:cs typeface="Open Sans" pitchFamily="2" charset="0"/>
                </a:rPr>
                <a:t>Prorrogou a desoneração da folha dos </a:t>
              </a:r>
              <a:r>
                <a:rPr lang="pt-BR" sz="1600" b="1" dirty="0">
                  <a:latin typeface="Open Sans" pitchFamily="2" charset="0"/>
                  <a:ea typeface="Open Sans" pitchFamily="2" charset="0"/>
                  <a:cs typeface="Open Sans" pitchFamily="2" charset="0"/>
                </a:rPr>
                <a:t>17 setores </a:t>
              </a:r>
              <a:r>
                <a:rPr lang="pt-BR" sz="1600" dirty="0">
                  <a:latin typeface="Open Sans" pitchFamily="2" charset="0"/>
                  <a:ea typeface="Open Sans" pitchFamily="2" charset="0"/>
                  <a:cs typeface="Open Sans" pitchFamily="2" charset="0"/>
                </a:rPr>
                <a:t>até </a:t>
              </a:r>
              <a:r>
                <a:rPr lang="pt-BR" sz="1600" b="1" dirty="0">
                  <a:latin typeface="Open Sans" pitchFamily="2" charset="0"/>
                  <a:ea typeface="Open Sans" pitchFamily="2" charset="0"/>
                  <a:cs typeface="Open Sans" pitchFamily="2" charset="0"/>
                </a:rPr>
                <a:t>31.12.2023</a:t>
              </a:r>
              <a:r>
                <a:rPr lang="pt-BR" sz="1600" dirty="0">
                  <a:latin typeface="Open Sans" pitchFamily="2" charset="0"/>
                  <a:ea typeface="Open Sans" pitchFamily="2" charset="0"/>
                  <a:cs typeface="Open Sans" pitchFamily="2" charset="0"/>
                </a:rPr>
                <a:t>.</a:t>
              </a:r>
              <a:endParaRPr lang="pt-BR" sz="1600" b="1" dirty="0">
                <a:latin typeface="Open Sans" pitchFamily="2" charset="0"/>
                <a:ea typeface="Open Sans" pitchFamily="2" charset="0"/>
                <a:cs typeface="Open Sans" pitchFamily="2" charset="0"/>
              </a:endParaRPr>
            </a:p>
          </p:txBody>
        </p:sp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xmlns="" id="{73AA53CC-2389-5586-8D6D-27A5CFE04D3C}"/>
                </a:ext>
              </a:extLst>
            </p:cNvPr>
            <p:cNvSpPr txBox="1"/>
            <p:nvPr/>
          </p:nvSpPr>
          <p:spPr>
            <a:xfrm>
              <a:off x="7812577" y="4195939"/>
              <a:ext cx="11642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>
                  <a:latin typeface="Share Tech" panose="00000500000000000000" pitchFamily="2" charset="0"/>
                  <a:ea typeface="Open Sans" pitchFamily="2" charset="0"/>
                  <a:cs typeface="Open Sans" pitchFamily="2" charset="0"/>
                </a:rPr>
                <a:t>2021</a:t>
              </a:r>
            </a:p>
          </p:txBody>
        </p:sp>
        <p:sp>
          <p:nvSpPr>
            <p:cNvPr id="34" name="Elipse 33">
              <a:extLst>
                <a:ext uri="{FF2B5EF4-FFF2-40B4-BE49-F238E27FC236}">
                  <a16:creationId xmlns:a16="http://schemas.microsoft.com/office/drawing/2014/main" xmlns="" id="{1BAB2EF2-582D-51D4-B1AC-4AD75A79CDD8}"/>
                </a:ext>
              </a:extLst>
            </p:cNvPr>
            <p:cNvSpPr/>
            <p:nvPr/>
          </p:nvSpPr>
          <p:spPr>
            <a:xfrm>
              <a:off x="7705653" y="3883503"/>
              <a:ext cx="203200" cy="203200"/>
            </a:xfrm>
            <a:prstGeom prst="ellipse">
              <a:avLst/>
            </a:prstGeom>
            <a:solidFill>
              <a:srgbClr val="D803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35" name="Conector reto 34">
              <a:extLst>
                <a:ext uri="{FF2B5EF4-FFF2-40B4-BE49-F238E27FC236}">
                  <a16:creationId xmlns:a16="http://schemas.microsoft.com/office/drawing/2014/main" xmlns="" id="{6E801D43-38F0-A4B1-28BB-A3047573FD45}"/>
                </a:ext>
              </a:extLst>
            </p:cNvPr>
            <p:cNvCxnSpPr>
              <a:cxnSpLocks/>
              <a:stCxn id="34" idx="4"/>
            </p:cNvCxnSpPr>
            <p:nvPr/>
          </p:nvCxnSpPr>
          <p:spPr>
            <a:xfrm>
              <a:off x="7807253" y="4086703"/>
              <a:ext cx="0" cy="1641905"/>
            </a:xfrm>
            <a:prstGeom prst="line">
              <a:avLst/>
            </a:prstGeom>
            <a:ln>
              <a:solidFill>
                <a:srgbClr val="D8030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tângulo 38">
              <a:extLst>
                <a:ext uri="{FF2B5EF4-FFF2-40B4-BE49-F238E27FC236}">
                  <a16:creationId xmlns:a16="http://schemas.microsoft.com/office/drawing/2014/main" xmlns="" id="{EB6A8628-BE48-A58B-4AD0-C0029EECE60B}"/>
                </a:ext>
              </a:extLst>
            </p:cNvPr>
            <p:cNvSpPr/>
            <p:nvPr/>
          </p:nvSpPr>
          <p:spPr>
            <a:xfrm>
              <a:off x="7806227" y="4719490"/>
              <a:ext cx="64157" cy="1009117"/>
            </a:xfrm>
            <a:prstGeom prst="rect">
              <a:avLst/>
            </a:prstGeom>
            <a:solidFill>
              <a:srgbClr val="D803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59" name="Agrupar 58">
            <a:extLst>
              <a:ext uri="{FF2B5EF4-FFF2-40B4-BE49-F238E27FC236}">
                <a16:creationId xmlns:a16="http://schemas.microsoft.com/office/drawing/2014/main" xmlns="" id="{D9ADE717-95AA-7903-7BE5-C2EC6AD05E50}"/>
              </a:ext>
            </a:extLst>
          </p:cNvPr>
          <p:cNvGrpSpPr/>
          <p:nvPr/>
        </p:nvGrpSpPr>
        <p:grpSpPr>
          <a:xfrm>
            <a:off x="8738103" y="2005476"/>
            <a:ext cx="2937897" cy="2081227"/>
            <a:chOff x="8738103" y="2005476"/>
            <a:chExt cx="2937897" cy="2081227"/>
          </a:xfrm>
        </p:grpSpPr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xmlns="" id="{E189B4FB-BC78-422D-07B8-D1EA2A9AB958}"/>
                </a:ext>
              </a:extLst>
            </p:cNvPr>
            <p:cNvSpPr txBox="1"/>
            <p:nvPr/>
          </p:nvSpPr>
          <p:spPr>
            <a:xfrm>
              <a:off x="8877803" y="2005476"/>
              <a:ext cx="279819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>
                  <a:latin typeface="Open Sans" pitchFamily="2" charset="0"/>
                  <a:ea typeface="Open Sans" pitchFamily="2" charset="0"/>
                  <a:cs typeface="Open Sans" pitchFamily="2" charset="0"/>
                </a:rPr>
                <a:t>Projeto de Lei nº 334/2023</a:t>
              </a:r>
              <a:r>
                <a:rPr lang="pt-BR" sz="1600" dirty="0">
                  <a:latin typeface="Open Sans" pitchFamily="2" charset="0"/>
                  <a:ea typeface="Open Sans" pitchFamily="2" charset="0"/>
                  <a:cs typeface="Open Sans" pitchFamily="2" charset="0"/>
                </a:rPr>
                <a:t> Prorroga, até </a:t>
              </a:r>
              <a:r>
                <a:rPr lang="pt-BR" sz="1600" b="1" dirty="0">
                  <a:latin typeface="Open Sans" pitchFamily="2" charset="0"/>
                  <a:ea typeface="Open Sans" pitchFamily="2" charset="0"/>
                  <a:cs typeface="Open Sans" pitchFamily="2" charset="0"/>
                </a:rPr>
                <a:t>31.12.2027</a:t>
              </a:r>
              <a:r>
                <a:rPr lang="pt-BR" sz="1600" dirty="0">
                  <a:latin typeface="Open Sans" pitchFamily="2" charset="0"/>
                  <a:ea typeface="Open Sans" pitchFamily="2" charset="0"/>
                  <a:cs typeface="Open Sans" pitchFamily="2" charset="0"/>
                </a:rPr>
                <a:t>, a desoneração da folha aos </a:t>
              </a:r>
              <a:r>
                <a:rPr lang="pt-BR" sz="1600" b="1" dirty="0">
                  <a:latin typeface="Open Sans" pitchFamily="2" charset="0"/>
                  <a:ea typeface="Open Sans" pitchFamily="2" charset="0"/>
                  <a:cs typeface="Open Sans" pitchFamily="2" charset="0"/>
                </a:rPr>
                <a:t>17 setores</a:t>
              </a:r>
              <a:r>
                <a:rPr lang="pt-BR" sz="1600" dirty="0">
                  <a:latin typeface="Open Sans" pitchFamily="2" charset="0"/>
                  <a:ea typeface="Open Sans" pitchFamily="2" charset="0"/>
                  <a:cs typeface="Open Sans" pitchFamily="2" charset="0"/>
                </a:rPr>
                <a:t>.</a:t>
              </a:r>
              <a:endParaRPr lang="pt-BR" sz="1600" b="1" dirty="0">
                <a:latin typeface="Open Sans" pitchFamily="2" charset="0"/>
                <a:ea typeface="Open Sans" pitchFamily="2" charset="0"/>
                <a:cs typeface="Open Sans" pitchFamily="2" charset="0"/>
              </a:endParaRPr>
            </a:p>
          </p:txBody>
        </p:sp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xmlns="" id="{F74A23FF-0A55-8BC8-E955-FF141B8DAB45}"/>
                </a:ext>
              </a:extLst>
            </p:cNvPr>
            <p:cNvSpPr txBox="1"/>
            <p:nvPr/>
          </p:nvSpPr>
          <p:spPr>
            <a:xfrm>
              <a:off x="8839703" y="3333906"/>
              <a:ext cx="11642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>
                  <a:latin typeface="Share Tech" panose="00000500000000000000" pitchFamily="2" charset="0"/>
                  <a:ea typeface="Open Sans" pitchFamily="2" charset="0"/>
                  <a:cs typeface="Open Sans" pitchFamily="2" charset="0"/>
                </a:rPr>
                <a:t>2023</a:t>
              </a:r>
            </a:p>
          </p:txBody>
        </p:sp>
        <p:sp>
          <p:nvSpPr>
            <p:cNvPr id="32" name="Elipse 31">
              <a:extLst>
                <a:ext uri="{FF2B5EF4-FFF2-40B4-BE49-F238E27FC236}">
                  <a16:creationId xmlns:a16="http://schemas.microsoft.com/office/drawing/2014/main" xmlns="" id="{506BE3BD-B692-F470-AD7B-76B63C141DCA}"/>
                </a:ext>
              </a:extLst>
            </p:cNvPr>
            <p:cNvSpPr/>
            <p:nvPr/>
          </p:nvSpPr>
          <p:spPr>
            <a:xfrm>
              <a:off x="8738103" y="3883503"/>
              <a:ext cx="203200" cy="203200"/>
            </a:xfrm>
            <a:prstGeom prst="ellipse">
              <a:avLst/>
            </a:prstGeom>
            <a:solidFill>
              <a:srgbClr val="D803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33" name="Conector reto 32">
              <a:extLst>
                <a:ext uri="{FF2B5EF4-FFF2-40B4-BE49-F238E27FC236}">
                  <a16:creationId xmlns:a16="http://schemas.microsoft.com/office/drawing/2014/main" xmlns="" id="{DC7E3DC2-69E6-303A-09E7-ECA853143917}"/>
                </a:ext>
              </a:extLst>
            </p:cNvPr>
            <p:cNvCxnSpPr>
              <a:cxnSpLocks/>
            </p:cNvCxnSpPr>
            <p:nvPr/>
          </p:nvCxnSpPr>
          <p:spPr>
            <a:xfrm>
              <a:off x="8839703" y="2082438"/>
              <a:ext cx="0" cy="1801065"/>
            </a:xfrm>
            <a:prstGeom prst="line">
              <a:avLst/>
            </a:prstGeom>
            <a:ln>
              <a:solidFill>
                <a:srgbClr val="D8030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tângulo 42">
              <a:extLst>
                <a:ext uri="{FF2B5EF4-FFF2-40B4-BE49-F238E27FC236}">
                  <a16:creationId xmlns:a16="http://schemas.microsoft.com/office/drawing/2014/main" xmlns="" id="{E677716B-51F7-43F9-AB10-6E5C27D2F53C}"/>
                </a:ext>
              </a:extLst>
            </p:cNvPr>
            <p:cNvSpPr/>
            <p:nvPr/>
          </p:nvSpPr>
          <p:spPr>
            <a:xfrm>
              <a:off x="8836527" y="2079456"/>
              <a:ext cx="64157" cy="1199511"/>
            </a:xfrm>
            <a:prstGeom prst="rect">
              <a:avLst/>
            </a:prstGeom>
            <a:solidFill>
              <a:srgbClr val="D803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57" name="Agrupar 56">
            <a:extLst>
              <a:ext uri="{FF2B5EF4-FFF2-40B4-BE49-F238E27FC236}">
                <a16:creationId xmlns:a16="http://schemas.microsoft.com/office/drawing/2014/main" xmlns="" id="{5F2D0D42-963E-579F-56F7-4AE92B9BF7B4}"/>
              </a:ext>
            </a:extLst>
          </p:cNvPr>
          <p:cNvGrpSpPr/>
          <p:nvPr/>
        </p:nvGrpSpPr>
        <p:grpSpPr>
          <a:xfrm>
            <a:off x="2592341" y="2005476"/>
            <a:ext cx="3583265" cy="2081227"/>
            <a:chOff x="2592341" y="2005476"/>
            <a:chExt cx="3583265" cy="2081227"/>
          </a:xfrm>
        </p:grpSpPr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xmlns="" id="{0D4E4E4F-A74D-4A89-D84E-3D601C49A8E3}"/>
                </a:ext>
              </a:extLst>
            </p:cNvPr>
            <p:cNvSpPr txBox="1"/>
            <p:nvPr/>
          </p:nvSpPr>
          <p:spPr>
            <a:xfrm>
              <a:off x="2592341" y="2005476"/>
              <a:ext cx="343458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600" b="1" dirty="0">
                  <a:latin typeface="Open Sans" pitchFamily="2" charset="0"/>
                  <a:ea typeface="Open Sans" pitchFamily="2" charset="0"/>
                  <a:cs typeface="Open Sans" pitchFamily="2" charset="0"/>
                </a:rPr>
                <a:t>Lei nº 13.670/2018</a:t>
              </a:r>
            </a:p>
            <a:p>
              <a:pPr algn="r"/>
              <a:r>
                <a:rPr lang="pt-BR" sz="1600" dirty="0">
                  <a:latin typeface="Open Sans" pitchFamily="2" charset="0"/>
                  <a:ea typeface="Open Sans" pitchFamily="2" charset="0"/>
                  <a:cs typeface="Open Sans" pitchFamily="2" charset="0"/>
                </a:rPr>
                <a:t>Limitou a desoneração a </a:t>
              </a:r>
              <a:r>
                <a:rPr lang="pt-BR" sz="1600" b="1" dirty="0">
                  <a:latin typeface="Open Sans" pitchFamily="2" charset="0"/>
                  <a:ea typeface="Open Sans" pitchFamily="2" charset="0"/>
                  <a:cs typeface="Open Sans" pitchFamily="2" charset="0"/>
                </a:rPr>
                <a:t>17 setores</a:t>
              </a:r>
              <a:r>
                <a:rPr lang="pt-BR" sz="1600" dirty="0">
                  <a:latin typeface="Open Sans" pitchFamily="2" charset="0"/>
                  <a:ea typeface="Open Sans" pitchFamily="2" charset="0"/>
                  <a:cs typeface="Open Sans" pitchFamily="2" charset="0"/>
                </a:rPr>
                <a:t>, fruto do impacto da Greve dos Caminhoneiros.</a:t>
              </a:r>
              <a:endParaRPr lang="pt-BR" sz="1600" b="1" dirty="0">
                <a:latin typeface="Open Sans" pitchFamily="2" charset="0"/>
                <a:ea typeface="Open Sans" pitchFamily="2" charset="0"/>
                <a:cs typeface="Open Sans" pitchFamily="2" charset="0"/>
              </a:endParaRPr>
            </a:p>
          </p:txBody>
        </p:sp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xmlns="" id="{7AE79093-F325-FC5A-9534-699F72B06AC9}"/>
                </a:ext>
              </a:extLst>
            </p:cNvPr>
            <p:cNvSpPr txBox="1"/>
            <p:nvPr/>
          </p:nvSpPr>
          <p:spPr>
            <a:xfrm>
              <a:off x="4900731" y="3333906"/>
              <a:ext cx="11642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2400" b="1" dirty="0">
                  <a:latin typeface="Share Tech" panose="00000500000000000000" pitchFamily="2" charset="0"/>
                  <a:ea typeface="Open Sans" pitchFamily="2" charset="0"/>
                  <a:cs typeface="Open Sans" pitchFamily="2" charset="0"/>
                </a:rPr>
                <a:t>2018*</a:t>
              </a:r>
            </a:p>
          </p:txBody>
        </p:sp>
        <p:sp>
          <p:nvSpPr>
            <p:cNvPr id="30" name="Elipse 29">
              <a:extLst>
                <a:ext uri="{FF2B5EF4-FFF2-40B4-BE49-F238E27FC236}">
                  <a16:creationId xmlns:a16="http://schemas.microsoft.com/office/drawing/2014/main" xmlns="" id="{70BBEEE5-7DD2-D7BB-5FED-7B3E8E7E6932}"/>
                </a:ext>
              </a:extLst>
            </p:cNvPr>
            <p:cNvSpPr/>
            <p:nvPr/>
          </p:nvSpPr>
          <p:spPr>
            <a:xfrm>
              <a:off x="5972406" y="3883503"/>
              <a:ext cx="203200" cy="203200"/>
            </a:xfrm>
            <a:prstGeom prst="ellipse">
              <a:avLst/>
            </a:prstGeom>
            <a:solidFill>
              <a:srgbClr val="D803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31" name="Conector reto 30">
              <a:extLst>
                <a:ext uri="{FF2B5EF4-FFF2-40B4-BE49-F238E27FC236}">
                  <a16:creationId xmlns:a16="http://schemas.microsoft.com/office/drawing/2014/main" xmlns="" id="{1323D5C1-17A4-04B0-6950-45559653D5BD}"/>
                </a:ext>
              </a:extLst>
            </p:cNvPr>
            <p:cNvCxnSpPr>
              <a:cxnSpLocks/>
              <a:stCxn id="45" idx="0"/>
            </p:cNvCxnSpPr>
            <p:nvPr/>
          </p:nvCxnSpPr>
          <p:spPr>
            <a:xfrm>
              <a:off x="6046263" y="2079456"/>
              <a:ext cx="27743" cy="1804047"/>
            </a:xfrm>
            <a:prstGeom prst="line">
              <a:avLst/>
            </a:prstGeom>
            <a:ln>
              <a:solidFill>
                <a:srgbClr val="D8030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tângulo 44">
              <a:extLst>
                <a:ext uri="{FF2B5EF4-FFF2-40B4-BE49-F238E27FC236}">
                  <a16:creationId xmlns:a16="http://schemas.microsoft.com/office/drawing/2014/main" xmlns="" id="{25552151-F70E-9923-53B3-0EE82823D7A6}"/>
                </a:ext>
              </a:extLst>
            </p:cNvPr>
            <p:cNvSpPr/>
            <p:nvPr/>
          </p:nvSpPr>
          <p:spPr>
            <a:xfrm>
              <a:off x="6014184" y="2079456"/>
              <a:ext cx="64157" cy="1199511"/>
            </a:xfrm>
            <a:prstGeom prst="rect">
              <a:avLst/>
            </a:prstGeom>
            <a:solidFill>
              <a:srgbClr val="D803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50" name="Retângulo 49">
            <a:extLst>
              <a:ext uri="{FF2B5EF4-FFF2-40B4-BE49-F238E27FC236}">
                <a16:creationId xmlns:a16="http://schemas.microsoft.com/office/drawing/2014/main" xmlns="" id="{4B22D839-73A3-B73F-86CD-47D5E4D8B64A}"/>
              </a:ext>
            </a:extLst>
          </p:cNvPr>
          <p:cNvSpPr/>
          <p:nvPr/>
        </p:nvSpPr>
        <p:spPr>
          <a:xfrm>
            <a:off x="0" y="6596534"/>
            <a:ext cx="12192000" cy="2614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1" name="Retângulo 50">
            <a:extLst>
              <a:ext uri="{FF2B5EF4-FFF2-40B4-BE49-F238E27FC236}">
                <a16:creationId xmlns:a16="http://schemas.microsoft.com/office/drawing/2014/main" xmlns="" id="{9888D8B4-BA20-1AE1-0E6F-F60CC7153920}"/>
              </a:ext>
            </a:extLst>
          </p:cNvPr>
          <p:cNvSpPr/>
          <p:nvPr/>
        </p:nvSpPr>
        <p:spPr>
          <a:xfrm>
            <a:off x="0" y="6524534"/>
            <a:ext cx="12192000" cy="72000"/>
          </a:xfrm>
          <a:prstGeom prst="rect">
            <a:avLst/>
          </a:prstGeom>
          <a:solidFill>
            <a:srgbClr val="D803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63" name="Agrupar 62">
            <a:extLst>
              <a:ext uri="{FF2B5EF4-FFF2-40B4-BE49-F238E27FC236}">
                <a16:creationId xmlns:a16="http://schemas.microsoft.com/office/drawing/2014/main" xmlns="" id="{73342DBA-4AB0-50B5-5EA6-12D6C31B0B02}"/>
              </a:ext>
            </a:extLst>
          </p:cNvPr>
          <p:cNvGrpSpPr/>
          <p:nvPr/>
        </p:nvGrpSpPr>
        <p:grpSpPr>
          <a:xfrm>
            <a:off x="-14847642" y="3550875"/>
            <a:ext cx="8825073" cy="601757"/>
            <a:chOff x="821055" y="3655572"/>
            <a:chExt cx="8825073" cy="601757"/>
          </a:xfrm>
        </p:grpSpPr>
        <p:sp>
          <p:nvSpPr>
            <p:cNvPr id="64" name="CaixaDeTexto 63">
              <a:extLst>
                <a:ext uri="{FF2B5EF4-FFF2-40B4-BE49-F238E27FC236}">
                  <a16:creationId xmlns:a16="http://schemas.microsoft.com/office/drawing/2014/main" xmlns="" id="{76DAE24C-DEAF-4083-CFE9-A3AD871AA439}"/>
                </a:ext>
              </a:extLst>
            </p:cNvPr>
            <p:cNvSpPr txBox="1"/>
            <p:nvPr/>
          </p:nvSpPr>
          <p:spPr>
            <a:xfrm>
              <a:off x="943043" y="3765343"/>
              <a:ext cx="87030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latin typeface="Open Sans" pitchFamily="2" charset="0"/>
                  <a:ea typeface="Open Sans" pitchFamily="2" charset="0"/>
                  <a:cs typeface="Open Sans" pitchFamily="2" charset="0"/>
                </a:rPr>
                <a:t>Criação de </a:t>
              </a:r>
              <a:r>
                <a:rPr lang="pt-BR" b="1" dirty="0">
                  <a:latin typeface="Open Sans" pitchFamily="2" charset="0"/>
                  <a:ea typeface="Open Sans" pitchFamily="2" charset="0"/>
                  <a:cs typeface="Open Sans" pitchFamily="2" charset="0"/>
                </a:rPr>
                <a:t>novos empregos </a:t>
              </a:r>
              <a:r>
                <a:rPr lang="pt-BR" dirty="0">
                  <a:latin typeface="Open Sans" pitchFamily="2" charset="0"/>
                  <a:ea typeface="Open Sans" pitchFamily="2" charset="0"/>
                  <a:cs typeface="Open Sans" pitchFamily="2" charset="0"/>
                </a:rPr>
                <a:t>e </a:t>
              </a:r>
              <a:r>
                <a:rPr lang="pt-BR" b="1" dirty="0">
                  <a:latin typeface="Open Sans" pitchFamily="2" charset="0"/>
                  <a:ea typeface="Open Sans" pitchFamily="2" charset="0"/>
                  <a:cs typeface="Open Sans" pitchFamily="2" charset="0"/>
                </a:rPr>
                <a:t>manutenção dos postos de trabalho </a:t>
              </a:r>
              <a:r>
                <a:rPr lang="pt-BR" dirty="0">
                  <a:latin typeface="Open Sans" pitchFamily="2" charset="0"/>
                  <a:ea typeface="Open Sans" pitchFamily="2" charset="0"/>
                  <a:cs typeface="Open Sans" pitchFamily="2" charset="0"/>
                </a:rPr>
                <a:t>no Brasil.</a:t>
              </a:r>
              <a:endParaRPr lang="pt-BR" b="1" dirty="0">
                <a:latin typeface="Open Sans" pitchFamily="2" charset="0"/>
                <a:ea typeface="Open Sans" pitchFamily="2" charset="0"/>
                <a:cs typeface="Open Sans" pitchFamily="2" charset="0"/>
              </a:endParaRPr>
            </a:p>
          </p:txBody>
        </p:sp>
        <p:sp>
          <p:nvSpPr>
            <p:cNvPr id="65" name="Retângulo: Cantos Arredondados 64">
              <a:extLst>
                <a:ext uri="{FF2B5EF4-FFF2-40B4-BE49-F238E27FC236}">
                  <a16:creationId xmlns:a16="http://schemas.microsoft.com/office/drawing/2014/main" xmlns="" id="{4F76BC56-5286-9463-EF79-19A06168488E}"/>
                </a:ext>
              </a:extLst>
            </p:cNvPr>
            <p:cNvSpPr/>
            <p:nvPr/>
          </p:nvSpPr>
          <p:spPr>
            <a:xfrm>
              <a:off x="821055" y="3655572"/>
              <a:ext cx="8825073" cy="601757"/>
            </a:xfrm>
            <a:prstGeom prst="roundRect">
              <a:avLst/>
            </a:prstGeom>
            <a:noFill/>
            <a:ln>
              <a:solidFill>
                <a:srgbClr val="D803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66" name="Agrupar 65">
            <a:extLst>
              <a:ext uri="{FF2B5EF4-FFF2-40B4-BE49-F238E27FC236}">
                <a16:creationId xmlns:a16="http://schemas.microsoft.com/office/drawing/2014/main" xmlns="" id="{24007042-C89B-AC2E-CABF-53AA4622698F}"/>
              </a:ext>
            </a:extLst>
          </p:cNvPr>
          <p:cNvGrpSpPr/>
          <p:nvPr/>
        </p:nvGrpSpPr>
        <p:grpSpPr>
          <a:xfrm>
            <a:off x="-16528875" y="4322272"/>
            <a:ext cx="8703085" cy="601757"/>
            <a:chOff x="821055" y="4426969"/>
            <a:chExt cx="8703085" cy="601757"/>
          </a:xfrm>
        </p:grpSpPr>
        <p:sp>
          <p:nvSpPr>
            <p:cNvPr id="67" name="CaixaDeTexto 66">
              <a:extLst>
                <a:ext uri="{FF2B5EF4-FFF2-40B4-BE49-F238E27FC236}">
                  <a16:creationId xmlns:a16="http://schemas.microsoft.com/office/drawing/2014/main" xmlns="" id="{114120BE-F979-5DC8-2CA1-650C9BD8D29C}"/>
                </a:ext>
              </a:extLst>
            </p:cNvPr>
            <p:cNvSpPr txBox="1"/>
            <p:nvPr/>
          </p:nvSpPr>
          <p:spPr>
            <a:xfrm>
              <a:off x="943044" y="4551991"/>
              <a:ext cx="8581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latin typeface="Open Sans" pitchFamily="2" charset="0"/>
                  <a:ea typeface="Open Sans" pitchFamily="2" charset="0"/>
                  <a:cs typeface="Open Sans" pitchFamily="2" charset="0"/>
                </a:rPr>
                <a:t>Relevante para </a:t>
              </a:r>
              <a:r>
                <a:rPr lang="pt-BR" b="1" dirty="0">
                  <a:latin typeface="Open Sans" pitchFamily="2" charset="0"/>
                  <a:ea typeface="Open Sans" pitchFamily="2" charset="0"/>
                  <a:cs typeface="Open Sans" pitchFamily="2" charset="0"/>
                </a:rPr>
                <a:t>empresas que exportam </a:t>
              </a:r>
              <a:r>
                <a:rPr lang="pt-BR" dirty="0">
                  <a:latin typeface="Open Sans" pitchFamily="2" charset="0"/>
                  <a:ea typeface="Open Sans" pitchFamily="2" charset="0"/>
                  <a:cs typeface="Open Sans" pitchFamily="2" charset="0"/>
                </a:rPr>
                <a:t>e </a:t>
              </a:r>
              <a:r>
                <a:rPr lang="pt-BR" b="1" dirty="0">
                  <a:latin typeface="Open Sans" pitchFamily="2" charset="0"/>
                  <a:ea typeface="Open Sans" pitchFamily="2" charset="0"/>
                  <a:cs typeface="Open Sans" pitchFamily="2" charset="0"/>
                </a:rPr>
                <a:t>empregam muita mão de obra</a:t>
              </a:r>
              <a:r>
                <a:rPr lang="pt-BR" dirty="0">
                  <a:latin typeface="Open Sans" pitchFamily="2" charset="0"/>
                  <a:ea typeface="Open Sans" pitchFamily="2" charset="0"/>
                  <a:cs typeface="Open Sans" pitchFamily="2" charset="0"/>
                </a:rPr>
                <a:t>.</a:t>
              </a:r>
              <a:endParaRPr lang="pt-BR" b="1" dirty="0">
                <a:latin typeface="Open Sans" pitchFamily="2" charset="0"/>
                <a:ea typeface="Open Sans" pitchFamily="2" charset="0"/>
                <a:cs typeface="Open Sans" pitchFamily="2" charset="0"/>
              </a:endParaRPr>
            </a:p>
          </p:txBody>
        </p:sp>
        <p:sp>
          <p:nvSpPr>
            <p:cNvPr id="68" name="Retângulo: Cantos Arredondados 67">
              <a:extLst>
                <a:ext uri="{FF2B5EF4-FFF2-40B4-BE49-F238E27FC236}">
                  <a16:creationId xmlns:a16="http://schemas.microsoft.com/office/drawing/2014/main" xmlns="" id="{EA7B1698-8B4D-5C7F-F4EF-C0229BF87D3C}"/>
                </a:ext>
              </a:extLst>
            </p:cNvPr>
            <p:cNvSpPr/>
            <p:nvPr/>
          </p:nvSpPr>
          <p:spPr>
            <a:xfrm>
              <a:off x="821055" y="4426969"/>
              <a:ext cx="8703085" cy="601757"/>
            </a:xfrm>
            <a:prstGeom prst="roundRect">
              <a:avLst/>
            </a:prstGeom>
            <a:noFill/>
            <a:ln>
              <a:solidFill>
                <a:srgbClr val="D803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69" name="Agrupar 68">
            <a:extLst>
              <a:ext uri="{FF2B5EF4-FFF2-40B4-BE49-F238E27FC236}">
                <a16:creationId xmlns:a16="http://schemas.microsoft.com/office/drawing/2014/main" xmlns="" id="{6446D2CC-5E49-41A0-8A07-DBED23E54B6E}"/>
              </a:ext>
            </a:extLst>
          </p:cNvPr>
          <p:cNvGrpSpPr/>
          <p:nvPr/>
        </p:nvGrpSpPr>
        <p:grpSpPr>
          <a:xfrm>
            <a:off x="-18894406" y="5117728"/>
            <a:ext cx="9049463" cy="601757"/>
            <a:chOff x="821055" y="5222425"/>
            <a:chExt cx="9049463" cy="601757"/>
          </a:xfrm>
        </p:grpSpPr>
        <p:sp>
          <p:nvSpPr>
            <p:cNvPr id="70" name="CaixaDeTexto 69">
              <a:extLst>
                <a:ext uri="{FF2B5EF4-FFF2-40B4-BE49-F238E27FC236}">
                  <a16:creationId xmlns:a16="http://schemas.microsoft.com/office/drawing/2014/main" xmlns="" id="{B0995A6F-0958-AF54-3E6F-FE715FAF90A5}"/>
                </a:ext>
              </a:extLst>
            </p:cNvPr>
            <p:cNvSpPr txBox="1"/>
            <p:nvPr/>
          </p:nvSpPr>
          <p:spPr>
            <a:xfrm>
              <a:off x="943044" y="5338638"/>
              <a:ext cx="89274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latin typeface="Open Sans" pitchFamily="2" charset="0"/>
                  <a:ea typeface="Open Sans" pitchFamily="2" charset="0"/>
                  <a:cs typeface="Open Sans" pitchFamily="2" charset="0"/>
                </a:rPr>
                <a:t>Aumento da </a:t>
              </a:r>
              <a:r>
                <a:rPr lang="pt-BR" b="1" dirty="0">
                  <a:latin typeface="Open Sans" pitchFamily="2" charset="0"/>
                  <a:ea typeface="Open Sans" pitchFamily="2" charset="0"/>
                  <a:cs typeface="Open Sans" pitchFamily="2" charset="0"/>
                </a:rPr>
                <a:t>competitividade da indústria nacional </a:t>
              </a:r>
              <a:r>
                <a:rPr lang="pt-BR" dirty="0">
                  <a:latin typeface="Open Sans" pitchFamily="2" charset="0"/>
                  <a:ea typeface="Open Sans" pitchFamily="2" charset="0"/>
                  <a:cs typeface="Open Sans" pitchFamily="2" charset="0"/>
                </a:rPr>
                <a:t>frente ao mercado externo.</a:t>
              </a:r>
              <a:endParaRPr lang="pt-BR" b="1" dirty="0">
                <a:latin typeface="Open Sans" pitchFamily="2" charset="0"/>
                <a:ea typeface="Open Sans" pitchFamily="2" charset="0"/>
                <a:cs typeface="Open Sans" pitchFamily="2" charset="0"/>
              </a:endParaRPr>
            </a:p>
          </p:txBody>
        </p:sp>
        <p:sp>
          <p:nvSpPr>
            <p:cNvPr id="71" name="Retângulo: Cantos Arredondados 70">
              <a:extLst>
                <a:ext uri="{FF2B5EF4-FFF2-40B4-BE49-F238E27FC236}">
                  <a16:creationId xmlns:a16="http://schemas.microsoft.com/office/drawing/2014/main" xmlns="" id="{CCEE92E9-9D15-34AB-2CC1-037E5984FF81}"/>
                </a:ext>
              </a:extLst>
            </p:cNvPr>
            <p:cNvSpPr/>
            <p:nvPr/>
          </p:nvSpPr>
          <p:spPr>
            <a:xfrm>
              <a:off x="821055" y="5222425"/>
              <a:ext cx="9011351" cy="601757"/>
            </a:xfrm>
            <a:prstGeom prst="roundRect">
              <a:avLst/>
            </a:prstGeom>
            <a:noFill/>
            <a:ln>
              <a:solidFill>
                <a:srgbClr val="D803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CF69DACC-E98E-CC7C-29C0-0C78911B628F}"/>
              </a:ext>
            </a:extLst>
          </p:cNvPr>
          <p:cNvSpPr txBox="1"/>
          <p:nvPr/>
        </p:nvSpPr>
        <p:spPr>
          <a:xfrm>
            <a:off x="6041928" y="2004345"/>
            <a:ext cx="1976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*Fundição deixa de ser desonerada</a:t>
            </a:r>
          </a:p>
        </p:txBody>
      </p:sp>
    </p:spTree>
    <p:extLst>
      <p:ext uri="{BB962C8B-B14F-4D97-AF65-F5344CB8AC3E}">
        <p14:creationId xmlns:p14="http://schemas.microsoft.com/office/powerpoint/2010/main" val="10403704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m 29" descr="Padrão do plano de fundo&#10;&#10;Descrição gerada automaticamente">
            <a:extLst>
              <a:ext uri="{FF2B5EF4-FFF2-40B4-BE49-F238E27FC236}">
                <a16:creationId xmlns:a16="http://schemas.microsoft.com/office/drawing/2014/main" xmlns="" id="{95DE4594-1F48-778A-6968-9775E24527E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print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7" b="7855"/>
          <a:stretch/>
        </p:blipFill>
        <p:spPr>
          <a:xfrm>
            <a:off x="-12412" y="0"/>
            <a:ext cx="12204411" cy="6858000"/>
          </a:xfrm>
          <a:prstGeom prst="rect">
            <a:avLst/>
          </a:prstGeom>
        </p:spPr>
      </p:pic>
      <p:sp>
        <p:nvSpPr>
          <p:cNvPr id="33" name="Retângulo 32">
            <a:extLst>
              <a:ext uri="{FF2B5EF4-FFF2-40B4-BE49-F238E27FC236}">
                <a16:creationId xmlns:a16="http://schemas.microsoft.com/office/drawing/2014/main" xmlns="" id="{49DCDC37-5E25-6534-DF5A-39977CF6D758}"/>
              </a:ext>
            </a:extLst>
          </p:cNvPr>
          <p:cNvSpPr/>
          <p:nvPr/>
        </p:nvSpPr>
        <p:spPr>
          <a:xfrm>
            <a:off x="0" y="763537"/>
            <a:ext cx="9000000" cy="1339583"/>
          </a:xfrm>
          <a:prstGeom prst="rect">
            <a:avLst/>
          </a:prstGeom>
          <a:solidFill>
            <a:srgbClr val="D803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xmlns="" id="{86D8DC47-71DB-744C-9D5F-3AE6C88DC658}"/>
              </a:ext>
            </a:extLst>
          </p:cNvPr>
          <p:cNvSpPr/>
          <p:nvPr/>
        </p:nvSpPr>
        <p:spPr>
          <a:xfrm>
            <a:off x="0" y="6596534"/>
            <a:ext cx="12192000" cy="2614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xmlns="" id="{5CC094D1-E099-E7D5-52C7-7125783FC8E7}"/>
              </a:ext>
            </a:extLst>
          </p:cNvPr>
          <p:cNvSpPr/>
          <p:nvPr/>
        </p:nvSpPr>
        <p:spPr>
          <a:xfrm>
            <a:off x="0" y="6524534"/>
            <a:ext cx="12192000" cy="72000"/>
          </a:xfrm>
          <a:prstGeom prst="rect">
            <a:avLst/>
          </a:prstGeom>
          <a:solidFill>
            <a:srgbClr val="D803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EADD625B-1048-D6E2-A769-F3912D5225A1}"/>
              </a:ext>
            </a:extLst>
          </p:cNvPr>
          <p:cNvSpPr txBox="1"/>
          <p:nvPr/>
        </p:nvSpPr>
        <p:spPr>
          <a:xfrm>
            <a:off x="399035" y="789575"/>
            <a:ext cx="55242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Share Tech" panose="00000500000000000000" pitchFamily="2" charset="0"/>
              </a:rPr>
              <a:t>BENEFÍCIOS DA DESONERAÇÃO</a:t>
            </a:r>
          </a:p>
          <a:p>
            <a:r>
              <a:rPr lang="pt-BR" sz="3600" b="1" dirty="0">
                <a:solidFill>
                  <a:schemeClr val="bg1"/>
                </a:solidFill>
                <a:latin typeface="Share Tech" panose="00000500000000000000" pitchFamily="2" charset="0"/>
              </a:rPr>
              <a:t>DA FOLHA DE PAGAMENTOS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xmlns="" id="{18E963F3-BB4D-42C1-D785-BD53C7347276}"/>
              </a:ext>
            </a:extLst>
          </p:cNvPr>
          <p:cNvGrpSpPr/>
          <p:nvPr/>
        </p:nvGrpSpPr>
        <p:grpSpPr>
          <a:xfrm>
            <a:off x="11079553" y="261466"/>
            <a:ext cx="713412" cy="736097"/>
            <a:chOff x="3886876" y="2081065"/>
            <a:chExt cx="2443036" cy="2520721"/>
          </a:xfrm>
        </p:grpSpPr>
        <p:grpSp>
          <p:nvGrpSpPr>
            <p:cNvPr id="10" name="Gráfico 2">
              <a:extLst>
                <a:ext uri="{FF2B5EF4-FFF2-40B4-BE49-F238E27FC236}">
                  <a16:creationId xmlns:a16="http://schemas.microsoft.com/office/drawing/2014/main" xmlns="" id="{04907C0C-70FA-E939-A326-151D0CC7D089}"/>
                </a:ext>
              </a:extLst>
            </p:cNvPr>
            <p:cNvGrpSpPr/>
            <p:nvPr/>
          </p:nvGrpSpPr>
          <p:grpSpPr>
            <a:xfrm>
              <a:off x="3886876" y="3983609"/>
              <a:ext cx="2443036" cy="618177"/>
              <a:chOff x="2136483" y="1102169"/>
              <a:chExt cx="1412455" cy="357403"/>
            </a:xfrm>
            <a:solidFill>
              <a:schemeClr val="tx1"/>
            </a:solidFill>
          </p:grpSpPr>
          <p:sp>
            <p:nvSpPr>
              <p:cNvPr id="19" name="Forma Livre: Forma 18">
                <a:extLst>
                  <a:ext uri="{FF2B5EF4-FFF2-40B4-BE49-F238E27FC236}">
                    <a16:creationId xmlns:a16="http://schemas.microsoft.com/office/drawing/2014/main" xmlns="" id="{C680160A-AA1D-3088-C553-C605A3542472}"/>
                  </a:ext>
                </a:extLst>
              </p:cNvPr>
              <p:cNvSpPr/>
              <p:nvPr/>
            </p:nvSpPr>
            <p:spPr>
              <a:xfrm>
                <a:off x="2136483" y="1102169"/>
                <a:ext cx="344033" cy="357287"/>
              </a:xfrm>
              <a:custGeom>
                <a:avLst/>
                <a:gdLst>
                  <a:gd name="connsiteX0" fmla="*/ 262647 w 344033"/>
                  <a:gd name="connsiteY0" fmla="*/ 357288 h 357287"/>
                  <a:gd name="connsiteX1" fmla="*/ 236836 w 344033"/>
                  <a:gd name="connsiteY1" fmla="*/ 272529 h 357287"/>
                  <a:gd name="connsiteX2" fmla="*/ 107082 w 344033"/>
                  <a:gd name="connsiteY2" fmla="*/ 272529 h 357287"/>
                  <a:gd name="connsiteX3" fmla="*/ 81271 w 344033"/>
                  <a:gd name="connsiteY3" fmla="*/ 357288 h 357287"/>
                  <a:gd name="connsiteX4" fmla="*/ 0 w 344033"/>
                  <a:gd name="connsiteY4" fmla="*/ 357288 h 357287"/>
                  <a:gd name="connsiteX5" fmla="*/ 125684 w 344033"/>
                  <a:gd name="connsiteY5" fmla="*/ 0 h 357287"/>
                  <a:gd name="connsiteX6" fmla="*/ 213117 w 344033"/>
                  <a:gd name="connsiteY6" fmla="*/ 0 h 357287"/>
                  <a:gd name="connsiteX7" fmla="*/ 344033 w 344033"/>
                  <a:gd name="connsiteY7" fmla="*/ 357288 h 357287"/>
                  <a:gd name="connsiteX8" fmla="*/ 262763 w 344033"/>
                  <a:gd name="connsiteY8" fmla="*/ 357288 h 357287"/>
                  <a:gd name="connsiteX9" fmla="*/ 218814 w 344033"/>
                  <a:gd name="connsiteY9" fmla="*/ 209280 h 357287"/>
                  <a:gd name="connsiteX10" fmla="*/ 172075 w 344033"/>
                  <a:gd name="connsiteY10" fmla="*/ 81038 h 357287"/>
                  <a:gd name="connsiteX11" fmla="*/ 126033 w 344033"/>
                  <a:gd name="connsiteY11" fmla="*/ 209280 h 357287"/>
                  <a:gd name="connsiteX12" fmla="*/ 218814 w 344033"/>
                  <a:gd name="connsiteY12" fmla="*/ 209280 h 35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44033" h="357287">
                    <a:moveTo>
                      <a:pt x="262647" y="357288"/>
                    </a:moveTo>
                    <a:lnTo>
                      <a:pt x="236836" y="272529"/>
                    </a:lnTo>
                    <a:lnTo>
                      <a:pt x="107082" y="272529"/>
                    </a:lnTo>
                    <a:lnTo>
                      <a:pt x="81271" y="357288"/>
                    </a:lnTo>
                    <a:lnTo>
                      <a:pt x="0" y="357288"/>
                    </a:lnTo>
                    <a:lnTo>
                      <a:pt x="125684" y="0"/>
                    </a:lnTo>
                    <a:lnTo>
                      <a:pt x="213117" y="0"/>
                    </a:lnTo>
                    <a:lnTo>
                      <a:pt x="344033" y="357288"/>
                    </a:lnTo>
                    <a:lnTo>
                      <a:pt x="262763" y="357288"/>
                    </a:lnTo>
                    <a:close/>
                    <a:moveTo>
                      <a:pt x="218814" y="209280"/>
                    </a:moveTo>
                    <a:lnTo>
                      <a:pt x="172075" y="81038"/>
                    </a:lnTo>
                    <a:lnTo>
                      <a:pt x="126033" y="209280"/>
                    </a:lnTo>
                    <a:lnTo>
                      <a:pt x="218814" y="209280"/>
                    </a:lnTo>
                    <a:close/>
                  </a:path>
                </a:pathLst>
              </a:custGeom>
              <a:grpFill/>
              <a:ln w="116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" name="Forma Livre: Forma 19">
                <a:extLst>
                  <a:ext uri="{FF2B5EF4-FFF2-40B4-BE49-F238E27FC236}">
                    <a16:creationId xmlns:a16="http://schemas.microsoft.com/office/drawing/2014/main" xmlns="" id="{FD6BC4CC-6435-D644-5CBC-131AF68CE178}"/>
                  </a:ext>
                </a:extLst>
              </p:cNvPr>
              <p:cNvSpPr/>
              <p:nvPr/>
            </p:nvSpPr>
            <p:spPr>
              <a:xfrm>
                <a:off x="3204905" y="1102169"/>
                <a:ext cx="344033" cy="357287"/>
              </a:xfrm>
              <a:custGeom>
                <a:avLst/>
                <a:gdLst>
                  <a:gd name="connsiteX0" fmla="*/ 262647 w 344033"/>
                  <a:gd name="connsiteY0" fmla="*/ 357288 h 357287"/>
                  <a:gd name="connsiteX1" fmla="*/ 236836 w 344033"/>
                  <a:gd name="connsiteY1" fmla="*/ 272529 h 357287"/>
                  <a:gd name="connsiteX2" fmla="*/ 107082 w 344033"/>
                  <a:gd name="connsiteY2" fmla="*/ 272529 h 357287"/>
                  <a:gd name="connsiteX3" fmla="*/ 81271 w 344033"/>
                  <a:gd name="connsiteY3" fmla="*/ 357288 h 357287"/>
                  <a:gd name="connsiteX4" fmla="*/ 0 w 344033"/>
                  <a:gd name="connsiteY4" fmla="*/ 357288 h 357287"/>
                  <a:gd name="connsiteX5" fmla="*/ 125684 w 344033"/>
                  <a:gd name="connsiteY5" fmla="*/ 0 h 357287"/>
                  <a:gd name="connsiteX6" fmla="*/ 213117 w 344033"/>
                  <a:gd name="connsiteY6" fmla="*/ 0 h 357287"/>
                  <a:gd name="connsiteX7" fmla="*/ 344034 w 344033"/>
                  <a:gd name="connsiteY7" fmla="*/ 357288 h 357287"/>
                  <a:gd name="connsiteX8" fmla="*/ 262763 w 344033"/>
                  <a:gd name="connsiteY8" fmla="*/ 357288 h 357287"/>
                  <a:gd name="connsiteX9" fmla="*/ 218814 w 344033"/>
                  <a:gd name="connsiteY9" fmla="*/ 209280 h 357287"/>
                  <a:gd name="connsiteX10" fmla="*/ 172075 w 344033"/>
                  <a:gd name="connsiteY10" fmla="*/ 81038 h 357287"/>
                  <a:gd name="connsiteX11" fmla="*/ 126033 w 344033"/>
                  <a:gd name="connsiteY11" fmla="*/ 209280 h 357287"/>
                  <a:gd name="connsiteX12" fmla="*/ 218814 w 344033"/>
                  <a:gd name="connsiteY12" fmla="*/ 209280 h 35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44033" h="357287">
                    <a:moveTo>
                      <a:pt x="262647" y="357288"/>
                    </a:moveTo>
                    <a:lnTo>
                      <a:pt x="236836" y="272529"/>
                    </a:lnTo>
                    <a:lnTo>
                      <a:pt x="107082" y="272529"/>
                    </a:lnTo>
                    <a:lnTo>
                      <a:pt x="81271" y="357288"/>
                    </a:lnTo>
                    <a:lnTo>
                      <a:pt x="0" y="357288"/>
                    </a:lnTo>
                    <a:lnTo>
                      <a:pt x="125684" y="0"/>
                    </a:lnTo>
                    <a:lnTo>
                      <a:pt x="213117" y="0"/>
                    </a:lnTo>
                    <a:lnTo>
                      <a:pt x="344034" y="357288"/>
                    </a:lnTo>
                    <a:lnTo>
                      <a:pt x="262763" y="357288"/>
                    </a:lnTo>
                    <a:close/>
                    <a:moveTo>
                      <a:pt x="218814" y="209280"/>
                    </a:moveTo>
                    <a:lnTo>
                      <a:pt x="172075" y="81038"/>
                    </a:lnTo>
                    <a:lnTo>
                      <a:pt x="126033" y="209280"/>
                    </a:lnTo>
                    <a:lnTo>
                      <a:pt x="218814" y="209280"/>
                    </a:lnTo>
                    <a:close/>
                  </a:path>
                </a:pathLst>
              </a:custGeom>
              <a:grpFill/>
              <a:ln w="116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" name="Forma Livre: Forma 20">
                <a:extLst>
                  <a:ext uri="{FF2B5EF4-FFF2-40B4-BE49-F238E27FC236}">
                    <a16:creationId xmlns:a16="http://schemas.microsoft.com/office/drawing/2014/main" xmlns="" id="{5006E0B0-8C05-CB30-A399-40992CA4219F}"/>
                  </a:ext>
                </a:extLst>
              </p:cNvPr>
              <p:cNvSpPr/>
              <p:nvPr/>
            </p:nvSpPr>
            <p:spPr>
              <a:xfrm>
                <a:off x="2514815" y="1103680"/>
                <a:ext cx="263925" cy="355892"/>
              </a:xfrm>
              <a:custGeom>
                <a:avLst/>
                <a:gdLst>
                  <a:gd name="connsiteX0" fmla="*/ 0 w 263925"/>
                  <a:gd name="connsiteY0" fmla="*/ 0 h 355892"/>
                  <a:gd name="connsiteX1" fmla="*/ 110802 w 263925"/>
                  <a:gd name="connsiteY1" fmla="*/ 0 h 355892"/>
                  <a:gd name="connsiteX2" fmla="*/ 218349 w 263925"/>
                  <a:gd name="connsiteY2" fmla="*/ 19998 h 355892"/>
                  <a:gd name="connsiteX3" fmla="*/ 254857 w 263925"/>
                  <a:gd name="connsiteY3" fmla="*/ 90107 h 355892"/>
                  <a:gd name="connsiteX4" fmla="*/ 248462 w 263925"/>
                  <a:gd name="connsiteY4" fmla="*/ 126615 h 355892"/>
                  <a:gd name="connsiteX5" fmla="*/ 229859 w 263925"/>
                  <a:gd name="connsiteY5" fmla="*/ 153356 h 355892"/>
                  <a:gd name="connsiteX6" fmla="*/ 200211 w 263925"/>
                  <a:gd name="connsiteY6" fmla="*/ 166959 h 355892"/>
                  <a:gd name="connsiteX7" fmla="*/ 200211 w 263925"/>
                  <a:gd name="connsiteY7" fmla="*/ 169401 h 355892"/>
                  <a:gd name="connsiteX8" fmla="*/ 232301 w 263925"/>
                  <a:gd name="connsiteY8" fmla="*/ 181958 h 355892"/>
                  <a:gd name="connsiteX9" fmla="*/ 255322 w 263925"/>
                  <a:gd name="connsiteY9" fmla="*/ 207769 h 355892"/>
                  <a:gd name="connsiteX10" fmla="*/ 263926 w 263925"/>
                  <a:gd name="connsiteY10" fmla="*/ 252648 h 355892"/>
                  <a:gd name="connsiteX11" fmla="*/ 248113 w 263925"/>
                  <a:gd name="connsiteY11" fmla="*/ 308107 h 355892"/>
                  <a:gd name="connsiteX12" fmla="*/ 203002 w 263925"/>
                  <a:gd name="connsiteY12" fmla="*/ 343568 h 355892"/>
                  <a:gd name="connsiteX13" fmla="*/ 133242 w 263925"/>
                  <a:gd name="connsiteY13" fmla="*/ 355893 h 355892"/>
                  <a:gd name="connsiteX14" fmla="*/ 116 w 263925"/>
                  <a:gd name="connsiteY14" fmla="*/ 355893 h 355892"/>
                  <a:gd name="connsiteX15" fmla="*/ 116 w 263925"/>
                  <a:gd name="connsiteY15" fmla="*/ 0 h 355892"/>
                  <a:gd name="connsiteX16" fmla="*/ 75457 w 263925"/>
                  <a:gd name="connsiteY16" fmla="*/ 140915 h 355892"/>
                  <a:gd name="connsiteX17" fmla="*/ 119290 w 263925"/>
                  <a:gd name="connsiteY17" fmla="*/ 140915 h 355892"/>
                  <a:gd name="connsiteX18" fmla="*/ 164866 w 263925"/>
                  <a:gd name="connsiteY18" fmla="*/ 130568 h 355892"/>
                  <a:gd name="connsiteX19" fmla="*/ 177539 w 263925"/>
                  <a:gd name="connsiteY19" fmla="*/ 99989 h 355892"/>
                  <a:gd name="connsiteX20" fmla="*/ 162541 w 263925"/>
                  <a:gd name="connsiteY20" fmla="*/ 70690 h 355892"/>
                  <a:gd name="connsiteX21" fmla="*/ 115220 w 263925"/>
                  <a:gd name="connsiteY21" fmla="*/ 61854 h 355892"/>
                  <a:gd name="connsiteX22" fmla="*/ 75573 w 263925"/>
                  <a:gd name="connsiteY22" fmla="*/ 61854 h 355892"/>
                  <a:gd name="connsiteX23" fmla="*/ 75573 w 263925"/>
                  <a:gd name="connsiteY23" fmla="*/ 140915 h 355892"/>
                  <a:gd name="connsiteX24" fmla="*/ 75457 w 263925"/>
                  <a:gd name="connsiteY24" fmla="*/ 200793 h 355892"/>
                  <a:gd name="connsiteX25" fmla="*/ 75457 w 263925"/>
                  <a:gd name="connsiteY25" fmla="*/ 293574 h 355892"/>
                  <a:gd name="connsiteX26" fmla="*/ 124638 w 263925"/>
                  <a:gd name="connsiteY26" fmla="*/ 293574 h 355892"/>
                  <a:gd name="connsiteX27" fmla="*/ 172075 w 263925"/>
                  <a:gd name="connsiteY27" fmla="*/ 280436 h 355892"/>
                  <a:gd name="connsiteX28" fmla="*/ 185446 w 263925"/>
                  <a:gd name="connsiteY28" fmla="*/ 245090 h 355892"/>
                  <a:gd name="connsiteX29" fmla="*/ 179632 w 263925"/>
                  <a:gd name="connsiteY29" fmla="*/ 221953 h 355892"/>
                  <a:gd name="connsiteX30" fmla="*/ 159983 w 263925"/>
                  <a:gd name="connsiteY30" fmla="*/ 206374 h 355892"/>
                  <a:gd name="connsiteX31" fmla="*/ 122080 w 263925"/>
                  <a:gd name="connsiteY31" fmla="*/ 200793 h 355892"/>
                  <a:gd name="connsiteX32" fmla="*/ 75341 w 263925"/>
                  <a:gd name="connsiteY32" fmla="*/ 200793 h 355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63925" h="355892">
                    <a:moveTo>
                      <a:pt x="0" y="0"/>
                    </a:moveTo>
                    <a:lnTo>
                      <a:pt x="110802" y="0"/>
                    </a:lnTo>
                    <a:cubicBezTo>
                      <a:pt x="158239" y="0"/>
                      <a:pt x="194049" y="6627"/>
                      <a:pt x="218349" y="19998"/>
                    </a:cubicBezTo>
                    <a:cubicBezTo>
                      <a:pt x="242649" y="33369"/>
                      <a:pt x="254857" y="56622"/>
                      <a:pt x="254857" y="90107"/>
                    </a:cubicBezTo>
                    <a:cubicBezTo>
                      <a:pt x="254857" y="103594"/>
                      <a:pt x="252648" y="115802"/>
                      <a:pt x="248462" y="126615"/>
                    </a:cubicBezTo>
                    <a:cubicBezTo>
                      <a:pt x="244160" y="137544"/>
                      <a:pt x="237998" y="146380"/>
                      <a:pt x="229859" y="153356"/>
                    </a:cubicBezTo>
                    <a:cubicBezTo>
                      <a:pt x="221721" y="160332"/>
                      <a:pt x="211838" y="164866"/>
                      <a:pt x="200211" y="166959"/>
                    </a:cubicBezTo>
                    <a:lnTo>
                      <a:pt x="200211" y="169401"/>
                    </a:lnTo>
                    <a:cubicBezTo>
                      <a:pt x="212071" y="171842"/>
                      <a:pt x="222767" y="176028"/>
                      <a:pt x="232301" y="181958"/>
                    </a:cubicBezTo>
                    <a:cubicBezTo>
                      <a:pt x="241835" y="187887"/>
                      <a:pt x="249508" y="196491"/>
                      <a:pt x="255322" y="207769"/>
                    </a:cubicBezTo>
                    <a:cubicBezTo>
                      <a:pt x="261135" y="219047"/>
                      <a:pt x="263926" y="234045"/>
                      <a:pt x="263926" y="252648"/>
                    </a:cubicBezTo>
                    <a:cubicBezTo>
                      <a:pt x="263926" y="274273"/>
                      <a:pt x="258694" y="292760"/>
                      <a:pt x="248113" y="308107"/>
                    </a:cubicBezTo>
                    <a:cubicBezTo>
                      <a:pt x="237533" y="323571"/>
                      <a:pt x="222535" y="335313"/>
                      <a:pt x="203002" y="343568"/>
                    </a:cubicBezTo>
                    <a:cubicBezTo>
                      <a:pt x="183469" y="351707"/>
                      <a:pt x="160216" y="355893"/>
                      <a:pt x="133242" y="355893"/>
                    </a:cubicBezTo>
                    <a:lnTo>
                      <a:pt x="116" y="355893"/>
                    </a:lnTo>
                    <a:lnTo>
                      <a:pt x="116" y="0"/>
                    </a:lnTo>
                    <a:close/>
                    <a:moveTo>
                      <a:pt x="75457" y="140915"/>
                    </a:moveTo>
                    <a:lnTo>
                      <a:pt x="119290" y="140915"/>
                    </a:lnTo>
                    <a:cubicBezTo>
                      <a:pt x="141148" y="140915"/>
                      <a:pt x="156379" y="137427"/>
                      <a:pt x="164866" y="130568"/>
                    </a:cubicBezTo>
                    <a:cubicBezTo>
                      <a:pt x="173354" y="123708"/>
                      <a:pt x="177539" y="113476"/>
                      <a:pt x="177539" y="99989"/>
                    </a:cubicBezTo>
                    <a:cubicBezTo>
                      <a:pt x="177539" y="86503"/>
                      <a:pt x="172540" y="76620"/>
                      <a:pt x="162541" y="70690"/>
                    </a:cubicBezTo>
                    <a:cubicBezTo>
                      <a:pt x="152542" y="64761"/>
                      <a:pt x="136730" y="61854"/>
                      <a:pt x="115220" y="61854"/>
                    </a:cubicBezTo>
                    <a:lnTo>
                      <a:pt x="75573" y="61854"/>
                    </a:lnTo>
                    <a:lnTo>
                      <a:pt x="75573" y="140915"/>
                    </a:lnTo>
                    <a:close/>
                    <a:moveTo>
                      <a:pt x="75457" y="200793"/>
                    </a:moveTo>
                    <a:lnTo>
                      <a:pt x="75457" y="293574"/>
                    </a:lnTo>
                    <a:lnTo>
                      <a:pt x="124638" y="293574"/>
                    </a:lnTo>
                    <a:cubicBezTo>
                      <a:pt x="147310" y="293574"/>
                      <a:pt x="163122" y="289156"/>
                      <a:pt x="172075" y="280436"/>
                    </a:cubicBezTo>
                    <a:cubicBezTo>
                      <a:pt x="181027" y="271716"/>
                      <a:pt x="185446" y="259856"/>
                      <a:pt x="185446" y="245090"/>
                    </a:cubicBezTo>
                    <a:cubicBezTo>
                      <a:pt x="185446" y="236370"/>
                      <a:pt x="183469" y="228581"/>
                      <a:pt x="179632" y="221953"/>
                    </a:cubicBezTo>
                    <a:cubicBezTo>
                      <a:pt x="175795" y="215326"/>
                      <a:pt x="169168" y="210094"/>
                      <a:pt x="159983" y="206374"/>
                    </a:cubicBezTo>
                    <a:cubicBezTo>
                      <a:pt x="150798" y="202653"/>
                      <a:pt x="138241" y="200793"/>
                      <a:pt x="122080" y="200793"/>
                    </a:cubicBezTo>
                    <a:lnTo>
                      <a:pt x="75341" y="200793"/>
                    </a:lnTo>
                    <a:close/>
                  </a:path>
                </a:pathLst>
              </a:custGeom>
              <a:grpFill/>
              <a:ln w="116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2" name="Forma Livre: Forma 21">
                <a:extLst>
                  <a:ext uri="{FF2B5EF4-FFF2-40B4-BE49-F238E27FC236}">
                    <a16:creationId xmlns:a16="http://schemas.microsoft.com/office/drawing/2014/main" xmlns="" id="{473E44FD-BBAE-A72B-3F9E-BB29160BDF97}"/>
                  </a:ext>
                </a:extLst>
              </p:cNvPr>
              <p:cNvSpPr/>
              <p:nvPr/>
            </p:nvSpPr>
            <p:spPr>
              <a:xfrm>
                <a:off x="2831177" y="1103680"/>
                <a:ext cx="75457" cy="355892"/>
              </a:xfrm>
              <a:custGeom>
                <a:avLst/>
                <a:gdLst>
                  <a:gd name="connsiteX0" fmla="*/ 0 w 75457"/>
                  <a:gd name="connsiteY0" fmla="*/ 355776 h 355892"/>
                  <a:gd name="connsiteX1" fmla="*/ 0 w 75457"/>
                  <a:gd name="connsiteY1" fmla="*/ 0 h 355892"/>
                  <a:gd name="connsiteX2" fmla="*/ 75457 w 75457"/>
                  <a:gd name="connsiteY2" fmla="*/ 0 h 355892"/>
                  <a:gd name="connsiteX3" fmla="*/ 75457 w 75457"/>
                  <a:gd name="connsiteY3" fmla="*/ 355893 h 355892"/>
                  <a:gd name="connsiteX4" fmla="*/ 0 w 75457"/>
                  <a:gd name="connsiteY4" fmla="*/ 355893 h 355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457" h="355892">
                    <a:moveTo>
                      <a:pt x="0" y="355776"/>
                    </a:moveTo>
                    <a:lnTo>
                      <a:pt x="0" y="0"/>
                    </a:lnTo>
                    <a:lnTo>
                      <a:pt x="75457" y="0"/>
                    </a:lnTo>
                    <a:lnTo>
                      <a:pt x="75457" y="355893"/>
                    </a:lnTo>
                    <a:lnTo>
                      <a:pt x="0" y="355893"/>
                    </a:lnTo>
                    <a:close/>
                  </a:path>
                </a:pathLst>
              </a:custGeom>
              <a:grpFill/>
              <a:ln w="116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3" name="Forma Livre: Forma 22">
                <a:extLst>
                  <a:ext uri="{FF2B5EF4-FFF2-40B4-BE49-F238E27FC236}">
                    <a16:creationId xmlns:a16="http://schemas.microsoft.com/office/drawing/2014/main" xmlns="" id="{EA1A507F-E970-AF4D-1FC9-4A15E1830050}"/>
                  </a:ext>
                </a:extLst>
              </p:cNvPr>
              <p:cNvSpPr/>
              <p:nvPr/>
            </p:nvSpPr>
            <p:spPr>
              <a:xfrm>
                <a:off x="2979150" y="1103680"/>
                <a:ext cx="229278" cy="355892"/>
              </a:xfrm>
              <a:custGeom>
                <a:avLst/>
                <a:gdLst>
                  <a:gd name="connsiteX0" fmla="*/ 74294 w 229278"/>
                  <a:gd name="connsiteY0" fmla="*/ 355776 h 355892"/>
                  <a:gd name="connsiteX1" fmla="*/ 0 w 229278"/>
                  <a:gd name="connsiteY1" fmla="*/ 355776 h 355892"/>
                  <a:gd name="connsiteX2" fmla="*/ 0 w 229278"/>
                  <a:gd name="connsiteY2" fmla="*/ 0 h 355892"/>
                  <a:gd name="connsiteX3" fmla="*/ 229278 w 229278"/>
                  <a:gd name="connsiteY3" fmla="*/ 0 h 355892"/>
                  <a:gd name="connsiteX4" fmla="*/ 229278 w 229278"/>
                  <a:gd name="connsiteY4" fmla="*/ 66505 h 355892"/>
                  <a:gd name="connsiteX5" fmla="*/ 74294 w 229278"/>
                  <a:gd name="connsiteY5" fmla="*/ 66505 h 355892"/>
                  <a:gd name="connsiteX6" fmla="*/ 74294 w 229278"/>
                  <a:gd name="connsiteY6" fmla="*/ 136265 h 355892"/>
                  <a:gd name="connsiteX7" fmla="*/ 206955 w 229278"/>
                  <a:gd name="connsiteY7" fmla="*/ 136265 h 355892"/>
                  <a:gd name="connsiteX8" fmla="*/ 206955 w 229278"/>
                  <a:gd name="connsiteY8" fmla="*/ 202537 h 355892"/>
                  <a:gd name="connsiteX9" fmla="*/ 74294 w 229278"/>
                  <a:gd name="connsiteY9" fmla="*/ 202537 h 355892"/>
                  <a:gd name="connsiteX10" fmla="*/ 74294 w 229278"/>
                  <a:gd name="connsiteY10" fmla="*/ 355893 h 355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9278" h="355892">
                    <a:moveTo>
                      <a:pt x="74294" y="355776"/>
                    </a:moveTo>
                    <a:lnTo>
                      <a:pt x="0" y="355776"/>
                    </a:lnTo>
                    <a:lnTo>
                      <a:pt x="0" y="0"/>
                    </a:lnTo>
                    <a:lnTo>
                      <a:pt x="229278" y="0"/>
                    </a:lnTo>
                    <a:lnTo>
                      <a:pt x="229278" y="66505"/>
                    </a:lnTo>
                    <a:lnTo>
                      <a:pt x="74294" y="66505"/>
                    </a:lnTo>
                    <a:lnTo>
                      <a:pt x="74294" y="136265"/>
                    </a:lnTo>
                    <a:lnTo>
                      <a:pt x="206955" y="136265"/>
                    </a:lnTo>
                    <a:lnTo>
                      <a:pt x="206955" y="202537"/>
                    </a:lnTo>
                    <a:lnTo>
                      <a:pt x="74294" y="202537"/>
                    </a:lnTo>
                    <a:lnTo>
                      <a:pt x="74294" y="355893"/>
                    </a:lnTo>
                    <a:close/>
                  </a:path>
                </a:pathLst>
              </a:custGeom>
              <a:grpFill/>
              <a:ln w="116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sp>
          <p:nvSpPr>
            <p:cNvPr id="12" name="Forma Livre: Forma 11">
              <a:extLst>
                <a:ext uri="{FF2B5EF4-FFF2-40B4-BE49-F238E27FC236}">
                  <a16:creationId xmlns:a16="http://schemas.microsoft.com/office/drawing/2014/main" xmlns="" id="{57A3CE43-80B5-E697-E844-40CE584949D5}"/>
                </a:ext>
              </a:extLst>
            </p:cNvPr>
            <p:cNvSpPr/>
            <p:nvPr/>
          </p:nvSpPr>
          <p:spPr>
            <a:xfrm>
              <a:off x="4240807" y="2081065"/>
              <a:ext cx="1737286" cy="1756876"/>
            </a:xfrm>
            <a:custGeom>
              <a:avLst/>
              <a:gdLst>
                <a:gd name="connsiteX0" fmla="*/ 736434 w 1061981"/>
                <a:gd name="connsiteY0" fmla="*/ 0 h 1073956"/>
                <a:gd name="connsiteX1" fmla="*/ 0 w 1061981"/>
                <a:gd name="connsiteY1" fmla="*/ 0 h 1073956"/>
                <a:gd name="connsiteX2" fmla="*/ 0 w 1061981"/>
                <a:gd name="connsiteY2" fmla="*/ 745735 h 1073956"/>
                <a:gd name="connsiteX3" fmla="*/ 28718 w 1061981"/>
                <a:gd name="connsiteY3" fmla="*/ 774453 h 1073956"/>
                <a:gd name="connsiteX4" fmla="*/ 287412 w 1061981"/>
                <a:gd name="connsiteY4" fmla="*/ 1033031 h 1073956"/>
                <a:gd name="connsiteX5" fmla="*/ 328337 w 1061981"/>
                <a:gd name="connsiteY5" fmla="*/ 1073957 h 1073956"/>
                <a:gd name="connsiteX6" fmla="*/ 407050 w 1061981"/>
                <a:gd name="connsiteY6" fmla="*/ 1073957 h 1073956"/>
                <a:gd name="connsiteX7" fmla="*/ 407050 w 1061981"/>
                <a:gd name="connsiteY7" fmla="*/ 406818 h 1073956"/>
                <a:gd name="connsiteX8" fmla="*/ 813519 w 1061981"/>
                <a:gd name="connsiteY8" fmla="*/ 406818 h 1073956"/>
                <a:gd name="connsiteX9" fmla="*/ 813519 w 1061981"/>
                <a:gd name="connsiteY9" fmla="*/ 492739 h 1073956"/>
                <a:gd name="connsiteX10" fmla="*/ 490413 w 1061981"/>
                <a:gd name="connsiteY10" fmla="*/ 492739 h 1073956"/>
                <a:gd name="connsiteX11" fmla="*/ 490413 w 1061981"/>
                <a:gd name="connsiteY11" fmla="*/ 741201 h 1073956"/>
                <a:gd name="connsiteX12" fmla="*/ 813519 w 1061981"/>
                <a:gd name="connsiteY12" fmla="*/ 741201 h 1073956"/>
                <a:gd name="connsiteX13" fmla="*/ 813519 w 1061981"/>
                <a:gd name="connsiteY13" fmla="*/ 826308 h 1073956"/>
                <a:gd name="connsiteX14" fmla="*/ 490413 w 1061981"/>
                <a:gd name="connsiteY14" fmla="*/ 826308 h 1073956"/>
                <a:gd name="connsiteX15" fmla="*/ 490413 w 1061981"/>
                <a:gd name="connsiteY15" fmla="*/ 1073957 h 1073956"/>
                <a:gd name="connsiteX16" fmla="*/ 1061981 w 1061981"/>
                <a:gd name="connsiteY16" fmla="*/ 1073957 h 1073956"/>
                <a:gd name="connsiteX17" fmla="*/ 1061981 w 1061981"/>
                <a:gd name="connsiteY17" fmla="*/ 325431 h 1073956"/>
                <a:gd name="connsiteX18" fmla="*/ 736434 w 1061981"/>
                <a:gd name="connsiteY18" fmla="*/ 0 h 1073956"/>
                <a:gd name="connsiteX19" fmla="*/ 980711 w 1061981"/>
                <a:gd name="connsiteY19" fmla="*/ 992686 h 1073956"/>
                <a:gd name="connsiteX20" fmla="*/ 571568 w 1061981"/>
                <a:gd name="connsiteY20" fmla="*/ 992686 h 1073956"/>
                <a:gd name="connsiteX21" fmla="*/ 571568 w 1061981"/>
                <a:gd name="connsiteY21" fmla="*/ 907462 h 1073956"/>
                <a:gd name="connsiteX22" fmla="*/ 894673 w 1061981"/>
                <a:gd name="connsiteY22" fmla="*/ 907462 h 1073956"/>
                <a:gd name="connsiteX23" fmla="*/ 894673 w 1061981"/>
                <a:gd name="connsiteY23" fmla="*/ 659930 h 1073956"/>
                <a:gd name="connsiteX24" fmla="*/ 571568 w 1061981"/>
                <a:gd name="connsiteY24" fmla="*/ 659930 h 1073956"/>
                <a:gd name="connsiteX25" fmla="*/ 571568 w 1061981"/>
                <a:gd name="connsiteY25" fmla="*/ 573893 h 1073956"/>
                <a:gd name="connsiteX26" fmla="*/ 894673 w 1061981"/>
                <a:gd name="connsiteY26" fmla="*/ 573893 h 1073956"/>
                <a:gd name="connsiteX27" fmla="*/ 894673 w 1061981"/>
                <a:gd name="connsiteY27" fmla="*/ 325547 h 1073956"/>
                <a:gd name="connsiteX28" fmla="*/ 325780 w 1061981"/>
                <a:gd name="connsiteY28" fmla="*/ 325547 h 1073956"/>
                <a:gd name="connsiteX29" fmla="*/ 325780 w 1061981"/>
                <a:gd name="connsiteY29" fmla="*/ 968968 h 1073956"/>
                <a:gd name="connsiteX30" fmla="*/ 81271 w 1061981"/>
                <a:gd name="connsiteY30" fmla="*/ 724226 h 1073956"/>
                <a:gd name="connsiteX31" fmla="*/ 81271 w 1061981"/>
                <a:gd name="connsiteY31" fmla="*/ 81154 h 1073956"/>
                <a:gd name="connsiteX32" fmla="*/ 715041 w 1061981"/>
                <a:gd name="connsiteY32" fmla="*/ 81154 h 1073956"/>
                <a:gd name="connsiteX33" fmla="*/ 959434 w 1061981"/>
                <a:gd name="connsiteY33" fmla="*/ 325547 h 1073956"/>
                <a:gd name="connsiteX34" fmla="*/ 980827 w 1061981"/>
                <a:gd name="connsiteY34" fmla="*/ 346940 h 1073956"/>
                <a:gd name="connsiteX35" fmla="*/ 980827 w 1061981"/>
                <a:gd name="connsiteY35" fmla="*/ 992686 h 1073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061981" h="1073956">
                  <a:moveTo>
                    <a:pt x="736434" y="0"/>
                  </a:moveTo>
                  <a:lnTo>
                    <a:pt x="0" y="0"/>
                  </a:lnTo>
                  <a:lnTo>
                    <a:pt x="0" y="745735"/>
                  </a:lnTo>
                  <a:lnTo>
                    <a:pt x="28718" y="774453"/>
                  </a:lnTo>
                  <a:lnTo>
                    <a:pt x="287412" y="1033031"/>
                  </a:lnTo>
                  <a:lnTo>
                    <a:pt x="328337" y="1073957"/>
                  </a:lnTo>
                  <a:lnTo>
                    <a:pt x="407050" y="1073957"/>
                  </a:lnTo>
                  <a:lnTo>
                    <a:pt x="407050" y="406818"/>
                  </a:lnTo>
                  <a:lnTo>
                    <a:pt x="813519" y="406818"/>
                  </a:lnTo>
                  <a:lnTo>
                    <a:pt x="813519" y="492739"/>
                  </a:lnTo>
                  <a:lnTo>
                    <a:pt x="490413" y="492739"/>
                  </a:lnTo>
                  <a:lnTo>
                    <a:pt x="490413" y="741201"/>
                  </a:lnTo>
                  <a:lnTo>
                    <a:pt x="813519" y="741201"/>
                  </a:lnTo>
                  <a:lnTo>
                    <a:pt x="813519" y="826308"/>
                  </a:lnTo>
                  <a:lnTo>
                    <a:pt x="490413" y="826308"/>
                  </a:lnTo>
                  <a:lnTo>
                    <a:pt x="490413" y="1073957"/>
                  </a:lnTo>
                  <a:lnTo>
                    <a:pt x="1061981" y="1073957"/>
                  </a:lnTo>
                  <a:lnTo>
                    <a:pt x="1061981" y="325431"/>
                  </a:lnTo>
                  <a:lnTo>
                    <a:pt x="736434" y="0"/>
                  </a:lnTo>
                  <a:close/>
                  <a:moveTo>
                    <a:pt x="980711" y="992686"/>
                  </a:moveTo>
                  <a:lnTo>
                    <a:pt x="571568" y="992686"/>
                  </a:lnTo>
                  <a:lnTo>
                    <a:pt x="571568" y="907462"/>
                  </a:lnTo>
                  <a:lnTo>
                    <a:pt x="894673" y="907462"/>
                  </a:lnTo>
                  <a:lnTo>
                    <a:pt x="894673" y="659930"/>
                  </a:lnTo>
                  <a:lnTo>
                    <a:pt x="571568" y="659930"/>
                  </a:lnTo>
                  <a:lnTo>
                    <a:pt x="571568" y="573893"/>
                  </a:lnTo>
                  <a:lnTo>
                    <a:pt x="894673" y="573893"/>
                  </a:lnTo>
                  <a:lnTo>
                    <a:pt x="894673" y="325547"/>
                  </a:lnTo>
                  <a:lnTo>
                    <a:pt x="325780" y="325547"/>
                  </a:lnTo>
                  <a:lnTo>
                    <a:pt x="325780" y="968968"/>
                  </a:lnTo>
                  <a:lnTo>
                    <a:pt x="81271" y="724226"/>
                  </a:lnTo>
                  <a:lnTo>
                    <a:pt x="81271" y="81154"/>
                  </a:lnTo>
                  <a:lnTo>
                    <a:pt x="715041" y="81154"/>
                  </a:lnTo>
                  <a:lnTo>
                    <a:pt x="959434" y="325547"/>
                  </a:lnTo>
                  <a:lnTo>
                    <a:pt x="980827" y="346940"/>
                  </a:lnTo>
                  <a:lnTo>
                    <a:pt x="980827" y="992686"/>
                  </a:lnTo>
                  <a:close/>
                </a:path>
              </a:pathLst>
            </a:custGeom>
            <a:solidFill>
              <a:srgbClr val="D80305"/>
            </a:solidFill>
            <a:ln w="11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grpSp>
        <p:nvGrpSpPr>
          <p:cNvPr id="48" name="Agrupar 47">
            <a:extLst>
              <a:ext uri="{FF2B5EF4-FFF2-40B4-BE49-F238E27FC236}">
                <a16:creationId xmlns:a16="http://schemas.microsoft.com/office/drawing/2014/main" xmlns="" id="{5567FBC7-91F6-E92F-6726-B85F3BCDACE1}"/>
              </a:ext>
            </a:extLst>
          </p:cNvPr>
          <p:cNvGrpSpPr/>
          <p:nvPr/>
        </p:nvGrpSpPr>
        <p:grpSpPr>
          <a:xfrm>
            <a:off x="875889" y="2638586"/>
            <a:ext cx="8703085" cy="727304"/>
            <a:chOff x="821055" y="2661209"/>
            <a:chExt cx="8703085" cy="727304"/>
          </a:xfrm>
        </p:grpSpPr>
        <p:sp>
          <p:nvSpPr>
            <p:cNvPr id="41" name="Retângulo: Cantos Arredondados 40">
              <a:extLst>
                <a:ext uri="{FF2B5EF4-FFF2-40B4-BE49-F238E27FC236}">
                  <a16:creationId xmlns:a16="http://schemas.microsoft.com/office/drawing/2014/main" xmlns="" id="{89AE60D3-AB71-2C31-B3CA-6BF6AB3FB47D}"/>
                </a:ext>
              </a:extLst>
            </p:cNvPr>
            <p:cNvSpPr/>
            <p:nvPr/>
          </p:nvSpPr>
          <p:spPr>
            <a:xfrm>
              <a:off x="821055" y="2661209"/>
              <a:ext cx="8703085" cy="727304"/>
            </a:xfrm>
            <a:prstGeom prst="roundRect">
              <a:avLst/>
            </a:prstGeom>
            <a:noFill/>
            <a:ln>
              <a:solidFill>
                <a:srgbClr val="D803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" name="CaixaDeTexto 1">
              <a:extLst>
                <a:ext uri="{FF2B5EF4-FFF2-40B4-BE49-F238E27FC236}">
                  <a16:creationId xmlns:a16="http://schemas.microsoft.com/office/drawing/2014/main" xmlns="" id="{5DF7F956-525E-5FCC-9ABA-C1557E03F251}"/>
                </a:ext>
              </a:extLst>
            </p:cNvPr>
            <p:cNvSpPr txBox="1"/>
            <p:nvPr/>
          </p:nvSpPr>
          <p:spPr>
            <a:xfrm>
              <a:off x="943043" y="2701696"/>
              <a:ext cx="83096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latin typeface="Open Sans" pitchFamily="2" charset="0"/>
                  <a:ea typeface="Open Sans" pitchFamily="2" charset="0"/>
                  <a:cs typeface="Open Sans" pitchFamily="2" charset="0"/>
                </a:rPr>
                <a:t>Permite pagamento de </a:t>
              </a:r>
              <a:r>
                <a:rPr lang="pt-BR" b="1" dirty="0">
                  <a:latin typeface="Open Sans" pitchFamily="2" charset="0"/>
                  <a:ea typeface="Open Sans" pitchFamily="2" charset="0"/>
                  <a:cs typeface="Open Sans" pitchFamily="2" charset="0"/>
                </a:rPr>
                <a:t>alíquotas entre 1% e 4,5% sobre a receita bruta (CPRB)</a:t>
              </a:r>
              <a:r>
                <a:rPr lang="pt-BR" dirty="0">
                  <a:latin typeface="Open Sans" pitchFamily="2" charset="0"/>
                  <a:ea typeface="Open Sans" pitchFamily="2" charset="0"/>
                  <a:cs typeface="Open Sans" pitchFamily="2" charset="0"/>
                </a:rPr>
                <a:t>, em vez de </a:t>
              </a:r>
              <a:r>
                <a:rPr lang="pt-BR" b="1" dirty="0">
                  <a:latin typeface="Open Sans" pitchFamily="2" charset="0"/>
                  <a:ea typeface="Open Sans" pitchFamily="2" charset="0"/>
                  <a:cs typeface="Open Sans" pitchFamily="2" charset="0"/>
                </a:rPr>
                <a:t>20% sobre a folha salarial</a:t>
              </a:r>
              <a:r>
                <a:rPr lang="pt-BR" dirty="0">
                  <a:latin typeface="Open Sans" pitchFamily="2" charset="0"/>
                  <a:ea typeface="Open Sans" pitchFamily="2" charset="0"/>
                  <a:cs typeface="Open Sans" pitchFamily="2" charset="0"/>
                </a:rPr>
                <a:t>.</a:t>
              </a:r>
              <a:endParaRPr lang="pt-BR" b="1" dirty="0">
                <a:latin typeface="Open Sans" pitchFamily="2" charset="0"/>
                <a:ea typeface="Open Sans" pitchFamily="2" charset="0"/>
                <a:cs typeface="Open Sans" pitchFamily="2" charset="0"/>
              </a:endParaRPr>
            </a:p>
          </p:txBody>
        </p:sp>
      </p:grpSp>
      <p:grpSp>
        <p:nvGrpSpPr>
          <p:cNvPr id="46" name="Agrupar 45">
            <a:extLst>
              <a:ext uri="{FF2B5EF4-FFF2-40B4-BE49-F238E27FC236}">
                <a16:creationId xmlns:a16="http://schemas.microsoft.com/office/drawing/2014/main" xmlns="" id="{4D596991-0D22-B0DA-B74E-4A45894C95DC}"/>
              </a:ext>
            </a:extLst>
          </p:cNvPr>
          <p:cNvGrpSpPr/>
          <p:nvPr/>
        </p:nvGrpSpPr>
        <p:grpSpPr>
          <a:xfrm>
            <a:off x="1531402" y="4212663"/>
            <a:ext cx="8909919" cy="601757"/>
            <a:chOff x="821055" y="4426969"/>
            <a:chExt cx="8703085" cy="601757"/>
          </a:xfrm>
        </p:grpSpPr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xmlns="" id="{C86E36D8-37D1-2048-E765-6AD6923C88E4}"/>
                </a:ext>
              </a:extLst>
            </p:cNvPr>
            <p:cNvSpPr txBox="1"/>
            <p:nvPr/>
          </p:nvSpPr>
          <p:spPr>
            <a:xfrm>
              <a:off x="943044" y="4551991"/>
              <a:ext cx="8581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latin typeface="Open Sans" pitchFamily="2" charset="0"/>
                  <a:ea typeface="Open Sans" pitchFamily="2" charset="0"/>
                  <a:cs typeface="Open Sans" pitchFamily="2" charset="0"/>
                </a:rPr>
                <a:t>Relevante para </a:t>
              </a:r>
              <a:r>
                <a:rPr lang="pt-BR" b="1" dirty="0">
                  <a:latin typeface="Open Sans" pitchFamily="2" charset="0"/>
                  <a:ea typeface="Open Sans" pitchFamily="2" charset="0"/>
                  <a:cs typeface="Open Sans" pitchFamily="2" charset="0"/>
                </a:rPr>
                <a:t>exportadoras e empresas intensivas em mão de obra</a:t>
              </a:r>
              <a:r>
                <a:rPr lang="pt-BR" dirty="0">
                  <a:latin typeface="Open Sans" pitchFamily="2" charset="0"/>
                  <a:ea typeface="Open Sans" pitchFamily="2" charset="0"/>
                  <a:cs typeface="Open Sans" pitchFamily="2" charset="0"/>
                </a:rPr>
                <a:t>.</a:t>
              </a:r>
              <a:endParaRPr lang="pt-BR" b="1" dirty="0">
                <a:latin typeface="Open Sans" pitchFamily="2" charset="0"/>
                <a:ea typeface="Open Sans" pitchFamily="2" charset="0"/>
                <a:cs typeface="Open Sans" pitchFamily="2" charset="0"/>
              </a:endParaRPr>
            </a:p>
          </p:txBody>
        </p:sp>
        <p:sp>
          <p:nvSpPr>
            <p:cNvPr id="43" name="Retângulo: Cantos Arredondados 42">
              <a:extLst>
                <a:ext uri="{FF2B5EF4-FFF2-40B4-BE49-F238E27FC236}">
                  <a16:creationId xmlns:a16="http://schemas.microsoft.com/office/drawing/2014/main" xmlns="" id="{E5C4DF09-306F-DEEA-E2F3-9EFE508DAF54}"/>
                </a:ext>
              </a:extLst>
            </p:cNvPr>
            <p:cNvSpPr/>
            <p:nvPr/>
          </p:nvSpPr>
          <p:spPr>
            <a:xfrm>
              <a:off x="821055" y="4426969"/>
              <a:ext cx="8703085" cy="601757"/>
            </a:xfrm>
            <a:prstGeom prst="roundRect">
              <a:avLst/>
            </a:prstGeom>
            <a:noFill/>
            <a:ln>
              <a:solidFill>
                <a:srgbClr val="D803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45" name="Agrupar 44">
            <a:extLst>
              <a:ext uri="{FF2B5EF4-FFF2-40B4-BE49-F238E27FC236}">
                <a16:creationId xmlns:a16="http://schemas.microsoft.com/office/drawing/2014/main" xmlns="" id="{F5E67383-5FEA-F848-22A0-0AB56DD9ADB0}"/>
              </a:ext>
            </a:extLst>
          </p:cNvPr>
          <p:cNvGrpSpPr/>
          <p:nvPr/>
        </p:nvGrpSpPr>
        <p:grpSpPr>
          <a:xfrm>
            <a:off x="1793661" y="4936927"/>
            <a:ext cx="9049463" cy="601757"/>
            <a:chOff x="821055" y="5222425"/>
            <a:chExt cx="9049463" cy="601757"/>
          </a:xfrm>
        </p:grpSpPr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xmlns="" id="{535F2AFC-086D-C333-66C7-34639ECEA7AF}"/>
                </a:ext>
              </a:extLst>
            </p:cNvPr>
            <p:cNvSpPr txBox="1"/>
            <p:nvPr/>
          </p:nvSpPr>
          <p:spPr>
            <a:xfrm>
              <a:off x="943044" y="5338638"/>
              <a:ext cx="89274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latin typeface="Open Sans" pitchFamily="2" charset="0"/>
                  <a:ea typeface="Open Sans" pitchFamily="2" charset="0"/>
                  <a:cs typeface="Open Sans" pitchFamily="2" charset="0"/>
                </a:rPr>
                <a:t>Aumento da </a:t>
              </a:r>
              <a:r>
                <a:rPr lang="pt-BR" b="1" dirty="0">
                  <a:latin typeface="Open Sans" pitchFamily="2" charset="0"/>
                  <a:ea typeface="Open Sans" pitchFamily="2" charset="0"/>
                  <a:cs typeface="Open Sans" pitchFamily="2" charset="0"/>
                </a:rPr>
                <a:t>competitividade da indústria nacional </a:t>
              </a:r>
              <a:r>
                <a:rPr lang="pt-BR" dirty="0">
                  <a:latin typeface="Open Sans" pitchFamily="2" charset="0"/>
                  <a:ea typeface="Open Sans" pitchFamily="2" charset="0"/>
                  <a:cs typeface="Open Sans" pitchFamily="2" charset="0"/>
                </a:rPr>
                <a:t>frente ao mercado externo.</a:t>
              </a:r>
              <a:endParaRPr lang="pt-BR" b="1" dirty="0">
                <a:latin typeface="Open Sans" pitchFamily="2" charset="0"/>
                <a:ea typeface="Open Sans" pitchFamily="2" charset="0"/>
                <a:cs typeface="Open Sans" pitchFamily="2" charset="0"/>
              </a:endParaRPr>
            </a:p>
          </p:txBody>
        </p:sp>
        <p:sp>
          <p:nvSpPr>
            <p:cNvPr id="44" name="Retângulo: Cantos Arredondados 43">
              <a:extLst>
                <a:ext uri="{FF2B5EF4-FFF2-40B4-BE49-F238E27FC236}">
                  <a16:creationId xmlns:a16="http://schemas.microsoft.com/office/drawing/2014/main" xmlns="" id="{42C9873B-25B2-FF14-BC20-301AD0D7256C}"/>
                </a:ext>
              </a:extLst>
            </p:cNvPr>
            <p:cNvSpPr/>
            <p:nvPr/>
          </p:nvSpPr>
          <p:spPr>
            <a:xfrm>
              <a:off x="821055" y="5222425"/>
              <a:ext cx="9011351" cy="601757"/>
            </a:xfrm>
            <a:prstGeom prst="roundRect">
              <a:avLst/>
            </a:prstGeom>
            <a:noFill/>
            <a:ln>
              <a:solidFill>
                <a:srgbClr val="D803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8" name="Agrupar 7">
            <a:extLst>
              <a:ext uri="{FF2B5EF4-FFF2-40B4-BE49-F238E27FC236}">
                <a16:creationId xmlns:a16="http://schemas.microsoft.com/office/drawing/2014/main" xmlns="" id="{E1E7D1C8-B28D-A906-A22C-825A1EDA4BFE}"/>
              </a:ext>
            </a:extLst>
          </p:cNvPr>
          <p:cNvGrpSpPr/>
          <p:nvPr/>
        </p:nvGrpSpPr>
        <p:grpSpPr>
          <a:xfrm>
            <a:off x="1215716" y="3488398"/>
            <a:ext cx="9030943" cy="601757"/>
            <a:chOff x="821055" y="3655572"/>
            <a:chExt cx="8944945" cy="601757"/>
          </a:xfrm>
        </p:grpSpPr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xmlns="" id="{2262FD36-645E-9B3A-DAF7-07F2CE404F09}"/>
                </a:ext>
              </a:extLst>
            </p:cNvPr>
            <p:cNvSpPr txBox="1"/>
            <p:nvPr/>
          </p:nvSpPr>
          <p:spPr>
            <a:xfrm>
              <a:off x="1062915" y="3781596"/>
              <a:ext cx="87030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latin typeface="Open Sans" pitchFamily="2" charset="0"/>
                  <a:ea typeface="Open Sans" pitchFamily="2" charset="0"/>
                  <a:cs typeface="Open Sans" pitchFamily="2" charset="0"/>
                </a:rPr>
                <a:t>Sistemática + inteligente: </a:t>
              </a:r>
              <a:r>
                <a:rPr lang="pt-BR" b="1" dirty="0">
                  <a:latin typeface="Open Sans" pitchFamily="2" charset="0"/>
                  <a:ea typeface="Open Sans" pitchFamily="2" charset="0"/>
                  <a:cs typeface="Open Sans" pitchFamily="2" charset="0"/>
                </a:rPr>
                <a:t>tributa receita no MI </a:t>
              </a:r>
              <a:r>
                <a:rPr lang="pt-BR" dirty="0">
                  <a:latin typeface="Open Sans" pitchFamily="2" charset="0"/>
                  <a:ea typeface="Open Sans" pitchFamily="2" charset="0"/>
                  <a:cs typeface="Open Sans" pitchFamily="2" charset="0"/>
                </a:rPr>
                <a:t>e não ME e desonera folha</a:t>
              </a:r>
              <a:endParaRPr lang="pt-BR" b="1" dirty="0">
                <a:latin typeface="Open Sans" pitchFamily="2" charset="0"/>
                <a:ea typeface="Open Sans" pitchFamily="2" charset="0"/>
                <a:cs typeface="Open Sans" pitchFamily="2" charset="0"/>
              </a:endParaRPr>
            </a:p>
          </p:txBody>
        </p:sp>
        <p:sp>
          <p:nvSpPr>
            <p:cNvPr id="11" name="Retângulo: Cantos Arredondados 10">
              <a:extLst>
                <a:ext uri="{FF2B5EF4-FFF2-40B4-BE49-F238E27FC236}">
                  <a16:creationId xmlns:a16="http://schemas.microsoft.com/office/drawing/2014/main" xmlns="" id="{20166721-1377-FA7C-F714-FCFF938A43B6}"/>
                </a:ext>
              </a:extLst>
            </p:cNvPr>
            <p:cNvSpPr/>
            <p:nvPr/>
          </p:nvSpPr>
          <p:spPr>
            <a:xfrm>
              <a:off x="821055" y="3655572"/>
              <a:ext cx="8825073" cy="601757"/>
            </a:xfrm>
            <a:prstGeom prst="roundRect">
              <a:avLst/>
            </a:prstGeom>
            <a:noFill/>
            <a:ln>
              <a:solidFill>
                <a:srgbClr val="D803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261087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 descr="Padrão do plano de fundo&#10;&#10;Descrição gerada automaticamente">
            <a:extLst>
              <a:ext uri="{FF2B5EF4-FFF2-40B4-BE49-F238E27FC236}">
                <a16:creationId xmlns:a16="http://schemas.microsoft.com/office/drawing/2014/main" xmlns="" id="{B1CCEB1E-69A8-D454-AC8A-6A11F4F92B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7" b="7855"/>
          <a:stretch/>
        </p:blipFill>
        <p:spPr>
          <a:xfrm>
            <a:off x="-285766" y="138546"/>
            <a:ext cx="12204411" cy="6858000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F0C1EC93-D7AA-8C91-F4F7-CFC455CC70F9}"/>
              </a:ext>
            </a:extLst>
          </p:cNvPr>
          <p:cNvSpPr/>
          <p:nvPr/>
        </p:nvSpPr>
        <p:spPr>
          <a:xfrm>
            <a:off x="0" y="763537"/>
            <a:ext cx="9000000" cy="1339583"/>
          </a:xfrm>
          <a:prstGeom prst="rect">
            <a:avLst/>
          </a:prstGeom>
          <a:solidFill>
            <a:srgbClr val="D803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5EB50BAA-E46E-468E-7FFF-14033F8B857A}"/>
              </a:ext>
            </a:extLst>
          </p:cNvPr>
          <p:cNvSpPr txBox="1"/>
          <p:nvPr/>
        </p:nvSpPr>
        <p:spPr>
          <a:xfrm>
            <a:off x="273355" y="811858"/>
            <a:ext cx="81720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Share Tech" panose="00000500000000000000" pitchFamily="2" charset="0"/>
              </a:rPr>
              <a:t>IMPACTO DA FOLHA DE PAGAMENTO SOBRE</a:t>
            </a:r>
          </a:p>
          <a:p>
            <a:r>
              <a:rPr lang="pt-BR" sz="3600" b="1" dirty="0">
                <a:solidFill>
                  <a:schemeClr val="bg1"/>
                </a:solidFill>
                <a:latin typeface="Share Tech" panose="00000500000000000000" pitchFamily="2" charset="0"/>
              </a:rPr>
              <a:t>PREÇO/EXPORTAÇÃO DO SETOR DE FUNDIÇÃO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3B397F70-025C-A092-66B6-8AA1CFC7B342}"/>
              </a:ext>
            </a:extLst>
          </p:cNvPr>
          <p:cNvSpPr txBox="1"/>
          <p:nvPr/>
        </p:nvSpPr>
        <p:spPr>
          <a:xfrm>
            <a:off x="1211478" y="3083547"/>
            <a:ext cx="289983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Open Sans" pitchFamily="2" charset="0"/>
                <a:ea typeface="Open Sans" pitchFamily="2" charset="0"/>
                <a:cs typeface="Open Sans" pitchFamily="2" charset="0"/>
              </a:rPr>
              <a:t>Custo da mão</a:t>
            </a:r>
            <a:br>
              <a:rPr lang="pt-BR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pt-BR" dirty="0">
                <a:latin typeface="Open Sans" pitchFamily="2" charset="0"/>
                <a:ea typeface="Open Sans" pitchFamily="2" charset="0"/>
                <a:cs typeface="Open Sans" pitchFamily="2" charset="0"/>
              </a:rPr>
              <a:t>de obra alcança até </a:t>
            </a:r>
            <a:r>
              <a:rPr lang="pt-BR" sz="28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35%</a:t>
            </a:r>
            <a:r>
              <a:rPr lang="pt-BR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/>
            </a:r>
            <a:br>
              <a:rPr lang="pt-BR" b="1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pt-BR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do custo de produção</a:t>
            </a:r>
            <a:r>
              <a:rPr lang="pt-BR" dirty="0"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  <a:endParaRPr lang="pt-BR" b="1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C2EA046E-D759-AC22-D353-8CCA8B86C243}"/>
              </a:ext>
            </a:extLst>
          </p:cNvPr>
          <p:cNvSpPr/>
          <p:nvPr/>
        </p:nvSpPr>
        <p:spPr>
          <a:xfrm flipH="1">
            <a:off x="7786927" y="2882881"/>
            <a:ext cx="45720" cy="1872000"/>
          </a:xfrm>
          <a:prstGeom prst="rect">
            <a:avLst/>
          </a:prstGeom>
          <a:solidFill>
            <a:srgbClr val="D803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23973944-96DE-BA16-339E-7B2DAAF2482E}"/>
              </a:ext>
            </a:extLst>
          </p:cNvPr>
          <p:cNvSpPr txBox="1"/>
          <p:nvPr/>
        </p:nvSpPr>
        <p:spPr>
          <a:xfrm>
            <a:off x="8154922" y="3080217"/>
            <a:ext cx="33502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Open Sans" pitchFamily="2" charset="0"/>
                <a:ea typeface="Open Sans" pitchFamily="2" charset="0"/>
                <a:cs typeface="Open Sans" pitchFamily="2" charset="0"/>
              </a:rPr>
              <a:t>Setor de Fundição é o que possui a </a:t>
            </a:r>
            <a:r>
              <a:rPr lang="pt-BR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maior incidência da mão de obra no custo de produção</a:t>
            </a:r>
            <a:r>
              <a:rPr lang="pt-BR" dirty="0">
                <a:latin typeface="Open Sans" pitchFamily="2" charset="0"/>
                <a:ea typeface="Open Sans" pitchFamily="2" charset="0"/>
                <a:cs typeface="Open Sans" pitchFamily="2" charset="0"/>
              </a:rPr>
              <a:t> dentro da metalurgia.</a:t>
            </a:r>
            <a:endParaRPr lang="pt-BR" b="1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12B1D2EE-91FC-2D60-BE8A-295922702749}"/>
              </a:ext>
            </a:extLst>
          </p:cNvPr>
          <p:cNvSpPr txBox="1"/>
          <p:nvPr/>
        </p:nvSpPr>
        <p:spPr>
          <a:xfrm>
            <a:off x="4547609" y="3163489"/>
            <a:ext cx="30843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Open Sans" pitchFamily="2" charset="0"/>
                <a:ea typeface="Open Sans" pitchFamily="2" charset="0"/>
                <a:cs typeface="Open Sans" pitchFamily="2" charset="0"/>
              </a:rPr>
              <a:t>Tributação sobre folha reduz </a:t>
            </a:r>
            <a:r>
              <a:rPr lang="pt-BR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competitividade de empresas brasileiras no mercado internacional</a:t>
            </a:r>
            <a:r>
              <a:rPr lang="pt-BR" dirty="0"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  <a:endParaRPr lang="pt-BR" b="1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7B8C71C1-30BF-21AA-5051-16705246FB21}"/>
              </a:ext>
            </a:extLst>
          </p:cNvPr>
          <p:cNvSpPr/>
          <p:nvPr/>
        </p:nvSpPr>
        <p:spPr>
          <a:xfrm flipH="1">
            <a:off x="4359355" y="2882881"/>
            <a:ext cx="45720" cy="1872000"/>
          </a:xfrm>
          <a:prstGeom prst="rect">
            <a:avLst/>
          </a:prstGeom>
          <a:solidFill>
            <a:srgbClr val="D803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xmlns="" id="{86D64EE6-D7D8-9C70-B71E-0BD296C6F73C}"/>
              </a:ext>
            </a:extLst>
          </p:cNvPr>
          <p:cNvGrpSpPr/>
          <p:nvPr/>
        </p:nvGrpSpPr>
        <p:grpSpPr>
          <a:xfrm>
            <a:off x="11079553" y="261466"/>
            <a:ext cx="713412" cy="736097"/>
            <a:chOff x="3886876" y="2081065"/>
            <a:chExt cx="2443036" cy="2520721"/>
          </a:xfrm>
        </p:grpSpPr>
        <p:grpSp>
          <p:nvGrpSpPr>
            <p:cNvPr id="13" name="Gráfico 2">
              <a:extLst>
                <a:ext uri="{FF2B5EF4-FFF2-40B4-BE49-F238E27FC236}">
                  <a16:creationId xmlns:a16="http://schemas.microsoft.com/office/drawing/2014/main" xmlns="" id="{E8A098DD-8495-1B64-6DA3-4D4D27F88BB0}"/>
                </a:ext>
              </a:extLst>
            </p:cNvPr>
            <p:cNvGrpSpPr/>
            <p:nvPr/>
          </p:nvGrpSpPr>
          <p:grpSpPr>
            <a:xfrm>
              <a:off x="3886876" y="3983609"/>
              <a:ext cx="2443036" cy="618177"/>
              <a:chOff x="2136483" y="1102169"/>
              <a:chExt cx="1412455" cy="357403"/>
            </a:xfrm>
            <a:solidFill>
              <a:schemeClr val="tx1"/>
            </a:solidFill>
          </p:grpSpPr>
          <p:sp>
            <p:nvSpPr>
              <p:cNvPr id="15" name="Forma Livre: Forma 14">
                <a:extLst>
                  <a:ext uri="{FF2B5EF4-FFF2-40B4-BE49-F238E27FC236}">
                    <a16:creationId xmlns:a16="http://schemas.microsoft.com/office/drawing/2014/main" xmlns="" id="{03292DF5-8A02-A588-9440-89DA5CD2B945}"/>
                  </a:ext>
                </a:extLst>
              </p:cNvPr>
              <p:cNvSpPr/>
              <p:nvPr/>
            </p:nvSpPr>
            <p:spPr>
              <a:xfrm>
                <a:off x="2136483" y="1102169"/>
                <a:ext cx="344033" cy="357287"/>
              </a:xfrm>
              <a:custGeom>
                <a:avLst/>
                <a:gdLst>
                  <a:gd name="connsiteX0" fmla="*/ 262647 w 344033"/>
                  <a:gd name="connsiteY0" fmla="*/ 357288 h 357287"/>
                  <a:gd name="connsiteX1" fmla="*/ 236836 w 344033"/>
                  <a:gd name="connsiteY1" fmla="*/ 272529 h 357287"/>
                  <a:gd name="connsiteX2" fmla="*/ 107082 w 344033"/>
                  <a:gd name="connsiteY2" fmla="*/ 272529 h 357287"/>
                  <a:gd name="connsiteX3" fmla="*/ 81271 w 344033"/>
                  <a:gd name="connsiteY3" fmla="*/ 357288 h 357287"/>
                  <a:gd name="connsiteX4" fmla="*/ 0 w 344033"/>
                  <a:gd name="connsiteY4" fmla="*/ 357288 h 357287"/>
                  <a:gd name="connsiteX5" fmla="*/ 125684 w 344033"/>
                  <a:gd name="connsiteY5" fmla="*/ 0 h 357287"/>
                  <a:gd name="connsiteX6" fmla="*/ 213117 w 344033"/>
                  <a:gd name="connsiteY6" fmla="*/ 0 h 357287"/>
                  <a:gd name="connsiteX7" fmla="*/ 344033 w 344033"/>
                  <a:gd name="connsiteY7" fmla="*/ 357288 h 357287"/>
                  <a:gd name="connsiteX8" fmla="*/ 262763 w 344033"/>
                  <a:gd name="connsiteY8" fmla="*/ 357288 h 357287"/>
                  <a:gd name="connsiteX9" fmla="*/ 218814 w 344033"/>
                  <a:gd name="connsiteY9" fmla="*/ 209280 h 357287"/>
                  <a:gd name="connsiteX10" fmla="*/ 172075 w 344033"/>
                  <a:gd name="connsiteY10" fmla="*/ 81038 h 357287"/>
                  <a:gd name="connsiteX11" fmla="*/ 126033 w 344033"/>
                  <a:gd name="connsiteY11" fmla="*/ 209280 h 357287"/>
                  <a:gd name="connsiteX12" fmla="*/ 218814 w 344033"/>
                  <a:gd name="connsiteY12" fmla="*/ 209280 h 35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44033" h="357287">
                    <a:moveTo>
                      <a:pt x="262647" y="357288"/>
                    </a:moveTo>
                    <a:lnTo>
                      <a:pt x="236836" y="272529"/>
                    </a:lnTo>
                    <a:lnTo>
                      <a:pt x="107082" y="272529"/>
                    </a:lnTo>
                    <a:lnTo>
                      <a:pt x="81271" y="357288"/>
                    </a:lnTo>
                    <a:lnTo>
                      <a:pt x="0" y="357288"/>
                    </a:lnTo>
                    <a:lnTo>
                      <a:pt x="125684" y="0"/>
                    </a:lnTo>
                    <a:lnTo>
                      <a:pt x="213117" y="0"/>
                    </a:lnTo>
                    <a:lnTo>
                      <a:pt x="344033" y="357288"/>
                    </a:lnTo>
                    <a:lnTo>
                      <a:pt x="262763" y="357288"/>
                    </a:lnTo>
                    <a:close/>
                    <a:moveTo>
                      <a:pt x="218814" y="209280"/>
                    </a:moveTo>
                    <a:lnTo>
                      <a:pt x="172075" y="81038"/>
                    </a:lnTo>
                    <a:lnTo>
                      <a:pt x="126033" y="209280"/>
                    </a:lnTo>
                    <a:lnTo>
                      <a:pt x="218814" y="209280"/>
                    </a:lnTo>
                    <a:close/>
                  </a:path>
                </a:pathLst>
              </a:custGeom>
              <a:grpFill/>
              <a:ln w="116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" name="Forma Livre: Forma 15">
                <a:extLst>
                  <a:ext uri="{FF2B5EF4-FFF2-40B4-BE49-F238E27FC236}">
                    <a16:creationId xmlns:a16="http://schemas.microsoft.com/office/drawing/2014/main" xmlns="" id="{26EDBB2B-8B6A-5E87-E55E-F7CB9C15F42E}"/>
                  </a:ext>
                </a:extLst>
              </p:cNvPr>
              <p:cNvSpPr/>
              <p:nvPr/>
            </p:nvSpPr>
            <p:spPr>
              <a:xfrm>
                <a:off x="3204905" y="1102169"/>
                <a:ext cx="344033" cy="357287"/>
              </a:xfrm>
              <a:custGeom>
                <a:avLst/>
                <a:gdLst>
                  <a:gd name="connsiteX0" fmla="*/ 262647 w 344033"/>
                  <a:gd name="connsiteY0" fmla="*/ 357288 h 357287"/>
                  <a:gd name="connsiteX1" fmla="*/ 236836 w 344033"/>
                  <a:gd name="connsiteY1" fmla="*/ 272529 h 357287"/>
                  <a:gd name="connsiteX2" fmla="*/ 107082 w 344033"/>
                  <a:gd name="connsiteY2" fmla="*/ 272529 h 357287"/>
                  <a:gd name="connsiteX3" fmla="*/ 81271 w 344033"/>
                  <a:gd name="connsiteY3" fmla="*/ 357288 h 357287"/>
                  <a:gd name="connsiteX4" fmla="*/ 0 w 344033"/>
                  <a:gd name="connsiteY4" fmla="*/ 357288 h 357287"/>
                  <a:gd name="connsiteX5" fmla="*/ 125684 w 344033"/>
                  <a:gd name="connsiteY5" fmla="*/ 0 h 357287"/>
                  <a:gd name="connsiteX6" fmla="*/ 213117 w 344033"/>
                  <a:gd name="connsiteY6" fmla="*/ 0 h 357287"/>
                  <a:gd name="connsiteX7" fmla="*/ 344034 w 344033"/>
                  <a:gd name="connsiteY7" fmla="*/ 357288 h 357287"/>
                  <a:gd name="connsiteX8" fmla="*/ 262763 w 344033"/>
                  <a:gd name="connsiteY8" fmla="*/ 357288 h 357287"/>
                  <a:gd name="connsiteX9" fmla="*/ 218814 w 344033"/>
                  <a:gd name="connsiteY9" fmla="*/ 209280 h 357287"/>
                  <a:gd name="connsiteX10" fmla="*/ 172075 w 344033"/>
                  <a:gd name="connsiteY10" fmla="*/ 81038 h 357287"/>
                  <a:gd name="connsiteX11" fmla="*/ 126033 w 344033"/>
                  <a:gd name="connsiteY11" fmla="*/ 209280 h 357287"/>
                  <a:gd name="connsiteX12" fmla="*/ 218814 w 344033"/>
                  <a:gd name="connsiteY12" fmla="*/ 209280 h 35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44033" h="357287">
                    <a:moveTo>
                      <a:pt x="262647" y="357288"/>
                    </a:moveTo>
                    <a:lnTo>
                      <a:pt x="236836" y="272529"/>
                    </a:lnTo>
                    <a:lnTo>
                      <a:pt x="107082" y="272529"/>
                    </a:lnTo>
                    <a:lnTo>
                      <a:pt x="81271" y="357288"/>
                    </a:lnTo>
                    <a:lnTo>
                      <a:pt x="0" y="357288"/>
                    </a:lnTo>
                    <a:lnTo>
                      <a:pt x="125684" y="0"/>
                    </a:lnTo>
                    <a:lnTo>
                      <a:pt x="213117" y="0"/>
                    </a:lnTo>
                    <a:lnTo>
                      <a:pt x="344034" y="357288"/>
                    </a:lnTo>
                    <a:lnTo>
                      <a:pt x="262763" y="357288"/>
                    </a:lnTo>
                    <a:close/>
                    <a:moveTo>
                      <a:pt x="218814" y="209280"/>
                    </a:moveTo>
                    <a:lnTo>
                      <a:pt x="172075" y="81038"/>
                    </a:lnTo>
                    <a:lnTo>
                      <a:pt x="126033" y="209280"/>
                    </a:lnTo>
                    <a:lnTo>
                      <a:pt x="218814" y="209280"/>
                    </a:lnTo>
                    <a:close/>
                  </a:path>
                </a:pathLst>
              </a:custGeom>
              <a:grpFill/>
              <a:ln w="116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" name="Forma Livre: Forma 16">
                <a:extLst>
                  <a:ext uri="{FF2B5EF4-FFF2-40B4-BE49-F238E27FC236}">
                    <a16:creationId xmlns:a16="http://schemas.microsoft.com/office/drawing/2014/main" xmlns="" id="{961B5FAD-06D0-D5C8-E41B-D940DDCCA668}"/>
                  </a:ext>
                </a:extLst>
              </p:cNvPr>
              <p:cNvSpPr/>
              <p:nvPr/>
            </p:nvSpPr>
            <p:spPr>
              <a:xfrm>
                <a:off x="2514815" y="1103680"/>
                <a:ext cx="263925" cy="355892"/>
              </a:xfrm>
              <a:custGeom>
                <a:avLst/>
                <a:gdLst>
                  <a:gd name="connsiteX0" fmla="*/ 0 w 263925"/>
                  <a:gd name="connsiteY0" fmla="*/ 0 h 355892"/>
                  <a:gd name="connsiteX1" fmla="*/ 110802 w 263925"/>
                  <a:gd name="connsiteY1" fmla="*/ 0 h 355892"/>
                  <a:gd name="connsiteX2" fmla="*/ 218349 w 263925"/>
                  <a:gd name="connsiteY2" fmla="*/ 19998 h 355892"/>
                  <a:gd name="connsiteX3" fmla="*/ 254857 w 263925"/>
                  <a:gd name="connsiteY3" fmla="*/ 90107 h 355892"/>
                  <a:gd name="connsiteX4" fmla="*/ 248462 w 263925"/>
                  <a:gd name="connsiteY4" fmla="*/ 126615 h 355892"/>
                  <a:gd name="connsiteX5" fmla="*/ 229859 w 263925"/>
                  <a:gd name="connsiteY5" fmla="*/ 153356 h 355892"/>
                  <a:gd name="connsiteX6" fmla="*/ 200211 w 263925"/>
                  <a:gd name="connsiteY6" fmla="*/ 166959 h 355892"/>
                  <a:gd name="connsiteX7" fmla="*/ 200211 w 263925"/>
                  <a:gd name="connsiteY7" fmla="*/ 169401 h 355892"/>
                  <a:gd name="connsiteX8" fmla="*/ 232301 w 263925"/>
                  <a:gd name="connsiteY8" fmla="*/ 181958 h 355892"/>
                  <a:gd name="connsiteX9" fmla="*/ 255322 w 263925"/>
                  <a:gd name="connsiteY9" fmla="*/ 207769 h 355892"/>
                  <a:gd name="connsiteX10" fmla="*/ 263926 w 263925"/>
                  <a:gd name="connsiteY10" fmla="*/ 252648 h 355892"/>
                  <a:gd name="connsiteX11" fmla="*/ 248113 w 263925"/>
                  <a:gd name="connsiteY11" fmla="*/ 308107 h 355892"/>
                  <a:gd name="connsiteX12" fmla="*/ 203002 w 263925"/>
                  <a:gd name="connsiteY12" fmla="*/ 343568 h 355892"/>
                  <a:gd name="connsiteX13" fmla="*/ 133242 w 263925"/>
                  <a:gd name="connsiteY13" fmla="*/ 355893 h 355892"/>
                  <a:gd name="connsiteX14" fmla="*/ 116 w 263925"/>
                  <a:gd name="connsiteY14" fmla="*/ 355893 h 355892"/>
                  <a:gd name="connsiteX15" fmla="*/ 116 w 263925"/>
                  <a:gd name="connsiteY15" fmla="*/ 0 h 355892"/>
                  <a:gd name="connsiteX16" fmla="*/ 75457 w 263925"/>
                  <a:gd name="connsiteY16" fmla="*/ 140915 h 355892"/>
                  <a:gd name="connsiteX17" fmla="*/ 119290 w 263925"/>
                  <a:gd name="connsiteY17" fmla="*/ 140915 h 355892"/>
                  <a:gd name="connsiteX18" fmla="*/ 164866 w 263925"/>
                  <a:gd name="connsiteY18" fmla="*/ 130568 h 355892"/>
                  <a:gd name="connsiteX19" fmla="*/ 177539 w 263925"/>
                  <a:gd name="connsiteY19" fmla="*/ 99989 h 355892"/>
                  <a:gd name="connsiteX20" fmla="*/ 162541 w 263925"/>
                  <a:gd name="connsiteY20" fmla="*/ 70690 h 355892"/>
                  <a:gd name="connsiteX21" fmla="*/ 115220 w 263925"/>
                  <a:gd name="connsiteY21" fmla="*/ 61854 h 355892"/>
                  <a:gd name="connsiteX22" fmla="*/ 75573 w 263925"/>
                  <a:gd name="connsiteY22" fmla="*/ 61854 h 355892"/>
                  <a:gd name="connsiteX23" fmla="*/ 75573 w 263925"/>
                  <a:gd name="connsiteY23" fmla="*/ 140915 h 355892"/>
                  <a:gd name="connsiteX24" fmla="*/ 75457 w 263925"/>
                  <a:gd name="connsiteY24" fmla="*/ 200793 h 355892"/>
                  <a:gd name="connsiteX25" fmla="*/ 75457 w 263925"/>
                  <a:gd name="connsiteY25" fmla="*/ 293574 h 355892"/>
                  <a:gd name="connsiteX26" fmla="*/ 124638 w 263925"/>
                  <a:gd name="connsiteY26" fmla="*/ 293574 h 355892"/>
                  <a:gd name="connsiteX27" fmla="*/ 172075 w 263925"/>
                  <a:gd name="connsiteY27" fmla="*/ 280436 h 355892"/>
                  <a:gd name="connsiteX28" fmla="*/ 185446 w 263925"/>
                  <a:gd name="connsiteY28" fmla="*/ 245090 h 355892"/>
                  <a:gd name="connsiteX29" fmla="*/ 179632 w 263925"/>
                  <a:gd name="connsiteY29" fmla="*/ 221953 h 355892"/>
                  <a:gd name="connsiteX30" fmla="*/ 159983 w 263925"/>
                  <a:gd name="connsiteY30" fmla="*/ 206374 h 355892"/>
                  <a:gd name="connsiteX31" fmla="*/ 122080 w 263925"/>
                  <a:gd name="connsiteY31" fmla="*/ 200793 h 355892"/>
                  <a:gd name="connsiteX32" fmla="*/ 75341 w 263925"/>
                  <a:gd name="connsiteY32" fmla="*/ 200793 h 355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63925" h="355892">
                    <a:moveTo>
                      <a:pt x="0" y="0"/>
                    </a:moveTo>
                    <a:lnTo>
                      <a:pt x="110802" y="0"/>
                    </a:lnTo>
                    <a:cubicBezTo>
                      <a:pt x="158239" y="0"/>
                      <a:pt x="194049" y="6627"/>
                      <a:pt x="218349" y="19998"/>
                    </a:cubicBezTo>
                    <a:cubicBezTo>
                      <a:pt x="242649" y="33369"/>
                      <a:pt x="254857" y="56622"/>
                      <a:pt x="254857" y="90107"/>
                    </a:cubicBezTo>
                    <a:cubicBezTo>
                      <a:pt x="254857" y="103594"/>
                      <a:pt x="252648" y="115802"/>
                      <a:pt x="248462" y="126615"/>
                    </a:cubicBezTo>
                    <a:cubicBezTo>
                      <a:pt x="244160" y="137544"/>
                      <a:pt x="237998" y="146380"/>
                      <a:pt x="229859" y="153356"/>
                    </a:cubicBezTo>
                    <a:cubicBezTo>
                      <a:pt x="221721" y="160332"/>
                      <a:pt x="211838" y="164866"/>
                      <a:pt x="200211" y="166959"/>
                    </a:cubicBezTo>
                    <a:lnTo>
                      <a:pt x="200211" y="169401"/>
                    </a:lnTo>
                    <a:cubicBezTo>
                      <a:pt x="212071" y="171842"/>
                      <a:pt x="222767" y="176028"/>
                      <a:pt x="232301" y="181958"/>
                    </a:cubicBezTo>
                    <a:cubicBezTo>
                      <a:pt x="241835" y="187887"/>
                      <a:pt x="249508" y="196491"/>
                      <a:pt x="255322" y="207769"/>
                    </a:cubicBezTo>
                    <a:cubicBezTo>
                      <a:pt x="261135" y="219047"/>
                      <a:pt x="263926" y="234045"/>
                      <a:pt x="263926" y="252648"/>
                    </a:cubicBezTo>
                    <a:cubicBezTo>
                      <a:pt x="263926" y="274273"/>
                      <a:pt x="258694" y="292760"/>
                      <a:pt x="248113" y="308107"/>
                    </a:cubicBezTo>
                    <a:cubicBezTo>
                      <a:pt x="237533" y="323571"/>
                      <a:pt x="222535" y="335313"/>
                      <a:pt x="203002" y="343568"/>
                    </a:cubicBezTo>
                    <a:cubicBezTo>
                      <a:pt x="183469" y="351707"/>
                      <a:pt x="160216" y="355893"/>
                      <a:pt x="133242" y="355893"/>
                    </a:cubicBezTo>
                    <a:lnTo>
                      <a:pt x="116" y="355893"/>
                    </a:lnTo>
                    <a:lnTo>
                      <a:pt x="116" y="0"/>
                    </a:lnTo>
                    <a:close/>
                    <a:moveTo>
                      <a:pt x="75457" y="140915"/>
                    </a:moveTo>
                    <a:lnTo>
                      <a:pt x="119290" y="140915"/>
                    </a:lnTo>
                    <a:cubicBezTo>
                      <a:pt x="141148" y="140915"/>
                      <a:pt x="156379" y="137427"/>
                      <a:pt x="164866" y="130568"/>
                    </a:cubicBezTo>
                    <a:cubicBezTo>
                      <a:pt x="173354" y="123708"/>
                      <a:pt x="177539" y="113476"/>
                      <a:pt x="177539" y="99989"/>
                    </a:cubicBezTo>
                    <a:cubicBezTo>
                      <a:pt x="177539" y="86503"/>
                      <a:pt x="172540" y="76620"/>
                      <a:pt x="162541" y="70690"/>
                    </a:cubicBezTo>
                    <a:cubicBezTo>
                      <a:pt x="152542" y="64761"/>
                      <a:pt x="136730" y="61854"/>
                      <a:pt x="115220" y="61854"/>
                    </a:cubicBezTo>
                    <a:lnTo>
                      <a:pt x="75573" y="61854"/>
                    </a:lnTo>
                    <a:lnTo>
                      <a:pt x="75573" y="140915"/>
                    </a:lnTo>
                    <a:close/>
                    <a:moveTo>
                      <a:pt x="75457" y="200793"/>
                    </a:moveTo>
                    <a:lnTo>
                      <a:pt x="75457" y="293574"/>
                    </a:lnTo>
                    <a:lnTo>
                      <a:pt x="124638" y="293574"/>
                    </a:lnTo>
                    <a:cubicBezTo>
                      <a:pt x="147310" y="293574"/>
                      <a:pt x="163122" y="289156"/>
                      <a:pt x="172075" y="280436"/>
                    </a:cubicBezTo>
                    <a:cubicBezTo>
                      <a:pt x="181027" y="271716"/>
                      <a:pt x="185446" y="259856"/>
                      <a:pt x="185446" y="245090"/>
                    </a:cubicBezTo>
                    <a:cubicBezTo>
                      <a:pt x="185446" y="236370"/>
                      <a:pt x="183469" y="228581"/>
                      <a:pt x="179632" y="221953"/>
                    </a:cubicBezTo>
                    <a:cubicBezTo>
                      <a:pt x="175795" y="215326"/>
                      <a:pt x="169168" y="210094"/>
                      <a:pt x="159983" y="206374"/>
                    </a:cubicBezTo>
                    <a:cubicBezTo>
                      <a:pt x="150798" y="202653"/>
                      <a:pt x="138241" y="200793"/>
                      <a:pt x="122080" y="200793"/>
                    </a:cubicBezTo>
                    <a:lnTo>
                      <a:pt x="75341" y="200793"/>
                    </a:lnTo>
                    <a:close/>
                  </a:path>
                </a:pathLst>
              </a:custGeom>
              <a:grpFill/>
              <a:ln w="116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" name="Forma Livre: Forma 17">
                <a:extLst>
                  <a:ext uri="{FF2B5EF4-FFF2-40B4-BE49-F238E27FC236}">
                    <a16:creationId xmlns:a16="http://schemas.microsoft.com/office/drawing/2014/main" xmlns="" id="{F4B8B3D5-9AFE-0920-87C3-152E351A4420}"/>
                  </a:ext>
                </a:extLst>
              </p:cNvPr>
              <p:cNvSpPr/>
              <p:nvPr/>
            </p:nvSpPr>
            <p:spPr>
              <a:xfrm>
                <a:off x="2831177" y="1103680"/>
                <a:ext cx="75457" cy="355892"/>
              </a:xfrm>
              <a:custGeom>
                <a:avLst/>
                <a:gdLst>
                  <a:gd name="connsiteX0" fmla="*/ 0 w 75457"/>
                  <a:gd name="connsiteY0" fmla="*/ 355776 h 355892"/>
                  <a:gd name="connsiteX1" fmla="*/ 0 w 75457"/>
                  <a:gd name="connsiteY1" fmla="*/ 0 h 355892"/>
                  <a:gd name="connsiteX2" fmla="*/ 75457 w 75457"/>
                  <a:gd name="connsiteY2" fmla="*/ 0 h 355892"/>
                  <a:gd name="connsiteX3" fmla="*/ 75457 w 75457"/>
                  <a:gd name="connsiteY3" fmla="*/ 355893 h 355892"/>
                  <a:gd name="connsiteX4" fmla="*/ 0 w 75457"/>
                  <a:gd name="connsiteY4" fmla="*/ 355893 h 355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457" h="355892">
                    <a:moveTo>
                      <a:pt x="0" y="355776"/>
                    </a:moveTo>
                    <a:lnTo>
                      <a:pt x="0" y="0"/>
                    </a:lnTo>
                    <a:lnTo>
                      <a:pt x="75457" y="0"/>
                    </a:lnTo>
                    <a:lnTo>
                      <a:pt x="75457" y="355893"/>
                    </a:lnTo>
                    <a:lnTo>
                      <a:pt x="0" y="355893"/>
                    </a:lnTo>
                    <a:close/>
                  </a:path>
                </a:pathLst>
              </a:custGeom>
              <a:grpFill/>
              <a:ln w="116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" name="Forma Livre: Forma 18">
                <a:extLst>
                  <a:ext uri="{FF2B5EF4-FFF2-40B4-BE49-F238E27FC236}">
                    <a16:creationId xmlns:a16="http://schemas.microsoft.com/office/drawing/2014/main" xmlns="" id="{8CA51150-BC3A-5076-2EFF-BE9C92423FE6}"/>
                  </a:ext>
                </a:extLst>
              </p:cNvPr>
              <p:cNvSpPr/>
              <p:nvPr/>
            </p:nvSpPr>
            <p:spPr>
              <a:xfrm>
                <a:off x="2979150" y="1103680"/>
                <a:ext cx="229278" cy="355892"/>
              </a:xfrm>
              <a:custGeom>
                <a:avLst/>
                <a:gdLst>
                  <a:gd name="connsiteX0" fmla="*/ 74294 w 229278"/>
                  <a:gd name="connsiteY0" fmla="*/ 355776 h 355892"/>
                  <a:gd name="connsiteX1" fmla="*/ 0 w 229278"/>
                  <a:gd name="connsiteY1" fmla="*/ 355776 h 355892"/>
                  <a:gd name="connsiteX2" fmla="*/ 0 w 229278"/>
                  <a:gd name="connsiteY2" fmla="*/ 0 h 355892"/>
                  <a:gd name="connsiteX3" fmla="*/ 229278 w 229278"/>
                  <a:gd name="connsiteY3" fmla="*/ 0 h 355892"/>
                  <a:gd name="connsiteX4" fmla="*/ 229278 w 229278"/>
                  <a:gd name="connsiteY4" fmla="*/ 66505 h 355892"/>
                  <a:gd name="connsiteX5" fmla="*/ 74294 w 229278"/>
                  <a:gd name="connsiteY5" fmla="*/ 66505 h 355892"/>
                  <a:gd name="connsiteX6" fmla="*/ 74294 w 229278"/>
                  <a:gd name="connsiteY6" fmla="*/ 136265 h 355892"/>
                  <a:gd name="connsiteX7" fmla="*/ 206955 w 229278"/>
                  <a:gd name="connsiteY7" fmla="*/ 136265 h 355892"/>
                  <a:gd name="connsiteX8" fmla="*/ 206955 w 229278"/>
                  <a:gd name="connsiteY8" fmla="*/ 202537 h 355892"/>
                  <a:gd name="connsiteX9" fmla="*/ 74294 w 229278"/>
                  <a:gd name="connsiteY9" fmla="*/ 202537 h 355892"/>
                  <a:gd name="connsiteX10" fmla="*/ 74294 w 229278"/>
                  <a:gd name="connsiteY10" fmla="*/ 355893 h 355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9278" h="355892">
                    <a:moveTo>
                      <a:pt x="74294" y="355776"/>
                    </a:moveTo>
                    <a:lnTo>
                      <a:pt x="0" y="355776"/>
                    </a:lnTo>
                    <a:lnTo>
                      <a:pt x="0" y="0"/>
                    </a:lnTo>
                    <a:lnTo>
                      <a:pt x="229278" y="0"/>
                    </a:lnTo>
                    <a:lnTo>
                      <a:pt x="229278" y="66505"/>
                    </a:lnTo>
                    <a:lnTo>
                      <a:pt x="74294" y="66505"/>
                    </a:lnTo>
                    <a:lnTo>
                      <a:pt x="74294" y="136265"/>
                    </a:lnTo>
                    <a:lnTo>
                      <a:pt x="206955" y="136265"/>
                    </a:lnTo>
                    <a:lnTo>
                      <a:pt x="206955" y="202537"/>
                    </a:lnTo>
                    <a:lnTo>
                      <a:pt x="74294" y="202537"/>
                    </a:lnTo>
                    <a:lnTo>
                      <a:pt x="74294" y="355893"/>
                    </a:lnTo>
                    <a:close/>
                  </a:path>
                </a:pathLst>
              </a:custGeom>
              <a:grpFill/>
              <a:ln w="116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sp>
          <p:nvSpPr>
            <p:cNvPr id="14" name="Forma Livre: Forma 13">
              <a:extLst>
                <a:ext uri="{FF2B5EF4-FFF2-40B4-BE49-F238E27FC236}">
                  <a16:creationId xmlns:a16="http://schemas.microsoft.com/office/drawing/2014/main" xmlns="" id="{0FDBB00D-D126-595F-5187-513DC40EF2FD}"/>
                </a:ext>
              </a:extLst>
            </p:cNvPr>
            <p:cNvSpPr/>
            <p:nvPr/>
          </p:nvSpPr>
          <p:spPr>
            <a:xfrm>
              <a:off x="4240807" y="2081065"/>
              <a:ext cx="1737286" cy="1756876"/>
            </a:xfrm>
            <a:custGeom>
              <a:avLst/>
              <a:gdLst>
                <a:gd name="connsiteX0" fmla="*/ 736434 w 1061981"/>
                <a:gd name="connsiteY0" fmla="*/ 0 h 1073956"/>
                <a:gd name="connsiteX1" fmla="*/ 0 w 1061981"/>
                <a:gd name="connsiteY1" fmla="*/ 0 h 1073956"/>
                <a:gd name="connsiteX2" fmla="*/ 0 w 1061981"/>
                <a:gd name="connsiteY2" fmla="*/ 745735 h 1073956"/>
                <a:gd name="connsiteX3" fmla="*/ 28718 w 1061981"/>
                <a:gd name="connsiteY3" fmla="*/ 774453 h 1073956"/>
                <a:gd name="connsiteX4" fmla="*/ 287412 w 1061981"/>
                <a:gd name="connsiteY4" fmla="*/ 1033031 h 1073956"/>
                <a:gd name="connsiteX5" fmla="*/ 328337 w 1061981"/>
                <a:gd name="connsiteY5" fmla="*/ 1073957 h 1073956"/>
                <a:gd name="connsiteX6" fmla="*/ 407050 w 1061981"/>
                <a:gd name="connsiteY6" fmla="*/ 1073957 h 1073956"/>
                <a:gd name="connsiteX7" fmla="*/ 407050 w 1061981"/>
                <a:gd name="connsiteY7" fmla="*/ 406818 h 1073956"/>
                <a:gd name="connsiteX8" fmla="*/ 813519 w 1061981"/>
                <a:gd name="connsiteY8" fmla="*/ 406818 h 1073956"/>
                <a:gd name="connsiteX9" fmla="*/ 813519 w 1061981"/>
                <a:gd name="connsiteY9" fmla="*/ 492739 h 1073956"/>
                <a:gd name="connsiteX10" fmla="*/ 490413 w 1061981"/>
                <a:gd name="connsiteY10" fmla="*/ 492739 h 1073956"/>
                <a:gd name="connsiteX11" fmla="*/ 490413 w 1061981"/>
                <a:gd name="connsiteY11" fmla="*/ 741201 h 1073956"/>
                <a:gd name="connsiteX12" fmla="*/ 813519 w 1061981"/>
                <a:gd name="connsiteY12" fmla="*/ 741201 h 1073956"/>
                <a:gd name="connsiteX13" fmla="*/ 813519 w 1061981"/>
                <a:gd name="connsiteY13" fmla="*/ 826308 h 1073956"/>
                <a:gd name="connsiteX14" fmla="*/ 490413 w 1061981"/>
                <a:gd name="connsiteY14" fmla="*/ 826308 h 1073956"/>
                <a:gd name="connsiteX15" fmla="*/ 490413 w 1061981"/>
                <a:gd name="connsiteY15" fmla="*/ 1073957 h 1073956"/>
                <a:gd name="connsiteX16" fmla="*/ 1061981 w 1061981"/>
                <a:gd name="connsiteY16" fmla="*/ 1073957 h 1073956"/>
                <a:gd name="connsiteX17" fmla="*/ 1061981 w 1061981"/>
                <a:gd name="connsiteY17" fmla="*/ 325431 h 1073956"/>
                <a:gd name="connsiteX18" fmla="*/ 736434 w 1061981"/>
                <a:gd name="connsiteY18" fmla="*/ 0 h 1073956"/>
                <a:gd name="connsiteX19" fmla="*/ 980711 w 1061981"/>
                <a:gd name="connsiteY19" fmla="*/ 992686 h 1073956"/>
                <a:gd name="connsiteX20" fmla="*/ 571568 w 1061981"/>
                <a:gd name="connsiteY20" fmla="*/ 992686 h 1073956"/>
                <a:gd name="connsiteX21" fmla="*/ 571568 w 1061981"/>
                <a:gd name="connsiteY21" fmla="*/ 907462 h 1073956"/>
                <a:gd name="connsiteX22" fmla="*/ 894673 w 1061981"/>
                <a:gd name="connsiteY22" fmla="*/ 907462 h 1073956"/>
                <a:gd name="connsiteX23" fmla="*/ 894673 w 1061981"/>
                <a:gd name="connsiteY23" fmla="*/ 659930 h 1073956"/>
                <a:gd name="connsiteX24" fmla="*/ 571568 w 1061981"/>
                <a:gd name="connsiteY24" fmla="*/ 659930 h 1073956"/>
                <a:gd name="connsiteX25" fmla="*/ 571568 w 1061981"/>
                <a:gd name="connsiteY25" fmla="*/ 573893 h 1073956"/>
                <a:gd name="connsiteX26" fmla="*/ 894673 w 1061981"/>
                <a:gd name="connsiteY26" fmla="*/ 573893 h 1073956"/>
                <a:gd name="connsiteX27" fmla="*/ 894673 w 1061981"/>
                <a:gd name="connsiteY27" fmla="*/ 325547 h 1073956"/>
                <a:gd name="connsiteX28" fmla="*/ 325780 w 1061981"/>
                <a:gd name="connsiteY28" fmla="*/ 325547 h 1073956"/>
                <a:gd name="connsiteX29" fmla="*/ 325780 w 1061981"/>
                <a:gd name="connsiteY29" fmla="*/ 968968 h 1073956"/>
                <a:gd name="connsiteX30" fmla="*/ 81271 w 1061981"/>
                <a:gd name="connsiteY30" fmla="*/ 724226 h 1073956"/>
                <a:gd name="connsiteX31" fmla="*/ 81271 w 1061981"/>
                <a:gd name="connsiteY31" fmla="*/ 81154 h 1073956"/>
                <a:gd name="connsiteX32" fmla="*/ 715041 w 1061981"/>
                <a:gd name="connsiteY32" fmla="*/ 81154 h 1073956"/>
                <a:gd name="connsiteX33" fmla="*/ 959434 w 1061981"/>
                <a:gd name="connsiteY33" fmla="*/ 325547 h 1073956"/>
                <a:gd name="connsiteX34" fmla="*/ 980827 w 1061981"/>
                <a:gd name="connsiteY34" fmla="*/ 346940 h 1073956"/>
                <a:gd name="connsiteX35" fmla="*/ 980827 w 1061981"/>
                <a:gd name="connsiteY35" fmla="*/ 992686 h 1073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061981" h="1073956">
                  <a:moveTo>
                    <a:pt x="736434" y="0"/>
                  </a:moveTo>
                  <a:lnTo>
                    <a:pt x="0" y="0"/>
                  </a:lnTo>
                  <a:lnTo>
                    <a:pt x="0" y="745735"/>
                  </a:lnTo>
                  <a:lnTo>
                    <a:pt x="28718" y="774453"/>
                  </a:lnTo>
                  <a:lnTo>
                    <a:pt x="287412" y="1033031"/>
                  </a:lnTo>
                  <a:lnTo>
                    <a:pt x="328337" y="1073957"/>
                  </a:lnTo>
                  <a:lnTo>
                    <a:pt x="407050" y="1073957"/>
                  </a:lnTo>
                  <a:lnTo>
                    <a:pt x="407050" y="406818"/>
                  </a:lnTo>
                  <a:lnTo>
                    <a:pt x="813519" y="406818"/>
                  </a:lnTo>
                  <a:lnTo>
                    <a:pt x="813519" y="492739"/>
                  </a:lnTo>
                  <a:lnTo>
                    <a:pt x="490413" y="492739"/>
                  </a:lnTo>
                  <a:lnTo>
                    <a:pt x="490413" y="741201"/>
                  </a:lnTo>
                  <a:lnTo>
                    <a:pt x="813519" y="741201"/>
                  </a:lnTo>
                  <a:lnTo>
                    <a:pt x="813519" y="826308"/>
                  </a:lnTo>
                  <a:lnTo>
                    <a:pt x="490413" y="826308"/>
                  </a:lnTo>
                  <a:lnTo>
                    <a:pt x="490413" y="1073957"/>
                  </a:lnTo>
                  <a:lnTo>
                    <a:pt x="1061981" y="1073957"/>
                  </a:lnTo>
                  <a:lnTo>
                    <a:pt x="1061981" y="325431"/>
                  </a:lnTo>
                  <a:lnTo>
                    <a:pt x="736434" y="0"/>
                  </a:lnTo>
                  <a:close/>
                  <a:moveTo>
                    <a:pt x="980711" y="992686"/>
                  </a:moveTo>
                  <a:lnTo>
                    <a:pt x="571568" y="992686"/>
                  </a:lnTo>
                  <a:lnTo>
                    <a:pt x="571568" y="907462"/>
                  </a:lnTo>
                  <a:lnTo>
                    <a:pt x="894673" y="907462"/>
                  </a:lnTo>
                  <a:lnTo>
                    <a:pt x="894673" y="659930"/>
                  </a:lnTo>
                  <a:lnTo>
                    <a:pt x="571568" y="659930"/>
                  </a:lnTo>
                  <a:lnTo>
                    <a:pt x="571568" y="573893"/>
                  </a:lnTo>
                  <a:lnTo>
                    <a:pt x="894673" y="573893"/>
                  </a:lnTo>
                  <a:lnTo>
                    <a:pt x="894673" y="325547"/>
                  </a:lnTo>
                  <a:lnTo>
                    <a:pt x="325780" y="325547"/>
                  </a:lnTo>
                  <a:lnTo>
                    <a:pt x="325780" y="968968"/>
                  </a:lnTo>
                  <a:lnTo>
                    <a:pt x="81271" y="724226"/>
                  </a:lnTo>
                  <a:lnTo>
                    <a:pt x="81271" y="81154"/>
                  </a:lnTo>
                  <a:lnTo>
                    <a:pt x="715041" y="81154"/>
                  </a:lnTo>
                  <a:lnTo>
                    <a:pt x="959434" y="325547"/>
                  </a:lnTo>
                  <a:lnTo>
                    <a:pt x="980827" y="346940"/>
                  </a:lnTo>
                  <a:lnTo>
                    <a:pt x="980827" y="992686"/>
                  </a:lnTo>
                  <a:close/>
                </a:path>
              </a:pathLst>
            </a:custGeom>
            <a:solidFill>
              <a:srgbClr val="D80305"/>
            </a:solidFill>
            <a:ln w="11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sp>
        <p:nvSpPr>
          <p:cNvPr id="21" name="Retângulo 20">
            <a:extLst>
              <a:ext uri="{FF2B5EF4-FFF2-40B4-BE49-F238E27FC236}">
                <a16:creationId xmlns:a16="http://schemas.microsoft.com/office/drawing/2014/main" xmlns="" id="{6419DDFA-9D68-A18F-BAA6-80835E14B0B3}"/>
              </a:ext>
            </a:extLst>
          </p:cNvPr>
          <p:cNvSpPr/>
          <p:nvPr/>
        </p:nvSpPr>
        <p:spPr>
          <a:xfrm>
            <a:off x="0" y="6596534"/>
            <a:ext cx="12192000" cy="2614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xmlns="" id="{95C9FBE8-5472-275F-C65A-459899A4CA9B}"/>
              </a:ext>
            </a:extLst>
          </p:cNvPr>
          <p:cNvSpPr/>
          <p:nvPr/>
        </p:nvSpPr>
        <p:spPr>
          <a:xfrm>
            <a:off x="0" y="6524534"/>
            <a:ext cx="12192000" cy="72000"/>
          </a:xfrm>
          <a:prstGeom prst="rect">
            <a:avLst/>
          </a:prstGeom>
          <a:solidFill>
            <a:srgbClr val="D803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xmlns="" id="{ACABE5DA-00DE-9412-3980-D6B98E1034D4}"/>
              </a:ext>
            </a:extLst>
          </p:cNvPr>
          <p:cNvSpPr/>
          <p:nvPr/>
        </p:nvSpPr>
        <p:spPr>
          <a:xfrm flipH="1">
            <a:off x="-12622171" y="3961703"/>
            <a:ext cx="11160000" cy="46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xmlns="" id="{FEBB6D4F-B20C-1079-462E-1D286C37C64B}"/>
              </a:ext>
            </a:extLst>
          </p:cNvPr>
          <p:cNvGrpSpPr/>
          <p:nvPr/>
        </p:nvGrpSpPr>
        <p:grpSpPr>
          <a:xfrm>
            <a:off x="1413805" y="4832300"/>
            <a:ext cx="9677662" cy="1339583"/>
            <a:chOff x="1264920" y="4908076"/>
            <a:chExt cx="9814633" cy="1339583"/>
          </a:xfrm>
        </p:grpSpPr>
        <p:sp>
          <p:nvSpPr>
            <p:cNvPr id="23" name="Retângulo: Cantos Arredondados 22">
              <a:extLst>
                <a:ext uri="{FF2B5EF4-FFF2-40B4-BE49-F238E27FC236}">
                  <a16:creationId xmlns:a16="http://schemas.microsoft.com/office/drawing/2014/main" xmlns="" id="{6D7B2F4D-CED1-E496-A758-8406ED94C405}"/>
                </a:ext>
              </a:extLst>
            </p:cNvPr>
            <p:cNvSpPr/>
            <p:nvPr/>
          </p:nvSpPr>
          <p:spPr>
            <a:xfrm>
              <a:off x="1264921" y="4908076"/>
              <a:ext cx="9814632" cy="1339583"/>
            </a:xfrm>
            <a:prstGeom prst="roundRect">
              <a:avLst/>
            </a:prstGeom>
            <a:solidFill>
              <a:srgbClr val="D803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xmlns="" id="{633E6E88-6E94-33DB-FC43-52912A92B0E3}"/>
                </a:ext>
              </a:extLst>
            </p:cNvPr>
            <p:cNvSpPr txBox="1"/>
            <p:nvPr/>
          </p:nvSpPr>
          <p:spPr>
            <a:xfrm>
              <a:off x="1264920" y="5009942"/>
              <a:ext cx="9814633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200" dirty="0">
                  <a:solidFill>
                    <a:schemeClr val="bg1"/>
                  </a:solidFill>
                  <a:latin typeface="Share Tech" panose="00000500000000000000" pitchFamily="2" charset="0"/>
                  <a:ea typeface="Open Sans" pitchFamily="2" charset="0"/>
                  <a:cs typeface="Open Sans" pitchFamily="2" charset="0"/>
                </a:rPr>
                <a:t>Estudo da </a:t>
              </a:r>
              <a:r>
                <a:rPr lang="pt-BR" sz="2200" dirty="0" err="1">
                  <a:solidFill>
                    <a:schemeClr val="bg1"/>
                  </a:solidFill>
                  <a:latin typeface="Share Tech" panose="00000500000000000000" pitchFamily="2" charset="0"/>
                  <a:ea typeface="Open Sans" pitchFamily="2" charset="0"/>
                  <a:cs typeface="Open Sans" pitchFamily="2" charset="0"/>
                </a:rPr>
                <a:t>PwC</a:t>
              </a:r>
              <a:r>
                <a:rPr lang="pt-BR" sz="2200" dirty="0">
                  <a:solidFill>
                    <a:schemeClr val="bg1"/>
                  </a:solidFill>
                  <a:latin typeface="Share Tech" panose="00000500000000000000" pitchFamily="2" charset="0"/>
                  <a:ea typeface="Open Sans" pitchFamily="2" charset="0"/>
                  <a:cs typeface="Open Sans" pitchFamily="2" charset="0"/>
                </a:rPr>
                <a:t>¹ aponta que resíduo tributário nas exportações, oriundo das contribuições previdenciárias incidentes sobre a folha de pagamento,</a:t>
              </a:r>
              <a:r>
                <a:rPr lang="pt-BR" sz="2200" b="1" dirty="0">
                  <a:solidFill>
                    <a:schemeClr val="bg1"/>
                  </a:solidFill>
                  <a:latin typeface="Share Tech" panose="00000500000000000000" pitchFamily="2" charset="0"/>
                  <a:ea typeface="Open Sans" pitchFamily="2" charset="0"/>
                  <a:cs typeface="Open Sans" pitchFamily="2" charset="0"/>
                </a:rPr>
                <a:t> </a:t>
              </a:r>
              <a:r>
                <a:rPr lang="pt-BR" sz="2200" dirty="0">
                  <a:solidFill>
                    <a:schemeClr val="bg1"/>
                  </a:solidFill>
                  <a:latin typeface="Share Tech" panose="00000500000000000000" pitchFamily="2" charset="0"/>
                  <a:ea typeface="Open Sans" pitchFamily="2" charset="0"/>
                  <a:cs typeface="Open Sans" pitchFamily="2" charset="0"/>
                </a:rPr>
                <a:t>varia de </a:t>
              </a:r>
            </a:p>
            <a:p>
              <a:pPr algn="ctr"/>
              <a:r>
                <a:rPr lang="pt-BR" sz="2200" b="1" dirty="0">
                  <a:solidFill>
                    <a:schemeClr val="bg1"/>
                  </a:solidFill>
                  <a:latin typeface="Share Tech" panose="00000500000000000000" pitchFamily="2" charset="0"/>
                  <a:ea typeface="Open Sans" pitchFamily="2" charset="0"/>
                  <a:cs typeface="Open Sans" pitchFamily="2" charset="0"/>
                </a:rPr>
                <a:t>4% a 5% </a:t>
              </a:r>
              <a:r>
                <a:rPr lang="pt-BR" sz="2200" dirty="0">
                  <a:solidFill>
                    <a:schemeClr val="bg1"/>
                  </a:solidFill>
                  <a:latin typeface="Share Tech" panose="00000500000000000000" pitchFamily="2" charset="0"/>
                  <a:ea typeface="Open Sans" pitchFamily="2" charset="0"/>
                  <a:cs typeface="Open Sans" pitchFamily="2" charset="0"/>
                </a:rPr>
                <a:t>sobre receita total de exportação.</a:t>
              </a:r>
            </a:p>
          </p:txBody>
        </p: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B067F961-9DEC-DCB2-5443-419ACB932164}"/>
              </a:ext>
            </a:extLst>
          </p:cNvPr>
          <p:cNvSpPr txBox="1"/>
          <p:nvPr/>
        </p:nvSpPr>
        <p:spPr>
          <a:xfrm>
            <a:off x="-88613" y="6295023"/>
            <a:ext cx="61084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¹Estudo realizado com base em dados da Tupy, maior fundição da ABIFA.</a:t>
            </a:r>
          </a:p>
        </p:txBody>
      </p:sp>
    </p:spTree>
    <p:extLst>
      <p:ext uri="{BB962C8B-B14F-4D97-AF65-F5344CB8AC3E}">
        <p14:creationId xmlns:p14="http://schemas.microsoft.com/office/powerpoint/2010/main" val="28512516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 descr="Padrão do plano de fundo&#10;&#10;Descrição gerada automaticamente">
            <a:extLst>
              <a:ext uri="{FF2B5EF4-FFF2-40B4-BE49-F238E27FC236}">
                <a16:creationId xmlns:a16="http://schemas.microsoft.com/office/drawing/2014/main" xmlns="" id="{C09E6DB4-1160-51B9-8C60-D6A89EBC3A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7" b="7855"/>
          <a:stretch/>
        </p:blipFill>
        <p:spPr>
          <a:xfrm>
            <a:off x="-12412" y="-120288"/>
            <a:ext cx="12204411" cy="6858000"/>
          </a:xfrm>
          <a:prstGeom prst="rect">
            <a:avLst/>
          </a:prstGeom>
        </p:spPr>
      </p:pic>
      <p:sp>
        <p:nvSpPr>
          <p:cNvPr id="22" name="Retângulo 21">
            <a:extLst>
              <a:ext uri="{FF2B5EF4-FFF2-40B4-BE49-F238E27FC236}">
                <a16:creationId xmlns:a16="http://schemas.microsoft.com/office/drawing/2014/main" xmlns="" id="{316A3447-E85D-7B88-18C0-8234CBBB5C80}"/>
              </a:ext>
            </a:extLst>
          </p:cNvPr>
          <p:cNvSpPr/>
          <p:nvPr/>
        </p:nvSpPr>
        <p:spPr>
          <a:xfrm>
            <a:off x="-12412" y="699594"/>
            <a:ext cx="9000000" cy="830997"/>
          </a:xfrm>
          <a:prstGeom prst="rect">
            <a:avLst/>
          </a:prstGeom>
          <a:solidFill>
            <a:srgbClr val="D803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xmlns="" id="{66D4CB51-4788-67D4-9E3B-18BA277C5CF0}"/>
              </a:ext>
            </a:extLst>
          </p:cNvPr>
          <p:cNvSpPr/>
          <p:nvPr/>
        </p:nvSpPr>
        <p:spPr>
          <a:xfrm>
            <a:off x="0" y="6596534"/>
            <a:ext cx="12192000" cy="2614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xmlns="" id="{95017844-13F3-1AC8-E832-0EF3D72FF99F}"/>
              </a:ext>
            </a:extLst>
          </p:cNvPr>
          <p:cNvSpPr/>
          <p:nvPr/>
        </p:nvSpPr>
        <p:spPr>
          <a:xfrm>
            <a:off x="0" y="6524534"/>
            <a:ext cx="12192000" cy="72000"/>
          </a:xfrm>
          <a:prstGeom prst="rect">
            <a:avLst/>
          </a:prstGeom>
          <a:solidFill>
            <a:srgbClr val="D803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EADD625B-1048-D6E2-A769-F3912D5225A1}"/>
              </a:ext>
            </a:extLst>
          </p:cNvPr>
          <p:cNvSpPr txBox="1"/>
          <p:nvPr/>
        </p:nvSpPr>
        <p:spPr>
          <a:xfrm>
            <a:off x="172817" y="785879"/>
            <a:ext cx="71994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Share Tech" panose="00000500000000000000" pitchFamily="2" charset="0"/>
              </a:rPr>
              <a:t>IMPACTO FINANCEIRO E ORÇAMENTÁRIO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D07A4CED-BC54-3EE8-EE4D-DAA0B4618DAF}"/>
              </a:ext>
            </a:extLst>
          </p:cNvPr>
          <p:cNvSpPr txBox="1"/>
          <p:nvPr/>
        </p:nvSpPr>
        <p:spPr>
          <a:xfrm>
            <a:off x="2281702" y="3892273"/>
            <a:ext cx="7628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Três setores respondem por 42% do total de renúncias em 2017:</a:t>
            </a: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xmlns="" id="{C843FC41-8B74-EC67-DDB0-C93203B6ADF7}"/>
              </a:ext>
            </a:extLst>
          </p:cNvPr>
          <p:cNvGrpSpPr/>
          <p:nvPr/>
        </p:nvGrpSpPr>
        <p:grpSpPr>
          <a:xfrm>
            <a:off x="11079553" y="261466"/>
            <a:ext cx="713412" cy="736097"/>
            <a:chOff x="3886876" y="2081065"/>
            <a:chExt cx="2443036" cy="2520721"/>
          </a:xfrm>
        </p:grpSpPr>
        <p:grpSp>
          <p:nvGrpSpPr>
            <p:cNvPr id="12" name="Gráfico 2">
              <a:extLst>
                <a:ext uri="{FF2B5EF4-FFF2-40B4-BE49-F238E27FC236}">
                  <a16:creationId xmlns:a16="http://schemas.microsoft.com/office/drawing/2014/main" xmlns="" id="{4988CA42-2602-742C-2A36-7F2D6896EA9C}"/>
                </a:ext>
              </a:extLst>
            </p:cNvPr>
            <p:cNvGrpSpPr/>
            <p:nvPr/>
          </p:nvGrpSpPr>
          <p:grpSpPr>
            <a:xfrm>
              <a:off x="3886876" y="3983609"/>
              <a:ext cx="2443036" cy="618177"/>
              <a:chOff x="2136483" y="1102169"/>
              <a:chExt cx="1412455" cy="357403"/>
            </a:xfrm>
            <a:solidFill>
              <a:schemeClr val="tx1"/>
            </a:solidFill>
          </p:grpSpPr>
          <p:sp>
            <p:nvSpPr>
              <p:cNvPr id="14" name="Forma Livre: Forma 13">
                <a:extLst>
                  <a:ext uri="{FF2B5EF4-FFF2-40B4-BE49-F238E27FC236}">
                    <a16:creationId xmlns:a16="http://schemas.microsoft.com/office/drawing/2014/main" xmlns="" id="{AFE22F5B-33E6-08F6-0D1D-8EEC0099DD03}"/>
                  </a:ext>
                </a:extLst>
              </p:cNvPr>
              <p:cNvSpPr/>
              <p:nvPr/>
            </p:nvSpPr>
            <p:spPr>
              <a:xfrm>
                <a:off x="2136483" y="1102169"/>
                <a:ext cx="344033" cy="357287"/>
              </a:xfrm>
              <a:custGeom>
                <a:avLst/>
                <a:gdLst>
                  <a:gd name="connsiteX0" fmla="*/ 262647 w 344033"/>
                  <a:gd name="connsiteY0" fmla="*/ 357288 h 357287"/>
                  <a:gd name="connsiteX1" fmla="*/ 236836 w 344033"/>
                  <a:gd name="connsiteY1" fmla="*/ 272529 h 357287"/>
                  <a:gd name="connsiteX2" fmla="*/ 107082 w 344033"/>
                  <a:gd name="connsiteY2" fmla="*/ 272529 h 357287"/>
                  <a:gd name="connsiteX3" fmla="*/ 81271 w 344033"/>
                  <a:gd name="connsiteY3" fmla="*/ 357288 h 357287"/>
                  <a:gd name="connsiteX4" fmla="*/ 0 w 344033"/>
                  <a:gd name="connsiteY4" fmla="*/ 357288 h 357287"/>
                  <a:gd name="connsiteX5" fmla="*/ 125684 w 344033"/>
                  <a:gd name="connsiteY5" fmla="*/ 0 h 357287"/>
                  <a:gd name="connsiteX6" fmla="*/ 213117 w 344033"/>
                  <a:gd name="connsiteY6" fmla="*/ 0 h 357287"/>
                  <a:gd name="connsiteX7" fmla="*/ 344033 w 344033"/>
                  <a:gd name="connsiteY7" fmla="*/ 357288 h 357287"/>
                  <a:gd name="connsiteX8" fmla="*/ 262763 w 344033"/>
                  <a:gd name="connsiteY8" fmla="*/ 357288 h 357287"/>
                  <a:gd name="connsiteX9" fmla="*/ 218814 w 344033"/>
                  <a:gd name="connsiteY9" fmla="*/ 209280 h 357287"/>
                  <a:gd name="connsiteX10" fmla="*/ 172075 w 344033"/>
                  <a:gd name="connsiteY10" fmla="*/ 81038 h 357287"/>
                  <a:gd name="connsiteX11" fmla="*/ 126033 w 344033"/>
                  <a:gd name="connsiteY11" fmla="*/ 209280 h 357287"/>
                  <a:gd name="connsiteX12" fmla="*/ 218814 w 344033"/>
                  <a:gd name="connsiteY12" fmla="*/ 209280 h 35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44033" h="357287">
                    <a:moveTo>
                      <a:pt x="262647" y="357288"/>
                    </a:moveTo>
                    <a:lnTo>
                      <a:pt x="236836" y="272529"/>
                    </a:lnTo>
                    <a:lnTo>
                      <a:pt x="107082" y="272529"/>
                    </a:lnTo>
                    <a:lnTo>
                      <a:pt x="81271" y="357288"/>
                    </a:lnTo>
                    <a:lnTo>
                      <a:pt x="0" y="357288"/>
                    </a:lnTo>
                    <a:lnTo>
                      <a:pt x="125684" y="0"/>
                    </a:lnTo>
                    <a:lnTo>
                      <a:pt x="213117" y="0"/>
                    </a:lnTo>
                    <a:lnTo>
                      <a:pt x="344033" y="357288"/>
                    </a:lnTo>
                    <a:lnTo>
                      <a:pt x="262763" y="357288"/>
                    </a:lnTo>
                    <a:close/>
                    <a:moveTo>
                      <a:pt x="218814" y="209280"/>
                    </a:moveTo>
                    <a:lnTo>
                      <a:pt x="172075" y="81038"/>
                    </a:lnTo>
                    <a:lnTo>
                      <a:pt x="126033" y="209280"/>
                    </a:lnTo>
                    <a:lnTo>
                      <a:pt x="218814" y="209280"/>
                    </a:lnTo>
                    <a:close/>
                  </a:path>
                </a:pathLst>
              </a:custGeom>
              <a:grpFill/>
              <a:ln w="116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" name="Forma Livre: Forma 14">
                <a:extLst>
                  <a:ext uri="{FF2B5EF4-FFF2-40B4-BE49-F238E27FC236}">
                    <a16:creationId xmlns:a16="http://schemas.microsoft.com/office/drawing/2014/main" xmlns="" id="{184FF5BB-4B0E-EA09-6C63-21226E581E92}"/>
                  </a:ext>
                </a:extLst>
              </p:cNvPr>
              <p:cNvSpPr/>
              <p:nvPr/>
            </p:nvSpPr>
            <p:spPr>
              <a:xfrm>
                <a:off x="3204905" y="1102169"/>
                <a:ext cx="344033" cy="357287"/>
              </a:xfrm>
              <a:custGeom>
                <a:avLst/>
                <a:gdLst>
                  <a:gd name="connsiteX0" fmla="*/ 262647 w 344033"/>
                  <a:gd name="connsiteY0" fmla="*/ 357288 h 357287"/>
                  <a:gd name="connsiteX1" fmla="*/ 236836 w 344033"/>
                  <a:gd name="connsiteY1" fmla="*/ 272529 h 357287"/>
                  <a:gd name="connsiteX2" fmla="*/ 107082 w 344033"/>
                  <a:gd name="connsiteY2" fmla="*/ 272529 h 357287"/>
                  <a:gd name="connsiteX3" fmla="*/ 81271 w 344033"/>
                  <a:gd name="connsiteY3" fmla="*/ 357288 h 357287"/>
                  <a:gd name="connsiteX4" fmla="*/ 0 w 344033"/>
                  <a:gd name="connsiteY4" fmla="*/ 357288 h 357287"/>
                  <a:gd name="connsiteX5" fmla="*/ 125684 w 344033"/>
                  <a:gd name="connsiteY5" fmla="*/ 0 h 357287"/>
                  <a:gd name="connsiteX6" fmla="*/ 213117 w 344033"/>
                  <a:gd name="connsiteY6" fmla="*/ 0 h 357287"/>
                  <a:gd name="connsiteX7" fmla="*/ 344034 w 344033"/>
                  <a:gd name="connsiteY7" fmla="*/ 357288 h 357287"/>
                  <a:gd name="connsiteX8" fmla="*/ 262763 w 344033"/>
                  <a:gd name="connsiteY8" fmla="*/ 357288 h 357287"/>
                  <a:gd name="connsiteX9" fmla="*/ 218814 w 344033"/>
                  <a:gd name="connsiteY9" fmla="*/ 209280 h 357287"/>
                  <a:gd name="connsiteX10" fmla="*/ 172075 w 344033"/>
                  <a:gd name="connsiteY10" fmla="*/ 81038 h 357287"/>
                  <a:gd name="connsiteX11" fmla="*/ 126033 w 344033"/>
                  <a:gd name="connsiteY11" fmla="*/ 209280 h 357287"/>
                  <a:gd name="connsiteX12" fmla="*/ 218814 w 344033"/>
                  <a:gd name="connsiteY12" fmla="*/ 209280 h 35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44033" h="357287">
                    <a:moveTo>
                      <a:pt x="262647" y="357288"/>
                    </a:moveTo>
                    <a:lnTo>
                      <a:pt x="236836" y="272529"/>
                    </a:lnTo>
                    <a:lnTo>
                      <a:pt x="107082" y="272529"/>
                    </a:lnTo>
                    <a:lnTo>
                      <a:pt x="81271" y="357288"/>
                    </a:lnTo>
                    <a:lnTo>
                      <a:pt x="0" y="357288"/>
                    </a:lnTo>
                    <a:lnTo>
                      <a:pt x="125684" y="0"/>
                    </a:lnTo>
                    <a:lnTo>
                      <a:pt x="213117" y="0"/>
                    </a:lnTo>
                    <a:lnTo>
                      <a:pt x="344034" y="357288"/>
                    </a:lnTo>
                    <a:lnTo>
                      <a:pt x="262763" y="357288"/>
                    </a:lnTo>
                    <a:close/>
                    <a:moveTo>
                      <a:pt x="218814" y="209280"/>
                    </a:moveTo>
                    <a:lnTo>
                      <a:pt x="172075" y="81038"/>
                    </a:lnTo>
                    <a:lnTo>
                      <a:pt x="126033" y="209280"/>
                    </a:lnTo>
                    <a:lnTo>
                      <a:pt x="218814" y="209280"/>
                    </a:lnTo>
                    <a:close/>
                  </a:path>
                </a:pathLst>
              </a:custGeom>
              <a:grpFill/>
              <a:ln w="116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" name="Forma Livre: Forma 15">
                <a:extLst>
                  <a:ext uri="{FF2B5EF4-FFF2-40B4-BE49-F238E27FC236}">
                    <a16:creationId xmlns:a16="http://schemas.microsoft.com/office/drawing/2014/main" xmlns="" id="{BEB5E9BA-C247-A1E7-78B1-B288497B134E}"/>
                  </a:ext>
                </a:extLst>
              </p:cNvPr>
              <p:cNvSpPr/>
              <p:nvPr/>
            </p:nvSpPr>
            <p:spPr>
              <a:xfrm>
                <a:off x="2514815" y="1103680"/>
                <a:ext cx="263925" cy="355892"/>
              </a:xfrm>
              <a:custGeom>
                <a:avLst/>
                <a:gdLst>
                  <a:gd name="connsiteX0" fmla="*/ 0 w 263925"/>
                  <a:gd name="connsiteY0" fmla="*/ 0 h 355892"/>
                  <a:gd name="connsiteX1" fmla="*/ 110802 w 263925"/>
                  <a:gd name="connsiteY1" fmla="*/ 0 h 355892"/>
                  <a:gd name="connsiteX2" fmla="*/ 218349 w 263925"/>
                  <a:gd name="connsiteY2" fmla="*/ 19998 h 355892"/>
                  <a:gd name="connsiteX3" fmla="*/ 254857 w 263925"/>
                  <a:gd name="connsiteY3" fmla="*/ 90107 h 355892"/>
                  <a:gd name="connsiteX4" fmla="*/ 248462 w 263925"/>
                  <a:gd name="connsiteY4" fmla="*/ 126615 h 355892"/>
                  <a:gd name="connsiteX5" fmla="*/ 229859 w 263925"/>
                  <a:gd name="connsiteY5" fmla="*/ 153356 h 355892"/>
                  <a:gd name="connsiteX6" fmla="*/ 200211 w 263925"/>
                  <a:gd name="connsiteY6" fmla="*/ 166959 h 355892"/>
                  <a:gd name="connsiteX7" fmla="*/ 200211 w 263925"/>
                  <a:gd name="connsiteY7" fmla="*/ 169401 h 355892"/>
                  <a:gd name="connsiteX8" fmla="*/ 232301 w 263925"/>
                  <a:gd name="connsiteY8" fmla="*/ 181958 h 355892"/>
                  <a:gd name="connsiteX9" fmla="*/ 255322 w 263925"/>
                  <a:gd name="connsiteY9" fmla="*/ 207769 h 355892"/>
                  <a:gd name="connsiteX10" fmla="*/ 263926 w 263925"/>
                  <a:gd name="connsiteY10" fmla="*/ 252648 h 355892"/>
                  <a:gd name="connsiteX11" fmla="*/ 248113 w 263925"/>
                  <a:gd name="connsiteY11" fmla="*/ 308107 h 355892"/>
                  <a:gd name="connsiteX12" fmla="*/ 203002 w 263925"/>
                  <a:gd name="connsiteY12" fmla="*/ 343568 h 355892"/>
                  <a:gd name="connsiteX13" fmla="*/ 133242 w 263925"/>
                  <a:gd name="connsiteY13" fmla="*/ 355893 h 355892"/>
                  <a:gd name="connsiteX14" fmla="*/ 116 w 263925"/>
                  <a:gd name="connsiteY14" fmla="*/ 355893 h 355892"/>
                  <a:gd name="connsiteX15" fmla="*/ 116 w 263925"/>
                  <a:gd name="connsiteY15" fmla="*/ 0 h 355892"/>
                  <a:gd name="connsiteX16" fmla="*/ 75457 w 263925"/>
                  <a:gd name="connsiteY16" fmla="*/ 140915 h 355892"/>
                  <a:gd name="connsiteX17" fmla="*/ 119290 w 263925"/>
                  <a:gd name="connsiteY17" fmla="*/ 140915 h 355892"/>
                  <a:gd name="connsiteX18" fmla="*/ 164866 w 263925"/>
                  <a:gd name="connsiteY18" fmla="*/ 130568 h 355892"/>
                  <a:gd name="connsiteX19" fmla="*/ 177539 w 263925"/>
                  <a:gd name="connsiteY19" fmla="*/ 99989 h 355892"/>
                  <a:gd name="connsiteX20" fmla="*/ 162541 w 263925"/>
                  <a:gd name="connsiteY20" fmla="*/ 70690 h 355892"/>
                  <a:gd name="connsiteX21" fmla="*/ 115220 w 263925"/>
                  <a:gd name="connsiteY21" fmla="*/ 61854 h 355892"/>
                  <a:gd name="connsiteX22" fmla="*/ 75573 w 263925"/>
                  <a:gd name="connsiteY22" fmla="*/ 61854 h 355892"/>
                  <a:gd name="connsiteX23" fmla="*/ 75573 w 263925"/>
                  <a:gd name="connsiteY23" fmla="*/ 140915 h 355892"/>
                  <a:gd name="connsiteX24" fmla="*/ 75457 w 263925"/>
                  <a:gd name="connsiteY24" fmla="*/ 200793 h 355892"/>
                  <a:gd name="connsiteX25" fmla="*/ 75457 w 263925"/>
                  <a:gd name="connsiteY25" fmla="*/ 293574 h 355892"/>
                  <a:gd name="connsiteX26" fmla="*/ 124638 w 263925"/>
                  <a:gd name="connsiteY26" fmla="*/ 293574 h 355892"/>
                  <a:gd name="connsiteX27" fmla="*/ 172075 w 263925"/>
                  <a:gd name="connsiteY27" fmla="*/ 280436 h 355892"/>
                  <a:gd name="connsiteX28" fmla="*/ 185446 w 263925"/>
                  <a:gd name="connsiteY28" fmla="*/ 245090 h 355892"/>
                  <a:gd name="connsiteX29" fmla="*/ 179632 w 263925"/>
                  <a:gd name="connsiteY29" fmla="*/ 221953 h 355892"/>
                  <a:gd name="connsiteX30" fmla="*/ 159983 w 263925"/>
                  <a:gd name="connsiteY30" fmla="*/ 206374 h 355892"/>
                  <a:gd name="connsiteX31" fmla="*/ 122080 w 263925"/>
                  <a:gd name="connsiteY31" fmla="*/ 200793 h 355892"/>
                  <a:gd name="connsiteX32" fmla="*/ 75341 w 263925"/>
                  <a:gd name="connsiteY32" fmla="*/ 200793 h 355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63925" h="355892">
                    <a:moveTo>
                      <a:pt x="0" y="0"/>
                    </a:moveTo>
                    <a:lnTo>
                      <a:pt x="110802" y="0"/>
                    </a:lnTo>
                    <a:cubicBezTo>
                      <a:pt x="158239" y="0"/>
                      <a:pt x="194049" y="6627"/>
                      <a:pt x="218349" y="19998"/>
                    </a:cubicBezTo>
                    <a:cubicBezTo>
                      <a:pt x="242649" y="33369"/>
                      <a:pt x="254857" y="56622"/>
                      <a:pt x="254857" y="90107"/>
                    </a:cubicBezTo>
                    <a:cubicBezTo>
                      <a:pt x="254857" y="103594"/>
                      <a:pt x="252648" y="115802"/>
                      <a:pt x="248462" y="126615"/>
                    </a:cubicBezTo>
                    <a:cubicBezTo>
                      <a:pt x="244160" y="137544"/>
                      <a:pt x="237998" y="146380"/>
                      <a:pt x="229859" y="153356"/>
                    </a:cubicBezTo>
                    <a:cubicBezTo>
                      <a:pt x="221721" y="160332"/>
                      <a:pt x="211838" y="164866"/>
                      <a:pt x="200211" y="166959"/>
                    </a:cubicBezTo>
                    <a:lnTo>
                      <a:pt x="200211" y="169401"/>
                    </a:lnTo>
                    <a:cubicBezTo>
                      <a:pt x="212071" y="171842"/>
                      <a:pt x="222767" y="176028"/>
                      <a:pt x="232301" y="181958"/>
                    </a:cubicBezTo>
                    <a:cubicBezTo>
                      <a:pt x="241835" y="187887"/>
                      <a:pt x="249508" y="196491"/>
                      <a:pt x="255322" y="207769"/>
                    </a:cubicBezTo>
                    <a:cubicBezTo>
                      <a:pt x="261135" y="219047"/>
                      <a:pt x="263926" y="234045"/>
                      <a:pt x="263926" y="252648"/>
                    </a:cubicBezTo>
                    <a:cubicBezTo>
                      <a:pt x="263926" y="274273"/>
                      <a:pt x="258694" y="292760"/>
                      <a:pt x="248113" y="308107"/>
                    </a:cubicBezTo>
                    <a:cubicBezTo>
                      <a:pt x="237533" y="323571"/>
                      <a:pt x="222535" y="335313"/>
                      <a:pt x="203002" y="343568"/>
                    </a:cubicBezTo>
                    <a:cubicBezTo>
                      <a:pt x="183469" y="351707"/>
                      <a:pt x="160216" y="355893"/>
                      <a:pt x="133242" y="355893"/>
                    </a:cubicBezTo>
                    <a:lnTo>
                      <a:pt x="116" y="355893"/>
                    </a:lnTo>
                    <a:lnTo>
                      <a:pt x="116" y="0"/>
                    </a:lnTo>
                    <a:close/>
                    <a:moveTo>
                      <a:pt x="75457" y="140915"/>
                    </a:moveTo>
                    <a:lnTo>
                      <a:pt x="119290" y="140915"/>
                    </a:lnTo>
                    <a:cubicBezTo>
                      <a:pt x="141148" y="140915"/>
                      <a:pt x="156379" y="137427"/>
                      <a:pt x="164866" y="130568"/>
                    </a:cubicBezTo>
                    <a:cubicBezTo>
                      <a:pt x="173354" y="123708"/>
                      <a:pt x="177539" y="113476"/>
                      <a:pt x="177539" y="99989"/>
                    </a:cubicBezTo>
                    <a:cubicBezTo>
                      <a:pt x="177539" y="86503"/>
                      <a:pt x="172540" y="76620"/>
                      <a:pt x="162541" y="70690"/>
                    </a:cubicBezTo>
                    <a:cubicBezTo>
                      <a:pt x="152542" y="64761"/>
                      <a:pt x="136730" y="61854"/>
                      <a:pt x="115220" y="61854"/>
                    </a:cubicBezTo>
                    <a:lnTo>
                      <a:pt x="75573" y="61854"/>
                    </a:lnTo>
                    <a:lnTo>
                      <a:pt x="75573" y="140915"/>
                    </a:lnTo>
                    <a:close/>
                    <a:moveTo>
                      <a:pt x="75457" y="200793"/>
                    </a:moveTo>
                    <a:lnTo>
                      <a:pt x="75457" y="293574"/>
                    </a:lnTo>
                    <a:lnTo>
                      <a:pt x="124638" y="293574"/>
                    </a:lnTo>
                    <a:cubicBezTo>
                      <a:pt x="147310" y="293574"/>
                      <a:pt x="163122" y="289156"/>
                      <a:pt x="172075" y="280436"/>
                    </a:cubicBezTo>
                    <a:cubicBezTo>
                      <a:pt x="181027" y="271716"/>
                      <a:pt x="185446" y="259856"/>
                      <a:pt x="185446" y="245090"/>
                    </a:cubicBezTo>
                    <a:cubicBezTo>
                      <a:pt x="185446" y="236370"/>
                      <a:pt x="183469" y="228581"/>
                      <a:pt x="179632" y="221953"/>
                    </a:cubicBezTo>
                    <a:cubicBezTo>
                      <a:pt x="175795" y="215326"/>
                      <a:pt x="169168" y="210094"/>
                      <a:pt x="159983" y="206374"/>
                    </a:cubicBezTo>
                    <a:cubicBezTo>
                      <a:pt x="150798" y="202653"/>
                      <a:pt x="138241" y="200793"/>
                      <a:pt x="122080" y="200793"/>
                    </a:cubicBezTo>
                    <a:lnTo>
                      <a:pt x="75341" y="200793"/>
                    </a:lnTo>
                    <a:close/>
                  </a:path>
                </a:pathLst>
              </a:custGeom>
              <a:grpFill/>
              <a:ln w="116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" name="Forma Livre: Forma 16">
                <a:extLst>
                  <a:ext uri="{FF2B5EF4-FFF2-40B4-BE49-F238E27FC236}">
                    <a16:creationId xmlns:a16="http://schemas.microsoft.com/office/drawing/2014/main" xmlns="" id="{0AA99BF1-B8D3-4FB4-BF23-591C61F9B437}"/>
                  </a:ext>
                </a:extLst>
              </p:cNvPr>
              <p:cNvSpPr/>
              <p:nvPr/>
            </p:nvSpPr>
            <p:spPr>
              <a:xfrm>
                <a:off x="2831177" y="1103680"/>
                <a:ext cx="75457" cy="355892"/>
              </a:xfrm>
              <a:custGeom>
                <a:avLst/>
                <a:gdLst>
                  <a:gd name="connsiteX0" fmla="*/ 0 w 75457"/>
                  <a:gd name="connsiteY0" fmla="*/ 355776 h 355892"/>
                  <a:gd name="connsiteX1" fmla="*/ 0 w 75457"/>
                  <a:gd name="connsiteY1" fmla="*/ 0 h 355892"/>
                  <a:gd name="connsiteX2" fmla="*/ 75457 w 75457"/>
                  <a:gd name="connsiteY2" fmla="*/ 0 h 355892"/>
                  <a:gd name="connsiteX3" fmla="*/ 75457 w 75457"/>
                  <a:gd name="connsiteY3" fmla="*/ 355893 h 355892"/>
                  <a:gd name="connsiteX4" fmla="*/ 0 w 75457"/>
                  <a:gd name="connsiteY4" fmla="*/ 355893 h 355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457" h="355892">
                    <a:moveTo>
                      <a:pt x="0" y="355776"/>
                    </a:moveTo>
                    <a:lnTo>
                      <a:pt x="0" y="0"/>
                    </a:lnTo>
                    <a:lnTo>
                      <a:pt x="75457" y="0"/>
                    </a:lnTo>
                    <a:lnTo>
                      <a:pt x="75457" y="355893"/>
                    </a:lnTo>
                    <a:lnTo>
                      <a:pt x="0" y="355893"/>
                    </a:lnTo>
                    <a:close/>
                  </a:path>
                </a:pathLst>
              </a:custGeom>
              <a:grpFill/>
              <a:ln w="116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" name="Forma Livre: Forma 17">
                <a:extLst>
                  <a:ext uri="{FF2B5EF4-FFF2-40B4-BE49-F238E27FC236}">
                    <a16:creationId xmlns:a16="http://schemas.microsoft.com/office/drawing/2014/main" xmlns="" id="{37AA16B0-5B7D-1A12-C632-2AC105309176}"/>
                  </a:ext>
                </a:extLst>
              </p:cNvPr>
              <p:cNvSpPr/>
              <p:nvPr/>
            </p:nvSpPr>
            <p:spPr>
              <a:xfrm>
                <a:off x="2979150" y="1103680"/>
                <a:ext cx="229278" cy="355892"/>
              </a:xfrm>
              <a:custGeom>
                <a:avLst/>
                <a:gdLst>
                  <a:gd name="connsiteX0" fmla="*/ 74294 w 229278"/>
                  <a:gd name="connsiteY0" fmla="*/ 355776 h 355892"/>
                  <a:gd name="connsiteX1" fmla="*/ 0 w 229278"/>
                  <a:gd name="connsiteY1" fmla="*/ 355776 h 355892"/>
                  <a:gd name="connsiteX2" fmla="*/ 0 w 229278"/>
                  <a:gd name="connsiteY2" fmla="*/ 0 h 355892"/>
                  <a:gd name="connsiteX3" fmla="*/ 229278 w 229278"/>
                  <a:gd name="connsiteY3" fmla="*/ 0 h 355892"/>
                  <a:gd name="connsiteX4" fmla="*/ 229278 w 229278"/>
                  <a:gd name="connsiteY4" fmla="*/ 66505 h 355892"/>
                  <a:gd name="connsiteX5" fmla="*/ 74294 w 229278"/>
                  <a:gd name="connsiteY5" fmla="*/ 66505 h 355892"/>
                  <a:gd name="connsiteX6" fmla="*/ 74294 w 229278"/>
                  <a:gd name="connsiteY6" fmla="*/ 136265 h 355892"/>
                  <a:gd name="connsiteX7" fmla="*/ 206955 w 229278"/>
                  <a:gd name="connsiteY7" fmla="*/ 136265 h 355892"/>
                  <a:gd name="connsiteX8" fmla="*/ 206955 w 229278"/>
                  <a:gd name="connsiteY8" fmla="*/ 202537 h 355892"/>
                  <a:gd name="connsiteX9" fmla="*/ 74294 w 229278"/>
                  <a:gd name="connsiteY9" fmla="*/ 202537 h 355892"/>
                  <a:gd name="connsiteX10" fmla="*/ 74294 w 229278"/>
                  <a:gd name="connsiteY10" fmla="*/ 355893 h 355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9278" h="355892">
                    <a:moveTo>
                      <a:pt x="74294" y="355776"/>
                    </a:moveTo>
                    <a:lnTo>
                      <a:pt x="0" y="355776"/>
                    </a:lnTo>
                    <a:lnTo>
                      <a:pt x="0" y="0"/>
                    </a:lnTo>
                    <a:lnTo>
                      <a:pt x="229278" y="0"/>
                    </a:lnTo>
                    <a:lnTo>
                      <a:pt x="229278" y="66505"/>
                    </a:lnTo>
                    <a:lnTo>
                      <a:pt x="74294" y="66505"/>
                    </a:lnTo>
                    <a:lnTo>
                      <a:pt x="74294" y="136265"/>
                    </a:lnTo>
                    <a:lnTo>
                      <a:pt x="206955" y="136265"/>
                    </a:lnTo>
                    <a:lnTo>
                      <a:pt x="206955" y="202537"/>
                    </a:lnTo>
                    <a:lnTo>
                      <a:pt x="74294" y="202537"/>
                    </a:lnTo>
                    <a:lnTo>
                      <a:pt x="74294" y="355893"/>
                    </a:lnTo>
                    <a:close/>
                  </a:path>
                </a:pathLst>
              </a:custGeom>
              <a:grpFill/>
              <a:ln w="116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sp>
          <p:nvSpPr>
            <p:cNvPr id="13" name="Forma Livre: Forma 12">
              <a:extLst>
                <a:ext uri="{FF2B5EF4-FFF2-40B4-BE49-F238E27FC236}">
                  <a16:creationId xmlns:a16="http://schemas.microsoft.com/office/drawing/2014/main" xmlns="" id="{BCA910C2-09D9-6E44-271E-84CE9C1D16C5}"/>
                </a:ext>
              </a:extLst>
            </p:cNvPr>
            <p:cNvSpPr/>
            <p:nvPr/>
          </p:nvSpPr>
          <p:spPr>
            <a:xfrm>
              <a:off x="4240807" y="2081065"/>
              <a:ext cx="1737286" cy="1756876"/>
            </a:xfrm>
            <a:custGeom>
              <a:avLst/>
              <a:gdLst>
                <a:gd name="connsiteX0" fmla="*/ 736434 w 1061981"/>
                <a:gd name="connsiteY0" fmla="*/ 0 h 1073956"/>
                <a:gd name="connsiteX1" fmla="*/ 0 w 1061981"/>
                <a:gd name="connsiteY1" fmla="*/ 0 h 1073956"/>
                <a:gd name="connsiteX2" fmla="*/ 0 w 1061981"/>
                <a:gd name="connsiteY2" fmla="*/ 745735 h 1073956"/>
                <a:gd name="connsiteX3" fmla="*/ 28718 w 1061981"/>
                <a:gd name="connsiteY3" fmla="*/ 774453 h 1073956"/>
                <a:gd name="connsiteX4" fmla="*/ 287412 w 1061981"/>
                <a:gd name="connsiteY4" fmla="*/ 1033031 h 1073956"/>
                <a:gd name="connsiteX5" fmla="*/ 328337 w 1061981"/>
                <a:gd name="connsiteY5" fmla="*/ 1073957 h 1073956"/>
                <a:gd name="connsiteX6" fmla="*/ 407050 w 1061981"/>
                <a:gd name="connsiteY6" fmla="*/ 1073957 h 1073956"/>
                <a:gd name="connsiteX7" fmla="*/ 407050 w 1061981"/>
                <a:gd name="connsiteY7" fmla="*/ 406818 h 1073956"/>
                <a:gd name="connsiteX8" fmla="*/ 813519 w 1061981"/>
                <a:gd name="connsiteY8" fmla="*/ 406818 h 1073956"/>
                <a:gd name="connsiteX9" fmla="*/ 813519 w 1061981"/>
                <a:gd name="connsiteY9" fmla="*/ 492739 h 1073956"/>
                <a:gd name="connsiteX10" fmla="*/ 490413 w 1061981"/>
                <a:gd name="connsiteY10" fmla="*/ 492739 h 1073956"/>
                <a:gd name="connsiteX11" fmla="*/ 490413 w 1061981"/>
                <a:gd name="connsiteY11" fmla="*/ 741201 h 1073956"/>
                <a:gd name="connsiteX12" fmla="*/ 813519 w 1061981"/>
                <a:gd name="connsiteY12" fmla="*/ 741201 h 1073956"/>
                <a:gd name="connsiteX13" fmla="*/ 813519 w 1061981"/>
                <a:gd name="connsiteY13" fmla="*/ 826308 h 1073956"/>
                <a:gd name="connsiteX14" fmla="*/ 490413 w 1061981"/>
                <a:gd name="connsiteY14" fmla="*/ 826308 h 1073956"/>
                <a:gd name="connsiteX15" fmla="*/ 490413 w 1061981"/>
                <a:gd name="connsiteY15" fmla="*/ 1073957 h 1073956"/>
                <a:gd name="connsiteX16" fmla="*/ 1061981 w 1061981"/>
                <a:gd name="connsiteY16" fmla="*/ 1073957 h 1073956"/>
                <a:gd name="connsiteX17" fmla="*/ 1061981 w 1061981"/>
                <a:gd name="connsiteY17" fmla="*/ 325431 h 1073956"/>
                <a:gd name="connsiteX18" fmla="*/ 736434 w 1061981"/>
                <a:gd name="connsiteY18" fmla="*/ 0 h 1073956"/>
                <a:gd name="connsiteX19" fmla="*/ 980711 w 1061981"/>
                <a:gd name="connsiteY19" fmla="*/ 992686 h 1073956"/>
                <a:gd name="connsiteX20" fmla="*/ 571568 w 1061981"/>
                <a:gd name="connsiteY20" fmla="*/ 992686 h 1073956"/>
                <a:gd name="connsiteX21" fmla="*/ 571568 w 1061981"/>
                <a:gd name="connsiteY21" fmla="*/ 907462 h 1073956"/>
                <a:gd name="connsiteX22" fmla="*/ 894673 w 1061981"/>
                <a:gd name="connsiteY22" fmla="*/ 907462 h 1073956"/>
                <a:gd name="connsiteX23" fmla="*/ 894673 w 1061981"/>
                <a:gd name="connsiteY23" fmla="*/ 659930 h 1073956"/>
                <a:gd name="connsiteX24" fmla="*/ 571568 w 1061981"/>
                <a:gd name="connsiteY24" fmla="*/ 659930 h 1073956"/>
                <a:gd name="connsiteX25" fmla="*/ 571568 w 1061981"/>
                <a:gd name="connsiteY25" fmla="*/ 573893 h 1073956"/>
                <a:gd name="connsiteX26" fmla="*/ 894673 w 1061981"/>
                <a:gd name="connsiteY26" fmla="*/ 573893 h 1073956"/>
                <a:gd name="connsiteX27" fmla="*/ 894673 w 1061981"/>
                <a:gd name="connsiteY27" fmla="*/ 325547 h 1073956"/>
                <a:gd name="connsiteX28" fmla="*/ 325780 w 1061981"/>
                <a:gd name="connsiteY28" fmla="*/ 325547 h 1073956"/>
                <a:gd name="connsiteX29" fmla="*/ 325780 w 1061981"/>
                <a:gd name="connsiteY29" fmla="*/ 968968 h 1073956"/>
                <a:gd name="connsiteX30" fmla="*/ 81271 w 1061981"/>
                <a:gd name="connsiteY30" fmla="*/ 724226 h 1073956"/>
                <a:gd name="connsiteX31" fmla="*/ 81271 w 1061981"/>
                <a:gd name="connsiteY31" fmla="*/ 81154 h 1073956"/>
                <a:gd name="connsiteX32" fmla="*/ 715041 w 1061981"/>
                <a:gd name="connsiteY32" fmla="*/ 81154 h 1073956"/>
                <a:gd name="connsiteX33" fmla="*/ 959434 w 1061981"/>
                <a:gd name="connsiteY33" fmla="*/ 325547 h 1073956"/>
                <a:gd name="connsiteX34" fmla="*/ 980827 w 1061981"/>
                <a:gd name="connsiteY34" fmla="*/ 346940 h 1073956"/>
                <a:gd name="connsiteX35" fmla="*/ 980827 w 1061981"/>
                <a:gd name="connsiteY35" fmla="*/ 992686 h 1073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061981" h="1073956">
                  <a:moveTo>
                    <a:pt x="736434" y="0"/>
                  </a:moveTo>
                  <a:lnTo>
                    <a:pt x="0" y="0"/>
                  </a:lnTo>
                  <a:lnTo>
                    <a:pt x="0" y="745735"/>
                  </a:lnTo>
                  <a:lnTo>
                    <a:pt x="28718" y="774453"/>
                  </a:lnTo>
                  <a:lnTo>
                    <a:pt x="287412" y="1033031"/>
                  </a:lnTo>
                  <a:lnTo>
                    <a:pt x="328337" y="1073957"/>
                  </a:lnTo>
                  <a:lnTo>
                    <a:pt x="407050" y="1073957"/>
                  </a:lnTo>
                  <a:lnTo>
                    <a:pt x="407050" y="406818"/>
                  </a:lnTo>
                  <a:lnTo>
                    <a:pt x="813519" y="406818"/>
                  </a:lnTo>
                  <a:lnTo>
                    <a:pt x="813519" y="492739"/>
                  </a:lnTo>
                  <a:lnTo>
                    <a:pt x="490413" y="492739"/>
                  </a:lnTo>
                  <a:lnTo>
                    <a:pt x="490413" y="741201"/>
                  </a:lnTo>
                  <a:lnTo>
                    <a:pt x="813519" y="741201"/>
                  </a:lnTo>
                  <a:lnTo>
                    <a:pt x="813519" y="826308"/>
                  </a:lnTo>
                  <a:lnTo>
                    <a:pt x="490413" y="826308"/>
                  </a:lnTo>
                  <a:lnTo>
                    <a:pt x="490413" y="1073957"/>
                  </a:lnTo>
                  <a:lnTo>
                    <a:pt x="1061981" y="1073957"/>
                  </a:lnTo>
                  <a:lnTo>
                    <a:pt x="1061981" y="325431"/>
                  </a:lnTo>
                  <a:lnTo>
                    <a:pt x="736434" y="0"/>
                  </a:lnTo>
                  <a:close/>
                  <a:moveTo>
                    <a:pt x="980711" y="992686"/>
                  </a:moveTo>
                  <a:lnTo>
                    <a:pt x="571568" y="992686"/>
                  </a:lnTo>
                  <a:lnTo>
                    <a:pt x="571568" y="907462"/>
                  </a:lnTo>
                  <a:lnTo>
                    <a:pt x="894673" y="907462"/>
                  </a:lnTo>
                  <a:lnTo>
                    <a:pt x="894673" y="659930"/>
                  </a:lnTo>
                  <a:lnTo>
                    <a:pt x="571568" y="659930"/>
                  </a:lnTo>
                  <a:lnTo>
                    <a:pt x="571568" y="573893"/>
                  </a:lnTo>
                  <a:lnTo>
                    <a:pt x="894673" y="573893"/>
                  </a:lnTo>
                  <a:lnTo>
                    <a:pt x="894673" y="325547"/>
                  </a:lnTo>
                  <a:lnTo>
                    <a:pt x="325780" y="325547"/>
                  </a:lnTo>
                  <a:lnTo>
                    <a:pt x="325780" y="968968"/>
                  </a:lnTo>
                  <a:lnTo>
                    <a:pt x="81271" y="724226"/>
                  </a:lnTo>
                  <a:lnTo>
                    <a:pt x="81271" y="81154"/>
                  </a:lnTo>
                  <a:lnTo>
                    <a:pt x="715041" y="81154"/>
                  </a:lnTo>
                  <a:lnTo>
                    <a:pt x="959434" y="325547"/>
                  </a:lnTo>
                  <a:lnTo>
                    <a:pt x="980827" y="346940"/>
                  </a:lnTo>
                  <a:lnTo>
                    <a:pt x="980827" y="992686"/>
                  </a:lnTo>
                  <a:close/>
                </a:path>
              </a:pathLst>
            </a:custGeom>
            <a:solidFill>
              <a:srgbClr val="D80305"/>
            </a:solidFill>
            <a:ln w="11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grpSp>
        <p:nvGrpSpPr>
          <p:cNvPr id="34" name="Agrupar 33">
            <a:extLst>
              <a:ext uri="{FF2B5EF4-FFF2-40B4-BE49-F238E27FC236}">
                <a16:creationId xmlns:a16="http://schemas.microsoft.com/office/drawing/2014/main" xmlns="" id="{EE57213F-11F5-9270-3A70-5E00A3291FC0}"/>
              </a:ext>
            </a:extLst>
          </p:cNvPr>
          <p:cNvGrpSpPr/>
          <p:nvPr/>
        </p:nvGrpSpPr>
        <p:grpSpPr>
          <a:xfrm>
            <a:off x="3389707" y="1923717"/>
            <a:ext cx="5412586" cy="1384995"/>
            <a:chOff x="338010" y="1940073"/>
            <a:chExt cx="5412586" cy="1384995"/>
          </a:xfrm>
        </p:grpSpPr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xmlns="" id="{372F8FC1-CB63-A3A5-BD10-AF4261586A6B}"/>
                </a:ext>
              </a:extLst>
            </p:cNvPr>
            <p:cNvSpPr txBox="1"/>
            <p:nvPr/>
          </p:nvSpPr>
          <p:spPr>
            <a:xfrm>
              <a:off x="338010" y="1940073"/>
              <a:ext cx="244980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6000" b="1" dirty="0">
                  <a:solidFill>
                    <a:srgbClr val="D80305"/>
                  </a:solidFill>
                  <a:latin typeface="Share Tech" panose="00000500000000000000" pitchFamily="2" charset="0"/>
                  <a:ea typeface="Open Sans" pitchFamily="2" charset="0"/>
                  <a:cs typeface="Open Sans" pitchFamily="2" charset="0"/>
                </a:rPr>
                <a:t>0,75%</a:t>
              </a:r>
              <a:br>
                <a:rPr lang="pt-BR" sz="6000" b="1" dirty="0">
                  <a:solidFill>
                    <a:srgbClr val="D80305"/>
                  </a:solidFill>
                  <a:latin typeface="Share Tech" panose="00000500000000000000" pitchFamily="2" charset="0"/>
                  <a:ea typeface="Open Sans" pitchFamily="2" charset="0"/>
                  <a:cs typeface="Open Sans" pitchFamily="2" charset="0"/>
                </a:rPr>
              </a:br>
              <a:r>
                <a:rPr lang="pt-BR" sz="2400" dirty="0">
                  <a:solidFill>
                    <a:srgbClr val="D80305"/>
                  </a:solidFill>
                  <a:latin typeface="Share Tech" panose="00000500000000000000" pitchFamily="2" charset="0"/>
                  <a:ea typeface="Open Sans" pitchFamily="2" charset="0"/>
                  <a:cs typeface="Open Sans" pitchFamily="2" charset="0"/>
                </a:rPr>
                <a:t>(R$ 69,24 milhões) </a:t>
              </a:r>
              <a:endParaRPr lang="pt-BR" sz="4800" dirty="0">
                <a:solidFill>
                  <a:srgbClr val="D80305"/>
                </a:solidFill>
                <a:latin typeface="Share Tech" panose="00000500000000000000" pitchFamily="2" charset="0"/>
                <a:ea typeface="Open Sans" pitchFamily="2" charset="0"/>
                <a:cs typeface="Open Sans" pitchFamily="2" charset="0"/>
              </a:endParaRPr>
            </a:p>
          </p:txBody>
        </p:sp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xmlns="" id="{CAF2D910-6584-4D84-AE9E-677AAFEAA799}"/>
                </a:ext>
              </a:extLst>
            </p:cNvPr>
            <p:cNvSpPr txBox="1"/>
            <p:nvPr/>
          </p:nvSpPr>
          <p:spPr>
            <a:xfrm>
              <a:off x="3014397" y="2101652"/>
              <a:ext cx="273619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b="1" dirty="0">
                  <a:latin typeface="Open Sans" pitchFamily="2" charset="0"/>
                  <a:ea typeface="Open Sans" pitchFamily="2" charset="0"/>
                  <a:cs typeface="Open Sans" pitchFamily="2" charset="0"/>
                </a:rPr>
                <a:t>Participação do setor de metalurgia na desoneração¹</a:t>
              </a:r>
            </a:p>
          </p:txBody>
        </p:sp>
        <p:cxnSp>
          <p:nvCxnSpPr>
            <p:cNvPr id="27" name="Conector reto 26">
              <a:extLst>
                <a:ext uri="{FF2B5EF4-FFF2-40B4-BE49-F238E27FC236}">
                  <a16:creationId xmlns:a16="http://schemas.microsoft.com/office/drawing/2014/main" xmlns="" id="{9D63393B-F313-41F6-E5F8-3523F4E61AD0}"/>
                </a:ext>
              </a:extLst>
            </p:cNvPr>
            <p:cNvCxnSpPr>
              <a:cxnSpLocks/>
            </p:cNvCxnSpPr>
            <p:nvPr/>
          </p:nvCxnSpPr>
          <p:spPr>
            <a:xfrm>
              <a:off x="2893423" y="2142394"/>
              <a:ext cx="15369" cy="999390"/>
            </a:xfrm>
            <a:prstGeom prst="line">
              <a:avLst/>
            </a:prstGeom>
            <a:ln>
              <a:solidFill>
                <a:srgbClr val="D8030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CaixaDeTexto 28">
            <a:extLst>
              <a:ext uri="{FF2B5EF4-FFF2-40B4-BE49-F238E27FC236}">
                <a16:creationId xmlns:a16="http://schemas.microsoft.com/office/drawing/2014/main" xmlns="" id="{B9F69D69-132C-CBC2-CB46-4B21CE79E014}"/>
              </a:ext>
            </a:extLst>
          </p:cNvPr>
          <p:cNvSpPr txBox="1"/>
          <p:nvPr/>
        </p:nvSpPr>
        <p:spPr>
          <a:xfrm>
            <a:off x="1413805" y="4763577"/>
            <a:ext cx="2509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Open Sans" pitchFamily="2" charset="0"/>
                <a:ea typeface="Open Sans" pitchFamily="2" charset="0"/>
                <a:cs typeface="Open Sans" pitchFamily="2" charset="0"/>
              </a:rPr>
              <a:t>Transporte terrestre</a:t>
            </a:r>
            <a:endParaRPr lang="pt-BR" b="1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xmlns="" id="{D03C5CD9-028B-7983-1A55-4A0AF996D01B}"/>
              </a:ext>
            </a:extLst>
          </p:cNvPr>
          <p:cNvSpPr/>
          <p:nvPr/>
        </p:nvSpPr>
        <p:spPr>
          <a:xfrm flipH="1">
            <a:off x="7786927" y="4372243"/>
            <a:ext cx="45720" cy="1152000"/>
          </a:xfrm>
          <a:prstGeom prst="rect">
            <a:avLst/>
          </a:prstGeom>
          <a:solidFill>
            <a:srgbClr val="D803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xmlns="" id="{B0F56FD6-A2E5-C87D-F51C-53AF7E2B94C2}"/>
              </a:ext>
            </a:extLst>
          </p:cNvPr>
          <p:cNvSpPr txBox="1"/>
          <p:nvPr/>
        </p:nvSpPr>
        <p:spPr>
          <a:xfrm>
            <a:off x="8268948" y="4348079"/>
            <a:ext cx="2509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Open Sans" pitchFamily="2" charset="0"/>
                <a:ea typeface="Open Sans" pitchFamily="2" charset="0"/>
                <a:cs typeface="Open Sans" pitchFamily="2" charset="0"/>
              </a:rPr>
              <a:t>Serviços de escritório, de apoio administrativo e outros serviços.</a:t>
            </a:r>
            <a:endParaRPr lang="pt-BR" b="1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xmlns="" id="{847DA194-420D-8FE4-C8B3-95F737F28B03}"/>
              </a:ext>
            </a:extLst>
          </p:cNvPr>
          <p:cNvSpPr txBox="1"/>
          <p:nvPr/>
        </p:nvSpPr>
        <p:spPr>
          <a:xfrm>
            <a:off x="4841376" y="4486578"/>
            <a:ext cx="255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Open Sans" pitchFamily="2" charset="0"/>
                <a:ea typeface="Open Sans" pitchFamily="2" charset="0"/>
                <a:cs typeface="Open Sans" pitchFamily="2" charset="0"/>
              </a:rPr>
              <a:t>Atividades dos serviços de tecnologia da informação.</a:t>
            </a: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xmlns="" id="{7F69E5CE-75C9-A970-8AA1-030058346224}"/>
              </a:ext>
            </a:extLst>
          </p:cNvPr>
          <p:cNvSpPr/>
          <p:nvPr/>
        </p:nvSpPr>
        <p:spPr>
          <a:xfrm flipH="1">
            <a:off x="4359355" y="4372243"/>
            <a:ext cx="45720" cy="1152000"/>
          </a:xfrm>
          <a:prstGeom prst="rect">
            <a:avLst/>
          </a:prstGeom>
          <a:solidFill>
            <a:srgbClr val="D803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xmlns="" id="{85881D99-D034-093C-98AE-DD1FCB4ECAAA}"/>
              </a:ext>
            </a:extLst>
          </p:cNvPr>
          <p:cNvGrpSpPr/>
          <p:nvPr/>
        </p:nvGrpSpPr>
        <p:grpSpPr>
          <a:xfrm>
            <a:off x="791944" y="5659046"/>
            <a:ext cx="10612003" cy="565402"/>
            <a:chOff x="5309069" y="6058220"/>
            <a:chExt cx="6871829" cy="649376"/>
          </a:xfrm>
        </p:grpSpPr>
        <p:sp>
          <p:nvSpPr>
            <p:cNvPr id="3" name="Retângulo: Cantos Arredondados 2">
              <a:extLst>
                <a:ext uri="{FF2B5EF4-FFF2-40B4-BE49-F238E27FC236}">
                  <a16:creationId xmlns:a16="http://schemas.microsoft.com/office/drawing/2014/main" xmlns="" id="{F7E39462-502F-2066-C120-05BC01A24151}"/>
                </a:ext>
              </a:extLst>
            </p:cNvPr>
            <p:cNvSpPr/>
            <p:nvPr/>
          </p:nvSpPr>
          <p:spPr>
            <a:xfrm>
              <a:off x="5309069" y="6058220"/>
              <a:ext cx="6871829" cy="649376"/>
            </a:xfrm>
            <a:prstGeom prst="roundRect">
              <a:avLst/>
            </a:prstGeom>
            <a:solidFill>
              <a:srgbClr val="D803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xmlns="" id="{973094FD-F781-4FCE-4FCE-E0A08A50D2C8}"/>
                </a:ext>
              </a:extLst>
            </p:cNvPr>
            <p:cNvSpPr txBox="1"/>
            <p:nvPr/>
          </p:nvSpPr>
          <p:spPr>
            <a:xfrm>
              <a:off x="5766270" y="6200551"/>
              <a:ext cx="61793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chemeClr val="bg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rPr>
                <a:t>Metalurgia tem baixa participação no total de renúncia frente outros setores.</a:t>
              </a:r>
            </a:p>
          </p:txBody>
        </p:sp>
      </p:grp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1196E1C2-A10B-F60E-3748-A01376FBFC32}"/>
              </a:ext>
            </a:extLst>
          </p:cNvPr>
          <p:cNvSpPr txBox="1"/>
          <p:nvPr/>
        </p:nvSpPr>
        <p:spPr>
          <a:xfrm>
            <a:off x="-12413" y="6287817"/>
            <a:ext cx="86961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pt-BR" sz="11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Fonte:  Nota técnica de Impacto Orçamentário Financeiro 62/2022 – Senado Federal/CONORF </a:t>
            </a:r>
          </a:p>
        </p:txBody>
      </p:sp>
    </p:spTree>
    <p:extLst>
      <p:ext uri="{BB962C8B-B14F-4D97-AF65-F5344CB8AC3E}">
        <p14:creationId xmlns:p14="http://schemas.microsoft.com/office/powerpoint/2010/main" val="35701171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 descr="Padrão do plano de fundo&#10;&#10;Descrição gerada automaticamente">
            <a:extLst>
              <a:ext uri="{FF2B5EF4-FFF2-40B4-BE49-F238E27FC236}">
                <a16:creationId xmlns:a16="http://schemas.microsoft.com/office/drawing/2014/main" xmlns="" id="{1C5F7F3E-0A8F-11DA-9A16-27119A5C49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7" b="7855"/>
          <a:stretch/>
        </p:blipFill>
        <p:spPr>
          <a:xfrm>
            <a:off x="27384" y="36180"/>
            <a:ext cx="12204411" cy="6858000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xmlns="" id="{552CBEDD-9B7D-D16A-01EF-3C38B04A8954}"/>
              </a:ext>
            </a:extLst>
          </p:cNvPr>
          <p:cNvSpPr/>
          <p:nvPr/>
        </p:nvSpPr>
        <p:spPr>
          <a:xfrm>
            <a:off x="-12411" y="699594"/>
            <a:ext cx="9000000" cy="830997"/>
          </a:xfrm>
          <a:prstGeom prst="rect">
            <a:avLst/>
          </a:prstGeom>
          <a:solidFill>
            <a:srgbClr val="D803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xmlns="" id="{BF7E48CC-D3AC-5903-8CB7-AF78AF385ECC}"/>
              </a:ext>
            </a:extLst>
          </p:cNvPr>
          <p:cNvSpPr/>
          <p:nvPr/>
        </p:nvSpPr>
        <p:spPr>
          <a:xfrm>
            <a:off x="0" y="6524534"/>
            <a:ext cx="12192000" cy="72000"/>
          </a:xfrm>
          <a:prstGeom prst="rect">
            <a:avLst/>
          </a:prstGeom>
          <a:solidFill>
            <a:srgbClr val="D803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EADD625B-1048-D6E2-A769-F3912D5225A1}"/>
              </a:ext>
            </a:extLst>
          </p:cNvPr>
          <p:cNvSpPr txBox="1"/>
          <p:nvPr/>
        </p:nvSpPr>
        <p:spPr>
          <a:xfrm>
            <a:off x="54278" y="801077"/>
            <a:ext cx="82894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Share Tech" panose="00000500000000000000" pitchFamily="2" charset="0"/>
              </a:rPr>
              <a:t>DESONERAÇÃO DA FOLHA SETOR DE FUNDIÇÃO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xmlns="" id="{85D6B0BA-E142-4BBD-9BCF-1AA353FC7280}"/>
              </a:ext>
            </a:extLst>
          </p:cNvPr>
          <p:cNvGrpSpPr/>
          <p:nvPr/>
        </p:nvGrpSpPr>
        <p:grpSpPr>
          <a:xfrm>
            <a:off x="11079553" y="261466"/>
            <a:ext cx="713412" cy="736097"/>
            <a:chOff x="3886876" y="2081065"/>
            <a:chExt cx="2443036" cy="2520721"/>
          </a:xfrm>
        </p:grpSpPr>
        <p:grpSp>
          <p:nvGrpSpPr>
            <p:cNvPr id="5" name="Gráfico 2">
              <a:extLst>
                <a:ext uri="{FF2B5EF4-FFF2-40B4-BE49-F238E27FC236}">
                  <a16:creationId xmlns:a16="http://schemas.microsoft.com/office/drawing/2014/main" xmlns="" id="{0B254B90-40D8-73B7-BFB8-F8855A8466CC}"/>
                </a:ext>
              </a:extLst>
            </p:cNvPr>
            <p:cNvGrpSpPr/>
            <p:nvPr/>
          </p:nvGrpSpPr>
          <p:grpSpPr>
            <a:xfrm>
              <a:off x="3886876" y="3983609"/>
              <a:ext cx="2443036" cy="618177"/>
              <a:chOff x="2136483" y="1102169"/>
              <a:chExt cx="1412455" cy="357403"/>
            </a:xfrm>
            <a:solidFill>
              <a:schemeClr val="tx1"/>
            </a:solidFill>
          </p:grpSpPr>
          <p:sp>
            <p:nvSpPr>
              <p:cNvPr id="11" name="Forma Livre: Forma 10">
                <a:extLst>
                  <a:ext uri="{FF2B5EF4-FFF2-40B4-BE49-F238E27FC236}">
                    <a16:creationId xmlns:a16="http://schemas.microsoft.com/office/drawing/2014/main" xmlns="" id="{B0F709E7-ABBF-EE0C-6D7D-E1461E4FB56B}"/>
                  </a:ext>
                </a:extLst>
              </p:cNvPr>
              <p:cNvSpPr/>
              <p:nvPr/>
            </p:nvSpPr>
            <p:spPr>
              <a:xfrm>
                <a:off x="2136483" y="1102169"/>
                <a:ext cx="344033" cy="357287"/>
              </a:xfrm>
              <a:custGeom>
                <a:avLst/>
                <a:gdLst>
                  <a:gd name="connsiteX0" fmla="*/ 262647 w 344033"/>
                  <a:gd name="connsiteY0" fmla="*/ 357288 h 357287"/>
                  <a:gd name="connsiteX1" fmla="*/ 236836 w 344033"/>
                  <a:gd name="connsiteY1" fmla="*/ 272529 h 357287"/>
                  <a:gd name="connsiteX2" fmla="*/ 107082 w 344033"/>
                  <a:gd name="connsiteY2" fmla="*/ 272529 h 357287"/>
                  <a:gd name="connsiteX3" fmla="*/ 81271 w 344033"/>
                  <a:gd name="connsiteY3" fmla="*/ 357288 h 357287"/>
                  <a:gd name="connsiteX4" fmla="*/ 0 w 344033"/>
                  <a:gd name="connsiteY4" fmla="*/ 357288 h 357287"/>
                  <a:gd name="connsiteX5" fmla="*/ 125684 w 344033"/>
                  <a:gd name="connsiteY5" fmla="*/ 0 h 357287"/>
                  <a:gd name="connsiteX6" fmla="*/ 213117 w 344033"/>
                  <a:gd name="connsiteY6" fmla="*/ 0 h 357287"/>
                  <a:gd name="connsiteX7" fmla="*/ 344033 w 344033"/>
                  <a:gd name="connsiteY7" fmla="*/ 357288 h 357287"/>
                  <a:gd name="connsiteX8" fmla="*/ 262763 w 344033"/>
                  <a:gd name="connsiteY8" fmla="*/ 357288 h 357287"/>
                  <a:gd name="connsiteX9" fmla="*/ 218814 w 344033"/>
                  <a:gd name="connsiteY9" fmla="*/ 209280 h 357287"/>
                  <a:gd name="connsiteX10" fmla="*/ 172075 w 344033"/>
                  <a:gd name="connsiteY10" fmla="*/ 81038 h 357287"/>
                  <a:gd name="connsiteX11" fmla="*/ 126033 w 344033"/>
                  <a:gd name="connsiteY11" fmla="*/ 209280 h 357287"/>
                  <a:gd name="connsiteX12" fmla="*/ 218814 w 344033"/>
                  <a:gd name="connsiteY12" fmla="*/ 209280 h 35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44033" h="357287">
                    <a:moveTo>
                      <a:pt x="262647" y="357288"/>
                    </a:moveTo>
                    <a:lnTo>
                      <a:pt x="236836" y="272529"/>
                    </a:lnTo>
                    <a:lnTo>
                      <a:pt x="107082" y="272529"/>
                    </a:lnTo>
                    <a:lnTo>
                      <a:pt x="81271" y="357288"/>
                    </a:lnTo>
                    <a:lnTo>
                      <a:pt x="0" y="357288"/>
                    </a:lnTo>
                    <a:lnTo>
                      <a:pt x="125684" y="0"/>
                    </a:lnTo>
                    <a:lnTo>
                      <a:pt x="213117" y="0"/>
                    </a:lnTo>
                    <a:lnTo>
                      <a:pt x="344033" y="357288"/>
                    </a:lnTo>
                    <a:lnTo>
                      <a:pt x="262763" y="357288"/>
                    </a:lnTo>
                    <a:close/>
                    <a:moveTo>
                      <a:pt x="218814" y="209280"/>
                    </a:moveTo>
                    <a:lnTo>
                      <a:pt x="172075" y="81038"/>
                    </a:lnTo>
                    <a:lnTo>
                      <a:pt x="126033" y="209280"/>
                    </a:lnTo>
                    <a:lnTo>
                      <a:pt x="218814" y="209280"/>
                    </a:lnTo>
                    <a:close/>
                  </a:path>
                </a:pathLst>
              </a:custGeom>
              <a:grpFill/>
              <a:ln w="116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" name="Forma Livre: Forma 11">
                <a:extLst>
                  <a:ext uri="{FF2B5EF4-FFF2-40B4-BE49-F238E27FC236}">
                    <a16:creationId xmlns:a16="http://schemas.microsoft.com/office/drawing/2014/main" xmlns="" id="{76074E8B-CC4E-CD14-AAC5-5F61F8BD5D06}"/>
                  </a:ext>
                </a:extLst>
              </p:cNvPr>
              <p:cNvSpPr/>
              <p:nvPr/>
            </p:nvSpPr>
            <p:spPr>
              <a:xfrm>
                <a:off x="3204905" y="1102169"/>
                <a:ext cx="344033" cy="357287"/>
              </a:xfrm>
              <a:custGeom>
                <a:avLst/>
                <a:gdLst>
                  <a:gd name="connsiteX0" fmla="*/ 262647 w 344033"/>
                  <a:gd name="connsiteY0" fmla="*/ 357288 h 357287"/>
                  <a:gd name="connsiteX1" fmla="*/ 236836 w 344033"/>
                  <a:gd name="connsiteY1" fmla="*/ 272529 h 357287"/>
                  <a:gd name="connsiteX2" fmla="*/ 107082 w 344033"/>
                  <a:gd name="connsiteY2" fmla="*/ 272529 h 357287"/>
                  <a:gd name="connsiteX3" fmla="*/ 81271 w 344033"/>
                  <a:gd name="connsiteY3" fmla="*/ 357288 h 357287"/>
                  <a:gd name="connsiteX4" fmla="*/ 0 w 344033"/>
                  <a:gd name="connsiteY4" fmla="*/ 357288 h 357287"/>
                  <a:gd name="connsiteX5" fmla="*/ 125684 w 344033"/>
                  <a:gd name="connsiteY5" fmla="*/ 0 h 357287"/>
                  <a:gd name="connsiteX6" fmla="*/ 213117 w 344033"/>
                  <a:gd name="connsiteY6" fmla="*/ 0 h 357287"/>
                  <a:gd name="connsiteX7" fmla="*/ 344034 w 344033"/>
                  <a:gd name="connsiteY7" fmla="*/ 357288 h 357287"/>
                  <a:gd name="connsiteX8" fmla="*/ 262763 w 344033"/>
                  <a:gd name="connsiteY8" fmla="*/ 357288 h 357287"/>
                  <a:gd name="connsiteX9" fmla="*/ 218814 w 344033"/>
                  <a:gd name="connsiteY9" fmla="*/ 209280 h 357287"/>
                  <a:gd name="connsiteX10" fmla="*/ 172075 w 344033"/>
                  <a:gd name="connsiteY10" fmla="*/ 81038 h 357287"/>
                  <a:gd name="connsiteX11" fmla="*/ 126033 w 344033"/>
                  <a:gd name="connsiteY11" fmla="*/ 209280 h 357287"/>
                  <a:gd name="connsiteX12" fmla="*/ 218814 w 344033"/>
                  <a:gd name="connsiteY12" fmla="*/ 209280 h 35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44033" h="357287">
                    <a:moveTo>
                      <a:pt x="262647" y="357288"/>
                    </a:moveTo>
                    <a:lnTo>
                      <a:pt x="236836" y="272529"/>
                    </a:lnTo>
                    <a:lnTo>
                      <a:pt x="107082" y="272529"/>
                    </a:lnTo>
                    <a:lnTo>
                      <a:pt x="81271" y="357288"/>
                    </a:lnTo>
                    <a:lnTo>
                      <a:pt x="0" y="357288"/>
                    </a:lnTo>
                    <a:lnTo>
                      <a:pt x="125684" y="0"/>
                    </a:lnTo>
                    <a:lnTo>
                      <a:pt x="213117" y="0"/>
                    </a:lnTo>
                    <a:lnTo>
                      <a:pt x="344034" y="357288"/>
                    </a:lnTo>
                    <a:lnTo>
                      <a:pt x="262763" y="357288"/>
                    </a:lnTo>
                    <a:close/>
                    <a:moveTo>
                      <a:pt x="218814" y="209280"/>
                    </a:moveTo>
                    <a:lnTo>
                      <a:pt x="172075" y="81038"/>
                    </a:lnTo>
                    <a:lnTo>
                      <a:pt x="126033" y="209280"/>
                    </a:lnTo>
                    <a:lnTo>
                      <a:pt x="218814" y="209280"/>
                    </a:lnTo>
                    <a:close/>
                  </a:path>
                </a:pathLst>
              </a:custGeom>
              <a:grpFill/>
              <a:ln w="116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" name="Forma Livre: Forma 12">
                <a:extLst>
                  <a:ext uri="{FF2B5EF4-FFF2-40B4-BE49-F238E27FC236}">
                    <a16:creationId xmlns:a16="http://schemas.microsoft.com/office/drawing/2014/main" xmlns="" id="{82948985-BFE8-0970-5781-A0B95D160A92}"/>
                  </a:ext>
                </a:extLst>
              </p:cNvPr>
              <p:cNvSpPr/>
              <p:nvPr/>
            </p:nvSpPr>
            <p:spPr>
              <a:xfrm>
                <a:off x="2514815" y="1103680"/>
                <a:ext cx="263925" cy="355892"/>
              </a:xfrm>
              <a:custGeom>
                <a:avLst/>
                <a:gdLst>
                  <a:gd name="connsiteX0" fmla="*/ 0 w 263925"/>
                  <a:gd name="connsiteY0" fmla="*/ 0 h 355892"/>
                  <a:gd name="connsiteX1" fmla="*/ 110802 w 263925"/>
                  <a:gd name="connsiteY1" fmla="*/ 0 h 355892"/>
                  <a:gd name="connsiteX2" fmla="*/ 218349 w 263925"/>
                  <a:gd name="connsiteY2" fmla="*/ 19998 h 355892"/>
                  <a:gd name="connsiteX3" fmla="*/ 254857 w 263925"/>
                  <a:gd name="connsiteY3" fmla="*/ 90107 h 355892"/>
                  <a:gd name="connsiteX4" fmla="*/ 248462 w 263925"/>
                  <a:gd name="connsiteY4" fmla="*/ 126615 h 355892"/>
                  <a:gd name="connsiteX5" fmla="*/ 229859 w 263925"/>
                  <a:gd name="connsiteY5" fmla="*/ 153356 h 355892"/>
                  <a:gd name="connsiteX6" fmla="*/ 200211 w 263925"/>
                  <a:gd name="connsiteY6" fmla="*/ 166959 h 355892"/>
                  <a:gd name="connsiteX7" fmla="*/ 200211 w 263925"/>
                  <a:gd name="connsiteY7" fmla="*/ 169401 h 355892"/>
                  <a:gd name="connsiteX8" fmla="*/ 232301 w 263925"/>
                  <a:gd name="connsiteY8" fmla="*/ 181958 h 355892"/>
                  <a:gd name="connsiteX9" fmla="*/ 255322 w 263925"/>
                  <a:gd name="connsiteY9" fmla="*/ 207769 h 355892"/>
                  <a:gd name="connsiteX10" fmla="*/ 263926 w 263925"/>
                  <a:gd name="connsiteY10" fmla="*/ 252648 h 355892"/>
                  <a:gd name="connsiteX11" fmla="*/ 248113 w 263925"/>
                  <a:gd name="connsiteY11" fmla="*/ 308107 h 355892"/>
                  <a:gd name="connsiteX12" fmla="*/ 203002 w 263925"/>
                  <a:gd name="connsiteY12" fmla="*/ 343568 h 355892"/>
                  <a:gd name="connsiteX13" fmla="*/ 133242 w 263925"/>
                  <a:gd name="connsiteY13" fmla="*/ 355893 h 355892"/>
                  <a:gd name="connsiteX14" fmla="*/ 116 w 263925"/>
                  <a:gd name="connsiteY14" fmla="*/ 355893 h 355892"/>
                  <a:gd name="connsiteX15" fmla="*/ 116 w 263925"/>
                  <a:gd name="connsiteY15" fmla="*/ 0 h 355892"/>
                  <a:gd name="connsiteX16" fmla="*/ 75457 w 263925"/>
                  <a:gd name="connsiteY16" fmla="*/ 140915 h 355892"/>
                  <a:gd name="connsiteX17" fmla="*/ 119290 w 263925"/>
                  <a:gd name="connsiteY17" fmla="*/ 140915 h 355892"/>
                  <a:gd name="connsiteX18" fmla="*/ 164866 w 263925"/>
                  <a:gd name="connsiteY18" fmla="*/ 130568 h 355892"/>
                  <a:gd name="connsiteX19" fmla="*/ 177539 w 263925"/>
                  <a:gd name="connsiteY19" fmla="*/ 99989 h 355892"/>
                  <a:gd name="connsiteX20" fmla="*/ 162541 w 263925"/>
                  <a:gd name="connsiteY20" fmla="*/ 70690 h 355892"/>
                  <a:gd name="connsiteX21" fmla="*/ 115220 w 263925"/>
                  <a:gd name="connsiteY21" fmla="*/ 61854 h 355892"/>
                  <a:gd name="connsiteX22" fmla="*/ 75573 w 263925"/>
                  <a:gd name="connsiteY22" fmla="*/ 61854 h 355892"/>
                  <a:gd name="connsiteX23" fmla="*/ 75573 w 263925"/>
                  <a:gd name="connsiteY23" fmla="*/ 140915 h 355892"/>
                  <a:gd name="connsiteX24" fmla="*/ 75457 w 263925"/>
                  <a:gd name="connsiteY24" fmla="*/ 200793 h 355892"/>
                  <a:gd name="connsiteX25" fmla="*/ 75457 w 263925"/>
                  <a:gd name="connsiteY25" fmla="*/ 293574 h 355892"/>
                  <a:gd name="connsiteX26" fmla="*/ 124638 w 263925"/>
                  <a:gd name="connsiteY26" fmla="*/ 293574 h 355892"/>
                  <a:gd name="connsiteX27" fmla="*/ 172075 w 263925"/>
                  <a:gd name="connsiteY27" fmla="*/ 280436 h 355892"/>
                  <a:gd name="connsiteX28" fmla="*/ 185446 w 263925"/>
                  <a:gd name="connsiteY28" fmla="*/ 245090 h 355892"/>
                  <a:gd name="connsiteX29" fmla="*/ 179632 w 263925"/>
                  <a:gd name="connsiteY29" fmla="*/ 221953 h 355892"/>
                  <a:gd name="connsiteX30" fmla="*/ 159983 w 263925"/>
                  <a:gd name="connsiteY30" fmla="*/ 206374 h 355892"/>
                  <a:gd name="connsiteX31" fmla="*/ 122080 w 263925"/>
                  <a:gd name="connsiteY31" fmla="*/ 200793 h 355892"/>
                  <a:gd name="connsiteX32" fmla="*/ 75341 w 263925"/>
                  <a:gd name="connsiteY32" fmla="*/ 200793 h 355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63925" h="355892">
                    <a:moveTo>
                      <a:pt x="0" y="0"/>
                    </a:moveTo>
                    <a:lnTo>
                      <a:pt x="110802" y="0"/>
                    </a:lnTo>
                    <a:cubicBezTo>
                      <a:pt x="158239" y="0"/>
                      <a:pt x="194049" y="6627"/>
                      <a:pt x="218349" y="19998"/>
                    </a:cubicBezTo>
                    <a:cubicBezTo>
                      <a:pt x="242649" y="33369"/>
                      <a:pt x="254857" y="56622"/>
                      <a:pt x="254857" y="90107"/>
                    </a:cubicBezTo>
                    <a:cubicBezTo>
                      <a:pt x="254857" y="103594"/>
                      <a:pt x="252648" y="115802"/>
                      <a:pt x="248462" y="126615"/>
                    </a:cubicBezTo>
                    <a:cubicBezTo>
                      <a:pt x="244160" y="137544"/>
                      <a:pt x="237998" y="146380"/>
                      <a:pt x="229859" y="153356"/>
                    </a:cubicBezTo>
                    <a:cubicBezTo>
                      <a:pt x="221721" y="160332"/>
                      <a:pt x="211838" y="164866"/>
                      <a:pt x="200211" y="166959"/>
                    </a:cubicBezTo>
                    <a:lnTo>
                      <a:pt x="200211" y="169401"/>
                    </a:lnTo>
                    <a:cubicBezTo>
                      <a:pt x="212071" y="171842"/>
                      <a:pt x="222767" y="176028"/>
                      <a:pt x="232301" y="181958"/>
                    </a:cubicBezTo>
                    <a:cubicBezTo>
                      <a:pt x="241835" y="187887"/>
                      <a:pt x="249508" y="196491"/>
                      <a:pt x="255322" y="207769"/>
                    </a:cubicBezTo>
                    <a:cubicBezTo>
                      <a:pt x="261135" y="219047"/>
                      <a:pt x="263926" y="234045"/>
                      <a:pt x="263926" y="252648"/>
                    </a:cubicBezTo>
                    <a:cubicBezTo>
                      <a:pt x="263926" y="274273"/>
                      <a:pt x="258694" y="292760"/>
                      <a:pt x="248113" y="308107"/>
                    </a:cubicBezTo>
                    <a:cubicBezTo>
                      <a:pt x="237533" y="323571"/>
                      <a:pt x="222535" y="335313"/>
                      <a:pt x="203002" y="343568"/>
                    </a:cubicBezTo>
                    <a:cubicBezTo>
                      <a:pt x="183469" y="351707"/>
                      <a:pt x="160216" y="355893"/>
                      <a:pt x="133242" y="355893"/>
                    </a:cubicBezTo>
                    <a:lnTo>
                      <a:pt x="116" y="355893"/>
                    </a:lnTo>
                    <a:lnTo>
                      <a:pt x="116" y="0"/>
                    </a:lnTo>
                    <a:close/>
                    <a:moveTo>
                      <a:pt x="75457" y="140915"/>
                    </a:moveTo>
                    <a:lnTo>
                      <a:pt x="119290" y="140915"/>
                    </a:lnTo>
                    <a:cubicBezTo>
                      <a:pt x="141148" y="140915"/>
                      <a:pt x="156379" y="137427"/>
                      <a:pt x="164866" y="130568"/>
                    </a:cubicBezTo>
                    <a:cubicBezTo>
                      <a:pt x="173354" y="123708"/>
                      <a:pt x="177539" y="113476"/>
                      <a:pt x="177539" y="99989"/>
                    </a:cubicBezTo>
                    <a:cubicBezTo>
                      <a:pt x="177539" y="86503"/>
                      <a:pt x="172540" y="76620"/>
                      <a:pt x="162541" y="70690"/>
                    </a:cubicBezTo>
                    <a:cubicBezTo>
                      <a:pt x="152542" y="64761"/>
                      <a:pt x="136730" y="61854"/>
                      <a:pt x="115220" y="61854"/>
                    </a:cubicBezTo>
                    <a:lnTo>
                      <a:pt x="75573" y="61854"/>
                    </a:lnTo>
                    <a:lnTo>
                      <a:pt x="75573" y="140915"/>
                    </a:lnTo>
                    <a:close/>
                    <a:moveTo>
                      <a:pt x="75457" y="200793"/>
                    </a:moveTo>
                    <a:lnTo>
                      <a:pt x="75457" y="293574"/>
                    </a:lnTo>
                    <a:lnTo>
                      <a:pt x="124638" y="293574"/>
                    </a:lnTo>
                    <a:cubicBezTo>
                      <a:pt x="147310" y="293574"/>
                      <a:pt x="163122" y="289156"/>
                      <a:pt x="172075" y="280436"/>
                    </a:cubicBezTo>
                    <a:cubicBezTo>
                      <a:pt x="181027" y="271716"/>
                      <a:pt x="185446" y="259856"/>
                      <a:pt x="185446" y="245090"/>
                    </a:cubicBezTo>
                    <a:cubicBezTo>
                      <a:pt x="185446" y="236370"/>
                      <a:pt x="183469" y="228581"/>
                      <a:pt x="179632" y="221953"/>
                    </a:cubicBezTo>
                    <a:cubicBezTo>
                      <a:pt x="175795" y="215326"/>
                      <a:pt x="169168" y="210094"/>
                      <a:pt x="159983" y="206374"/>
                    </a:cubicBezTo>
                    <a:cubicBezTo>
                      <a:pt x="150798" y="202653"/>
                      <a:pt x="138241" y="200793"/>
                      <a:pt x="122080" y="200793"/>
                    </a:cubicBezTo>
                    <a:lnTo>
                      <a:pt x="75341" y="200793"/>
                    </a:lnTo>
                    <a:close/>
                  </a:path>
                </a:pathLst>
              </a:custGeom>
              <a:grpFill/>
              <a:ln w="116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" name="Forma Livre: Forma 13">
                <a:extLst>
                  <a:ext uri="{FF2B5EF4-FFF2-40B4-BE49-F238E27FC236}">
                    <a16:creationId xmlns:a16="http://schemas.microsoft.com/office/drawing/2014/main" xmlns="" id="{4B1E2E76-ACAD-7877-DBAD-8002DF0D287B}"/>
                  </a:ext>
                </a:extLst>
              </p:cNvPr>
              <p:cNvSpPr/>
              <p:nvPr/>
            </p:nvSpPr>
            <p:spPr>
              <a:xfrm>
                <a:off x="2831177" y="1103680"/>
                <a:ext cx="75457" cy="355892"/>
              </a:xfrm>
              <a:custGeom>
                <a:avLst/>
                <a:gdLst>
                  <a:gd name="connsiteX0" fmla="*/ 0 w 75457"/>
                  <a:gd name="connsiteY0" fmla="*/ 355776 h 355892"/>
                  <a:gd name="connsiteX1" fmla="*/ 0 w 75457"/>
                  <a:gd name="connsiteY1" fmla="*/ 0 h 355892"/>
                  <a:gd name="connsiteX2" fmla="*/ 75457 w 75457"/>
                  <a:gd name="connsiteY2" fmla="*/ 0 h 355892"/>
                  <a:gd name="connsiteX3" fmla="*/ 75457 w 75457"/>
                  <a:gd name="connsiteY3" fmla="*/ 355893 h 355892"/>
                  <a:gd name="connsiteX4" fmla="*/ 0 w 75457"/>
                  <a:gd name="connsiteY4" fmla="*/ 355893 h 355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457" h="355892">
                    <a:moveTo>
                      <a:pt x="0" y="355776"/>
                    </a:moveTo>
                    <a:lnTo>
                      <a:pt x="0" y="0"/>
                    </a:lnTo>
                    <a:lnTo>
                      <a:pt x="75457" y="0"/>
                    </a:lnTo>
                    <a:lnTo>
                      <a:pt x="75457" y="355893"/>
                    </a:lnTo>
                    <a:lnTo>
                      <a:pt x="0" y="355893"/>
                    </a:lnTo>
                    <a:close/>
                  </a:path>
                </a:pathLst>
              </a:custGeom>
              <a:grpFill/>
              <a:ln w="116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" name="Forma Livre: Forma 14">
                <a:extLst>
                  <a:ext uri="{FF2B5EF4-FFF2-40B4-BE49-F238E27FC236}">
                    <a16:creationId xmlns:a16="http://schemas.microsoft.com/office/drawing/2014/main" xmlns="" id="{C72A3E37-8578-3EF4-C88B-DAC5D9DA9156}"/>
                  </a:ext>
                </a:extLst>
              </p:cNvPr>
              <p:cNvSpPr/>
              <p:nvPr/>
            </p:nvSpPr>
            <p:spPr>
              <a:xfrm>
                <a:off x="2979150" y="1103680"/>
                <a:ext cx="229278" cy="355892"/>
              </a:xfrm>
              <a:custGeom>
                <a:avLst/>
                <a:gdLst>
                  <a:gd name="connsiteX0" fmla="*/ 74294 w 229278"/>
                  <a:gd name="connsiteY0" fmla="*/ 355776 h 355892"/>
                  <a:gd name="connsiteX1" fmla="*/ 0 w 229278"/>
                  <a:gd name="connsiteY1" fmla="*/ 355776 h 355892"/>
                  <a:gd name="connsiteX2" fmla="*/ 0 w 229278"/>
                  <a:gd name="connsiteY2" fmla="*/ 0 h 355892"/>
                  <a:gd name="connsiteX3" fmla="*/ 229278 w 229278"/>
                  <a:gd name="connsiteY3" fmla="*/ 0 h 355892"/>
                  <a:gd name="connsiteX4" fmla="*/ 229278 w 229278"/>
                  <a:gd name="connsiteY4" fmla="*/ 66505 h 355892"/>
                  <a:gd name="connsiteX5" fmla="*/ 74294 w 229278"/>
                  <a:gd name="connsiteY5" fmla="*/ 66505 h 355892"/>
                  <a:gd name="connsiteX6" fmla="*/ 74294 w 229278"/>
                  <a:gd name="connsiteY6" fmla="*/ 136265 h 355892"/>
                  <a:gd name="connsiteX7" fmla="*/ 206955 w 229278"/>
                  <a:gd name="connsiteY7" fmla="*/ 136265 h 355892"/>
                  <a:gd name="connsiteX8" fmla="*/ 206955 w 229278"/>
                  <a:gd name="connsiteY8" fmla="*/ 202537 h 355892"/>
                  <a:gd name="connsiteX9" fmla="*/ 74294 w 229278"/>
                  <a:gd name="connsiteY9" fmla="*/ 202537 h 355892"/>
                  <a:gd name="connsiteX10" fmla="*/ 74294 w 229278"/>
                  <a:gd name="connsiteY10" fmla="*/ 355893 h 355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9278" h="355892">
                    <a:moveTo>
                      <a:pt x="74294" y="355776"/>
                    </a:moveTo>
                    <a:lnTo>
                      <a:pt x="0" y="355776"/>
                    </a:lnTo>
                    <a:lnTo>
                      <a:pt x="0" y="0"/>
                    </a:lnTo>
                    <a:lnTo>
                      <a:pt x="229278" y="0"/>
                    </a:lnTo>
                    <a:lnTo>
                      <a:pt x="229278" y="66505"/>
                    </a:lnTo>
                    <a:lnTo>
                      <a:pt x="74294" y="66505"/>
                    </a:lnTo>
                    <a:lnTo>
                      <a:pt x="74294" y="136265"/>
                    </a:lnTo>
                    <a:lnTo>
                      <a:pt x="206955" y="136265"/>
                    </a:lnTo>
                    <a:lnTo>
                      <a:pt x="206955" y="202537"/>
                    </a:lnTo>
                    <a:lnTo>
                      <a:pt x="74294" y="202537"/>
                    </a:lnTo>
                    <a:lnTo>
                      <a:pt x="74294" y="355893"/>
                    </a:lnTo>
                    <a:close/>
                  </a:path>
                </a:pathLst>
              </a:custGeom>
              <a:grpFill/>
              <a:ln w="116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sp>
          <p:nvSpPr>
            <p:cNvPr id="6" name="Forma Livre: Forma 5">
              <a:extLst>
                <a:ext uri="{FF2B5EF4-FFF2-40B4-BE49-F238E27FC236}">
                  <a16:creationId xmlns:a16="http://schemas.microsoft.com/office/drawing/2014/main" xmlns="" id="{DEFF03DB-CCE8-0E4D-3BCA-D2C4A1BB883D}"/>
                </a:ext>
              </a:extLst>
            </p:cNvPr>
            <p:cNvSpPr/>
            <p:nvPr/>
          </p:nvSpPr>
          <p:spPr>
            <a:xfrm>
              <a:off x="4240807" y="2081065"/>
              <a:ext cx="1737286" cy="1756876"/>
            </a:xfrm>
            <a:custGeom>
              <a:avLst/>
              <a:gdLst>
                <a:gd name="connsiteX0" fmla="*/ 736434 w 1061981"/>
                <a:gd name="connsiteY0" fmla="*/ 0 h 1073956"/>
                <a:gd name="connsiteX1" fmla="*/ 0 w 1061981"/>
                <a:gd name="connsiteY1" fmla="*/ 0 h 1073956"/>
                <a:gd name="connsiteX2" fmla="*/ 0 w 1061981"/>
                <a:gd name="connsiteY2" fmla="*/ 745735 h 1073956"/>
                <a:gd name="connsiteX3" fmla="*/ 28718 w 1061981"/>
                <a:gd name="connsiteY3" fmla="*/ 774453 h 1073956"/>
                <a:gd name="connsiteX4" fmla="*/ 287412 w 1061981"/>
                <a:gd name="connsiteY4" fmla="*/ 1033031 h 1073956"/>
                <a:gd name="connsiteX5" fmla="*/ 328337 w 1061981"/>
                <a:gd name="connsiteY5" fmla="*/ 1073957 h 1073956"/>
                <a:gd name="connsiteX6" fmla="*/ 407050 w 1061981"/>
                <a:gd name="connsiteY6" fmla="*/ 1073957 h 1073956"/>
                <a:gd name="connsiteX7" fmla="*/ 407050 w 1061981"/>
                <a:gd name="connsiteY7" fmla="*/ 406818 h 1073956"/>
                <a:gd name="connsiteX8" fmla="*/ 813519 w 1061981"/>
                <a:gd name="connsiteY8" fmla="*/ 406818 h 1073956"/>
                <a:gd name="connsiteX9" fmla="*/ 813519 w 1061981"/>
                <a:gd name="connsiteY9" fmla="*/ 492739 h 1073956"/>
                <a:gd name="connsiteX10" fmla="*/ 490413 w 1061981"/>
                <a:gd name="connsiteY10" fmla="*/ 492739 h 1073956"/>
                <a:gd name="connsiteX11" fmla="*/ 490413 w 1061981"/>
                <a:gd name="connsiteY11" fmla="*/ 741201 h 1073956"/>
                <a:gd name="connsiteX12" fmla="*/ 813519 w 1061981"/>
                <a:gd name="connsiteY12" fmla="*/ 741201 h 1073956"/>
                <a:gd name="connsiteX13" fmla="*/ 813519 w 1061981"/>
                <a:gd name="connsiteY13" fmla="*/ 826308 h 1073956"/>
                <a:gd name="connsiteX14" fmla="*/ 490413 w 1061981"/>
                <a:gd name="connsiteY14" fmla="*/ 826308 h 1073956"/>
                <a:gd name="connsiteX15" fmla="*/ 490413 w 1061981"/>
                <a:gd name="connsiteY15" fmla="*/ 1073957 h 1073956"/>
                <a:gd name="connsiteX16" fmla="*/ 1061981 w 1061981"/>
                <a:gd name="connsiteY16" fmla="*/ 1073957 h 1073956"/>
                <a:gd name="connsiteX17" fmla="*/ 1061981 w 1061981"/>
                <a:gd name="connsiteY17" fmla="*/ 325431 h 1073956"/>
                <a:gd name="connsiteX18" fmla="*/ 736434 w 1061981"/>
                <a:gd name="connsiteY18" fmla="*/ 0 h 1073956"/>
                <a:gd name="connsiteX19" fmla="*/ 980711 w 1061981"/>
                <a:gd name="connsiteY19" fmla="*/ 992686 h 1073956"/>
                <a:gd name="connsiteX20" fmla="*/ 571568 w 1061981"/>
                <a:gd name="connsiteY20" fmla="*/ 992686 h 1073956"/>
                <a:gd name="connsiteX21" fmla="*/ 571568 w 1061981"/>
                <a:gd name="connsiteY21" fmla="*/ 907462 h 1073956"/>
                <a:gd name="connsiteX22" fmla="*/ 894673 w 1061981"/>
                <a:gd name="connsiteY22" fmla="*/ 907462 h 1073956"/>
                <a:gd name="connsiteX23" fmla="*/ 894673 w 1061981"/>
                <a:gd name="connsiteY23" fmla="*/ 659930 h 1073956"/>
                <a:gd name="connsiteX24" fmla="*/ 571568 w 1061981"/>
                <a:gd name="connsiteY24" fmla="*/ 659930 h 1073956"/>
                <a:gd name="connsiteX25" fmla="*/ 571568 w 1061981"/>
                <a:gd name="connsiteY25" fmla="*/ 573893 h 1073956"/>
                <a:gd name="connsiteX26" fmla="*/ 894673 w 1061981"/>
                <a:gd name="connsiteY26" fmla="*/ 573893 h 1073956"/>
                <a:gd name="connsiteX27" fmla="*/ 894673 w 1061981"/>
                <a:gd name="connsiteY27" fmla="*/ 325547 h 1073956"/>
                <a:gd name="connsiteX28" fmla="*/ 325780 w 1061981"/>
                <a:gd name="connsiteY28" fmla="*/ 325547 h 1073956"/>
                <a:gd name="connsiteX29" fmla="*/ 325780 w 1061981"/>
                <a:gd name="connsiteY29" fmla="*/ 968968 h 1073956"/>
                <a:gd name="connsiteX30" fmla="*/ 81271 w 1061981"/>
                <a:gd name="connsiteY30" fmla="*/ 724226 h 1073956"/>
                <a:gd name="connsiteX31" fmla="*/ 81271 w 1061981"/>
                <a:gd name="connsiteY31" fmla="*/ 81154 h 1073956"/>
                <a:gd name="connsiteX32" fmla="*/ 715041 w 1061981"/>
                <a:gd name="connsiteY32" fmla="*/ 81154 h 1073956"/>
                <a:gd name="connsiteX33" fmla="*/ 959434 w 1061981"/>
                <a:gd name="connsiteY33" fmla="*/ 325547 h 1073956"/>
                <a:gd name="connsiteX34" fmla="*/ 980827 w 1061981"/>
                <a:gd name="connsiteY34" fmla="*/ 346940 h 1073956"/>
                <a:gd name="connsiteX35" fmla="*/ 980827 w 1061981"/>
                <a:gd name="connsiteY35" fmla="*/ 992686 h 1073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061981" h="1073956">
                  <a:moveTo>
                    <a:pt x="736434" y="0"/>
                  </a:moveTo>
                  <a:lnTo>
                    <a:pt x="0" y="0"/>
                  </a:lnTo>
                  <a:lnTo>
                    <a:pt x="0" y="745735"/>
                  </a:lnTo>
                  <a:lnTo>
                    <a:pt x="28718" y="774453"/>
                  </a:lnTo>
                  <a:lnTo>
                    <a:pt x="287412" y="1033031"/>
                  </a:lnTo>
                  <a:lnTo>
                    <a:pt x="328337" y="1073957"/>
                  </a:lnTo>
                  <a:lnTo>
                    <a:pt x="407050" y="1073957"/>
                  </a:lnTo>
                  <a:lnTo>
                    <a:pt x="407050" y="406818"/>
                  </a:lnTo>
                  <a:lnTo>
                    <a:pt x="813519" y="406818"/>
                  </a:lnTo>
                  <a:lnTo>
                    <a:pt x="813519" y="492739"/>
                  </a:lnTo>
                  <a:lnTo>
                    <a:pt x="490413" y="492739"/>
                  </a:lnTo>
                  <a:lnTo>
                    <a:pt x="490413" y="741201"/>
                  </a:lnTo>
                  <a:lnTo>
                    <a:pt x="813519" y="741201"/>
                  </a:lnTo>
                  <a:lnTo>
                    <a:pt x="813519" y="826308"/>
                  </a:lnTo>
                  <a:lnTo>
                    <a:pt x="490413" y="826308"/>
                  </a:lnTo>
                  <a:lnTo>
                    <a:pt x="490413" y="1073957"/>
                  </a:lnTo>
                  <a:lnTo>
                    <a:pt x="1061981" y="1073957"/>
                  </a:lnTo>
                  <a:lnTo>
                    <a:pt x="1061981" y="325431"/>
                  </a:lnTo>
                  <a:lnTo>
                    <a:pt x="736434" y="0"/>
                  </a:lnTo>
                  <a:close/>
                  <a:moveTo>
                    <a:pt x="980711" y="992686"/>
                  </a:moveTo>
                  <a:lnTo>
                    <a:pt x="571568" y="992686"/>
                  </a:lnTo>
                  <a:lnTo>
                    <a:pt x="571568" y="907462"/>
                  </a:lnTo>
                  <a:lnTo>
                    <a:pt x="894673" y="907462"/>
                  </a:lnTo>
                  <a:lnTo>
                    <a:pt x="894673" y="659930"/>
                  </a:lnTo>
                  <a:lnTo>
                    <a:pt x="571568" y="659930"/>
                  </a:lnTo>
                  <a:lnTo>
                    <a:pt x="571568" y="573893"/>
                  </a:lnTo>
                  <a:lnTo>
                    <a:pt x="894673" y="573893"/>
                  </a:lnTo>
                  <a:lnTo>
                    <a:pt x="894673" y="325547"/>
                  </a:lnTo>
                  <a:lnTo>
                    <a:pt x="325780" y="325547"/>
                  </a:lnTo>
                  <a:lnTo>
                    <a:pt x="325780" y="968968"/>
                  </a:lnTo>
                  <a:lnTo>
                    <a:pt x="81271" y="724226"/>
                  </a:lnTo>
                  <a:lnTo>
                    <a:pt x="81271" y="81154"/>
                  </a:lnTo>
                  <a:lnTo>
                    <a:pt x="715041" y="81154"/>
                  </a:lnTo>
                  <a:lnTo>
                    <a:pt x="959434" y="325547"/>
                  </a:lnTo>
                  <a:lnTo>
                    <a:pt x="980827" y="346940"/>
                  </a:lnTo>
                  <a:lnTo>
                    <a:pt x="980827" y="992686"/>
                  </a:lnTo>
                  <a:close/>
                </a:path>
              </a:pathLst>
            </a:custGeom>
            <a:solidFill>
              <a:srgbClr val="D80305"/>
            </a:solidFill>
            <a:ln w="11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sp>
        <p:nvSpPr>
          <p:cNvPr id="19" name="Retângulo 18">
            <a:extLst>
              <a:ext uri="{FF2B5EF4-FFF2-40B4-BE49-F238E27FC236}">
                <a16:creationId xmlns:a16="http://schemas.microsoft.com/office/drawing/2014/main" xmlns="" id="{296B644D-710E-5C6F-8444-733D71CBEA0C}"/>
              </a:ext>
            </a:extLst>
          </p:cNvPr>
          <p:cNvSpPr/>
          <p:nvPr/>
        </p:nvSpPr>
        <p:spPr>
          <a:xfrm>
            <a:off x="0" y="6596534"/>
            <a:ext cx="12192000" cy="2614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xmlns="" id="{ED72D5DA-C9B2-7D7E-29B0-FBFB3908BC8A}"/>
              </a:ext>
            </a:extLst>
          </p:cNvPr>
          <p:cNvSpPr/>
          <p:nvPr/>
        </p:nvSpPr>
        <p:spPr>
          <a:xfrm>
            <a:off x="842963" y="2137864"/>
            <a:ext cx="4167187" cy="45719"/>
          </a:xfrm>
          <a:prstGeom prst="rect">
            <a:avLst/>
          </a:prstGeom>
          <a:solidFill>
            <a:srgbClr val="D803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165CBEE4-6EE1-5C74-A36D-507A0260A21B}"/>
              </a:ext>
            </a:extLst>
          </p:cNvPr>
          <p:cNvSpPr txBox="1"/>
          <p:nvPr/>
        </p:nvSpPr>
        <p:spPr>
          <a:xfrm>
            <a:off x="755742" y="1827314"/>
            <a:ext cx="7927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Dados da RFB mostram que:</a:t>
            </a:r>
          </a:p>
        </p:txBody>
      </p:sp>
      <p:grpSp>
        <p:nvGrpSpPr>
          <p:cNvPr id="21" name="Agrupar 20">
            <a:extLst>
              <a:ext uri="{FF2B5EF4-FFF2-40B4-BE49-F238E27FC236}">
                <a16:creationId xmlns:a16="http://schemas.microsoft.com/office/drawing/2014/main" xmlns="" id="{A464B6F7-8659-D8F3-659A-656E16ED2915}"/>
              </a:ext>
            </a:extLst>
          </p:cNvPr>
          <p:cNvGrpSpPr/>
          <p:nvPr/>
        </p:nvGrpSpPr>
        <p:grpSpPr>
          <a:xfrm>
            <a:off x="2660773" y="2529412"/>
            <a:ext cx="6137621" cy="1015663"/>
            <a:chOff x="-248117" y="1940073"/>
            <a:chExt cx="6137621" cy="1015663"/>
          </a:xfrm>
        </p:grpSpPr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xmlns="" id="{9877D6FE-BCCC-4B1C-6F0B-F69E663A7B87}"/>
                </a:ext>
              </a:extLst>
            </p:cNvPr>
            <p:cNvSpPr txBox="1"/>
            <p:nvPr/>
          </p:nvSpPr>
          <p:spPr>
            <a:xfrm>
              <a:off x="-248117" y="1940073"/>
              <a:ext cx="302248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6000" b="1" dirty="0">
                  <a:solidFill>
                    <a:srgbClr val="D80305"/>
                  </a:solidFill>
                  <a:latin typeface="Share Tech" panose="00000500000000000000" pitchFamily="2" charset="0"/>
                  <a:ea typeface="Open Sans" pitchFamily="2" charset="0"/>
                  <a:cs typeface="Open Sans" pitchFamily="2" charset="0"/>
                </a:rPr>
                <a:t>R$5,3 MM</a:t>
              </a:r>
              <a:endParaRPr lang="pt-BR" sz="4800" dirty="0">
                <a:solidFill>
                  <a:srgbClr val="D80305"/>
                </a:solidFill>
                <a:latin typeface="Share Tech" panose="00000500000000000000" pitchFamily="2" charset="0"/>
                <a:ea typeface="Open Sans" pitchFamily="2" charset="0"/>
                <a:cs typeface="Open Sans" pitchFamily="2" charset="0"/>
              </a:endParaRPr>
            </a:p>
          </p:txBody>
        </p: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xmlns="" id="{61DC18DE-BE7D-FA18-8DB5-C53615AB84C6}"/>
                </a:ext>
              </a:extLst>
            </p:cNvPr>
            <p:cNvSpPr txBox="1"/>
            <p:nvPr/>
          </p:nvSpPr>
          <p:spPr>
            <a:xfrm>
              <a:off x="3014397" y="2101652"/>
              <a:ext cx="287510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b="1" dirty="0">
                  <a:latin typeface="Open Sans" pitchFamily="2" charset="0"/>
                  <a:ea typeface="Open Sans" pitchFamily="2" charset="0"/>
                  <a:cs typeface="Open Sans" pitchFamily="2" charset="0"/>
                </a:rPr>
                <a:t>Renúncia do setor de fundição em 2017¹.</a:t>
              </a:r>
            </a:p>
          </p:txBody>
        </p:sp>
        <p:cxnSp>
          <p:nvCxnSpPr>
            <p:cNvPr id="24" name="Conector reto 23">
              <a:extLst>
                <a:ext uri="{FF2B5EF4-FFF2-40B4-BE49-F238E27FC236}">
                  <a16:creationId xmlns:a16="http://schemas.microsoft.com/office/drawing/2014/main" xmlns="" id="{B274D26A-B62C-DF70-0A7C-6AA752328715}"/>
                </a:ext>
              </a:extLst>
            </p:cNvPr>
            <p:cNvCxnSpPr>
              <a:cxnSpLocks/>
            </p:cNvCxnSpPr>
            <p:nvPr/>
          </p:nvCxnSpPr>
          <p:spPr>
            <a:xfrm>
              <a:off x="2893423" y="2142394"/>
              <a:ext cx="15369" cy="720000"/>
            </a:xfrm>
            <a:prstGeom prst="line">
              <a:avLst/>
            </a:prstGeom>
            <a:ln>
              <a:solidFill>
                <a:srgbClr val="D8030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Agrupar 26">
            <a:extLst>
              <a:ext uri="{FF2B5EF4-FFF2-40B4-BE49-F238E27FC236}">
                <a16:creationId xmlns:a16="http://schemas.microsoft.com/office/drawing/2014/main" xmlns="" id="{3F10E9D9-157D-4B93-7B3F-3B3843D9F980}"/>
              </a:ext>
            </a:extLst>
          </p:cNvPr>
          <p:cNvGrpSpPr/>
          <p:nvPr/>
        </p:nvGrpSpPr>
        <p:grpSpPr>
          <a:xfrm>
            <a:off x="2687759" y="4172771"/>
            <a:ext cx="6773673" cy="1109828"/>
            <a:chOff x="-234670" y="2142394"/>
            <a:chExt cx="6773673" cy="1109828"/>
          </a:xfrm>
        </p:grpSpPr>
        <p:sp>
          <p:nvSpPr>
            <p:cNvPr id="28" name="CaixaDeTexto 27">
              <a:extLst>
                <a:ext uri="{FF2B5EF4-FFF2-40B4-BE49-F238E27FC236}">
                  <a16:creationId xmlns:a16="http://schemas.microsoft.com/office/drawing/2014/main" xmlns="" id="{E487595C-B109-8FFC-1C80-E050984671FB}"/>
                </a:ext>
              </a:extLst>
            </p:cNvPr>
            <p:cNvSpPr txBox="1"/>
            <p:nvPr/>
          </p:nvSpPr>
          <p:spPr>
            <a:xfrm>
              <a:off x="-234670" y="2262207"/>
              <a:ext cx="3022488" cy="9900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3500"/>
                </a:lnSpc>
              </a:pPr>
              <a:r>
                <a:rPr lang="pt-BR" sz="6000" b="1" dirty="0">
                  <a:solidFill>
                    <a:srgbClr val="D80305"/>
                  </a:solidFill>
                  <a:latin typeface="Share Tech" panose="00000500000000000000" pitchFamily="2" charset="0"/>
                  <a:ea typeface="Open Sans" pitchFamily="2" charset="0"/>
                  <a:cs typeface="Open Sans" pitchFamily="2" charset="0"/>
                </a:rPr>
                <a:t>52 mil</a:t>
              </a:r>
            </a:p>
            <a:p>
              <a:pPr algn="r">
                <a:lnSpc>
                  <a:spcPts val="3500"/>
                </a:lnSpc>
              </a:pPr>
              <a:r>
                <a:rPr lang="pt-BR" sz="3200" b="1" dirty="0">
                  <a:solidFill>
                    <a:srgbClr val="D80305"/>
                  </a:solidFill>
                  <a:latin typeface="Share Tech" panose="00000500000000000000" pitchFamily="2" charset="0"/>
                  <a:ea typeface="Open Sans" pitchFamily="2" charset="0"/>
                  <a:cs typeface="Open Sans" pitchFamily="2" charset="0"/>
                </a:rPr>
                <a:t>funcionários</a:t>
              </a:r>
              <a:endParaRPr lang="pt-BR" sz="2400" dirty="0">
                <a:solidFill>
                  <a:srgbClr val="D80305"/>
                </a:solidFill>
                <a:latin typeface="Share Tech" panose="00000500000000000000" pitchFamily="2" charset="0"/>
                <a:ea typeface="Open Sans" pitchFamily="2" charset="0"/>
                <a:cs typeface="Open Sans" pitchFamily="2" charset="0"/>
              </a:endParaRPr>
            </a:p>
          </p:txBody>
        </p:sp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xmlns="" id="{40EDE638-71F4-E26B-425C-A1F86EB6B036}"/>
                </a:ext>
              </a:extLst>
            </p:cNvPr>
            <p:cNvSpPr txBox="1"/>
            <p:nvPr/>
          </p:nvSpPr>
          <p:spPr>
            <a:xfrm>
              <a:off x="3014397" y="2234985"/>
              <a:ext cx="35246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b="1" dirty="0">
                  <a:latin typeface="Open Sans" pitchFamily="2" charset="0"/>
                  <a:ea typeface="Open Sans" pitchFamily="2" charset="0"/>
                  <a:cs typeface="Open Sans" pitchFamily="2" charset="0"/>
                </a:rPr>
                <a:t>Impactados positivamente em 2017².</a:t>
              </a:r>
            </a:p>
          </p:txBody>
        </p:sp>
        <p:cxnSp>
          <p:nvCxnSpPr>
            <p:cNvPr id="30" name="Conector reto 29">
              <a:extLst>
                <a:ext uri="{FF2B5EF4-FFF2-40B4-BE49-F238E27FC236}">
                  <a16:creationId xmlns:a16="http://schemas.microsoft.com/office/drawing/2014/main" xmlns="" id="{27E01AB7-3FC0-0C6D-C53B-E7957939A1F4}"/>
                </a:ext>
              </a:extLst>
            </p:cNvPr>
            <p:cNvCxnSpPr>
              <a:cxnSpLocks/>
            </p:cNvCxnSpPr>
            <p:nvPr/>
          </p:nvCxnSpPr>
          <p:spPr>
            <a:xfrm>
              <a:off x="2893423" y="2142394"/>
              <a:ext cx="19444" cy="910885"/>
            </a:xfrm>
            <a:prstGeom prst="line">
              <a:avLst/>
            </a:prstGeom>
            <a:ln>
              <a:solidFill>
                <a:srgbClr val="D8030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Agrupar 2">
            <a:extLst>
              <a:ext uri="{FF2B5EF4-FFF2-40B4-BE49-F238E27FC236}">
                <a16:creationId xmlns:a16="http://schemas.microsoft.com/office/drawing/2014/main" xmlns="" id="{71C5AB43-787B-9CBE-F83D-B729E6643E67}"/>
              </a:ext>
            </a:extLst>
          </p:cNvPr>
          <p:cNvGrpSpPr/>
          <p:nvPr/>
        </p:nvGrpSpPr>
        <p:grpSpPr>
          <a:xfrm>
            <a:off x="755742" y="5381533"/>
            <a:ext cx="10628750" cy="606175"/>
            <a:chOff x="5414245" y="5965636"/>
            <a:chExt cx="6871829" cy="733329"/>
          </a:xfrm>
        </p:grpSpPr>
        <p:sp>
          <p:nvSpPr>
            <p:cNvPr id="9" name="Retângulo: Cantos Arredondados 8">
              <a:extLst>
                <a:ext uri="{FF2B5EF4-FFF2-40B4-BE49-F238E27FC236}">
                  <a16:creationId xmlns:a16="http://schemas.microsoft.com/office/drawing/2014/main" xmlns="" id="{EBC56B32-2C01-C4FF-1348-FDB5A34CCE1B}"/>
                </a:ext>
              </a:extLst>
            </p:cNvPr>
            <p:cNvSpPr/>
            <p:nvPr/>
          </p:nvSpPr>
          <p:spPr>
            <a:xfrm>
              <a:off x="5414245" y="5965636"/>
              <a:ext cx="6871829" cy="649378"/>
            </a:xfrm>
            <a:prstGeom prst="roundRect">
              <a:avLst/>
            </a:prstGeom>
            <a:solidFill>
              <a:srgbClr val="D803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xmlns="" id="{EADBFED2-2841-DFE8-D99E-1FC6A8864BC4}"/>
                </a:ext>
              </a:extLst>
            </p:cNvPr>
            <p:cNvSpPr txBox="1"/>
            <p:nvPr/>
          </p:nvSpPr>
          <p:spPr>
            <a:xfrm>
              <a:off x="5766270" y="6052634"/>
              <a:ext cx="61901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chemeClr val="bg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rPr>
                <a:t>Participação do setor de fundição na desoneração é ainda menor – 0,06% do total</a:t>
              </a:r>
            </a:p>
          </p:txBody>
        </p:sp>
      </p:grpSp>
      <p:sp>
        <p:nvSpPr>
          <p:cNvPr id="25" name="CaixaDeTexto 24">
            <a:extLst>
              <a:ext uri="{FF2B5EF4-FFF2-40B4-BE49-F238E27FC236}">
                <a16:creationId xmlns:a16="http://schemas.microsoft.com/office/drawing/2014/main" xmlns="" id="{BD9753C4-7699-40CE-BBAA-A24E1347FD8C}"/>
              </a:ext>
            </a:extLst>
          </p:cNvPr>
          <p:cNvSpPr txBox="1"/>
          <p:nvPr/>
        </p:nvSpPr>
        <p:spPr>
          <a:xfrm>
            <a:off x="-12413" y="6128284"/>
            <a:ext cx="86961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pt-BR" sz="11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Último ano da desoneração ao setor de fundição.</a:t>
            </a:r>
          </a:p>
          <a:p>
            <a:pPr marL="228600" indent="-228600">
              <a:buAutoNum type="arabicPeriod"/>
            </a:pPr>
            <a:r>
              <a:rPr lang="pt-BR" sz="11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Fonte:  Nota técnica de Impacto Orçamentário Financeiro 62/2022 – Senado Federal/CONORF </a:t>
            </a:r>
          </a:p>
        </p:txBody>
      </p:sp>
    </p:spTree>
    <p:extLst>
      <p:ext uri="{BB962C8B-B14F-4D97-AF65-F5344CB8AC3E}">
        <p14:creationId xmlns:p14="http://schemas.microsoft.com/office/powerpoint/2010/main" val="6477807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 descr="Padrão do plano de fundo&#10;&#10;Descrição gerada automaticamente">
            <a:extLst>
              <a:ext uri="{FF2B5EF4-FFF2-40B4-BE49-F238E27FC236}">
                <a16:creationId xmlns:a16="http://schemas.microsoft.com/office/drawing/2014/main" xmlns="" id="{1C5F7F3E-0A8F-11DA-9A16-27119A5C49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7" b="7855"/>
          <a:stretch/>
        </p:blipFill>
        <p:spPr>
          <a:xfrm>
            <a:off x="-12412" y="0"/>
            <a:ext cx="12204411" cy="6858000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xmlns="" id="{552CBEDD-9B7D-D16A-01EF-3C38B04A8954}"/>
              </a:ext>
            </a:extLst>
          </p:cNvPr>
          <p:cNvSpPr/>
          <p:nvPr/>
        </p:nvSpPr>
        <p:spPr>
          <a:xfrm>
            <a:off x="-12410" y="699594"/>
            <a:ext cx="9000000" cy="830997"/>
          </a:xfrm>
          <a:prstGeom prst="rect">
            <a:avLst/>
          </a:prstGeom>
          <a:solidFill>
            <a:srgbClr val="D803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xmlns="" id="{BF7E48CC-D3AC-5903-8CB7-AF78AF385ECC}"/>
              </a:ext>
            </a:extLst>
          </p:cNvPr>
          <p:cNvSpPr/>
          <p:nvPr/>
        </p:nvSpPr>
        <p:spPr>
          <a:xfrm>
            <a:off x="0" y="6524534"/>
            <a:ext cx="12192000" cy="72000"/>
          </a:xfrm>
          <a:prstGeom prst="rect">
            <a:avLst/>
          </a:prstGeom>
          <a:solidFill>
            <a:srgbClr val="D803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EADD625B-1048-D6E2-A769-F3912D5225A1}"/>
              </a:ext>
            </a:extLst>
          </p:cNvPr>
          <p:cNvSpPr txBox="1"/>
          <p:nvPr/>
        </p:nvSpPr>
        <p:spPr>
          <a:xfrm>
            <a:off x="49016" y="810669"/>
            <a:ext cx="616707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300" b="1" dirty="0">
                <a:solidFill>
                  <a:schemeClr val="bg1"/>
                </a:solidFill>
                <a:latin typeface="Share Tech" panose="00000500000000000000" pitchFamily="2" charset="0"/>
              </a:rPr>
              <a:t>SETORES ATENDIDOS PELA FUNDIÇÃO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xmlns="" id="{85D6B0BA-E142-4BBD-9BCF-1AA353FC7280}"/>
              </a:ext>
            </a:extLst>
          </p:cNvPr>
          <p:cNvGrpSpPr/>
          <p:nvPr/>
        </p:nvGrpSpPr>
        <p:grpSpPr>
          <a:xfrm>
            <a:off x="11079553" y="261466"/>
            <a:ext cx="713412" cy="736097"/>
            <a:chOff x="3886876" y="2081065"/>
            <a:chExt cx="2443036" cy="2520721"/>
          </a:xfrm>
        </p:grpSpPr>
        <p:grpSp>
          <p:nvGrpSpPr>
            <p:cNvPr id="5" name="Gráfico 2">
              <a:extLst>
                <a:ext uri="{FF2B5EF4-FFF2-40B4-BE49-F238E27FC236}">
                  <a16:creationId xmlns:a16="http://schemas.microsoft.com/office/drawing/2014/main" xmlns="" id="{0B254B90-40D8-73B7-BFB8-F8855A8466CC}"/>
                </a:ext>
              </a:extLst>
            </p:cNvPr>
            <p:cNvGrpSpPr/>
            <p:nvPr/>
          </p:nvGrpSpPr>
          <p:grpSpPr>
            <a:xfrm>
              <a:off x="3886876" y="3983609"/>
              <a:ext cx="2443036" cy="618177"/>
              <a:chOff x="2136483" y="1102169"/>
              <a:chExt cx="1412455" cy="357403"/>
            </a:xfrm>
            <a:solidFill>
              <a:schemeClr val="tx1"/>
            </a:solidFill>
          </p:grpSpPr>
          <p:sp>
            <p:nvSpPr>
              <p:cNvPr id="11" name="Forma Livre: Forma 10">
                <a:extLst>
                  <a:ext uri="{FF2B5EF4-FFF2-40B4-BE49-F238E27FC236}">
                    <a16:creationId xmlns:a16="http://schemas.microsoft.com/office/drawing/2014/main" xmlns="" id="{B0F709E7-ABBF-EE0C-6D7D-E1461E4FB56B}"/>
                  </a:ext>
                </a:extLst>
              </p:cNvPr>
              <p:cNvSpPr/>
              <p:nvPr/>
            </p:nvSpPr>
            <p:spPr>
              <a:xfrm>
                <a:off x="2136483" y="1102169"/>
                <a:ext cx="344033" cy="357287"/>
              </a:xfrm>
              <a:custGeom>
                <a:avLst/>
                <a:gdLst>
                  <a:gd name="connsiteX0" fmla="*/ 262647 w 344033"/>
                  <a:gd name="connsiteY0" fmla="*/ 357288 h 357287"/>
                  <a:gd name="connsiteX1" fmla="*/ 236836 w 344033"/>
                  <a:gd name="connsiteY1" fmla="*/ 272529 h 357287"/>
                  <a:gd name="connsiteX2" fmla="*/ 107082 w 344033"/>
                  <a:gd name="connsiteY2" fmla="*/ 272529 h 357287"/>
                  <a:gd name="connsiteX3" fmla="*/ 81271 w 344033"/>
                  <a:gd name="connsiteY3" fmla="*/ 357288 h 357287"/>
                  <a:gd name="connsiteX4" fmla="*/ 0 w 344033"/>
                  <a:gd name="connsiteY4" fmla="*/ 357288 h 357287"/>
                  <a:gd name="connsiteX5" fmla="*/ 125684 w 344033"/>
                  <a:gd name="connsiteY5" fmla="*/ 0 h 357287"/>
                  <a:gd name="connsiteX6" fmla="*/ 213117 w 344033"/>
                  <a:gd name="connsiteY6" fmla="*/ 0 h 357287"/>
                  <a:gd name="connsiteX7" fmla="*/ 344033 w 344033"/>
                  <a:gd name="connsiteY7" fmla="*/ 357288 h 357287"/>
                  <a:gd name="connsiteX8" fmla="*/ 262763 w 344033"/>
                  <a:gd name="connsiteY8" fmla="*/ 357288 h 357287"/>
                  <a:gd name="connsiteX9" fmla="*/ 218814 w 344033"/>
                  <a:gd name="connsiteY9" fmla="*/ 209280 h 357287"/>
                  <a:gd name="connsiteX10" fmla="*/ 172075 w 344033"/>
                  <a:gd name="connsiteY10" fmla="*/ 81038 h 357287"/>
                  <a:gd name="connsiteX11" fmla="*/ 126033 w 344033"/>
                  <a:gd name="connsiteY11" fmla="*/ 209280 h 357287"/>
                  <a:gd name="connsiteX12" fmla="*/ 218814 w 344033"/>
                  <a:gd name="connsiteY12" fmla="*/ 209280 h 35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44033" h="357287">
                    <a:moveTo>
                      <a:pt x="262647" y="357288"/>
                    </a:moveTo>
                    <a:lnTo>
                      <a:pt x="236836" y="272529"/>
                    </a:lnTo>
                    <a:lnTo>
                      <a:pt x="107082" y="272529"/>
                    </a:lnTo>
                    <a:lnTo>
                      <a:pt x="81271" y="357288"/>
                    </a:lnTo>
                    <a:lnTo>
                      <a:pt x="0" y="357288"/>
                    </a:lnTo>
                    <a:lnTo>
                      <a:pt x="125684" y="0"/>
                    </a:lnTo>
                    <a:lnTo>
                      <a:pt x="213117" y="0"/>
                    </a:lnTo>
                    <a:lnTo>
                      <a:pt x="344033" y="357288"/>
                    </a:lnTo>
                    <a:lnTo>
                      <a:pt x="262763" y="357288"/>
                    </a:lnTo>
                    <a:close/>
                    <a:moveTo>
                      <a:pt x="218814" y="209280"/>
                    </a:moveTo>
                    <a:lnTo>
                      <a:pt x="172075" y="81038"/>
                    </a:lnTo>
                    <a:lnTo>
                      <a:pt x="126033" y="209280"/>
                    </a:lnTo>
                    <a:lnTo>
                      <a:pt x="218814" y="209280"/>
                    </a:lnTo>
                    <a:close/>
                  </a:path>
                </a:pathLst>
              </a:custGeom>
              <a:grpFill/>
              <a:ln w="116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" name="Forma Livre: Forma 11">
                <a:extLst>
                  <a:ext uri="{FF2B5EF4-FFF2-40B4-BE49-F238E27FC236}">
                    <a16:creationId xmlns:a16="http://schemas.microsoft.com/office/drawing/2014/main" xmlns="" id="{76074E8B-CC4E-CD14-AAC5-5F61F8BD5D06}"/>
                  </a:ext>
                </a:extLst>
              </p:cNvPr>
              <p:cNvSpPr/>
              <p:nvPr/>
            </p:nvSpPr>
            <p:spPr>
              <a:xfrm>
                <a:off x="3204905" y="1102169"/>
                <a:ext cx="344033" cy="357287"/>
              </a:xfrm>
              <a:custGeom>
                <a:avLst/>
                <a:gdLst>
                  <a:gd name="connsiteX0" fmla="*/ 262647 w 344033"/>
                  <a:gd name="connsiteY0" fmla="*/ 357288 h 357287"/>
                  <a:gd name="connsiteX1" fmla="*/ 236836 w 344033"/>
                  <a:gd name="connsiteY1" fmla="*/ 272529 h 357287"/>
                  <a:gd name="connsiteX2" fmla="*/ 107082 w 344033"/>
                  <a:gd name="connsiteY2" fmla="*/ 272529 h 357287"/>
                  <a:gd name="connsiteX3" fmla="*/ 81271 w 344033"/>
                  <a:gd name="connsiteY3" fmla="*/ 357288 h 357287"/>
                  <a:gd name="connsiteX4" fmla="*/ 0 w 344033"/>
                  <a:gd name="connsiteY4" fmla="*/ 357288 h 357287"/>
                  <a:gd name="connsiteX5" fmla="*/ 125684 w 344033"/>
                  <a:gd name="connsiteY5" fmla="*/ 0 h 357287"/>
                  <a:gd name="connsiteX6" fmla="*/ 213117 w 344033"/>
                  <a:gd name="connsiteY6" fmla="*/ 0 h 357287"/>
                  <a:gd name="connsiteX7" fmla="*/ 344034 w 344033"/>
                  <a:gd name="connsiteY7" fmla="*/ 357288 h 357287"/>
                  <a:gd name="connsiteX8" fmla="*/ 262763 w 344033"/>
                  <a:gd name="connsiteY8" fmla="*/ 357288 h 357287"/>
                  <a:gd name="connsiteX9" fmla="*/ 218814 w 344033"/>
                  <a:gd name="connsiteY9" fmla="*/ 209280 h 357287"/>
                  <a:gd name="connsiteX10" fmla="*/ 172075 w 344033"/>
                  <a:gd name="connsiteY10" fmla="*/ 81038 h 357287"/>
                  <a:gd name="connsiteX11" fmla="*/ 126033 w 344033"/>
                  <a:gd name="connsiteY11" fmla="*/ 209280 h 357287"/>
                  <a:gd name="connsiteX12" fmla="*/ 218814 w 344033"/>
                  <a:gd name="connsiteY12" fmla="*/ 209280 h 35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44033" h="357287">
                    <a:moveTo>
                      <a:pt x="262647" y="357288"/>
                    </a:moveTo>
                    <a:lnTo>
                      <a:pt x="236836" y="272529"/>
                    </a:lnTo>
                    <a:lnTo>
                      <a:pt x="107082" y="272529"/>
                    </a:lnTo>
                    <a:lnTo>
                      <a:pt x="81271" y="357288"/>
                    </a:lnTo>
                    <a:lnTo>
                      <a:pt x="0" y="357288"/>
                    </a:lnTo>
                    <a:lnTo>
                      <a:pt x="125684" y="0"/>
                    </a:lnTo>
                    <a:lnTo>
                      <a:pt x="213117" y="0"/>
                    </a:lnTo>
                    <a:lnTo>
                      <a:pt x="344034" y="357288"/>
                    </a:lnTo>
                    <a:lnTo>
                      <a:pt x="262763" y="357288"/>
                    </a:lnTo>
                    <a:close/>
                    <a:moveTo>
                      <a:pt x="218814" y="209280"/>
                    </a:moveTo>
                    <a:lnTo>
                      <a:pt x="172075" y="81038"/>
                    </a:lnTo>
                    <a:lnTo>
                      <a:pt x="126033" y="209280"/>
                    </a:lnTo>
                    <a:lnTo>
                      <a:pt x="218814" y="209280"/>
                    </a:lnTo>
                    <a:close/>
                  </a:path>
                </a:pathLst>
              </a:custGeom>
              <a:grpFill/>
              <a:ln w="116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" name="Forma Livre: Forma 12">
                <a:extLst>
                  <a:ext uri="{FF2B5EF4-FFF2-40B4-BE49-F238E27FC236}">
                    <a16:creationId xmlns:a16="http://schemas.microsoft.com/office/drawing/2014/main" xmlns="" id="{82948985-BFE8-0970-5781-A0B95D160A92}"/>
                  </a:ext>
                </a:extLst>
              </p:cNvPr>
              <p:cNvSpPr/>
              <p:nvPr/>
            </p:nvSpPr>
            <p:spPr>
              <a:xfrm>
                <a:off x="2514815" y="1103680"/>
                <a:ext cx="263925" cy="355892"/>
              </a:xfrm>
              <a:custGeom>
                <a:avLst/>
                <a:gdLst>
                  <a:gd name="connsiteX0" fmla="*/ 0 w 263925"/>
                  <a:gd name="connsiteY0" fmla="*/ 0 h 355892"/>
                  <a:gd name="connsiteX1" fmla="*/ 110802 w 263925"/>
                  <a:gd name="connsiteY1" fmla="*/ 0 h 355892"/>
                  <a:gd name="connsiteX2" fmla="*/ 218349 w 263925"/>
                  <a:gd name="connsiteY2" fmla="*/ 19998 h 355892"/>
                  <a:gd name="connsiteX3" fmla="*/ 254857 w 263925"/>
                  <a:gd name="connsiteY3" fmla="*/ 90107 h 355892"/>
                  <a:gd name="connsiteX4" fmla="*/ 248462 w 263925"/>
                  <a:gd name="connsiteY4" fmla="*/ 126615 h 355892"/>
                  <a:gd name="connsiteX5" fmla="*/ 229859 w 263925"/>
                  <a:gd name="connsiteY5" fmla="*/ 153356 h 355892"/>
                  <a:gd name="connsiteX6" fmla="*/ 200211 w 263925"/>
                  <a:gd name="connsiteY6" fmla="*/ 166959 h 355892"/>
                  <a:gd name="connsiteX7" fmla="*/ 200211 w 263925"/>
                  <a:gd name="connsiteY7" fmla="*/ 169401 h 355892"/>
                  <a:gd name="connsiteX8" fmla="*/ 232301 w 263925"/>
                  <a:gd name="connsiteY8" fmla="*/ 181958 h 355892"/>
                  <a:gd name="connsiteX9" fmla="*/ 255322 w 263925"/>
                  <a:gd name="connsiteY9" fmla="*/ 207769 h 355892"/>
                  <a:gd name="connsiteX10" fmla="*/ 263926 w 263925"/>
                  <a:gd name="connsiteY10" fmla="*/ 252648 h 355892"/>
                  <a:gd name="connsiteX11" fmla="*/ 248113 w 263925"/>
                  <a:gd name="connsiteY11" fmla="*/ 308107 h 355892"/>
                  <a:gd name="connsiteX12" fmla="*/ 203002 w 263925"/>
                  <a:gd name="connsiteY12" fmla="*/ 343568 h 355892"/>
                  <a:gd name="connsiteX13" fmla="*/ 133242 w 263925"/>
                  <a:gd name="connsiteY13" fmla="*/ 355893 h 355892"/>
                  <a:gd name="connsiteX14" fmla="*/ 116 w 263925"/>
                  <a:gd name="connsiteY14" fmla="*/ 355893 h 355892"/>
                  <a:gd name="connsiteX15" fmla="*/ 116 w 263925"/>
                  <a:gd name="connsiteY15" fmla="*/ 0 h 355892"/>
                  <a:gd name="connsiteX16" fmla="*/ 75457 w 263925"/>
                  <a:gd name="connsiteY16" fmla="*/ 140915 h 355892"/>
                  <a:gd name="connsiteX17" fmla="*/ 119290 w 263925"/>
                  <a:gd name="connsiteY17" fmla="*/ 140915 h 355892"/>
                  <a:gd name="connsiteX18" fmla="*/ 164866 w 263925"/>
                  <a:gd name="connsiteY18" fmla="*/ 130568 h 355892"/>
                  <a:gd name="connsiteX19" fmla="*/ 177539 w 263925"/>
                  <a:gd name="connsiteY19" fmla="*/ 99989 h 355892"/>
                  <a:gd name="connsiteX20" fmla="*/ 162541 w 263925"/>
                  <a:gd name="connsiteY20" fmla="*/ 70690 h 355892"/>
                  <a:gd name="connsiteX21" fmla="*/ 115220 w 263925"/>
                  <a:gd name="connsiteY21" fmla="*/ 61854 h 355892"/>
                  <a:gd name="connsiteX22" fmla="*/ 75573 w 263925"/>
                  <a:gd name="connsiteY22" fmla="*/ 61854 h 355892"/>
                  <a:gd name="connsiteX23" fmla="*/ 75573 w 263925"/>
                  <a:gd name="connsiteY23" fmla="*/ 140915 h 355892"/>
                  <a:gd name="connsiteX24" fmla="*/ 75457 w 263925"/>
                  <a:gd name="connsiteY24" fmla="*/ 200793 h 355892"/>
                  <a:gd name="connsiteX25" fmla="*/ 75457 w 263925"/>
                  <a:gd name="connsiteY25" fmla="*/ 293574 h 355892"/>
                  <a:gd name="connsiteX26" fmla="*/ 124638 w 263925"/>
                  <a:gd name="connsiteY26" fmla="*/ 293574 h 355892"/>
                  <a:gd name="connsiteX27" fmla="*/ 172075 w 263925"/>
                  <a:gd name="connsiteY27" fmla="*/ 280436 h 355892"/>
                  <a:gd name="connsiteX28" fmla="*/ 185446 w 263925"/>
                  <a:gd name="connsiteY28" fmla="*/ 245090 h 355892"/>
                  <a:gd name="connsiteX29" fmla="*/ 179632 w 263925"/>
                  <a:gd name="connsiteY29" fmla="*/ 221953 h 355892"/>
                  <a:gd name="connsiteX30" fmla="*/ 159983 w 263925"/>
                  <a:gd name="connsiteY30" fmla="*/ 206374 h 355892"/>
                  <a:gd name="connsiteX31" fmla="*/ 122080 w 263925"/>
                  <a:gd name="connsiteY31" fmla="*/ 200793 h 355892"/>
                  <a:gd name="connsiteX32" fmla="*/ 75341 w 263925"/>
                  <a:gd name="connsiteY32" fmla="*/ 200793 h 355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63925" h="355892">
                    <a:moveTo>
                      <a:pt x="0" y="0"/>
                    </a:moveTo>
                    <a:lnTo>
                      <a:pt x="110802" y="0"/>
                    </a:lnTo>
                    <a:cubicBezTo>
                      <a:pt x="158239" y="0"/>
                      <a:pt x="194049" y="6627"/>
                      <a:pt x="218349" y="19998"/>
                    </a:cubicBezTo>
                    <a:cubicBezTo>
                      <a:pt x="242649" y="33369"/>
                      <a:pt x="254857" y="56622"/>
                      <a:pt x="254857" y="90107"/>
                    </a:cubicBezTo>
                    <a:cubicBezTo>
                      <a:pt x="254857" y="103594"/>
                      <a:pt x="252648" y="115802"/>
                      <a:pt x="248462" y="126615"/>
                    </a:cubicBezTo>
                    <a:cubicBezTo>
                      <a:pt x="244160" y="137544"/>
                      <a:pt x="237998" y="146380"/>
                      <a:pt x="229859" y="153356"/>
                    </a:cubicBezTo>
                    <a:cubicBezTo>
                      <a:pt x="221721" y="160332"/>
                      <a:pt x="211838" y="164866"/>
                      <a:pt x="200211" y="166959"/>
                    </a:cubicBezTo>
                    <a:lnTo>
                      <a:pt x="200211" y="169401"/>
                    </a:lnTo>
                    <a:cubicBezTo>
                      <a:pt x="212071" y="171842"/>
                      <a:pt x="222767" y="176028"/>
                      <a:pt x="232301" y="181958"/>
                    </a:cubicBezTo>
                    <a:cubicBezTo>
                      <a:pt x="241835" y="187887"/>
                      <a:pt x="249508" y="196491"/>
                      <a:pt x="255322" y="207769"/>
                    </a:cubicBezTo>
                    <a:cubicBezTo>
                      <a:pt x="261135" y="219047"/>
                      <a:pt x="263926" y="234045"/>
                      <a:pt x="263926" y="252648"/>
                    </a:cubicBezTo>
                    <a:cubicBezTo>
                      <a:pt x="263926" y="274273"/>
                      <a:pt x="258694" y="292760"/>
                      <a:pt x="248113" y="308107"/>
                    </a:cubicBezTo>
                    <a:cubicBezTo>
                      <a:pt x="237533" y="323571"/>
                      <a:pt x="222535" y="335313"/>
                      <a:pt x="203002" y="343568"/>
                    </a:cubicBezTo>
                    <a:cubicBezTo>
                      <a:pt x="183469" y="351707"/>
                      <a:pt x="160216" y="355893"/>
                      <a:pt x="133242" y="355893"/>
                    </a:cubicBezTo>
                    <a:lnTo>
                      <a:pt x="116" y="355893"/>
                    </a:lnTo>
                    <a:lnTo>
                      <a:pt x="116" y="0"/>
                    </a:lnTo>
                    <a:close/>
                    <a:moveTo>
                      <a:pt x="75457" y="140915"/>
                    </a:moveTo>
                    <a:lnTo>
                      <a:pt x="119290" y="140915"/>
                    </a:lnTo>
                    <a:cubicBezTo>
                      <a:pt x="141148" y="140915"/>
                      <a:pt x="156379" y="137427"/>
                      <a:pt x="164866" y="130568"/>
                    </a:cubicBezTo>
                    <a:cubicBezTo>
                      <a:pt x="173354" y="123708"/>
                      <a:pt x="177539" y="113476"/>
                      <a:pt x="177539" y="99989"/>
                    </a:cubicBezTo>
                    <a:cubicBezTo>
                      <a:pt x="177539" y="86503"/>
                      <a:pt x="172540" y="76620"/>
                      <a:pt x="162541" y="70690"/>
                    </a:cubicBezTo>
                    <a:cubicBezTo>
                      <a:pt x="152542" y="64761"/>
                      <a:pt x="136730" y="61854"/>
                      <a:pt x="115220" y="61854"/>
                    </a:cubicBezTo>
                    <a:lnTo>
                      <a:pt x="75573" y="61854"/>
                    </a:lnTo>
                    <a:lnTo>
                      <a:pt x="75573" y="140915"/>
                    </a:lnTo>
                    <a:close/>
                    <a:moveTo>
                      <a:pt x="75457" y="200793"/>
                    </a:moveTo>
                    <a:lnTo>
                      <a:pt x="75457" y="293574"/>
                    </a:lnTo>
                    <a:lnTo>
                      <a:pt x="124638" y="293574"/>
                    </a:lnTo>
                    <a:cubicBezTo>
                      <a:pt x="147310" y="293574"/>
                      <a:pt x="163122" y="289156"/>
                      <a:pt x="172075" y="280436"/>
                    </a:cubicBezTo>
                    <a:cubicBezTo>
                      <a:pt x="181027" y="271716"/>
                      <a:pt x="185446" y="259856"/>
                      <a:pt x="185446" y="245090"/>
                    </a:cubicBezTo>
                    <a:cubicBezTo>
                      <a:pt x="185446" y="236370"/>
                      <a:pt x="183469" y="228581"/>
                      <a:pt x="179632" y="221953"/>
                    </a:cubicBezTo>
                    <a:cubicBezTo>
                      <a:pt x="175795" y="215326"/>
                      <a:pt x="169168" y="210094"/>
                      <a:pt x="159983" y="206374"/>
                    </a:cubicBezTo>
                    <a:cubicBezTo>
                      <a:pt x="150798" y="202653"/>
                      <a:pt x="138241" y="200793"/>
                      <a:pt x="122080" y="200793"/>
                    </a:cubicBezTo>
                    <a:lnTo>
                      <a:pt x="75341" y="200793"/>
                    </a:lnTo>
                    <a:close/>
                  </a:path>
                </a:pathLst>
              </a:custGeom>
              <a:grpFill/>
              <a:ln w="116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" name="Forma Livre: Forma 13">
                <a:extLst>
                  <a:ext uri="{FF2B5EF4-FFF2-40B4-BE49-F238E27FC236}">
                    <a16:creationId xmlns:a16="http://schemas.microsoft.com/office/drawing/2014/main" xmlns="" id="{4B1E2E76-ACAD-7877-DBAD-8002DF0D287B}"/>
                  </a:ext>
                </a:extLst>
              </p:cNvPr>
              <p:cNvSpPr/>
              <p:nvPr/>
            </p:nvSpPr>
            <p:spPr>
              <a:xfrm>
                <a:off x="2831177" y="1103680"/>
                <a:ext cx="75457" cy="355892"/>
              </a:xfrm>
              <a:custGeom>
                <a:avLst/>
                <a:gdLst>
                  <a:gd name="connsiteX0" fmla="*/ 0 w 75457"/>
                  <a:gd name="connsiteY0" fmla="*/ 355776 h 355892"/>
                  <a:gd name="connsiteX1" fmla="*/ 0 w 75457"/>
                  <a:gd name="connsiteY1" fmla="*/ 0 h 355892"/>
                  <a:gd name="connsiteX2" fmla="*/ 75457 w 75457"/>
                  <a:gd name="connsiteY2" fmla="*/ 0 h 355892"/>
                  <a:gd name="connsiteX3" fmla="*/ 75457 w 75457"/>
                  <a:gd name="connsiteY3" fmla="*/ 355893 h 355892"/>
                  <a:gd name="connsiteX4" fmla="*/ 0 w 75457"/>
                  <a:gd name="connsiteY4" fmla="*/ 355893 h 355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457" h="355892">
                    <a:moveTo>
                      <a:pt x="0" y="355776"/>
                    </a:moveTo>
                    <a:lnTo>
                      <a:pt x="0" y="0"/>
                    </a:lnTo>
                    <a:lnTo>
                      <a:pt x="75457" y="0"/>
                    </a:lnTo>
                    <a:lnTo>
                      <a:pt x="75457" y="355893"/>
                    </a:lnTo>
                    <a:lnTo>
                      <a:pt x="0" y="355893"/>
                    </a:lnTo>
                    <a:close/>
                  </a:path>
                </a:pathLst>
              </a:custGeom>
              <a:grpFill/>
              <a:ln w="116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" name="Forma Livre: Forma 14">
                <a:extLst>
                  <a:ext uri="{FF2B5EF4-FFF2-40B4-BE49-F238E27FC236}">
                    <a16:creationId xmlns:a16="http://schemas.microsoft.com/office/drawing/2014/main" xmlns="" id="{C72A3E37-8578-3EF4-C88B-DAC5D9DA9156}"/>
                  </a:ext>
                </a:extLst>
              </p:cNvPr>
              <p:cNvSpPr/>
              <p:nvPr/>
            </p:nvSpPr>
            <p:spPr>
              <a:xfrm>
                <a:off x="2979150" y="1103680"/>
                <a:ext cx="229278" cy="355892"/>
              </a:xfrm>
              <a:custGeom>
                <a:avLst/>
                <a:gdLst>
                  <a:gd name="connsiteX0" fmla="*/ 74294 w 229278"/>
                  <a:gd name="connsiteY0" fmla="*/ 355776 h 355892"/>
                  <a:gd name="connsiteX1" fmla="*/ 0 w 229278"/>
                  <a:gd name="connsiteY1" fmla="*/ 355776 h 355892"/>
                  <a:gd name="connsiteX2" fmla="*/ 0 w 229278"/>
                  <a:gd name="connsiteY2" fmla="*/ 0 h 355892"/>
                  <a:gd name="connsiteX3" fmla="*/ 229278 w 229278"/>
                  <a:gd name="connsiteY3" fmla="*/ 0 h 355892"/>
                  <a:gd name="connsiteX4" fmla="*/ 229278 w 229278"/>
                  <a:gd name="connsiteY4" fmla="*/ 66505 h 355892"/>
                  <a:gd name="connsiteX5" fmla="*/ 74294 w 229278"/>
                  <a:gd name="connsiteY5" fmla="*/ 66505 h 355892"/>
                  <a:gd name="connsiteX6" fmla="*/ 74294 w 229278"/>
                  <a:gd name="connsiteY6" fmla="*/ 136265 h 355892"/>
                  <a:gd name="connsiteX7" fmla="*/ 206955 w 229278"/>
                  <a:gd name="connsiteY7" fmla="*/ 136265 h 355892"/>
                  <a:gd name="connsiteX8" fmla="*/ 206955 w 229278"/>
                  <a:gd name="connsiteY8" fmla="*/ 202537 h 355892"/>
                  <a:gd name="connsiteX9" fmla="*/ 74294 w 229278"/>
                  <a:gd name="connsiteY9" fmla="*/ 202537 h 355892"/>
                  <a:gd name="connsiteX10" fmla="*/ 74294 w 229278"/>
                  <a:gd name="connsiteY10" fmla="*/ 355893 h 355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9278" h="355892">
                    <a:moveTo>
                      <a:pt x="74294" y="355776"/>
                    </a:moveTo>
                    <a:lnTo>
                      <a:pt x="0" y="355776"/>
                    </a:lnTo>
                    <a:lnTo>
                      <a:pt x="0" y="0"/>
                    </a:lnTo>
                    <a:lnTo>
                      <a:pt x="229278" y="0"/>
                    </a:lnTo>
                    <a:lnTo>
                      <a:pt x="229278" y="66505"/>
                    </a:lnTo>
                    <a:lnTo>
                      <a:pt x="74294" y="66505"/>
                    </a:lnTo>
                    <a:lnTo>
                      <a:pt x="74294" y="136265"/>
                    </a:lnTo>
                    <a:lnTo>
                      <a:pt x="206955" y="136265"/>
                    </a:lnTo>
                    <a:lnTo>
                      <a:pt x="206955" y="202537"/>
                    </a:lnTo>
                    <a:lnTo>
                      <a:pt x="74294" y="202537"/>
                    </a:lnTo>
                    <a:lnTo>
                      <a:pt x="74294" y="355893"/>
                    </a:lnTo>
                    <a:close/>
                  </a:path>
                </a:pathLst>
              </a:custGeom>
              <a:grpFill/>
              <a:ln w="116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sp>
          <p:nvSpPr>
            <p:cNvPr id="6" name="Forma Livre: Forma 5">
              <a:extLst>
                <a:ext uri="{FF2B5EF4-FFF2-40B4-BE49-F238E27FC236}">
                  <a16:creationId xmlns:a16="http://schemas.microsoft.com/office/drawing/2014/main" xmlns="" id="{DEFF03DB-CCE8-0E4D-3BCA-D2C4A1BB883D}"/>
                </a:ext>
              </a:extLst>
            </p:cNvPr>
            <p:cNvSpPr/>
            <p:nvPr/>
          </p:nvSpPr>
          <p:spPr>
            <a:xfrm>
              <a:off x="4240807" y="2081065"/>
              <a:ext cx="1737286" cy="1756876"/>
            </a:xfrm>
            <a:custGeom>
              <a:avLst/>
              <a:gdLst>
                <a:gd name="connsiteX0" fmla="*/ 736434 w 1061981"/>
                <a:gd name="connsiteY0" fmla="*/ 0 h 1073956"/>
                <a:gd name="connsiteX1" fmla="*/ 0 w 1061981"/>
                <a:gd name="connsiteY1" fmla="*/ 0 h 1073956"/>
                <a:gd name="connsiteX2" fmla="*/ 0 w 1061981"/>
                <a:gd name="connsiteY2" fmla="*/ 745735 h 1073956"/>
                <a:gd name="connsiteX3" fmla="*/ 28718 w 1061981"/>
                <a:gd name="connsiteY3" fmla="*/ 774453 h 1073956"/>
                <a:gd name="connsiteX4" fmla="*/ 287412 w 1061981"/>
                <a:gd name="connsiteY4" fmla="*/ 1033031 h 1073956"/>
                <a:gd name="connsiteX5" fmla="*/ 328337 w 1061981"/>
                <a:gd name="connsiteY5" fmla="*/ 1073957 h 1073956"/>
                <a:gd name="connsiteX6" fmla="*/ 407050 w 1061981"/>
                <a:gd name="connsiteY6" fmla="*/ 1073957 h 1073956"/>
                <a:gd name="connsiteX7" fmla="*/ 407050 w 1061981"/>
                <a:gd name="connsiteY7" fmla="*/ 406818 h 1073956"/>
                <a:gd name="connsiteX8" fmla="*/ 813519 w 1061981"/>
                <a:gd name="connsiteY8" fmla="*/ 406818 h 1073956"/>
                <a:gd name="connsiteX9" fmla="*/ 813519 w 1061981"/>
                <a:gd name="connsiteY9" fmla="*/ 492739 h 1073956"/>
                <a:gd name="connsiteX10" fmla="*/ 490413 w 1061981"/>
                <a:gd name="connsiteY10" fmla="*/ 492739 h 1073956"/>
                <a:gd name="connsiteX11" fmla="*/ 490413 w 1061981"/>
                <a:gd name="connsiteY11" fmla="*/ 741201 h 1073956"/>
                <a:gd name="connsiteX12" fmla="*/ 813519 w 1061981"/>
                <a:gd name="connsiteY12" fmla="*/ 741201 h 1073956"/>
                <a:gd name="connsiteX13" fmla="*/ 813519 w 1061981"/>
                <a:gd name="connsiteY13" fmla="*/ 826308 h 1073956"/>
                <a:gd name="connsiteX14" fmla="*/ 490413 w 1061981"/>
                <a:gd name="connsiteY14" fmla="*/ 826308 h 1073956"/>
                <a:gd name="connsiteX15" fmla="*/ 490413 w 1061981"/>
                <a:gd name="connsiteY15" fmla="*/ 1073957 h 1073956"/>
                <a:gd name="connsiteX16" fmla="*/ 1061981 w 1061981"/>
                <a:gd name="connsiteY16" fmla="*/ 1073957 h 1073956"/>
                <a:gd name="connsiteX17" fmla="*/ 1061981 w 1061981"/>
                <a:gd name="connsiteY17" fmla="*/ 325431 h 1073956"/>
                <a:gd name="connsiteX18" fmla="*/ 736434 w 1061981"/>
                <a:gd name="connsiteY18" fmla="*/ 0 h 1073956"/>
                <a:gd name="connsiteX19" fmla="*/ 980711 w 1061981"/>
                <a:gd name="connsiteY19" fmla="*/ 992686 h 1073956"/>
                <a:gd name="connsiteX20" fmla="*/ 571568 w 1061981"/>
                <a:gd name="connsiteY20" fmla="*/ 992686 h 1073956"/>
                <a:gd name="connsiteX21" fmla="*/ 571568 w 1061981"/>
                <a:gd name="connsiteY21" fmla="*/ 907462 h 1073956"/>
                <a:gd name="connsiteX22" fmla="*/ 894673 w 1061981"/>
                <a:gd name="connsiteY22" fmla="*/ 907462 h 1073956"/>
                <a:gd name="connsiteX23" fmla="*/ 894673 w 1061981"/>
                <a:gd name="connsiteY23" fmla="*/ 659930 h 1073956"/>
                <a:gd name="connsiteX24" fmla="*/ 571568 w 1061981"/>
                <a:gd name="connsiteY24" fmla="*/ 659930 h 1073956"/>
                <a:gd name="connsiteX25" fmla="*/ 571568 w 1061981"/>
                <a:gd name="connsiteY25" fmla="*/ 573893 h 1073956"/>
                <a:gd name="connsiteX26" fmla="*/ 894673 w 1061981"/>
                <a:gd name="connsiteY26" fmla="*/ 573893 h 1073956"/>
                <a:gd name="connsiteX27" fmla="*/ 894673 w 1061981"/>
                <a:gd name="connsiteY27" fmla="*/ 325547 h 1073956"/>
                <a:gd name="connsiteX28" fmla="*/ 325780 w 1061981"/>
                <a:gd name="connsiteY28" fmla="*/ 325547 h 1073956"/>
                <a:gd name="connsiteX29" fmla="*/ 325780 w 1061981"/>
                <a:gd name="connsiteY29" fmla="*/ 968968 h 1073956"/>
                <a:gd name="connsiteX30" fmla="*/ 81271 w 1061981"/>
                <a:gd name="connsiteY30" fmla="*/ 724226 h 1073956"/>
                <a:gd name="connsiteX31" fmla="*/ 81271 w 1061981"/>
                <a:gd name="connsiteY31" fmla="*/ 81154 h 1073956"/>
                <a:gd name="connsiteX32" fmla="*/ 715041 w 1061981"/>
                <a:gd name="connsiteY32" fmla="*/ 81154 h 1073956"/>
                <a:gd name="connsiteX33" fmla="*/ 959434 w 1061981"/>
                <a:gd name="connsiteY33" fmla="*/ 325547 h 1073956"/>
                <a:gd name="connsiteX34" fmla="*/ 980827 w 1061981"/>
                <a:gd name="connsiteY34" fmla="*/ 346940 h 1073956"/>
                <a:gd name="connsiteX35" fmla="*/ 980827 w 1061981"/>
                <a:gd name="connsiteY35" fmla="*/ 992686 h 1073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061981" h="1073956">
                  <a:moveTo>
                    <a:pt x="736434" y="0"/>
                  </a:moveTo>
                  <a:lnTo>
                    <a:pt x="0" y="0"/>
                  </a:lnTo>
                  <a:lnTo>
                    <a:pt x="0" y="745735"/>
                  </a:lnTo>
                  <a:lnTo>
                    <a:pt x="28718" y="774453"/>
                  </a:lnTo>
                  <a:lnTo>
                    <a:pt x="287412" y="1033031"/>
                  </a:lnTo>
                  <a:lnTo>
                    <a:pt x="328337" y="1073957"/>
                  </a:lnTo>
                  <a:lnTo>
                    <a:pt x="407050" y="1073957"/>
                  </a:lnTo>
                  <a:lnTo>
                    <a:pt x="407050" y="406818"/>
                  </a:lnTo>
                  <a:lnTo>
                    <a:pt x="813519" y="406818"/>
                  </a:lnTo>
                  <a:lnTo>
                    <a:pt x="813519" y="492739"/>
                  </a:lnTo>
                  <a:lnTo>
                    <a:pt x="490413" y="492739"/>
                  </a:lnTo>
                  <a:lnTo>
                    <a:pt x="490413" y="741201"/>
                  </a:lnTo>
                  <a:lnTo>
                    <a:pt x="813519" y="741201"/>
                  </a:lnTo>
                  <a:lnTo>
                    <a:pt x="813519" y="826308"/>
                  </a:lnTo>
                  <a:lnTo>
                    <a:pt x="490413" y="826308"/>
                  </a:lnTo>
                  <a:lnTo>
                    <a:pt x="490413" y="1073957"/>
                  </a:lnTo>
                  <a:lnTo>
                    <a:pt x="1061981" y="1073957"/>
                  </a:lnTo>
                  <a:lnTo>
                    <a:pt x="1061981" y="325431"/>
                  </a:lnTo>
                  <a:lnTo>
                    <a:pt x="736434" y="0"/>
                  </a:lnTo>
                  <a:close/>
                  <a:moveTo>
                    <a:pt x="980711" y="992686"/>
                  </a:moveTo>
                  <a:lnTo>
                    <a:pt x="571568" y="992686"/>
                  </a:lnTo>
                  <a:lnTo>
                    <a:pt x="571568" y="907462"/>
                  </a:lnTo>
                  <a:lnTo>
                    <a:pt x="894673" y="907462"/>
                  </a:lnTo>
                  <a:lnTo>
                    <a:pt x="894673" y="659930"/>
                  </a:lnTo>
                  <a:lnTo>
                    <a:pt x="571568" y="659930"/>
                  </a:lnTo>
                  <a:lnTo>
                    <a:pt x="571568" y="573893"/>
                  </a:lnTo>
                  <a:lnTo>
                    <a:pt x="894673" y="573893"/>
                  </a:lnTo>
                  <a:lnTo>
                    <a:pt x="894673" y="325547"/>
                  </a:lnTo>
                  <a:lnTo>
                    <a:pt x="325780" y="325547"/>
                  </a:lnTo>
                  <a:lnTo>
                    <a:pt x="325780" y="968968"/>
                  </a:lnTo>
                  <a:lnTo>
                    <a:pt x="81271" y="724226"/>
                  </a:lnTo>
                  <a:lnTo>
                    <a:pt x="81271" y="81154"/>
                  </a:lnTo>
                  <a:lnTo>
                    <a:pt x="715041" y="81154"/>
                  </a:lnTo>
                  <a:lnTo>
                    <a:pt x="959434" y="325547"/>
                  </a:lnTo>
                  <a:lnTo>
                    <a:pt x="980827" y="346940"/>
                  </a:lnTo>
                  <a:lnTo>
                    <a:pt x="980827" y="992686"/>
                  </a:lnTo>
                  <a:close/>
                </a:path>
              </a:pathLst>
            </a:custGeom>
            <a:solidFill>
              <a:srgbClr val="D80305"/>
            </a:solidFill>
            <a:ln w="11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sp>
        <p:nvSpPr>
          <p:cNvPr id="19" name="Retângulo 18">
            <a:extLst>
              <a:ext uri="{FF2B5EF4-FFF2-40B4-BE49-F238E27FC236}">
                <a16:creationId xmlns:a16="http://schemas.microsoft.com/office/drawing/2014/main" xmlns="" id="{296B644D-710E-5C6F-8444-733D71CBEA0C}"/>
              </a:ext>
            </a:extLst>
          </p:cNvPr>
          <p:cNvSpPr/>
          <p:nvPr/>
        </p:nvSpPr>
        <p:spPr>
          <a:xfrm>
            <a:off x="0" y="6596534"/>
            <a:ext cx="12192000" cy="2614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de cantos arredondados 18">
            <a:extLst>
              <a:ext uri="{FF2B5EF4-FFF2-40B4-BE49-F238E27FC236}">
                <a16:creationId xmlns:a16="http://schemas.microsoft.com/office/drawing/2014/main" xmlns="" id="{74A61E5B-8464-F031-BB38-60044ACA133A}"/>
              </a:ext>
            </a:extLst>
          </p:cNvPr>
          <p:cNvSpPr/>
          <p:nvPr/>
        </p:nvSpPr>
        <p:spPr bwMode="auto">
          <a:xfrm>
            <a:off x="7956102" y="2319393"/>
            <a:ext cx="3790524" cy="319445"/>
          </a:xfrm>
          <a:prstGeom prst="round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1273759">
              <a:lnSpc>
                <a:spcPts val="2000"/>
              </a:lnSpc>
              <a:buClr>
                <a:schemeClr val="accent1"/>
              </a:buClr>
              <a:buSzPct val="75000"/>
            </a:pPr>
            <a:r>
              <a:rPr lang="pt-BR" sz="2000" dirty="0">
                <a:solidFill>
                  <a:schemeClr val="bg1"/>
                </a:solidFill>
                <a:latin typeface="Share Tech" panose="020B0604020202020204" charset="0"/>
                <a:cs typeface="Calibri" pitchFamily="34" charset="0"/>
              </a:rPr>
              <a:t>Têxtil</a:t>
            </a:r>
          </a:p>
        </p:txBody>
      </p:sp>
      <p:sp>
        <p:nvSpPr>
          <p:cNvPr id="20" name="Retângulo de cantos arredondados 19">
            <a:extLst>
              <a:ext uri="{FF2B5EF4-FFF2-40B4-BE49-F238E27FC236}">
                <a16:creationId xmlns:a16="http://schemas.microsoft.com/office/drawing/2014/main" xmlns="" id="{010CD2C1-EA0E-8BFB-E46C-470B0D409623}"/>
              </a:ext>
            </a:extLst>
          </p:cNvPr>
          <p:cNvSpPr/>
          <p:nvPr/>
        </p:nvSpPr>
        <p:spPr bwMode="auto">
          <a:xfrm>
            <a:off x="7956102" y="2800226"/>
            <a:ext cx="3790524" cy="319445"/>
          </a:xfrm>
          <a:prstGeom prst="round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1273759">
              <a:lnSpc>
                <a:spcPts val="2000"/>
              </a:lnSpc>
              <a:buClr>
                <a:schemeClr val="accent1"/>
              </a:buClr>
              <a:buSzPct val="75000"/>
            </a:pPr>
            <a:r>
              <a:rPr lang="pt-BR" sz="2000" dirty="0">
                <a:solidFill>
                  <a:schemeClr val="bg1"/>
                </a:solidFill>
                <a:latin typeface="Share Tech" panose="020B0604020202020204" charset="0"/>
                <a:cs typeface="Calibri" pitchFamily="34" charset="0"/>
              </a:rPr>
              <a:t>TI (Tecnologia da Informação)</a:t>
            </a:r>
          </a:p>
        </p:txBody>
      </p:sp>
      <p:sp>
        <p:nvSpPr>
          <p:cNvPr id="21" name="Retângulo de cantos arredondados 20">
            <a:extLst>
              <a:ext uri="{FF2B5EF4-FFF2-40B4-BE49-F238E27FC236}">
                <a16:creationId xmlns:a16="http://schemas.microsoft.com/office/drawing/2014/main" xmlns="" id="{D1F4A788-599E-66F8-13F4-25632134C623}"/>
              </a:ext>
            </a:extLst>
          </p:cNvPr>
          <p:cNvSpPr/>
          <p:nvPr/>
        </p:nvSpPr>
        <p:spPr bwMode="auto">
          <a:xfrm>
            <a:off x="7965320" y="3274918"/>
            <a:ext cx="3790524" cy="319445"/>
          </a:xfrm>
          <a:prstGeom prst="round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1273759">
              <a:lnSpc>
                <a:spcPts val="2000"/>
              </a:lnSpc>
              <a:buClr>
                <a:schemeClr val="accent1"/>
              </a:buClr>
              <a:buSzPct val="75000"/>
            </a:pPr>
            <a:r>
              <a:rPr lang="pt-BR" sz="2000" dirty="0">
                <a:solidFill>
                  <a:schemeClr val="bg1"/>
                </a:solidFill>
                <a:latin typeface="Share Tech" panose="020B0604020202020204" charset="0"/>
                <a:cs typeface="Calibri" pitchFamily="34" charset="0"/>
              </a:rPr>
              <a:t>TIC (Tecnologia de Comunicação)</a:t>
            </a:r>
          </a:p>
        </p:txBody>
      </p:sp>
      <p:sp>
        <p:nvSpPr>
          <p:cNvPr id="22" name="Retângulo de cantos arredondados 21">
            <a:extLst>
              <a:ext uri="{FF2B5EF4-FFF2-40B4-BE49-F238E27FC236}">
                <a16:creationId xmlns:a16="http://schemas.microsoft.com/office/drawing/2014/main" xmlns="" id="{AB714206-F4FC-FE8E-C859-872B07E2619E}"/>
              </a:ext>
            </a:extLst>
          </p:cNvPr>
          <p:cNvSpPr/>
          <p:nvPr/>
        </p:nvSpPr>
        <p:spPr bwMode="auto">
          <a:xfrm>
            <a:off x="7988373" y="3754896"/>
            <a:ext cx="3790524" cy="319445"/>
          </a:xfrm>
          <a:prstGeom prst="roundRect">
            <a:avLst/>
          </a:prstGeom>
          <a:solidFill>
            <a:schemeClr val="tx1">
              <a:lumMod val="95000"/>
              <a:lumOff val="5000"/>
              <a:alpha val="30000"/>
            </a:schemeClr>
          </a:solidFill>
          <a:ln>
            <a:noFill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1273759">
              <a:lnSpc>
                <a:spcPts val="2000"/>
              </a:lnSpc>
              <a:buClr>
                <a:schemeClr val="accent1"/>
              </a:buClr>
              <a:buSzPct val="75000"/>
            </a:pPr>
            <a:r>
              <a:rPr lang="pt-BR" sz="2000" dirty="0">
                <a:solidFill>
                  <a:schemeClr val="bg1"/>
                </a:solidFill>
                <a:latin typeface="Share Tech" panose="020B0604020202020204" charset="0"/>
                <a:cs typeface="Calibri" pitchFamily="34" charset="0"/>
              </a:rPr>
              <a:t>Projeto de circuitos integrados</a:t>
            </a:r>
          </a:p>
        </p:txBody>
      </p:sp>
      <p:sp>
        <p:nvSpPr>
          <p:cNvPr id="23" name="Retângulo de cantos arredondados 22">
            <a:extLst>
              <a:ext uri="{FF2B5EF4-FFF2-40B4-BE49-F238E27FC236}">
                <a16:creationId xmlns:a16="http://schemas.microsoft.com/office/drawing/2014/main" xmlns="" id="{BF44FB99-EA0D-8F41-6E7F-33E8DA113A31}"/>
              </a:ext>
            </a:extLst>
          </p:cNvPr>
          <p:cNvSpPr/>
          <p:nvPr/>
        </p:nvSpPr>
        <p:spPr bwMode="auto">
          <a:xfrm>
            <a:off x="7988373" y="4230087"/>
            <a:ext cx="3790524" cy="628800"/>
          </a:xfrm>
          <a:prstGeom prst="roundRect">
            <a:avLst/>
          </a:prstGeom>
          <a:solidFill>
            <a:srgbClr val="D80305"/>
          </a:solidFill>
          <a:ln>
            <a:noFill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1273759">
              <a:lnSpc>
                <a:spcPts val="2000"/>
              </a:lnSpc>
              <a:buClr>
                <a:schemeClr val="accent1"/>
              </a:buClr>
              <a:buSzPct val="75000"/>
            </a:pPr>
            <a:r>
              <a:rPr lang="pt-BR" sz="2000" dirty="0">
                <a:solidFill>
                  <a:schemeClr val="bg1"/>
                </a:solidFill>
                <a:latin typeface="Share Tech" panose="020B0604020202020204" charset="0"/>
                <a:cs typeface="Calibri" pitchFamily="34" charset="0"/>
              </a:rPr>
              <a:t>Transporte metro ferroviário</a:t>
            </a:r>
            <a:br>
              <a:rPr lang="pt-BR" sz="2000" dirty="0">
                <a:solidFill>
                  <a:schemeClr val="bg1"/>
                </a:solidFill>
                <a:latin typeface="Share Tech" panose="020B0604020202020204" charset="0"/>
                <a:cs typeface="Calibri" pitchFamily="34" charset="0"/>
              </a:rPr>
            </a:br>
            <a:r>
              <a:rPr lang="pt-BR" sz="2000" dirty="0">
                <a:solidFill>
                  <a:schemeClr val="bg1"/>
                </a:solidFill>
                <a:latin typeface="Share Tech" panose="020B0604020202020204" charset="0"/>
                <a:cs typeface="Calibri" pitchFamily="34" charset="0"/>
              </a:rPr>
              <a:t>de passageiros</a:t>
            </a:r>
          </a:p>
        </p:txBody>
      </p:sp>
      <p:sp>
        <p:nvSpPr>
          <p:cNvPr id="24" name="Retângulo de cantos arredondados 23">
            <a:extLst>
              <a:ext uri="{FF2B5EF4-FFF2-40B4-BE49-F238E27FC236}">
                <a16:creationId xmlns:a16="http://schemas.microsoft.com/office/drawing/2014/main" xmlns="" id="{F848EE45-E97E-DD07-3FC5-EA7515C3AB08}"/>
              </a:ext>
            </a:extLst>
          </p:cNvPr>
          <p:cNvSpPr/>
          <p:nvPr/>
        </p:nvSpPr>
        <p:spPr bwMode="auto">
          <a:xfrm>
            <a:off x="7965320" y="6004219"/>
            <a:ext cx="3790524" cy="319444"/>
          </a:xfrm>
          <a:prstGeom prst="roundRect">
            <a:avLst/>
          </a:prstGeom>
          <a:solidFill>
            <a:srgbClr val="D80305"/>
          </a:solidFill>
          <a:ln>
            <a:noFill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1273759">
              <a:lnSpc>
                <a:spcPts val="2000"/>
              </a:lnSpc>
              <a:buClr>
                <a:schemeClr val="accent1"/>
              </a:buClr>
              <a:buSzPct val="75000"/>
            </a:pPr>
            <a:r>
              <a:rPr lang="pt-BR" sz="2000" dirty="0">
                <a:solidFill>
                  <a:schemeClr val="bg1"/>
                </a:solidFill>
                <a:latin typeface="Share Tech" panose="020B0604020202020204" charset="0"/>
                <a:cs typeface="Calibri" pitchFamily="34" charset="0"/>
              </a:rPr>
              <a:t>Transporte rodoviário de cargas</a:t>
            </a:r>
          </a:p>
        </p:txBody>
      </p:sp>
      <p:sp>
        <p:nvSpPr>
          <p:cNvPr id="25" name="Retângulo de cantos arredondados 24">
            <a:extLst>
              <a:ext uri="{FF2B5EF4-FFF2-40B4-BE49-F238E27FC236}">
                <a16:creationId xmlns:a16="http://schemas.microsoft.com/office/drawing/2014/main" xmlns="" id="{C1FEDBA8-51A3-EC92-3BCE-B856718F60B8}"/>
              </a:ext>
            </a:extLst>
          </p:cNvPr>
          <p:cNvSpPr/>
          <p:nvPr/>
        </p:nvSpPr>
        <p:spPr bwMode="auto">
          <a:xfrm>
            <a:off x="7988373" y="5027956"/>
            <a:ext cx="3790524" cy="319445"/>
          </a:xfrm>
          <a:prstGeom prst="roundRect">
            <a:avLst/>
          </a:prstGeom>
          <a:solidFill>
            <a:srgbClr val="D80305"/>
          </a:solidFill>
          <a:ln>
            <a:noFill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1273759">
              <a:lnSpc>
                <a:spcPts val="2000"/>
              </a:lnSpc>
              <a:buClr>
                <a:schemeClr val="accent1"/>
              </a:buClr>
              <a:buSzPct val="75000"/>
            </a:pPr>
            <a:r>
              <a:rPr lang="pt-BR" sz="2000" dirty="0">
                <a:solidFill>
                  <a:schemeClr val="bg1"/>
                </a:solidFill>
                <a:latin typeface="Share Tech" panose="020B0604020202020204" charset="0"/>
                <a:cs typeface="Calibri" pitchFamily="34" charset="0"/>
              </a:rPr>
              <a:t>Transporte rodoviário coletivo</a:t>
            </a:r>
          </a:p>
        </p:txBody>
      </p:sp>
      <p:sp>
        <p:nvSpPr>
          <p:cNvPr id="26" name="Retângulo de cantos arredondados 28">
            <a:extLst>
              <a:ext uri="{FF2B5EF4-FFF2-40B4-BE49-F238E27FC236}">
                <a16:creationId xmlns:a16="http://schemas.microsoft.com/office/drawing/2014/main" xmlns="" id="{238381C9-02A3-333D-2AEB-8F5A43F77967}"/>
              </a:ext>
            </a:extLst>
          </p:cNvPr>
          <p:cNvSpPr/>
          <p:nvPr/>
        </p:nvSpPr>
        <p:spPr bwMode="auto">
          <a:xfrm>
            <a:off x="7946884" y="1826207"/>
            <a:ext cx="3790524" cy="319445"/>
          </a:xfrm>
          <a:prstGeom prst="round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1273759">
              <a:lnSpc>
                <a:spcPts val="2000"/>
              </a:lnSpc>
              <a:buClr>
                <a:schemeClr val="accent1"/>
              </a:buClr>
              <a:buSzPct val="75000"/>
            </a:pPr>
            <a:r>
              <a:rPr lang="pt-BR" sz="2000" dirty="0">
                <a:solidFill>
                  <a:schemeClr val="bg1"/>
                </a:solidFill>
                <a:latin typeface="Share Tech" panose="020B0604020202020204" charset="0"/>
                <a:cs typeface="Calibri" pitchFamily="34" charset="0"/>
              </a:rPr>
              <a:t>Proteína Animal</a:t>
            </a:r>
          </a:p>
        </p:txBody>
      </p:sp>
      <p:sp>
        <p:nvSpPr>
          <p:cNvPr id="27" name="Retângulo de cantos arredondados 9">
            <a:extLst>
              <a:ext uri="{FF2B5EF4-FFF2-40B4-BE49-F238E27FC236}">
                <a16:creationId xmlns:a16="http://schemas.microsoft.com/office/drawing/2014/main" xmlns="" id="{C45AA324-9D39-8BAC-DADE-7D69BFEFBE6F}"/>
              </a:ext>
            </a:extLst>
          </p:cNvPr>
          <p:cNvSpPr/>
          <p:nvPr/>
        </p:nvSpPr>
        <p:spPr bwMode="auto">
          <a:xfrm>
            <a:off x="4278572" y="2307736"/>
            <a:ext cx="3540777" cy="319445"/>
          </a:xfrm>
          <a:prstGeom prst="roundRect">
            <a:avLst/>
          </a:prstGeom>
          <a:solidFill>
            <a:schemeClr val="tx1">
              <a:lumMod val="95000"/>
              <a:lumOff val="5000"/>
              <a:alpha val="30000"/>
            </a:schemeClr>
          </a:solidFill>
          <a:ln>
            <a:noFill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1273759">
              <a:lnSpc>
                <a:spcPts val="2000"/>
              </a:lnSpc>
              <a:buClr>
                <a:schemeClr val="accent1"/>
              </a:buClr>
              <a:buSzPct val="75000"/>
            </a:pPr>
            <a:r>
              <a:rPr lang="pt-BR" sz="2000" dirty="0">
                <a:solidFill>
                  <a:schemeClr val="bg1"/>
                </a:solidFill>
                <a:latin typeface="Share Tech" panose="020B0604020202020204" charset="0"/>
                <a:cs typeface="Calibri" pitchFamily="34" charset="0"/>
              </a:rPr>
              <a:t>Call Center</a:t>
            </a:r>
          </a:p>
        </p:txBody>
      </p:sp>
      <p:sp>
        <p:nvSpPr>
          <p:cNvPr id="28" name="Retângulo de cantos arredondados 10">
            <a:extLst>
              <a:ext uri="{FF2B5EF4-FFF2-40B4-BE49-F238E27FC236}">
                <a16:creationId xmlns:a16="http://schemas.microsoft.com/office/drawing/2014/main" xmlns="" id="{808ACA86-B49F-2554-186D-2B9AE4E72336}"/>
              </a:ext>
            </a:extLst>
          </p:cNvPr>
          <p:cNvSpPr/>
          <p:nvPr/>
        </p:nvSpPr>
        <p:spPr bwMode="auto">
          <a:xfrm>
            <a:off x="4278572" y="2788567"/>
            <a:ext cx="3540777" cy="319445"/>
          </a:xfrm>
          <a:prstGeom prst="roundRect">
            <a:avLst/>
          </a:prstGeom>
          <a:solidFill>
            <a:schemeClr val="tx1">
              <a:lumMod val="95000"/>
              <a:lumOff val="5000"/>
              <a:alpha val="30000"/>
            </a:schemeClr>
          </a:solidFill>
          <a:ln>
            <a:noFill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1273759">
              <a:lnSpc>
                <a:spcPts val="2000"/>
              </a:lnSpc>
              <a:buClr>
                <a:schemeClr val="accent1"/>
              </a:buClr>
              <a:buSzPct val="75000"/>
            </a:pPr>
            <a:r>
              <a:rPr lang="pt-BR" sz="2000" dirty="0">
                <a:solidFill>
                  <a:schemeClr val="bg1"/>
                </a:solidFill>
                <a:latin typeface="Share Tech" panose="020B0604020202020204" charset="0"/>
                <a:cs typeface="Calibri" pitchFamily="34" charset="0"/>
              </a:rPr>
              <a:t>Comunicação</a:t>
            </a:r>
          </a:p>
        </p:txBody>
      </p:sp>
      <p:sp>
        <p:nvSpPr>
          <p:cNvPr id="29" name="Retângulo de cantos arredondados 12">
            <a:extLst>
              <a:ext uri="{FF2B5EF4-FFF2-40B4-BE49-F238E27FC236}">
                <a16:creationId xmlns:a16="http://schemas.microsoft.com/office/drawing/2014/main" xmlns="" id="{DC7C1F3B-EA56-0656-2607-D287E03016E8}"/>
              </a:ext>
            </a:extLst>
          </p:cNvPr>
          <p:cNvSpPr/>
          <p:nvPr/>
        </p:nvSpPr>
        <p:spPr bwMode="auto">
          <a:xfrm>
            <a:off x="4286387" y="3259408"/>
            <a:ext cx="3540777" cy="319445"/>
          </a:xfrm>
          <a:prstGeom prst="round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1273759">
              <a:lnSpc>
                <a:spcPts val="2000"/>
              </a:lnSpc>
              <a:buClr>
                <a:schemeClr val="accent1"/>
              </a:buClr>
              <a:buSzPct val="75000"/>
            </a:pPr>
            <a:r>
              <a:rPr lang="pt-BR" sz="2000" dirty="0">
                <a:solidFill>
                  <a:schemeClr val="bg1"/>
                </a:solidFill>
                <a:latin typeface="Share Tech" panose="020B0604020202020204" charset="0"/>
                <a:cs typeface="Calibri" pitchFamily="34" charset="0"/>
              </a:rPr>
              <a:t>Confecção/ Vestuário</a:t>
            </a:r>
          </a:p>
        </p:txBody>
      </p:sp>
      <p:sp>
        <p:nvSpPr>
          <p:cNvPr id="30" name="Retângulo de cantos arredondados 13">
            <a:extLst>
              <a:ext uri="{FF2B5EF4-FFF2-40B4-BE49-F238E27FC236}">
                <a16:creationId xmlns:a16="http://schemas.microsoft.com/office/drawing/2014/main" xmlns="" id="{0A8301CF-D2A8-9849-7670-0B1E052D25FC}"/>
              </a:ext>
            </a:extLst>
          </p:cNvPr>
          <p:cNvSpPr/>
          <p:nvPr/>
        </p:nvSpPr>
        <p:spPr bwMode="auto">
          <a:xfrm>
            <a:off x="4298115" y="3754896"/>
            <a:ext cx="3540777" cy="319445"/>
          </a:xfrm>
          <a:prstGeom prst="roundRect">
            <a:avLst/>
          </a:prstGeom>
          <a:solidFill>
            <a:srgbClr val="D80305"/>
          </a:solidFill>
          <a:ln>
            <a:noFill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1273759">
              <a:lnSpc>
                <a:spcPts val="2000"/>
              </a:lnSpc>
              <a:buClr>
                <a:schemeClr val="accent1"/>
              </a:buClr>
              <a:buSzPct val="75000"/>
            </a:pPr>
            <a:r>
              <a:rPr lang="pt-BR" sz="2000" dirty="0">
                <a:solidFill>
                  <a:schemeClr val="bg1"/>
                </a:solidFill>
                <a:latin typeface="Share Tech" panose="020B0604020202020204" charset="0"/>
                <a:cs typeface="Calibri" pitchFamily="34" charset="0"/>
              </a:rPr>
              <a:t>Construção Civil</a:t>
            </a:r>
          </a:p>
        </p:txBody>
      </p:sp>
      <p:sp>
        <p:nvSpPr>
          <p:cNvPr id="31" name="Retângulo de cantos arredondados 14">
            <a:extLst>
              <a:ext uri="{FF2B5EF4-FFF2-40B4-BE49-F238E27FC236}">
                <a16:creationId xmlns:a16="http://schemas.microsoft.com/office/drawing/2014/main" xmlns="" id="{D1059999-3D7B-A40C-0104-B9B2CA08D7E1}"/>
              </a:ext>
            </a:extLst>
          </p:cNvPr>
          <p:cNvSpPr/>
          <p:nvPr/>
        </p:nvSpPr>
        <p:spPr bwMode="auto">
          <a:xfrm>
            <a:off x="4305931" y="4230087"/>
            <a:ext cx="3540777" cy="628800"/>
          </a:xfrm>
          <a:prstGeom prst="roundRect">
            <a:avLst/>
          </a:prstGeom>
          <a:solidFill>
            <a:srgbClr val="D80305"/>
          </a:solidFill>
          <a:ln>
            <a:noFill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1273759">
              <a:lnSpc>
                <a:spcPts val="2000"/>
              </a:lnSpc>
              <a:buClr>
                <a:schemeClr val="accent1"/>
              </a:buClr>
              <a:buSzPct val="75000"/>
            </a:pPr>
            <a:r>
              <a:rPr lang="pt-BR" sz="2000" dirty="0">
                <a:solidFill>
                  <a:schemeClr val="bg1"/>
                </a:solidFill>
                <a:latin typeface="Share Tech" panose="020B0604020202020204" charset="0"/>
                <a:cs typeface="Calibri" pitchFamily="34" charset="0"/>
              </a:rPr>
              <a:t>Empresas de construção e </a:t>
            </a:r>
          </a:p>
          <a:p>
            <a:pPr algn="ctr" defTabSz="1273759">
              <a:lnSpc>
                <a:spcPts val="2000"/>
              </a:lnSpc>
              <a:buClr>
                <a:schemeClr val="accent1"/>
              </a:buClr>
              <a:buSzPct val="75000"/>
            </a:pPr>
            <a:r>
              <a:rPr lang="pt-BR" sz="2000" dirty="0">
                <a:solidFill>
                  <a:schemeClr val="bg1"/>
                </a:solidFill>
                <a:latin typeface="Share Tech" panose="020B0604020202020204" charset="0"/>
                <a:cs typeface="Calibri" pitchFamily="34" charset="0"/>
              </a:rPr>
              <a:t>obras de infraestrutura</a:t>
            </a:r>
          </a:p>
        </p:txBody>
      </p:sp>
      <p:sp>
        <p:nvSpPr>
          <p:cNvPr id="32" name="Retângulo de cantos arredondados 15">
            <a:extLst>
              <a:ext uri="{FF2B5EF4-FFF2-40B4-BE49-F238E27FC236}">
                <a16:creationId xmlns:a16="http://schemas.microsoft.com/office/drawing/2014/main" xmlns="" id="{0D9150CE-945A-999F-0616-9ECFD6EADF76}"/>
              </a:ext>
            </a:extLst>
          </p:cNvPr>
          <p:cNvSpPr/>
          <p:nvPr/>
        </p:nvSpPr>
        <p:spPr bwMode="auto">
          <a:xfrm>
            <a:off x="4329843" y="5034412"/>
            <a:ext cx="3540777" cy="319445"/>
          </a:xfrm>
          <a:prstGeom prst="round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1273759">
              <a:lnSpc>
                <a:spcPts val="2000"/>
              </a:lnSpc>
              <a:buClr>
                <a:schemeClr val="accent1"/>
              </a:buClr>
              <a:buSzPct val="75000"/>
            </a:pPr>
            <a:r>
              <a:rPr lang="pt-BR" sz="2000" dirty="0">
                <a:solidFill>
                  <a:schemeClr val="bg1"/>
                </a:solidFill>
                <a:latin typeface="Share Tech" panose="020B0604020202020204" charset="0"/>
                <a:cs typeface="Calibri" pitchFamily="34" charset="0"/>
              </a:rPr>
              <a:t>Couro</a:t>
            </a:r>
          </a:p>
        </p:txBody>
      </p:sp>
      <p:sp>
        <p:nvSpPr>
          <p:cNvPr id="33" name="Retângulo de cantos arredondados 17">
            <a:extLst>
              <a:ext uri="{FF2B5EF4-FFF2-40B4-BE49-F238E27FC236}">
                <a16:creationId xmlns:a16="http://schemas.microsoft.com/office/drawing/2014/main" xmlns="" id="{2ABB35AB-E86E-443B-C81C-B97135ECFA64}"/>
              </a:ext>
            </a:extLst>
          </p:cNvPr>
          <p:cNvSpPr/>
          <p:nvPr/>
        </p:nvSpPr>
        <p:spPr bwMode="auto">
          <a:xfrm>
            <a:off x="4305931" y="5550629"/>
            <a:ext cx="3540777" cy="751434"/>
          </a:xfrm>
          <a:prstGeom prst="roundRect">
            <a:avLst/>
          </a:prstGeom>
          <a:solidFill>
            <a:srgbClr val="D80305"/>
          </a:solidFill>
          <a:ln>
            <a:noFill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1273759">
              <a:lnSpc>
                <a:spcPts val="2000"/>
              </a:lnSpc>
              <a:buClr>
                <a:schemeClr val="accent1"/>
              </a:buClr>
              <a:buSzPct val="75000"/>
            </a:pPr>
            <a:r>
              <a:rPr lang="pt-BR" sz="2000" dirty="0">
                <a:solidFill>
                  <a:schemeClr val="bg1"/>
                </a:solidFill>
                <a:latin typeface="Share Tech" panose="020B0604020202020204" charset="0"/>
                <a:cs typeface="Calibri" pitchFamily="34" charset="0"/>
              </a:rPr>
              <a:t>Fabricação de veículos e carroçarias</a:t>
            </a:r>
          </a:p>
        </p:txBody>
      </p:sp>
      <p:sp>
        <p:nvSpPr>
          <p:cNvPr id="34" name="Retângulo de cantos arredondados 3">
            <a:extLst>
              <a:ext uri="{FF2B5EF4-FFF2-40B4-BE49-F238E27FC236}">
                <a16:creationId xmlns:a16="http://schemas.microsoft.com/office/drawing/2014/main" xmlns="" id="{4BCCF9BE-36B1-72FB-DC74-85EE8F0372DE}"/>
              </a:ext>
            </a:extLst>
          </p:cNvPr>
          <p:cNvSpPr/>
          <p:nvPr/>
        </p:nvSpPr>
        <p:spPr bwMode="auto">
          <a:xfrm>
            <a:off x="4270757" y="1814548"/>
            <a:ext cx="3540777" cy="319445"/>
          </a:xfrm>
          <a:prstGeom prst="roundRect">
            <a:avLst/>
          </a:prstGeom>
          <a:solidFill>
            <a:schemeClr val="tx1">
              <a:lumMod val="95000"/>
              <a:lumOff val="5000"/>
              <a:alpha val="30000"/>
            </a:schemeClr>
          </a:solidFill>
          <a:ln>
            <a:noFill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1273759">
              <a:lnSpc>
                <a:spcPts val="2000"/>
              </a:lnSpc>
              <a:buClr>
                <a:schemeClr val="accent1"/>
              </a:buClr>
              <a:buSzPct val="75000"/>
            </a:pPr>
            <a:r>
              <a:rPr lang="pt-BR" sz="2000" dirty="0">
                <a:solidFill>
                  <a:schemeClr val="bg1"/>
                </a:solidFill>
                <a:latin typeface="Share Tech" panose="020B0604020202020204" charset="0"/>
                <a:cs typeface="Calibri" pitchFamily="34" charset="0"/>
              </a:rPr>
              <a:t>Calçados</a:t>
            </a:r>
          </a:p>
        </p:txBody>
      </p:sp>
      <p:sp>
        <p:nvSpPr>
          <p:cNvPr id="35" name="Retângulo de cantos arredondados 32">
            <a:extLst>
              <a:ext uri="{FF2B5EF4-FFF2-40B4-BE49-F238E27FC236}">
                <a16:creationId xmlns:a16="http://schemas.microsoft.com/office/drawing/2014/main" xmlns="" id="{23BA4C39-1DC2-DBC4-ECD5-F5841B4879F4}"/>
              </a:ext>
            </a:extLst>
          </p:cNvPr>
          <p:cNvSpPr/>
          <p:nvPr/>
        </p:nvSpPr>
        <p:spPr bwMode="auto">
          <a:xfrm>
            <a:off x="7988373" y="5529029"/>
            <a:ext cx="3749036" cy="319444"/>
          </a:xfrm>
          <a:prstGeom prst="roundRect">
            <a:avLst/>
          </a:prstGeom>
          <a:solidFill>
            <a:srgbClr val="D80305"/>
          </a:solidFill>
          <a:ln>
            <a:noFill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1273759">
              <a:lnSpc>
                <a:spcPts val="2000"/>
              </a:lnSpc>
              <a:buClr>
                <a:schemeClr val="accent1"/>
              </a:buClr>
              <a:buSzPct val="75000"/>
            </a:pPr>
            <a:r>
              <a:rPr lang="pt-BR" sz="2000" dirty="0">
                <a:solidFill>
                  <a:schemeClr val="bg1"/>
                </a:solidFill>
                <a:latin typeface="Share Tech" panose="020B0604020202020204" charset="0"/>
                <a:cs typeface="Calibri" pitchFamily="34" charset="0"/>
              </a:rPr>
              <a:t>Máquinas e equipamentos</a:t>
            </a:r>
          </a:p>
        </p:txBody>
      </p:sp>
      <p:sp>
        <p:nvSpPr>
          <p:cNvPr id="38" name="Retângulo de cantos arredondados 4">
            <a:extLst>
              <a:ext uri="{FF2B5EF4-FFF2-40B4-BE49-F238E27FC236}">
                <a16:creationId xmlns:a16="http://schemas.microsoft.com/office/drawing/2014/main" xmlns="" id="{3C96124F-AA84-9511-3A9B-B2CEF26C0D48}"/>
              </a:ext>
            </a:extLst>
          </p:cNvPr>
          <p:cNvSpPr/>
          <p:nvPr/>
        </p:nvSpPr>
        <p:spPr bwMode="auto">
          <a:xfrm>
            <a:off x="371360" y="5965393"/>
            <a:ext cx="584200" cy="381000"/>
          </a:xfrm>
          <a:prstGeom prst="roundRect">
            <a:avLst/>
          </a:prstGeom>
          <a:solidFill>
            <a:schemeClr val="bg2">
              <a:lumMod val="10000"/>
            </a:schemeClr>
          </a:solidFill>
          <a:ln>
            <a:noFill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1273759">
              <a:buClr>
                <a:schemeClr val="accent1"/>
              </a:buClr>
              <a:buSzPct val="75000"/>
            </a:pPr>
            <a:endParaRPr lang="pt-BR" sz="1867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9" name="Retângulo de cantos arredondados 27">
            <a:extLst>
              <a:ext uri="{FF2B5EF4-FFF2-40B4-BE49-F238E27FC236}">
                <a16:creationId xmlns:a16="http://schemas.microsoft.com/office/drawing/2014/main" xmlns="" id="{AF4701E2-6455-FB7B-82EA-87A188D955C8}"/>
              </a:ext>
            </a:extLst>
          </p:cNvPr>
          <p:cNvSpPr/>
          <p:nvPr/>
        </p:nvSpPr>
        <p:spPr bwMode="auto">
          <a:xfrm>
            <a:off x="371360" y="5431993"/>
            <a:ext cx="584200" cy="381000"/>
          </a:xfrm>
          <a:prstGeom prst="roundRect">
            <a:avLst/>
          </a:prstGeom>
          <a:solidFill>
            <a:srgbClr val="D80305"/>
          </a:solidFill>
          <a:ln>
            <a:noFill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1273759">
              <a:buClr>
                <a:schemeClr val="accent1"/>
              </a:buClr>
              <a:buSzPct val="75000"/>
            </a:pPr>
            <a:endParaRPr lang="pt-BR" sz="1867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xmlns="" id="{8155848E-359E-16C9-2C32-D410E19A1B7B}"/>
              </a:ext>
            </a:extLst>
          </p:cNvPr>
          <p:cNvSpPr txBox="1"/>
          <p:nvPr/>
        </p:nvSpPr>
        <p:spPr>
          <a:xfrm>
            <a:off x="1097355" y="5496694"/>
            <a:ext cx="1627048" cy="276999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defTabSz="1273759" fontAlgn="base">
              <a:spcBef>
                <a:spcPct val="0"/>
              </a:spcBef>
              <a:buClr>
                <a:schemeClr val="accent1"/>
              </a:buClr>
              <a:buSzPct val="75000"/>
            </a:pPr>
            <a:r>
              <a:rPr lang="pt-BR" dirty="0">
                <a:latin typeface="Open Sans" pitchFamily="2" charset="0"/>
                <a:ea typeface="Open Sans" pitchFamily="2" charset="0"/>
                <a:cs typeface="Open Sans" pitchFamily="2" charset="0"/>
              </a:rPr>
              <a:t>Setores diretos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xmlns="" id="{7CC15EC2-EA0E-2167-35DE-408C9EDDF02B}"/>
              </a:ext>
            </a:extLst>
          </p:cNvPr>
          <p:cNvSpPr txBox="1"/>
          <p:nvPr/>
        </p:nvSpPr>
        <p:spPr>
          <a:xfrm>
            <a:off x="1074172" y="6004694"/>
            <a:ext cx="1825821" cy="276999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defTabSz="1273759" fontAlgn="base">
              <a:spcBef>
                <a:spcPct val="0"/>
              </a:spcBef>
              <a:buClr>
                <a:schemeClr val="accent1"/>
              </a:buClr>
              <a:buSzPct val="75000"/>
            </a:pPr>
            <a:r>
              <a:rPr lang="pt-BR" dirty="0">
                <a:latin typeface="Open Sans" pitchFamily="2" charset="0"/>
                <a:ea typeface="Open Sans" pitchFamily="2" charset="0"/>
                <a:cs typeface="Open Sans" pitchFamily="2" charset="0"/>
              </a:rPr>
              <a:t>Setores indiretos</a:t>
            </a: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xmlns="" id="{DA378537-2EB5-33F1-322F-2EBCFA7EA6BF}"/>
              </a:ext>
            </a:extLst>
          </p:cNvPr>
          <p:cNvSpPr txBox="1"/>
          <p:nvPr/>
        </p:nvSpPr>
        <p:spPr>
          <a:xfrm>
            <a:off x="396040" y="2385236"/>
            <a:ext cx="2722445" cy="193899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 defTabSz="1273759">
              <a:buClr>
                <a:srgbClr val="162E59"/>
              </a:buClr>
              <a:buSzPct val="75000"/>
            </a:pPr>
            <a:r>
              <a:rPr lang="pt-BR" dirty="0">
                <a:latin typeface="Open Sans" pitchFamily="2" charset="0"/>
                <a:ea typeface="Open Sans" pitchFamily="2" charset="0"/>
                <a:cs typeface="Open Sans" pitchFamily="2" charset="0"/>
              </a:rPr>
              <a:t>Setor fornece diretamente</a:t>
            </a:r>
            <a:br>
              <a:rPr lang="pt-BR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pt-BR" sz="3600" b="1" dirty="0">
                <a:solidFill>
                  <a:srgbClr val="D80305"/>
                </a:solidFill>
                <a:latin typeface="Share Tech" panose="00000500000000000000" pitchFamily="2" charset="0"/>
                <a:ea typeface="Open Sans" pitchFamily="2" charset="0"/>
                <a:cs typeface="Open Sans" pitchFamily="2" charset="0"/>
              </a:rPr>
              <a:t>~</a:t>
            </a:r>
            <a:r>
              <a:rPr lang="pt-BR" sz="4800" b="1" dirty="0">
                <a:solidFill>
                  <a:srgbClr val="D80305"/>
                </a:solidFill>
                <a:latin typeface="Share Tech" panose="00000500000000000000" pitchFamily="2" charset="0"/>
                <a:ea typeface="Open Sans" pitchFamily="2" charset="0"/>
                <a:cs typeface="Open Sans" pitchFamily="2" charset="0"/>
              </a:rPr>
              <a:t>50%</a:t>
            </a:r>
            <a:r>
              <a:rPr lang="pt-BR" sz="2400" dirty="0">
                <a:latin typeface="Share Tech" panose="00000500000000000000" pitchFamily="2" charset="0"/>
                <a:ea typeface="Open Sans" pitchFamily="2" charset="0"/>
                <a:cs typeface="Open Sans" pitchFamily="2" charset="0"/>
              </a:rPr>
              <a:t/>
            </a:r>
            <a:br>
              <a:rPr lang="pt-BR" sz="2400" dirty="0">
                <a:latin typeface="Share Tech" panose="00000500000000000000" pitchFamily="2" charset="0"/>
                <a:ea typeface="Open Sans" pitchFamily="2" charset="0"/>
                <a:cs typeface="Open Sans" pitchFamily="2" charset="0"/>
              </a:rPr>
            </a:br>
            <a:r>
              <a:rPr lang="pt-BR" dirty="0">
                <a:latin typeface="Open Sans" pitchFamily="2" charset="0"/>
                <a:ea typeface="Open Sans" pitchFamily="2" charset="0"/>
                <a:cs typeface="Open Sans" pitchFamily="2" charset="0"/>
              </a:rPr>
              <a:t>dos 17 setores desonerados. </a:t>
            </a:r>
          </a:p>
        </p:txBody>
      </p:sp>
    </p:spTree>
    <p:extLst>
      <p:ext uri="{BB962C8B-B14F-4D97-AF65-F5344CB8AC3E}">
        <p14:creationId xmlns:p14="http://schemas.microsoft.com/office/powerpoint/2010/main" val="3778830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m 20" descr="Padrão do plano de fundo&#10;&#10;Descrição gerada automaticamente">
            <a:extLst>
              <a:ext uri="{FF2B5EF4-FFF2-40B4-BE49-F238E27FC236}">
                <a16:creationId xmlns:a16="http://schemas.microsoft.com/office/drawing/2014/main" xmlns="" id="{A4832772-48C2-AF7F-58C0-18249C0280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7" b="7855"/>
          <a:stretch/>
        </p:blipFill>
        <p:spPr>
          <a:xfrm>
            <a:off x="-12412" y="0"/>
            <a:ext cx="12204411" cy="6858000"/>
          </a:xfrm>
          <a:prstGeom prst="rect">
            <a:avLst/>
          </a:prstGeom>
        </p:spPr>
      </p:pic>
      <p:sp>
        <p:nvSpPr>
          <p:cNvPr id="23" name="Retângulo 22">
            <a:extLst>
              <a:ext uri="{FF2B5EF4-FFF2-40B4-BE49-F238E27FC236}">
                <a16:creationId xmlns:a16="http://schemas.microsoft.com/office/drawing/2014/main" xmlns="" id="{A763B6F9-D7C4-F933-9D57-6417C88F6C25}"/>
              </a:ext>
            </a:extLst>
          </p:cNvPr>
          <p:cNvSpPr/>
          <p:nvPr/>
        </p:nvSpPr>
        <p:spPr>
          <a:xfrm>
            <a:off x="-12411" y="699594"/>
            <a:ext cx="7560000" cy="830997"/>
          </a:xfrm>
          <a:prstGeom prst="rect">
            <a:avLst/>
          </a:prstGeom>
          <a:solidFill>
            <a:srgbClr val="D803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286DD5C3-973D-35CC-F813-6529F462226B}"/>
              </a:ext>
            </a:extLst>
          </p:cNvPr>
          <p:cNvSpPr/>
          <p:nvPr/>
        </p:nvSpPr>
        <p:spPr>
          <a:xfrm>
            <a:off x="8054431" y="0"/>
            <a:ext cx="413756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xmlns="" id="{E4E4B40A-A3A6-1371-20EB-4A5C8B329A7D}"/>
              </a:ext>
            </a:extLst>
          </p:cNvPr>
          <p:cNvSpPr/>
          <p:nvPr/>
        </p:nvSpPr>
        <p:spPr>
          <a:xfrm>
            <a:off x="8003696" y="0"/>
            <a:ext cx="84145" cy="6858000"/>
          </a:xfrm>
          <a:prstGeom prst="rect">
            <a:avLst/>
          </a:prstGeom>
          <a:solidFill>
            <a:srgbClr val="D803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EADD625B-1048-D6E2-A769-F3912D5225A1}"/>
              </a:ext>
            </a:extLst>
          </p:cNvPr>
          <p:cNvSpPr txBox="1"/>
          <p:nvPr/>
        </p:nvSpPr>
        <p:spPr>
          <a:xfrm>
            <a:off x="154225" y="774506"/>
            <a:ext cx="70663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Share Tech" panose="00000500000000000000" pitchFamily="2" charset="0"/>
              </a:rPr>
              <a:t>CONEXÃO COM A REFORMA TRIBUTÁRIA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165CBEE4-6EE1-5C74-A36D-507A0260A21B}"/>
              </a:ext>
            </a:extLst>
          </p:cNvPr>
          <p:cNvSpPr txBox="1"/>
          <p:nvPr/>
        </p:nvSpPr>
        <p:spPr>
          <a:xfrm>
            <a:off x="481232" y="2230185"/>
            <a:ext cx="7066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PEC 45 e PEC 110</a:t>
            </a:r>
          </a:p>
          <a:p>
            <a:pPr algn="ctr"/>
            <a:r>
              <a:rPr lang="pt-BR" dirty="0">
                <a:latin typeface="Open Sans" pitchFamily="2" charset="0"/>
                <a:ea typeface="Open Sans" pitchFamily="2" charset="0"/>
                <a:cs typeface="Open Sans" pitchFamily="2" charset="0"/>
              </a:rPr>
              <a:t>Reforma do Sistema Tributário Nacional.</a:t>
            </a:r>
            <a:endParaRPr lang="pt-BR" b="1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176F1985-67ED-1C54-92A0-3FAB8156C593}"/>
              </a:ext>
            </a:extLst>
          </p:cNvPr>
          <p:cNvSpPr txBox="1"/>
          <p:nvPr/>
        </p:nvSpPr>
        <p:spPr>
          <a:xfrm>
            <a:off x="481232" y="3615181"/>
            <a:ext cx="5407463" cy="462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>
                <a:solidFill>
                  <a:srgbClr val="D80305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1ª</a:t>
            </a:r>
            <a:r>
              <a:rPr lang="pt-BR" dirty="0">
                <a:solidFill>
                  <a:srgbClr val="D80305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pt-BR" dirty="0">
                <a:latin typeface="Open Sans" pitchFamily="2" charset="0"/>
                <a:ea typeface="Open Sans" pitchFamily="2" charset="0"/>
                <a:cs typeface="Open Sans" pitchFamily="2" charset="0"/>
              </a:rPr>
              <a:t>Reforma da tributação sobre consumo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E2949DB4-2EA3-D2A6-1C1D-A79576964333}"/>
              </a:ext>
            </a:extLst>
          </p:cNvPr>
          <p:cNvSpPr txBox="1"/>
          <p:nvPr/>
        </p:nvSpPr>
        <p:spPr>
          <a:xfrm>
            <a:off x="494679" y="4213645"/>
            <a:ext cx="5407463" cy="462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>
                <a:solidFill>
                  <a:srgbClr val="D80305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2ª</a:t>
            </a:r>
            <a:r>
              <a:rPr lang="pt-BR" dirty="0">
                <a:solidFill>
                  <a:srgbClr val="D80305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pt-BR" dirty="0">
                <a:latin typeface="Open Sans" pitchFamily="2" charset="0"/>
                <a:ea typeface="Open Sans" pitchFamily="2" charset="0"/>
                <a:cs typeface="Open Sans" pitchFamily="2" charset="0"/>
              </a:rPr>
              <a:t>Reforma da tributação sobre renda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88E2A473-8A3B-1C1F-14EF-724B003FF7A7}"/>
              </a:ext>
            </a:extLst>
          </p:cNvPr>
          <p:cNvSpPr txBox="1"/>
          <p:nvPr/>
        </p:nvSpPr>
        <p:spPr>
          <a:xfrm>
            <a:off x="481232" y="4812110"/>
            <a:ext cx="6146032" cy="463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>
                <a:solidFill>
                  <a:srgbClr val="D80305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3ª</a:t>
            </a:r>
            <a:r>
              <a:rPr lang="pt-BR" dirty="0">
                <a:latin typeface="Open Sans" pitchFamily="2" charset="0"/>
                <a:ea typeface="Open Sans" pitchFamily="2" charset="0"/>
                <a:cs typeface="Open Sans" pitchFamily="2" charset="0"/>
              </a:rPr>
              <a:t> Reforma da tributação sobre folha de pagamento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2A2C7D70-A53B-9997-A39F-0AE141DA1ED9}"/>
              </a:ext>
            </a:extLst>
          </p:cNvPr>
          <p:cNvSpPr txBox="1"/>
          <p:nvPr/>
        </p:nvSpPr>
        <p:spPr>
          <a:xfrm>
            <a:off x="481232" y="3199681"/>
            <a:ext cx="7066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Etapas estipuladas pelo Governo Federal¹: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374071A2-B55B-BA77-E824-3771EF1A3680}"/>
              </a:ext>
            </a:extLst>
          </p:cNvPr>
          <p:cNvSpPr txBox="1"/>
          <p:nvPr/>
        </p:nvSpPr>
        <p:spPr>
          <a:xfrm>
            <a:off x="8041233" y="1922386"/>
            <a:ext cx="4065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Fundamental que a Reforma Tributária, desde já, </a:t>
            </a:r>
            <a:r>
              <a:rPr lang="pt-BR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desonere a folha de pagamentos das empresas.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F68A8532-9844-666C-9CEF-6DC181267168}"/>
              </a:ext>
            </a:extLst>
          </p:cNvPr>
          <p:cNvSpPr txBox="1"/>
          <p:nvPr/>
        </p:nvSpPr>
        <p:spPr>
          <a:xfrm>
            <a:off x="8071136" y="2900872"/>
            <a:ext cx="406599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ctr"/>
            <a:r>
              <a:rPr lang="pt-BR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Este movimento pode perfeitamente ocorrer em conjunto com a Reforma Tributária, conforme defendido pelo Ministro do Trabalho, Luiz Marinho².</a:t>
            </a:r>
          </a:p>
          <a:p>
            <a:pPr algn="ctr"/>
            <a:endParaRPr lang="pt-BR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ctr"/>
            <a:r>
              <a:rPr lang="pt-BR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Reforma Tributária precisa buscar tratamento isonômico aos diversos setores da economia.</a:t>
            </a:r>
            <a:r>
              <a:rPr lang="pt-BR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xmlns="" id="{6A74319F-A485-B887-4E21-5F1AC86A3F05}"/>
              </a:ext>
            </a:extLst>
          </p:cNvPr>
          <p:cNvGrpSpPr/>
          <p:nvPr/>
        </p:nvGrpSpPr>
        <p:grpSpPr>
          <a:xfrm>
            <a:off x="11079553" y="261466"/>
            <a:ext cx="713412" cy="736097"/>
            <a:chOff x="3886876" y="2081065"/>
            <a:chExt cx="2443036" cy="2520721"/>
          </a:xfrm>
          <a:solidFill>
            <a:schemeClr val="bg1"/>
          </a:solidFill>
        </p:grpSpPr>
        <p:grpSp>
          <p:nvGrpSpPr>
            <p:cNvPr id="14" name="Gráfico 2">
              <a:extLst>
                <a:ext uri="{FF2B5EF4-FFF2-40B4-BE49-F238E27FC236}">
                  <a16:creationId xmlns:a16="http://schemas.microsoft.com/office/drawing/2014/main" xmlns="" id="{1043A067-B432-ADE1-43C1-ADBACD2A3F6F}"/>
                </a:ext>
              </a:extLst>
            </p:cNvPr>
            <p:cNvGrpSpPr/>
            <p:nvPr/>
          </p:nvGrpSpPr>
          <p:grpSpPr>
            <a:xfrm>
              <a:off x="3886876" y="3983609"/>
              <a:ext cx="2443036" cy="618177"/>
              <a:chOff x="2136483" y="1102169"/>
              <a:chExt cx="1412455" cy="357403"/>
            </a:xfrm>
            <a:grpFill/>
          </p:grpSpPr>
          <p:sp>
            <p:nvSpPr>
              <p:cNvPr id="16" name="Forma Livre: Forma 15">
                <a:extLst>
                  <a:ext uri="{FF2B5EF4-FFF2-40B4-BE49-F238E27FC236}">
                    <a16:creationId xmlns:a16="http://schemas.microsoft.com/office/drawing/2014/main" xmlns="" id="{E2164264-F885-D759-962E-489562907C86}"/>
                  </a:ext>
                </a:extLst>
              </p:cNvPr>
              <p:cNvSpPr/>
              <p:nvPr/>
            </p:nvSpPr>
            <p:spPr>
              <a:xfrm>
                <a:off x="2136483" y="1102169"/>
                <a:ext cx="344033" cy="357287"/>
              </a:xfrm>
              <a:custGeom>
                <a:avLst/>
                <a:gdLst>
                  <a:gd name="connsiteX0" fmla="*/ 262647 w 344033"/>
                  <a:gd name="connsiteY0" fmla="*/ 357288 h 357287"/>
                  <a:gd name="connsiteX1" fmla="*/ 236836 w 344033"/>
                  <a:gd name="connsiteY1" fmla="*/ 272529 h 357287"/>
                  <a:gd name="connsiteX2" fmla="*/ 107082 w 344033"/>
                  <a:gd name="connsiteY2" fmla="*/ 272529 h 357287"/>
                  <a:gd name="connsiteX3" fmla="*/ 81271 w 344033"/>
                  <a:gd name="connsiteY3" fmla="*/ 357288 h 357287"/>
                  <a:gd name="connsiteX4" fmla="*/ 0 w 344033"/>
                  <a:gd name="connsiteY4" fmla="*/ 357288 h 357287"/>
                  <a:gd name="connsiteX5" fmla="*/ 125684 w 344033"/>
                  <a:gd name="connsiteY5" fmla="*/ 0 h 357287"/>
                  <a:gd name="connsiteX6" fmla="*/ 213117 w 344033"/>
                  <a:gd name="connsiteY6" fmla="*/ 0 h 357287"/>
                  <a:gd name="connsiteX7" fmla="*/ 344033 w 344033"/>
                  <a:gd name="connsiteY7" fmla="*/ 357288 h 357287"/>
                  <a:gd name="connsiteX8" fmla="*/ 262763 w 344033"/>
                  <a:gd name="connsiteY8" fmla="*/ 357288 h 357287"/>
                  <a:gd name="connsiteX9" fmla="*/ 218814 w 344033"/>
                  <a:gd name="connsiteY9" fmla="*/ 209280 h 357287"/>
                  <a:gd name="connsiteX10" fmla="*/ 172075 w 344033"/>
                  <a:gd name="connsiteY10" fmla="*/ 81038 h 357287"/>
                  <a:gd name="connsiteX11" fmla="*/ 126033 w 344033"/>
                  <a:gd name="connsiteY11" fmla="*/ 209280 h 357287"/>
                  <a:gd name="connsiteX12" fmla="*/ 218814 w 344033"/>
                  <a:gd name="connsiteY12" fmla="*/ 209280 h 35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44033" h="357287">
                    <a:moveTo>
                      <a:pt x="262647" y="357288"/>
                    </a:moveTo>
                    <a:lnTo>
                      <a:pt x="236836" y="272529"/>
                    </a:lnTo>
                    <a:lnTo>
                      <a:pt x="107082" y="272529"/>
                    </a:lnTo>
                    <a:lnTo>
                      <a:pt x="81271" y="357288"/>
                    </a:lnTo>
                    <a:lnTo>
                      <a:pt x="0" y="357288"/>
                    </a:lnTo>
                    <a:lnTo>
                      <a:pt x="125684" y="0"/>
                    </a:lnTo>
                    <a:lnTo>
                      <a:pt x="213117" y="0"/>
                    </a:lnTo>
                    <a:lnTo>
                      <a:pt x="344033" y="357288"/>
                    </a:lnTo>
                    <a:lnTo>
                      <a:pt x="262763" y="357288"/>
                    </a:lnTo>
                    <a:close/>
                    <a:moveTo>
                      <a:pt x="218814" y="209280"/>
                    </a:moveTo>
                    <a:lnTo>
                      <a:pt x="172075" y="81038"/>
                    </a:lnTo>
                    <a:lnTo>
                      <a:pt x="126033" y="209280"/>
                    </a:lnTo>
                    <a:lnTo>
                      <a:pt x="218814" y="209280"/>
                    </a:lnTo>
                    <a:close/>
                  </a:path>
                </a:pathLst>
              </a:custGeom>
              <a:grpFill/>
              <a:ln w="116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" name="Forma Livre: Forma 16">
                <a:extLst>
                  <a:ext uri="{FF2B5EF4-FFF2-40B4-BE49-F238E27FC236}">
                    <a16:creationId xmlns:a16="http://schemas.microsoft.com/office/drawing/2014/main" xmlns="" id="{56086F34-25EF-DE84-0099-F3784F4DF5BC}"/>
                  </a:ext>
                </a:extLst>
              </p:cNvPr>
              <p:cNvSpPr/>
              <p:nvPr/>
            </p:nvSpPr>
            <p:spPr>
              <a:xfrm>
                <a:off x="3204905" y="1102169"/>
                <a:ext cx="344033" cy="357287"/>
              </a:xfrm>
              <a:custGeom>
                <a:avLst/>
                <a:gdLst>
                  <a:gd name="connsiteX0" fmla="*/ 262647 w 344033"/>
                  <a:gd name="connsiteY0" fmla="*/ 357288 h 357287"/>
                  <a:gd name="connsiteX1" fmla="*/ 236836 w 344033"/>
                  <a:gd name="connsiteY1" fmla="*/ 272529 h 357287"/>
                  <a:gd name="connsiteX2" fmla="*/ 107082 w 344033"/>
                  <a:gd name="connsiteY2" fmla="*/ 272529 h 357287"/>
                  <a:gd name="connsiteX3" fmla="*/ 81271 w 344033"/>
                  <a:gd name="connsiteY3" fmla="*/ 357288 h 357287"/>
                  <a:gd name="connsiteX4" fmla="*/ 0 w 344033"/>
                  <a:gd name="connsiteY4" fmla="*/ 357288 h 357287"/>
                  <a:gd name="connsiteX5" fmla="*/ 125684 w 344033"/>
                  <a:gd name="connsiteY5" fmla="*/ 0 h 357287"/>
                  <a:gd name="connsiteX6" fmla="*/ 213117 w 344033"/>
                  <a:gd name="connsiteY6" fmla="*/ 0 h 357287"/>
                  <a:gd name="connsiteX7" fmla="*/ 344034 w 344033"/>
                  <a:gd name="connsiteY7" fmla="*/ 357288 h 357287"/>
                  <a:gd name="connsiteX8" fmla="*/ 262763 w 344033"/>
                  <a:gd name="connsiteY8" fmla="*/ 357288 h 357287"/>
                  <a:gd name="connsiteX9" fmla="*/ 218814 w 344033"/>
                  <a:gd name="connsiteY9" fmla="*/ 209280 h 357287"/>
                  <a:gd name="connsiteX10" fmla="*/ 172075 w 344033"/>
                  <a:gd name="connsiteY10" fmla="*/ 81038 h 357287"/>
                  <a:gd name="connsiteX11" fmla="*/ 126033 w 344033"/>
                  <a:gd name="connsiteY11" fmla="*/ 209280 h 357287"/>
                  <a:gd name="connsiteX12" fmla="*/ 218814 w 344033"/>
                  <a:gd name="connsiteY12" fmla="*/ 209280 h 35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44033" h="357287">
                    <a:moveTo>
                      <a:pt x="262647" y="357288"/>
                    </a:moveTo>
                    <a:lnTo>
                      <a:pt x="236836" y="272529"/>
                    </a:lnTo>
                    <a:lnTo>
                      <a:pt x="107082" y="272529"/>
                    </a:lnTo>
                    <a:lnTo>
                      <a:pt x="81271" y="357288"/>
                    </a:lnTo>
                    <a:lnTo>
                      <a:pt x="0" y="357288"/>
                    </a:lnTo>
                    <a:lnTo>
                      <a:pt x="125684" y="0"/>
                    </a:lnTo>
                    <a:lnTo>
                      <a:pt x="213117" y="0"/>
                    </a:lnTo>
                    <a:lnTo>
                      <a:pt x="344034" y="357288"/>
                    </a:lnTo>
                    <a:lnTo>
                      <a:pt x="262763" y="357288"/>
                    </a:lnTo>
                    <a:close/>
                    <a:moveTo>
                      <a:pt x="218814" y="209280"/>
                    </a:moveTo>
                    <a:lnTo>
                      <a:pt x="172075" y="81038"/>
                    </a:lnTo>
                    <a:lnTo>
                      <a:pt x="126033" y="209280"/>
                    </a:lnTo>
                    <a:lnTo>
                      <a:pt x="218814" y="209280"/>
                    </a:lnTo>
                    <a:close/>
                  </a:path>
                </a:pathLst>
              </a:custGeom>
              <a:grpFill/>
              <a:ln w="116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" name="Forma Livre: Forma 17">
                <a:extLst>
                  <a:ext uri="{FF2B5EF4-FFF2-40B4-BE49-F238E27FC236}">
                    <a16:creationId xmlns:a16="http://schemas.microsoft.com/office/drawing/2014/main" xmlns="" id="{EF45D692-19DB-98C1-10DE-E858BF084525}"/>
                  </a:ext>
                </a:extLst>
              </p:cNvPr>
              <p:cNvSpPr/>
              <p:nvPr/>
            </p:nvSpPr>
            <p:spPr>
              <a:xfrm>
                <a:off x="2514815" y="1103680"/>
                <a:ext cx="263925" cy="355892"/>
              </a:xfrm>
              <a:custGeom>
                <a:avLst/>
                <a:gdLst>
                  <a:gd name="connsiteX0" fmla="*/ 0 w 263925"/>
                  <a:gd name="connsiteY0" fmla="*/ 0 h 355892"/>
                  <a:gd name="connsiteX1" fmla="*/ 110802 w 263925"/>
                  <a:gd name="connsiteY1" fmla="*/ 0 h 355892"/>
                  <a:gd name="connsiteX2" fmla="*/ 218349 w 263925"/>
                  <a:gd name="connsiteY2" fmla="*/ 19998 h 355892"/>
                  <a:gd name="connsiteX3" fmla="*/ 254857 w 263925"/>
                  <a:gd name="connsiteY3" fmla="*/ 90107 h 355892"/>
                  <a:gd name="connsiteX4" fmla="*/ 248462 w 263925"/>
                  <a:gd name="connsiteY4" fmla="*/ 126615 h 355892"/>
                  <a:gd name="connsiteX5" fmla="*/ 229859 w 263925"/>
                  <a:gd name="connsiteY5" fmla="*/ 153356 h 355892"/>
                  <a:gd name="connsiteX6" fmla="*/ 200211 w 263925"/>
                  <a:gd name="connsiteY6" fmla="*/ 166959 h 355892"/>
                  <a:gd name="connsiteX7" fmla="*/ 200211 w 263925"/>
                  <a:gd name="connsiteY7" fmla="*/ 169401 h 355892"/>
                  <a:gd name="connsiteX8" fmla="*/ 232301 w 263925"/>
                  <a:gd name="connsiteY8" fmla="*/ 181958 h 355892"/>
                  <a:gd name="connsiteX9" fmla="*/ 255322 w 263925"/>
                  <a:gd name="connsiteY9" fmla="*/ 207769 h 355892"/>
                  <a:gd name="connsiteX10" fmla="*/ 263926 w 263925"/>
                  <a:gd name="connsiteY10" fmla="*/ 252648 h 355892"/>
                  <a:gd name="connsiteX11" fmla="*/ 248113 w 263925"/>
                  <a:gd name="connsiteY11" fmla="*/ 308107 h 355892"/>
                  <a:gd name="connsiteX12" fmla="*/ 203002 w 263925"/>
                  <a:gd name="connsiteY12" fmla="*/ 343568 h 355892"/>
                  <a:gd name="connsiteX13" fmla="*/ 133242 w 263925"/>
                  <a:gd name="connsiteY13" fmla="*/ 355893 h 355892"/>
                  <a:gd name="connsiteX14" fmla="*/ 116 w 263925"/>
                  <a:gd name="connsiteY14" fmla="*/ 355893 h 355892"/>
                  <a:gd name="connsiteX15" fmla="*/ 116 w 263925"/>
                  <a:gd name="connsiteY15" fmla="*/ 0 h 355892"/>
                  <a:gd name="connsiteX16" fmla="*/ 75457 w 263925"/>
                  <a:gd name="connsiteY16" fmla="*/ 140915 h 355892"/>
                  <a:gd name="connsiteX17" fmla="*/ 119290 w 263925"/>
                  <a:gd name="connsiteY17" fmla="*/ 140915 h 355892"/>
                  <a:gd name="connsiteX18" fmla="*/ 164866 w 263925"/>
                  <a:gd name="connsiteY18" fmla="*/ 130568 h 355892"/>
                  <a:gd name="connsiteX19" fmla="*/ 177539 w 263925"/>
                  <a:gd name="connsiteY19" fmla="*/ 99989 h 355892"/>
                  <a:gd name="connsiteX20" fmla="*/ 162541 w 263925"/>
                  <a:gd name="connsiteY20" fmla="*/ 70690 h 355892"/>
                  <a:gd name="connsiteX21" fmla="*/ 115220 w 263925"/>
                  <a:gd name="connsiteY21" fmla="*/ 61854 h 355892"/>
                  <a:gd name="connsiteX22" fmla="*/ 75573 w 263925"/>
                  <a:gd name="connsiteY22" fmla="*/ 61854 h 355892"/>
                  <a:gd name="connsiteX23" fmla="*/ 75573 w 263925"/>
                  <a:gd name="connsiteY23" fmla="*/ 140915 h 355892"/>
                  <a:gd name="connsiteX24" fmla="*/ 75457 w 263925"/>
                  <a:gd name="connsiteY24" fmla="*/ 200793 h 355892"/>
                  <a:gd name="connsiteX25" fmla="*/ 75457 w 263925"/>
                  <a:gd name="connsiteY25" fmla="*/ 293574 h 355892"/>
                  <a:gd name="connsiteX26" fmla="*/ 124638 w 263925"/>
                  <a:gd name="connsiteY26" fmla="*/ 293574 h 355892"/>
                  <a:gd name="connsiteX27" fmla="*/ 172075 w 263925"/>
                  <a:gd name="connsiteY27" fmla="*/ 280436 h 355892"/>
                  <a:gd name="connsiteX28" fmla="*/ 185446 w 263925"/>
                  <a:gd name="connsiteY28" fmla="*/ 245090 h 355892"/>
                  <a:gd name="connsiteX29" fmla="*/ 179632 w 263925"/>
                  <a:gd name="connsiteY29" fmla="*/ 221953 h 355892"/>
                  <a:gd name="connsiteX30" fmla="*/ 159983 w 263925"/>
                  <a:gd name="connsiteY30" fmla="*/ 206374 h 355892"/>
                  <a:gd name="connsiteX31" fmla="*/ 122080 w 263925"/>
                  <a:gd name="connsiteY31" fmla="*/ 200793 h 355892"/>
                  <a:gd name="connsiteX32" fmla="*/ 75341 w 263925"/>
                  <a:gd name="connsiteY32" fmla="*/ 200793 h 355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63925" h="355892">
                    <a:moveTo>
                      <a:pt x="0" y="0"/>
                    </a:moveTo>
                    <a:lnTo>
                      <a:pt x="110802" y="0"/>
                    </a:lnTo>
                    <a:cubicBezTo>
                      <a:pt x="158239" y="0"/>
                      <a:pt x="194049" y="6627"/>
                      <a:pt x="218349" y="19998"/>
                    </a:cubicBezTo>
                    <a:cubicBezTo>
                      <a:pt x="242649" y="33369"/>
                      <a:pt x="254857" y="56622"/>
                      <a:pt x="254857" y="90107"/>
                    </a:cubicBezTo>
                    <a:cubicBezTo>
                      <a:pt x="254857" y="103594"/>
                      <a:pt x="252648" y="115802"/>
                      <a:pt x="248462" y="126615"/>
                    </a:cubicBezTo>
                    <a:cubicBezTo>
                      <a:pt x="244160" y="137544"/>
                      <a:pt x="237998" y="146380"/>
                      <a:pt x="229859" y="153356"/>
                    </a:cubicBezTo>
                    <a:cubicBezTo>
                      <a:pt x="221721" y="160332"/>
                      <a:pt x="211838" y="164866"/>
                      <a:pt x="200211" y="166959"/>
                    </a:cubicBezTo>
                    <a:lnTo>
                      <a:pt x="200211" y="169401"/>
                    </a:lnTo>
                    <a:cubicBezTo>
                      <a:pt x="212071" y="171842"/>
                      <a:pt x="222767" y="176028"/>
                      <a:pt x="232301" y="181958"/>
                    </a:cubicBezTo>
                    <a:cubicBezTo>
                      <a:pt x="241835" y="187887"/>
                      <a:pt x="249508" y="196491"/>
                      <a:pt x="255322" y="207769"/>
                    </a:cubicBezTo>
                    <a:cubicBezTo>
                      <a:pt x="261135" y="219047"/>
                      <a:pt x="263926" y="234045"/>
                      <a:pt x="263926" y="252648"/>
                    </a:cubicBezTo>
                    <a:cubicBezTo>
                      <a:pt x="263926" y="274273"/>
                      <a:pt x="258694" y="292760"/>
                      <a:pt x="248113" y="308107"/>
                    </a:cubicBezTo>
                    <a:cubicBezTo>
                      <a:pt x="237533" y="323571"/>
                      <a:pt x="222535" y="335313"/>
                      <a:pt x="203002" y="343568"/>
                    </a:cubicBezTo>
                    <a:cubicBezTo>
                      <a:pt x="183469" y="351707"/>
                      <a:pt x="160216" y="355893"/>
                      <a:pt x="133242" y="355893"/>
                    </a:cubicBezTo>
                    <a:lnTo>
                      <a:pt x="116" y="355893"/>
                    </a:lnTo>
                    <a:lnTo>
                      <a:pt x="116" y="0"/>
                    </a:lnTo>
                    <a:close/>
                    <a:moveTo>
                      <a:pt x="75457" y="140915"/>
                    </a:moveTo>
                    <a:lnTo>
                      <a:pt x="119290" y="140915"/>
                    </a:lnTo>
                    <a:cubicBezTo>
                      <a:pt x="141148" y="140915"/>
                      <a:pt x="156379" y="137427"/>
                      <a:pt x="164866" y="130568"/>
                    </a:cubicBezTo>
                    <a:cubicBezTo>
                      <a:pt x="173354" y="123708"/>
                      <a:pt x="177539" y="113476"/>
                      <a:pt x="177539" y="99989"/>
                    </a:cubicBezTo>
                    <a:cubicBezTo>
                      <a:pt x="177539" y="86503"/>
                      <a:pt x="172540" y="76620"/>
                      <a:pt x="162541" y="70690"/>
                    </a:cubicBezTo>
                    <a:cubicBezTo>
                      <a:pt x="152542" y="64761"/>
                      <a:pt x="136730" y="61854"/>
                      <a:pt x="115220" y="61854"/>
                    </a:cubicBezTo>
                    <a:lnTo>
                      <a:pt x="75573" y="61854"/>
                    </a:lnTo>
                    <a:lnTo>
                      <a:pt x="75573" y="140915"/>
                    </a:lnTo>
                    <a:close/>
                    <a:moveTo>
                      <a:pt x="75457" y="200793"/>
                    </a:moveTo>
                    <a:lnTo>
                      <a:pt x="75457" y="293574"/>
                    </a:lnTo>
                    <a:lnTo>
                      <a:pt x="124638" y="293574"/>
                    </a:lnTo>
                    <a:cubicBezTo>
                      <a:pt x="147310" y="293574"/>
                      <a:pt x="163122" y="289156"/>
                      <a:pt x="172075" y="280436"/>
                    </a:cubicBezTo>
                    <a:cubicBezTo>
                      <a:pt x="181027" y="271716"/>
                      <a:pt x="185446" y="259856"/>
                      <a:pt x="185446" y="245090"/>
                    </a:cubicBezTo>
                    <a:cubicBezTo>
                      <a:pt x="185446" y="236370"/>
                      <a:pt x="183469" y="228581"/>
                      <a:pt x="179632" y="221953"/>
                    </a:cubicBezTo>
                    <a:cubicBezTo>
                      <a:pt x="175795" y="215326"/>
                      <a:pt x="169168" y="210094"/>
                      <a:pt x="159983" y="206374"/>
                    </a:cubicBezTo>
                    <a:cubicBezTo>
                      <a:pt x="150798" y="202653"/>
                      <a:pt x="138241" y="200793"/>
                      <a:pt x="122080" y="200793"/>
                    </a:cubicBezTo>
                    <a:lnTo>
                      <a:pt x="75341" y="200793"/>
                    </a:lnTo>
                    <a:close/>
                  </a:path>
                </a:pathLst>
              </a:custGeom>
              <a:grpFill/>
              <a:ln w="116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" name="Forma Livre: Forma 18">
                <a:extLst>
                  <a:ext uri="{FF2B5EF4-FFF2-40B4-BE49-F238E27FC236}">
                    <a16:creationId xmlns:a16="http://schemas.microsoft.com/office/drawing/2014/main" xmlns="" id="{E18FAF01-9C05-10C7-5E68-B8C94BD97B5E}"/>
                  </a:ext>
                </a:extLst>
              </p:cNvPr>
              <p:cNvSpPr/>
              <p:nvPr/>
            </p:nvSpPr>
            <p:spPr>
              <a:xfrm>
                <a:off x="2831177" y="1103680"/>
                <a:ext cx="75457" cy="355892"/>
              </a:xfrm>
              <a:custGeom>
                <a:avLst/>
                <a:gdLst>
                  <a:gd name="connsiteX0" fmla="*/ 0 w 75457"/>
                  <a:gd name="connsiteY0" fmla="*/ 355776 h 355892"/>
                  <a:gd name="connsiteX1" fmla="*/ 0 w 75457"/>
                  <a:gd name="connsiteY1" fmla="*/ 0 h 355892"/>
                  <a:gd name="connsiteX2" fmla="*/ 75457 w 75457"/>
                  <a:gd name="connsiteY2" fmla="*/ 0 h 355892"/>
                  <a:gd name="connsiteX3" fmla="*/ 75457 w 75457"/>
                  <a:gd name="connsiteY3" fmla="*/ 355893 h 355892"/>
                  <a:gd name="connsiteX4" fmla="*/ 0 w 75457"/>
                  <a:gd name="connsiteY4" fmla="*/ 355893 h 355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457" h="355892">
                    <a:moveTo>
                      <a:pt x="0" y="355776"/>
                    </a:moveTo>
                    <a:lnTo>
                      <a:pt x="0" y="0"/>
                    </a:lnTo>
                    <a:lnTo>
                      <a:pt x="75457" y="0"/>
                    </a:lnTo>
                    <a:lnTo>
                      <a:pt x="75457" y="355893"/>
                    </a:lnTo>
                    <a:lnTo>
                      <a:pt x="0" y="355893"/>
                    </a:lnTo>
                    <a:close/>
                  </a:path>
                </a:pathLst>
              </a:custGeom>
              <a:grpFill/>
              <a:ln w="116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" name="Forma Livre: Forma 19">
                <a:extLst>
                  <a:ext uri="{FF2B5EF4-FFF2-40B4-BE49-F238E27FC236}">
                    <a16:creationId xmlns:a16="http://schemas.microsoft.com/office/drawing/2014/main" xmlns="" id="{72C6DD8D-51ED-F75B-583C-91F3194911DA}"/>
                  </a:ext>
                </a:extLst>
              </p:cNvPr>
              <p:cNvSpPr/>
              <p:nvPr/>
            </p:nvSpPr>
            <p:spPr>
              <a:xfrm>
                <a:off x="2979150" y="1103680"/>
                <a:ext cx="229278" cy="355892"/>
              </a:xfrm>
              <a:custGeom>
                <a:avLst/>
                <a:gdLst>
                  <a:gd name="connsiteX0" fmla="*/ 74294 w 229278"/>
                  <a:gd name="connsiteY0" fmla="*/ 355776 h 355892"/>
                  <a:gd name="connsiteX1" fmla="*/ 0 w 229278"/>
                  <a:gd name="connsiteY1" fmla="*/ 355776 h 355892"/>
                  <a:gd name="connsiteX2" fmla="*/ 0 w 229278"/>
                  <a:gd name="connsiteY2" fmla="*/ 0 h 355892"/>
                  <a:gd name="connsiteX3" fmla="*/ 229278 w 229278"/>
                  <a:gd name="connsiteY3" fmla="*/ 0 h 355892"/>
                  <a:gd name="connsiteX4" fmla="*/ 229278 w 229278"/>
                  <a:gd name="connsiteY4" fmla="*/ 66505 h 355892"/>
                  <a:gd name="connsiteX5" fmla="*/ 74294 w 229278"/>
                  <a:gd name="connsiteY5" fmla="*/ 66505 h 355892"/>
                  <a:gd name="connsiteX6" fmla="*/ 74294 w 229278"/>
                  <a:gd name="connsiteY6" fmla="*/ 136265 h 355892"/>
                  <a:gd name="connsiteX7" fmla="*/ 206955 w 229278"/>
                  <a:gd name="connsiteY7" fmla="*/ 136265 h 355892"/>
                  <a:gd name="connsiteX8" fmla="*/ 206955 w 229278"/>
                  <a:gd name="connsiteY8" fmla="*/ 202537 h 355892"/>
                  <a:gd name="connsiteX9" fmla="*/ 74294 w 229278"/>
                  <a:gd name="connsiteY9" fmla="*/ 202537 h 355892"/>
                  <a:gd name="connsiteX10" fmla="*/ 74294 w 229278"/>
                  <a:gd name="connsiteY10" fmla="*/ 355893 h 355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9278" h="355892">
                    <a:moveTo>
                      <a:pt x="74294" y="355776"/>
                    </a:moveTo>
                    <a:lnTo>
                      <a:pt x="0" y="355776"/>
                    </a:lnTo>
                    <a:lnTo>
                      <a:pt x="0" y="0"/>
                    </a:lnTo>
                    <a:lnTo>
                      <a:pt x="229278" y="0"/>
                    </a:lnTo>
                    <a:lnTo>
                      <a:pt x="229278" y="66505"/>
                    </a:lnTo>
                    <a:lnTo>
                      <a:pt x="74294" y="66505"/>
                    </a:lnTo>
                    <a:lnTo>
                      <a:pt x="74294" y="136265"/>
                    </a:lnTo>
                    <a:lnTo>
                      <a:pt x="206955" y="136265"/>
                    </a:lnTo>
                    <a:lnTo>
                      <a:pt x="206955" y="202537"/>
                    </a:lnTo>
                    <a:lnTo>
                      <a:pt x="74294" y="202537"/>
                    </a:lnTo>
                    <a:lnTo>
                      <a:pt x="74294" y="355893"/>
                    </a:lnTo>
                    <a:close/>
                  </a:path>
                </a:pathLst>
              </a:custGeom>
              <a:grpFill/>
              <a:ln w="116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sp>
          <p:nvSpPr>
            <p:cNvPr id="15" name="Forma Livre: Forma 14">
              <a:extLst>
                <a:ext uri="{FF2B5EF4-FFF2-40B4-BE49-F238E27FC236}">
                  <a16:creationId xmlns:a16="http://schemas.microsoft.com/office/drawing/2014/main" xmlns="" id="{742E5039-5A81-85EE-14CD-E7084594FC77}"/>
                </a:ext>
              </a:extLst>
            </p:cNvPr>
            <p:cNvSpPr/>
            <p:nvPr/>
          </p:nvSpPr>
          <p:spPr>
            <a:xfrm>
              <a:off x="4240807" y="2081065"/>
              <a:ext cx="1737286" cy="1756876"/>
            </a:xfrm>
            <a:custGeom>
              <a:avLst/>
              <a:gdLst>
                <a:gd name="connsiteX0" fmla="*/ 736434 w 1061981"/>
                <a:gd name="connsiteY0" fmla="*/ 0 h 1073956"/>
                <a:gd name="connsiteX1" fmla="*/ 0 w 1061981"/>
                <a:gd name="connsiteY1" fmla="*/ 0 h 1073956"/>
                <a:gd name="connsiteX2" fmla="*/ 0 w 1061981"/>
                <a:gd name="connsiteY2" fmla="*/ 745735 h 1073956"/>
                <a:gd name="connsiteX3" fmla="*/ 28718 w 1061981"/>
                <a:gd name="connsiteY3" fmla="*/ 774453 h 1073956"/>
                <a:gd name="connsiteX4" fmla="*/ 287412 w 1061981"/>
                <a:gd name="connsiteY4" fmla="*/ 1033031 h 1073956"/>
                <a:gd name="connsiteX5" fmla="*/ 328337 w 1061981"/>
                <a:gd name="connsiteY5" fmla="*/ 1073957 h 1073956"/>
                <a:gd name="connsiteX6" fmla="*/ 407050 w 1061981"/>
                <a:gd name="connsiteY6" fmla="*/ 1073957 h 1073956"/>
                <a:gd name="connsiteX7" fmla="*/ 407050 w 1061981"/>
                <a:gd name="connsiteY7" fmla="*/ 406818 h 1073956"/>
                <a:gd name="connsiteX8" fmla="*/ 813519 w 1061981"/>
                <a:gd name="connsiteY8" fmla="*/ 406818 h 1073956"/>
                <a:gd name="connsiteX9" fmla="*/ 813519 w 1061981"/>
                <a:gd name="connsiteY9" fmla="*/ 492739 h 1073956"/>
                <a:gd name="connsiteX10" fmla="*/ 490413 w 1061981"/>
                <a:gd name="connsiteY10" fmla="*/ 492739 h 1073956"/>
                <a:gd name="connsiteX11" fmla="*/ 490413 w 1061981"/>
                <a:gd name="connsiteY11" fmla="*/ 741201 h 1073956"/>
                <a:gd name="connsiteX12" fmla="*/ 813519 w 1061981"/>
                <a:gd name="connsiteY12" fmla="*/ 741201 h 1073956"/>
                <a:gd name="connsiteX13" fmla="*/ 813519 w 1061981"/>
                <a:gd name="connsiteY13" fmla="*/ 826308 h 1073956"/>
                <a:gd name="connsiteX14" fmla="*/ 490413 w 1061981"/>
                <a:gd name="connsiteY14" fmla="*/ 826308 h 1073956"/>
                <a:gd name="connsiteX15" fmla="*/ 490413 w 1061981"/>
                <a:gd name="connsiteY15" fmla="*/ 1073957 h 1073956"/>
                <a:gd name="connsiteX16" fmla="*/ 1061981 w 1061981"/>
                <a:gd name="connsiteY16" fmla="*/ 1073957 h 1073956"/>
                <a:gd name="connsiteX17" fmla="*/ 1061981 w 1061981"/>
                <a:gd name="connsiteY17" fmla="*/ 325431 h 1073956"/>
                <a:gd name="connsiteX18" fmla="*/ 736434 w 1061981"/>
                <a:gd name="connsiteY18" fmla="*/ 0 h 1073956"/>
                <a:gd name="connsiteX19" fmla="*/ 980711 w 1061981"/>
                <a:gd name="connsiteY19" fmla="*/ 992686 h 1073956"/>
                <a:gd name="connsiteX20" fmla="*/ 571568 w 1061981"/>
                <a:gd name="connsiteY20" fmla="*/ 992686 h 1073956"/>
                <a:gd name="connsiteX21" fmla="*/ 571568 w 1061981"/>
                <a:gd name="connsiteY21" fmla="*/ 907462 h 1073956"/>
                <a:gd name="connsiteX22" fmla="*/ 894673 w 1061981"/>
                <a:gd name="connsiteY22" fmla="*/ 907462 h 1073956"/>
                <a:gd name="connsiteX23" fmla="*/ 894673 w 1061981"/>
                <a:gd name="connsiteY23" fmla="*/ 659930 h 1073956"/>
                <a:gd name="connsiteX24" fmla="*/ 571568 w 1061981"/>
                <a:gd name="connsiteY24" fmla="*/ 659930 h 1073956"/>
                <a:gd name="connsiteX25" fmla="*/ 571568 w 1061981"/>
                <a:gd name="connsiteY25" fmla="*/ 573893 h 1073956"/>
                <a:gd name="connsiteX26" fmla="*/ 894673 w 1061981"/>
                <a:gd name="connsiteY26" fmla="*/ 573893 h 1073956"/>
                <a:gd name="connsiteX27" fmla="*/ 894673 w 1061981"/>
                <a:gd name="connsiteY27" fmla="*/ 325547 h 1073956"/>
                <a:gd name="connsiteX28" fmla="*/ 325780 w 1061981"/>
                <a:gd name="connsiteY28" fmla="*/ 325547 h 1073956"/>
                <a:gd name="connsiteX29" fmla="*/ 325780 w 1061981"/>
                <a:gd name="connsiteY29" fmla="*/ 968968 h 1073956"/>
                <a:gd name="connsiteX30" fmla="*/ 81271 w 1061981"/>
                <a:gd name="connsiteY30" fmla="*/ 724226 h 1073956"/>
                <a:gd name="connsiteX31" fmla="*/ 81271 w 1061981"/>
                <a:gd name="connsiteY31" fmla="*/ 81154 h 1073956"/>
                <a:gd name="connsiteX32" fmla="*/ 715041 w 1061981"/>
                <a:gd name="connsiteY32" fmla="*/ 81154 h 1073956"/>
                <a:gd name="connsiteX33" fmla="*/ 959434 w 1061981"/>
                <a:gd name="connsiteY33" fmla="*/ 325547 h 1073956"/>
                <a:gd name="connsiteX34" fmla="*/ 980827 w 1061981"/>
                <a:gd name="connsiteY34" fmla="*/ 346940 h 1073956"/>
                <a:gd name="connsiteX35" fmla="*/ 980827 w 1061981"/>
                <a:gd name="connsiteY35" fmla="*/ 992686 h 1073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061981" h="1073956">
                  <a:moveTo>
                    <a:pt x="736434" y="0"/>
                  </a:moveTo>
                  <a:lnTo>
                    <a:pt x="0" y="0"/>
                  </a:lnTo>
                  <a:lnTo>
                    <a:pt x="0" y="745735"/>
                  </a:lnTo>
                  <a:lnTo>
                    <a:pt x="28718" y="774453"/>
                  </a:lnTo>
                  <a:lnTo>
                    <a:pt x="287412" y="1033031"/>
                  </a:lnTo>
                  <a:lnTo>
                    <a:pt x="328337" y="1073957"/>
                  </a:lnTo>
                  <a:lnTo>
                    <a:pt x="407050" y="1073957"/>
                  </a:lnTo>
                  <a:lnTo>
                    <a:pt x="407050" y="406818"/>
                  </a:lnTo>
                  <a:lnTo>
                    <a:pt x="813519" y="406818"/>
                  </a:lnTo>
                  <a:lnTo>
                    <a:pt x="813519" y="492739"/>
                  </a:lnTo>
                  <a:lnTo>
                    <a:pt x="490413" y="492739"/>
                  </a:lnTo>
                  <a:lnTo>
                    <a:pt x="490413" y="741201"/>
                  </a:lnTo>
                  <a:lnTo>
                    <a:pt x="813519" y="741201"/>
                  </a:lnTo>
                  <a:lnTo>
                    <a:pt x="813519" y="826308"/>
                  </a:lnTo>
                  <a:lnTo>
                    <a:pt x="490413" y="826308"/>
                  </a:lnTo>
                  <a:lnTo>
                    <a:pt x="490413" y="1073957"/>
                  </a:lnTo>
                  <a:lnTo>
                    <a:pt x="1061981" y="1073957"/>
                  </a:lnTo>
                  <a:lnTo>
                    <a:pt x="1061981" y="325431"/>
                  </a:lnTo>
                  <a:lnTo>
                    <a:pt x="736434" y="0"/>
                  </a:lnTo>
                  <a:close/>
                  <a:moveTo>
                    <a:pt x="980711" y="992686"/>
                  </a:moveTo>
                  <a:lnTo>
                    <a:pt x="571568" y="992686"/>
                  </a:lnTo>
                  <a:lnTo>
                    <a:pt x="571568" y="907462"/>
                  </a:lnTo>
                  <a:lnTo>
                    <a:pt x="894673" y="907462"/>
                  </a:lnTo>
                  <a:lnTo>
                    <a:pt x="894673" y="659930"/>
                  </a:lnTo>
                  <a:lnTo>
                    <a:pt x="571568" y="659930"/>
                  </a:lnTo>
                  <a:lnTo>
                    <a:pt x="571568" y="573893"/>
                  </a:lnTo>
                  <a:lnTo>
                    <a:pt x="894673" y="573893"/>
                  </a:lnTo>
                  <a:lnTo>
                    <a:pt x="894673" y="325547"/>
                  </a:lnTo>
                  <a:lnTo>
                    <a:pt x="325780" y="325547"/>
                  </a:lnTo>
                  <a:lnTo>
                    <a:pt x="325780" y="968968"/>
                  </a:lnTo>
                  <a:lnTo>
                    <a:pt x="81271" y="724226"/>
                  </a:lnTo>
                  <a:lnTo>
                    <a:pt x="81271" y="81154"/>
                  </a:lnTo>
                  <a:lnTo>
                    <a:pt x="715041" y="81154"/>
                  </a:lnTo>
                  <a:lnTo>
                    <a:pt x="959434" y="325547"/>
                  </a:lnTo>
                  <a:lnTo>
                    <a:pt x="980827" y="346940"/>
                  </a:lnTo>
                  <a:lnTo>
                    <a:pt x="980827" y="992686"/>
                  </a:lnTo>
                  <a:close/>
                </a:path>
              </a:pathLst>
            </a:custGeom>
            <a:solidFill>
              <a:srgbClr val="D80305"/>
            </a:solidFill>
            <a:ln w="11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sp>
        <p:nvSpPr>
          <p:cNvPr id="24" name="Retângulo 23">
            <a:extLst>
              <a:ext uri="{FF2B5EF4-FFF2-40B4-BE49-F238E27FC236}">
                <a16:creationId xmlns:a16="http://schemas.microsoft.com/office/drawing/2014/main" xmlns="" id="{5E8AC04B-A1DC-91FC-AEB7-E17106FEB727}"/>
              </a:ext>
            </a:extLst>
          </p:cNvPr>
          <p:cNvSpPr/>
          <p:nvPr/>
        </p:nvSpPr>
        <p:spPr>
          <a:xfrm>
            <a:off x="530546" y="3520027"/>
            <a:ext cx="5436000" cy="45719"/>
          </a:xfrm>
          <a:prstGeom prst="rect">
            <a:avLst/>
          </a:prstGeom>
          <a:solidFill>
            <a:srgbClr val="D803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9A12FA17-B216-AFE8-C090-F1E0FC22FA19}"/>
              </a:ext>
            </a:extLst>
          </p:cNvPr>
          <p:cNvSpPr txBox="1"/>
          <p:nvPr/>
        </p:nvSpPr>
        <p:spPr>
          <a:xfrm>
            <a:off x="-12413" y="6455778"/>
            <a:ext cx="8696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pt-BR" sz="9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https://www1.folha.uol.com.br/mercado/2023/04/desoneracao-da-folha-deve-ser-prorrogada-ate-reforma-do-emprego-diz-tebet.shtml</a:t>
            </a:r>
          </a:p>
          <a:p>
            <a:pPr marL="228600" indent="-228600">
              <a:buAutoNum type="arabicPeriod"/>
            </a:pPr>
            <a:r>
              <a:rPr lang="pt-BR" sz="9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https://www.jota.info/tributos-e-empresas/trabalho/marinho-desoneracao-da-folha-tem-que-integrar-a-reforma-tributaria-07032023</a:t>
            </a:r>
          </a:p>
        </p:txBody>
      </p:sp>
    </p:spTree>
    <p:extLst>
      <p:ext uri="{BB962C8B-B14F-4D97-AF65-F5344CB8AC3E}">
        <p14:creationId xmlns:p14="http://schemas.microsoft.com/office/powerpoint/2010/main" val="12127930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987</TotalTime>
  <Words>783</Words>
  <Application>Microsoft Office PowerPoint</Application>
  <PresentationFormat>Widescreen</PresentationFormat>
  <Paragraphs>109</Paragraphs>
  <Slides>11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7" baseType="lpstr">
      <vt:lpstr>Arial</vt:lpstr>
      <vt:lpstr>Calibri</vt:lpstr>
      <vt:lpstr>Share Tech</vt:lpstr>
      <vt:lpstr>Open Sans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 Cleysson de Souza</dc:creator>
  <cp:lastModifiedBy>Anderson Goncalves de Oliveira</cp:lastModifiedBy>
  <cp:revision>55</cp:revision>
  <dcterms:created xsi:type="dcterms:W3CDTF">2023-05-18T13:13:32Z</dcterms:created>
  <dcterms:modified xsi:type="dcterms:W3CDTF">2023-05-23T11:08:42Z</dcterms:modified>
</cp:coreProperties>
</file>