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4" r:id="rId1"/>
  </p:sldMasterIdLst>
  <p:notesMasterIdLst>
    <p:notesMasterId r:id="rId20"/>
  </p:notesMasterIdLst>
  <p:handoutMasterIdLst>
    <p:handoutMasterId r:id="rId21"/>
  </p:handoutMasterIdLst>
  <p:sldIdLst>
    <p:sldId id="414" r:id="rId2"/>
    <p:sldId id="403" r:id="rId3"/>
    <p:sldId id="397" r:id="rId4"/>
    <p:sldId id="384" r:id="rId5"/>
    <p:sldId id="419" r:id="rId6"/>
    <p:sldId id="368" r:id="rId7"/>
    <p:sldId id="415" r:id="rId8"/>
    <p:sldId id="412" r:id="rId9"/>
    <p:sldId id="409" r:id="rId10"/>
    <p:sldId id="404" r:id="rId11"/>
    <p:sldId id="407" r:id="rId12"/>
    <p:sldId id="405" r:id="rId13"/>
    <p:sldId id="406" r:id="rId14"/>
    <p:sldId id="374" r:id="rId15"/>
    <p:sldId id="411" r:id="rId16"/>
    <p:sldId id="420" r:id="rId17"/>
    <p:sldId id="418" r:id="rId18"/>
    <p:sldId id="338" r:id="rId1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33CC33"/>
    <a:srgbClr val="009900"/>
    <a:srgbClr val="CCFF99"/>
    <a:srgbClr val="CCFFCC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7" autoAdjust="0"/>
    <p:restoredTop sz="94684" autoAdjust="0"/>
  </p:normalViewPr>
  <p:slideViewPr>
    <p:cSldViewPr>
      <p:cViewPr varScale="1">
        <p:scale>
          <a:sx n="70" d="100"/>
          <a:sy n="70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4" rIns="93589" bIns="46794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4" rIns="93589" bIns="46794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pPr>
              <a:defRPr/>
            </a:pPr>
            <a:fld id="{216D1F7F-C9EA-4925-A6E4-86E8130AA860}" type="datetimeFigureOut">
              <a:rPr lang="pt-BR"/>
              <a:pPr>
                <a:defRPr/>
              </a:pPr>
              <a:t>03/06/2015</a:t>
            </a:fld>
            <a:endParaRPr lang="pt-BR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4" rIns="93589" bIns="46794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4" rIns="93589" bIns="46794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pPr>
              <a:defRPr/>
            </a:pPr>
            <a:fld id="{C6A8497B-4CF3-41BB-B7AD-EFD734C692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46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655F2654-18F4-45DB-9641-010547AD5FA0}" type="datetimeFigureOut">
              <a:rPr lang="pt-BR"/>
              <a:pPr>
                <a:defRPr/>
              </a:pPr>
              <a:t>03/06/2015</a:t>
            </a:fld>
            <a:endParaRPr lang="pt-BR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CD4EF2E7-1525-4A1E-B3CC-9019C550CD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47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4034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C440E-338D-42BC-B032-D0694E167746}" type="slidenum">
              <a:rPr lang="pt-BR" smtClean="0"/>
              <a:pPr eaLnBrk="1" hangingPunct="1"/>
              <a:t>4</a:t>
            </a:fld>
            <a:endParaRPr lang="pt-BR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6063" indent="-246063" eaLnBrk="1" hangingPunct="1"/>
            <a:r>
              <a:rPr lang="pt-BR" b="1" dirty="0" smtClean="0"/>
              <a:t>Para inserir este slide em sua apresentação</a:t>
            </a:r>
          </a:p>
          <a:p>
            <a:pPr marL="246063" indent="-246063" eaLnBrk="1" hangingPunct="1"/>
            <a:r>
              <a:rPr lang="pt-BR" b="1" dirty="0" smtClean="0"/>
              <a:t> 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Salve este modelo como uma apresentação (arquivo .ppt) em seu computador.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Abra a apresentação que conterá o slide da imagem.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Na guia </a:t>
            </a:r>
            <a:r>
              <a:rPr lang="pt-BR" b="1" dirty="0" smtClean="0"/>
              <a:t>Slides</a:t>
            </a:r>
            <a:r>
              <a:rPr lang="pt-BR" dirty="0" smtClean="0"/>
              <a:t>, coloque o ponto de inserção após o slide que precederá o slide da imagem. Procure não selecionar o slide errado. O ponto de inserção deve estar entre os slides.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No menu </a:t>
            </a:r>
            <a:r>
              <a:rPr lang="pt-BR" b="1" dirty="0" smtClean="0"/>
              <a:t>Inserir</a:t>
            </a:r>
            <a:r>
              <a:rPr lang="pt-BR" dirty="0" smtClean="0"/>
              <a:t>, clique em </a:t>
            </a:r>
            <a:r>
              <a:rPr lang="pt-BR" b="1" dirty="0" smtClean="0"/>
              <a:t>Slides de Arquivos</a:t>
            </a:r>
            <a:r>
              <a:rPr lang="pt-BR" dirty="0" smtClean="0"/>
              <a:t>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Na caixa de diálogo </a:t>
            </a:r>
            <a:r>
              <a:rPr lang="pt-BR" b="1" dirty="0" smtClean="0"/>
              <a:t>Localizador de Slide</a:t>
            </a:r>
            <a:r>
              <a:rPr lang="pt-BR" dirty="0" smtClean="0"/>
              <a:t>, clique na guia </a:t>
            </a:r>
            <a:r>
              <a:rPr lang="pt-BR" b="1" dirty="0" smtClean="0"/>
              <a:t>Localizar Apresentação</a:t>
            </a:r>
            <a:r>
              <a:rPr lang="pt-BR" dirty="0" smtClean="0"/>
              <a:t>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Clique em </a:t>
            </a:r>
            <a:r>
              <a:rPr lang="pt-BR" b="1" dirty="0" smtClean="0"/>
              <a:t>Procurar</a:t>
            </a:r>
            <a:r>
              <a:rPr lang="pt-BR" dirty="0" smtClean="0"/>
              <a:t>, localize e selecione a apresentação que contém o slide da imagem e clique em </a:t>
            </a:r>
            <a:r>
              <a:rPr lang="pt-BR" b="1" dirty="0" smtClean="0"/>
              <a:t>Abrir</a:t>
            </a:r>
            <a:r>
              <a:rPr lang="pt-BR" dirty="0" smtClean="0"/>
              <a:t>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Na caixa de diálogo </a:t>
            </a:r>
            <a:r>
              <a:rPr lang="pt-BR" b="1" dirty="0" smtClean="0"/>
              <a:t>Slides de Arquivos</a:t>
            </a:r>
            <a:r>
              <a:rPr lang="pt-BR" dirty="0" smtClean="0"/>
              <a:t>, selecione o slide da imagem.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Marque a caixa de seleção </a:t>
            </a:r>
            <a:r>
              <a:rPr lang="pt-BR" b="1" dirty="0" smtClean="0"/>
              <a:t>Manter formatação original</a:t>
            </a:r>
            <a:r>
              <a:rPr lang="pt-BR" dirty="0" smtClean="0"/>
              <a:t>. Se você não marcar essa caixa de seleção, o slide copiado herdará o design do slide que o precede na apresentação.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Clique em </a:t>
            </a:r>
            <a:r>
              <a:rPr lang="pt-BR" b="1" dirty="0" smtClean="0"/>
              <a:t>Inserir</a:t>
            </a:r>
            <a:r>
              <a:rPr lang="pt-BR" dirty="0" smtClean="0"/>
              <a:t>. </a:t>
            </a:r>
          </a:p>
          <a:p>
            <a:pPr marL="246063" indent="-246063" eaLnBrk="1" hangingPunct="1">
              <a:buFontTx/>
              <a:buAutoNum type="arabicPeriod"/>
            </a:pPr>
            <a:r>
              <a:rPr lang="pt-BR" dirty="0" smtClean="0"/>
              <a:t>Clique em </a:t>
            </a:r>
            <a:r>
              <a:rPr lang="pt-BR" b="1" dirty="0" smtClean="0"/>
              <a:t>Fechar</a:t>
            </a:r>
            <a:r>
              <a:rPr lang="pt-BR" dirty="0" smtClean="0"/>
              <a:t>. </a:t>
            </a:r>
          </a:p>
          <a:p>
            <a:pPr marL="246063" indent="-246063" eaLnBrk="1" hangingPunct="1">
              <a:lnSpc>
                <a:spcPct val="9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869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473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C850E-8E77-41F3-9A7E-E5C988024D3E}" type="slidenum">
              <a:rPr lang="pt-BR" smtClean="0">
                <a:cs typeface="Arial" charset="0"/>
              </a:rPr>
              <a:pPr eaLnBrk="1" hangingPunct="1"/>
              <a:t>14</a:t>
            </a:fld>
            <a:endParaRPr lang="pt-B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84275" y="766763"/>
            <a:ext cx="4730750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5" tIns="49522" rIns="99045" bIns="49522" anchor="ctr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9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2513"/>
            <a:ext cx="5668962" cy="4592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703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D267-822A-4013-9E47-46A2F43288E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19320-5794-402F-842C-042940B7131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9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1C798-15DA-483E-9D78-DBAA7B99BBE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536E-D8E6-45F1-A74D-B62D9921825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5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51D7F-D500-4F47-9B95-F57175548A9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F1464-F7E2-4103-AE2D-6E4A8BEEA73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2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4EE7F-5B6F-469E-AF0A-E07567D964D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32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2005F-3489-467F-9587-E8E4B188F7A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73EF6-566D-4CDD-85D3-48EEB6D1996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7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75245-33C7-4B20-BD4A-C8E1FCDD7BF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1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9B616-B54E-41C8-AEC5-60B072D1CDC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8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4109BC3-D38C-4DF1-9E34-8FE3C37248D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hyperlink" Target="http://www.asabrasil.org.br/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http://www.paparazziphotoart.com/revista_fotos/e12p72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25899" cy="6858000"/>
          </a:xfrm>
          <a:prstGeom prst="rect">
            <a:avLst/>
          </a:prstGeom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0" y="0"/>
            <a:ext cx="4500563" cy="10086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000" b="1" dirty="0">
                <a:solidFill>
                  <a:srgbClr val="FF0000"/>
                </a:solidFill>
                <a:latin typeface="Lucida Fax" pitchFamily="18" charset="0"/>
              </a:rPr>
              <a:t>Novas Narrativas no Semiárido Brasileiro.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572000" y="5085184"/>
            <a:ext cx="4643437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b="1" dirty="0" smtClean="0">
                <a:latin typeface="Lucida Fax" pitchFamily="18" charset="0"/>
              </a:rPr>
              <a:t>A importância da </a:t>
            </a:r>
            <a:r>
              <a:rPr lang="pt-BR" b="1" dirty="0" smtClean="0">
                <a:latin typeface="Lucida Fax" pitchFamily="18" charset="0"/>
              </a:rPr>
              <a:t>captação e armazenamento da água de chuva </a:t>
            </a:r>
            <a:r>
              <a:rPr lang="pt-BR" b="1" dirty="0">
                <a:latin typeface="Lucida Fax" pitchFamily="18" charset="0"/>
              </a:rPr>
              <a:t>para </a:t>
            </a:r>
            <a:r>
              <a:rPr lang="pt-BR" b="1" dirty="0" smtClean="0">
                <a:latin typeface="Lucida Fax" pitchFamily="18" charset="0"/>
              </a:rPr>
              <a:t>o abastecimento humano, a dessedentação animal e a produção de alimentos no meio rural Semiárido.</a:t>
            </a:r>
          </a:p>
          <a:p>
            <a:pPr algn="ctr" eaLnBrk="1" hangingPunct="1"/>
            <a:r>
              <a:rPr lang="pt-BR" b="1" dirty="0" smtClean="0">
                <a:latin typeface="Lucida Fax" pitchFamily="18" charset="0"/>
              </a:rPr>
              <a:t>Pistas para superar a crise hídrica no Brasil.</a:t>
            </a:r>
            <a:endParaRPr lang="pt-BR" b="1" dirty="0">
              <a:solidFill>
                <a:srgbClr val="FF0000"/>
              </a:solidFill>
              <a:latin typeface="Lucida Fax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430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cisterna com família beneficiá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9" y="4452491"/>
            <a:ext cx="3666185" cy="24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0968"/>
            <a:ext cx="6336704" cy="18396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12" y="1124744"/>
            <a:ext cx="5256584" cy="153089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15816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10" y="5041628"/>
            <a:ext cx="6157863" cy="9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7" y="-17604"/>
            <a:ext cx="8207300" cy="68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86577" cy="38610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3068960"/>
            <a:ext cx="8816929" cy="36422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576" y="203981"/>
            <a:ext cx="4909865" cy="25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037"/>
            <a:ext cx="9144000" cy="43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c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5976938" cy="6072188"/>
          </a:xfrm>
          <a:prstGeom prst="rect">
            <a:avLst/>
          </a:prstGeom>
          <a:solidFill>
            <a:srgbClr val="F3F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0" y="2016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0321B9"/>
                </a:solidFill>
                <a:latin typeface="Verdana" pitchFamily="34" charset="0"/>
              </a:rPr>
              <a:t>NORMAIS CLIMATOLÓGICAS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USOS DA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Brasil 200 litros diários de água são destinados ao consumo doméstico, assim distribuído: </a:t>
            </a:r>
            <a:endParaRPr lang="pt-BR" dirty="0" smtClean="0"/>
          </a:p>
          <a:p>
            <a:r>
              <a:rPr lang="pt-BR" dirty="0" smtClean="0"/>
              <a:t>27</a:t>
            </a:r>
            <a:r>
              <a:rPr lang="pt-BR" dirty="0"/>
              <a:t>% consumo (cozinhar e ingerir água), </a:t>
            </a:r>
            <a:endParaRPr lang="pt-BR" dirty="0" smtClean="0"/>
          </a:p>
          <a:p>
            <a:r>
              <a:rPr lang="pt-BR" dirty="0" smtClean="0"/>
              <a:t>25</a:t>
            </a:r>
            <a:r>
              <a:rPr lang="pt-BR" dirty="0"/>
              <a:t>% higiene (banho e escovar os dentes), </a:t>
            </a:r>
            <a:endParaRPr lang="pt-BR" dirty="0" smtClean="0"/>
          </a:p>
          <a:p>
            <a:r>
              <a:rPr lang="pt-BR" dirty="0" smtClean="0"/>
              <a:t>12</a:t>
            </a:r>
            <a:r>
              <a:rPr lang="pt-BR" dirty="0"/>
              <a:t>% lavagem de roupa; </a:t>
            </a:r>
            <a:endParaRPr lang="pt-BR" dirty="0" smtClean="0"/>
          </a:p>
          <a:p>
            <a:r>
              <a:rPr lang="pt-BR" dirty="0" smtClean="0"/>
              <a:t>3</a:t>
            </a:r>
            <a:r>
              <a:rPr lang="pt-BR" dirty="0"/>
              <a:t>% outros (lavagem de carro) e </a:t>
            </a:r>
            <a:endParaRPr lang="pt-BR" dirty="0" smtClean="0"/>
          </a:p>
          <a:p>
            <a:r>
              <a:rPr lang="pt-BR" dirty="0" smtClean="0"/>
              <a:t>33</a:t>
            </a:r>
            <a:r>
              <a:rPr lang="pt-BR" dirty="0"/>
              <a:t>% em descargas das bacias sanitárias.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economia poderá chegar a 1/3 caso exista duas redes de reuso: uma de água de chuva e outra resultante dos banhos e lavagens (NOGUEIRA apud TORDO, 2004).</a:t>
            </a:r>
          </a:p>
        </p:txBody>
      </p:sp>
    </p:spTree>
    <p:extLst>
      <p:ext uri="{BB962C8B-B14F-4D97-AF65-F5344CB8AC3E}">
        <p14:creationId xmlns:p14="http://schemas.microsoft.com/office/powerpoint/2010/main" val="41477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Acesso;</a:t>
            </a:r>
          </a:p>
          <a:p>
            <a:endParaRPr lang="pt-BR" dirty="0"/>
          </a:p>
          <a:p>
            <a:r>
              <a:rPr lang="pt-BR" dirty="0" smtClean="0"/>
              <a:t>Qualidade;</a:t>
            </a:r>
          </a:p>
          <a:p>
            <a:endParaRPr lang="pt-BR" dirty="0"/>
          </a:p>
          <a:p>
            <a:r>
              <a:rPr lang="pt-BR" dirty="0" smtClean="0"/>
              <a:t>Gestão.</a:t>
            </a:r>
          </a:p>
          <a:p>
            <a:endParaRPr lang="pt-BR" dirty="0" smtClean="0"/>
          </a:p>
          <a:p>
            <a:r>
              <a:rPr lang="pt-BR" dirty="0" smtClean="0"/>
              <a:t>Podemos </a:t>
            </a:r>
            <a:r>
              <a:rPr lang="pt-BR" dirty="0" smtClean="0"/>
              <a:t>mudar esta realidade...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dirty="0" smtClean="0"/>
              <a:t>DIMENSÕES NECESSÁRIAS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32993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Dados das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</a:rPr>
              <a:t>Nações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Unidas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apresentados no 6º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</a:rPr>
              <a:t>FÓRUM MUNDIAL DA ÁGUA,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2012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são alarmantes:</a:t>
            </a:r>
          </a:p>
          <a:p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1,7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bilhões de pessoas não tem acesso à água potável – equivalente a 18% da população mundial; </a:t>
            </a:r>
          </a:p>
          <a:p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2,2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milhões morrem a cada ano por causa de doenças de veiculação hídrica; </a:t>
            </a: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Até 2025, se for mantido o padrão de consumo e os altos índices de poluição, dois terços da população do planeta poderá sofrer escassez moderada ou grave de água;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 previsão para 2050 é que apenas um quarto da humanidade terá água para satisfazer suas necessidades básicas. </a:t>
            </a:r>
          </a:p>
        </p:txBody>
      </p:sp>
    </p:spTree>
    <p:extLst>
      <p:ext uri="{BB962C8B-B14F-4D97-AF65-F5344CB8AC3E}">
        <p14:creationId xmlns:p14="http://schemas.microsoft.com/office/powerpoint/2010/main" val="857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0"/>
            <a:ext cx="54451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800"/>
            <a:ext cx="37861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3784600" cy="2498725"/>
            <a:chOff x="0" y="0"/>
            <a:chExt cx="2384" cy="1574"/>
          </a:xfrm>
        </p:grpSpPr>
        <p:pic>
          <p:nvPicPr>
            <p:cNvPr id="2254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5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1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2385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dirty="0"/>
            </a:p>
          </p:txBody>
        </p:sp>
      </p:grp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429125"/>
            <a:ext cx="1911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317750"/>
            <a:ext cx="29289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37861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429125"/>
            <a:ext cx="3468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92893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935038" y="3586163"/>
            <a:ext cx="7072312" cy="1023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539" name="CaixaDeTexto 11"/>
          <p:cNvSpPr txBox="1">
            <a:spLocks noChangeArrowheads="1"/>
          </p:cNvSpPr>
          <p:nvPr/>
        </p:nvSpPr>
        <p:spPr bwMode="auto">
          <a:xfrm>
            <a:off x="935038" y="3532188"/>
            <a:ext cx="7000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dirty="0">
                <a:solidFill>
                  <a:srgbClr val="FF0000"/>
                </a:solidFill>
                <a:hlinkClick r:id="rId11"/>
              </a:rPr>
              <a:t>www.asabrasil.org.br</a:t>
            </a:r>
            <a:endParaRPr lang="pt-BR" sz="36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pt-BR" sz="2000" dirty="0">
                <a:solidFill>
                  <a:srgbClr val="FFFF00"/>
                </a:solidFill>
              </a:rPr>
              <a:t>barbosa@asabrasil.org.br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0099" y="620688"/>
            <a:ext cx="2454389" cy="5328592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Abrangendo uma área de 969.589,4 km2 e </a:t>
            </a:r>
            <a:r>
              <a:rPr lang="pt-BR" dirty="0" smtClean="0"/>
              <a:t>1.134 municípios, </a:t>
            </a:r>
            <a:r>
              <a:rPr lang="pt-BR" dirty="0"/>
              <a:t>sua população corresponde </a:t>
            </a:r>
            <a:r>
              <a:rPr lang="pt-BR" dirty="0" smtClean="0"/>
              <a:t>a 22.581.687 </a:t>
            </a:r>
            <a:r>
              <a:rPr lang="pt-BR" dirty="0"/>
              <a:t>habitantes, representando 11,8% da população </a:t>
            </a:r>
            <a:r>
              <a:rPr lang="pt-BR" dirty="0" smtClean="0"/>
              <a:t>brasileira, </a:t>
            </a:r>
            <a:r>
              <a:rPr lang="pt-BR" dirty="0"/>
              <a:t>o Semiárido brasileiro</a:t>
            </a:r>
            <a:r>
              <a:rPr lang="pt-BR" dirty="0" smtClean="0"/>
              <a:t>, um </a:t>
            </a:r>
            <a:r>
              <a:rPr lang="pt-BR" dirty="0"/>
              <a:t>dos maiores, mais populosos e também mais chuvosos do planeta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633058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ítulo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7" y="569251"/>
            <a:ext cx="4608513" cy="5681662"/>
          </a:xfrm>
        </p:spPr>
      </p:pic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5148064" y="850583"/>
            <a:ext cx="3754437" cy="52563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2010/2015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1982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1952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1932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1915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1877/1878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1845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1816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(...)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1559</a:t>
            </a:r>
          </a:p>
          <a:p>
            <a:pPr algn="ctr"/>
            <a:r>
              <a:rPr lang="pt-BR" sz="1800" b="1" dirty="0" smtClean="0"/>
              <a:t>* Da chegada dos Portugueses aos dias atuais já somam 72 secas (40 anuas e 32 plurianuais)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337"/>
            <a:ext cx="2817934" cy="39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5818038"/>
            <a:ext cx="28179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/>
              <a:t>O Besouro - primeira página de edição de 20 de julho de 1878, marco do fotojornalismo brasileiro</a:t>
            </a:r>
            <a:endParaRPr lang="pt-BR" sz="1600" dirty="0"/>
          </a:p>
        </p:txBody>
      </p:sp>
      <p:pic>
        <p:nvPicPr>
          <p:cNvPr id="5" name="Picture 3" descr="http://www.paparazziphotoart.com/revista_fotos/e12p7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" y="3812664"/>
            <a:ext cx="1327289" cy="19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12p75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72" y="3824061"/>
            <a:ext cx="126591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21" y="-27384"/>
            <a:ext cx="6184979" cy="3865612"/>
          </a:xfrm>
          <a:prstGeom prst="rect">
            <a:avLst/>
          </a:prstGeom>
        </p:spPr>
      </p:pic>
      <p:pic>
        <p:nvPicPr>
          <p:cNvPr id="9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9021" y="4239294"/>
            <a:ext cx="3448949" cy="2655962"/>
          </a:xfrm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6590001" y="4214405"/>
            <a:ext cx="2553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... para escapar da </a:t>
            </a:r>
            <a:r>
              <a:rPr lang="pt-BR" altLang="pt-BR" dirty="0">
                <a:solidFill>
                  <a:srgbClr val="FF0000"/>
                </a:solidFill>
              </a:rPr>
              <a:t>“velha do chapelão” </a:t>
            </a:r>
            <a:r>
              <a:rPr lang="pt-BR" altLang="pt-BR" dirty="0"/>
              <a:t>– como a fome era conhecida no imaginário do Semiárido. </a:t>
            </a:r>
            <a:endParaRPr lang="pt-BR" altLang="pt-BR" dirty="0" smtClean="0"/>
          </a:p>
          <a:p>
            <a:endParaRPr lang="pt-BR" altLang="pt-BR" dirty="0" smtClean="0"/>
          </a:p>
          <a:p>
            <a:r>
              <a:rPr lang="pt-BR" altLang="pt-BR" sz="1400" dirty="0" smtClean="0"/>
              <a:t>Trilhos </a:t>
            </a:r>
            <a:r>
              <a:rPr lang="pt-BR" altLang="pt-BR" sz="1400" dirty="0"/>
              <a:t>do campo de concentração no Nordeste </a:t>
            </a:r>
            <a:r>
              <a:rPr lang="pt-BR" altLang="pt-BR" sz="1400" dirty="0" smtClean="0"/>
              <a:t>brasileiro, seca de 1932</a:t>
            </a:r>
            <a:endParaRPr lang="pt-BR" altLang="pt-B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1308291"/>
            <a:ext cx="4572000" cy="4241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47900" algn="r">
              <a:lnSpc>
                <a:spcPct val="107000"/>
              </a:lnSpc>
              <a:spcAft>
                <a:spcPts val="0"/>
              </a:spcAft>
            </a:pP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problema do Nordeste não é a falta de chuva, mas, o sub-aproveitamento, da água, dos 700 bilhões de metros cúbicos que caem por ano, 92% se perdem porque não há reservatórios para captá-los e também pela ação normal da evaporação,”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47900" algn="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Revista Veja de 24 de março de 1993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33686"/>
            <a:ext cx="7497763" cy="1427162"/>
          </a:xfrm>
        </p:spPr>
      </p:pic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2345456"/>
            <a:ext cx="8229600" cy="3675832"/>
          </a:xfrm>
        </p:spPr>
        <p:txBody>
          <a:bodyPr/>
          <a:lstStyle/>
          <a:p>
            <a:r>
              <a:rPr lang="pt-BR" sz="2500" dirty="0" smtClean="0"/>
              <a:t>As soluções quase sempre são endógenas;</a:t>
            </a:r>
          </a:p>
          <a:p>
            <a:r>
              <a:rPr lang="pt-BR" sz="2500" dirty="0" smtClean="0"/>
              <a:t>O pequeno, simples e barato em detrimento do grande, complexo e caro;</a:t>
            </a:r>
          </a:p>
          <a:p>
            <a:r>
              <a:rPr lang="pt-BR" sz="2500" dirty="0" smtClean="0"/>
              <a:t>É preciso sistematizar o que existe e propor ampliar a escala;</a:t>
            </a:r>
          </a:p>
          <a:p>
            <a:r>
              <a:rPr lang="pt-BR" sz="2500" dirty="0" smtClean="0"/>
              <a:t>A solução tem que ser para todas as pessoas;</a:t>
            </a:r>
          </a:p>
          <a:p>
            <a:r>
              <a:rPr lang="pt-BR" sz="2500" dirty="0" smtClean="0"/>
              <a:t>As pessoas não querem ser assistidas, elas querem e precisam participar.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5"/>
          <p:cNvSpPr txBox="1">
            <a:spLocks noChangeArrowheads="1"/>
          </p:cNvSpPr>
          <p:nvPr/>
        </p:nvSpPr>
        <p:spPr bwMode="auto">
          <a:xfrm>
            <a:off x="1862138" y="404813"/>
            <a:ext cx="328612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Arial" panose="020B0604020202020204" pitchFamily="34" charset="0"/>
              </a:rPr>
              <a:t> Cisterna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Arial" panose="020B0604020202020204" pitchFamily="34" charset="0"/>
              </a:rPr>
              <a:t>Cisterna Calçadão</a:t>
            </a:r>
            <a:endParaRPr lang="pt-BR" altLang="pt-BR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Arial" panose="020B0604020202020204" pitchFamily="34" charset="0"/>
              </a:rPr>
              <a:t> Barragens Subterrâneas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Arial" panose="020B0604020202020204" pitchFamily="34" charset="0"/>
              </a:rPr>
              <a:t> Tanques de Pedra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Arial" panose="020B0604020202020204" pitchFamily="34" charset="0"/>
              </a:rPr>
              <a:t>Bomba D’água Popular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787900" y="1931988"/>
            <a:ext cx="4143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Infraestruturas hídricas para armazenar água para beber e produzir alimentos</a:t>
            </a:r>
          </a:p>
        </p:txBody>
      </p:sp>
      <p:pic>
        <p:nvPicPr>
          <p:cNvPr id="38916" name="Picture 6" descr="DSC_0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188"/>
            <a:ext cx="17637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visita de barbosa 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1763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BAP mul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763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cisterna com família beneficiá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 descr="Imagem 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813"/>
            <a:ext cx="17875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430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z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644" y="548680"/>
            <a:ext cx="5010374" cy="57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8680"/>
            <a:ext cx="3038475" cy="2266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67179"/>
            <a:ext cx="3867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042010(0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34" y="4653136"/>
            <a:ext cx="6562725" cy="20669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7576"/>
            <a:ext cx="2358113" cy="20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13394</TotalTime>
  <Words>519</Words>
  <Application>Microsoft Office PowerPoint</Application>
  <PresentationFormat>Apresentação na tela (4:3)</PresentationFormat>
  <Paragraphs>90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Lucida Fax</vt:lpstr>
      <vt:lpstr>Lucida Sans Unicode</vt:lpstr>
      <vt:lpstr>Times New Roman</vt:lpstr>
      <vt:lpstr>Tw Cen MT</vt:lpstr>
      <vt:lpstr>Tw Cen MT Condensed</vt:lpstr>
      <vt:lpstr>Verdana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USOS DA ÁGUA</vt:lpstr>
      <vt:lpstr>DIMENSÕES NECESSÁRIAS</vt:lpstr>
      <vt:lpstr>Apresentação do PowerPoint</vt:lpstr>
      <vt:lpstr>Apresentação do PowerPoint</vt:lpstr>
    </vt:vector>
  </TitlesOfParts>
  <Company>AP1MC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ASA e o Programa Um Milhão de Cisternas Rurais – P1MC</dc:title>
  <dc:creator>viviane</dc:creator>
  <cp:lastModifiedBy>Antonio Barbosa</cp:lastModifiedBy>
  <cp:revision>538</cp:revision>
  <cp:lastPrinted>1601-01-01T00:00:00Z</cp:lastPrinted>
  <dcterms:created xsi:type="dcterms:W3CDTF">2004-11-30T14:38:11Z</dcterms:created>
  <dcterms:modified xsi:type="dcterms:W3CDTF">2015-06-03T12:41:19Z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