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3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94660"/>
  </p:normalViewPr>
  <p:slideViewPr>
    <p:cSldViewPr snapToGrid="0">
      <p:cViewPr>
        <p:scale>
          <a:sx n="70" d="100"/>
          <a:sy n="70" d="100"/>
        </p:scale>
        <p:origin x="-1044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Orçamento</a:t>
            </a:r>
            <a:r>
              <a:rPr lang="pt-BR" baseline="0"/>
              <a:t> Anatel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Planilha3!$B$1</c:f>
              <c:strCache>
                <c:ptCount val="1"/>
                <c:pt idx="0">
                  <c:v>Anatel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Planilha3!$A$2:$A$8</c:f>
              <c:numCache>
                <c:formatCode>0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Planilha3!$B$2:$B$8</c:f>
              <c:numCache>
                <c:formatCode>_(* #,##0.00_);_(* \(#,##0.00\);_(* "-"??_);_(@_)</c:formatCode>
                <c:ptCount val="7"/>
                <c:pt idx="0">
                  <c:v>3029788157.3800001</c:v>
                </c:pt>
                <c:pt idx="1">
                  <c:v>3472604677.21</c:v>
                </c:pt>
                <c:pt idx="2">
                  <c:v>4229718238</c:v>
                </c:pt>
                <c:pt idx="3">
                  <c:v>3384690691.9000001</c:v>
                </c:pt>
                <c:pt idx="4">
                  <c:v>2808974363.8400002</c:v>
                </c:pt>
                <c:pt idx="5">
                  <c:v>2777318240.1300001</c:v>
                </c:pt>
                <c:pt idx="6">
                  <c:v>3049382546.54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79-4384-9910-786A4CF5273F}"/>
            </c:ext>
          </c:extLst>
        </c:ser>
        <c:ser>
          <c:idx val="1"/>
          <c:order val="1"/>
          <c:tx>
            <c:strRef>
              <c:f>Planilha3!$C$1</c:f>
              <c:strCache>
                <c:ptCount val="1"/>
                <c:pt idx="0">
                  <c:v>FUST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c:spPr>
          <c:invertIfNegative val="0"/>
          <c:cat>
            <c:numRef>
              <c:f>Planilha3!$A$2:$A$8</c:f>
              <c:numCache>
                <c:formatCode>0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Planilha3!$C$2:$C$8</c:f>
              <c:numCache>
                <c:formatCode>_(* #,##0.00_);_(* \(#,##0.00\);_(* "-"??_);_(@_)</c:formatCode>
                <c:ptCount val="7"/>
                <c:pt idx="0">
                  <c:v>1436338672.23</c:v>
                </c:pt>
                <c:pt idx="1">
                  <c:v>986497823.10000002</c:v>
                </c:pt>
                <c:pt idx="2">
                  <c:v>2717598438.6100001</c:v>
                </c:pt>
                <c:pt idx="3">
                  <c:v>1923124632.3800001</c:v>
                </c:pt>
                <c:pt idx="4">
                  <c:v>1713373914.3199999</c:v>
                </c:pt>
                <c:pt idx="5">
                  <c:v>1756773120.4400001</c:v>
                </c:pt>
                <c:pt idx="6">
                  <c:v>1784819454.1099999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79-4384-9910-786A4CF52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08619648"/>
        <c:axId val="108621184"/>
      </c:barChart>
      <c:lineChart>
        <c:grouping val="standard"/>
        <c:varyColors val="0"/>
        <c:ser>
          <c:idx val="2"/>
          <c:order val="2"/>
          <c:tx>
            <c:strRef>
              <c:f>Planilha3!$D$1</c:f>
              <c:strCache>
                <c:ptCount val="1"/>
                <c:pt idx="0">
                  <c:v>Executado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Planilha3!$D$2:$D$8</c:f>
              <c:numCache>
                <c:formatCode>_(* #,##0.00_);_(* \(#,##0.00\);_(* "-"??_);_(@_)</c:formatCode>
                <c:ptCount val="7"/>
                <c:pt idx="0">
                  <c:v>307068942.87</c:v>
                </c:pt>
                <c:pt idx="1">
                  <c:v>314541215.52999997</c:v>
                </c:pt>
                <c:pt idx="2">
                  <c:v>377498552.30000001</c:v>
                </c:pt>
                <c:pt idx="3">
                  <c:v>379104500.29000002</c:v>
                </c:pt>
                <c:pt idx="4">
                  <c:v>411099175.75999999</c:v>
                </c:pt>
                <c:pt idx="5">
                  <c:v>517983871.29000002</c:v>
                </c:pt>
                <c:pt idx="6">
                  <c:v>435509958.08999997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B79-4384-9910-786A4CF52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619648"/>
        <c:axId val="108621184"/>
      </c:lineChart>
      <c:lineChart>
        <c:grouping val="standard"/>
        <c:varyColors val="0"/>
        <c:ser>
          <c:idx val="3"/>
          <c:order val="3"/>
          <c:tx>
            <c:strRef>
              <c:f>Planilha3!$E$1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Planilha3!$E$2:$E$8</c:f>
              <c:numCache>
                <c:formatCode>0%</c:formatCode>
                <c:ptCount val="7"/>
                <c:pt idx="0">
                  <c:v>6.8755087928574224E-2</c:v>
                </c:pt>
                <c:pt idx="1">
                  <c:v>7.0539131026508772E-2</c:v>
                </c:pt>
                <c:pt idx="2">
                  <c:v>5.4337317538863575E-2</c:v>
                </c:pt>
                <c:pt idx="3">
                  <c:v>7.1423830169039484E-2</c:v>
                </c:pt>
                <c:pt idx="4">
                  <c:v>9.0903917715789734E-2</c:v>
                </c:pt>
                <c:pt idx="5">
                  <c:v>0.11424204545028888</c:v>
                </c:pt>
                <c:pt idx="6">
                  <c:v>9.0089317333334834E-2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B79-4384-9910-786A4CF52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633088"/>
        <c:axId val="108631552"/>
      </c:lineChart>
      <c:catAx>
        <c:axId val="1086196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621184"/>
        <c:crosses val="autoZero"/>
        <c:auto val="1"/>
        <c:lblAlgn val="ctr"/>
        <c:lblOffset val="100"/>
        <c:noMultiLvlLbl val="0"/>
      </c:catAx>
      <c:valAx>
        <c:axId val="108621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R$&quot;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619648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valAx>
        <c:axId val="108631552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08633088"/>
        <c:crosses val="max"/>
        <c:crossBetween val="between"/>
      </c:valAx>
      <c:catAx>
        <c:axId val="108633088"/>
        <c:scaling>
          <c:orientation val="minMax"/>
        </c:scaling>
        <c:delete val="1"/>
        <c:axPos val="b"/>
        <c:majorTickMark val="out"/>
        <c:minorTickMark val="none"/>
        <c:tickLblPos val="nextTo"/>
        <c:crossAx val="1086315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68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82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14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1" y="8238"/>
            <a:ext cx="12260111" cy="6858000"/>
          </a:xfrm>
          <a:prstGeom prst="rect">
            <a:avLst/>
          </a:prstGeom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-28575" y="6508750"/>
            <a:ext cx="274320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15/03/2016</a:t>
            </a:r>
          </a:p>
        </p:txBody>
      </p:sp>
    </p:spTree>
    <p:extLst>
      <p:ext uri="{BB962C8B-B14F-4D97-AF65-F5344CB8AC3E}">
        <p14:creationId xmlns:p14="http://schemas.microsoft.com/office/powerpoint/2010/main" val="300665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32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57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58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89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90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02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241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483ED-9A28-47D9-A6D5-2CF30A5E27E1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A4ED-4111-4E56-8234-F89A4DD1BE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307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Emendas/Emc/emc09.htm#art1" TargetMode="External"/><Relationship Id="rId2" Type="http://schemas.openxmlformats.org/officeDocument/2006/relationships/hyperlink" Target="http://www.planalto.gov.br/ccivil_03/constituicao/Emendas/Emc/emc08.htm#art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alto.gov.br/ccivil_03/constituicao/Emendas/Emc/emc09.htm#art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4-2006/2006/Lei/L11292.htm#art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5660568" y="2529014"/>
            <a:ext cx="63634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atin typeface="Copperplate Gothic Bold" panose="020E0705020206020404" pitchFamily="34" charset="0"/>
              </a:rPr>
              <a:t> A Transparência e o Funcionamento das Agências Reguladoras </a:t>
            </a:r>
            <a:r>
              <a:rPr lang="pt-BR" sz="3200" dirty="0" smtClean="0">
                <a:latin typeface="Copperplate Gothic Bold" panose="020E0705020206020404" pitchFamily="34" charset="0"/>
              </a:rPr>
              <a:t>Federais</a:t>
            </a:r>
            <a:r>
              <a:rPr lang="pt-BR" sz="3200" dirty="0">
                <a:latin typeface="Copperplate Gothic Bold" panose="020E0705020206020404" pitchFamily="34" charset="0"/>
              </a:rPr>
              <a:t> </a:t>
            </a:r>
            <a:endParaRPr lang="pt-BR" sz="6000" dirty="0">
              <a:solidFill>
                <a:schemeClr val="bg1">
                  <a:lumMod val="75000"/>
                </a:schemeClr>
              </a:solidFill>
              <a:latin typeface="Copperplate Gothic Bold" panose="020E07050202060204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350466" y="5670958"/>
            <a:ext cx="5841534" cy="830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5449079" y="1362273"/>
            <a:ext cx="6652726" cy="886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402349" y="1427583"/>
            <a:ext cx="4879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Associação Nacional dos Servidores Efetivos das Agências Reguladoras Federais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402349" y="5526827"/>
            <a:ext cx="48799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Bradley Hand ITC" panose="03070402050302030203" pitchFamily="66" charset="0"/>
              </a:rPr>
              <a:t>Thiago Cardoso Henriques Botelho</a:t>
            </a:r>
          </a:p>
          <a:p>
            <a:pPr algn="ctr"/>
            <a:r>
              <a:rPr lang="pt-BR" dirty="0">
                <a:latin typeface="Bradley Hand ITC" panose="03070402050302030203" pitchFamily="66" charset="0"/>
              </a:rPr>
              <a:t>Especialista em Regulação </a:t>
            </a:r>
          </a:p>
          <a:p>
            <a:pPr algn="ctr"/>
            <a:r>
              <a:rPr lang="pt-BR" dirty="0">
                <a:latin typeface="Bradley Hand ITC" panose="03070402050302030203" pitchFamily="66" charset="0"/>
              </a:rPr>
              <a:t>Presidente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660568" y="4874121"/>
            <a:ext cx="6363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/>
            </a:lvl1pPr>
          </a:lstStyle>
          <a:p>
            <a:r>
              <a:rPr lang="pt-BR" dirty="0"/>
              <a:t>Brasília, 15 de março de 2106</a:t>
            </a:r>
          </a:p>
        </p:txBody>
      </p:sp>
    </p:spTree>
    <p:extLst>
      <p:ext uri="{BB962C8B-B14F-4D97-AF65-F5344CB8AC3E}">
        <p14:creationId xmlns:p14="http://schemas.microsoft.com/office/powerpoint/2010/main" val="221438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75" y="545910"/>
            <a:ext cx="10981037" cy="551369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5971592" y="2402006"/>
            <a:ext cx="4516016" cy="13302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176866" y="2771194"/>
            <a:ext cx="4338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/>
              <a:t>Thiago Cardoso Henriques Botelho</a:t>
            </a:r>
          </a:p>
          <a:p>
            <a:endParaRPr lang="pt-BR" dirty="0"/>
          </a:p>
          <a:p>
            <a:pPr algn="ctr"/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E-mail</a:t>
            </a:r>
            <a:r>
              <a:rPr lang="pt-BR" dirty="0"/>
              <a:t>: presidente@anerbrasil.org.br</a:t>
            </a:r>
          </a:p>
        </p:txBody>
      </p:sp>
    </p:spTree>
    <p:extLst>
      <p:ext uri="{BB962C8B-B14F-4D97-AF65-F5344CB8AC3E}">
        <p14:creationId xmlns:p14="http://schemas.microsoft.com/office/powerpoint/2010/main" val="141328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5273" y="1138335"/>
            <a:ext cx="11803225" cy="6624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As Agências Reguladoras são instrumentos novos do Estado brasileiro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14604" y="1156989"/>
            <a:ext cx="11793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Os órgão reguladoras foram criados a partir de 1995, alguns com previsão na Constituição Federal, como condição de adaptação para o Estado regulador ao invés de Estado </a:t>
            </a:r>
            <a:r>
              <a:rPr lang="pt-BR" dirty="0" smtClean="0"/>
              <a:t>executor</a:t>
            </a:r>
            <a:endParaRPr lang="pt-BR" dirty="0"/>
          </a:p>
        </p:txBody>
      </p:sp>
      <p:cxnSp>
        <p:nvCxnSpPr>
          <p:cNvPr id="5" name="Conector reto 4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08379" y="2214457"/>
            <a:ext cx="11803225" cy="11079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214604" y="2183357"/>
            <a:ext cx="117938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Art. 21. Compete à União:</a:t>
            </a:r>
          </a:p>
          <a:p>
            <a:r>
              <a:rPr lang="pt-BR" sz="1400" dirty="0"/>
              <a:t>(...)</a:t>
            </a:r>
          </a:p>
          <a:p>
            <a:r>
              <a:rPr lang="pt-BR" sz="1400" dirty="0"/>
              <a:t>XI - explorar, diretamente ou mediante autorização, concessão ou permissão, os serviços de telecomunicações, nos termos da lei, que disporá sobre a organização dos serviços, </a:t>
            </a:r>
            <a:r>
              <a:rPr lang="pt-BR" sz="1400" b="1" dirty="0"/>
              <a:t>a criação de um órgão regulador</a:t>
            </a:r>
            <a:r>
              <a:rPr lang="pt-BR" sz="1400" dirty="0"/>
              <a:t> e outros aspectos institucionais; </a:t>
            </a:r>
            <a:r>
              <a:rPr lang="pt-BR" sz="1400" dirty="0">
                <a:hlinkClick r:id="rId2"/>
              </a:rPr>
              <a:t>(Redação dada pela Emenda Constitucional nº 8, de </a:t>
            </a:r>
            <a:r>
              <a:rPr lang="pt-BR" sz="1400" dirty="0" smtClean="0">
                <a:hlinkClick r:id="rId2"/>
              </a:rPr>
              <a:t>15/08/95)</a:t>
            </a:r>
            <a:endParaRPr lang="pt-BR" sz="1400" dirty="0"/>
          </a:p>
          <a:p>
            <a:r>
              <a:rPr lang="pt-BR" sz="1400" dirty="0"/>
              <a:t>(grifo nosso)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36370" y="3642051"/>
            <a:ext cx="1179389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Art. 177. Constituem monopólio da União:</a:t>
            </a:r>
          </a:p>
          <a:p>
            <a:r>
              <a:rPr lang="pt-BR" sz="1400" dirty="0"/>
              <a:t>I - a pesquisa e a lavra das jazidas de petróleo e gás natural e outros hidrocarbonetos fluidos;</a:t>
            </a:r>
          </a:p>
          <a:p>
            <a:r>
              <a:rPr lang="pt-BR" sz="1400" dirty="0"/>
              <a:t>II - a refinação do petróleo nacional ou estrangeiro;</a:t>
            </a:r>
          </a:p>
          <a:p>
            <a:r>
              <a:rPr lang="pt-BR" sz="1400" dirty="0"/>
              <a:t>III - a importação e exportação dos produtos e derivados básicos resultantes das atividades previstas nos incisos anteriores;</a:t>
            </a:r>
          </a:p>
          <a:p>
            <a:r>
              <a:rPr lang="pt-BR" sz="1400" dirty="0"/>
              <a:t>IV - o transporte marítimo do petróleo bruto de origem nacional ou de derivados básicos de petróleo produzidos no País, bem assim o transporte, por meio de conduto, de petróleo bruto, seus derivados e gás natural de qualquer origem;</a:t>
            </a:r>
          </a:p>
          <a:p>
            <a:r>
              <a:rPr lang="pt-BR" sz="1400" dirty="0"/>
              <a:t>(...)</a:t>
            </a:r>
          </a:p>
          <a:p>
            <a:r>
              <a:rPr lang="pt-BR" sz="1400" dirty="0"/>
              <a:t>§ 1º A União poderá contratar com empresas estatais ou privadas a realização das atividades previstas nos incisos I a IV deste artigo observadas as condições estabelecidas em lei. </a:t>
            </a:r>
            <a:r>
              <a:rPr lang="pt-BR" sz="1400" dirty="0">
                <a:hlinkClick r:id="rId3"/>
              </a:rPr>
              <a:t>(Redação dada pela Emenda Constitucional nº 9, de 1995)</a:t>
            </a:r>
            <a:endParaRPr lang="pt-BR" sz="1400" dirty="0"/>
          </a:p>
          <a:p>
            <a:r>
              <a:rPr lang="pt-BR" sz="1400" dirty="0"/>
              <a:t>§ 2º A lei a que se refere o § 1º disporá sobre: </a:t>
            </a:r>
            <a:r>
              <a:rPr lang="pt-BR" sz="1400" dirty="0">
                <a:hlinkClick r:id="rId4"/>
              </a:rPr>
              <a:t>(Incluído pela Emenda Constitucional nº 9, de 1995)</a:t>
            </a:r>
            <a:endParaRPr lang="pt-BR" sz="1400" dirty="0"/>
          </a:p>
          <a:p>
            <a:r>
              <a:rPr lang="pt-BR" sz="1400" dirty="0"/>
              <a:t>I - a garantia do fornecimento dos derivados de petróleo em todo o território nacional; </a:t>
            </a:r>
            <a:r>
              <a:rPr lang="pt-BR" sz="1400" dirty="0">
                <a:hlinkClick r:id="rId4"/>
              </a:rPr>
              <a:t>(Incluído pela Emenda Constitucional nº 9, de 1995)</a:t>
            </a:r>
            <a:endParaRPr lang="pt-BR" sz="1400" dirty="0"/>
          </a:p>
          <a:p>
            <a:r>
              <a:rPr lang="pt-BR" sz="1400" dirty="0"/>
              <a:t>II - as condições de contratação; </a:t>
            </a:r>
            <a:r>
              <a:rPr lang="pt-BR" sz="1400" dirty="0">
                <a:hlinkClick r:id="rId4"/>
              </a:rPr>
              <a:t>(Incluído pela Emenda Constitucional nº 9, de 1995)</a:t>
            </a:r>
            <a:endParaRPr lang="pt-BR" sz="1400" dirty="0"/>
          </a:p>
          <a:p>
            <a:r>
              <a:rPr lang="pt-BR" sz="1400" dirty="0"/>
              <a:t>III - a estrutura e </a:t>
            </a:r>
            <a:r>
              <a:rPr lang="pt-BR" sz="1400" b="1" dirty="0"/>
              <a:t>atribuições do órgão regulador do monopólio da União</a:t>
            </a:r>
            <a:r>
              <a:rPr lang="pt-BR" sz="1400" dirty="0"/>
              <a:t>; </a:t>
            </a:r>
            <a:r>
              <a:rPr lang="pt-BR" sz="1400" dirty="0">
                <a:hlinkClick r:id="rId4"/>
              </a:rPr>
              <a:t>(Incluído pela Emenda Constitucional nº 9, de 1995)</a:t>
            </a:r>
            <a:r>
              <a:rPr lang="pt-BR" sz="1400" dirty="0"/>
              <a:t> (grifo nosso)</a:t>
            </a:r>
          </a:p>
        </p:txBody>
      </p:sp>
      <p:sp>
        <p:nvSpPr>
          <p:cNvPr id="9" name="Retângulo 8"/>
          <p:cNvSpPr/>
          <p:nvPr/>
        </p:nvSpPr>
        <p:spPr>
          <a:xfrm>
            <a:off x="211485" y="3635825"/>
            <a:ext cx="11803225" cy="28307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95942" y="1903444"/>
            <a:ext cx="338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ANATEL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99047" y="3306147"/>
            <a:ext cx="338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ANP</a:t>
            </a:r>
          </a:p>
        </p:txBody>
      </p:sp>
    </p:spTree>
    <p:extLst>
      <p:ext uri="{BB962C8B-B14F-4D97-AF65-F5344CB8AC3E}">
        <p14:creationId xmlns:p14="http://schemas.microsoft.com/office/powerpoint/2010/main" val="422507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Qual o papel das Agências Reguladoras Federais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205273" y="1138336"/>
            <a:ext cx="11803225" cy="4665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14604" y="1156989"/>
            <a:ext cx="1179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 Agências Reguladoras são autarquias especiais que têm papel fundamental para o desenvolvimento econômico do Estado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14604" y="1828797"/>
            <a:ext cx="1179389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Compete (ou deveria) as Agências Reguladoras agirem no âmbito microeconômico:</a:t>
            </a:r>
          </a:p>
          <a:p>
            <a:endParaRPr lang="pt-BR" sz="800" dirty="0"/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Atuação nos mercados </a:t>
            </a:r>
            <a:r>
              <a:rPr lang="pt-BR" dirty="0" smtClean="0"/>
              <a:t>regulados;</a:t>
            </a:r>
            <a:endParaRPr lang="pt-BR" dirty="0"/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Garantia de estabilidade regulatória;</a:t>
            </a:r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Atração de investimento (interno e externo); e</a:t>
            </a:r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</a:t>
            </a:r>
            <a:r>
              <a:rPr lang="pt-BR" dirty="0" smtClean="0"/>
              <a:t>Execução de estratégias </a:t>
            </a:r>
            <a:r>
              <a:rPr lang="pt-BR" dirty="0"/>
              <a:t>para o desenvolvimento destes mercados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17708" y="4257865"/>
            <a:ext cx="11793894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Forma de atuação do Regulador:</a:t>
            </a:r>
          </a:p>
          <a:p>
            <a:endParaRPr lang="pt-BR" sz="800" dirty="0"/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Corrigir falhas de mercado;</a:t>
            </a:r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Evitar o abuso de poder econômico; e</a:t>
            </a:r>
          </a:p>
          <a:p>
            <a:pPr marL="285750" indent="2571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	Garantir o equilíbrio entre governo x empresas x consumidor.</a:t>
            </a:r>
          </a:p>
        </p:txBody>
      </p:sp>
      <p:sp>
        <p:nvSpPr>
          <p:cNvPr id="8" name="Retângulo 7"/>
          <p:cNvSpPr/>
          <p:nvPr/>
        </p:nvSpPr>
        <p:spPr>
          <a:xfrm>
            <a:off x="205273" y="1801920"/>
            <a:ext cx="11803225" cy="21822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208381" y="4258974"/>
            <a:ext cx="11803225" cy="1737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As Agências Reguladoras são Autarquias Especiais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/>
          <p:cNvSpPr/>
          <p:nvPr/>
        </p:nvSpPr>
        <p:spPr>
          <a:xfrm>
            <a:off x="205273" y="976411"/>
            <a:ext cx="11803225" cy="4665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14604" y="995064"/>
            <a:ext cx="1179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 autarquias especiais são assim definidas em razão da autonomia administrativa e financeira:</a:t>
            </a:r>
          </a:p>
        </p:txBody>
      </p:sp>
      <p:sp>
        <p:nvSpPr>
          <p:cNvPr id="6" name="Retângulo 5"/>
          <p:cNvSpPr/>
          <p:nvPr/>
        </p:nvSpPr>
        <p:spPr>
          <a:xfrm>
            <a:off x="233848" y="6119911"/>
            <a:ext cx="11803225" cy="4665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243179" y="6138564"/>
            <a:ext cx="1179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 prerrogativas de autonomia são fundamentais para garantir a atuação de órgãos de Estado e não de governo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14604" y="1802357"/>
            <a:ext cx="11793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Art. 8° Fica criada a Agência Nacional de Telecomunicações, entidade integrante da Administração Pública Federal indireta, submetida a regime autárquico especial e vinculada ao Ministério das Comunicações, com a função de órgão regulador das telecomunicações, com sede no Distrito Federal, podendo estabelecer unidades regionais.</a:t>
            </a:r>
            <a:endParaRPr lang="pt-BR" altLang="pt-BR" sz="1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(...)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§ 2º </a:t>
            </a:r>
            <a:r>
              <a:rPr lang="pt-BR" altLang="pt-BR" sz="1400" b="1" dirty="0">
                <a:solidFill>
                  <a:srgbClr val="000000"/>
                </a:solidFill>
                <a:cs typeface="Arial" panose="020B0604020202020204" pitchFamily="34" charset="0"/>
              </a:rPr>
              <a:t>A natureza de autarquia especial conferida à Agência é caracterizada por independência administrativa, ausência de subordinação hierárquica, mandato fixo e estabilidade de seus dirigentes e autonomia financeira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. (grifo nosso)</a:t>
            </a:r>
            <a:endParaRPr lang="pt-BR" sz="1400" b="1" dirty="0"/>
          </a:p>
        </p:txBody>
      </p:sp>
      <p:sp>
        <p:nvSpPr>
          <p:cNvPr id="9" name="Retângulo 8"/>
          <p:cNvSpPr/>
          <p:nvPr/>
        </p:nvSpPr>
        <p:spPr>
          <a:xfrm>
            <a:off x="208379" y="1809010"/>
            <a:ext cx="11803225" cy="13576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95942" y="1465294"/>
            <a:ext cx="338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ANATEL – Lei nº 9.472/97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08379" y="3523510"/>
            <a:ext cx="11803225" cy="9883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195942" y="3179794"/>
            <a:ext cx="338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ANVISA – Lei nº 9.784/99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28600" y="3531973"/>
            <a:ext cx="117798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12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indent="0" algn="just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pt-BR" altLang="pt-BR" sz="1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Art. 3º  Fica criada a Agência Nacional de Vigilância Sanitária - ANVISA, autarquia sob regime especial, vinculada ao Ministério da Saúde, com sede e foro no Distrito Federal, prazo de duração indeterminado e atuação em todo território nacional.</a:t>
            </a:r>
          </a:p>
          <a:p>
            <a:pPr marR="0" indent="0" algn="just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pt-BR" altLang="pt-BR" sz="1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Parágrafo único.  A </a:t>
            </a:r>
            <a:r>
              <a:rPr lang="pt-BR" altLang="pt-BR" sz="1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natureza de autarquia especial conferida à Agência é caracterizada pela independência administrativa, estabilidade de seus dirigentes e autonomia financeira</a:t>
            </a:r>
            <a:r>
              <a:rPr lang="pt-BR" altLang="pt-BR" sz="1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 (grifo nosso)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236954" y="4866535"/>
            <a:ext cx="11803225" cy="11672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224517" y="4522819"/>
            <a:ext cx="3387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ANS – Lei nº 9.961/00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246479" y="4873476"/>
            <a:ext cx="1180322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12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Art. 1</a:t>
            </a:r>
            <a:r>
              <a:rPr kumimoji="0" lang="pt-BR" altLang="pt-BR" sz="1400" b="0" i="0" u="sng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o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 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É criada a Agência Nacional de Saúde Suplementar – ANS, autarquia sob o regime especial, vinculada ao Ministério da Saúde, com sede e foro na cidade do Rio de Janeiro - RJ, prazo de duração indeterminado e atuação em todo o território nacional, como órgão de regulação, normatização, controle e fiscalização das atividades que garantam a assistência suplementar à saúde.</a:t>
            </a: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Parágrafo único. A </a:t>
            </a:r>
            <a:r>
              <a:rPr kumimoji="0" lang="pt-BR" altLang="pt-B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natureza de autarquia especial conferida à ANS é caracterizada por autonomia administrativa, financeira, patrimonial e de gestão de recursos humanos, autonomia nas suas decisões técnicas e mandato fixo de seus dirigentes</a:t>
            </a:r>
            <a:r>
              <a:rPr kumimoji="0" lang="pt-BR" altLang="pt-B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. (grifo nosso)</a:t>
            </a:r>
            <a:endParaRPr kumimoji="0" lang="pt-BR" alt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5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Apesar da previsão legal, as Agências Reguladoras sofrem com a falta de autonomia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14"/>
          <p:cNvSpPr/>
          <p:nvPr/>
        </p:nvSpPr>
        <p:spPr>
          <a:xfrm>
            <a:off x="205273" y="1138336"/>
            <a:ext cx="4928701" cy="385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214604" y="1156989"/>
            <a:ext cx="4924804" cy="36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Transparências</a:t>
            </a:r>
          </a:p>
        </p:txBody>
      </p:sp>
      <p:cxnSp>
        <p:nvCxnSpPr>
          <p:cNvPr id="18" name="Conector reto 17"/>
          <p:cNvCxnSpPr/>
          <p:nvPr/>
        </p:nvCxnSpPr>
        <p:spPr>
          <a:xfrm>
            <a:off x="6127419" y="1431071"/>
            <a:ext cx="0" cy="478875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6739423" y="1147861"/>
            <a:ext cx="4928701" cy="385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6748754" y="1166514"/>
            <a:ext cx="4924804" cy="36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Governança</a:t>
            </a:r>
          </a:p>
        </p:txBody>
      </p:sp>
      <p:grpSp>
        <p:nvGrpSpPr>
          <p:cNvPr id="33" name="Agrupar 32"/>
          <p:cNvGrpSpPr/>
          <p:nvPr/>
        </p:nvGrpSpPr>
        <p:grpSpPr>
          <a:xfrm>
            <a:off x="205273" y="1739707"/>
            <a:ext cx="5728802" cy="860618"/>
            <a:chOff x="205273" y="1739707"/>
            <a:chExt cx="5728802" cy="860618"/>
          </a:xfrm>
        </p:grpSpPr>
        <p:sp>
          <p:nvSpPr>
            <p:cNvPr id="21" name="CaixaDeTexto 20"/>
            <p:cNvSpPr txBox="1"/>
            <p:nvPr/>
          </p:nvSpPr>
          <p:spPr>
            <a:xfrm>
              <a:off x="205273" y="1762125"/>
              <a:ext cx="5728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Processo de escolha de dirigentes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Diretores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Comissionados em geral</a:t>
              </a:r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205273" y="1739707"/>
              <a:ext cx="5728802" cy="8606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4" name="Agrupar 33"/>
          <p:cNvGrpSpPr/>
          <p:nvPr/>
        </p:nvGrpSpPr>
        <p:grpSpPr>
          <a:xfrm>
            <a:off x="205273" y="2876875"/>
            <a:ext cx="5728802" cy="406718"/>
            <a:chOff x="205273" y="2806507"/>
            <a:chExt cx="5728802" cy="406718"/>
          </a:xfrm>
        </p:grpSpPr>
        <p:sp>
          <p:nvSpPr>
            <p:cNvPr id="25" name="CaixaDeTexto 24"/>
            <p:cNvSpPr txBox="1"/>
            <p:nvPr/>
          </p:nvSpPr>
          <p:spPr>
            <a:xfrm>
              <a:off x="205273" y="2828925"/>
              <a:ext cx="57288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Deliberações da diretoria</a:t>
              </a:r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205273" y="2806507"/>
              <a:ext cx="5728802" cy="4067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5" name="Agrupar 34"/>
          <p:cNvGrpSpPr/>
          <p:nvPr/>
        </p:nvGrpSpPr>
        <p:grpSpPr>
          <a:xfrm>
            <a:off x="205273" y="3560143"/>
            <a:ext cx="5728802" cy="860618"/>
            <a:chOff x="205273" y="3787582"/>
            <a:chExt cx="5728802" cy="860618"/>
          </a:xfrm>
        </p:grpSpPr>
        <p:sp>
          <p:nvSpPr>
            <p:cNvPr id="27" name="CaixaDeTexto 26"/>
            <p:cNvSpPr txBox="1"/>
            <p:nvPr/>
          </p:nvSpPr>
          <p:spPr>
            <a:xfrm>
              <a:off x="205273" y="3810000"/>
              <a:ext cx="5728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Análise de Impacto Regulatório (AIR)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Audiência Pública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Consulta Pública</a:t>
              </a:r>
            </a:p>
          </p:txBody>
        </p:sp>
        <p:sp>
          <p:nvSpPr>
            <p:cNvPr id="28" name="Retângulo 27"/>
            <p:cNvSpPr/>
            <p:nvPr/>
          </p:nvSpPr>
          <p:spPr>
            <a:xfrm>
              <a:off x="205273" y="3787582"/>
              <a:ext cx="5728802" cy="8606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6" name="Agrupar 35"/>
          <p:cNvGrpSpPr/>
          <p:nvPr/>
        </p:nvGrpSpPr>
        <p:grpSpPr>
          <a:xfrm>
            <a:off x="205273" y="4697311"/>
            <a:ext cx="5728802" cy="413921"/>
            <a:chOff x="205273" y="4854382"/>
            <a:chExt cx="5728802" cy="413921"/>
          </a:xfrm>
        </p:grpSpPr>
        <p:sp>
          <p:nvSpPr>
            <p:cNvPr id="29" name="CaixaDeTexto 28"/>
            <p:cNvSpPr txBox="1"/>
            <p:nvPr/>
          </p:nvSpPr>
          <p:spPr>
            <a:xfrm>
              <a:off x="205273" y="4876800"/>
              <a:ext cx="57288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Planejamento de Longo Prazo</a:t>
              </a:r>
            </a:p>
          </p:txBody>
        </p:sp>
        <p:sp>
          <p:nvSpPr>
            <p:cNvPr id="30" name="Retângulo 29"/>
            <p:cNvSpPr/>
            <p:nvPr/>
          </p:nvSpPr>
          <p:spPr>
            <a:xfrm>
              <a:off x="205273" y="4854382"/>
              <a:ext cx="5728802" cy="4139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7" name="Agrupar 36"/>
          <p:cNvGrpSpPr/>
          <p:nvPr/>
        </p:nvGrpSpPr>
        <p:grpSpPr>
          <a:xfrm>
            <a:off x="205273" y="5387782"/>
            <a:ext cx="5728802" cy="860618"/>
            <a:chOff x="205273" y="5387782"/>
            <a:chExt cx="5728802" cy="860618"/>
          </a:xfrm>
        </p:grpSpPr>
        <p:sp>
          <p:nvSpPr>
            <p:cNvPr id="31" name="CaixaDeTexto 30"/>
            <p:cNvSpPr txBox="1"/>
            <p:nvPr/>
          </p:nvSpPr>
          <p:spPr>
            <a:xfrm>
              <a:off x="205273" y="5410200"/>
              <a:ext cx="5728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Divulgação de resultado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Ranking de empresas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Regras do mercado</a:t>
              </a:r>
            </a:p>
          </p:txBody>
        </p:sp>
        <p:sp>
          <p:nvSpPr>
            <p:cNvPr id="32" name="Retângulo 31"/>
            <p:cNvSpPr/>
            <p:nvPr/>
          </p:nvSpPr>
          <p:spPr>
            <a:xfrm>
              <a:off x="205273" y="5387782"/>
              <a:ext cx="5728802" cy="8606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4" name="Agrupar 53"/>
          <p:cNvGrpSpPr/>
          <p:nvPr/>
        </p:nvGrpSpPr>
        <p:grpSpPr>
          <a:xfrm>
            <a:off x="6310798" y="1739707"/>
            <a:ext cx="5728802" cy="431993"/>
            <a:chOff x="6310798" y="1739707"/>
            <a:chExt cx="5728802" cy="431993"/>
          </a:xfrm>
        </p:grpSpPr>
        <p:sp>
          <p:nvSpPr>
            <p:cNvPr id="39" name="CaixaDeTexto 38"/>
            <p:cNvSpPr txBox="1"/>
            <p:nvPr/>
          </p:nvSpPr>
          <p:spPr>
            <a:xfrm>
              <a:off x="6310798" y="1762125"/>
              <a:ext cx="57288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Mandatos Coincidentes de diretores </a:t>
              </a:r>
              <a:r>
                <a:rPr lang="pt-BR" sz="1600" dirty="0"/>
                <a:t>(estabilidade regulatória)</a:t>
              </a:r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6310798" y="1739707"/>
              <a:ext cx="5728802" cy="43199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1" name="Agrupar 40"/>
          <p:cNvGrpSpPr/>
          <p:nvPr/>
        </p:nvGrpSpPr>
        <p:grpSpPr>
          <a:xfrm>
            <a:off x="6310798" y="2524757"/>
            <a:ext cx="5728802" cy="406718"/>
            <a:chOff x="205273" y="2806507"/>
            <a:chExt cx="5728802" cy="406718"/>
          </a:xfrm>
        </p:grpSpPr>
        <p:sp>
          <p:nvSpPr>
            <p:cNvPr id="42" name="CaixaDeTexto 41"/>
            <p:cNvSpPr txBox="1"/>
            <p:nvPr/>
          </p:nvSpPr>
          <p:spPr>
            <a:xfrm>
              <a:off x="205273" y="2828925"/>
              <a:ext cx="57288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Falta de recursos orçamentários</a:t>
              </a: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205273" y="2806507"/>
              <a:ext cx="5728802" cy="4067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3" name="Agrupar 52"/>
          <p:cNvGrpSpPr/>
          <p:nvPr/>
        </p:nvGrpSpPr>
        <p:grpSpPr>
          <a:xfrm>
            <a:off x="6310798" y="3284532"/>
            <a:ext cx="5728802" cy="607193"/>
            <a:chOff x="6310798" y="3560143"/>
            <a:chExt cx="5728802" cy="607193"/>
          </a:xfrm>
        </p:grpSpPr>
        <p:sp>
          <p:nvSpPr>
            <p:cNvPr id="45" name="CaixaDeTexto 44"/>
            <p:cNvSpPr txBox="1"/>
            <p:nvPr/>
          </p:nvSpPr>
          <p:spPr>
            <a:xfrm>
              <a:off x="6310798" y="3582561"/>
              <a:ext cx="572880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Subordinação dos órgãos técnicos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Risco de Captura</a:t>
              </a:r>
            </a:p>
          </p:txBody>
        </p:sp>
        <p:sp>
          <p:nvSpPr>
            <p:cNvPr id="46" name="Retângulo 45"/>
            <p:cNvSpPr/>
            <p:nvPr/>
          </p:nvSpPr>
          <p:spPr>
            <a:xfrm>
              <a:off x="6310798" y="3560143"/>
              <a:ext cx="5728802" cy="60719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50" name="Agrupar 49"/>
          <p:cNvGrpSpPr/>
          <p:nvPr/>
        </p:nvGrpSpPr>
        <p:grpSpPr>
          <a:xfrm>
            <a:off x="6310798" y="4244782"/>
            <a:ext cx="5728802" cy="860618"/>
            <a:chOff x="205273" y="5387782"/>
            <a:chExt cx="5728802" cy="860618"/>
          </a:xfrm>
        </p:grpSpPr>
        <p:sp>
          <p:nvSpPr>
            <p:cNvPr id="51" name="CaixaDeTexto 50"/>
            <p:cNvSpPr txBox="1"/>
            <p:nvPr/>
          </p:nvSpPr>
          <p:spPr>
            <a:xfrm>
              <a:off x="205273" y="5410200"/>
              <a:ext cx="57288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600" b="1" dirty="0"/>
                <a:t>Organograma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Ouvidoria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pt-BR" sz="1600" dirty="0"/>
                <a:t>Conselho Consultivo</a:t>
              </a:r>
            </a:p>
          </p:txBody>
        </p:sp>
        <p:sp>
          <p:nvSpPr>
            <p:cNvPr id="52" name="Retângulo 51"/>
            <p:cNvSpPr/>
            <p:nvPr/>
          </p:nvSpPr>
          <p:spPr>
            <a:xfrm>
              <a:off x="205273" y="5387782"/>
              <a:ext cx="5728802" cy="8606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6136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Algumas dificuldades da ANS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37320" y="1109023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Instabilidade regulatória</a:t>
            </a:r>
          </a:p>
        </p:txBody>
      </p:sp>
      <p:sp>
        <p:nvSpPr>
          <p:cNvPr id="5" name="Retângulo 4"/>
          <p:cNvSpPr/>
          <p:nvPr/>
        </p:nvSpPr>
        <p:spPr>
          <a:xfrm>
            <a:off x="355402" y="1535970"/>
            <a:ext cx="11652978" cy="12718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64732" y="1554623"/>
            <a:ext cx="1164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ANS apresenta grande instabilidade organizacional, na medida que seu regimento interno sofre constantes mudanças.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67004" y="1884447"/>
            <a:ext cx="11643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resolução normativa (RN) 197, de julho de 2009, que instituiu o regimento interno atual, foi modificada </a:t>
            </a:r>
            <a:r>
              <a:rPr lang="pt-BR" b="1" dirty="0"/>
              <a:t>44</a:t>
            </a:r>
            <a:r>
              <a:rPr lang="pt-BR" dirty="0"/>
              <a:t> </a:t>
            </a:r>
            <a:r>
              <a:rPr lang="pt-BR" b="1" dirty="0"/>
              <a:t>vezes</a:t>
            </a:r>
            <a:r>
              <a:rPr lang="pt-BR" dirty="0"/>
              <a:t>.  Assim, considerando o período de julho de 2009 a fevereiro de 2016, temos, na média, uma alteração no regimento interno a cada </a:t>
            </a:r>
            <a:r>
              <a:rPr lang="pt-BR" b="1" dirty="0"/>
              <a:t>2 meses</a:t>
            </a:r>
            <a:r>
              <a:rPr lang="pt-BR" dirty="0"/>
              <a:t>. </a:t>
            </a:r>
          </a:p>
        </p:txBody>
      </p:sp>
      <p:sp>
        <p:nvSpPr>
          <p:cNvPr id="9" name="Retângulo 8"/>
          <p:cNvSpPr/>
          <p:nvPr/>
        </p:nvSpPr>
        <p:spPr>
          <a:xfrm>
            <a:off x="357674" y="1551890"/>
            <a:ext cx="11652978" cy="12718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367004" y="1570543"/>
            <a:ext cx="1164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ANS apresenta grande instabilidade organizacional, na medida que seu regimento interno sofre constantes </a:t>
            </a:r>
            <a:r>
              <a:rPr lang="pt-BR" dirty="0" smtClean="0"/>
              <a:t>mudanças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69276" y="1900367"/>
            <a:ext cx="11643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resolução normativa (RN) 197, de julho de 2009, que instituiu o regimento interno atual, foi modificada </a:t>
            </a:r>
            <a:r>
              <a:rPr lang="pt-BR" b="1" dirty="0"/>
              <a:t>44</a:t>
            </a:r>
            <a:r>
              <a:rPr lang="pt-BR" dirty="0"/>
              <a:t> </a:t>
            </a:r>
            <a:r>
              <a:rPr lang="pt-BR" b="1" dirty="0"/>
              <a:t>vezes</a:t>
            </a:r>
            <a:r>
              <a:rPr lang="pt-BR" dirty="0"/>
              <a:t>.  Assim, considerando o período de julho de 2009 a fevereiro de 2016, temos, na média, uma alteração no regimento interno a cada </a:t>
            </a:r>
            <a:r>
              <a:rPr lang="pt-BR" b="1" dirty="0"/>
              <a:t>2 </a:t>
            </a:r>
            <a:r>
              <a:rPr lang="pt-BR" b="1" dirty="0" smtClean="0"/>
              <a:t>meses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39592" y="3131163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Desconto em multas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674" y="3558110"/>
            <a:ext cx="11652978" cy="12718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367004" y="3576763"/>
            <a:ext cx="1164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ANS apresenta grande instabilidade organizacional, na medida que seu regimento interno sofre constantes mudanças.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69276" y="3906587"/>
            <a:ext cx="11643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resolução normativa (RN) 197, de julho de 2009, que instituiu o regimento interno atual, foi modificada </a:t>
            </a:r>
            <a:r>
              <a:rPr lang="pt-BR" b="1" dirty="0"/>
              <a:t>44</a:t>
            </a:r>
            <a:r>
              <a:rPr lang="pt-BR" dirty="0"/>
              <a:t> </a:t>
            </a:r>
            <a:r>
              <a:rPr lang="pt-BR" b="1" dirty="0"/>
              <a:t>vezes</a:t>
            </a:r>
            <a:r>
              <a:rPr lang="pt-BR" dirty="0"/>
              <a:t>.  Assim, considerando o período de julho de 2009 a fevereiro de 2016, temos, na média, uma alteração no regimento interno a cada </a:t>
            </a:r>
            <a:r>
              <a:rPr lang="pt-BR" b="1" dirty="0"/>
              <a:t>2 meses</a:t>
            </a:r>
            <a:r>
              <a:rPr lang="pt-BR" dirty="0"/>
              <a:t>. 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359946" y="3574029"/>
            <a:ext cx="11652978" cy="17213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369276" y="3592683"/>
            <a:ext cx="11643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No fim do ano passado foi editada resolução normativa nº 388/2015, com entrada em vigor em fevereiro deste ano, que permitiu um </a:t>
            </a:r>
            <a:r>
              <a:rPr lang="pt-BR" b="1" dirty="0"/>
              <a:t>desconto de até 80%</a:t>
            </a:r>
            <a:r>
              <a:rPr lang="pt-BR" dirty="0"/>
              <a:t> de multa ou desconto de </a:t>
            </a:r>
            <a:r>
              <a:rPr lang="pt-BR" b="1" dirty="0"/>
              <a:t>40% da multa com negativa de cobertura</a:t>
            </a:r>
            <a:r>
              <a:rPr lang="pt-BR" dirty="0"/>
              <a:t> para as prestadoras </a:t>
            </a:r>
            <a:r>
              <a:rPr lang="pt-BR" dirty="0" smtClean="0"/>
              <a:t>sancionadas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71548" y="4523008"/>
            <a:ext cx="1164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Tal medida não teve discussão com a corpo de servidores ou com a sociedade e vai de encontro ao entendido do que a ANER considera as melhoras práticas regulatórias, uma vez que a regulamentação em vigor estimula a atuação </a:t>
            </a:r>
            <a:r>
              <a:rPr lang="pt-BR" i="1" dirty="0"/>
              <a:t>a </a:t>
            </a:r>
            <a:r>
              <a:rPr lang="pt-BR" i="1" dirty="0" smtClean="0"/>
              <a:t>posteriori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66011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tângulo 36"/>
          <p:cNvSpPr/>
          <p:nvPr/>
        </p:nvSpPr>
        <p:spPr>
          <a:xfrm>
            <a:off x="27296" y="5224660"/>
            <a:ext cx="12035794" cy="13039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Algumas dificuldades da ANATEL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37320" y="931599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Falta de recurso orçamentário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5895" y="4868977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Processo de escolha do cargos comissionados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234319"/>
              </p:ext>
            </p:extLst>
          </p:nvPr>
        </p:nvGraphicFramePr>
        <p:xfrm>
          <a:off x="65895" y="1277602"/>
          <a:ext cx="8198427" cy="332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ângulo 3"/>
          <p:cNvSpPr/>
          <p:nvPr/>
        </p:nvSpPr>
        <p:spPr>
          <a:xfrm>
            <a:off x="8993870" y="1600229"/>
            <a:ext cx="2510217" cy="9439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8996146" y="2639735"/>
            <a:ext cx="2510217" cy="9439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8996142" y="3684891"/>
            <a:ext cx="2510217" cy="9439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8570794" y="1263954"/>
            <a:ext cx="293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Fundos Setoriais  1999-2015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8968856" y="1593778"/>
            <a:ext cx="253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Fistel</a:t>
            </a:r>
            <a:endParaRPr lang="pt-BR" sz="16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971131" y="189930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Arrecadação</a:t>
            </a:r>
            <a:endParaRPr lang="pt-BR" sz="1600" b="1" dirty="0"/>
          </a:p>
          <a:p>
            <a:pPr algn="ctr"/>
            <a:r>
              <a:rPr lang="pt-BR" sz="1600" b="1" dirty="0"/>
              <a:t>R$ 82,2 Bi</a:t>
            </a:r>
          </a:p>
        </p:txBody>
      </p:sp>
      <p:cxnSp>
        <p:nvCxnSpPr>
          <p:cNvPr id="20" name="Conector reto 19"/>
          <p:cNvCxnSpPr/>
          <p:nvPr/>
        </p:nvCxnSpPr>
        <p:spPr>
          <a:xfrm>
            <a:off x="9080311" y="1850444"/>
            <a:ext cx="7051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8971128" y="2660573"/>
            <a:ext cx="253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Fust</a:t>
            </a:r>
            <a:endParaRPr lang="pt-BR" sz="1600" dirty="0"/>
          </a:p>
        </p:txBody>
      </p:sp>
      <p:cxnSp>
        <p:nvCxnSpPr>
          <p:cNvPr id="23" name="Conector reto 22"/>
          <p:cNvCxnSpPr/>
          <p:nvPr/>
        </p:nvCxnSpPr>
        <p:spPr>
          <a:xfrm>
            <a:off x="9082583" y="2917239"/>
            <a:ext cx="7051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9025720" y="3697812"/>
            <a:ext cx="253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Total</a:t>
            </a:r>
          </a:p>
        </p:txBody>
      </p:sp>
      <p:cxnSp>
        <p:nvCxnSpPr>
          <p:cNvPr id="26" name="Conector reto 25"/>
          <p:cNvCxnSpPr/>
          <p:nvPr/>
        </p:nvCxnSpPr>
        <p:spPr>
          <a:xfrm>
            <a:off x="9137175" y="3954478"/>
            <a:ext cx="7051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10188055" y="189930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Uso</a:t>
            </a:r>
            <a:endParaRPr lang="pt-BR" sz="1600" b="1" dirty="0"/>
          </a:p>
          <a:p>
            <a:pPr algn="ctr"/>
            <a:r>
              <a:rPr lang="pt-BR" sz="1600" b="1" dirty="0"/>
              <a:t>5%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8973403" y="296610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Arrecadação</a:t>
            </a:r>
            <a:endParaRPr lang="pt-BR" sz="1600" b="1" dirty="0"/>
          </a:p>
          <a:p>
            <a:pPr algn="ctr"/>
            <a:r>
              <a:rPr lang="pt-BR" sz="1600" b="1" dirty="0"/>
              <a:t>R$ 19 Bi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10190327" y="296610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Uso</a:t>
            </a:r>
            <a:endParaRPr lang="pt-BR" sz="1600" b="1" dirty="0"/>
          </a:p>
          <a:p>
            <a:pPr algn="ctr"/>
            <a:r>
              <a:rPr lang="pt-BR" sz="1600" b="1" dirty="0"/>
              <a:t>1,2%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8973407" y="400334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Arrecadação</a:t>
            </a:r>
            <a:endParaRPr lang="pt-BR" sz="1600" b="1" dirty="0"/>
          </a:p>
          <a:p>
            <a:pPr algn="ctr"/>
            <a:r>
              <a:rPr lang="pt-BR" sz="1600" b="1" dirty="0"/>
              <a:t>R$ 100 Bi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10190331" y="4003344"/>
            <a:ext cx="1319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Uso</a:t>
            </a:r>
            <a:endParaRPr lang="pt-BR" sz="1600" b="1" dirty="0"/>
          </a:p>
          <a:p>
            <a:pPr algn="ctr"/>
            <a:r>
              <a:rPr lang="pt-BR" sz="1600" b="1" dirty="0"/>
              <a:t>6,2%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4589" y="4628868"/>
            <a:ext cx="4846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Portal da Transparência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8911982" y="4631140"/>
            <a:ext cx="27977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Relatório TCU – TC 008.293/2015-5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40944" y="5254227"/>
            <a:ext cx="12035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1600" dirty="0"/>
              <a:t>Art. 154. Os </a:t>
            </a:r>
            <a:r>
              <a:rPr lang="pt-BR" sz="1600" b="1" dirty="0"/>
              <a:t>Cargos de Gerente, Assessor Técnico e Coordenador de Processos </a:t>
            </a:r>
            <a:r>
              <a:rPr lang="pt-BR" sz="1600" dirty="0"/>
              <a:t>serão ocupados, preferencialmente, por servidores integrantes dos Quadros de Pessoal Efetivo e Específico da </a:t>
            </a:r>
            <a:r>
              <a:rPr lang="pt-BR" sz="1600" dirty="0" smtClean="0"/>
              <a:t>Agência.</a:t>
            </a:r>
            <a:endParaRPr lang="pt-BR" sz="1600" dirty="0"/>
          </a:p>
          <a:p>
            <a:pPr fontAlgn="base"/>
            <a:r>
              <a:rPr lang="pt-BR" sz="1600" dirty="0"/>
              <a:t>§ 1º A Agência deverá adotar medidas que estimulem a rotatividade dos ocupantes de cargos de Gerente, Assessor Técnico e Coordenador de Processo, que deve ocorrer por meio </a:t>
            </a:r>
            <a:r>
              <a:rPr lang="pt-BR" sz="1600" b="1" dirty="0"/>
              <a:t>de processo seletivo interno</a:t>
            </a:r>
            <a:r>
              <a:rPr lang="pt-BR" sz="1600" dirty="0"/>
              <a:t>, amplamente divulgado e acessível a todos que desejem ocupar o cargo vago. </a:t>
            </a:r>
            <a:r>
              <a:rPr lang="pt-BR" sz="1400" dirty="0"/>
              <a:t>(grifo nosso)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60177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Algumas dificuldades da ANVISA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37320" y="917951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Gestão inadequada dos técnicos em regulação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7320" y="4016000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Retrocesso organizacional (risco de captura)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7320" y="5230648"/>
            <a:ext cx="497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Falta de transparência e morosidade na atuação</a:t>
            </a:r>
          </a:p>
        </p:txBody>
      </p:sp>
      <p:sp>
        <p:nvSpPr>
          <p:cNvPr id="7" name="Retângulo 6"/>
          <p:cNvSpPr/>
          <p:nvPr/>
        </p:nvSpPr>
        <p:spPr>
          <a:xfrm>
            <a:off x="147853" y="1290306"/>
            <a:ext cx="11860527" cy="264835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150125" y="1379465"/>
            <a:ext cx="11860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Apesar do excesso de demanda frente a escassez de servidores, a gestão da Anvisa não distribui atividades de fiscalização aos Técnicos em Regulação concursados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50125" y="1845778"/>
            <a:ext cx="1186291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Lei nº 10.871 – Dispõe sobre as carreiras das Agências Reguladoras:</a:t>
            </a:r>
          </a:p>
          <a:p>
            <a:r>
              <a:rPr lang="pt-BR" sz="1400" dirty="0"/>
              <a:t>(...)</a:t>
            </a:r>
          </a:p>
          <a:p>
            <a:r>
              <a:rPr lang="pt-BR" sz="1400" b="1" dirty="0"/>
              <a:t>XVI</a:t>
            </a:r>
            <a:r>
              <a:rPr lang="pt-BR" sz="1400" dirty="0"/>
              <a:t> - Suporte à Regulação e Fiscalização de Locais, Produtos e Serviços sob Vigilância Sanitária (...)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Art. 3</a:t>
            </a:r>
            <a:r>
              <a:rPr lang="pt-BR" altLang="pt-BR" sz="1400" u="sng" baseline="30000" dirty="0">
                <a:solidFill>
                  <a:srgbClr val="000000"/>
                </a:solidFill>
                <a:cs typeface="Arial" panose="020B0604020202020204" pitchFamily="34" charset="0"/>
              </a:rPr>
              <a:t>o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 São atribuições comuns dos cargos referidos nos incisos I a XVI, XIX e XX do art. 1</a:t>
            </a:r>
            <a:r>
              <a:rPr lang="pt-BR" altLang="pt-BR" sz="1400" u="sng" baseline="30000" dirty="0">
                <a:solidFill>
                  <a:srgbClr val="000000"/>
                </a:solidFill>
                <a:cs typeface="Arial" panose="020B0604020202020204" pitchFamily="34" charset="0"/>
              </a:rPr>
              <a:t>o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 desta Lei: 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  <a:hlinkClick r:id="rId2"/>
              </a:rPr>
              <a:t>(Redação dada pela Lei nº 11.292, de 2006)</a:t>
            </a:r>
            <a:endParaRPr lang="pt-BR" altLang="pt-BR" sz="1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I - </a:t>
            </a:r>
            <a:r>
              <a:rPr lang="pt-BR" altLang="pt-BR" sz="1400" b="1" dirty="0">
                <a:solidFill>
                  <a:srgbClr val="000000"/>
                </a:solidFill>
                <a:cs typeface="Arial" panose="020B0604020202020204" pitchFamily="34" charset="0"/>
              </a:rPr>
              <a:t>fiscalização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 do cumprimento das regras pelos agentes do mercado regulado;</a:t>
            </a:r>
            <a:endParaRPr lang="pt-BR" altLang="pt-BR" sz="1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(...)</a:t>
            </a:r>
            <a:endParaRPr lang="pt-BR" altLang="pt-BR" sz="1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Parágrafo único. No exercício das atribuições de natureza fiscal ou decorrentes do </a:t>
            </a:r>
            <a:r>
              <a:rPr lang="pt-BR" altLang="pt-BR" sz="1400" b="1" dirty="0">
                <a:solidFill>
                  <a:srgbClr val="000000"/>
                </a:solidFill>
                <a:cs typeface="Arial" panose="020B0604020202020204" pitchFamily="34" charset="0"/>
              </a:rPr>
              <a:t>poder de polícia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, são asseguradas aos ocupantes dos cargos referidos nos incisos I a XVI do art. 1</a:t>
            </a:r>
            <a:r>
              <a:rPr lang="pt-BR" altLang="pt-BR" sz="1400" u="sng" baseline="30000" dirty="0">
                <a:solidFill>
                  <a:srgbClr val="000000"/>
                </a:solidFill>
                <a:cs typeface="Arial" panose="020B0604020202020204" pitchFamily="34" charset="0"/>
              </a:rPr>
              <a:t>o</a:t>
            </a:r>
            <a:r>
              <a:rPr lang="pt-BR" altLang="pt-BR" sz="1400" dirty="0">
                <a:solidFill>
                  <a:srgbClr val="000000"/>
                </a:solidFill>
                <a:cs typeface="Arial" panose="020B0604020202020204" pitchFamily="34" charset="0"/>
              </a:rPr>
              <a:t> desta Lei as prerrogativas de promover a interdição de estabelecimentos, instalações ou equipamentos, assim como a apreensão de bens ou produtos, e de requisitar, quando necessário, o auxílio de força policial federal ou estadual, em caso de desacato ou embaraço ao exercício de suas funções. </a:t>
            </a:r>
            <a:endParaRPr lang="pt-BR" sz="1400" dirty="0"/>
          </a:p>
        </p:txBody>
      </p:sp>
      <p:sp>
        <p:nvSpPr>
          <p:cNvPr id="21" name="Retângulo 20"/>
          <p:cNvSpPr/>
          <p:nvPr/>
        </p:nvSpPr>
        <p:spPr>
          <a:xfrm>
            <a:off x="150125" y="4376978"/>
            <a:ext cx="11860527" cy="7171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/>
          <p:cNvSpPr txBox="1"/>
          <p:nvPr/>
        </p:nvSpPr>
        <p:spPr>
          <a:xfrm>
            <a:off x="177419" y="4400278"/>
            <a:ext cx="11627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Reestruturação recente implementou </a:t>
            </a:r>
            <a:r>
              <a:rPr lang="pt-BR"/>
              <a:t>diretorias </a:t>
            </a:r>
            <a:r>
              <a:rPr lang="pt-BR" smtClean="0"/>
              <a:t>vinculadas</a:t>
            </a:r>
            <a:endParaRPr lang="pt-BR" dirty="0"/>
          </a:p>
          <a:p>
            <a:r>
              <a:rPr lang="pt-BR" dirty="0"/>
              <a:t>Fim dos critérios para nomeação de Gerentes-Gerais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79695" y="5593906"/>
            <a:ext cx="11860527" cy="71719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/>
        </p:nvSpPr>
        <p:spPr>
          <a:xfrm>
            <a:off x="206989" y="5617206"/>
            <a:ext cx="11627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Sem o devido controle social o Congresso Nacional ameaça avançar sobre competências da ANVISA como, por exemplo, o PLS 727/15 e o PL 4639/16 (</a:t>
            </a:r>
            <a:r>
              <a:rPr lang="pt-BR" dirty="0" err="1"/>
              <a:t>fosfoetanolamina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23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20" y="541172"/>
            <a:ext cx="112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Propostas de Adequação das Agências Reguladoras Federais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37320" y="875965"/>
            <a:ext cx="11971178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160150" y="1245503"/>
            <a:ext cx="864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Desvinculação do orçamento das Agências Reguladoras, passando a ter rubrica própria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62423" y="1755280"/>
            <a:ext cx="86426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Padronização da gestão: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Número de diretores (5)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Desvinculação de diretores da gestão técnica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Abertura das reuniões da diretoria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Instituição de Ouvidoria e Conselho Consultivo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62424" y="4239171"/>
            <a:ext cx="8642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PLS 52/2013 – Comissão Especial do Desenvolvimento </a:t>
            </a:r>
            <a:r>
              <a:rPr lang="pt-BR" dirty="0" smtClean="0"/>
              <a:t>Nacional</a:t>
            </a:r>
            <a:endParaRPr lang="pt-BR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Agenda Brasil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dirty="0"/>
              <a:t>Retira Concessão das Agências Reguladoras</a:t>
            </a:r>
          </a:p>
        </p:txBody>
      </p:sp>
    </p:spTree>
    <p:extLst>
      <p:ext uri="{BB962C8B-B14F-4D97-AF65-F5344CB8AC3E}">
        <p14:creationId xmlns:p14="http://schemas.microsoft.com/office/powerpoint/2010/main" val="15252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</TotalTime>
  <Words>1154</Words>
  <Application>Microsoft Office PowerPoint</Application>
  <PresentationFormat>Personalizar</PresentationFormat>
  <Paragraphs>135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Jackson Bueno</dc:creator>
  <cp:lastModifiedBy>Windows User</cp:lastModifiedBy>
  <cp:revision>51</cp:revision>
  <dcterms:created xsi:type="dcterms:W3CDTF">2016-03-02T19:03:28Z</dcterms:created>
  <dcterms:modified xsi:type="dcterms:W3CDTF">2016-03-15T11:40:05Z</dcterms:modified>
</cp:coreProperties>
</file>