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44"/>
  </p:notesMasterIdLst>
  <p:sldIdLst>
    <p:sldId id="256" r:id="rId2"/>
    <p:sldId id="261" r:id="rId3"/>
    <p:sldId id="394" r:id="rId4"/>
    <p:sldId id="395" r:id="rId5"/>
    <p:sldId id="397" r:id="rId6"/>
    <p:sldId id="396" r:id="rId7"/>
    <p:sldId id="398" r:id="rId8"/>
    <p:sldId id="400" r:id="rId9"/>
    <p:sldId id="418" r:id="rId10"/>
    <p:sldId id="262" r:id="rId11"/>
    <p:sldId id="402" r:id="rId12"/>
    <p:sldId id="403" r:id="rId13"/>
    <p:sldId id="404" r:id="rId14"/>
    <p:sldId id="405" r:id="rId15"/>
    <p:sldId id="411" r:id="rId16"/>
    <p:sldId id="434" r:id="rId17"/>
    <p:sldId id="357" r:id="rId18"/>
    <p:sldId id="351" r:id="rId19"/>
    <p:sldId id="377" r:id="rId20"/>
    <p:sldId id="388" r:id="rId21"/>
    <p:sldId id="417" r:id="rId22"/>
    <p:sldId id="314" r:id="rId23"/>
    <p:sldId id="336" r:id="rId24"/>
    <p:sldId id="355" r:id="rId25"/>
    <p:sldId id="356" r:id="rId26"/>
    <p:sldId id="359" r:id="rId27"/>
    <p:sldId id="444" r:id="rId28"/>
    <p:sldId id="423" r:id="rId29"/>
    <p:sldId id="425" r:id="rId30"/>
    <p:sldId id="440" r:id="rId31"/>
    <p:sldId id="437" r:id="rId32"/>
    <p:sldId id="436" r:id="rId33"/>
    <p:sldId id="439" r:id="rId34"/>
    <p:sldId id="441" r:id="rId35"/>
    <p:sldId id="364" r:id="rId36"/>
    <p:sldId id="438" r:id="rId37"/>
    <p:sldId id="419" r:id="rId38"/>
    <p:sldId id="421" r:id="rId39"/>
    <p:sldId id="433" r:id="rId40"/>
    <p:sldId id="435" r:id="rId41"/>
    <p:sldId id="445" r:id="rId42"/>
    <p:sldId id="259" r:id="rId43"/>
  </p:sldIdLst>
  <p:sldSz cx="10080625" cy="7559675"/>
  <p:notesSz cx="7099300" cy="102235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4">
          <p15:clr>
            <a:srgbClr val="A4A3A4"/>
          </p15:clr>
        </p15:guide>
        <p15:guide id="2" pos="20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D60000"/>
    <a:srgbClr val="D20000"/>
    <a:srgbClr val="C00000"/>
    <a:srgbClr val="FF6600"/>
    <a:srgbClr val="009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57527" autoAdjust="0"/>
  </p:normalViewPr>
  <p:slideViewPr>
    <p:cSldViewPr>
      <p:cViewPr varScale="1">
        <p:scale>
          <a:sx n="64" d="100"/>
          <a:sy n="64" d="100"/>
        </p:scale>
        <p:origin x="131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deceplan\Publico\La&#237;s%20Veloso\Dr.%20Tania\Livro%20de%20dra.%20tb\lista%20de%20gr&#225;fico%20e%20tabel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07582230664285E-2"/>
          <c:y val="5.3094045323566222E-2"/>
          <c:w val="0.71697110729054714"/>
          <c:h val="0.80007847104976937"/>
        </c:manualLayout>
      </c:layout>
      <c:lineChart>
        <c:grouping val="standard"/>
        <c:varyColors val="0"/>
        <c:ser>
          <c:idx val="0"/>
          <c:order val="0"/>
          <c:tx>
            <c:strRef>
              <c:f>Tabelas!$A$50</c:f>
              <c:strCache>
                <c:ptCount val="1"/>
                <c:pt idx="0">
                  <c:v>Norte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Tabelas!$B$49:$J$49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Tabelas!$B$50:$J$50</c:f>
              <c:numCache>
                <c:formatCode>0.00</c:formatCode>
                <c:ptCount val="9"/>
                <c:pt idx="0">
                  <c:v>26.78</c:v>
                </c:pt>
                <c:pt idx="1">
                  <c:v>27.25</c:v>
                </c:pt>
                <c:pt idx="2">
                  <c:v>28.33</c:v>
                </c:pt>
                <c:pt idx="3">
                  <c:v>22.98</c:v>
                </c:pt>
                <c:pt idx="4">
                  <c:v>19.39</c:v>
                </c:pt>
                <c:pt idx="5">
                  <c:v>16.7</c:v>
                </c:pt>
                <c:pt idx="6">
                  <c:v>17.66</c:v>
                </c:pt>
                <c:pt idx="7">
                  <c:v>14.75</c:v>
                </c:pt>
                <c:pt idx="8">
                  <c:v>14.24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Tabelas!$A$51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F37021"/>
              </a:solidFill>
              <a:round/>
            </a:ln>
            <a:effectLst/>
          </c:spPr>
          <c:marker>
            <c:symbol val="none"/>
          </c:marker>
          <c:cat>
            <c:numRef>
              <c:f>Tabelas!$B$49:$J$49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Tabelas!$B$51:$J$51</c:f>
              <c:numCache>
                <c:formatCode>0.00</c:formatCode>
                <c:ptCount val="9"/>
                <c:pt idx="0">
                  <c:v>42.24</c:v>
                </c:pt>
                <c:pt idx="1">
                  <c:v>40.85</c:v>
                </c:pt>
                <c:pt idx="2">
                  <c:v>42.98</c:v>
                </c:pt>
                <c:pt idx="3">
                  <c:v>39.06</c:v>
                </c:pt>
                <c:pt idx="4">
                  <c:v>34.229999999999997</c:v>
                </c:pt>
                <c:pt idx="5">
                  <c:v>29.69</c:v>
                </c:pt>
                <c:pt idx="6">
                  <c:v>28.23</c:v>
                </c:pt>
                <c:pt idx="7">
                  <c:v>24.89</c:v>
                </c:pt>
                <c:pt idx="8">
                  <c:v>22.52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Tabelas!$A$52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Tabelas!$B$49:$J$49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Tabelas!$B$52:$J$52</c:f>
              <c:numCache>
                <c:formatCode>0.00</c:formatCode>
                <c:ptCount val="9"/>
                <c:pt idx="0">
                  <c:v>14.11</c:v>
                </c:pt>
                <c:pt idx="1">
                  <c:v>13.16</c:v>
                </c:pt>
                <c:pt idx="2">
                  <c:v>14.37</c:v>
                </c:pt>
                <c:pt idx="3">
                  <c:v>12.61</c:v>
                </c:pt>
                <c:pt idx="4">
                  <c:v>10.25</c:v>
                </c:pt>
                <c:pt idx="5">
                  <c:v>8.7899999999999991</c:v>
                </c:pt>
                <c:pt idx="6">
                  <c:v>8.85</c:v>
                </c:pt>
                <c:pt idx="7">
                  <c:v>7.5</c:v>
                </c:pt>
                <c:pt idx="8">
                  <c:v>7.58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Tabelas!$A$53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Tabelas!$B$49:$J$49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Tabelas!$B$53:$J$53</c:f>
              <c:numCache>
                <c:formatCode>0.00</c:formatCode>
                <c:ptCount val="9"/>
                <c:pt idx="0">
                  <c:v>12.14</c:v>
                </c:pt>
                <c:pt idx="1">
                  <c:v>10.73</c:v>
                </c:pt>
                <c:pt idx="2">
                  <c:v>10.59</c:v>
                </c:pt>
                <c:pt idx="3">
                  <c:v>9.0399999999999991</c:v>
                </c:pt>
                <c:pt idx="4">
                  <c:v>8.09</c:v>
                </c:pt>
                <c:pt idx="5">
                  <c:v>6.52</c:v>
                </c:pt>
                <c:pt idx="6">
                  <c:v>5.88</c:v>
                </c:pt>
                <c:pt idx="7">
                  <c:v>5.19</c:v>
                </c:pt>
                <c:pt idx="8">
                  <c:v>4.95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Tabelas!$A$54</c:f>
              <c:strCache>
                <c:ptCount val="1"/>
                <c:pt idx="0">
                  <c:v>Centro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Tabelas!$B$49:$J$49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Tabelas!$B$54:$J$54</c:f>
              <c:numCache>
                <c:formatCode>0.00</c:formatCode>
                <c:ptCount val="9"/>
                <c:pt idx="0">
                  <c:v>17</c:v>
                </c:pt>
                <c:pt idx="1">
                  <c:v>15.46</c:v>
                </c:pt>
                <c:pt idx="2">
                  <c:v>17.59</c:v>
                </c:pt>
                <c:pt idx="3">
                  <c:v>13.42</c:v>
                </c:pt>
                <c:pt idx="4">
                  <c:v>11.99</c:v>
                </c:pt>
                <c:pt idx="5">
                  <c:v>9.41</c:v>
                </c:pt>
                <c:pt idx="6">
                  <c:v>9.0299999999999994</c:v>
                </c:pt>
                <c:pt idx="7">
                  <c:v>8.08</c:v>
                </c:pt>
                <c:pt idx="8">
                  <c:v>7.09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Tabelas!$A$55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00628D"/>
              </a:solidFill>
              <a:round/>
            </a:ln>
            <a:effectLst/>
          </c:spPr>
          <c:marker>
            <c:symbol val="none"/>
          </c:marker>
          <c:cat>
            <c:numRef>
              <c:f>Tabelas!$B$49:$J$49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Tabelas!$B$55:$J$55</c:f>
              <c:numCache>
                <c:formatCode>0.00</c:formatCode>
                <c:ptCount val="9"/>
                <c:pt idx="0">
                  <c:v>22.82</c:v>
                </c:pt>
                <c:pt idx="1">
                  <c:v>21.74</c:v>
                </c:pt>
                <c:pt idx="2">
                  <c:v>23.08</c:v>
                </c:pt>
                <c:pt idx="3">
                  <c:v>20.350000000000001</c:v>
                </c:pt>
                <c:pt idx="4">
                  <c:v>17.5</c:v>
                </c:pt>
                <c:pt idx="5">
                  <c:v>14.99</c:v>
                </c:pt>
                <c:pt idx="6">
                  <c:v>14.54</c:v>
                </c:pt>
                <c:pt idx="7">
                  <c:v>12.65</c:v>
                </c:pt>
                <c:pt idx="8">
                  <c:v>11.87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88208"/>
        <c:axId val="148875304"/>
      </c:lineChart>
      <c:catAx>
        <c:axId val="7628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875304"/>
        <c:crosses val="autoZero"/>
        <c:auto val="1"/>
        <c:lblAlgn val="ctr"/>
        <c:lblOffset val="100"/>
        <c:noMultiLvlLbl val="0"/>
      </c:catAx>
      <c:valAx>
        <c:axId val="14887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8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47456973319465"/>
          <c:y val="4.1029185489980212E-2"/>
          <c:w val="0.18582235217045773"/>
          <c:h val="0.84818722136626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0.01667</cdr:x>
      <cdr:y>0.87326</cdr:y>
    </cdr:from>
    <cdr:to>
      <cdr:x>0.68125</cdr:x>
      <cdr:y>0.9809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6200" y="2395538"/>
          <a:ext cx="30384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3072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6950" y="777875"/>
            <a:ext cx="5097463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32" y="4855974"/>
            <a:ext cx="5672583" cy="4593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3075569" cy="505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017769" y="0"/>
            <a:ext cx="3075568" cy="505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9710428"/>
            <a:ext cx="3075569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786" tIns="43393" rIns="86786" bIns="43393" anchor="ctr"/>
          <a:lstStyle/>
          <a:p>
            <a:pPr>
              <a:defRPr/>
            </a:pPr>
            <a:endParaRPr lang="pt-B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7770" y="9710427"/>
            <a:ext cx="3074077" cy="503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11515067-02CF-438E-B87B-B0AF2BDAFF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03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E296E6-D73A-48D1-BFCC-ACC8F45F40C7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537C51B8-285A-4D9E-BC81-7189B7B9E2B8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1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5400" cy="3829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0362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87AEB5-3DB9-4389-BAB9-9632573B4A5A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2C794333-7CC8-490D-9EFF-0DF536102D5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19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787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64CFBA-2A44-41E6-8343-DE468BC2BA76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CF55AC21-31BC-470C-8C0B-45F053D014F1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21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9715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AFE7B5-A3B2-4ECC-8E98-2DDDC113A7E8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5D13BD11-93F8-45CE-BB9F-BF1084E07C2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23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8174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4CECF0-07CC-441D-856B-F01F7698BF77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1BBE4F40-AAA0-4DA5-B37C-CD255A63AE39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24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8387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2E4D0C-0408-416A-B700-2C984F605028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9A444DC0-15B3-43EF-B053-A64C6D02319A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25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34155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B8595-B9F7-4461-B1DB-4B6615D228DE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26D33354-C59F-430B-9DAF-B3A32FBC7438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26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32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AFE7B5-A3B2-4ECC-8E98-2DDDC113A7E8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5D13BD11-93F8-45CE-BB9F-BF1084E07C2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27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24253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37323F-7D28-46B4-8C3D-4361C05A1141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00F6A6D8-79DF-4A27-8F0D-DA706B28EB10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28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5400" cy="3829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21817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4CF20-D88F-45E3-A4B9-8A341F914763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30F267B-F50E-4D8E-B3B1-6396BFF68FC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29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9798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4CF20-D88F-45E3-A4B9-8A341F914763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20984"/>
            <a:ext cx="3075568" cy="5060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30F267B-F50E-4D8E-B3B1-6396BFF68FC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30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9463"/>
            <a:ext cx="5106988" cy="38306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61251"/>
            <a:ext cx="5674073" cy="459987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7132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DE92E2-AF25-4A65-A66D-07728EF93E0C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494AC26-61B9-4744-9AEA-7567F6640703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2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6758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370D26-1FF8-4B99-AECD-892C4E0B3409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B817D381-2976-4C79-A00C-A1633003C6EB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31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81907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4CF20-D88F-45E3-A4B9-8A341F914763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30F267B-F50E-4D8E-B3B1-6396BFF68FC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33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75558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8F2592-7DB3-4008-BFFF-61E7A726E267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71F491A3-DEA8-4A5C-936E-616CB4CDC585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35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5485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37323F-7D28-46B4-8C3D-4361C05A1141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00F6A6D8-79DF-4A27-8F0D-DA706B28EB10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37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5400" cy="3829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33851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4CF20-D88F-45E3-A4B9-8A341F914763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30F267B-F50E-4D8E-B3B1-6396BFF68FC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38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39101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4CF20-D88F-45E3-A4B9-8A341F914763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30F267B-F50E-4D8E-B3B1-6396BFF68FC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39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90026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4CF20-D88F-45E3-A4B9-8A341F914763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30F267B-F50E-4D8E-B3B1-6396BFF68FC7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41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17038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9D5804-C538-4E60-84FB-D931D7CD001A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A974FECB-92FD-403C-A637-802EB40ED8AF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42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5400" cy="3829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524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37323F-7D28-46B4-8C3D-4361C05A1141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00F6A6D8-79DF-4A27-8F0D-DA706B28EB10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3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5400" cy="3829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84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242A5-BF14-4A2A-9786-5D0DE0F7E9E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1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242A5-BF14-4A2A-9786-5D0DE0F7E9E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09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242A5-BF14-4A2A-9786-5D0DE0F7E9E6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79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242A5-BF14-4A2A-9786-5D0DE0F7E9E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26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37323F-7D28-46B4-8C3D-4361C05A1141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00F6A6D8-79DF-4A27-8F0D-DA706B28EB10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10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5400" cy="3829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840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B8595-B9F7-4461-B1DB-4B6615D228DE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017769" y="9710428"/>
            <a:ext cx="3075568" cy="505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4888" algn="l"/>
                <a:tab pos="851284" algn="l"/>
                <a:tab pos="1277678" algn="l"/>
                <a:tab pos="1704074" algn="l"/>
                <a:tab pos="2130468" algn="l"/>
                <a:tab pos="2556864" algn="l"/>
                <a:tab pos="2983259" algn="l"/>
                <a:tab pos="3409654" algn="l"/>
                <a:tab pos="3836049" algn="l"/>
                <a:tab pos="4262444" algn="l"/>
                <a:tab pos="4688839" algn="l"/>
                <a:tab pos="5115234" algn="l"/>
                <a:tab pos="5541629" algn="l"/>
                <a:tab pos="5968024" algn="l"/>
                <a:tab pos="6394419" algn="l"/>
                <a:tab pos="6820814" algn="l"/>
                <a:tab pos="7247209" algn="l"/>
                <a:tab pos="7673604" algn="l"/>
                <a:tab pos="8099999" algn="l"/>
                <a:tab pos="8526395" algn="l"/>
              </a:tabLst>
            </a:pPr>
            <a:fld id="{26D33354-C59F-430B-9DAF-B3A32FBC7438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4888" algn="l"/>
                  <a:tab pos="851284" algn="l"/>
                  <a:tab pos="1277678" algn="l"/>
                  <a:tab pos="1704074" algn="l"/>
                  <a:tab pos="2130468" algn="l"/>
                  <a:tab pos="2556864" algn="l"/>
                  <a:tab pos="2983259" algn="l"/>
                  <a:tab pos="3409654" algn="l"/>
                  <a:tab pos="3836049" algn="l"/>
                  <a:tab pos="4262444" algn="l"/>
                  <a:tab pos="4688839" algn="l"/>
                  <a:tab pos="5115234" algn="l"/>
                  <a:tab pos="5541629" algn="l"/>
                  <a:tab pos="5968024" algn="l"/>
                  <a:tab pos="6394419" algn="l"/>
                  <a:tab pos="6820814" algn="l"/>
                  <a:tab pos="7247209" algn="l"/>
                  <a:tab pos="7673604" algn="l"/>
                  <a:tab pos="8099999" algn="l"/>
                  <a:tab pos="8526395" algn="l"/>
                </a:tabLst>
              </a:pPr>
              <a:t>18</a:t>
            </a:fld>
            <a:endParaRPr lang="pt-BR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03812" cy="3827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2" y="4855973"/>
            <a:ext cx="5674073" cy="459488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6507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D5783-DA00-4AFD-A107-9CDFE06837E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4757-62AE-4B7C-AF46-4D7F64317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25A3E-4B30-4258-B80A-A4E2AB9E10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04031" y="1763924"/>
            <a:ext cx="9072563" cy="4997785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224448" y="6882455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B3F1-A2D4-4F1F-99A5-97DFC3D282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04031" y="6882455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E162-ED8B-4752-A9D9-B4BD11BE4FEB}" type="datetimeFigureOut">
              <a:rPr lang="pt-BR"/>
              <a:pPr>
                <a:defRPr/>
              </a:pPr>
              <a:t>08/07/2015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444214" y="6882455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D56B2-87DD-42BA-9EBC-E3D262CF13B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97169-30D5-4FEA-9C16-573BB04C816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91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6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2AD65-ECD6-45EF-BA33-39AF424B5B2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BDC9-9269-4772-9BD2-EFA94D70053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4051F-1B7F-4604-A184-09265E41547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F2192-CDA1-45BE-A024-310394481F5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52C5-592C-4688-9216-CF2C3DE9B4C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10" indent="0">
              <a:buNone/>
              <a:defRPr sz="3100"/>
            </a:lvl2pPr>
            <a:lvl3pPr marL="1007421" indent="0">
              <a:buNone/>
              <a:defRPr sz="2600"/>
            </a:lvl3pPr>
            <a:lvl4pPr marL="1511132" indent="0">
              <a:buNone/>
              <a:defRPr sz="2200"/>
            </a:lvl4pPr>
            <a:lvl5pPr marL="2014841" indent="0">
              <a:buNone/>
              <a:defRPr sz="2200"/>
            </a:lvl5pPr>
            <a:lvl6pPr marL="2518552" indent="0">
              <a:buNone/>
              <a:defRPr sz="2200"/>
            </a:lvl6pPr>
            <a:lvl7pPr marL="3022262" indent="0">
              <a:buNone/>
              <a:defRPr sz="2200"/>
            </a:lvl7pPr>
            <a:lvl8pPr marL="3525971" indent="0">
              <a:buNone/>
              <a:defRPr sz="2200"/>
            </a:lvl8pPr>
            <a:lvl9pPr marL="4029683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785C-E86C-481C-8258-5A17B6F3309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39" tIns="50372" rIns="100739" bIns="5037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39" tIns="50372" rIns="100739" bIns="5037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919D-60DB-43EA-8871-77A1BC9B3423}" type="datetimeFigureOut">
              <a:rPr lang="pt-BR" smtClean="0"/>
              <a:pPr/>
              <a:t>08/07/2015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7006705"/>
            <a:ext cx="3192198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BD12-D3CC-4620-813C-ED354ADBDE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100742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82" indent="-377782" algn="l" defTabSz="100742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529" indent="-314817" algn="l" defTabSz="100742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279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988" indent="-251856" algn="l" defTabSz="100742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697" indent="-251856" algn="l" defTabSz="100742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407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11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82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53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1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42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13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4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55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6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97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683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o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package" Target="../embeddings/Documento_do_Microsoft_Word2.docx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portalbrasil.eti.b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mail.google.com/mail/?attid=0.1&amp;disp=emb&amp;view=att&amp;th=11d72220f9276c03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830188" y="6516141"/>
            <a:ext cx="4500563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t-BR" sz="2000" b="1" dirty="0" smtClean="0">
                <a:solidFill>
                  <a:schemeClr val="tx1"/>
                </a:solidFill>
                <a:cs typeface="Arial" charset="0"/>
              </a:rPr>
              <a:t>Recife , 08 de julho de 2015</a:t>
            </a:r>
            <a:endParaRPr lang="pt-BR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40245" y="2645808"/>
            <a:ext cx="5540381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DESENVOLVIMENTO REGIONAL E  POLÍTICAS PÚBLICAS : 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uma leitura a partir do Nordeste  </a:t>
            </a:r>
            <a:endParaRPr lang="pt-BR" sz="2800" b="1" i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40378" y="4922845"/>
            <a:ext cx="3820414" cy="95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</a:rPr>
              <a:t>Tania Bacelar de Araujo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Professora aposentada  da UFPE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Sócia da CEPLAN- Consultoria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295242" y="545119"/>
            <a:ext cx="5570454" cy="1122808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SENADO FEDERAL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Especial para Aprimoramento do Pacto Federativo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0" y="1993887"/>
            <a:ext cx="407196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56" y="4922845"/>
            <a:ext cx="9144064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Tendências recentes e impactos sobre o Nordeste</a:t>
            </a:r>
            <a:endParaRPr lang="pt-BR" sz="5400" dirty="0">
              <a:solidFill>
                <a:schemeClr val="tx2"/>
              </a:solidFill>
              <a:latin typeface="Calibri" pitchFamily="3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18" y="3565523"/>
            <a:ext cx="9540907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u="sng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dimensão regional do desenvolvimento brasileiro</a:t>
            </a:r>
            <a:r>
              <a:rPr lang="pt-BR" sz="36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6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5400" dirty="0">
              <a:solidFill>
                <a:schemeClr val="tx2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499"/>
            <a:ext cx="10080625" cy="14926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dirty="0" smtClean="0">
                <a:latin typeface="Trebuchet MS" pitchFamily="34" charset="0"/>
              </a:rPr>
              <a:t> </a:t>
            </a:r>
            <a:r>
              <a:rPr lang="pt-BR" sz="3900" b="1" dirty="0" smtClean="0">
                <a:latin typeface="Trebuchet MS" pitchFamily="34" charset="0"/>
              </a:rPr>
              <a:t>Concentração industrial se reduz </a:t>
            </a:r>
            <a:r>
              <a:rPr lang="pt-BR" sz="2700" b="1" dirty="0" smtClean="0">
                <a:latin typeface="Trebuchet MS" pitchFamily="34" charset="0"/>
              </a:rPr>
              <a:t>(emprego formal na industria de transformação): </a:t>
            </a:r>
            <a:r>
              <a:rPr lang="pt-BR" sz="3600" b="1" dirty="0" smtClean="0">
                <a:latin typeface="Trebuchet MS" pitchFamily="34" charset="0"/>
              </a:rPr>
              <a:t>NE adensa</a:t>
            </a:r>
            <a:endParaRPr lang="pt-BR" sz="3600" b="1" dirty="0" smtClean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5778" y="6462473"/>
            <a:ext cx="8971056" cy="8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dirty="0">
                <a:solidFill>
                  <a:schemeClr val="tx1"/>
                </a:solidFill>
              </a:rPr>
              <a:t>Fonte : OLIVEIRA CRUZ, Bruno e SOARES DOS SANTOS, </a:t>
            </a:r>
            <a:r>
              <a:rPr lang="pt-BR" dirty="0" err="1">
                <a:solidFill>
                  <a:schemeClr val="tx1"/>
                </a:solidFill>
              </a:rPr>
              <a:t>Iury</a:t>
            </a:r>
            <a:r>
              <a:rPr lang="pt-BR" dirty="0">
                <a:solidFill>
                  <a:schemeClr val="tx1"/>
                </a:solidFill>
              </a:rPr>
              <a:t> Roberto. Dinâmica do Emprego Industrial no Brasil entre 1990 e 2007: Uma Visão Regional da “Desindustrialização”. </a:t>
            </a:r>
            <a:r>
              <a:rPr lang="pt-BR" b="1" dirty="0">
                <a:solidFill>
                  <a:schemeClr val="tx1"/>
                </a:solidFill>
              </a:rPr>
              <a:t>IPEA/ Boletim DIRUR n. 02, jul/09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19" y="1889906"/>
            <a:ext cx="4646538" cy="44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101" y="1889906"/>
            <a:ext cx="4725293" cy="446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622715" y="5790847"/>
            <a:ext cx="1023821" cy="47386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1990</a:t>
            </a:r>
            <a:endParaRPr lang="pt-BR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05551" y="5712100"/>
            <a:ext cx="1023821" cy="47386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2007</a:t>
            </a:r>
            <a:endParaRPr lang="pt-BR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0008" y="1828664"/>
            <a:ext cx="8426831" cy="617048"/>
          </a:xfrm>
          <a:prstGeom prst="rect">
            <a:avLst/>
          </a:prstGeom>
          <a:solidFill>
            <a:srgbClr val="EAEAEA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 dirty="0">
                <a:solidFill>
                  <a:srgbClr val="FF0000"/>
                </a:solidFill>
              </a:rPr>
              <a:t>As 10 MRH mais industrializadas caem de 46,8% para 32,2% o peso </a:t>
            </a:r>
            <a:r>
              <a:rPr lang="pt-BR" b="1" dirty="0" smtClean="0">
                <a:solidFill>
                  <a:srgbClr val="FF0000"/>
                </a:solidFill>
              </a:rPr>
              <a:t>no </a:t>
            </a:r>
            <a:r>
              <a:rPr lang="pt-BR" b="1" dirty="0">
                <a:solidFill>
                  <a:srgbClr val="FF0000"/>
                </a:solidFill>
              </a:rPr>
              <a:t>emprego industrial total do país          </a:t>
            </a: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565127"/>
            <a:ext cx="9826659" cy="117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6194" eaLnBrk="0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Brasil </a:t>
            </a:r>
            <a:r>
              <a:rPr lang="pt-BR" sz="35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r</a:t>
            </a: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ural </a:t>
            </a:r>
            <a:r>
              <a:rPr lang="pt-BR" sz="35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se afirma  em novos </a:t>
            </a: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territórios e NORDESTE perde peso relativo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183405" name="Group 109"/>
          <p:cNvGraphicFramePr>
            <a:graphicFrameLocks noGrp="1"/>
          </p:cNvGraphicFramePr>
          <p:nvPr/>
        </p:nvGraphicFramePr>
        <p:xfrm>
          <a:off x="516283" y="1968667"/>
          <a:ext cx="9324577" cy="4828044"/>
        </p:xfrm>
        <a:graphic>
          <a:graphicData uri="http://schemas.openxmlformats.org/drawingml/2006/table">
            <a:tbl>
              <a:tblPr/>
              <a:tblGrid>
                <a:gridCol w="1123570"/>
                <a:gridCol w="1081567"/>
                <a:gridCol w="878554"/>
                <a:gridCol w="1260078"/>
                <a:gridCol w="1104318"/>
                <a:gridCol w="861053"/>
                <a:gridCol w="1029064"/>
                <a:gridCol w="955559"/>
                <a:gridCol w="1030814"/>
              </a:tblGrid>
              <a:tr h="43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REGIÕES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4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NORTE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NORDESTE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SUDESTE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CENTRO-OESTE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FÍSICO*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22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PROD. AGROP.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6299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04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PROD. GRÃOS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1968/70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25.060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22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2004/06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7,9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112.817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04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EFET. BOVINO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78.562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22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19,9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205.886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04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PESSOAL OCUPADO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17.582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  <a:tr h="4322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45,9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1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17.264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1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6"/>
                    </a:solidFill>
                  </a:tcPr>
                </a:tc>
              </a:tr>
            </a:tbl>
          </a:graphicData>
        </a:graphic>
      </p:graphicFrame>
      <p:sp>
        <p:nvSpPr>
          <p:cNvPr id="32875" name="Rectangle 111"/>
          <p:cNvSpPr>
            <a:spLocks noChangeArrowheads="1"/>
          </p:cNvSpPr>
          <p:nvPr/>
        </p:nvSpPr>
        <p:spPr bwMode="auto">
          <a:xfrm>
            <a:off x="754298" y="6954201"/>
            <a:ext cx="8705040" cy="3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pPr defTabSz="1006194"/>
            <a:r>
              <a:rPr lang="pt-BR" sz="1500" dirty="0">
                <a:solidFill>
                  <a:schemeClr val="tx1"/>
                </a:solidFill>
              </a:rPr>
              <a:t>Fonte: </a:t>
            </a:r>
            <a:r>
              <a:rPr lang="pt-BR" sz="1500" b="1" dirty="0">
                <a:solidFill>
                  <a:schemeClr val="tx1"/>
                </a:solidFill>
              </a:rPr>
              <a:t>CAMPOLINA, CLELIO</a:t>
            </a:r>
            <a:r>
              <a:rPr lang="pt-BR" sz="1500" dirty="0">
                <a:solidFill>
                  <a:schemeClr val="tx1"/>
                </a:solidFill>
              </a:rPr>
              <a:t>, com base no FIBGE  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540246" y="3351209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540246" y="4351341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540246" y="5280035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4540246" y="6065853"/>
            <a:ext cx="21431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2968610" y="2065325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7112014" y="2065325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ector reto 12"/>
          <p:cNvCxnSpPr/>
          <p:nvPr/>
        </p:nvCxnSpPr>
        <p:spPr bwMode="auto">
          <a:xfrm>
            <a:off x="0" y="177798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207937"/>
            <a:ext cx="10080625" cy="106063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Agronegócio  tende a  concentrar no CO </a:t>
            </a:r>
            <a:r>
              <a:rPr lang="pt-BR" sz="3200" b="1" dirty="0" smtClean="0">
                <a:solidFill>
                  <a:schemeClr val="tx1"/>
                </a:solidFill>
                <a:latin typeface="Trebuchet MS" pitchFamily="34" charset="0"/>
              </a:rPr>
              <a:t>(no NE  avança nos cerrados e em parte do semi-árido)  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96908" y="6923109"/>
            <a:ext cx="1890130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Fonte: </a:t>
            </a: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IBGE</a:t>
            </a:r>
            <a:endParaRPr lang="pt-BR" dirty="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67586" name="Picture 2" descr="C:\Users\Tânia Bacelar\Downloads\Mapa_VAGRVA10_25_07_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66" y="1708135"/>
            <a:ext cx="6000792" cy="5197313"/>
          </a:xfrm>
          <a:prstGeom prst="rect">
            <a:avLst/>
          </a:prstGeom>
          <a:noFill/>
        </p:spPr>
      </p:pic>
      <p:cxnSp>
        <p:nvCxnSpPr>
          <p:cNvPr id="5" name="Conector reto 4"/>
          <p:cNvCxnSpPr/>
          <p:nvPr/>
        </p:nvCxnSpPr>
        <p:spPr bwMode="auto">
          <a:xfrm>
            <a:off x="0" y="142238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ector reto 5"/>
          <p:cNvCxnSpPr/>
          <p:nvPr/>
        </p:nvCxnSpPr>
        <p:spPr bwMode="auto">
          <a:xfrm>
            <a:off x="0" y="135094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agem 6" descr="C:\Documents and Settings\Administrador\Meus documentos\Downloads\SOJA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537" y="2168923"/>
            <a:ext cx="298132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611948" y="1708135"/>
            <a:ext cx="3286148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/>
                </a:solidFill>
              </a:rPr>
              <a:t>NE: produção de soja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82184" y="4041869"/>
            <a:ext cx="314327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Fonte: IBGE. Produção agrícola municipal. Elaboração BNB/ETENE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397106" y="2708267"/>
            <a:ext cx="1857388" cy="264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70322"/>
              </p:ext>
            </p:extLst>
          </p:nvPr>
        </p:nvGraphicFramePr>
        <p:xfrm>
          <a:off x="6498507" y="4992876"/>
          <a:ext cx="3513029" cy="25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o" r:id="rId6" imgW="5433788" imgH="4602907" progId="Word.Document.12">
                  <p:embed/>
                </p:oleObj>
              </mc:Choice>
              <mc:Fallback>
                <p:oleObj name="Documento" r:id="rId6" imgW="5433788" imgH="46029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507" y="4992876"/>
                        <a:ext cx="3513029" cy="256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696496" y="4571925"/>
            <a:ext cx="3286148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/>
                </a:solidFill>
              </a:rPr>
              <a:t>NE: dinâmica recente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551204"/>
            <a:ext cx="10080625" cy="110359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Agropecuária de base familiar continua a dominar Nordeste ( além do Sul e Norte) </a:t>
            </a:r>
            <a:endParaRPr lang="pt-BR" sz="3100" b="1" dirty="0">
              <a:solidFill>
                <a:schemeClr val="tx1"/>
              </a:solidFill>
            </a:endParaRPr>
          </a:p>
        </p:txBody>
      </p:sp>
      <p:pic>
        <p:nvPicPr>
          <p:cNvPr id="68610" name="Picture 2" descr="C:\Users\Tânia Bacelar\Downloads\AGR-FAM_TIPOS_BRASIL_25_07_2013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541" y="1889905"/>
            <a:ext cx="7796788" cy="5039819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39784" y="6994547"/>
            <a:ext cx="1890130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Fonte: </a:t>
            </a: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IBGE</a:t>
            </a:r>
            <a:endParaRPr lang="pt-BR" dirty="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ector reto 5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0506" y="2094660"/>
            <a:ext cx="7045937" cy="47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426796" y="4076215"/>
            <a:ext cx="1338842" cy="5454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100" b="1" dirty="0" smtClean="0">
                <a:solidFill>
                  <a:schemeClr val="tx1"/>
                </a:solidFill>
              </a:rPr>
              <a:t>45,3%</a:t>
            </a:r>
            <a:endParaRPr lang="pt-BR" sz="31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8426796" y="5028721"/>
            <a:ext cx="1417598" cy="5454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pt-BR" sz="3100" b="1" dirty="0">
                <a:solidFill>
                  <a:schemeClr val="tx1"/>
                </a:solidFill>
              </a:rPr>
              <a:t>40,3%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8387440" y="6011288"/>
            <a:ext cx="1417554" cy="5454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pt-BR" sz="3100" b="1" dirty="0" smtClean="0">
                <a:solidFill>
                  <a:schemeClr val="tx1"/>
                </a:solidFill>
              </a:rPr>
              <a:t>14,5%</a:t>
            </a:r>
            <a:endParaRPr lang="pt-BR" sz="3100" b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39718" y="350813"/>
            <a:ext cx="9072563" cy="1259946"/>
          </a:xfrm>
          <a:prstGeom prst="rect">
            <a:avLst/>
          </a:prstGeom>
          <a:effectLst/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07943" eaLnBrk="0">
              <a:lnSpc>
                <a:spcPct val="100000"/>
              </a:lnSpc>
              <a:buClrTx/>
              <a:buSzTx/>
              <a:defRPr/>
            </a:pP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Brasil: Dinamismo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das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cidades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médias</a:t>
            </a:r>
          </a:p>
          <a:p>
            <a:pPr algn="ctr" defTabSz="1007943" eaLnBrk="0">
              <a:lnSpc>
                <a:spcPct val="100000"/>
              </a:lnSpc>
              <a:buClrTx/>
              <a:buSzTx/>
              <a:defRPr/>
            </a:pP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(Nordeste acompanha)</a:t>
            </a:r>
            <a:endParaRPr lang="pt-BR" sz="3500" b="1" dirty="0">
              <a:ln w="6350">
                <a:noFill/>
              </a:ln>
              <a:solidFill>
                <a:schemeClr val="tx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ector reto 11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539718" y="350813"/>
            <a:ext cx="9072563" cy="1259946"/>
          </a:xfrm>
          <a:prstGeom prst="rect">
            <a:avLst/>
          </a:prstGeom>
          <a:effectLst/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07943" eaLnBrk="0">
              <a:lnSpc>
                <a:spcPct val="100000"/>
              </a:lnSpc>
              <a:buClrTx/>
              <a:buSzTx/>
              <a:defRPr/>
            </a:pP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Brasil: Dinamismo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das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cidades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médias</a:t>
            </a:r>
          </a:p>
          <a:p>
            <a:pPr algn="ctr" defTabSz="1007943" eaLnBrk="0">
              <a:lnSpc>
                <a:spcPct val="100000"/>
              </a:lnSpc>
              <a:buClrTx/>
              <a:buSzTx/>
              <a:defRPr/>
            </a:pPr>
            <a:r>
              <a:rPr lang="pt-BR" sz="3500" b="1" dirty="0" smtClean="0">
                <a:ln w="6350">
                  <a:noFill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(Nordeste acompanha)</a:t>
            </a:r>
            <a:endParaRPr lang="pt-BR" sz="3500" b="1" dirty="0">
              <a:ln w="6350">
                <a:noFill/>
              </a:ln>
              <a:solidFill>
                <a:schemeClr val="tx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ector reto 11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17076"/>
              </p:ext>
            </p:extLst>
          </p:nvPr>
        </p:nvGraphicFramePr>
        <p:xfrm>
          <a:off x="1079872" y="1979637"/>
          <a:ext cx="806489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Image" r:id="rId3" imgW="9676190" imgH="6082540" progId="">
                  <p:embed/>
                </p:oleObj>
              </mc:Choice>
              <mc:Fallback>
                <p:oleObj name="Image" r:id="rId3" imgW="9676190" imgH="60825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72" y="1979637"/>
                        <a:ext cx="806489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223888" y="7188723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CGEE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b="1" dirty="0" smtClean="0">
                <a:latin typeface="Trebuchet MS" pitchFamily="34" charset="0"/>
              </a:rPr>
              <a:t>BRASIL: crescimento da renda com queda na concentração  </a:t>
            </a:r>
            <a:endParaRPr lang="pt-BR" sz="3500" dirty="0">
              <a:latin typeface="Trebuchet MS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08" y="1763924"/>
            <a:ext cx="8899364" cy="51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66275" y="6824733"/>
            <a:ext cx="7875543" cy="53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pt-BR" sz="1500" b="1" dirty="0">
                <a:solidFill>
                  <a:schemeClr val="tx1"/>
                </a:solidFill>
              </a:rPr>
              <a:t>Fonte: IBGE/Contas Nacionais (elaboração </a:t>
            </a:r>
            <a:r>
              <a:rPr lang="pt-BR" sz="1500" b="1" dirty="0" err="1">
                <a:solidFill>
                  <a:schemeClr val="tx1"/>
                </a:solidFill>
              </a:rPr>
              <a:t>Ipea</a:t>
            </a:r>
            <a:r>
              <a:rPr lang="pt-BR" sz="1500" b="1" dirty="0">
                <a:solidFill>
                  <a:schemeClr val="tx1"/>
                </a:solidFill>
              </a:rPr>
              <a:t>)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*Índice de </a:t>
            </a:r>
            <a:r>
              <a:rPr lang="pt-BR" sz="1500" b="1" dirty="0" err="1">
                <a:solidFill>
                  <a:schemeClr val="tx1"/>
                </a:solidFill>
              </a:rPr>
              <a:t>Gini</a:t>
            </a:r>
            <a:endParaRPr lang="pt-BR" sz="1500" b="1" dirty="0">
              <a:solidFill>
                <a:schemeClr val="tx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156525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0" y="149382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470403" y="279375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Nordeste: liderou o crescimento do rendimento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 médio domiciliar. NO,CO e Sul se destacam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15900" y="2124075"/>
            <a:ext cx="9648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hangingPunct="1">
              <a:lnSpc>
                <a:spcPct val="100000"/>
              </a:lnSpc>
              <a:buClrTx/>
              <a:buSzTx/>
              <a:defRPr/>
            </a:pPr>
            <a:r>
              <a:rPr lang="pt-BR" sz="2000" b="1" dirty="0">
                <a:solidFill>
                  <a:prstClr val="black"/>
                </a:solidFill>
                <a:ea typeface="+mn-ea"/>
              </a:rPr>
              <a:t>Brasil e Grandes Regiões: Valor do rendimento nominal médio mensal dos domicílios particulares permanentes (Reais) –  2000 e 2010</a:t>
            </a:r>
          </a:p>
        </p:txBody>
      </p:sp>
      <p:pic>
        <p:nvPicPr>
          <p:cNvPr id="21510" name="Imagem 6" descr="Rendiment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5763" y="2843213"/>
            <a:ext cx="58324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-31786" y="134935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lipse 7"/>
          <p:cNvSpPr/>
          <p:nvPr/>
        </p:nvSpPr>
        <p:spPr>
          <a:xfrm>
            <a:off x="6540510" y="3994151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992640" y="3995861"/>
            <a:ext cx="1512168" cy="1895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Mas: Rendimento médio do Nordeste é 55% do observado no Sudeste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41841" y="207937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Nordeste rural teve crescimento do rendimento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domiciliar acima da media nacional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15900" y="2124075"/>
            <a:ext cx="9648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hangingPunct="1">
              <a:lnSpc>
                <a:spcPct val="100000"/>
              </a:lnSpc>
              <a:buClrTx/>
              <a:buSzTx/>
              <a:defRPr/>
            </a:pPr>
            <a:r>
              <a:rPr lang="pt-BR" b="1" dirty="0">
                <a:solidFill>
                  <a:prstClr val="black"/>
                </a:solidFill>
                <a:ea typeface="+mn-ea"/>
              </a:rPr>
              <a:t>Brasil e Nordeste: Valor do rendimento nominal médio mensal dos domicílios particulares permanentes (Reais), segundo a situação do domicílio –  2000 e 2010</a:t>
            </a:r>
          </a:p>
        </p:txBody>
      </p:sp>
      <p:pic>
        <p:nvPicPr>
          <p:cNvPr id="22534" name="Imagem 6" descr="Rendimento 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987675"/>
            <a:ext cx="6697663" cy="386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 bwMode="auto">
          <a:xfrm>
            <a:off x="6754824" y="5851539"/>
            <a:ext cx="79208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-31786" y="135094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9760" y="2051645"/>
            <a:ext cx="9755221" cy="532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u="sng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dimensão regional do desenvolvimento brasileiro</a:t>
            </a: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Principais heranças </a:t>
            </a:r>
          </a:p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Tendências recentes, impactos sobre o Nordeste e as políticas públicas </a:t>
            </a:r>
          </a:p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28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u="sng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 olhar no futuro : </a:t>
            </a:r>
            <a:endParaRPr lang="pt-BR" sz="28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Tendências prováveis e desafios para o Desenvolvimento Regional </a:t>
            </a:r>
          </a:p>
          <a:p>
            <a:pPr marL="360000" indent="-514350" defTabSz="9128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A importância de uma Política Nacional de Desenvolvimento Regional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39784" y="279375"/>
            <a:ext cx="742955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Trebuchet MS" pitchFamily="34" charset="0"/>
                <a:cs typeface="Calibri" pitchFamily="34" charset="0"/>
              </a:rPr>
              <a:t>Roteiro</a:t>
            </a:r>
            <a:endParaRPr lang="pt-BR" sz="3600" b="1" dirty="0">
              <a:solidFill>
                <a:srgbClr val="002060"/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0" y="99216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ector reto 5"/>
          <p:cNvCxnSpPr/>
          <p:nvPr/>
        </p:nvCxnSpPr>
        <p:spPr bwMode="auto">
          <a:xfrm>
            <a:off x="-31786" y="106519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5470" y="422251"/>
            <a:ext cx="9072626" cy="8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40" tIns="50374" rIns="100740" bIns="50374" anchor="b"/>
          <a:lstStyle/>
          <a:p>
            <a:pPr algn="ctr" defTabSz="1011443" eaLnBrk="0"/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NORDESTE: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atraiu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projetos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 de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grande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	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porte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para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muitos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estados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com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destaque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na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rebuchet MS" pitchFamily="34" charset="0"/>
              </a:rPr>
              <a:t>indústria</a:t>
            </a:r>
            <a:r>
              <a:rPr lang="en-US" sz="3500" b="1" dirty="0" smtClean="0">
                <a:solidFill>
                  <a:schemeClr val="tx1"/>
                </a:solidFill>
                <a:latin typeface="Trebuchet MS" pitchFamily="34" charset="0"/>
              </a:rPr>
              <a:t>   </a:t>
            </a:r>
            <a:endParaRPr lang="en-US" sz="35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593347" y="1870669"/>
            <a:ext cx="2744170" cy="5234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Termoelétricas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Hidroelétricas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Plantas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eólicas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Refinarias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Estaleiros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Siderúrgicas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Indústria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Celulose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Aeroporto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Indústria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Automotiva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dirty="0" smtClean="0">
                <a:solidFill>
                  <a:schemeClr val="tx1"/>
                </a:solidFill>
              </a:rPr>
              <a:t>Indústria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Petroquímica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4" descr="mapa da regiao norde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17" y="1545184"/>
            <a:ext cx="4289517" cy="5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303518" y="3989829"/>
            <a:ext cx="318520" cy="318486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387837" y="1795424"/>
            <a:ext cx="318520" cy="318486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138319" y="3937331"/>
            <a:ext cx="367523" cy="367484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4" name="Oval 8" descr="Vertical estreita"/>
          <p:cNvSpPr>
            <a:spLocks noChangeArrowheads="1"/>
          </p:cNvSpPr>
          <p:nvPr/>
        </p:nvSpPr>
        <p:spPr bwMode="auto">
          <a:xfrm>
            <a:off x="1863867" y="1954667"/>
            <a:ext cx="318520" cy="316736"/>
          </a:xfrm>
          <a:prstGeom prst="ellipse">
            <a:avLst/>
          </a:prstGeom>
          <a:pattFill prst="narVert">
            <a:fgClr>
              <a:schemeClr val="tx1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5" name="Oval 9" descr="Vertical estreita"/>
          <p:cNvSpPr>
            <a:spLocks noChangeArrowheads="1"/>
          </p:cNvSpPr>
          <p:nvPr/>
        </p:nvSpPr>
        <p:spPr bwMode="auto">
          <a:xfrm>
            <a:off x="3291955" y="2509393"/>
            <a:ext cx="320269" cy="318486"/>
          </a:xfrm>
          <a:prstGeom prst="ellipse">
            <a:avLst/>
          </a:prstGeom>
          <a:pattFill prst="narVert">
            <a:fgClr>
              <a:schemeClr val="tx1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200949" y="5330272"/>
            <a:ext cx="318520" cy="318486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3927244" y="4574303"/>
            <a:ext cx="318520" cy="316737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8" name="Oval 12" descr="Vertical estreita"/>
          <p:cNvSpPr>
            <a:spLocks noChangeArrowheads="1"/>
          </p:cNvSpPr>
          <p:nvPr/>
        </p:nvSpPr>
        <p:spPr bwMode="auto">
          <a:xfrm>
            <a:off x="5124318" y="4460559"/>
            <a:ext cx="365773" cy="369234"/>
          </a:xfrm>
          <a:prstGeom prst="ellipse">
            <a:avLst/>
          </a:prstGeom>
          <a:pattFill prst="narVert">
            <a:fgClr>
              <a:schemeClr val="tx1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068314" y="4317066"/>
            <a:ext cx="190411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pt-BR" sz="2200" dirty="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007749" y="4017828"/>
            <a:ext cx="316770" cy="31848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2894680" y="2430647"/>
            <a:ext cx="320270" cy="31673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1387837" y="2112160"/>
            <a:ext cx="318520" cy="31848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126069" y="3442103"/>
            <a:ext cx="367523" cy="367484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4" name="Oval 18" descr="Diagonal descendente escura"/>
          <p:cNvSpPr>
            <a:spLocks noChangeArrowheads="1"/>
          </p:cNvSpPr>
          <p:nvPr/>
        </p:nvSpPr>
        <p:spPr bwMode="auto">
          <a:xfrm>
            <a:off x="1387837" y="2589889"/>
            <a:ext cx="318520" cy="316737"/>
          </a:xfrm>
          <a:prstGeom prst="ellipse">
            <a:avLst/>
          </a:prstGeom>
          <a:pattFill prst="dkDnDiag">
            <a:fgClr>
              <a:srgbClr val="008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5" name="Oval 19" descr="Diagonal descendente escura"/>
          <p:cNvSpPr>
            <a:spLocks noChangeArrowheads="1"/>
          </p:cNvSpPr>
          <p:nvPr/>
        </p:nvSpPr>
        <p:spPr bwMode="auto">
          <a:xfrm>
            <a:off x="1706357" y="2271402"/>
            <a:ext cx="318520" cy="316737"/>
          </a:xfrm>
          <a:prstGeom prst="ellipse">
            <a:avLst/>
          </a:prstGeom>
          <a:pattFill prst="dkDnDiag">
            <a:fgClr>
              <a:srgbClr val="008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6" name="Oval 20" descr="Diagonal descendente escura"/>
          <p:cNvSpPr>
            <a:spLocks noChangeArrowheads="1"/>
          </p:cNvSpPr>
          <p:nvPr/>
        </p:nvSpPr>
        <p:spPr bwMode="auto">
          <a:xfrm>
            <a:off x="5140070" y="1924918"/>
            <a:ext cx="367523" cy="367484"/>
          </a:xfrm>
          <a:prstGeom prst="ellipse">
            <a:avLst/>
          </a:prstGeom>
          <a:pattFill prst="dkDnDiag">
            <a:fgClr>
              <a:srgbClr val="008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516283" y="3303858"/>
            <a:ext cx="316769" cy="31673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8" name="Oval 22" descr="Diagonal descendente escura"/>
          <p:cNvSpPr>
            <a:spLocks noChangeArrowheads="1"/>
          </p:cNvSpPr>
          <p:nvPr/>
        </p:nvSpPr>
        <p:spPr bwMode="auto">
          <a:xfrm>
            <a:off x="3055690" y="2747382"/>
            <a:ext cx="316770" cy="316737"/>
          </a:xfrm>
          <a:prstGeom prst="ellipse">
            <a:avLst/>
          </a:prstGeom>
          <a:pattFill prst="dkDnDiag">
            <a:fgClr>
              <a:srgbClr val="008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39" name="Oval 23" descr="Losango sólido"/>
          <p:cNvSpPr>
            <a:spLocks noChangeArrowheads="1"/>
          </p:cNvSpPr>
          <p:nvPr/>
        </p:nvSpPr>
        <p:spPr bwMode="auto">
          <a:xfrm>
            <a:off x="3690980" y="3223361"/>
            <a:ext cx="316769" cy="316737"/>
          </a:xfrm>
          <a:prstGeom prst="ellipse">
            <a:avLst/>
          </a:prstGeom>
          <a:pattFill prst="solidDmnd">
            <a:fgClr>
              <a:srgbClr val="00CC00"/>
            </a:fgClr>
            <a:bgClr>
              <a:srgbClr val="FFFFFF"/>
            </a:bgClr>
          </a:patt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0" name="Oval 24" descr="Losango sólido"/>
          <p:cNvSpPr>
            <a:spLocks noChangeArrowheads="1"/>
          </p:cNvSpPr>
          <p:nvPr/>
        </p:nvSpPr>
        <p:spPr bwMode="auto">
          <a:xfrm>
            <a:off x="1865616" y="5771252"/>
            <a:ext cx="316770" cy="316737"/>
          </a:xfrm>
          <a:prstGeom prst="ellipse">
            <a:avLst/>
          </a:prstGeom>
          <a:pattFill prst="solidDmnd">
            <a:fgClr>
              <a:srgbClr val="00CC00"/>
            </a:fgClr>
            <a:bgClr>
              <a:srgbClr val="FFFFFF"/>
            </a:bgClr>
          </a:patt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1" name="Oval 25" descr="Losango sólido"/>
          <p:cNvSpPr>
            <a:spLocks noChangeArrowheads="1"/>
          </p:cNvSpPr>
          <p:nvPr/>
        </p:nvSpPr>
        <p:spPr bwMode="auto">
          <a:xfrm>
            <a:off x="2896431" y="3382606"/>
            <a:ext cx="316769" cy="316736"/>
          </a:xfrm>
          <a:prstGeom prst="ellipse">
            <a:avLst/>
          </a:prstGeom>
          <a:pattFill prst="solidDmnd">
            <a:fgClr>
              <a:srgbClr val="00CC00"/>
            </a:fgClr>
            <a:bgClr>
              <a:srgbClr val="FFFFFF"/>
            </a:bgClr>
          </a:patt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2" name="Oval 26" descr="Losango sólido"/>
          <p:cNvSpPr>
            <a:spLocks noChangeArrowheads="1"/>
          </p:cNvSpPr>
          <p:nvPr/>
        </p:nvSpPr>
        <p:spPr bwMode="auto">
          <a:xfrm>
            <a:off x="5171572" y="2966124"/>
            <a:ext cx="316769" cy="316736"/>
          </a:xfrm>
          <a:prstGeom prst="ellipse">
            <a:avLst/>
          </a:prstGeom>
          <a:pattFill prst="solidDmnd">
            <a:fgClr>
              <a:srgbClr val="00CC00"/>
            </a:fgClr>
            <a:bgClr>
              <a:srgbClr val="FFFFFF"/>
            </a:bgClr>
          </a:patt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169821" y="2449895"/>
            <a:ext cx="325520" cy="32723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4" name="Oval 28" descr="Losango sólido"/>
          <p:cNvSpPr>
            <a:spLocks noChangeArrowheads="1"/>
          </p:cNvSpPr>
          <p:nvPr/>
        </p:nvSpPr>
        <p:spPr bwMode="auto">
          <a:xfrm>
            <a:off x="2103631" y="3382606"/>
            <a:ext cx="316770" cy="316736"/>
          </a:xfrm>
          <a:prstGeom prst="ellipse">
            <a:avLst/>
          </a:prstGeom>
          <a:pattFill prst="solidDmnd">
            <a:fgClr>
              <a:srgbClr val="00CC00"/>
            </a:fgClr>
            <a:bgClr>
              <a:srgbClr val="FFFFFF"/>
            </a:bgClr>
          </a:patt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2654915" y="6404725"/>
            <a:ext cx="259016" cy="318486"/>
          </a:xfrm>
          <a:prstGeom prst="triangle">
            <a:avLst>
              <a:gd name="adj" fmla="val 50000"/>
            </a:avLst>
          </a:prstGeom>
          <a:pattFill prst="dkVert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588036" y="2754382"/>
            <a:ext cx="259016" cy="318486"/>
          </a:xfrm>
          <a:prstGeom prst="triangle">
            <a:avLst>
              <a:gd name="adj" fmla="val 50000"/>
            </a:avLst>
          </a:prstGeom>
          <a:pattFill prst="dkVert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5143569" y="4926039"/>
            <a:ext cx="322020" cy="355234"/>
          </a:xfrm>
          <a:prstGeom prst="triangle">
            <a:avLst>
              <a:gd name="adj" fmla="val 50000"/>
            </a:avLst>
          </a:prstGeom>
          <a:pattFill prst="dkVert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725293" y="1431439"/>
            <a:ext cx="1366835" cy="3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marL="251986" indent="-251986">
              <a:lnSpc>
                <a:spcPct val="110000"/>
              </a:lnSpc>
              <a:buClr>
                <a:srgbClr val="008000"/>
              </a:buClr>
            </a:pPr>
            <a:r>
              <a:rPr lang="pt-BR" b="1" dirty="0">
                <a:solidFill>
                  <a:schemeClr val="tx1"/>
                </a:solidFill>
              </a:rPr>
              <a:t>Legenda:</a:t>
            </a:r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5164571" y="5437017"/>
            <a:ext cx="322020" cy="35523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4002499" y="3158615"/>
            <a:ext cx="322020" cy="35523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160149" y="4170228"/>
            <a:ext cx="316770" cy="318486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183188" y="6055559"/>
            <a:ext cx="367523" cy="367484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40048" y="5208597"/>
            <a:ext cx="318520" cy="318486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5183188" y="6637357"/>
            <a:ext cx="318520" cy="318486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897304" y="4208465"/>
            <a:ext cx="318520" cy="318486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cxnSp>
        <p:nvCxnSpPr>
          <p:cNvPr id="41" name="Conector reto 40"/>
          <p:cNvCxnSpPr/>
          <p:nvPr/>
        </p:nvCxnSpPr>
        <p:spPr bwMode="auto">
          <a:xfrm>
            <a:off x="-31786" y="134935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ector reto 41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68346" y="422251"/>
            <a:ext cx="8250263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dirty="0" smtClean="0">
                <a:solidFill>
                  <a:schemeClr val="tx2"/>
                </a:solidFill>
                <a:latin typeface="Calibri" pitchFamily="32" charset="0"/>
              </a:rPr>
              <a:t> </a:t>
            </a: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RESULTADO: NORDESTE e NORTE lideram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>
                <a:solidFill>
                  <a:schemeClr val="tx1"/>
                </a:solidFill>
                <a:latin typeface="Trebuchet MS" pitchFamily="34" charset="0"/>
              </a:rPr>
              <a:t>d</a:t>
            </a: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inamismo do PIB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63669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0" y="170813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aixaDeTexto 13"/>
          <p:cNvSpPr txBox="1"/>
          <p:nvPr/>
        </p:nvSpPr>
        <p:spPr>
          <a:xfrm>
            <a:off x="1111222" y="1922449"/>
            <a:ext cx="8501122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Brasil e Grandes regiões: Taxa média anual de crescimento do PIB  									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 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93667" y="6716895"/>
            <a:ext cx="814393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IBGE – Contas regionais. Elaboração  IPEA TPD 2054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76754"/>
              </p:ext>
            </p:extLst>
          </p:nvPr>
        </p:nvGraphicFramePr>
        <p:xfrm>
          <a:off x="1367904" y="2843733"/>
          <a:ext cx="672041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39"/>
                <a:gridCol w="2240139"/>
                <a:gridCol w="224013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Década de 1990</a:t>
                      </a:r>
                      <a:endParaRPr lang="pt-BR" dirty="0"/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Década de 2000</a:t>
                      </a:r>
                      <a:endParaRPr lang="pt-BR" dirty="0"/>
                    </a:p>
                  </a:txBody>
                  <a:tcPr>
                    <a:solidFill>
                      <a:srgbClr val="33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NORTE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1,3%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5,6%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NORDESTE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2,1%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4,4%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CENTRO-OESTE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7,3%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4,6%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SUDESTE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2,4%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3,1%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SUL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1,5%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3,6%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BRASIL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2,5%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3,6%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4248224" y="4067869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408464" y="3203773"/>
            <a:ext cx="93610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841" y="279375"/>
            <a:ext cx="9683783" cy="1254125"/>
          </a:xfrm>
        </p:spPr>
        <p:txBody>
          <a:bodyPr>
            <a:noAutofit/>
          </a:bodyPr>
          <a:lstStyle/>
          <a:p>
            <a:r>
              <a:rPr lang="pt-BR" sz="3500" b="1" dirty="0" smtClean="0">
                <a:latin typeface="Trebuchet MS" pitchFamily="34" charset="0"/>
                <a:cs typeface="Calibri" pitchFamily="34" charset="0"/>
              </a:rPr>
              <a:t>NORDESTE: ampliou e interiorizou das Universidades  Federais </a:t>
            </a:r>
            <a:r>
              <a:rPr lang="pt-BR" sz="3500" dirty="0" smtClean="0">
                <a:latin typeface="Trebuchet MS" pitchFamily="34" charset="0"/>
                <a:cs typeface="Calibri" pitchFamily="34" charset="0"/>
              </a:rPr>
              <a:t>(tendência nacional) </a:t>
            </a:r>
            <a:endParaRPr lang="pt-BR" sz="3500" dirty="0"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12" descr="Universidades_Federais_campi2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959" y="2219349"/>
            <a:ext cx="5387575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Universidades_Federais_sedes2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136763"/>
            <a:ext cx="4613275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96908" y="4922846"/>
            <a:ext cx="1071570" cy="86522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2002: 43 campi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11816" y="4922846"/>
            <a:ext cx="1071570" cy="86522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2010: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230 campi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>
            <a:off x="-31786" y="149223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13279" y="363517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NORDESTE: cresce matrícula no ensino superior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( ritmo acima da média nacional)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2"/>
                </a:solidFill>
                <a:latin typeface="Trebuchet MS" pitchFamily="34" charset="0"/>
              </a:rPr>
              <a:t>  </a:t>
            </a:r>
            <a:endParaRPr lang="pt-BR" sz="35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49223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-31786" y="156367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826438" y="1424256"/>
          <a:ext cx="8732306" cy="568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o" r:id="rId5" imgW="7664571" imgH="3844934" progId="Word.Document.12">
                  <p:embed/>
                </p:oleObj>
              </mc:Choice>
              <mc:Fallback>
                <p:oleObj name="Documento" r:id="rId5" imgW="7664571" imgH="38449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38" y="1424256"/>
                        <a:ext cx="8732306" cy="5685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327527" y="279375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NE e NO melhoram escolaridade média,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mas ainda têm o mais baixo índice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15900" y="2124075"/>
            <a:ext cx="9648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hangingPunct="1">
              <a:lnSpc>
                <a:spcPct val="100000"/>
              </a:lnSpc>
              <a:buClrTx/>
              <a:buSzTx/>
              <a:defRPr/>
            </a:pPr>
            <a:r>
              <a:rPr lang="pt-BR" sz="2000" b="1" dirty="0">
                <a:solidFill>
                  <a:prstClr val="black"/>
                </a:solidFill>
                <a:ea typeface="+mn-ea"/>
              </a:rPr>
              <a:t>Brasil e Grandes Regiões: Número médio de anos de estudo das pessoas de 10 anos ou mais de idade </a:t>
            </a:r>
            <a:r>
              <a:rPr lang="pt-BR" sz="2000" b="1" dirty="0" smtClean="0">
                <a:solidFill>
                  <a:prstClr val="black"/>
                </a:solidFill>
                <a:ea typeface="+mn-ea"/>
              </a:rPr>
              <a:t> -  </a:t>
            </a:r>
            <a:r>
              <a:rPr lang="pt-BR" sz="2000" b="1" dirty="0">
                <a:solidFill>
                  <a:prstClr val="black"/>
                </a:solidFill>
                <a:ea typeface="+mn-ea"/>
              </a:rPr>
              <a:t>2005 e </a:t>
            </a:r>
            <a:r>
              <a:rPr lang="pt-BR" sz="2000" b="1" dirty="0" smtClean="0">
                <a:solidFill>
                  <a:prstClr val="black"/>
                </a:solidFill>
                <a:ea typeface="+mn-ea"/>
              </a:rPr>
              <a:t>2011</a:t>
            </a:r>
            <a:endParaRPr lang="pt-BR" sz="2000" b="1" dirty="0">
              <a:solidFill>
                <a:prstClr val="black"/>
              </a:solidFill>
              <a:ea typeface="+mn-ea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-31786" y="134935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agem 7" descr="Anos de estu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040" y="3347789"/>
            <a:ext cx="4320480" cy="31335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15900" y="2124075"/>
            <a:ext cx="4464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hangingPunct="1">
              <a:lnSpc>
                <a:spcPct val="100000"/>
              </a:lnSpc>
              <a:buClrTx/>
              <a:buSzTx/>
              <a:defRPr/>
            </a:pPr>
            <a:r>
              <a:rPr lang="pt-BR" b="1" dirty="0">
                <a:solidFill>
                  <a:prstClr val="black"/>
                </a:solidFill>
                <a:ea typeface="+mn-ea"/>
              </a:rPr>
              <a:t>Brasil e Grandes Regiões: Taxa (%) de analfabetismo das pessoas de 10 anos ou mais de idade – 2000 e 2010</a:t>
            </a:r>
          </a:p>
        </p:txBody>
      </p:sp>
      <p:cxnSp>
        <p:nvCxnSpPr>
          <p:cNvPr id="23558" name="Conector reto 7"/>
          <p:cNvCxnSpPr>
            <a:cxnSpLocks noChangeShapeType="1"/>
          </p:cNvCxnSpPr>
          <p:nvPr/>
        </p:nvCxnSpPr>
        <p:spPr bwMode="auto">
          <a:xfrm>
            <a:off x="4895850" y="2051050"/>
            <a:ext cx="0" cy="4824413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</p:cxn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184775" y="2051050"/>
            <a:ext cx="4679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hangingPunct="1">
              <a:lnSpc>
                <a:spcPct val="100000"/>
              </a:lnSpc>
              <a:buClrTx/>
              <a:buSzTx/>
              <a:defRPr/>
            </a:pPr>
            <a:r>
              <a:rPr lang="pt-BR" b="1" dirty="0">
                <a:solidFill>
                  <a:prstClr val="black"/>
                </a:solidFill>
                <a:ea typeface="+mn-ea"/>
              </a:rPr>
              <a:t>Brasil e Nordeste : Taxa (%) de analfabetismo das pessoas de 10 anos ou mais de idade por situação do domicílio – 2000 e 2010</a:t>
            </a:r>
          </a:p>
        </p:txBody>
      </p:sp>
      <p:pic>
        <p:nvPicPr>
          <p:cNvPr id="23560" name="Imagem 7" descr="Analfabetism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3203575"/>
            <a:ext cx="39608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Imagem 8" descr="Analfabetismo 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213" y="3203575"/>
            <a:ext cx="42481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9718" y="422251"/>
            <a:ext cx="3663577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NORDESTE melhorou o  analfabetismo mas 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quadro rural </a:t>
            </a:r>
            <a:r>
              <a:rPr lang="pt-BR" sz="3500" b="1" dirty="0">
                <a:solidFill>
                  <a:schemeClr val="tx1"/>
                </a:solidFill>
                <a:latin typeface="Trebuchet MS" pitchFamily="34" charset="0"/>
              </a:rPr>
              <a:t>é</a:t>
            </a: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 especialmente desafiador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lipse 17"/>
          <p:cNvSpPr/>
          <p:nvPr/>
        </p:nvSpPr>
        <p:spPr bwMode="auto">
          <a:xfrm>
            <a:off x="8683650" y="5994415"/>
            <a:ext cx="857256" cy="4286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-31786" y="156367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325932" y="279375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NORDESTE e NORTE lideram redução da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pobreza e hiato inter regional se reduziu 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>
            <a:off x="-31786" y="134935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952435"/>
              </p:ext>
            </p:extLst>
          </p:nvPr>
        </p:nvGraphicFramePr>
        <p:xfrm>
          <a:off x="1151880" y="2051645"/>
          <a:ext cx="7449120" cy="482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1"/>
          <p:cNvSpPr txBox="1"/>
          <p:nvPr/>
        </p:nvSpPr>
        <p:spPr>
          <a:xfrm>
            <a:off x="1159883" y="6802586"/>
            <a:ext cx="7394418" cy="4543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Fonte: CPS/FGV baseado nos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microdados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da PNAD/IBGE. - Elaboração: CEPLAN                                                                                                                                                           Nota: Trata-se do percentual da população que vive com até 1/4 do salário mínimo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13279" y="363517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BRASIL: outras tendências relevantes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chemeClr val="tx1"/>
                </a:solidFill>
                <a:latin typeface="Trebuchet MS" pitchFamily="34" charset="0"/>
              </a:rPr>
              <a:t>(IPEA, Textos para Discussão 2054, maio /2015)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2"/>
                </a:solidFill>
                <a:latin typeface="Trebuchet MS" pitchFamily="34" charset="0"/>
              </a:rPr>
              <a:t>  </a:t>
            </a:r>
            <a:endParaRPr lang="pt-BR" sz="35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49223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-31786" y="156367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aixaDeTexto 1"/>
          <p:cNvSpPr txBox="1"/>
          <p:nvPr/>
        </p:nvSpPr>
        <p:spPr>
          <a:xfrm>
            <a:off x="0" y="2051645"/>
            <a:ext cx="9864848" cy="55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Convergência dos </a:t>
            </a:r>
            <a:r>
              <a:rPr lang="pt-BR" sz="2400" dirty="0" err="1" smtClean="0">
                <a:solidFill>
                  <a:schemeClr val="tx1"/>
                </a:solidFill>
              </a:rPr>
              <a:t>PIB`s</a:t>
            </a:r>
            <a:r>
              <a:rPr lang="pt-BR" sz="2400" dirty="0" smtClean="0">
                <a:solidFill>
                  <a:schemeClr val="tx1"/>
                </a:solidFill>
              </a:rPr>
              <a:t> estaduais (mas SP = 4,4 vezes o do MA e 31% superior à média nacional) e divergência na escala micro regional  e  municipal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 marL="1200150" lvl="1" indent="-457200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</a:rPr>
              <a:t>Estima-se 50 anos para PIB per capita do NE chegar a 75% da média nacional</a:t>
            </a: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 Permanência de elevados diferenciais de educação (apesar de melhorias, especialmente no ensino superior)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Permanência de importantes diferenciais de oferta de infraestrutura 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Queda na migração </a:t>
            </a:r>
            <a:r>
              <a:rPr lang="pt-BR" sz="2400" dirty="0" err="1" smtClean="0">
                <a:solidFill>
                  <a:schemeClr val="tx1"/>
                </a:solidFill>
              </a:rPr>
              <a:t>inter-estados</a:t>
            </a:r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Forte concentração das políticas de fomento à agricultura no Sul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47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07865" y="4624400"/>
            <a:ext cx="8675918" cy="1512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u="sng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 olhar no futuro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600" b="1" u="sng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Tendências nacionais prováveis e desafios para o desenvolvimento regional</a:t>
            </a:r>
          </a:p>
        </p:txBody>
      </p:sp>
    </p:spTree>
    <p:extLst>
      <p:ext uri="{BB962C8B-B14F-4D97-AF65-F5344CB8AC3E}">
        <p14:creationId xmlns:p14="http://schemas.microsoft.com/office/powerpoint/2010/main" val="4196179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94034" y="169970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Novo modelo de financiamento da infraestrutura 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 dirty="0" smtClean="0">
                <a:solidFill>
                  <a:schemeClr val="tx1"/>
                </a:solidFill>
                <a:latin typeface="Trebuchet MS" pitchFamily="34" charset="0"/>
              </a:rPr>
              <a:t>Desafio para as regiões de menor densidade econômica   </a:t>
            </a:r>
            <a:endParaRPr lang="pt-BR" sz="3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27791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>
            <a:off x="-31786" y="120648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323788" y="1828047"/>
            <a:ext cx="53285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Mapa das Concessões das Rodovias - 2012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2483693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120432" y="2558137"/>
            <a:ext cx="3709701" cy="4099584"/>
          </a:xfrm>
          <a:prstGeom prst="rect">
            <a:avLst/>
          </a:prstGeom>
          <a:noFill/>
          <a:ln w="28575">
            <a:solidFill>
              <a:srgbClr val="F37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1E2D6C"/>
                </a:solidFill>
              </a:rPr>
              <a:t>Pacote de 2015: </a:t>
            </a:r>
            <a:r>
              <a:rPr lang="pt-BR" sz="2000" b="1" dirty="0">
                <a:solidFill>
                  <a:srgbClr val="1E2D6C"/>
                </a:solidFill>
              </a:rPr>
              <a:t>R$ 198,4 </a:t>
            </a:r>
            <a:r>
              <a:rPr lang="pt-BR" sz="2000" b="1" dirty="0" smtClean="0">
                <a:solidFill>
                  <a:srgbClr val="1E2D6C"/>
                </a:solidFill>
              </a:rPr>
              <a:t>bi</a:t>
            </a:r>
          </a:p>
          <a:p>
            <a:pPr algn="ctr"/>
            <a:endParaRPr lang="pt-BR" sz="2000" b="1" dirty="0" smtClean="0">
              <a:solidFill>
                <a:srgbClr val="1E2D6C"/>
              </a:solidFill>
              <a:latin typeface="Calibri" panose="020F0502020204030204" pitchFamily="34" charset="0"/>
            </a:endParaRPr>
          </a:p>
          <a:p>
            <a:r>
              <a:rPr lang="pt-BR" sz="2000" b="1" dirty="0" smtClean="0">
                <a:solidFill>
                  <a:srgbClr val="1E2D6C"/>
                </a:solidFill>
                <a:latin typeface="Calibri" panose="020F0502020204030204" pitchFamily="34" charset="0"/>
              </a:rPr>
              <a:t>MA:  </a:t>
            </a:r>
            <a:r>
              <a:rPr lang="pt-BR" sz="2000" dirty="0" smtClean="0">
                <a:solidFill>
                  <a:srgbClr val="1E2D6C"/>
                </a:solidFill>
                <a:latin typeface="Calibri" panose="020F0502020204030204" pitchFamily="34" charset="0"/>
              </a:rPr>
              <a:t>Ferrovia N/S em Açailândia </a:t>
            </a:r>
          </a:p>
          <a:p>
            <a:r>
              <a:rPr lang="pt-BR" sz="2000" dirty="0">
                <a:solidFill>
                  <a:srgbClr val="1E2D6C"/>
                </a:solidFill>
                <a:latin typeface="Calibri" panose="020F0502020204030204" pitchFamily="34" charset="0"/>
              </a:rPr>
              <a:t>e</a:t>
            </a:r>
            <a:r>
              <a:rPr lang="pt-BR" sz="2000" dirty="0" smtClean="0">
                <a:solidFill>
                  <a:srgbClr val="1E2D6C"/>
                </a:solidFill>
                <a:latin typeface="Calibri" panose="020F0502020204030204" pitchFamily="34" charset="0"/>
              </a:rPr>
              <a:t> porto de Itaqui  </a:t>
            </a:r>
          </a:p>
          <a:p>
            <a:endParaRPr lang="pt-BR" sz="2000" dirty="0" smtClean="0">
              <a:solidFill>
                <a:srgbClr val="1E2D6C"/>
              </a:solidFill>
              <a:latin typeface="Calibri" panose="020F0502020204030204" pitchFamily="34" charset="0"/>
            </a:endParaRPr>
          </a:p>
          <a:p>
            <a:r>
              <a:rPr lang="pt-BR" sz="2000" b="1" dirty="0" smtClean="0">
                <a:solidFill>
                  <a:srgbClr val="1E2D6C"/>
                </a:solidFill>
                <a:latin typeface="Calibri" panose="020F0502020204030204" pitchFamily="34" charset="0"/>
              </a:rPr>
              <a:t>PE : </a:t>
            </a:r>
            <a:r>
              <a:rPr lang="pt-BR" sz="2000" dirty="0">
                <a:solidFill>
                  <a:srgbClr val="1E2D6C"/>
                </a:solidFill>
                <a:latin typeface="Calibri" panose="020F0502020204030204" pitchFamily="34" charset="0"/>
              </a:rPr>
              <a:t>BR-101, entre a divisa PB/PE e a divisa </a:t>
            </a:r>
            <a:r>
              <a:rPr lang="pt-BR" sz="2000" dirty="0" smtClean="0">
                <a:solidFill>
                  <a:srgbClr val="1E2D6C"/>
                </a:solidFill>
                <a:latin typeface="Calibri" panose="020F0502020204030204" pitchFamily="34" charset="0"/>
              </a:rPr>
              <a:t>PE/AL, BR-232, Arco Metropolitano e 4 terminais em SUAPE   </a:t>
            </a:r>
          </a:p>
          <a:p>
            <a:endParaRPr lang="pt-BR" sz="2000" dirty="0" smtClean="0">
              <a:solidFill>
                <a:srgbClr val="1E2D6C"/>
              </a:solidFill>
              <a:latin typeface="Calibri" panose="020F0502020204030204" pitchFamily="34" charset="0"/>
            </a:endParaRPr>
          </a:p>
          <a:p>
            <a:r>
              <a:rPr lang="pt-BR" sz="2000" b="1" dirty="0" smtClean="0">
                <a:solidFill>
                  <a:srgbClr val="1E2D6C"/>
                </a:solidFill>
                <a:latin typeface="Calibri" panose="020F0502020204030204" pitchFamily="34" charset="0"/>
              </a:rPr>
              <a:t>CE: </a:t>
            </a:r>
            <a:r>
              <a:rPr lang="pt-BR" sz="2000" dirty="0" smtClean="0">
                <a:solidFill>
                  <a:srgbClr val="1E2D6C"/>
                </a:solidFill>
                <a:latin typeface="Calibri" panose="020F0502020204030204" pitchFamily="34" charset="0"/>
              </a:rPr>
              <a:t>Aeroporto de Fortaleza</a:t>
            </a:r>
          </a:p>
          <a:p>
            <a:endParaRPr lang="pt-BR" sz="2000" dirty="0" smtClean="0">
              <a:solidFill>
                <a:srgbClr val="1E2D6C"/>
              </a:solidFill>
              <a:latin typeface="Calibri" panose="020F0502020204030204" pitchFamily="34" charset="0"/>
            </a:endParaRPr>
          </a:p>
          <a:p>
            <a:r>
              <a:rPr lang="pt-BR" sz="2000" b="1" dirty="0" smtClean="0">
                <a:solidFill>
                  <a:srgbClr val="1E2D6C"/>
                </a:solidFill>
                <a:latin typeface="Calibri" panose="020F0502020204030204" pitchFamily="34" charset="0"/>
              </a:rPr>
              <a:t>BA: </a:t>
            </a:r>
            <a:r>
              <a:rPr lang="pt-BR" sz="2000" dirty="0" smtClean="0">
                <a:solidFill>
                  <a:srgbClr val="1E2D6C"/>
                </a:solidFill>
                <a:latin typeface="Calibri" panose="020F0502020204030204" pitchFamily="34" charset="0"/>
              </a:rPr>
              <a:t>Aeroporto de Salvador, porto de Aratu  </a:t>
            </a:r>
            <a:endParaRPr lang="pt-BR" sz="2000" dirty="0">
              <a:solidFill>
                <a:srgbClr val="1E2D6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24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17" y="3922713"/>
            <a:ext cx="9540907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u="sng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dimensão regional do desenvolvimento brasileiro</a:t>
            </a:r>
            <a:r>
              <a:rPr lang="pt-BR" sz="36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6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Principais Heranças  </a:t>
            </a:r>
          </a:p>
          <a:p>
            <a:pPr marL="1143000" indent="-1143000">
              <a:buClrTx/>
              <a:buFont typeface="Arial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5400" dirty="0">
              <a:solidFill>
                <a:schemeClr val="tx2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8761" y="6423043"/>
            <a:ext cx="1428610" cy="34996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MT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90425" y="1811158"/>
            <a:ext cx="6135639" cy="34996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Mapa das Concessões das Ferrovias - 2012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83" y="2358875"/>
            <a:ext cx="8663985" cy="49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54576" y="136498"/>
            <a:ext cx="1069863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2" tIns="44996" rIns="89992" bIns="44996"/>
          <a:lstStyle/>
          <a:p>
            <a:pPr marL="1142881" indent="-1142881"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pt-BR" sz="3968" b="1" dirty="0">
                <a:solidFill>
                  <a:schemeClr val="tx1"/>
                </a:solidFill>
                <a:latin typeface="Calibri" pitchFamily="32" charset="0"/>
              </a:rPr>
              <a:t>Novo modelo de Infraestrutura  </a:t>
            </a:r>
            <a:r>
              <a:rPr lang="pt-BR" sz="3968" b="1" dirty="0" smtClean="0">
                <a:solidFill>
                  <a:schemeClr val="tx1"/>
                </a:solidFill>
                <a:latin typeface="Calibri" pitchFamily="32" charset="0"/>
              </a:rPr>
              <a:t>e</a:t>
            </a:r>
          </a:p>
          <a:p>
            <a:pPr marL="1142881" indent="-1142881"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pt-BR" sz="3968" b="1" dirty="0" smtClean="0">
                <a:solidFill>
                  <a:schemeClr val="tx1"/>
                </a:solidFill>
                <a:latin typeface="Calibri" pitchFamily="32" charset="0"/>
              </a:rPr>
              <a:t> o desenvolvimento regional </a:t>
            </a:r>
            <a:endParaRPr lang="pt-BR" sz="3968" b="1" dirty="0">
              <a:solidFill>
                <a:schemeClr val="tx1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85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613279" y="279375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 Brasil : desafio da indústria e o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desenvolvimento regional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0" descr="produtoslide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46" y="1565259"/>
            <a:ext cx="5357850" cy="59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 bwMode="auto">
          <a:xfrm>
            <a:off x="-31786" y="134935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5259"/>
            <a:ext cx="4468808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59279"/>
            <a:ext cx="44688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726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5"/>
          <p:cNvSpPr txBox="1">
            <a:spLocks noChangeArrowheads="1"/>
          </p:cNvSpPr>
          <p:nvPr/>
        </p:nvSpPr>
        <p:spPr bwMode="auto">
          <a:xfrm>
            <a:off x="236769" y="314986"/>
            <a:ext cx="9843326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527" b="1" dirty="0" smtClean="0">
                <a:solidFill>
                  <a:schemeClr val="tx2"/>
                </a:solidFill>
                <a:latin typeface="Trebuchet MS" pitchFamily="34" charset="0"/>
              </a:rPr>
              <a:t>PETRÓLEO &amp; GÁS: fornecedores </a:t>
            </a:r>
            <a:r>
              <a:rPr lang="pt-BR" sz="3527" b="1" dirty="0">
                <a:solidFill>
                  <a:schemeClr val="tx2"/>
                </a:solidFill>
                <a:latin typeface="Trebuchet MS" pitchFamily="34" charset="0"/>
              </a:rPr>
              <a:t>muito concentrados no SE e SUL    </a:t>
            </a:r>
          </a:p>
        </p:txBody>
      </p:sp>
      <p:pic>
        <p:nvPicPr>
          <p:cNvPr id="40963" name="Espaço Reservado para Conteúdo 4" descr="Mapa estabelecimentos 2009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7995" y="1517212"/>
            <a:ext cx="8740875" cy="5806247"/>
          </a:xfrm>
        </p:spPr>
      </p:pic>
      <p:sp>
        <p:nvSpPr>
          <p:cNvPr id="37" name="Forma livre 36"/>
          <p:cNvSpPr/>
          <p:nvPr/>
        </p:nvSpPr>
        <p:spPr>
          <a:xfrm>
            <a:off x="4410335" y="5661029"/>
            <a:ext cx="1559182" cy="1268695"/>
          </a:xfrm>
          <a:custGeom>
            <a:avLst/>
            <a:gdLst>
              <a:gd name="connsiteX0" fmla="*/ 1190172 w 1415143"/>
              <a:gd name="connsiteY0" fmla="*/ 142724 h 1151467"/>
              <a:gd name="connsiteX1" fmla="*/ 87086 w 1415143"/>
              <a:gd name="connsiteY1" fmla="*/ 1013581 h 1151467"/>
              <a:gd name="connsiteX2" fmla="*/ 667658 w 1415143"/>
              <a:gd name="connsiteY2" fmla="*/ 970038 h 1151467"/>
              <a:gd name="connsiteX3" fmla="*/ 1335315 w 1415143"/>
              <a:gd name="connsiteY3" fmla="*/ 157238 h 1151467"/>
              <a:gd name="connsiteX4" fmla="*/ 1190172 w 1415143"/>
              <a:gd name="connsiteY4" fmla="*/ 142724 h 115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43" h="1151467">
                <a:moveTo>
                  <a:pt x="1190172" y="142724"/>
                </a:moveTo>
                <a:cubicBezTo>
                  <a:pt x="982134" y="285448"/>
                  <a:pt x="174172" y="875695"/>
                  <a:pt x="87086" y="1013581"/>
                </a:cubicBezTo>
                <a:cubicBezTo>
                  <a:pt x="0" y="1151467"/>
                  <a:pt x="459620" y="1112762"/>
                  <a:pt x="667658" y="970038"/>
                </a:cubicBezTo>
                <a:cubicBezTo>
                  <a:pt x="875696" y="827314"/>
                  <a:pt x="1255487" y="297543"/>
                  <a:pt x="1335315" y="157238"/>
                </a:cubicBezTo>
                <a:cubicBezTo>
                  <a:pt x="1415143" y="16933"/>
                  <a:pt x="1398210" y="0"/>
                  <a:pt x="1190172" y="14272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06536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41841" y="207937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BRASIL: gastos federais em C,T&amp;I concentrados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no SE e Sul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35094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1708135"/>
            <a:ext cx="978855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 bwMode="auto">
          <a:xfrm>
            <a:off x="-31786" y="1420795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50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68" b="1" dirty="0"/>
              <a:t>POS GRADUAÇÃO no BRASIL, NE e SP </a:t>
            </a:r>
            <a:r>
              <a:rPr lang="en-US" sz="3086" b="1" dirty="0"/>
              <a:t>Programas por grandes áreas do conhecimento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54184" y="6535988"/>
            <a:ext cx="425234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GEOCAPES, 2014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416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2954" y="1732411"/>
            <a:ext cx="6929751" cy="480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8111487" y="2992366"/>
            <a:ext cx="1811150" cy="1853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B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NORDESTE: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1 nota 7</a:t>
            </a:r>
          </a:p>
          <a:p>
            <a:r>
              <a:rPr lang="pt-BR" sz="1543" b="1" dirty="0">
                <a:solidFill>
                  <a:schemeClr val="tx1"/>
                </a:solidFill>
              </a:rPr>
              <a:t>(BR 133)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11 nota 6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sz="1764" b="1" dirty="0">
                <a:solidFill>
                  <a:schemeClr val="tx1"/>
                </a:solidFill>
              </a:rPr>
              <a:t>CAPES,2010 </a:t>
            </a:r>
          </a:p>
        </p:txBody>
      </p:sp>
      <p:sp>
        <p:nvSpPr>
          <p:cNvPr id="3" name="Seta para a esquerda 2"/>
          <p:cNvSpPr/>
          <p:nvPr/>
        </p:nvSpPr>
        <p:spPr>
          <a:xfrm>
            <a:off x="8111487" y="6084093"/>
            <a:ext cx="313201" cy="4518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44010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76263" y="252413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>
                <a:solidFill>
                  <a:schemeClr val="tx1"/>
                </a:solidFill>
                <a:latin typeface="Trebuchet MS" pitchFamily="34" charset="0"/>
              </a:rPr>
              <a:t>M</a:t>
            </a: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anutenção da trajetória de 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					luta contra desigualdades sociais 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 bwMode="auto">
          <a:xfrm>
            <a:off x="0" y="183562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>
            <a:off x="0" y="176361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aixaDeTexto 11"/>
          <p:cNvSpPr txBox="1"/>
          <p:nvPr/>
        </p:nvSpPr>
        <p:spPr>
          <a:xfrm>
            <a:off x="754032" y="1993887"/>
            <a:ext cx="8358246" cy="409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Avanços alcançados são importantes mas muito insuficientes . População lançou </a:t>
            </a:r>
            <a:r>
              <a:rPr lang="pt-BR" sz="2800" b="1" dirty="0" smtClean="0">
                <a:solidFill>
                  <a:schemeClr val="tx1"/>
                </a:solidFill>
              </a:rPr>
              <a:t>nova agenda</a:t>
            </a:r>
            <a:r>
              <a:rPr lang="pt-BR" sz="2800" dirty="0" smtClean="0">
                <a:solidFill>
                  <a:schemeClr val="tx1"/>
                </a:solidFill>
              </a:rPr>
              <a:t>!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	Saúde universal e de qualidade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Educação  universal e de qualidade  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 Antigas “ máquinas de gerar desigualdade”  não foram desmontadas, a exemplo: 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Estrutura fundiária ( rural e urbana)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Ensino fundamental de baixa qualidade 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611156" y="6280167"/>
            <a:ext cx="1000132" cy="928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54164" y="6351605"/>
            <a:ext cx="7072362" cy="893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AGENDA MUITO RELEVANTE PARA O NORDESTE 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3549" y="57801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BRASIL e as energias renováveis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NE com potencial para  eólica e solar  </a:t>
            </a:r>
            <a:endParaRPr lang="pt-BR" sz="35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113663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-31786" y="1065193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agem 7" descr="C:\Users\Charles\Desktop\fig6_1.jpg"/>
          <p:cNvPicPr/>
          <p:nvPr/>
        </p:nvPicPr>
        <p:blipFill rotWithShape="1">
          <a:blip r:embed="rId2" cstate="print"/>
          <a:srcRect l="551" t="-597" r="1680" b="1983"/>
          <a:stretch/>
        </p:blipFill>
        <p:spPr bwMode="auto">
          <a:xfrm>
            <a:off x="2611420" y="2227261"/>
            <a:ext cx="5143536" cy="4195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039784" y="1565259"/>
            <a:ext cx="857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Brasil: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Velocidade média anual do vento a 50m de altura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4098" y="6565919"/>
            <a:ext cx="750099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 Feitosa, E. A. N.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al.</a:t>
            </a:r>
            <a:r>
              <a:rPr lang="pt-BR" dirty="0" smtClean="0">
                <a:solidFill>
                  <a:schemeClr val="tx1"/>
                </a:solidFill>
              </a:rPr>
              <a:t> Panorama do Potencial Eólico no Brasil. Brasília: </a:t>
            </a:r>
            <a:r>
              <a:rPr lang="pt-BR" dirty="0" err="1" smtClean="0">
                <a:solidFill>
                  <a:schemeClr val="tx1"/>
                </a:solidFill>
              </a:rPr>
              <a:t>Dupligráfica</a:t>
            </a:r>
            <a:r>
              <a:rPr lang="pt-BR" dirty="0" smtClean="0">
                <a:solidFill>
                  <a:schemeClr val="tx1"/>
                </a:solidFill>
              </a:rPr>
              <a:t>, 2003. (adaptado) apud ANEEL.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4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7784" y="4624400"/>
            <a:ext cx="9395999" cy="1512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 olhar no futuro</a:t>
            </a: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kern="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4. A importância de uma política nacional de desenvolvimento regional    </a:t>
            </a:r>
            <a:endParaRPr lang="pt-BR" sz="3600" b="1" kern="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600" b="1" kern="0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44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0272" y="440068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>
                <a:solidFill>
                  <a:schemeClr val="tx1"/>
                </a:solidFill>
                <a:latin typeface="Trebuchet MS" pitchFamily="34" charset="0"/>
              </a:rPr>
              <a:t>P</a:t>
            </a: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oliticas publicas e Desenvolvimento Regional</a:t>
            </a:r>
            <a:endParaRPr lang="pt-BR" sz="3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27791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>
            <a:off x="-31786" y="120648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aixaDeTexto 8"/>
          <p:cNvSpPr txBox="1"/>
          <p:nvPr/>
        </p:nvSpPr>
        <p:spPr>
          <a:xfrm>
            <a:off x="338626" y="1508931"/>
            <a:ext cx="9710213" cy="610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Manutenção de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quadro de insuficientes políticas regionais 	explícitas,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 com irrelevante atuação das SUPERINTENDENCIAS recriadas e dificuldades de coordenação horizontal das instituições de 	atuação regional,  contrastando com impactos positivos de políticas nacionais de corte setorial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endParaRPr lang="pt-BR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Reestruturação da receita pública, com perda de peso dos estados na Receita Disponível e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  protagonismo  da União em políticas 	públicas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(em especial nas políticas sociais e de investimentos).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Política de desoneração federal afeta Estados e Município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Superávit primário negativo é sobretudo da União: estados do NE tem gerado superávits </a:t>
            </a:r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5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0272" y="107429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>
                <a:solidFill>
                  <a:schemeClr val="tx1"/>
                </a:solidFill>
                <a:latin typeface="Trebuchet MS" pitchFamily="34" charset="0"/>
              </a:rPr>
              <a:t>I</a:t>
            </a: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mportância de uma Politica Nacional de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Desenvolvimento Regional</a:t>
            </a:r>
            <a:endParaRPr lang="pt-BR" sz="3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27791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>
            <a:off x="-31786" y="120648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185205" y="1475581"/>
            <a:ext cx="9710213" cy="690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O hiato regional reduziu um pouco, mas ainda é importante</a:t>
            </a:r>
          </a:p>
          <a:p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sobretudo no NE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(13,5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</a:rPr>
              <a:t>% do PIB versus 27,5% da população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endParaRPr lang="pt-B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NE, NO e CO  mostraram que o investimento realizado tem retorno </a:t>
            </a:r>
          </a:p>
          <a:p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A Política seria multi escalar: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na escala macro ( NE e NO)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na escala sub-regional: as diversas regiões do país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 A Política requer  a valorização da  cooperação, um princípio importante nos modelos federativos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 Política Regional é importante num país diverso (potencial) e desigual (problema) como o Brasil . Deve constar da agenda do debate federativo </a:t>
            </a:r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lvl="1" indent="0"/>
            <a:endParaRPr lang="pt-BR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12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207937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/>
              <a:t>A herança da ocupação litorânea  </a:t>
            </a:r>
            <a:br>
              <a:rPr lang="pt-BR" sz="4400" b="1" dirty="0" smtClean="0"/>
            </a:br>
            <a:r>
              <a:rPr lang="pt-BR" sz="4000" b="1" dirty="0" smtClean="0"/>
              <a:t>(marca também o Nordeste) </a:t>
            </a:r>
            <a:endParaRPr lang="pt-BR" sz="4000" dirty="0"/>
          </a:p>
        </p:txBody>
      </p:sp>
      <p:pic>
        <p:nvPicPr>
          <p:cNvPr id="44034" name="Picture 2" descr="Distribuição da população brasilei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563" y="1732411"/>
            <a:ext cx="7245500" cy="503981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575073" y="6929724"/>
            <a:ext cx="3071462" cy="35941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t-BR" dirty="0" smtClean="0"/>
              <a:t>Fonte: IBGE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39850" y="6851671"/>
            <a:ext cx="264320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IBGE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 bwMode="auto">
          <a:xfrm>
            <a:off x="0" y="156525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0" y="149382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595504" y="204742"/>
            <a:ext cx="9208104" cy="5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527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PNDR:  </a:t>
            </a:r>
            <a:r>
              <a:rPr lang="pt-BR" sz="3527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TIPOLOGIA </a:t>
            </a:r>
            <a:endParaRPr lang="pt-BR" sz="2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8131" name="Picture 1" descr="http://mail.google.com/mail/?attid=0.1&amp;disp=emb&amp;view=att&amp;th=11d72220f9276c03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36261" y="922211"/>
            <a:ext cx="9367347" cy="635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3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0272" y="107429"/>
            <a:ext cx="10699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>
                <a:solidFill>
                  <a:schemeClr val="tx1"/>
                </a:solidFill>
                <a:latin typeface="Trebuchet MS" pitchFamily="34" charset="0"/>
              </a:rPr>
              <a:t>I</a:t>
            </a: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mportância de </a:t>
            </a: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um Fundo Nacional </a:t>
            </a: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de </a:t>
            </a:r>
          </a:p>
          <a:p>
            <a:pPr marL="1143000" indent="-114300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Promoção do Desenvolvimento </a:t>
            </a:r>
            <a:r>
              <a:rPr lang="pt-BR" sz="3400" b="1" dirty="0" smtClean="0">
                <a:solidFill>
                  <a:schemeClr val="tx1"/>
                </a:solidFill>
                <a:latin typeface="Trebuchet MS" pitchFamily="34" charset="0"/>
              </a:rPr>
              <a:t>Regional</a:t>
            </a:r>
            <a:endParaRPr lang="pt-BR" sz="3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0" y="127791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>
            <a:off x="-31786" y="1206481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185205" y="3419797"/>
            <a:ext cx="9710213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lvl="1" indent="-358775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 Os Fundos Constitucionais são importantes  (R$ 83 Bi entre 2004 – 2010, sendo 60% para o FNE)mas só financiam projetos produtivos. O valor é semelhante ao do PRONAF     ( 45% no Sul e apenas 18% no NE)</a:t>
            </a:r>
            <a:endParaRPr lang="pt-BR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89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39863" y="4279903"/>
            <a:ext cx="7380287" cy="94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 dirty="0" smtClean="0">
                <a:solidFill>
                  <a:schemeClr val="tx2"/>
                </a:solidFill>
                <a:latin typeface="Calibri" pitchFamily="32" charset="0"/>
              </a:rPr>
              <a:t>OBRIGADA</a:t>
            </a:r>
            <a:endParaRPr lang="pt-BR" sz="6600" b="1" dirty="0">
              <a:solidFill>
                <a:schemeClr val="tx2"/>
              </a:solidFill>
              <a:latin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2858" y="5280035"/>
            <a:ext cx="542928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</a:rPr>
              <a:t>taniabacelar@gmail.com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http://mapas.ibge.gov.br/output/biomas2_MAPAS26043288170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66" y="1983964"/>
            <a:ext cx="8064529" cy="4724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930443" y="2827878"/>
            <a:ext cx="2038959" cy="554727"/>
          </a:xfrm>
          <a:prstGeom prst="wedgeRoundRectCallout">
            <a:avLst>
              <a:gd name="adj1" fmla="val -64935"/>
              <a:gd name="adj2" fmla="val 107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pt-BR">
                <a:latin typeface="Tahoma" pitchFamily="34" charset="0"/>
                <a:cs typeface="Arial" pitchFamily="34" charset="0"/>
              </a:rPr>
              <a:t>Africanos</a:t>
            </a:r>
          </a:p>
          <a:p>
            <a:pPr algn="ctr"/>
            <a:endParaRPr lang="pt-BR">
              <a:latin typeface="Tahoma" pitchFamily="34" charset="0"/>
              <a:cs typeface="Arial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596187" y="4173573"/>
            <a:ext cx="2460653" cy="554727"/>
          </a:xfrm>
          <a:prstGeom prst="wedgeRoundRectCallout">
            <a:avLst>
              <a:gd name="adj1" fmla="val -74611"/>
              <a:gd name="adj2" fmla="val 107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pt-BR">
                <a:latin typeface="Tahoma" pitchFamily="34" charset="0"/>
                <a:cs typeface="Arial" pitchFamily="34" charset="0"/>
              </a:rPr>
              <a:t>Africanos</a:t>
            </a:r>
          </a:p>
          <a:p>
            <a:pPr algn="ctr"/>
            <a:endParaRPr lang="pt-BR">
              <a:latin typeface="Tahoma" pitchFamily="34" charset="0"/>
              <a:cs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6694177" y="5039793"/>
            <a:ext cx="1349334" cy="554726"/>
          </a:xfrm>
          <a:prstGeom prst="wedgeRoundRectCallout">
            <a:avLst>
              <a:gd name="adj1" fmla="val -186574"/>
              <a:gd name="adj2" fmla="val 88801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pt-BR">
                <a:latin typeface="Tahoma" pitchFamily="34" charset="0"/>
                <a:cs typeface="Arial" pitchFamily="34" charset="0"/>
              </a:rPr>
              <a:t>Europeus</a:t>
            </a:r>
          </a:p>
          <a:p>
            <a:pPr algn="ctr"/>
            <a:endParaRPr lang="pt-BR"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260052" y="2362389"/>
            <a:ext cx="1905868" cy="554726"/>
          </a:xfrm>
          <a:prstGeom prst="wedgeRoundRectCallout">
            <a:avLst>
              <a:gd name="adj1" fmla="val 98852"/>
              <a:gd name="adj2" fmla="val 127917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pt-BR">
                <a:latin typeface="Tahoma" pitchFamily="34" charset="0"/>
                <a:cs typeface="Arial" pitchFamily="34" charset="0"/>
              </a:rPr>
              <a:t>Índios</a:t>
            </a:r>
          </a:p>
          <a:p>
            <a:pPr algn="ctr"/>
            <a:endParaRPr lang="pt-BR">
              <a:latin typeface="Tahoma" pitchFamily="34" charset="0"/>
              <a:cs typeface="Arial" pitchFamily="34" charset="0"/>
            </a:endParaRPr>
          </a:p>
        </p:txBody>
      </p:sp>
      <p:pic>
        <p:nvPicPr>
          <p:cNvPr id="16" name="Picture 16" descr="C:\Documents and Settings\Administrador\Configurações locais\Temporary Internet Files\Content.IE5\HRSBCVEO\MPj040133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531" y="2362398"/>
            <a:ext cx="789298" cy="62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C:\Documents and Settings\Administrador\Configurações locais\Temporary Internet Files\Content.IE5\CXUF4PQV\MCj027916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616" y="2913622"/>
            <a:ext cx="647540" cy="3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C:\Documents and Settings\Administrador\Configurações locais\Temporary Internet Files\Content.IE5\CXUF4PQV\MCj027916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6623" y="3386105"/>
            <a:ext cx="647540" cy="3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C:\Documents and Settings\Administrador\Configurações locais\Temporary Internet Files\Content.IE5\0E8CQCV1\MPj040663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6666" y="3071119"/>
            <a:ext cx="393788" cy="86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C:\Arquivos de programas\Microsoft Office\MEDIA\CAGCAT10\j014962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2845" y="3701094"/>
            <a:ext cx="649290" cy="4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C:\Arquivos de programas\Microsoft Office\MEDIA\CAGCAT10\j014962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9068" y="4252324"/>
            <a:ext cx="649290" cy="4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C:\Arquivos de programas\Microsoft Office\MEDIA\CAGCAT10\j014962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6535" y="5354781"/>
            <a:ext cx="649290" cy="4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Documents and Settings\Administrador\Configurações locais\Temporary Internet Files\Content.IE5\HRSBCVEO\MPj0405552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1558" y="4882298"/>
            <a:ext cx="945059" cy="4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C:\Documents and Settings\Administrador\Configurações locais\Temporary Internet Files\Content.IE5\Y89SKC4N\MCj0404625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7862" y="4409815"/>
            <a:ext cx="593287" cy="4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6671" y="493689"/>
            <a:ext cx="9882863" cy="10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3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BR: HERANÇA DA DIVERSIDADE ambiental, sócio-econômica, </a:t>
            </a:r>
            <a:r>
              <a:rPr lang="pt-BR" sz="33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cultural </a:t>
            </a:r>
            <a:r>
              <a:rPr lang="pt-BR" sz="28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(NE também é diverso)</a:t>
            </a:r>
            <a:endParaRPr lang="en-US" sz="2800" b="1" dirty="0">
              <a:solidFill>
                <a:schemeClr val="tx1"/>
              </a:solidFill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 bwMode="auto">
          <a:xfrm>
            <a:off x="0" y="163669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BRASIL RENDA PER CAPITA 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030" y="1889906"/>
            <a:ext cx="8505587" cy="480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10814" y="525443"/>
            <a:ext cx="10080625" cy="110359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BR: herança da concentração no Sudeste/Sul    e desigualdade     </a:t>
            </a:r>
            <a:r>
              <a:rPr lang="pt-BR" sz="3100" b="1" dirty="0" smtClean="0">
                <a:solidFill>
                  <a:srgbClr val="002060"/>
                </a:solidFill>
              </a:rPr>
              <a:t>RENDA </a:t>
            </a:r>
            <a:r>
              <a:rPr lang="pt-BR" sz="3100" b="1" i="1" dirty="0" smtClean="0">
                <a:solidFill>
                  <a:srgbClr val="002060"/>
                </a:solidFill>
              </a:rPr>
              <a:t>PER CAPITA</a:t>
            </a:r>
            <a:endParaRPr lang="pt-BR" sz="3100" b="1" dirty="0">
              <a:solidFill>
                <a:srgbClr val="002060"/>
              </a:solidFill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2308084" y="3846365"/>
            <a:ext cx="3367299" cy="1124105"/>
          </a:xfrm>
          <a:custGeom>
            <a:avLst/>
            <a:gdLst>
              <a:gd name="T0" fmla="*/ 0 w 1856"/>
              <a:gd name="T1" fmla="*/ 2147474227 h 731"/>
              <a:gd name="T2" fmla="*/ 2147474379 w 1856"/>
              <a:gd name="T3" fmla="*/ 0 h 731"/>
              <a:gd name="T4" fmla="*/ 2147474379 w 1856"/>
              <a:gd name="T5" fmla="*/ 2147474227 h 731"/>
              <a:gd name="T6" fmla="*/ 2147474379 w 1856"/>
              <a:gd name="T7" fmla="*/ 2147474227 h 731"/>
              <a:gd name="T8" fmla="*/ 2147474379 w 1856"/>
              <a:gd name="T9" fmla="*/ 2147474227 h 731"/>
              <a:gd name="T10" fmla="*/ 2147474379 w 1856"/>
              <a:gd name="T11" fmla="*/ 2147474227 h 731"/>
              <a:gd name="T12" fmla="*/ 2147474379 w 1856"/>
              <a:gd name="T13" fmla="*/ 2147474227 h 731"/>
              <a:gd name="T14" fmla="*/ 2147474379 w 1856"/>
              <a:gd name="T15" fmla="*/ 2147474227 h 731"/>
              <a:gd name="T16" fmla="*/ 2147474379 w 1856"/>
              <a:gd name="T17" fmla="*/ 2147474227 h 731"/>
              <a:gd name="T18" fmla="*/ 2147474379 w 1856"/>
              <a:gd name="T19" fmla="*/ 2147474227 h 731"/>
              <a:gd name="T20" fmla="*/ 2147474379 w 1856"/>
              <a:gd name="T21" fmla="*/ 2147474227 h 731"/>
              <a:gd name="T22" fmla="*/ 2147474379 w 1856"/>
              <a:gd name="T23" fmla="*/ 2147474227 h 731"/>
              <a:gd name="T24" fmla="*/ 2147474379 w 1856"/>
              <a:gd name="T25" fmla="*/ 2147474227 h 731"/>
              <a:gd name="T26" fmla="*/ 2147474379 w 1856"/>
              <a:gd name="T27" fmla="*/ 2147474227 h 731"/>
              <a:gd name="T28" fmla="*/ 2147474379 w 1856"/>
              <a:gd name="T29" fmla="*/ 2147474227 h 731"/>
              <a:gd name="T30" fmla="*/ 2147474379 w 1856"/>
              <a:gd name="T31" fmla="*/ 2147474227 h 731"/>
              <a:gd name="T32" fmla="*/ 2147474379 w 1856"/>
              <a:gd name="T33" fmla="*/ 2147474227 h 731"/>
              <a:gd name="T34" fmla="*/ 2147474379 w 1856"/>
              <a:gd name="T35" fmla="*/ 2147474227 h 731"/>
              <a:gd name="T36" fmla="*/ 2147474379 w 1856"/>
              <a:gd name="T37" fmla="*/ 2147474227 h 731"/>
              <a:gd name="T38" fmla="*/ 2147474379 w 1856"/>
              <a:gd name="T39" fmla="*/ 2147474227 h 731"/>
              <a:gd name="T40" fmla="*/ 2147474379 w 1856"/>
              <a:gd name="T41" fmla="*/ 2147474227 h 731"/>
              <a:gd name="T42" fmla="*/ 2147474379 w 1856"/>
              <a:gd name="T43" fmla="*/ 2147474227 h 731"/>
              <a:gd name="T44" fmla="*/ 2147474379 w 1856"/>
              <a:gd name="T45" fmla="*/ 2147474227 h 7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56"/>
              <a:gd name="T70" fmla="*/ 0 h 731"/>
              <a:gd name="T71" fmla="*/ 1856 w 1856"/>
              <a:gd name="T72" fmla="*/ 731 h 7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56" h="731">
                <a:moveTo>
                  <a:pt x="0" y="55"/>
                </a:moveTo>
                <a:cubicBezTo>
                  <a:pt x="63" y="46"/>
                  <a:pt x="120" y="35"/>
                  <a:pt x="174" y="0"/>
                </a:cubicBezTo>
                <a:cubicBezTo>
                  <a:pt x="354" y="6"/>
                  <a:pt x="469" y="17"/>
                  <a:pt x="631" y="37"/>
                </a:cubicBezTo>
                <a:cubicBezTo>
                  <a:pt x="649" y="43"/>
                  <a:pt x="668" y="49"/>
                  <a:pt x="686" y="55"/>
                </a:cubicBezTo>
                <a:cubicBezTo>
                  <a:pt x="695" y="58"/>
                  <a:pt x="713" y="64"/>
                  <a:pt x="713" y="64"/>
                </a:cubicBezTo>
                <a:cubicBezTo>
                  <a:pt x="761" y="110"/>
                  <a:pt x="846" y="97"/>
                  <a:pt x="905" y="101"/>
                </a:cubicBezTo>
                <a:cubicBezTo>
                  <a:pt x="981" y="126"/>
                  <a:pt x="944" y="108"/>
                  <a:pt x="1015" y="155"/>
                </a:cubicBezTo>
                <a:cubicBezTo>
                  <a:pt x="1054" y="181"/>
                  <a:pt x="1082" y="226"/>
                  <a:pt x="1125" y="247"/>
                </a:cubicBezTo>
                <a:cubicBezTo>
                  <a:pt x="1166" y="267"/>
                  <a:pt x="1140" y="242"/>
                  <a:pt x="1180" y="274"/>
                </a:cubicBezTo>
                <a:cubicBezTo>
                  <a:pt x="1187" y="279"/>
                  <a:pt x="1190" y="289"/>
                  <a:pt x="1198" y="293"/>
                </a:cubicBezTo>
                <a:cubicBezTo>
                  <a:pt x="1215" y="302"/>
                  <a:pt x="1253" y="311"/>
                  <a:pt x="1253" y="311"/>
                </a:cubicBezTo>
                <a:cubicBezTo>
                  <a:pt x="1262" y="317"/>
                  <a:pt x="1273" y="320"/>
                  <a:pt x="1280" y="329"/>
                </a:cubicBezTo>
                <a:cubicBezTo>
                  <a:pt x="1315" y="374"/>
                  <a:pt x="1257" y="347"/>
                  <a:pt x="1317" y="366"/>
                </a:cubicBezTo>
                <a:cubicBezTo>
                  <a:pt x="1354" y="390"/>
                  <a:pt x="1408" y="422"/>
                  <a:pt x="1436" y="457"/>
                </a:cubicBezTo>
                <a:cubicBezTo>
                  <a:pt x="1462" y="489"/>
                  <a:pt x="1469" y="529"/>
                  <a:pt x="1481" y="567"/>
                </a:cubicBezTo>
                <a:cubicBezTo>
                  <a:pt x="1484" y="575"/>
                  <a:pt x="1495" y="578"/>
                  <a:pt x="1500" y="585"/>
                </a:cubicBezTo>
                <a:cubicBezTo>
                  <a:pt x="1513" y="603"/>
                  <a:pt x="1524" y="622"/>
                  <a:pt x="1536" y="640"/>
                </a:cubicBezTo>
                <a:cubicBezTo>
                  <a:pt x="1542" y="649"/>
                  <a:pt x="1555" y="651"/>
                  <a:pt x="1564" y="658"/>
                </a:cubicBezTo>
                <a:cubicBezTo>
                  <a:pt x="1594" y="682"/>
                  <a:pt x="1622" y="709"/>
                  <a:pt x="1655" y="731"/>
                </a:cubicBezTo>
                <a:cubicBezTo>
                  <a:pt x="1657" y="731"/>
                  <a:pt x="1737" y="726"/>
                  <a:pt x="1756" y="713"/>
                </a:cubicBezTo>
                <a:cubicBezTo>
                  <a:pt x="1767" y="706"/>
                  <a:pt x="1772" y="692"/>
                  <a:pt x="1783" y="686"/>
                </a:cubicBezTo>
                <a:cubicBezTo>
                  <a:pt x="1800" y="677"/>
                  <a:pt x="1838" y="667"/>
                  <a:pt x="1838" y="667"/>
                </a:cubicBezTo>
                <a:cubicBezTo>
                  <a:pt x="1844" y="658"/>
                  <a:pt x="1856" y="640"/>
                  <a:pt x="1856" y="640"/>
                </a:cubicBezTo>
              </a:path>
            </a:pathLst>
          </a:custGeom>
          <a:noFill/>
          <a:ln w="57150">
            <a:solidFill>
              <a:srgbClr val="080808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pt-BR"/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ector reto 5"/>
          <p:cNvCxnSpPr/>
          <p:nvPr/>
        </p:nvCxnSpPr>
        <p:spPr bwMode="auto">
          <a:xfrm>
            <a:off x="0" y="163669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6284" y="493861"/>
            <a:ext cx="10080625" cy="110359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BR: herança da concentração no Sudeste/Sul    e desigualdade </a:t>
            </a:r>
            <a:r>
              <a:rPr lang="pt-BR" sz="3100" b="1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pt-BR" sz="3100" b="1" i="1" dirty="0" smtClean="0">
                <a:solidFill>
                  <a:srgbClr val="002060"/>
                </a:solidFill>
              </a:rPr>
              <a:t>IDH</a:t>
            </a:r>
            <a:endParaRPr lang="pt-BR" sz="31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BRASIL IDHM 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541" y="2126147"/>
            <a:ext cx="8348076" cy="44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4"/>
          <p:cNvSpPr>
            <a:spLocks/>
          </p:cNvSpPr>
          <p:nvPr/>
        </p:nvSpPr>
        <p:spPr bwMode="auto">
          <a:xfrm>
            <a:off x="2466852" y="3938589"/>
            <a:ext cx="3367299" cy="1124105"/>
          </a:xfrm>
          <a:custGeom>
            <a:avLst/>
            <a:gdLst>
              <a:gd name="T0" fmla="*/ 0 w 1856"/>
              <a:gd name="T1" fmla="*/ 2147474227 h 731"/>
              <a:gd name="T2" fmla="*/ 2147474379 w 1856"/>
              <a:gd name="T3" fmla="*/ 0 h 731"/>
              <a:gd name="T4" fmla="*/ 2147474379 w 1856"/>
              <a:gd name="T5" fmla="*/ 2147474227 h 731"/>
              <a:gd name="T6" fmla="*/ 2147474379 w 1856"/>
              <a:gd name="T7" fmla="*/ 2147474227 h 731"/>
              <a:gd name="T8" fmla="*/ 2147474379 w 1856"/>
              <a:gd name="T9" fmla="*/ 2147474227 h 731"/>
              <a:gd name="T10" fmla="*/ 2147474379 w 1856"/>
              <a:gd name="T11" fmla="*/ 2147474227 h 731"/>
              <a:gd name="T12" fmla="*/ 2147474379 w 1856"/>
              <a:gd name="T13" fmla="*/ 2147474227 h 731"/>
              <a:gd name="T14" fmla="*/ 2147474379 w 1856"/>
              <a:gd name="T15" fmla="*/ 2147474227 h 731"/>
              <a:gd name="T16" fmla="*/ 2147474379 w 1856"/>
              <a:gd name="T17" fmla="*/ 2147474227 h 731"/>
              <a:gd name="T18" fmla="*/ 2147474379 w 1856"/>
              <a:gd name="T19" fmla="*/ 2147474227 h 731"/>
              <a:gd name="T20" fmla="*/ 2147474379 w 1856"/>
              <a:gd name="T21" fmla="*/ 2147474227 h 731"/>
              <a:gd name="T22" fmla="*/ 2147474379 w 1856"/>
              <a:gd name="T23" fmla="*/ 2147474227 h 731"/>
              <a:gd name="T24" fmla="*/ 2147474379 w 1856"/>
              <a:gd name="T25" fmla="*/ 2147474227 h 731"/>
              <a:gd name="T26" fmla="*/ 2147474379 w 1856"/>
              <a:gd name="T27" fmla="*/ 2147474227 h 731"/>
              <a:gd name="T28" fmla="*/ 2147474379 w 1856"/>
              <a:gd name="T29" fmla="*/ 2147474227 h 731"/>
              <a:gd name="T30" fmla="*/ 2147474379 w 1856"/>
              <a:gd name="T31" fmla="*/ 2147474227 h 731"/>
              <a:gd name="T32" fmla="*/ 2147474379 w 1856"/>
              <a:gd name="T33" fmla="*/ 2147474227 h 731"/>
              <a:gd name="T34" fmla="*/ 2147474379 w 1856"/>
              <a:gd name="T35" fmla="*/ 2147474227 h 731"/>
              <a:gd name="T36" fmla="*/ 2147474379 w 1856"/>
              <a:gd name="T37" fmla="*/ 2147474227 h 731"/>
              <a:gd name="T38" fmla="*/ 2147474379 w 1856"/>
              <a:gd name="T39" fmla="*/ 2147474227 h 731"/>
              <a:gd name="T40" fmla="*/ 2147474379 w 1856"/>
              <a:gd name="T41" fmla="*/ 2147474227 h 731"/>
              <a:gd name="T42" fmla="*/ 2147474379 w 1856"/>
              <a:gd name="T43" fmla="*/ 2147474227 h 731"/>
              <a:gd name="T44" fmla="*/ 2147474379 w 1856"/>
              <a:gd name="T45" fmla="*/ 2147474227 h 7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56"/>
              <a:gd name="T70" fmla="*/ 0 h 731"/>
              <a:gd name="T71" fmla="*/ 1856 w 1856"/>
              <a:gd name="T72" fmla="*/ 731 h 7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56" h="731">
                <a:moveTo>
                  <a:pt x="0" y="55"/>
                </a:moveTo>
                <a:cubicBezTo>
                  <a:pt x="63" y="46"/>
                  <a:pt x="120" y="35"/>
                  <a:pt x="174" y="0"/>
                </a:cubicBezTo>
                <a:cubicBezTo>
                  <a:pt x="354" y="6"/>
                  <a:pt x="469" y="17"/>
                  <a:pt x="631" y="37"/>
                </a:cubicBezTo>
                <a:cubicBezTo>
                  <a:pt x="649" y="43"/>
                  <a:pt x="668" y="49"/>
                  <a:pt x="686" y="55"/>
                </a:cubicBezTo>
                <a:cubicBezTo>
                  <a:pt x="695" y="58"/>
                  <a:pt x="713" y="64"/>
                  <a:pt x="713" y="64"/>
                </a:cubicBezTo>
                <a:cubicBezTo>
                  <a:pt x="761" y="110"/>
                  <a:pt x="846" y="97"/>
                  <a:pt x="905" y="101"/>
                </a:cubicBezTo>
                <a:cubicBezTo>
                  <a:pt x="981" y="126"/>
                  <a:pt x="944" y="108"/>
                  <a:pt x="1015" y="155"/>
                </a:cubicBezTo>
                <a:cubicBezTo>
                  <a:pt x="1054" y="181"/>
                  <a:pt x="1082" y="226"/>
                  <a:pt x="1125" y="247"/>
                </a:cubicBezTo>
                <a:cubicBezTo>
                  <a:pt x="1166" y="267"/>
                  <a:pt x="1140" y="242"/>
                  <a:pt x="1180" y="274"/>
                </a:cubicBezTo>
                <a:cubicBezTo>
                  <a:pt x="1187" y="279"/>
                  <a:pt x="1190" y="289"/>
                  <a:pt x="1198" y="293"/>
                </a:cubicBezTo>
                <a:cubicBezTo>
                  <a:pt x="1215" y="302"/>
                  <a:pt x="1253" y="311"/>
                  <a:pt x="1253" y="311"/>
                </a:cubicBezTo>
                <a:cubicBezTo>
                  <a:pt x="1262" y="317"/>
                  <a:pt x="1273" y="320"/>
                  <a:pt x="1280" y="329"/>
                </a:cubicBezTo>
                <a:cubicBezTo>
                  <a:pt x="1315" y="374"/>
                  <a:pt x="1257" y="347"/>
                  <a:pt x="1317" y="366"/>
                </a:cubicBezTo>
                <a:cubicBezTo>
                  <a:pt x="1354" y="390"/>
                  <a:pt x="1408" y="422"/>
                  <a:pt x="1436" y="457"/>
                </a:cubicBezTo>
                <a:cubicBezTo>
                  <a:pt x="1462" y="489"/>
                  <a:pt x="1469" y="529"/>
                  <a:pt x="1481" y="567"/>
                </a:cubicBezTo>
                <a:cubicBezTo>
                  <a:pt x="1484" y="575"/>
                  <a:pt x="1495" y="578"/>
                  <a:pt x="1500" y="585"/>
                </a:cubicBezTo>
                <a:cubicBezTo>
                  <a:pt x="1513" y="603"/>
                  <a:pt x="1524" y="622"/>
                  <a:pt x="1536" y="640"/>
                </a:cubicBezTo>
                <a:cubicBezTo>
                  <a:pt x="1542" y="649"/>
                  <a:pt x="1555" y="651"/>
                  <a:pt x="1564" y="658"/>
                </a:cubicBezTo>
                <a:cubicBezTo>
                  <a:pt x="1594" y="682"/>
                  <a:pt x="1622" y="709"/>
                  <a:pt x="1655" y="731"/>
                </a:cubicBezTo>
                <a:cubicBezTo>
                  <a:pt x="1657" y="731"/>
                  <a:pt x="1737" y="726"/>
                  <a:pt x="1756" y="713"/>
                </a:cubicBezTo>
                <a:cubicBezTo>
                  <a:pt x="1767" y="706"/>
                  <a:pt x="1772" y="692"/>
                  <a:pt x="1783" y="686"/>
                </a:cubicBezTo>
                <a:cubicBezTo>
                  <a:pt x="1800" y="677"/>
                  <a:pt x="1838" y="667"/>
                  <a:pt x="1838" y="667"/>
                </a:cubicBezTo>
                <a:cubicBezTo>
                  <a:pt x="1844" y="658"/>
                  <a:pt x="1856" y="640"/>
                  <a:pt x="1856" y="640"/>
                </a:cubicBezTo>
              </a:path>
            </a:pathLst>
          </a:custGeom>
          <a:noFill/>
          <a:ln w="57150">
            <a:solidFill>
              <a:srgbClr val="080808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pt-BR"/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ector reto 5"/>
          <p:cNvCxnSpPr/>
          <p:nvPr/>
        </p:nvCxnSpPr>
        <p:spPr bwMode="auto">
          <a:xfrm>
            <a:off x="0" y="163669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548928"/>
            <a:ext cx="10080625" cy="110359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BR: herança da concentração no Sudeste/Sul    e desigualdade </a:t>
            </a:r>
            <a:r>
              <a:rPr lang="pt-BR" sz="3100" b="1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pt-BR" sz="3100" b="1" i="1" dirty="0" smtClean="0">
                <a:solidFill>
                  <a:srgbClr val="002060"/>
                </a:solidFill>
                <a:latin typeface="Trebuchet MS" pitchFamily="34" charset="0"/>
              </a:rPr>
              <a:t>B</a:t>
            </a:r>
            <a:r>
              <a:rPr lang="pt-BR" sz="3100" b="1" i="1" dirty="0" smtClean="0">
                <a:solidFill>
                  <a:srgbClr val="002060"/>
                </a:solidFill>
              </a:rPr>
              <a:t>AIXA ESCOLARIDADE</a:t>
            </a:r>
            <a:endParaRPr lang="pt-BR" sz="3100" b="1" dirty="0">
              <a:solidFill>
                <a:srgbClr val="00206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97" y="1954666"/>
            <a:ext cx="9056875" cy="4502575"/>
            <a:chOff x="480" y="1008"/>
            <a:chExt cx="4992" cy="2928"/>
          </a:xfrm>
        </p:grpSpPr>
        <p:pic>
          <p:nvPicPr>
            <p:cNvPr id="11" name="Picture 10" descr="BRASIL MENOS DE 4 ANOS DE ESTUDO 2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1008"/>
              <a:ext cx="4992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417" y="2176"/>
              <a:ext cx="1856" cy="731"/>
            </a:xfrm>
            <a:custGeom>
              <a:avLst/>
              <a:gdLst>
                <a:gd name="T0" fmla="*/ 0 w 1856"/>
                <a:gd name="T1" fmla="*/ 2147474227 h 731"/>
                <a:gd name="T2" fmla="*/ 2147474379 w 1856"/>
                <a:gd name="T3" fmla="*/ 0 h 731"/>
                <a:gd name="T4" fmla="*/ 2147474379 w 1856"/>
                <a:gd name="T5" fmla="*/ 2147474227 h 731"/>
                <a:gd name="T6" fmla="*/ 2147474379 w 1856"/>
                <a:gd name="T7" fmla="*/ 2147474227 h 731"/>
                <a:gd name="T8" fmla="*/ 2147474379 w 1856"/>
                <a:gd name="T9" fmla="*/ 2147474227 h 731"/>
                <a:gd name="T10" fmla="*/ 2147474379 w 1856"/>
                <a:gd name="T11" fmla="*/ 2147474227 h 731"/>
                <a:gd name="T12" fmla="*/ 2147474379 w 1856"/>
                <a:gd name="T13" fmla="*/ 2147474227 h 731"/>
                <a:gd name="T14" fmla="*/ 2147474379 w 1856"/>
                <a:gd name="T15" fmla="*/ 2147474227 h 731"/>
                <a:gd name="T16" fmla="*/ 2147474379 w 1856"/>
                <a:gd name="T17" fmla="*/ 2147474227 h 731"/>
                <a:gd name="T18" fmla="*/ 2147474379 w 1856"/>
                <a:gd name="T19" fmla="*/ 2147474227 h 731"/>
                <a:gd name="T20" fmla="*/ 2147474379 w 1856"/>
                <a:gd name="T21" fmla="*/ 2147474227 h 731"/>
                <a:gd name="T22" fmla="*/ 2147474379 w 1856"/>
                <a:gd name="T23" fmla="*/ 2147474227 h 731"/>
                <a:gd name="T24" fmla="*/ 2147474379 w 1856"/>
                <a:gd name="T25" fmla="*/ 2147474227 h 731"/>
                <a:gd name="T26" fmla="*/ 2147474379 w 1856"/>
                <a:gd name="T27" fmla="*/ 2147474227 h 731"/>
                <a:gd name="T28" fmla="*/ 2147474379 w 1856"/>
                <a:gd name="T29" fmla="*/ 2147474227 h 731"/>
                <a:gd name="T30" fmla="*/ 2147474379 w 1856"/>
                <a:gd name="T31" fmla="*/ 2147474227 h 731"/>
                <a:gd name="T32" fmla="*/ 2147474379 w 1856"/>
                <a:gd name="T33" fmla="*/ 2147474227 h 731"/>
                <a:gd name="T34" fmla="*/ 2147474379 w 1856"/>
                <a:gd name="T35" fmla="*/ 2147474227 h 731"/>
                <a:gd name="T36" fmla="*/ 2147474379 w 1856"/>
                <a:gd name="T37" fmla="*/ 2147474227 h 731"/>
                <a:gd name="T38" fmla="*/ 2147474379 w 1856"/>
                <a:gd name="T39" fmla="*/ 2147474227 h 731"/>
                <a:gd name="T40" fmla="*/ 2147474379 w 1856"/>
                <a:gd name="T41" fmla="*/ 2147474227 h 731"/>
                <a:gd name="T42" fmla="*/ 2147474379 w 1856"/>
                <a:gd name="T43" fmla="*/ 2147474227 h 731"/>
                <a:gd name="T44" fmla="*/ 2147474379 w 1856"/>
                <a:gd name="T45" fmla="*/ 2147474227 h 7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56"/>
                <a:gd name="T70" fmla="*/ 0 h 731"/>
                <a:gd name="T71" fmla="*/ 1856 w 1856"/>
                <a:gd name="T72" fmla="*/ 731 h 7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56" h="731">
                  <a:moveTo>
                    <a:pt x="0" y="55"/>
                  </a:moveTo>
                  <a:cubicBezTo>
                    <a:pt x="63" y="46"/>
                    <a:pt x="120" y="35"/>
                    <a:pt x="174" y="0"/>
                  </a:cubicBezTo>
                  <a:cubicBezTo>
                    <a:pt x="354" y="6"/>
                    <a:pt x="469" y="17"/>
                    <a:pt x="631" y="37"/>
                  </a:cubicBezTo>
                  <a:cubicBezTo>
                    <a:pt x="649" y="43"/>
                    <a:pt x="668" y="49"/>
                    <a:pt x="686" y="55"/>
                  </a:cubicBezTo>
                  <a:cubicBezTo>
                    <a:pt x="695" y="58"/>
                    <a:pt x="713" y="64"/>
                    <a:pt x="713" y="64"/>
                  </a:cubicBezTo>
                  <a:cubicBezTo>
                    <a:pt x="761" y="110"/>
                    <a:pt x="846" y="97"/>
                    <a:pt x="905" y="101"/>
                  </a:cubicBezTo>
                  <a:cubicBezTo>
                    <a:pt x="981" y="126"/>
                    <a:pt x="944" y="108"/>
                    <a:pt x="1015" y="155"/>
                  </a:cubicBezTo>
                  <a:cubicBezTo>
                    <a:pt x="1054" y="181"/>
                    <a:pt x="1082" y="226"/>
                    <a:pt x="1125" y="247"/>
                  </a:cubicBezTo>
                  <a:cubicBezTo>
                    <a:pt x="1166" y="267"/>
                    <a:pt x="1140" y="242"/>
                    <a:pt x="1180" y="274"/>
                  </a:cubicBezTo>
                  <a:cubicBezTo>
                    <a:pt x="1187" y="279"/>
                    <a:pt x="1190" y="289"/>
                    <a:pt x="1198" y="293"/>
                  </a:cubicBezTo>
                  <a:cubicBezTo>
                    <a:pt x="1215" y="302"/>
                    <a:pt x="1253" y="311"/>
                    <a:pt x="1253" y="311"/>
                  </a:cubicBezTo>
                  <a:cubicBezTo>
                    <a:pt x="1262" y="317"/>
                    <a:pt x="1273" y="320"/>
                    <a:pt x="1280" y="329"/>
                  </a:cubicBezTo>
                  <a:cubicBezTo>
                    <a:pt x="1315" y="374"/>
                    <a:pt x="1257" y="347"/>
                    <a:pt x="1317" y="366"/>
                  </a:cubicBezTo>
                  <a:cubicBezTo>
                    <a:pt x="1354" y="390"/>
                    <a:pt x="1408" y="422"/>
                    <a:pt x="1436" y="457"/>
                  </a:cubicBezTo>
                  <a:cubicBezTo>
                    <a:pt x="1462" y="489"/>
                    <a:pt x="1469" y="529"/>
                    <a:pt x="1481" y="567"/>
                  </a:cubicBezTo>
                  <a:cubicBezTo>
                    <a:pt x="1484" y="575"/>
                    <a:pt x="1495" y="578"/>
                    <a:pt x="1500" y="585"/>
                  </a:cubicBezTo>
                  <a:cubicBezTo>
                    <a:pt x="1513" y="603"/>
                    <a:pt x="1524" y="622"/>
                    <a:pt x="1536" y="640"/>
                  </a:cubicBezTo>
                  <a:cubicBezTo>
                    <a:pt x="1542" y="649"/>
                    <a:pt x="1555" y="651"/>
                    <a:pt x="1564" y="658"/>
                  </a:cubicBezTo>
                  <a:cubicBezTo>
                    <a:pt x="1594" y="682"/>
                    <a:pt x="1622" y="709"/>
                    <a:pt x="1655" y="731"/>
                  </a:cubicBezTo>
                  <a:cubicBezTo>
                    <a:pt x="1657" y="731"/>
                    <a:pt x="1737" y="726"/>
                    <a:pt x="1756" y="713"/>
                  </a:cubicBezTo>
                  <a:cubicBezTo>
                    <a:pt x="1767" y="706"/>
                    <a:pt x="1772" y="692"/>
                    <a:pt x="1783" y="686"/>
                  </a:cubicBezTo>
                  <a:cubicBezTo>
                    <a:pt x="1800" y="677"/>
                    <a:pt x="1838" y="667"/>
                    <a:pt x="1838" y="667"/>
                  </a:cubicBezTo>
                  <a:cubicBezTo>
                    <a:pt x="1844" y="658"/>
                    <a:pt x="1856" y="640"/>
                    <a:pt x="1856" y="640"/>
                  </a:cubicBezTo>
                </a:path>
              </a:pathLst>
            </a:custGeom>
            <a:noFill/>
            <a:ln w="57150">
              <a:solidFill>
                <a:srgbClr val="080808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6" name="Conector reto 5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730773"/>
            <a:ext cx="10080625" cy="602685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/>
                </a:solidFill>
                <a:latin typeface="Trebuchet MS" pitchFamily="34" charset="0"/>
              </a:rPr>
              <a:t>SÍNTESE: BRASIL DESIGUAL E DIFERENCIADO </a:t>
            </a:r>
            <a:endParaRPr lang="pt-BR" sz="3100" b="1" dirty="0">
              <a:solidFill>
                <a:srgbClr val="00206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1706547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0" y="1635109"/>
            <a:ext cx="10080625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976" y="1979637"/>
            <a:ext cx="60486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8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37049</TotalTime>
  <Words>1442</Words>
  <Application>Microsoft Office PowerPoint</Application>
  <PresentationFormat>Personalizar</PresentationFormat>
  <Paragraphs>344</Paragraphs>
  <Slides>42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3" baseType="lpstr">
      <vt:lpstr>Arial Unicode MS</vt:lpstr>
      <vt:lpstr>SimSun</vt:lpstr>
      <vt:lpstr>Arial</vt:lpstr>
      <vt:lpstr>Calibri</vt:lpstr>
      <vt:lpstr>Tahoma</vt:lpstr>
      <vt:lpstr>Times New Roman</vt:lpstr>
      <vt:lpstr>Trebuchet MS</vt:lpstr>
      <vt:lpstr>Wingdings</vt:lpstr>
      <vt:lpstr>Tema do Office</vt:lpstr>
      <vt:lpstr>Documento</vt:lpstr>
      <vt:lpstr>Image</vt:lpstr>
      <vt:lpstr>Apresentação do PowerPoint</vt:lpstr>
      <vt:lpstr>Apresentação do PowerPoint</vt:lpstr>
      <vt:lpstr>Apresentação do PowerPoint</vt:lpstr>
      <vt:lpstr>A herança da ocupação litorânea   (marca também o Nordeste)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Concentração industrial se reduz (emprego formal na industria de transformação): NE adensa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BRASIL: crescimento da renda com queda na concentração  </vt:lpstr>
      <vt:lpstr>Apresentação do PowerPoint</vt:lpstr>
      <vt:lpstr>Apresentação do PowerPoint</vt:lpstr>
      <vt:lpstr>Apresentação do PowerPoint</vt:lpstr>
      <vt:lpstr>Apresentação do PowerPoint</vt:lpstr>
      <vt:lpstr>NORDESTE: ampliou e interiorizou das Universidades  Federais (tendência nacional)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 GRADUAÇÃO no BRASIL, NE e SP Programas por grandes áreas do conhecimento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Danilo Catão</dc:creator>
  <cp:lastModifiedBy>Tânia Bacelar</cp:lastModifiedBy>
  <cp:revision>282</cp:revision>
  <cp:lastPrinted>1601-01-01T00:00:00Z</cp:lastPrinted>
  <dcterms:created xsi:type="dcterms:W3CDTF">2011-04-02T19:05:49Z</dcterms:created>
  <dcterms:modified xsi:type="dcterms:W3CDTF">2015-07-08T16:20:59Z</dcterms:modified>
</cp:coreProperties>
</file>