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481" r:id="rId5"/>
    <p:sldId id="314" r:id="rId6"/>
    <p:sldId id="316" r:id="rId7"/>
    <p:sldId id="2147472421" r:id="rId8"/>
    <p:sldId id="709" r:id="rId9"/>
    <p:sldId id="2147472425" r:id="rId10"/>
    <p:sldId id="262" r:id="rId11"/>
    <p:sldId id="450" r:id="rId12"/>
    <p:sldId id="2147472422" r:id="rId13"/>
    <p:sldId id="2147472419" r:id="rId14"/>
    <p:sldId id="264" r:id="rId15"/>
    <p:sldId id="979" r:id="rId16"/>
    <p:sldId id="2147472423" r:id="rId17"/>
    <p:sldId id="1008" r:id="rId18"/>
    <p:sldId id="2147472420" r:id="rId19"/>
    <p:sldId id="1001" r:id="rId20"/>
    <p:sldId id="2147472424" r:id="rId21"/>
    <p:sldId id="82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E"/>
    <a:srgbClr val="F6FBFF"/>
    <a:srgbClr val="1895D3"/>
    <a:srgbClr val="389CD6"/>
    <a:srgbClr val="4472C4"/>
    <a:srgbClr val="FFFFFF"/>
    <a:srgbClr val="E5E1E0"/>
    <a:srgbClr val="C29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F463ED-3377-43BC-A563-504FF40DD226}" v="34" dt="2024-11-27T20:57:47.365"/>
    <p1510:client id="{F72F85DF-0980-6C4D-0597-F10FCB7F50DA}" v="6" dt="2024-11-27T23:16:47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5" autoAdjust="0"/>
    <p:restoredTop sz="85395" autoAdjust="0"/>
  </p:normalViewPr>
  <p:slideViewPr>
    <p:cSldViewPr snapToGrid="0">
      <p:cViewPr varScale="1">
        <p:scale>
          <a:sx n="56" d="100"/>
          <a:sy n="56" d="100"/>
        </p:scale>
        <p:origin x="320" y="4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3D618-93DB-4464-BCDC-23D0CA36417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04F0F-B7CE-4B74-9513-7FBEA6BD7E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02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62FC9-FFD6-8E48-9AEB-957B9118615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2288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04F0F-B7CE-4B74-9513-7FBEA6BD7E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32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04F0F-B7CE-4B74-9513-7FBEA6BD7E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59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8773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62FC9-FFD6-8E48-9AEB-957B9118615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5085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4ea6b75ec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4ea6b75ec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Realizamos</a:t>
            </a:r>
            <a:r>
              <a:rPr lang="en-US" dirty="0"/>
              <a:t> um </a:t>
            </a:r>
            <a:r>
              <a:rPr lang="en-US" dirty="0" err="1"/>
              <a:t>estudo</a:t>
            </a:r>
            <a:r>
              <a:rPr lang="en-US" dirty="0"/>
              <a:t> para </a:t>
            </a:r>
            <a:r>
              <a:rPr lang="en-US" dirty="0" err="1"/>
              <a:t>entender</a:t>
            </a:r>
            <a:r>
              <a:rPr lang="en-US" dirty="0"/>
              <a:t> </a:t>
            </a:r>
            <a:r>
              <a:rPr lang="en-US" dirty="0" err="1"/>
              <a:t>melhor</a:t>
            </a:r>
            <a:r>
              <a:rPr lang="en-US" dirty="0"/>
              <a:t> a </a:t>
            </a:r>
            <a:r>
              <a:rPr lang="en-US" dirty="0" err="1"/>
              <a:t>situação</a:t>
            </a:r>
            <a:r>
              <a:rPr lang="en-US" dirty="0"/>
              <a:t> da </a:t>
            </a:r>
            <a:r>
              <a:rPr lang="en-US" dirty="0" err="1"/>
              <a:t>alimentação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primeira</a:t>
            </a:r>
            <a:r>
              <a:rPr lang="en-US" dirty="0"/>
              <a:t> Infância, </a:t>
            </a:r>
            <a:r>
              <a:rPr lang="en-US" dirty="0" err="1"/>
              <a:t>principalmente</a:t>
            </a:r>
            <a:r>
              <a:rPr lang="en-US" dirty="0"/>
              <a:t> </a:t>
            </a:r>
            <a:r>
              <a:rPr lang="en-US" dirty="0" err="1"/>
              <a:t>considerando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impactos</a:t>
            </a:r>
            <a:r>
              <a:rPr lang="en-US" dirty="0"/>
              <a:t> </a:t>
            </a:r>
            <a:r>
              <a:rPr lang="en-US" dirty="0" err="1"/>
              <a:t>secundários</a:t>
            </a:r>
            <a:r>
              <a:rPr lang="en-US" dirty="0"/>
              <a:t> da </a:t>
            </a:r>
            <a:r>
              <a:rPr lang="en-US" dirty="0" err="1"/>
              <a:t>pandemia</a:t>
            </a:r>
            <a:r>
              <a:rPr lang="en-US" dirty="0"/>
              <a:t> da Covid-19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crianças</a:t>
            </a:r>
            <a:r>
              <a:rPr lang="en-US" dirty="0"/>
              <a:t>. O </a:t>
            </a:r>
            <a:r>
              <a:rPr lang="en-US" dirty="0" err="1"/>
              <a:t>estudo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realizado</a:t>
            </a:r>
            <a:r>
              <a:rPr lang="en-US" dirty="0"/>
              <a:t> com </a:t>
            </a:r>
            <a:r>
              <a:rPr lang="en-US" dirty="0" err="1"/>
              <a:t>aqueles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vulneráveis</a:t>
            </a:r>
            <a:r>
              <a:rPr lang="en-US" dirty="0"/>
              <a:t>, </a:t>
            </a:r>
            <a:r>
              <a:rPr lang="en-US" dirty="0" err="1"/>
              <a:t>considerados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afetados</a:t>
            </a:r>
            <a:r>
              <a:rPr lang="en-US" dirty="0"/>
              <a:t>, com </a:t>
            </a:r>
            <a:r>
              <a:rPr lang="en-US" dirty="0" err="1"/>
              <a:t>ponto</a:t>
            </a:r>
            <a:r>
              <a:rPr lang="en-US" dirty="0"/>
              <a:t> de </a:t>
            </a:r>
            <a:r>
              <a:rPr lang="en-US" dirty="0" err="1"/>
              <a:t>corte</a:t>
            </a:r>
            <a:r>
              <a:rPr lang="en-US" dirty="0"/>
              <a:t> de </a:t>
            </a:r>
            <a:r>
              <a:rPr lang="en-US" dirty="0" err="1"/>
              <a:t>beneficiários</a:t>
            </a:r>
            <a:r>
              <a:rPr lang="en-US" dirty="0"/>
              <a:t> de </a:t>
            </a:r>
            <a:r>
              <a:rPr lang="en-US" dirty="0" err="1"/>
              <a:t>programas</a:t>
            </a:r>
            <a:r>
              <a:rPr lang="en-US" dirty="0"/>
              <a:t> de </a:t>
            </a:r>
            <a:r>
              <a:rPr lang="en-US" dirty="0" err="1"/>
              <a:t>transferencia</a:t>
            </a:r>
            <a:r>
              <a:rPr lang="en-US" dirty="0"/>
              <a:t> de </a:t>
            </a:r>
            <a:r>
              <a:rPr lang="en-US" dirty="0" err="1"/>
              <a:t>renda</a:t>
            </a:r>
            <a:r>
              <a:rPr lang="en-US" dirty="0"/>
              <a:t> do </a:t>
            </a:r>
            <a:r>
              <a:rPr lang="en-US" dirty="0" err="1"/>
              <a:t>governo</a:t>
            </a:r>
            <a:r>
              <a:rPr lang="en-US" dirty="0"/>
              <a:t>.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Dado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consumo</a:t>
            </a:r>
            <a:r>
              <a:rPr lang="en-US" dirty="0"/>
              <a:t> de UP: entre </a:t>
            </a:r>
            <a:r>
              <a:rPr lang="en-US" dirty="0" err="1"/>
              <a:t>Crianças</a:t>
            </a:r>
            <a:r>
              <a:rPr lang="en-US" dirty="0"/>
              <a:t> </a:t>
            </a:r>
            <a:r>
              <a:rPr lang="en-US" dirty="0" err="1"/>
              <a:t>menores</a:t>
            </a:r>
            <a:r>
              <a:rPr lang="en-US" dirty="0"/>
              <a:t> de 2 </a:t>
            </a:r>
            <a:r>
              <a:rPr lang="en-US" dirty="0" err="1"/>
              <a:t>anos</a:t>
            </a:r>
            <a:r>
              <a:rPr lang="en-US" dirty="0"/>
              <a:t>, o </a:t>
            </a:r>
            <a:r>
              <a:rPr lang="en-US" dirty="0" err="1"/>
              <a:t>consumo</a:t>
            </a:r>
            <a:r>
              <a:rPr lang="en-US" dirty="0"/>
              <a:t> tb </a:t>
            </a:r>
            <a:r>
              <a:rPr lang="en-US" dirty="0" err="1"/>
              <a:t>foi</a:t>
            </a:r>
            <a:r>
              <a:rPr lang="en-US" dirty="0"/>
              <a:t> alto: 72%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7185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04F0F-B7CE-4B74-9513-7FBEA6BD7E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96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662FC9-FFD6-8E48-9AEB-957B9118615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056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55650"/>
            <a:ext cx="6731000" cy="3786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1729" y="4794506"/>
            <a:ext cx="5453832" cy="4542163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pPr marL="171450" indent="0">
              <a:buFontTx/>
              <a:buNone/>
              <a:defRPr/>
            </a:pPr>
            <a:endParaRPr lang="en-US" altLang="en-US" sz="1100" b="1">
              <a:solidFill>
                <a:srgbClr val="00B7F8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80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1845e62424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1845e62424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ESQUERDA E DIREITA</a:t>
            </a:r>
            <a:endParaRPr/>
          </a:p>
        </p:txBody>
      </p:sp>
      <p:sp>
        <p:nvSpPr>
          <p:cNvPr id="173" name="Google Shape;173;g31845e62424_0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04F0F-B7CE-4B74-9513-7FBEA6BD7E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95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04F0F-B7CE-4B74-9513-7FBEA6BD7E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42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9481D-41DE-4B84-9717-1FD0C4F42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DBF468-2440-465A-A7F1-A1E2F3629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01018-17AA-411A-A150-319A54BA3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CFF9-4673-4169-850F-C3877D9E379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34DD1-B616-450B-941F-1780A5744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A88FB-B740-4536-85DD-C16F29AC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898C-F52B-45EC-8118-6E1A5C7DD4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A24C5-C842-4672-9807-69EA18C25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597725-6361-4FC2-A82C-5984ACB21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8191D-1536-45C1-90B1-6A4BFDF98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CFF9-4673-4169-850F-C3877D9E379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1DA4B-E6C6-47B9-9CCB-AB2A47B6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ED7B-22BA-4223-BC3A-F6D1F6115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898C-F52B-45EC-8118-6E1A5C7DD4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8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7ACFB7-CDEA-4F30-9AA4-73C816E74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6FDE08-D716-46A3-8A37-6C7DC9A8C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B266C-B680-4986-A39A-6BB80298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CFF9-4673-4169-850F-C3877D9E379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30471-F289-4BD9-90A7-656A4B35F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9CFC8-FC38-4DD2-83B4-BBB9637DF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898C-F52B-45EC-8118-6E1A5C7DD4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98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492600" y="0"/>
            <a:ext cx="7699401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09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65636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 1">
  <p:cSld name="Slide de Título 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g31845e62424_0_59" descr="Logotipo&#10;&#10;Descrição gerad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35001" y="6302022"/>
            <a:ext cx="962963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3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56D9-4BB6-4D7C-AF97-9485431D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9CF86-F00E-4BD9-89ED-BB8970732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DB7CA-2346-4E6D-B130-46F59EEAE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CFF9-4673-4169-850F-C3877D9E379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9BAFF-82BD-4210-AE84-452F6941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7CA13-DC3F-4A67-A33A-2B33C631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898C-F52B-45EC-8118-6E1A5C7DD4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4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1D258-B089-42AA-ACB9-903529B5F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C45C5-264A-4AF8-A716-53A0BBD7A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C1C36-C87E-424E-9FE3-1E8DE08B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CFF9-4673-4169-850F-C3877D9E379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942BC-2980-46C6-ABED-156C6F09F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67660-947E-4069-AEA5-E4BF9550B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898C-F52B-45EC-8118-6E1A5C7DD4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010E7-EC05-4116-8D19-253239C2F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2698E-39D6-4AC6-A88F-D84EFE629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381851-4E8D-402F-AB26-8BDB546D1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0443A-C9B7-4611-830D-9EEC2663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CFF9-4673-4169-850F-C3877D9E379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DBF27-7AB1-40EF-A307-E77C3036A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90919-3CB7-4C0B-BBD7-8647A7A8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898C-F52B-45EC-8118-6E1A5C7DD4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5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9E34D-2D5A-4135-8A96-7EE807BD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D6151-E57E-4D1E-AF90-A3A65D960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E3E65-2706-4CE5-81DD-3BA9E17E9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2FB324-F0C6-4CC3-91F6-3A744949F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0DEE08-448A-47F6-A20B-A673452F2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980561-D8C5-4076-BA4E-C2D5F1F52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CFF9-4673-4169-850F-C3877D9E379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C8C6BA-D5E3-490E-B953-BCC36C1CE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84506A-EF7A-49FD-AF0C-B061864E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898C-F52B-45EC-8118-6E1A5C7DD4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1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93655-0F75-4C0D-AE83-98B907519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87BA24-1AA8-4D41-B41F-29521B8AA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CFF9-4673-4169-850F-C3877D9E379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256E51-11F3-4A34-BD10-C884EF62D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29E403-EA3D-4EE6-B752-74E6AF22A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898C-F52B-45EC-8118-6E1A5C7DD4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1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EAFD32-D53E-4346-8B70-B53641DE6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CFF9-4673-4169-850F-C3877D9E379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ACBCA-8039-455A-B279-F4558877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48703-0758-4D9B-A4FC-43E6AF5DD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898C-F52B-45EC-8118-6E1A5C7DD4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0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55093-CC11-4A90-8F5F-2C1A90CE8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AB6ED-7C4C-44A4-A5E5-870DA853B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BCB234-362E-4033-87B5-9D66B5821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18FB6-BCF7-45F5-9A21-0E31DBBF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CFF9-4673-4169-850F-C3877D9E379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5040F-7DEE-4A7C-B124-0021157E1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F5AFF-2BFB-4047-BBD1-A23D0459B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898C-F52B-45EC-8118-6E1A5C7DD4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4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FEEF8-F770-4D2B-9CB3-4098B31CC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C3C665-D7FA-4510-B387-8B9748437B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1C521-5524-4B12-B533-9A51F08E7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93484-A95F-4612-811C-92B95147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CFF9-4673-4169-850F-C3877D9E379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C201A-9F0F-4925-B689-E8457AD5F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BEE09-5453-473D-8478-398B8B100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898C-F52B-45EC-8118-6E1A5C7DD4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6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B69F67-F31D-4F34-A5D1-615F21766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77D78-E2CB-43B8-BB88-8588127B3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CF6EA-03BD-42B1-92EC-3369B8437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0CFF9-4673-4169-850F-C3877D9E379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1993C-2F7B-4054-8AE6-909E93932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61512-25A9-4B02-A0BF-2394CD498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C898C-F52B-45EC-8118-6E1A5C7DD4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hyperlink" Target="http://unicef.org/data/malnutri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hyperlink" Target="https://onlinelibrary.wiley.com/doi/10.1111/obr.1336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79">
            <a:extLst>
              <a:ext uri="{FF2B5EF4-FFF2-40B4-BE49-F238E27FC236}">
                <a16:creationId xmlns:a16="http://schemas.microsoft.com/office/drawing/2014/main" id="{03904EEC-5960-2943-A516-3F7C60871283}"/>
              </a:ext>
            </a:extLst>
          </p:cNvPr>
          <p:cNvSpPr/>
          <p:nvPr/>
        </p:nvSpPr>
        <p:spPr>
          <a:xfrm>
            <a:off x="639264" y="2299152"/>
            <a:ext cx="6192459" cy="1846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4800"/>
              </a:lnSpc>
              <a:defRPr sz="1800"/>
            </a:pPr>
            <a:r>
              <a:rPr lang="en-GB" sz="4353" b="1" spc="-7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  <a:sym typeface="Montserrat-Regular"/>
              </a:rPr>
              <a:t>Audiência</a:t>
            </a:r>
            <a:r>
              <a:rPr lang="en-GB" sz="4353" b="1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  <a:sym typeface="Montserrat-Regular"/>
              </a:rPr>
              <a:t> </a:t>
            </a:r>
            <a:r>
              <a:rPr lang="en-GB" sz="4353" b="1" spc="-7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  <a:sym typeface="Montserrat-Regular"/>
              </a:rPr>
              <a:t>Pública</a:t>
            </a:r>
            <a:r>
              <a:rPr lang="en-GB" sz="4353" b="1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  <a:sym typeface="Montserrat-Regular"/>
              </a:rPr>
              <a:t>:</a:t>
            </a:r>
          </a:p>
          <a:p>
            <a:pPr>
              <a:lnSpc>
                <a:spcPts val="4800"/>
              </a:lnSpc>
              <a:defRPr sz="1800"/>
            </a:pPr>
            <a:r>
              <a:rPr lang="pt-BR" sz="4353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  <a:sym typeface="Montserrat-Regular"/>
              </a:rPr>
              <a:t>Reforma tributária e seus impactos para a saúde</a:t>
            </a:r>
            <a:r>
              <a:rPr lang="en-GB" sz="4353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  <a:sym typeface="Montserrat-Regular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90AF60-A578-C843-83E8-F0E3E4D705FD}"/>
              </a:ext>
            </a:extLst>
          </p:cNvPr>
          <p:cNvSpPr txBox="1"/>
          <p:nvPr/>
        </p:nvSpPr>
        <p:spPr>
          <a:xfrm>
            <a:off x="639264" y="5445664"/>
            <a:ext cx="5203828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Luciana Phebo</a:t>
            </a:r>
          </a:p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Chefe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 de Saúde 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Nutrição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Arial" charset="0"/>
                <a:cs typeface="Segoe UI" panose="020B0502040204020203" pitchFamily="34" charset="0"/>
              </a:rPr>
              <a:t> do UNICEF Brasil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F2A9D0-CF58-48FB-BA6E-CFCA272B88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53" y="0"/>
            <a:ext cx="1492522" cy="14925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5EC43A-F39B-002E-52BD-1BD22EA12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091" y="0"/>
            <a:ext cx="505690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61B46D-6650-60CF-5551-BB5AA3099644}"/>
              </a:ext>
            </a:extLst>
          </p:cNvPr>
          <p:cNvSpPr txBox="1"/>
          <p:nvPr/>
        </p:nvSpPr>
        <p:spPr>
          <a:xfrm>
            <a:off x="7186711" y="6611779"/>
            <a:ext cx="38714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UNICEF 2019- Implementing Taxes on Sugar-Sweetened Beverages</a:t>
            </a:r>
          </a:p>
        </p:txBody>
      </p:sp>
    </p:spTree>
    <p:extLst>
      <p:ext uri="{BB962C8B-B14F-4D97-AF65-F5344CB8AC3E}">
        <p14:creationId xmlns:p14="http://schemas.microsoft.com/office/powerpoint/2010/main" val="3734388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920F11-57C8-36EE-4D7B-0677355B2115}"/>
              </a:ext>
            </a:extLst>
          </p:cNvPr>
          <p:cNvSpPr/>
          <p:nvPr/>
        </p:nvSpPr>
        <p:spPr>
          <a:xfrm>
            <a:off x="2490943" y="262758"/>
            <a:ext cx="2680138" cy="1072055"/>
          </a:xfrm>
          <a:prstGeom prst="round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Imposto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seletivo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bebidas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açucaradas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7D1B981-936B-D7C2-F1D9-6F0605F36372}"/>
              </a:ext>
            </a:extLst>
          </p:cNvPr>
          <p:cNvSpPr/>
          <p:nvPr/>
        </p:nvSpPr>
        <p:spPr>
          <a:xfrm>
            <a:off x="2617070" y="1734207"/>
            <a:ext cx="2427889" cy="6936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Preço</a:t>
            </a:r>
            <a:r>
              <a:rPr lang="en-US" sz="1600" dirty="0">
                <a:solidFill>
                  <a:schemeClr val="tx1"/>
                </a:solidFill>
              </a:rPr>
              <a:t> das </a:t>
            </a:r>
            <a:r>
              <a:rPr lang="en-US" sz="1600" dirty="0" err="1">
                <a:solidFill>
                  <a:schemeClr val="tx1"/>
                </a:solidFill>
              </a:rPr>
              <a:t>bebidas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açucaradas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E9EEF1-10D0-DE19-3984-0A204D10957A}"/>
              </a:ext>
            </a:extLst>
          </p:cNvPr>
          <p:cNvSpPr/>
          <p:nvPr/>
        </p:nvSpPr>
        <p:spPr>
          <a:xfrm>
            <a:off x="2617079" y="2827268"/>
            <a:ext cx="2427889" cy="9143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Consumo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bebidas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açucaradas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err="1">
                <a:solidFill>
                  <a:schemeClr val="tx1"/>
                </a:solidFill>
              </a:rPr>
              <a:t>Consumo</a:t>
            </a:r>
            <a:r>
              <a:rPr lang="en-US" sz="1600" dirty="0">
                <a:solidFill>
                  <a:schemeClr val="tx1"/>
                </a:solidFill>
              </a:rPr>
              <a:t> de </a:t>
            </a:r>
            <a:r>
              <a:rPr lang="en-US" sz="1600" dirty="0" err="1">
                <a:solidFill>
                  <a:schemeClr val="tx1"/>
                </a:solidFill>
              </a:rPr>
              <a:t>água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BCD39C-63E9-6394-DCD6-838C71B102EE}"/>
              </a:ext>
            </a:extLst>
          </p:cNvPr>
          <p:cNvSpPr/>
          <p:nvPr/>
        </p:nvSpPr>
        <p:spPr>
          <a:xfrm>
            <a:off x="2617070" y="4183115"/>
            <a:ext cx="2427889" cy="9143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     </a:t>
            </a:r>
            <a:r>
              <a:rPr lang="en-US" sz="1600" dirty="0" err="1">
                <a:solidFill>
                  <a:schemeClr val="tx1"/>
                </a:solidFill>
              </a:rPr>
              <a:t>Sobrepeso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 e </a:t>
            </a:r>
            <a:r>
              <a:rPr lang="en-US" sz="1600" dirty="0" err="1">
                <a:solidFill>
                  <a:schemeClr val="tx1"/>
                </a:solidFill>
              </a:rPr>
              <a:t>obesidade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17E047-AA4E-C35E-1A7D-041B64BC2966}"/>
              </a:ext>
            </a:extLst>
          </p:cNvPr>
          <p:cNvSpPr/>
          <p:nvPr/>
        </p:nvSpPr>
        <p:spPr>
          <a:xfrm>
            <a:off x="6852739" y="1723696"/>
            <a:ext cx="2427889" cy="6936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Receita</a:t>
            </a:r>
            <a:r>
              <a:rPr lang="en-US" sz="1600" dirty="0">
                <a:solidFill>
                  <a:schemeClr val="tx1"/>
                </a:solidFill>
              </a:rPr>
              <a:t> do </a:t>
            </a:r>
            <a:r>
              <a:rPr lang="en-US" sz="1600" dirty="0" err="1">
                <a:solidFill>
                  <a:schemeClr val="tx1"/>
                </a:solidFill>
              </a:rPr>
              <a:t>governo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C2DCE5-C3B8-ED1B-9BD6-80FE639EC3DE}"/>
              </a:ext>
            </a:extLst>
          </p:cNvPr>
          <p:cNvSpPr/>
          <p:nvPr/>
        </p:nvSpPr>
        <p:spPr>
          <a:xfrm>
            <a:off x="6852738" y="2822023"/>
            <a:ext cx="2427889" cy="6936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Gastos</a:t>
            </a:r>
            <a:r>
              <a:rPr lang="en-US" sz="1600" dirty="0">
                <a:solidFill>
                  <a:schemeClr val="tx1"/>
                </a:solidFill>
              </a:rPr>
              <a:t> com </a:t>
            </a:r>
            <a:r>
              <a:rPr lang="en-US" sz="1600" dirty="0" err="1">
                <a:solidFill>
                  <a:schemeClr val="tx1"/>
                </a:solidFill>
              </a:rPr>
              <a:t>saúde</a:t>
            </a:r>
            <a:r>
              <a:rPr lang="en-US" sz="1600" dirty="0">
                <a:solidFill>
                  <a:schemeClr val="tx1"/>
                </a:solidFill>
              </a:rPr>
              <a:t> e </a:t>
            </a:r>
            <a:r>
              <a:rPr lang="en-US" sz="1600" dirty="0" err="1">
                <a:solidFill>
                  <a:schemeClr val="tx1"/>
                </a:solidFill>
              </a:rPr>
              <a:t>programas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sociais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207C87A-7217-0023-3066-DA619A9E2B75}"/>
              </a:ext>
            </a:extLst>
          </p:cNvPr>
          <p:cNvSpPr/>
          <p:nvPr/>
        </p:nvSpPr>
        <p:spPr>
          <a:xfrm>
            <a:off x="6852736" y="4293472"/>
            <a:ext cx="2427889" cy="6936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DCNTs e </a:t>
            </a:r>
            <a:r>
              <a:rPr lang="en-US" sz="1600" dirty="0" err="1">
                <a:solidFill>
                  <a:schemeClr val="tx1"/>
                </a:solidFill>
              </a:rPr>
              <a:t>morte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472BEF0-E249-B137-D1CF-9BC155EBBC12}"/>
              </a:ext>
            </a:extLst>
          </p:cNvPr>
          <p:cNvSpPr/>
          <p:nvPr/>
        </p:nvSpPr>
        <p:spPr>
          <a:xfrm>
            <a:off x="6852737" y="5418079"/>
            <a:ext cx="2427889" cy="6936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Custos </a:t>
            </a:r>
            <a:r>
              <a:rPr lang="en-US" sz="1600" dirty="0" err="1">
                <a:solidFill>
                  <a:schemeClr val="tx1"/>
                </a:solidFill>
              </a:rPr>
              <a:t>governamentais</a:t>
            </a:r>
            <a:r>
              <a:rPr lang="en-US" sz="1600" dirty="0">
                <a:solidFill>
                  <a:schemeClr val="tx1"/>
                </a:solidFill>
              </a:rPr>
              <a:t> com </a:t>
            </a:r>
            <a:r>
              <a:rPr lang="en-US" sz="1600" dirty="0" err="1">
                <a:solidFill>
                  <a:schemeClr val="tx1"/>
                </a:solidFill>
              </a:rPr>
              <a:t>saúde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52CDCFB-6A09-40F8-61A4-E73B89D65A5B}"/>
              </a:ext>
            </a:extLst>
          </p:cNvPr>
          <p:cNvCxnSpPr>
            <a:cxnSpLocks/>
          </p:cNvCxnSpPr>
          <p:nvPr/>
        </p:nvCxnSpPr>
        <p:spPr>
          <a:xfrm>
            <a:off x="3831013" y="1334814"/>
            <a:ext cx="1" cy="325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7CB7A13-6170-C337-6BAC-525E29977F5C}"/>
              </a:ext>
            </a:extLst>
          </p:cNvPr>
          <p:cNvCxnSpPr>
            <a:cxnSpLocks/>
          </p:cNvCxnSpPr>
          <p:nvPr/>
        </p:nvCxnSpPr>
        <p:spPr>
          <a:xfrm>
            <a:off x="3831012" y="2427889"/>
            <a:ext cx="1" cy="325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E52CFC4-4B5D-5F3E-3F0B-BFC7122A88F5}"/>
              </a:ext>
            </a:extLst>
          </p:cNvPr>
          <p:cNvCxnSpPr>
            <a:cxnSpLocks/>
          </p:cNvCxnSpPr>
          <p:nvPr/>
        </p:nvCxnSpPr>
        <p:spPr>
          <a:xfrm>
            <a:off x="3831012" y="3762702"/>
            <a:ext cx="1" cy="325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8811E4-1793-77B7-E667-E8868231DF9B}"/>
              </a:ext>
            </a:extLst>
          </p:cNvPr>
          <p:cNvCxnSpPr/>
          <p:nvPr/>
        </p:nvCxnSpPr>
        <p:spPr>
          <a:xfrm>
            <a:off x="5171081" y="2096817"/>
            <a:ext cx="15029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6F7051D-CDA6-D193-B63A-1DBFBEC691F0}"/>
              </a:ext>
            </a:extLst>
          </p:cNvPr>
          <p:cNvCxnSpPr>
            <a:cxnSpLocks/>
          </p:cNvCxnSpPr>
          <p:nvPr/>
        </p:nvCxnSpPr>
        <p:spPr>
          <a:xfrm>
            <a:off x="8066679" y="2456790"/>
            <a:ext cx="1" cy="325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A734AFF-B05A-CFAC-F42B-8817942C94B5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5044959" y="4640313"/>
            <a:ext cx="1629104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0443755-5E70-BC84-8105-E1231F6E834F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044959" y="4640315"/>
            <a:ext cx="1476704" cy="9722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8058B36-A38C-D20C-52E3-B052300869BE}"/>
              </a:ext>
            </a:extLst>
          </p:cNvPr>
          <p:cNvCxnSpPr/>
          <p:nvPr/>
        </p:nvCxnSpPr>
        <p:spPr>
          <a:xfrm flipV="1">
            <a:off x="2995449" y="1807779"/>
            <a:ext cx="0" cy="262758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4885327-8DF9-5A5E-E4AC-292035B4F297}"/>
              </a:ext>
            </a:extLst>
          </p:cNvPr>
          <p:cNvCxnSpPr/>
          <p:nvPr/>
        </p:nvCxnSpPr>
        <p:spPr>
          <a:xfrm flipV="1">
            <a:off x="7131269" y="1834059"/>
            <a:ext cx="0" cy="262758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1907FEA-7B44-CF68-FC6B-15BAEE02DA59}"/>
              </a:ext>
            </a:extLst>
          </p:cNvPr>
          <p:cNvCxnSpPr/>
          <p:nvPr/>
        </p:nvCxnSpPr>
        <p:spPr>
          <a:xfrm flipV="1">
            <a:off x="7136525" y="2906106"/>
            <a:ext cx="0" cy="262758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93A0A3F-7B3C-7B08-2BFF-31A36B49BEA7}"/>
              </a:ext>
            </a:extLst>
          </p:cNvPr>
          <p:cNvCxnSpPr/>
          <p:nvPr/>
        </p:nvCxnSpPr>
        <p:spPr>
          <a:xfrm>
            <a:off x="2900855" y="2916606"/>
            <a:ext cx="0" cy="2680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64CDA94-6F00-5B6E-5C05-7EC73937B0AC}"/>
              </a:ext>
            </a:extLst>
          </p:cNvPr>
          <p:cNvCxnSpPr/>
          <p:nvPr/>
        </p:nvCxnSpPr>
        <p:spPr>
          <a:xfrm>
            <a:off x="3337035" y="4372296"/>
            <a:ext cx="0" cy="2680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B0CF15A-F866-95C1-397C-703F94853725}"/>
              </a:ext>
            </a:extLst>
          </p:cNvPr>
          <p:cNvCxnSpPr/>
          <p:nvPr/>
        </p:nvCxnSpPr>
        <p:spPr>
          <a:xfrm>
            <a:off x="7330966" y="4482646"/>
            <a:ext cx="0" cy="2680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66F6AC-CA01-18B2-DDB1-AC84E2C1E82F}"/>
              </a:ext>
            </a:extLst>
          </p:cNvPr>
          <p:cNvCxnSpPr/>
          <p:nvPr/>
        </p:nvCxnSpPr>
        <p:spPr>
          <a:xfrm>
            <a:off x="7005146" y="5496910"/>
            <a:ext cx="0" cy="2680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F626A58-4367-075A-00CB-5E088AB54D2D}"/>
              </a:ext>
            </a:extLst>
          </p:cNvPr>
          <p:cNvCxnSpPr/>
          <p:nvPr/>
        </p:nvCxnSpPr>
        <p:spPr>
          <a:xfrm flipV="1">
            <a:off x="2900855" y="3384327"/>
            <a:ext cx="0" cy="262758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08958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31845e62424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9927" y="33550"/>
            <a:ext cx="1225192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4BF6E3-3305-4449-81A2-478404ACDD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4716" y="5857874"/>
            <a:ext cx="1000125" cy="10001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C287E2-E52E-4A7B-BACA-C17E07FAD58F}"/>
              </a:ext>
            </a:extLst>
          </p:cNvPr>
          <p:cNvSpPr/>
          <p:nvPr/>
        </p:nvSpPr>
        <p:spPr>
          <a:xfrm>
            <a:off x="1799057" y="0"/>
            <a:ext cx="58499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Região </a:t>
            </a:r>
            <a:r>
              <a:rPr lang="pt-BR" sz="4000" b="1" dirty="0" err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latinoamericana</a:t>
            </a:r>
            <a:endParaRPr lang="pt-BR" sz="4000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EDFD46-EC18-D79C-6386-D2D9ECF04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26" y="707886"/>
            <a:ext cx="8715272" cy="59530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7F982F-FDA0-A400-EE51-B8171B0DCA37}"/>
              </a:ext>
            </a:extLst>
          </p:cNvPr>
          <p:cNvSpPr txBox="1"/>
          <p:nvPr/>
        </p:nvSpPr>
        <p:spPr>
          <a:xfrm>
            <a:off x="9960482" y="2669628"/>
            <a:ext cx="1933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Fonte: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Roche, M., Alvarado, M., Sandoval, et al. (2022). Comparing taxes as a percentage of sugar-sweetened beverage prices in Latin America and the Caribbean. The Lancet Regional Health–Americas, 11.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96628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AB525D-2FF8-4396-887D-9DD3A3694FFF}"/>
              </a:ext>
            </a:extLst>
          </p:cNvPr>
          <p:cNvSpPr/>
          <p:nvPr/>
        </p:nvSpPr>
        <p:spPr>
          <a:xfrm>
            <a:off x="649549" y="1135117"/>
            <a:ext cx="10892901" cy="55734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BF6E3-3305-4449-81A2-478404ACDD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4716" y="5857874"/>
            <a:ext cx="1000125" cy="10001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C287E2-E52E-4A7B-BACA-C17E07FAD58F}"/>
              </a:ext>
            </a:extLst>
          </p:cNvPr>
          <p:cNvSpPr/>
          <p:nvPr/>
        </p:nvSpPr>
        <p:spPr>
          <a:xfrm>
            <a:off x="1085111" y="149472"/>
            <a:ext cx="755078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52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Região </a:t>
            </a:r>
            <a:r>
              <a:rPr lang="pt-BR" sz="5200" b="1" dirty="0" err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latinoamericana</a:t>
            </a:r>
            <a:endParaRPr lang="pt-BR" sz="5200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4DA6908-778A-4B5D-8635-1E7836CA216B}"/>
              </a:ext>
            </a:extLst>
          </p:cNvPr>
          <p:cNvSpPr txBox="1">
            <a:spLocks/>
          </p:cNvSpPr>
          <p:nvPr/>
        </p:nvSpPr>
        <p:spPr>
          <a:xfrm>
            <a:off x="649549" y="1441417"/>
            <a:ext cx="10547749" cy="619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300" b="1" dirty="0">
                <a:latin typeface="Century Gothic" panose="020B0502020202020204" pitchFamily="34" charset="0"/>
              </a:rPr>
              <a:t>- México</a:t>
            </a:r>
          </a:p>
          <a:p>
            <a:pPr algn="just"/>
            <a:r>
              <a:rPr lang="pt-BR" sz="3300" b="1" dirty="0">
                <a:latin typeface="Century Gothic" panose="020B0502020202020204" pitchFamily="34" charset="0"/>
              </a:rPr>
              <a:t>	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Implementação em 2014 implicou em 37% no volume consumido de bebidas açucaradas, assim como 21% de redução nas calorias consumidas</a:t>
            </a:r>
          </a:p>
          <a:p>
            <a:pPr algn="just"/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- Redução maior entre famílias com menor renda e domicílios com crianças</a:t>
            </a:r>
          </a:p>
          <a:p>
            <a:pPr algn="just"/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- Aumento no consumo de outros produtos, como água</a:t>
            </a:r>
          </a:p>
          <a:p>
            <a:pPr algn="just"/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- Prevenção de 239.900 casos de obesidade, sendo 39% em crianças</a:t>
            </a:r>
          </a:p>
          <a:p>
            <a:pPr algn="just"/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-Não houve redução de empregos nas indústrias de bebidas ou lojas comerciais relacionados à 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tributação</a:t>
            </a:r>
          </a:p>
          <a:p>
            <a:pPr algn="just"/>
            <a:endParaRPr lang="pt-BR" sz="3300" b="1" dirty="0">
              <a:latin typeface="Century Gothic" panose="020B0502020202020204" pitchFamily="34" charset="0"/>
            </a:endParaRPr>
          </a:p>
          <a:p>
            <a:pPr algn="just"/>
            <a:r>
              <a:rPr lang="pt-BR" sz="3300" b="1" dirty="0">
                <a:latin typeface="Century Gothic" panose="020B0502020202020204" pitchFamily="34" charset="0"/>
              </a:rPr>
              <a:t>- Chile </a:t>
            </a:r>
          </a:p>
          <a:p>
            <a:pPr algn="just"/>
            <a:r>
              <a:rPr lang="pt-BR" sz="3300" b="1" dirty="0">
                <a:latin typeface="Century Gothic" panose="020B0502020202020204" pitchFamily="34" charset="0"/>
              </a:rPr>
              <a:t>	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-Imposto seletivo em bebidas açucaradas contendo mais de 6,25g/100ml, bebidas com menor conteúdo de açúcar tiveram imposto reduzido de 13 para 10%, produzindo uma diferença de 8% na tributação de bebidas com maior e menor teor de açúcar</a:t>
            </a:r>
          </a:p>
          <a:p>
            <a:pPr algn="just"/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- Substancial diminuição (22%) na compra mensal das bebidas açucaradas mais taxadas, o que corresponde a uma redução em 766 </a:t>
            </a:r>
            <a:r>
              <a:rPr lang="pt-BR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mL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por pessoa, por mês, por domicílio</a:t>
            </a:r>
          </a:p>
          <a:p>
            <a:endParaRPr lang="pt-BR" sz="33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372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421AF-5BCA-25A6-DC95-E3697CCA8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628" y="2235529"/>
            <a:ext cx="10515600" cy="4351338"/>
          </a:xfrm>
        </p:spPr>
        <p:txBody>
          <a:bodyPr/>
          <a:lstStyle/>
          <a:p>
            <a:pPr lvl="1" algn="just"/>
            <a:r>
              <a:rPr lang="pt-BR" sz="2800" dirty="0"/>
              <a:t>O consumo de </a:t>
            </a:r>
            <a:r>
              <a:rPr lang="pt-BR" sz="2800" dirty="0" err="1"/>
              <a:t>ultraprocessados</a:t>
            </a:r>
            <a:r>
              <a:rPr lang="pt-BR" sz="2800" dirty="0"/>
              <a:t>, incluindo bebidas açucaradas entre crianças tem sido cada vez mais precoce, em detrimento do consumo de alimentos saudáveis.</a:t>
            </a:r>
          </a:p>
          <a:p>
            <a:pPr marL="457200" lvl="1" indent="0">
              <a:buNone/>
            </a:pPr>
            <a:r>
              <a:rPr lang="pt-BR" sz="2800" dirty="0"/>
              <a:t> </a:t>
            </a:r>
          </a:p>
          <a:p>
            <a:pPr lvl="1"/>
            <a:r>
              <a:rPr lang="en-US" sz="2800" dirty="0" err="1"/>
              <a:t>Ultraprocessados</a:t>
            </a:r>
            <a:r>
              <a:rPr lang="en-US" sz="2800" dirty="0"/>
              <a:t> e </a:t>
            </a:r>
            <a:r>
              <a:rPr lang="en-US" sz="2800" dirty="0" err="1"/>
              <a:t>bebidas</a:t>
            </a:r>
            <a:r>
              <a:rPr lang="en-US" sz="2800" dirty="0"/>
              <a:t> </a:t>
            </a:r>
            <a:r>
              <a:rPr lang="en-US" sz="2800" dirty="0" err="1"/>
              <a:t>açucaradas</a:t>
            </a:r>
            <a:r>
              <a:rPr lang="en-US" sz="2800" dirty="0"/>
              <a:t> </a:t>
            </a:r>
            <a:r>
              <a:rPr lang="en-US" sz="2800" dirty="0" err="1"/>
              <a:t>são</a:t>
            </a:r>
            <a:r>
              <a:rPr lang="en-US" sz="2800" dirty="0"/>
              <a:t> </a:t>
            </a:r>
            <a:r>
              <a:rPr lang="en-US" sz="2800" dirty="0" err="1"/>
              <a:t>prejudiciais</a:t>
            </a:r>
            <a:r>
              <a:rPr lang="en-US" sz="2800" dirty="0"/>
              <a:t> à </a:t>
            </a:r>
            <a:r>
              <a:rPr lang="en-US" sz="2800" dirty="0" err="1"/>
              <a:t>saúde</a:t>
            </a:r>
            <a:r>
              <a:rPr lang="en-US" sz="2800" dirty="0"/>
              <a:t> </a:t>
            </a:r>
            <a:r>
              <a:rPr lang="pt-BR" sz="2800" dirty="0"/>
              <a:t>de todos, sendo que, crianças e adolescentes podem ser mais prejudicados devido à exposição precoce e ao longo da vida</a:t>
            </a:r>
          </a:p>
          <a:p>
            <a:pPr lvl="1"/>
            <a:endParaRPr lang="en-U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CA42DEF-8EA9-3ED0-3BE6-A9D08853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Autofit/>
          </a:bodyPr>
          <a:lstStyle/>
          <a:p>
            <a:r>
              <a:rPr lang="es-ES" sz="4000" b="1" dirty="0" err="1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Premissa</a:t>
            </a:r>
            <a:r>
              <a:rPr lang="es-ES" sz="4000" b="1" dirty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1: </a:t>
            </a:r>
            <a:r>
              <a:rPr lang="es-ES" sz="4000" b="1" dirty="0" err="1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Temos</a:t>
            </a:r>
            <a:r>
              <a:rPr lang="es-ES" sz="4000" b="1" dirty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s-ES" sz="4000" b="1" dirty="0" err="1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evidências</a:t>
            </a:r>
            <a:r>
              <a:rPr lang="es-ES" sz="4000" b="1" dirty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suficientes em </a:t>
            </a:r>
            <a:r>
              <a:rPr lang="es-ES" sz="4000" b="1" dirty="0" err="1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relação</a:t>
            </a:r>
            <a:r>
              <a:rPr lang="es-ES" sz="4000" b="1" dirty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a: </a:t>
            </a:r>
            <a:br>
              <a:rPr lang="es-ES" sz="4000" b="1" dirty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es-ES" sz="4000" b="1" dirty="0">
              <a:solidFill>
                <a:srgbClr val="00B0F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061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421AF-5BCA-25A6-DC95-E3697CCA8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pt-BR" sz="2800" dirty="0"/>
              <a:t>Evidências em diversos países revelam que a taxação de bebidas açucaradas contribuiu para a redução do seu consumo, principalmente entre as populações mais vulneráveis e de baixa renda.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CA42DEF-8EA9-3ED0-3BE6-A9D08853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s-ES" sz="4000" b="1" dirty="0" err="1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Premissa</a:t>
            </a:r>
            <a:r>
              <a:rPr lang="es-ES" sz="4000" b="1" dirty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2: </a:t>
            </a:r>
            <a:r>
              <a:rPr lang="es-ES" sz="4000" b="1" dirty="0" err="1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Temos</a:t>
            </a:r>
            <a:r>
              <a:rPr lang="es-ES" sz="4000" b="1" dirty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s-ES" sz="4000" b="1" dirty="0" err="1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evidências</a:t>
            </a:r>
            <a:r>
              <a:rPr lang="es-ES" sz="4000" b="1" dirty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suficientes em </a:t>
            </a:r>
            <a:r>
              <a:rPr lang="es-ES" sz="4000" b="1" dirty="0" err="1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relação</a:t>
            </a:r>
            <a:r>
              <a:rPr lang="es-ES" sz="4000" b="1" dirty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a: </a:t>
            </a:r>
            <a:br>
              <a:rPr lang="es-ES" sz="4000" b="1" dirty="0">
                <a:solidFill>
                  <a:srgbClr val="00B0F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lang="es-ES" sz="4000" b="1" dirty="0">
              <a:solidFill>
                <a:srgbClr val="00B0F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067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AB525D-2FF8-4396-887D-9DD3A3694FFF}"/>
              </a:ext>
            </a:extLst>
          </p:cNvPr>
          <p:cNvSpPr/>
          <p:nvPr/>
        </p:nvSpPr>
        <p:spPr>
          <a:xfrm>
            <a:off x="649549" y="1298153"/>
            <a:ext cx="10892901" cy="509913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BF6E3-3305-4449-81A2-478404ACDD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4716" y="5857874"/>
            <a:ext cx="1000125" cy="10001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C287E2-E52E-4A7B-BACA-C17E07FAD58F}"/>
              </a:ext>
            </a:extLst>
          </p:cNvPr>
          <p:cNvSpPr/>
          <p:nvPr/>
        </p:nvSpPr>
        <p:spPr>
          <a:xfrm>
            <a:off x="3069158" y="246419"/>
            <a:ext cx="522232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5200" b="1" dirty="0" err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Recomend</a:t>
            </a:r>
            <a:r>
              <a:rPr lang="en-US" sz="5200" b="1" dirty="0" err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ações</a:t>
            </a:r>
            <a:endParaRPr lang="pt-BR" sz="5200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4DA6908-778A-4B5D-8635-1E7836CA216B}"/>
              </a:ext>
            </a:extLst>
          </p:cNvPr>
          <p:cNvSpPr txBox="1">
            <a:spLocks/>
          </p:cNvSpPr>
          <p:nvPr/>
        </p:nvSpPr>
        <p:spPr>
          <a:xfrm>
            <a:off x="822124" y="1546521"/>
            <a:ext cx="10547749" cy="619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pt-BR" sz="2000" b="1" dirty="0">
                <a:latin typeface="Century Gothic" panose="020B0502020202020204" pitchFamily="34" charset="0"/>
              </a:rPr>
              <a:t>- </a:t>
            </a:r>
            <a:r>
              <a:rPr lang="pt-BR" sz="2000" dirty="0">
                <a:latin typeface="Century Gothic" panose="020B0502020202020204" pitchFamily="34" charset="0"/>
              </a:rPr>
              <a:t>O UNICEF recomenda que a tributação inclua todos os produtos contendo açúcar: </a:t>
            </a:r>
            <a:r>
              <a:rPr lang="pt-BR" sz="2000" u="sng" dirty="0">
                <a:latin typeface="Century Gothic" panose="020B0502020202020204" pitchFamily="34" charset="0"/>
              </a:rPr>
              <a:t>refrigerantes, sucos, concentrados líquidos e em pó, agua </a:t>
            </a:r>
            <a:r>
              <a:rPr lang="pt-BR" sz="2000" u="sng" dirty="0" err="1">
                <a:latin typeface="Century Gothic" panose="020B0502020202020204" pitchFamily="34" charset="0"/>
              </a:rPr>
              <a:t>saborizada</a:t>
            </a:r>
            <a:r>
              <a:rPr lang="pt-BR" sz="2000" u="sng" dirty="0">
                <a:latin typeface="Century Gothic" panose="020B0502020202020204" pitchFamily="34" charset="0"/>
              </a:rPr>
              <a:t>, bebidas energéticas e esportivas, chá pronto para consumo e bebidas lácteas </a:t>
            </a:r>
            <a:r>
              <a:rPr lang="pt-BR" sz="2000" u="sng" dirty="0" err="1">
                <a:latin typeface="Century Gothic" panose="020B0502020202020204" pitchFamily="34" charset="0"/>
              </a:rPr>
              <a:t>saborizadas</a:t>
            </a:r>
            <a:r>
              <a:rPr lang="pt-BR" sz="2000" dirty="0"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latin typeface="Century Gothic" panose="020B0502020202020204" pitchFamily="34" charset="0"/>
              </a:rPr>
              <a:t>	</a:t>
            </a:r>
            <a:r>
              <a:rPr lang="pt-BR" sz="2000" b="1" dirty="0">
                <a:solidFill>
                  <a:srgbClr val="00ADEE"/>
                </a:solidFill>
                <a:latin typeface="Century Gothic" panose="020B0502020202020204" pitchFamily="34" charset="0"/>
              </a:rPr>
              <a:t>Proposta de emenda da Senadora Teresa Leitão – tributação de bebidas adoçadas (</a:t>
            </a:r>
            <a:r>
              <a:rPr lang="pt-BR" sz="2000" b="1" dirty="0" err="1">
                <a:solidFill>
                  <a:srgbClr val="00ADEE"/>
                </a:solidFill>
                <a:latin typeface="Century Gothic" panose="020B0502020202020204" pitchFamily="34" charset="0"/>
              </a:rPr>
              <a:t>ultraprocessadas</a:t>
            </a:r>
            <a:r>
              <a:rPr lang="pt-BR" sz="2000" b="1" dirty="0">
                <a:solidFill>
                  <a:srgbClr val="00ADEE"/>
                </a:solidFill>
                <a:latin typeface="Century Gothic" panose="020B0502020202020204" pitchFamily="34" charset="0"/>
              </a:rPr>
              <a:t> em geral, além dos refrigerantes)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t-BR" sz="2000" dirty="0">
                <a:latin typeface="Century Gothic" panose="020B0502020202020204" pitchFamily="34" charset="0"/>
              </a:rPr>
              <a:t>Bebidas sem </a:t>
            </a:r>
            <a:r>
              <a:rPr lang="pt-BR" sz="2000">
                <a:latin typeface="Century Gothic" panose="020B0502020202020204" pitchFamily="34" charset="0"/>
              </a:rPr>
              <a:t>açúcar adoçadas </a:t>
            </a:r>
            <a:r>
              <a:rPr lang="pt-BR" sz="2000" dirty="0">
                <a:latin typeface="Century Gothic" panose="020B0502020202020204" pitchFamily="34" charset="0"/>
              </a:rPr>
              <a:t>artificialmente também devem ser consideradas no escopo de tributação, pois há evidências de que essas bebidas aumentam o risco de resultados adversos à saúde e para evitar a substituição de produtos por essas bebidas.</a:t>
            </a:r>
          </a:p>
          <a:p>
            <a:pPr>
              <a:lnSpc>
                <a:spcPct val="100000"/>
              </a:lnSpc>
            </a:pPr>
            <a:endParaRPr lang="pt-B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25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AB525D-2FF8-4396-887D-9DD3A3694FFF}"/>
              </a:ext>
            </a:extLst>
          </p:cNvPr>
          <p:cNvSpPr/>
          <p:nvPr/>
        </p:nvSpPr>
        <p:spPr>
          <a:xfrm>
            <a:off x="649549" y="1298153"/>
            <a:ext cx="10892901" cy="509913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BF6E3-3305-4449-81A2-478404ACDD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4716" y="5857874"/>
            <a:ext cx="1000125" cy="10001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C287E2-E52E-4A7B-BACA-C17E07FAD58F}"/>
              </a:ext>
            </a:extLst>
          </p:cNvPr>
          <p:cNvSpPr/>
          <p:nvPr/>
        </p:nvSpPr>
        <p:spPr>
          <a:xfrm>
            <a:off x="3069158" y="246419"/>
            <a:ext cx="522232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5200" b="1" dirty="0" err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Recomend</a:t>
            </a:r>
            <a:r>
              <a:rPr lang="en-US" sz="5200" b="1" dirty="0" err="1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ações</a:t>
            </a:r>
            <a:endParaRPr lang="pt-BR" sz="5200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4DA6908-778A-4B5D-8635-1E7836CA216B}"/>
              </a:ext>
            </a:extLst>
          </p:cNvPr>
          <p:cNvSpPr txBox="1">
            <a:spLocks/>
          </p:cNvSpPr>
          <p:nvPr/>
        </p:nvSpPr>
        <p:spPr>
          <a:xfrm>
            <a:off x="822124" y="1546521"/>
            <a:ext cx="10547749" cy="619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000" dirty="0">
                <a:latin typeface="Century Gothic" panose="020B0502020202020204" pitchFamily="34" charset="0"/>
              </a:rPr>
              <a:t>-</a:t>
            </a:r>
            <a:r>
              <a:rPr lang="pt-BR" sz="2000" b="1" dirty="0">
                <a:latin typeface="Century Gothic" panose="020B0502020202020204" pitchFamily="34" charset="0"/>
              </a:rPr>
              <a:t> </a:t>
            </a:r>
            <a:r>
              <a:rPr lang="pt-BR" sz="2000" dirty="0">
                <a:latin typeface="Century Gothic" panose="020B0502020202020204" pitchFamily="34" charset="0"/>
              </a:rPr>
              <a:t>A taxa de um imposto cobrado sobre essas bebidas seja de pelo menos 20% para mudar com sucesso o comportamento do consumidor. </a:t>
            </a:r>
          </a:p>
          <a:p>
            <a:pPr>
              <a:lnSpc>
                <a:spcPct val="150000"/>
              </a:lnSpc>
            </a:pPr>
            <a:endParaRPr lang="pt-BR" sz="20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latin typeface="Century Gothic" panose="020B0502020202020204" pitchFamily="34" charset="0"/>
              </a:rPr>
              <a:t>- É necessário atentar para o principal propósito do imposto e questões que podem diminuir a efetividade dos resultados esperados.</a:t>
            </a:r>
          </a:p>
          <a:p>
            <a:pPr>
              <a:lnSpc>
                <a:spcPct val="100000"/>
              </a:lnSpc>
            </a:pPr>
            <a:endParaRPr lang="pt-B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087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0E3E99-0FA5-49F2-A544-012BCCC9CA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1" t="273" r="3341" b="17649"/>
          <a:stretch/>
        </p:blipFill>
        <p:spPr>
          <a:xfrm>
            <a:off x="56553" y="12509"/>
            <a:ext cx="12135447" cy="62347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3FE07AA-C8EF-455E-9F28-B04455BBE9D8}"/>
              </a:ext>
            </a:extLst>
          </p:cNvPr>
          <p:cNvSpPr/>
          <p:nvPr/>
        </p:nvSpPr>
        <p:spPr>
          <a:xfrm>
            <a:off x="5414745" y="5623873"/>
            <a:ext cx="184731" cy="217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816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3055358-8754-453C-8527-FE3A3076A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2446" y="-2093"/>
            <a:ext cx="2217459" cy="1365028"/>
          </a:xfrm>
          <a:prstGeom prst="rect">
            <a:avLst/>
          </a:prstGeom>
          <a:solidFill>
            <a:srgbClr val="00B0F0"/>
          </a:solidFill>
          <a:ln>
            <a:solidFill>
              <a:srgbClr val="00ADEE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15076A-FF84-45F4-A561-6FC03A441388}"/>
              </a:ext>
            </a:extLst>
          </p:cNvPr>
          <p:cNvSpPr txBox="1"/>
          <p:nvPr/>
        </p:nvSpPr>
        <p:spPr>
          <a:xfrm>
            <a:off x="4042481" y="5009538"/>
            <a:ext cx="4544471" cy="144655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/>
          <a:p>
            <a:r>
              <a:rPr lang="en-US" sz="8800" spc="-200" dirty="0" err="1"/>
              <a:t>Obrigada</a:t>
            </a:r>
            <a:r>
              <a:rPr lang="en-US" sz="8800" spc="-200" dirty="0"/>
              <a:t>!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33861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áfico, Mapa&#10;&#10;Descripción generada automáticamente con confianza media">
            <a:extLst>
              <a:ext uri="{FF2B5EF4-FFF2-40B4-BE49-F238E27FC236}">
                <a16:creationId xmlns:a16="http://schemas.microsoft.com/office/drawing/2014/main" id="{C671C26D-88B0-1240-BDC8-C346F7721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68E5BC5-FB11-064E-8ABF-4A463612F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27" y="6410937"/>
            <a:ext cx="113064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800" i="0" u="none" strike="noStrike" cap="none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Times New Roman" panose="02020603050405020304" pitchFamily="18" charset="0"/>
              </a:rPr>
              <a:t>Fuentes: Estimaciones conjuntas sobre malnutrición infantil del Grupo Banco Mundial, la OMS y UNICEF, edición mayo 2023. </a:t>
            </a:r>
            <a:r>
              <a:rPr kumimoji="0" lang="es-ES" altLang="es-ES" sz="800" i="0" u="none" strike="noStrike" cap="none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http://unicef.org/data/malnutrition</a:t>
            </a:r>
            <a:r>
              <a:rPr kumimoji="0" lang="es-ES" altLang="es-ES" sz="800" i="0" u="none" strike="noStrike" cap="none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de Onis M, </a:t>
            </a:r>
            <a:r>
              <a:rPr lang="en-US" sz="80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Borghi</a:t>
            </a:r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 E, </a:t>
            </a:r>
            <a:r>
              <a:rPr lang="en-US" sz="8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Arimond</a:t>
            </a:r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 M, et al. Prevalence thresholds for wasting, overweight and stunting in children under 5 years. Public Health Nutr. 2019;22(1):175-179</a:t>
            </a:r>
            <a:endParaRPr kumimoji="0" lang="es-ES" altLang="es-ES" sz="800" i="0" u="none" strike="noStrike" cap="none" normalizeH="0" baseline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6" name="Marcador de contenido 7">
            <a:extLst>
              <a:ext uri="{FF2B5EF4-FFF2-40B4-BE49-F238E27FC236}">
                <a16:creationId xmlns:a16="http://schemas.microsoft.com/office/drawing/2014/main" id="{85D0FC85-82BE-5147-84F0-A5DED4C26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4395" y="3332134"/>
            <a:ext cx="3621974" cy="2118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Prevalência BAIXA em 4 países.</a:t>
            </a:r>
          </a:p>
          <a:p>
            <a:pPr marL="0" indent="0">
              <a:buNone/>
            </a:pPr>
            <a:r>
              <a:rPr lang="pt-BR" sz="2000" b="1" dirty="0">
                <a:solidFill>
                  <a:schemeClr val="accent2"/>
                </a:solidFill>
                <a:latin typeface="+mj-lt"/>
              </a:rPr>
              <a:t>Prevalência MéDIA em 14 países.</a:t>
            </a:r>
          </a:p>
          <a:p>
            <a:pPr marL="0" indent="0">
              <a:buNone/>
            </a:pPr>
            <a:r>
              <a:rPr lang="pt-BR" sz="2000" b="1" dirty="0">
                <a:solidFill>
                  <a:srgbClr val="C00000"/>
                </a:solidFill>
                <a:latin typeface="+mj-lt"/>
              </a:rPr>
              <a:t>Prevalência ALTA em 9 países.</a:t>
            </a:r>
          </a:p>
          <a:p>
            <a:pPr marL="0" indent="0">
              <a:buNone/>
            </a:pPr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Prevalência MUITO ALTA nas Ilhas Turcas e Caicos.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C4C2E4-FF8D-F445-A539-3ED34F520114}"/>
              </a:ext>
            </a:extLst>
          </p:cNvPr>
          <p:cNvSpPr txBox="1"/>
          <p:nvPr/>
        </p:nvSpPr>
        <p:spPr>
          <a:xfrm>
            <a:off x="616445" y="1914149"/>
            <a:ext cx="3731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4.2 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milhões</a:t>
            </a:r>
          </a:p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de crianças afetadas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1B661AA-5CE8-8A4F-BA15-69D7DC0D6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495" y="3395370"/>
            <a:ext cx="215900" cy="14097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4E0D396E-F1E4-3846-95AB-B8C21A862F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1428" y="147781"/>
            <a:ext cx="4978644" cy="1518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rgbClr val="00B0F0"/>
                </a:solidFill>
              </a:rPr>
              <a:t>Excesso de peso em crianças  </a:t>
            </a:r>
            <a:r>
              <a:rPr lang="es-ES" sz="3600" b="1" dirty="0">
                <a:solidFill>
                  <a:srgbClr val="00B0F0"/>
                </a:solidFill>
              </a:rPr>
              <a:t>menores de 5 anos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606339D-3639-8C9D-9A1E-6B2A7971AE90}"/>
              </a:ext>
            </a:extLst>
          </p:cNvPr>
          <p:cNvGrpSpPr/>
          <p:nvPr/>
        </p:nvGrpSpPr>
        <p:grpSpPr>
          <a:xfrm>
            <a:off x="26177" y="5286765"/>
            <a:ext cx="964636" cy="1015663"/>
            <a:chOff x="-12119661" y="6337120"/>
            <a:chExt cx="1705846" cy="1744459"/>
          </a:xfrm>
        </p:grpSpPr>
        <p:sp>
          <p:nvSpPr>
            <p:cNvPr id="3" name="Freeform 12">
              <a:extLst>
                <a:ext uri="{FF2B5EF4-FFF2-40B4-BE49-F238E27FC236}">
                  <a16:creationId xmlns:a16="http://schemas.microsoft.com/office/drawing/2014/main" id="{FDEC878B-201E-2FF7-1C2B-9E698A0AAD9E}"/>
                </a:ext>
              </a:extLst>
            </p:cNvPr>
            <p:cNvSpPr/>
            <p:nvPr/>
          </p:nvSpPr>
          <p:spPr>
            <a:xfrm>
              <a:off x="-12119661" y="6337120"/>
              <a:ext cx="1705846" cy="1744459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447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apa&#10;&#10;Descripción generada automáticamente con confianza media">
            <a:extLst>
              <a:ext uri="{FF2B5EF4-FFF2-40B4-BE49-F238E27FC236}">
                <a16:creationId xmlns:a16="http://schemas.microsoft.com/office/drawing/2014/main" id="{97CDF87A-FADB-B347-8481-A5A30EC52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6">
            <a:extLst>
              <a:ext uri="{FF2B5EF4-FFF2-40B4-BE49-F238E27FC236}">
                <a16:creationId xmlns:a16="http://schemas.microsoft.com/office/drawing/2014/main" id="{EACFF8E0-554D-EF4D-8B1D-3ED44FC64D3E}"/>
              </a:ext>
            </a:extLst>
          </p:cNvPr>
          <p:cNvSpPr txBox="1"/>
          <p:nvPr/>
        </p:nvSpPr>
        <p:spPr>
          <a:xfrm>
            <a:off x="478329" y="6389296"/>
            <a:ext cx="8962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Fuente: Organización Mundial de la Salud. Observatorio Mundial de la Salud; </a:t>
            </a:r>
            <a:r>
              <a:rPr lang="es-ES" sz="80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Lobstein</a:t>
            </a:r>
            <a:r>
              <a:rPr lang="es-ES" sz="800">
                <a:solidFill>
                  <a:schemeClr val="tx1">
                    <a:lumMod val="50000"/>
                    <a:lumOff val="50000"/>
                  </a:schemeClr>
                </a:solidFill>
              </a:rPr>
              <a:t> T., et al., ‘</a:t>
            </a:r>
            <a:r>
              <a:rPr lang="es-ES" sz="800" err="1">
                <a:solidFill>
                  <a:schemeClr val="tx1">
                    <a:lumMod val="50000"/>
                    <a:lumOff val="50000"/>
                  </a:schemeClr>
                </a:solidFill>
              </a:rPr>
              <a:t>What</a:t>
            </a:r>
            <a:r>
              <a:rPr lang="es-ES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8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</a:t>
            </a:r>
            <a:r>
              <a:rPr lang="es-ES" sz="800">
                <a:solidFill>
                  <a:schemeClr val="tx1">
                    <a:lumMod val="50000"/>
                    <a:lumOff val="50000"/>
                  </a:schemeClr>
                </a:solidFill>
              </a:rPr>
              <a:t> a “High” </a:t>
            </a:r>
            <a:r>
              <a:rPr lang="es-ES" sz="8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Prevalence</a:t>
            </a:r>
            <a:r>
              <a:rPr lang="es-ES" sz="80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es-ES" sz="800" err="1">
                <a:solidFill>
                  <a:schemeClr val="tx1">
                    <a:lumMod val="50000"/>
                    <a:lumOff val="50000"/>
                  </a:schemeClr>
                </a:solidFill>
              </a:rPr>
              <a:t>Obesity</a:t>
            </a:r>
            <a:r>
              <a:rPr lang="es-ES" sz="800">
                <a:solidFill>
                  <a:schemeClr val="tx1">
                    <a:lumMod val="50000"/>
                    <a:lumOff val="50000"/>
                  </a:schemeClr>
                </a:solidFill>
              </a:rPr>
              <a:t>? </a:t>
            </a:r>
            <a:r>
              <a:rPr lang="es-ES" sz="8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Two</a:t>
            </a:r>
            <a:r>
              <a:rPr lang="es-ES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80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rapid</a:t>
            </a:r>
            <a:r>
              <a:rPr lang="es-ES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80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reviews</a:t>
            </a:r>
            <a:r>
              <a:rPr lang="es-ES" sz="800">
                <a:solidFill>
                  <a:schemeClr val="tx1">
                    <a:lumMod val="50000"/>
                    <a:lumOff val="50000"/>
                  </a:schemeClr>
                </a:solidFill>
              </a:rPr>
              <a:t> and a </a:t>
            </a:r>
            <a:r>
              <a:rPr lang="es-ES" sz="8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proposed</a:t>
            </a:r>
            <a:r>
              <a:rPr lang="es-ES" sz="800">
                <a:solidFill>
                  <a:schemeClr val="tx1">
                    <a:lumMod val="50000"/>
                    <a:lumOff val="50000"/>
                  </a:schemeClr>
                </a:solidFill>
              </a:rPr>
              <a:t> set of </a:t>
            </a:r>
            <a:r>
              <a:rPr lang="es-ES" sz="80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thresholds</a:t>
            </a:r>
            <a:r>
              <a:rPr lang="es-ES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80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for</a:t>
            </a:r>
            <a:r>
              <a:rPr lang="es-ES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800" err="1">
                <a:solidFill>
                  <a:schemeClr val="tx1">
                    <a:lumMod val="50000"/>
                    <a:lumOff val="50000"/>
                  </a:schemeClr>
                </a:solidFill>
              </a:rPr>
              <a:t>classifying</a:t>
            </a:r>
            <a:r>
              <a:rPr lang="es-ES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80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prevalence</a:t>
            </a:r>
            <a:r>
              <a:rPr lang="es-ES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80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levels</a:t>
            </a:r>
            <a:r>
              <a:rPr lang="es-ES" sz="800">
                <a:solidFill>
                  <a:schemeClr val="tx1">
                    <a:lumMod val="50000"/>
                    <a:lumOff val="50000"/>
                  </a:schemeClr>
                </a:solidFill>
              </a:rPr>
              <a:t>’, </a:t>
            </a:r>
            <a:r>
              <a:rPr lang="es-ES" sz="8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Obesity</a:t>
            </a:r>
            <a:r>
              <a:rPr lang="es-ES" sz="800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800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Reviews</a:t>
            </a:r>
            <a:r>
              <a:rPr lang="es-ES" sz="800">
                <a:solidFill>
                  <a:schemeClr val="tx1">
                    <a:lumMod val="50000"/>
                    <a:lumOff val="50000"/>
                  </a:schemeClr>
                </a:solidFill>
              </a:rPr>
              <a:t>, vol. 23, no.2, </a:t>
            </a:r>
            <a:r>
              <a:rPr lang="es-ES" sz="80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February</a:t>
            </a:r>
            <a:r>
              <a:rPr lang="es-ES" sz="800">
                <a:solidFill>
                  <a:schemeClr val="tx1">
                    <a:lumMod val="50000"/>
                    <a:lumOff val="50000"/>
                  </a:schemeClr>
                </a:solidFill>
              </a:rPr>
              <a:t> 2022, e13363. Disponible en: </a:t>
            </a:r>
            <a:r>
              <a:rPr lang="es-ES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https://onlinelibrary.wiley.com/doi/10.1111/obr.13363</a:t>
            </a:r>
            <a:r>
              <a:rPr lang="es-ES" sz="80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s-ES" sz="80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77F160C-5873-6444-B3A5-61A02E32D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29" y="481967"/>
            <a:ext cx="4770565" cy="1325563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rgbClr val="00B0F0"/>
                </a:solidFill>
              </a:rPr>
              <a:t>Excesso de peso em crianças e adolescentes </a:t>
            </a:r>
            <a:br>
              <a:rPr lang="pt-BR" sz="3600" b="1" dirty="0">
                <a:solidFill>
                  <a:srgbClr val="00B0F0"/>
                </a:solidFill>
              </a:rPr>
            </a:br>
            <a:r>
              <a:rPr lang="pt-BR" sz="3600" b="1" dirty="0">
                <a:solidFill>
                  <a:srgbClr val="00B0F0"/>
                </a:solidFill>
              </a:rPr>
              <a:t>de 5 </a:t>
            </a:r>
            <a:r>
              <a:rPr lang="es-ES" sz="3600" b="1" dirty="0">
                <a:solidFill>
                  <a:srgbClr val="00B0F0"/>
                </a:solidFill>
              </a:rPr>
              <a:t>a 19 anos</a:t>
            </a:r>
            <a:endParaRPr lang="es-ES" sz="36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63768A-F38F-DF49-B11C-F6C5C3CB983D}"/>
              </a:ext>
            </a:extLst>
          </p:cNvPr>
          <p:cNvSpPr txBox="1"/>
          <p:nvPr/>
        </p:nvSpPr>
        <p:spPr>
          <a:xfrm>
            <a:off x="694229" y="3375138"/>
            <a:ext cx="3569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+mj-lt"/>
              </a:rPr>
              <a:t>Prevalência maior ou igual a 25% : em 25 países.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16029B4-9A11-5548-BA9C-6D201B5F2A49}"/>
              </a:ext>
            </a:extLst>
          </p:cNvPr>
          <p:cNvSpPr txBox="1"/>
          <p:nvPr/>
        </p:nvSpPr>
        <p:spPr>
          <a:xfrm>
            <a:off x="478329" y="2289496"/>
            <a:ext cx="407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49 milhões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de afetados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21C9680-4BE6-5C46-A48A-0D0A7B676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478329" y="3417793"/>
            <a:ext cx="215900" cy="952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D25283-FFEF-2838-34A7-6DB7E7E0DC07}"/>
              </a:ext>
            </a:extLst>
          </p:cNvPr>
          <p:cNvSpPr/>
          <p:nvPr/>
        </p:nvSpPr>
        <p:spPr>
          <a:xfrm>
            <a:off x="353901" y="4052247"/>
            <a:ext cx="464756" cy="338554"/>
          </a:xfrm>
          <a:prstGeom prst="rect">
            <a:avLst/>
          </a:prstGeom>
          <a:solidFill>
            <a:srgbClr val="F6F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68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64AE2A-C87D-D396-FDC8-C7CD1DD58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04" y="281722"/>
            <a:ext cx="4605772" cy="62945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072853-5F9A-5746-6CB3-BE63BC675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568" y="583707"/>
            <a:ext cx="6913255" cy="19684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84E465-DE77-A227-1335-DA86F2944C6E}"/>
              </a:ext>
            </a:extLst>
          </p:cNvPr>
          <p:cNvSpPr txBox="1"/>
          <p:nvPr/>
        </p:nvSpPr>
        <p:spPr>
          <a:xfrm>
            <a:off x="5822731" y="2764125"/>
            <a:ext cx="636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Brasil </a:t>
            </a:r>
            <a:r>
              <a:rPr lang="en-US" b="1" dirty="0" err="1"/>
              <a:t>tem</a:t>
            </a:r>
            <a:r>
              <a:rPr lang="en-US" b="1" dirty="0"/>
              <a:t>  36% de </a:t>
            </a:r>
            <a:r>
              <a:rPr lang="en-US" b="1" dirty="0" err="1"/>
              <a:t>crianças</a:t>
            </a:r>
            <a:r>
              <a:rPr lang="en-US" b="1" dirty="0"/>
              <a:t> em </a:t>
            </a:r>
            <a:r>
              <a:rPr lang="en-US" b="1" dirty="0" err="1"/>
              <a:t>pobreza</a:t>
            </a:r>
            <a:r>
              <a:rPr lang="en-US" b="1" dirty="0"/>
              <a:t> </a:t>
            </a:r>
            <a:r>
              <a:rPr lang="en-US" b="1" dirty="0" err="1"/>
              <a:t>alimentar</a:t>
            </a:r>
            <a:r>
              <a:rPr lang="en-US" b="1" dirty="0"/>
              <a:t> </a:t>
            </a:r>
            <a:r>
              <a:rPr lang="en-US" b="1" dirty="0" err="1"/>
              <a:t>moderada</a:t>
            </a:r>
            <a:r>
              <a:rPr lang="en-US" b="1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70FD6E-021A-5EEC-6CA8-049D16E84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038" y="4146374"/>
            <a:ext cx="961924" cy="11875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641447-660E-0D66-84BC-E08EC07F2D77}"/>
              </a:ext>
            </a:extLst>
          </p:cNvPr>
          <p:cNvSpPr txBox="1"/>
          <p:nvPr/>
        </p:nvSpPr>
        <p:spPr>
          <a:xfrm>
            <a:off x="7169624" y="3585993"/>
            <a:ext cx="4232065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/>
              <a:t>Insegurança</a:t>
            </a:r>
            <a:r>
              <a:rPr lang="en-US" sz="2400" dirty="0"/>
              <a:t> </a:t>
            </a:r>
            <a:r>
              <a:rPr lang="en-US" sz="2400" dirty="0" err="1"/>
              <a:t>alimentar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Crianças</a:t>
            </a:r>
            <a:r>
              <a:rPr lang="en-US" sz="2400" dirty="0"/>
              <a:t> com </a:t>
            </a:r>
            <a:r>
              <a:rPr lang="en-US" sz="2400" dirty="0" err="1"/>
              <a:t>coexistentes</a:t>
            </a:r>
            <a:r>
              <a:rPr lang="en-US" sz="2400" dirty="0"/>
              <a:t> </a:t>
            </a:r>
            <a:r>
              <a:rPr lang="en-US" sz="2400" dirty="0" err="1"/>
              <a:t>formas</a:t>
            </a:r>
            <a:r>
              <a:rPr lang="en-US" sz="2400" dirty="0"/>
              <a:t> da </a:t>
            </a:r>
            <a:r>
              <a:rPr lang="en-US" sz="2400" dirty="0" err="1"/>
              <a:t>má</a:t>
            </a:r>
            <a:r>
              <a:rPr lang="en-US" sz="2400" dirty="0"/>
              <a:t> </a:t>
            </a:r>
            <a:r>
              <a:rPr lang="en-US" sz="2400" dirty="0" err="1"/>
              <a:t>nutrição</a:t>
            </a:r>
            <a:r>
              <a:rPr lang="en-US" sz="2400" dirty="0"/>
              <a:t> (anemia, </a:t>
            </a:r>
            <a:r>
              <a:rPr lang="en-US" sz="2400" dirty="0" err="1"/>
              <a:t>crescimento</a:t>
            </a:r>
            <a:r>
              <a:rPr lang="en-US" sz="2400" dirty="0"/>
              <a:t> </a:t>
            </a:r>
            <a:r>
              <a:rPr lang="en-US" sz="2400" dirty="0" err="1"/>
              <a:t>inadequado</a:t>
            </a:r>
            <a:r>
              <a:rPr lang="en-US" sz="2400" dirty="0"/>
              <a:t>, e excess de peso)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097641D-A51F-AF51-5FE6-FA0457DE3778}"/>
              </a:ext>
            </a:extLst>
          </p:cNvPr>
          <p:cNvSpPr/>
          <p:nvPr/>
        </p:nvSpPr>
        <p:spPr>
          <a:xfrm>
            <a:off x="6579476" y="4624552"/>
            <a:ext cx="409903" cy="34684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09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/>
        </p:nvSpPr>
        <p:spPr>
          <a:xfrm>
            <a:off x="201478" y="166077"/>
            <a:ext cx="117633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alibri"/>
              <a:buNone/>
            </a:pPr>
            <a:r>
              <a:rPr lang="en-US" sz="3800" b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POR QUE A </a:t>
            </a:r>
            <a:r>
              <a:rPr lang="en-US" sz="3800" b="1" err="1">
                <a:solidFill>
                  <a:srgbClr val="00B0F0"/>
                </a:solidFill>
                <a:latin typeface="Calibri"/>
                <a:cs typeface="Calibri"/>
                <a:sym typeface="Calibri"/>
              </a:rPr>
              <a:t>A</a:t>
            </a:r>
            <a:r>
              <a:rPr lang="en-US" sz="3800" b="1">
                <a:solidFill>
                  <a:srgbClr val="00B0F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3800" b="1" err="1">
                <a:solidFill>
                  <a:srgbClr val="00B0F0"/>
                </a:solidFill>
                <a:latin typeface="Calibri"/>
                <a:cs typeface="Calibri"/>
                <a:sym typeface="Calibri"/>
              </a:rPr>
              <a:t>dupla</a:t>
            </a:r>
            <a:r>
              <a:rPr lang="en-US" sz="3800" b="1">
                <a:solidFill>
                  <a:srgbClr val="00B0F0"/>
                </a:solidFill>
                <a:latin typeface="Calibri"/>
                <a:cs typeface="Calibri"/>
                <a:sym typeface="Calibri"/>
              </a:rPr>
              <a:t> face da </a:t>
            </a:r>
            <a:r>
              <a:rPr lang="en-US" sz="3800" b="1" err="1">
                <a:solidFill>
                  <a:srgbClr val="00B0F0"/>
                </a:solidFill>
                <a:latin typeface="Calibri"/>
                <a:cs typeface="Calibri"/>
                <a:sym typeface="Calibri"/>
              </a:rPr>
              <a:t>má</a:t>
            </a:r>
            <a:r>
              <a:rPr lang="en-US" sz="3800" b="1">
                <a:solidFill>
                  <a:srgbClr val="00B0F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3800" b="1" err="1">
                <a:solidFill>
                  <a:srgbClr val="00B0F0"/>
                </a:solidFill>
                <a:latin typeface="Calibri"/>
                <a:cs typeface="Calibri"/>
                <a:sym typeface="Calibri"/>
              </a:rPr>
              <a:t>nutrição</a:t>
            </a:r>
            <a:r>
              <a:rPr lang="en-US" sz="3800" b="1">
                <a:solidFill>
                  <a:srgbClr val="00B0F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3800" b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É IMPORTANTE?</a:t>
            </a: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6218FC-97B3-4AD4-A1B7-EB31A9D261DD}"/>
              </a:ext>
            </a:extLst>
          </p:cNvPr>
          <p:cNvSpPr txBox="1"/>
          <p:nvPr/>
        </p:nvSpPr>
        <p:spPr>
          <a:xfrm>
            <a:off x="3681456" y="1121683"/>
            <a:ext cx="8267672" cy="2059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dirty="0"/>
              <a:t>- </a:t>
            </a:r>
            <a:r>
              <a:rPr lang="pt-BR" sz="3600" dirty="0">
                <a:solidFill>
                  <a:srgbClr val="00ADEE"/>
                </a:solidFill>
              </a:rPr>
              <a:t>80% </a:t>
            </a:r>
            <a:r>
              <a:rPr lang="pt-BR" sz="2400" dirty="0"/>
              <a:t>das famílias relataram o consumo de ao menos um tipo de alimento </a:t>
            </a:r>
            <a:r>
              <a:rPr lang="pt-BR" sz="2400" dirty="0" err="1"/>
              <a:t>ultraprocessado</a:t>
            </a:r>
            <a:r>
              <a:rPr lang="pt-BR" sz="2400" dirty="0"/>
              <a:t> no dia anterior ao da entrevista</a:t>
            </a:r>
            <a:endParaRPr lang="pt-BR" sz="2400" dirty="0">
              <a:latin typeface="Univers" panose="020B0503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2400" dirty="0">
              <a:latin typeface="Univers" panose="020B0503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2400" dirty="0">
              <a:solidFill>
                <a:schemeClr val="tx1"/>
              </a:solidFill>
              <a:latin typeface="Univers" panose="020B05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FD931-BFB8-493E-9FD5-CD802C4A1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50" y="1295400"/>
            <a:ext cx="3248025" cy="42672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117E75E-3592-47E2-87F4-2B58E837799D}"/>
              </a:ext>
            </a:extLst>
          </p:cNvPr>
          <p:cNvSpPr txBox="1"/>
          <p:nvPr/>
        </p:nvSpPr>
        <p:spPr>
          <a:xfrm>
            <a:off x="201478" y="6093417"/>
            <a:ext cx="4497131" cy="596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>
                <a:solidFill>
                  <a:srgbClr val="00B0F0"/>
                </a:solidFill>
              </a:rPr>
              <a:t>https://www.unicef.org/brazil/comunicados-de-imprensa/estudo-inedito-do-unicef-aponta-alto-consumo-de-alimentos-ultraprocessados-em-lares-atendidos-pelo-bolsa-familia</a:t>
            </a:r>
          </a:p>
        </p:txBody>
      </p:sp>
      <p:pic>
        <p:nvPicPr>
          <p:cNvPr id="8" name="Picture 41">
            <a:extLst>
              <a:ext uri="{FF2B5EF4-FFF2-40B4-BE49-F238E27FC236}">
                <a16:creationId xmlns:a16="http://schemas.microsoft.com/office/drawing/2014/main" id="{A9D48E1B-2955-4663-8CA7-5902850998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6184" y="6354003"/>
            <a:ext cx="2442944" cy="33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263F53-C85F-6D08-193D-5CFD5439F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3840" y="2467684"/>
            <a:ext cx="7205660" cy="298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09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148146-ABDA-25DB-A10A-E631B1601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94" y="327256"/>
            <a:ext cx="7416418" cy="6203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8C0684-3C30-3168-860C-47218A31E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096" y="1720761"/>
            <a:ext cx="3473629" cy="341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27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521AAE95-198E-AB45-9562-C51AC03CE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961" y="0"/>
            <a:ext cx="5134820" cy="162045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085024-4606-D94B-83BE-73E7D264B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27" y="438150"/>
            <a:ext cx="7396843" cy="1445680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rgbClr val="00B0F0"/>
                </a:solidFill>
                <a:cs typeface="Arial Black" panose="020B0604020202020204" pitchFamily="34" charset="0"/>
              </a:rPr>
              <a:t>Visão e abordagem do UNICEF </a:t>
            </a:r>
            <a:br>
              <a:rPr lang="pt-BR" sz="3600" b="1" dirty="0">
                <a:cs typeface="Arial Black" panose="020B0604020202020204" pitchFamily="34" charset="0"/>
              </a:rPr>
            </a:b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cs typeface="Arial Black" panose="020B0604020202020204" pitchFamily="34" charset="0"/>
              </a:rPr>
              <a:t>Prevenção precoce</a:t>
            </a:r>
            <a:endParaRPr lang="pt-BR" sz="3200" dirty="0">
              <a:solidFill>
                <a:schemeClr val="accent1">
                  <a:lumMod val="75000"/>
                </a:schemeClr>
              </a:solidFill>
              <a:cs typeface="Calibri Ligh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BA9375-4145-4941-9549-EA4B6024B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57" y="1665975"/>
            <a:ext cx="10721516" cy="402422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6224AC3-8394-BE4B-9946-235F484FF39D}"/>
              </a:ext>
            </a:extLst>
          </p:cNvPr>
          <p:cNvSpPr/>
          <p:nvPr/>
        </p:nvSpPr>
        <p:spPr>
          <a:xfrm>
            <a:off x="794657" y="6438243"/>
            <a:ext cx="9625818" cy="213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s-419" sz="800">
                <a:solidFill>
                  <a:schemeClr val="tx1">
                    <a:lumMod val="50000"/>
                    <a:lumOff val="50000"/>
                  </a:schemeClr>
                </a:solidFill>
                <a:latin typeface="Univers" panose="020B0503020202020204" pitchFamily="34" charset="0"/>
                <a:ea typeface="Times New Roman" panose="02020603050405020304" pitchFamily="18" charset="0"/>
              </a:rPr>
              <a:t>Fuente: Hanson M and </a:t>
            </a:r>
            <a:r>
              <a:rPr lang="es-419" sz="800" err="1">
                <a:solidFill>
                  <a:schemeClr val="tx1">
                    <a:lumMod val="50000"/>
                    <a:lumOff val="50000"/>
                  </a:schemeClr>
                </a:solidFill>
                <a:latin typeface="Univers" panose="020B0503020202020204" pitchFamily="34" charset="0"/>
                <a:ea typeface="Times New Roman" panose="02020603050405020304" pitchFamily="18" charset="0"/>
              </a:rPr>
              <a:t>Gluckman</a:t>
            </a:r>
            <a:r>
              <a:rPr lang="es-419" sz="800">
                <a:solidFill>
                  <a:schemeClr val="tx1">
                    <a:lumMod val="50000"/>
                    <a:lumOff val="50000"/>
                  </a:schemeClr>
                </a:solidFill>
                <a:latin typeface="Univers" panose="020B0503020202020204" pitchFamily="34" charset="0"/>
                <a:ea typeface="Times New Roman" panose="02020603050405020304" pitchFamily="18" charset="0"/>
              </a:rPr>
              <a:t> P. </a:t>
            </a:r>
            <a:r>
              <a:rPr lang="es-419" sz="800" err="1">
                <a:solidFill>
                  <a:schemeClr val="tx1">
                    <a:lumMod val="50000"/>
                    <a:lumOff val="50000"/>
                  </a:schemeClr>
                </a:solidFill>
                <a:latin typeface="Univers" panose="020B0503020202020204" pitchFamily="34" charset="0"/>
                <a:ea typeface="Times New Roman" panose="02020603050405020304" pitchFamily="18" charset="0"/>
              </a:rPr>
              <a:t>Developmental</a:t>
            </a:r>
            <a:r>
              <a:rPr lang="es-419" sz="800">
                <a:solidFill>
                  <a:schemeClr val="tx1">
                    <a:lumMod val="50000"/>
                    <a:lumOff val="50000"/>
                  </a:schemeClr>
                </a:solidFill>
                <a:latin typeface="Univers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s-419" sz="800" err="1">
                <a:solidFill>
                  <a:schemeClr val="tx1">
                    <a:lumMod val="50000"/>
                    <a:lumOff val="50000"/>
                  </a:schemeClr>
                </a:solidFill>
                <a:latin typeface="Univers" panose="020B0503020202020204" pitchFamily="34" charset="0"/>
                <a:ea typeface="Times New Roman" panose="02020603050405020304" pitchFamily="18" charset="0"/>
              </a:rPr>
              <a:t>origins</a:t>
            </a:r>
            <a:r>
              <a:rPr lang="es-419" sz="800">
                <a:solidFill>
                  <a:schemeClr val="tx1">
                    <a:lumMod val="50000"/>
                    <a:lumOff val="50000"/>
                  </a:schemeClr>
                </a:solidFill>
                <a:latin typeface="Univers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s-419" sz="800" err="1">
                <a:solidFill>
                  <a:schemeClr val="tx1">
                    <a:lumMod val="50000"/>
                    <a:lumOff val="50000"/>
                  </a:schemeClr>
                </a:solidFill>
                <a:latin typeface="Univers" panose="020B0503020202020204" pitchFamily="34" charset="0"/>
                <a:ea typeface="Times New Roman" panose="02020603050405020304" pitchFamily="18" charset="0"/>
              </a:rPr>
              <a:t>of</a:t>
            </a:r>
            <a:r>
              <a:rPr lang="es-419" sz="800">
                <a:solidFill>
                  <a:schemeClr val="tx1">
                    <a:lumMod val="50000"/>
                    <a:lumOff val="50000"/>
                  </a:schemeClr>
                </a:solidFill>
                <a:latin typeface="Univers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s-419" sz="800" err="1">
                <a:solidFill>
                  <a:schemeClr val="tx1">
                    <a:lumMod val="50000"/>
                    <a:lumOff val="50000"/>
                  </a:schemeClr>
                </a:solidFill>
                <a:latin typeface="Univers" panose="020B0503020202020204" pitchFamily="34" charset="0"/>
                <a:ea typeface="Times New Roman" panose="02020603050405020304" pitchFamily="18" charset="0"/>
              </a:rPr>
              <a:t>noncommunicable</a:t>
            </a:r>
            <a:r>
              <a:rPr lang="es-419" sz="800">
                <a:solidFill>
                  <a:schemeClr val="tx1">
                    <a:lumMod val="50000"/>
                    <a:lumOff val="50000"/>
                  </a:schemeClr>
                </a:solidFill>
                <a:latin typeface="Univers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s-419" sz="800" err="1">
                <a:solidFill>
                  <a:schemeClr val="tx1">
                    <a:lumMod val="50000"/>
                    <a:lumOff val="50000"/>
                  </a:schemeClr>
                </a:solidFill>
                <a:latin typeface="Univers" panose="020B0503020202020204" pitchFamily="34" charset="0"/>
                <a:ea typeface="Times New Roman" panose="02020603050405020304" pitchFamily="18" charset="0"/>
              </a:rPr>
              <a:t>disease</a:t>
            </a:r>
            <a:r>
              <a:rPr lang="es-419" sz="800">
                <a:solidFill>
                  <a:schemeClr val="tx1">
                    <a:lumMod val="50000"/>
                    <a:lumOff val="50000"/>
                  </a:schemeClr>
                </a:solidFill>
                <a:latin typeface="Univers" panose="020B0503020202020204" pitchFamily="34" charset="0"/>
                <a:ea typeface="Times New Roman" panose="02020603050405020304" pitchFamily="18" charset="0"/>
              </a:rPr>
              <a:t>: </a:t>
            </a:r>
            <a:r>
              <a:rPr lang="es-419" sz="800" err="1">
                <a:solidFill>
                  <a:schemeClr val="tx1">
                    <a:lumMod val="50000"/>
                    <a:lumOff val="50000"/>
                  </a:schemeClr>
                </a:solidFill>
                <a:latin typeface="Univers" panose="020B0503020202020204" pitchFamily="34" charset="0"/>
                <a:ea typeface="Times New Roman" panose="02020603050405020304" pitchFamily="18" charset="0"/>
              </a:rPr>
              <a:t>population</a:t>
            </a:r>
            <a:r>
              <a:rPr lang="es-419" sz="800">
                <a:solidFill>
                  <a:schemeClr val="tx1">
                    <a:lumMod val="50000"/>
                    <a:lumOff val="50000"/>
                  </a:schemeClr>
                </a:solidFill>
                <a:latin typeface="Univers" panose="020B0503020202020204" pitchFamily="34" charset="0"/>
                <a:ea typeface="Times New Roman" panose="02020603050405020304" pitchFamily="18" charset="0"/>
              </a:rPr>
              <a:t> and </a:t>
            </a:r>
            <a:r>
              <a:rPr lang="es-419" sz="800" err="1">
                <a:solidFill>
                  <a:schemeClr val="tx1">
                    <a:lumMod val="50000"/>
                    <a:lumOff val="50000"/>
                  </a:schemeClr>
                </a:solidFill>
                <a:latin typeface="Univers" panose="020B0503020202020204" pitchFamily="34" charset="0"/>
                <a:ea typeface="Times New Roman" panose="02020603050405020304" pitchFamily="18" charset="0"/>
              </a:rPr>
              <a:t>public</a:t>
            </a:r>
            <a:r>
              <a:rPr lang="es-419" sz="800">
                <a:solidFill>
                  <a:schemeClr val="tx1">
                    <a:lumMod val="50000"/>
                    <a:lumOff val="50000"/>
                  </a:schemeClr>
                </a:solidFill>
                <a:latin typeface="Univers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s-419" sz="800" err="1">
                <a:solidFill>
                  <a:schemeClr val="tx1">
                    <a:lumMod val="50000"/>
                    <a:lumOff val="50000"/>
                  </a:schemeClr>
                </a:solidFill>
                <a:latin typeface="Univers" panose="020B0503020202020204" pitchFamily="34" charset="0"/>
                <a:ea typeface="Times New Roman" panose="02020603050405020304" pitchFamily="18" charset="0"/>
              </a:rPr>
              <a:t>health</a:t>
            </a:r>
            <a:r>
              <a:rPr lang="es-419" sz="800">
                <a:solidFill>
                  <a:schemeClr val="tx1">
                    <a:lumMod val="50000"/>
                    <a:lumOff val="50000"/>
                  </a:schemeClr>
                </a:solidFill>
                <a:latin typeface="Univers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s-419" sz="800" err="1">
                <a:solidFill>
                  <a:schemeClr val="tx1">
                    <a:lumMod val="50000"/>
                    <a:lumOff val="50000"/>
                  </a:schemeClr>
                </a:solidFill>
                <a:latin typeface="Univers" panose="020B0503020202020204" pitchFamily="34" charset="0"/>
                <a:ea typeface="Times New Roman" panose="02020603050405020304" pitchFamily="18" charset="0"/>
              </a:rPr>
              <a:t>implications</a:t>
            </a:r>
            <a:r>
              <a:rPr lang="es-419" sz="800">
                <a:solidFill>
                  <a:schemeClr val="tx1">
                    <a:lumMod val="50000"/>
                    <a:lumOff val="50000"/>
                  </a:schemeClr>
                </a:solidFill>
                <a:latin typeface="Univers" panose="020B0503020202020204" pitchFamily="34" charset="0"/>
                <a:ea typeface="Times New Roman" panose="02020603050405020304" pitchFamily="18" charset="0"/>
              </a:rPr>
              <a:t>. Am J Cl Nut, 2011; 94(suppl): 1754S-8S.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66D5BAC-75C1-8240-BE6E-B17467EB8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857" y="6381750"/>
            <a:ext cx="1701800" cy="38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DEAC10-14B7-AD5F-33ED-0AC47E376B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4987" y="5857875"/>
            <a:ext cx="10001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15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77" name="Rounded Rectangle 2"/>
          <p:cNvSpPr/>
          <p:nvPr/>
        </p:nvSpPr>
        <p:spPr>
          <a:xfrm>
            <a:off x="170123" y="172735"/>
            <a:ext cx="11857984" cy="858740"/>
          </a:xfrm>
          <a:prstGeom prst="roundRect">
            <a:avLst>
              <a:gd name="adj" fmla="val 0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>
              <a:solidFill>
                <a:schemeClr val="bg1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6184" y="6354003"/>
            <a:ext cx="2442944" cy="336000"/>
          </a:xfrm>
          <a:prstGeom prst="rect">
            <a:avLst/>
          </a:prstGeom>
        </p:spPr>
      </p:pic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C1C50AB3-FAEC-4792-9F37-3DD4A7604BA4}"/>
              </a:ext>
            </a:extLst>
          </p:cNvPr>
          <p:cNvSpPr/>
          <p:nvPr/>
        </p:nvSpPr>
        <p:spPr>
          <a:xfrm>
            <a:off x="167008" y="40326"/>
            <a:ext cx="8800529" cy="1162549"/>
          </a:xfrm>
          <a:prstGeom prst="roundRect">
            <a:avLst>
              <a:gd name="adj" fmla="val 0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>
                <a:solidFill>
                  <a:srgbClr val="00B0F0"/>
                </a:solidFill>
                <a:latin typeface="+mj-lt"/>
              </a:rPr>
              <a:t>Estratégias globais para prevenção e controle do sobrepeso e obesidade infantil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860158-0CA4-4AD6-9DCE-6A714B56D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8962">
            <a:off x="10251736" y="235200"/>
            <a:ext cx="1599160" cy="22608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085267-605B-49C3-B8A8-78F6CCD34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830" y="1402020"/>
            <a:ext cx="4342148" cy="541827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C36DE11-6DDA-4042-8B9E-3649905F62EB}"/>
              </a:ext>
            </a:extLst>
          </p:cNvPr>
          <p:cNvSpPr/>
          <p:nvPr/>
        </p:nvSpPr>
        <p:spPr>
          <a:xfrm>
            <a:off x="2271782" y="1412517"/>
            <a:ext cx="1572127" cy="87050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1FE978-437B-4E24-9927-F060BE78C6FB}"/>
              </a:ext>
            </a:extLst>
          </p:cNvPr>
          <p:cNvSpPr txBox="1"/>
          <p:nvPr/>
        </p:nvSpPr>
        <p:spPr>
          <a:xfrm>
            <a:off x="6533510" y="1420787"/>
            <a:ext cx="3416968" cy="4801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err="1"/>
              <a:t>Guias</a:t>
            </a:r>
            <a:r>
              <a:rPr lang="en-US" dirty="0"/>
              <a:t> para a </a:t>
            </a:r>
            <a:r>
              <a:rPr lang="en-US" dirty="0" err="1"/>
              <a:t>população</a:t>
            </a:r>
            <a:r>
              <a:rPr lang="en-US" dirty="0"/>
              <a:t> </a:t>
            </a:r>
            <a:r>
              <a:rPr lang="en-US" dirty="0" err="1"/>
              <a:t>adulta</a:t>
            </a:r>
            <a:r>
              <a:rPr lang="en-US" dirty="0"/>
              <a:t> e para </a:t>
            </a:r>
            <a:r>
              <a:rPr lang="en-US" dirty="0" err="1"/>
              <a:t>crianças</a:t>
            </a:r>
            <a:r>
              <a:rPr lang="en-US" dirty="0"/>
              <a:t>; 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sz="900" dirty="0"/>
          </a:p>
          <a:p>
            <a:pPr marL="342900" indent="-342900">
              <a:buAutoNum type="arabicParenR"/>
            </a:pPr>
            <a:r>
              <a:rPr lang="en-US" dirty="0" err="1">
                <a:solidFill>
                  <a:srgbClr val="FF0000"/>
                </a:solidFill>
              </a:rPr>
              <a:t>Tributação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bebidas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adoçadas</a:t>
            </a:r>
            <a:r>
              <a:rPr lang="en-US" dirty="0">
                <a:solidFill>
                  <a:srgbClr val="FF0000"/>
                </a:solidFill>
              </a:rPr>
              <a:t>; 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sz="900" dirty="0"/>
          </a:p>
          <a:p>
            <a:pPr marL="342900" indent="-342900">
              <a:buAutoNum type="arabicParenR"/>
            </a:pPr>
            <a:r>
              <a:rPr lang="en-US" dirty="0" err="1">
                <a:solidFill>
                  <a:srgbClr val="FF0000"/>
                </a:solidFill>
              </a:rPr>
              <a:t>Redução</a:t>
            </a:r>
            <a:r>
              <a:rPr lang="en-US" dirty="0">
                <a:solidFill>
                  <a:srgbClr val="FF0000"/>
                </a:solidFill>
              </a:rPr>
              <a:t> da </a:t>
            </a:r>
            <a:r>
              <a:rPr lang="en-US" dirty="0" err="1">
                <a:solidFill>
                  <a:srgbClr val="FF0000"/>
                </a:solidFill>
              </a:rPr>
              <a:t>publicidade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alimentos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ultraprocessados</a:t>
            </a:r>
            <a:r>
              <a:rPr lang="en-US" dirty="0"/>
              <a:t>;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sz="900" dirty="0"/>
          </a:p>
          <a:p>
            <a:pPr marL="342900" indent="-342900">
              <a:buAutoNum type="arabicParenR"/>
            </a:pPr>
            <a:r>
              <a:rPr lang="en-US" dirty="0" err="1"/>
              <a:t>Implementação</a:t>
            </a:r>
            <a:r>
              <a:rPr lang="en-US" dirty="0"/>
              <a:t> da </a:t>
            </a:r>
            <a:r>
              <a:rPr lang="en-US" dirty="0" err="1"/>
              <a:t>Rotulagem</a:t>
            </a:r>
            <a:r>
              <a:rPr lang="en-US" dirty="0"/>
              <a:t> </a:t>
            </a:r>
            <a:r>
              <a:rPr lang="en-US" dirty="0" err="1"/>
              <a:t>Nutricional</a:t>
            </a:r>
            <a:r>
              <a:rPr lang="en-US" dirty="0"/>
              <a:t> Frontal de </a:t>
            </a:r>
            <a:r>
              <a:rPr lang="en-US" dirty="0" err="1"/>
              <a:t>fácil</a:t>
            </a:r>
            <a:r>
              <a:rPr lang="en-US" dirty="0"/>
              <a:t> </a:t>
            </a:r>
            <a:r>
              <a:rPr lang="en-US" dirty="0" err="1"/>
              <a:t>entendimento</a:t>
            </a:r>
            <a:r>
              <a:rPr lang="en-US" dirty="0"/>
              <a:t>;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sz="900" dirty="0"/>
          </a:p>
          <a:p>
            <a:pPr marL="342900" indent="-342900">
              <a:buAutoNum type="arabicParenR"/>
            </a:pPr>
            <a:r>
              <a:rPr lang="en-US" dirty="0" err="1">
                <a:solidFill>
                  <a:srgbClr val="FF0000"/>
                </a:solidFill>
              </a:rPr>
              <a:t>Regulamentação</a:t>
            </a:r>
            <a:r>
              <a:rPr lang="en-US" dirty="0">
                <a:solidFill>
                  <a:srgbClr val="FF0000"/>
                </a:solidFill>
              </a:rPr>
              <a:t> do </a:t>
            </a:r>
            <a:r>
              <a:rPr lang="en-US" dirty="0" err="1">
                <a:solidFill>
                  <a:srgbClr val="FF0000"/>
                </a:solidFill>
              </a:rPr>
              <a:t>ambiente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alimentar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escolas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7D137F1-D7CE-42D8-9DCC-D9B1F75967F1}"/>
              </a:ext>
            </a:extLst>
          </p:cNvPr>
          <p:cNvSpPr/>
          <p:nvPr/>
        </p:nvSpPr>
        <p:spPr>
          <a:xfrm>
            <a:off x="4489453" y="1746423"/>
            <a:ext cx="1689049" cy="202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ângulo 3">
            <a:extLst>
              <a:ext uri="{FF2B5EF4-FFF2-40B4-BE49-F238E27FC236}">
                <a16:creationId xmlns:a16="http://schemas.microsoft.com/office/drawing/2014/main" id="{1855AB49-490F-40FF-90AA-F55A768D5867}"/>
              </a:ext>
            </a:extLst>
          </p:cNvPr>
          <p:cNvSpPr/>
          <p:nvPr/>
        </p:nvSpPr>
        <p:spPr>
          <a:xfrm>
            <a:off x="3778756" y="6358504"/>
            <a:ext cx="578474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/>
              <a:t> </a:t>
            </a:r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</a:rPr>
              <a:t>Report</a:t>
            </a:r>
            <a:r>
              <a:rPr lang="en-US" sz="1050"/>
              <a:t> </a:t>
            </a:r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</a:rPr>
              <a:t>of the Commission on Ending Childhood Obesity. Implementation plan: executive summary. Geneva: World Health Organization; 2017(WHO/NMH/PND/ECHO/17.1)</a:t>
            </a:r>
            <a:endParaRPr lang="pt-BR" sz="1050">
              <a:solidFill>
                <a:schemeClr val="tx1">
                  <a:lumMod val="50000"/>
                  <a:lumOff val="50000"/>
                </a:schemeClr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67488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32C8FA-4C26-02EF-E982-347F16072122}"/>
              </a:ext>
            </a:extLst>
          </p:cNvPr>
          <p:cNvSpPr txBox="1"/>
          <p:nvPr/>
        </p:nvSpPr>
        <p:spPr>
          <a:xfrm>
            <a:off x="4886173" y="628745"/>
            <a:ext cx="6727757" cy="5314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Objetivos da tributação sobre bebidas açucaradas: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romanLcPeriod"/>
            </a:pP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Aumentar o preço de varejo das bebidas açucaradas e reduzir sua compra e consumo;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romanLcPeriod"/>
            </a:pP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Incentivar uma mudança para o consumo de água potável segura;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romanLcPeriod"/>
            </a:pP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Mudar as normas sociais enviando uma mensagem de que o consumo regular de bebidas açucaradas não faz parte de uma alimentação saudável e nutritiva;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romanLcPeriod"/>
            </a:pP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Reduzir a ingestão de açúcar livre na população, particularmente em crianças;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romanLcPeriod"/>
            </a:pP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Gerar receita governamental significativa, que pode ser reinvestida em saúde e bem-estar social.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C2F0E2-23F4-5F2A-599B-81E8CE4FA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13" y="0"/>
            <a:ext cx="4319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3482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668D63122A5845AC0E87E6261610E7" ma:contentTypeVersion="13" ma:contentTypeDescription="Create a new document." ma:contentTypeScope="" ma:versionID="a52feb4d65d3e22374a24e07ee3519f3">
  <xsd:schema xmlns:xsd="http://www.w3.org/2001/XMLSchema" xmlns:xs="http://www.w3.org/2001/XMLSchema" xmlns:p="http://schemas.microsoft.com/office/2006/metadata/properties" xmlns:ns3="69ffafe4-474c-4e46-b68d-ea2755b18a6b" xmlns:ns4="b16f6d12-c71b-47f5-8528-b6e718c3dc77" targetNamespace="http://schemas.microsoft.com/office/2006/metadata/properties" ma:root="true" ma:fieldsID="76dbb85828d71b4d1f9a94acd82f28d1" ns3:_="" ns4:_="">
    <xsd:import namespace="69ffafe4-474c-4e46-b68d-ea2755b18a6b"/>
    <xsd:import namespace="b16f6d12-c71b-47f5-8528-b6e718c3dc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ffafe4-474c-4e46-b68d-ea2755b18a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6f6d12-c71b-47f5-8528-b6e718c3dc7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3345A5-F0D3-4B42-80FD-2A9FB6B0BB50}">
  <ds:schemaRefs>
    <ds:schemaRef ds:uri="http://purl.org/dc/elements/1.1/"/>
    <ds:schemaRef ds:uri="http://schemas.microsoft.com/office/2006/metadata/properties"/>
    <ds:schemaRef ds:uri="http://purl.org/dc/terms/"/>
    <ds:schemaRef ds:uri="69ffafe4-474c-4e46-b68d-ea2755b18a6b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16f6d12-c71b-47f5-8528-b6e718c3dc77"/>
  </ds:schemaRefs>
</ds:datastoreItem>
</file>

<file path=customXml/itemProps2.xml><?xml version="1.0" encoding="utf-8"?>
<ds:datastoreItem xmlns:ds="http://schemas.openxmlformats.org/officeDocument/2006/customXml" ds:itemID="{17307B29-E34D-45A6-838F-D16A3B480C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D17CDF-E01D-4DF0-BA5D-7F14BF1913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ffafe4-474c-4e46-b68d-ea2755b18a6b"/>
    <ds:schemaRef ds:uri="b16f6d12-c71b-47f5-8528-b6e718c3dc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3770</TotalTime>
  <Words>1127</Words>
  <Application>Microsoft Office PowerPoint</Application>
  <PresentationFormat>Widescreen</PresentationFormat>
  <Paragraphs>100</Paragraphs>
  <Slides>18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Century Gothic</vt:lpstr>
      <vt:lpstr>Lato</vt:lpstr>
      <vt:lpstr>Segoe UI</vt:lpstr>
      <vt:lpstr>Times New Roman</vt:lpstr>
      <vt:lpstr>Univers</vt:lpstr>
      <vt:lpstr>Office Theme</vt:lpstr>
      <vt:lpstr>Apresentação do PowerPoint</vt:lpstr>
      <vt:lpstr>Excesso de peso em crianças  menores de 5 anos</vt:lpstr>
      <vt:lpstr>Excesso de peso em crianças e adolescentes  de 5 a 19 anos</vt:lpstr>
      <vt:lpstr>Apresentação do PowerPoint</vt:lpstr>
      <vt:lpstr>Apresentação do PowerPoint</vt:lpstr>
      <vt:lpstr>Apresentação do PowerPoint</vt:lpstr>
      <vt:lpstr>Visão e abordagem do UNICEF  Prevenção precoce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Premissa 1: Temos evidências suficientes em relação a:  </vt:lpstr>
      <vt:lpstr>Premissa 2: Temos evidências suficientes em relação a: 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Veronica Bezerra</dc:creator>
  <cp:lastModifiedBy>Ivan Cerqueira Filho</cp:lastModifiedBy>
  <cp:revision>85</cp:revision>
  <dcterms:created xsi:type="dcterms:W3CDTF">2022-02-15T00:57:36Z</dcterms:created>
  <dcterms:modified xsi:type="dcterms:W3CDTF">2024-11-28T12:55:10Z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0x01010070668D63122A5845AC0E87E6261610E7</vt:lpwstr>
  </property>
  <property fmtid="{D5CDD505-2E9C-101B-9397-08002B2CF9AE}" pid="3" name="OfficeDivision">
    <vt:lpwstr>3;#Brazil-0540|54525cd7-0eda-400e-8478-d919c44c57c1</vt:lpwstr>
  </property>
  <property fmtid="{D5CDD505-2E9C-101B-9397-08002B2CF9AE}" pid="4" name="CriticalForLongTermRetention">
    <vt:lpwstr/>
  </property>
  <property fmtid="{D5CDD505-2E9C-101B-9397-08002B2CF9AE}" pid="5" name="j169e817e0ee4eb8974e6fc4a2762909">
    <vt:lpwstr/>
  </property>
  <property fmtid="{D5CDD505-2E9C-101B-9397-08002B2CF9AE}" pid="6" name="DocumentType">
    <vt:lpwstr/>
  </property>
  <property fmtid="{D5CDD505-2E9C-101B-9397-08002B2CF9AE}" pid="7" name="Topic">
    <vt:lpwstr/>
  </property>
  <property fmtid="{D5CDD505-2E9C-101B-9397-08002B2CF9AE}" pid="8" name="SystemDTAC">
    <vt:lpwstr/>
  </property>
  <property fmtid="{D5CDD505-2E9C-101B-9397-08002B2CF9AE}" pid="9" name="k8c968e8c72a4eda96b7e8fdbe192be2">
    <vt:lpwstr/>
  </property>
  <property fmtid="{D5CDD505-2E9C-101B-9397-08002B2CF9AE}" pid="10" name="MediaServiceImageTags">
    <vt:lpwstr/>
  </property>
  <property fmtid="{D5CDD505-2E9C-101B-9397-08002B2CF9AE}" pid="11" name="mda26ace941f4791a7314a339fee829c">
    <vt:lpwstr/>
  </property>
  <property fmtid="{D5CDD505-2E9C-101B-9397-08002B2CF9AE}" pid="12" name="lcf76f155ced4ddcb4097134ff3c332f">
    <vt:lpwstr/>
  </property>
  <property fmtid="{D5CDD505-2E9C-101B-9397-08002B2CF9AE}" pid="13" name="TaxCatchAll">
    <vt:lpwstr>3;#Brazil-0540|54525cd7-0eda-400e-8478-d919c44c57c1</vt:lpwstr>
  </property>
  <property fmtid="{D5CDD505-2E9C-101B-9397-08002B2CF9AE}" pid="14" name="TaxKeyword">
    <vt:lpwstr/>
  </property>
  <property fmtid="{D5CDD505-2E9C-101B-9397-08002B2CF9AE}" pid="15" name="j048a4f9aaad4a8990a1d5e5f53cb451">
    <vt:lpwstr/>
  </property>
  <property fmtid="{D5CDD505-2E9C-101B-9397-08002B2CF9AE}" pid="16" name="h6a71f3e574e4344bc34f3fc9dd20054">
    <vt:lpwstr/>
  </property>
  <property fmtid="{D5CDD505-2E9C-101B-9397-08002B2CF9AE}" pid="17" name="GeographicScope">
    <vt:lpwstr/>
  </property>
  <property fmtid="{D5CDD505-2E9C-101B-9397-08002B2CF9AE}" pid="18" name="ga975397408f43e4b84ec8e5a598e523">
    <vt:lpwstr>Brazil-0540|54525cd7-0eda-400e-8478-d919c44c57c1</vt:lpwstr>
  </property>
  <property fmtid="{D5CDD505-2E9C-101B-9397-08002B2CF9AE}" pid="19" name="TaxKeywordTaxHTField">
    <vt:lpwstr/>
  </property>
</Properties>
</file>