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6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48"/>
  </p:notesMasterIdLst>
  <p:sldIdLst>
    <p:sldId id="1030" r:id="rId4"/>
    <p:sldId id="806" r:id="rId5"/>
    <p:sldId id="1051" r:id="rId6"/>
    <p:sldId id="989" r:id="rId7"/>
    <p:sldId id="979" r:id="rId8"/>
    <p:sldId id="1046" r:id="rId9"/>
    <p:sldId id="1040" r:id="rId10"/>
    <p:sldId id="1042" r:id="rId11"/>
    <p:sldId id="1047" r:id="rId12"/>
    <p:sldId id="1070" r:id="rId13"/>
    <p:sldId id="878" r:id="rId14"/>
    <p:sldId id="996" r:id="rId15"/>
    <p:sldId id="568" r:id="rId16"/>
    <p:sldId id="1017" r:id="rId17"/>
    <p:sldId id="918" r:id="rId18"/>
    <p:sldId id="1052" r:id="rId19"/>
    <p:sldId id="914" r:id="rId20"/>
    <p:sldId id="1048" r:id="rId21"/>
    <p:sldId id="1013" r:id="rId22"/>
    <p:sldId id="1073" r:id="rId23"/>
    <p:sldId id="870" r:id="rId24"/>
    <p:sldId id="1053" r:id="rId25"/>
    <p:sldId id="993" r:id="rId26"/>
    <p:sldId id="994" r:id="rId27"/>
    <p:sldId id="997" r:id="rId28"/>
    <p:sldId id="1074" r:id="rId29"/>
    <p:sldId id="1050" r:id="rId30"/>
    <p:sldId id="575" r:id="rId31"/>
    <p:sldId id="962" r:id="rId32"/>
    <p:sldId id="899" r:id="rId33"/>
    <p:sldId id="906" r:id="rId34"/>
    <p:sldId id="907" r:id="rId35"/>
    <p:sldId id="888" r:id="rId36"/>
    <p:sldId id="1015" r:id="rId37"/>
    <p:sldId id="1001" r:id="rId38"/>
    <p:sldId id="1006" r:id="rId39"/>
    <p:sldId id="1049" r:id="rId40"/>
    <p:sldId id="1071" r:id="rId41"/>
    <p:sldId id="1009" r:id="rId42"/>
    <p:sldId id="1075" r:id="rId43"/>
    <p:sldId id="920" r:id="rId44"/>
    <p:sldId id="908" r:id="rId45"/>
    <p:sldId id="1069" r:id="rId46"/>
    <p:sldId id="1007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00"/>
    <a:srgbClr val="7894D2"/>
    <a:srgbClr val="6383CB"/>
    <a:srgbClr val="3657A3"/>
    <a:srgbClr val="FCF16C"/>
    <a:srgbClr val="0C3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24" autoAdjust="0"/>
    <p:restoredTop sz="94708"/>
  </p:normalViewPr>
  <p:slideViewPr>
    <p:cSldViewPr snapToGrid="0" snapToObjects="1">
      <p:cViewPr varScale="1">
        <p:scale>
          <a:sx n="74" d="100"/>
          <a:sy n="74" d="100"/>
        </p:scale>
        <p:origin x="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 snapToGrid="0" snapToObjects="1">
      <p:cViewPr varScale="1">
        <p:scale>
          <a:sx n="66" d="100"/>
          <a:sy n="66" d="100"/>
        </p:scale>
        <p:origin x="37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25171618219607"/>
          <c:y val="2.65331124886973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Planilha1!$B$2</c:f>
              <c:strCache>
                <c:ptCount val="1"/>
                <c:pt idx="0">
                  <c:v>ARRECADAÇÃO DIRETA 2018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F1-ED41-A9C3-AAAA5A2C8B9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F1-ED41-A9C3-AAAA5A2C8B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F1-ED41-A9C3-AAAA5A2C8B9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Planilha1!$B$3:$B$5</c:f>
              <c:strCache>
                <c:ptCount val="3"/>
                <c:pt idx="0">
                  <c:v>UNIÃO          </c:v>
                </c:pt>
                <c:pt idx="1">
                  <c:v>ESTADOS     </c:v>
                </c:pt>
                <c:pt idx="2">
                  <c:v>MUNICÍPOS   </c:v>
                </c:pt>
              </c:strCache>
            </c:strRef>
          </c:cat>
          <c:val>
            <c:numRef>
              <c:f>Planilha1!$C$3:$C$5</c:f>
              <c:numCache>
                <c:formatCode>General</c:formatCode>
                <c:ptCount val="3"/>
                <c:pt idx="0">
                  <c:v>65.66</c:v>
                </c:pt>
                <c:pt idx="1">
                  <c:v>27.16</c:v>
                </c:pt>
                <c:pt idx="2">
                  <c:v>7.19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0F1-ED41-A9C3-AAAA5A2C8B9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62074092826622"/>
          <c:y val="0.43978989117663281"/>
          <c:w val="0.18203066223469411"/>
          <c:h val="0.2013020496000899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latin typeface="+mn-lt"/>
              </a:rPr>
              <a:t>RECEITA DISPONÍVEL  2018</a:t>
            </a:r>
          </a:p>
        </c:rich>
      </c:tx>
      <c:layout>
        <c:manualLayout>
          <c:xMode val="edge"/>
          <c:yMode val="edge"/>
          <c:x val="0.173891696373774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Planilha1!$B$8</c:f>
              <c:strCache>
                <c:ptCount val="1"/>
                <c:pt idx="0">
                  <c:v>RECEITA DISPONÍVEL  2018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66-E74A-AEAB-34B24DFBBA7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866-E74A-AEAB-34B24DFBBA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866-E74A-AEAB-34B24DFBBA7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Planilha1!$B$9:$B$11</c:f>
              <c:strCache>
                <c:ptCount val="3"/>
                <c:pt idx="0">
                  <c:v>UNIÃO</c:v>
                </c:pt>
                <c:pt idx="1">
                  <c:v>ESTADOS</c:v>
                </c:pt>
                <c:pt idx="2">
                  <c:v>MUNICÍPIOS</c:v>
                </c:pt>
              </c:strCache>
            </c:strRef>
          </c:cat>
          <c:val>
            <c:numRef>
              <c:f>Planilha1!$C$9:$C$11</c:f>
              <c:numCache>
                <c:formatCode>General</c:formatCode>
                <c:ptCount val="3"/>
                <c:pt idx="0">
                  <c:v>54.8</c:v>
                </c:pt>
                <c:pt idx="1">
                  <c:v>25.2</c:v>
                </c:pt>
                <c:pt idx="2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866-E74A-AEAB-34B24DFBBA7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46025341359693"/>
          <c:y val="0.44505936930145801"/>
          <c:w val="0.18187975259311492"/>
          <c:h val="0.1463689152675184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latin typeface="+mn-lt"/>
              </a:rPr>
              <a:t>RECEITA DISPONÍVEL  2018</a:t>
            </a:r>
          </a:p>
        </c:rich>
      </c:tx>
      <c:layout>
        <c:manualLayout>
          <c:xMode val="edge"/>
          <c:yMode val="edge"/>
          <c:x val="0.1738916963737741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46025341359693"/>
          <c:y val="0.44505936930145801"/>
          <c:w val="0.18187975259311492"/>
          <c:h val="0.1463689152675184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29861-2728-E045-9D0C-783E9D16ACAD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DA941-1C0C-A944-91B5-E66EAFD76C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68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400" dirty="0"/>
              <a:t>1</a:t>
            </a:r>
            <a:r>
              <a:rPr lang="pt-BR" sz="2400" u="sng" dirty="0"/>
              <a:t>º ABERTURA/CUMPRIMENTOS: EMOÇÃO</a:t>
            </a:r>
            <a:endParaRPr lang="pt-BR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4384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dirty="0"/>
              <a:t>A ORIGEM DAS CAUSAS DOS PROBLEMAS DO STN </a:t>
            </a:r>
          </a:p>
          <a:p>
            <a:endParaRPr lang="pt-BR" sz="2000" dirty="0"/>
          </a:p>
          <a:p>
            <a:r>
              <a:rPr lang="pt-BR" sz="2000" dirty="0"/>
              <a:t>QUE, POR SUA VEZ, É O MAIOR VILÃO DO DRAMA ECONÔMICO BRASILEIRO</a:t>
            </a:r>
          </a:p>
          <a:p>
            <a:endParaRPr lang="pt-BR" sz="2000" dirty="0"/>
          </a:p>
          <a:p>
            <a:r>
              <a:rPr lang="pt-BR" sz="2000" dirty="0"/>
              <a:t>(PARÁBOLA DO LEAO GORDO)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972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dirty="0"/>
              <a:t>POR ISSO QUE OS EUA SÃO A MECA DO CONSUMO</a:t>
            </a:r>
          </a:p>
          <a:p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073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dirty="0"/>
              <a:t>DIRECIONAR A SOLUÇÃO DO PROBLEMA ECONOMICO PARA A ALTA CARGA NA BASE CONSUMO QUE PENALIZA OS MAIS POBRES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0563A-3725-48BC-8EDA-47946E834E5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601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u="sng" dirty="0"/>
              <a:t>DIRECIONAMENTO DA SOLUÇÃO ESTÁ NA REFORMA DO STN AMPLA (BASE CONSUMO)</a:t>
            </a:r>
            <a:endParaRPr lang="pt-BR" sz="2000" dirty="0"/>
          </a:p>
          <a:p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DA941-1C0C-A944-91B5-E66EAFD76C1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27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dirty="0"/>
              <a:t>DIRECIONAR QUE A SOLUÇÃO É SIMPLIFICAÇÃO DA BASE CONSUMO</a:t>
            </a:r>
          </a:p>
          <a:p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21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400" dirty="0"/>
              <a:t>NIVELAMENTO DE CONHECIMENTO</a:t>
            </a:r>
          </a:p>
          <a:p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160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u="sng" dirty="0"/>
              <a:t>É PRECISO DIÁLOGO E CORAGEM PARA VENCER OS MEDOS E APROVAR</a:t>
            </a:r>
            <a:endParaRPr lang="pt-BR" sz="2000" dirty="0"/>
          </a:p>
          <a:p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DA941-1C0C-A944-91B5-E66EAFD76C1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160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dirty="0"/>
              <a:t>OIS BEM, É UNÂNIME QUE O BRASIL PRECISA DE UMA REFORMA TRIBUTÁRIA, MAS PQ ATÉ AGORA NÃO FIZEMOS? AFIRMO QUE, PARA QUE SEJA POSSÍVEL, AS 2 REGRAS DE OURO</a:t>
            </a:r>
          </a:p>
          <a:p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33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00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dirty="0"/>
              <a:t>1º PILAR:</a:t>
            </a:r>
          </a:p>
          <a:p>
            <a:r>
              <a:rPr lang="pt-BR" sz="2000" dirty="0"/>
              <a:t>COLOCAR NA MÃO DOS SENADORES FAZER MEIA REFORMA OU COMPLETA POR INTEIRO + </a:t>
            </a:r>
          </a:p>
          <a:p>
            <a:endParaRPr lang="pt-BR" sz="2000" dirty="0"/>
          </a:p>
          <a:p>
            <a:r>
              <a:rPr lang="pt-BR" sz="2000" dirty="0"/>
              <a:t>ÊNFASE NA DESONERAÇÃO DA FOLHA +</a:t>
            </a:r>
          </a:p>
          <a:p>
            <a:endParaRPr lang="pt-BR" sz="2000" dirty="0"/>
          </a:p>
          <a:p>
            <a:r>
              <a:rPr lang="pt-BR" sz="2000" dirty="0"/>
              <a:t>TRIBUTAÇÃO DE JATO...</a:t>
            </a:r>
          </a:p>
          <a:p>
            <a:pPr marL="171450" indent="-171450">
              <a:buFontTx/>
              <a:buChar char="-"/>
            </a:pPr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83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5897" indent="-286884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534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6548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5562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574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3588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2602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1616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7DCC60-B281-4253-95BE-A42B75EF991E}" type="slidenum">
              <a:rPr lang="en-US" altLang="pt-BR"/>
              <a:pPr>
                <a:spcBef>
                  <a:spcPct val="0"/>
                </a:spcBef>
              </a:pPr>
              <a:t>2</a:t>
            </a:fld>
            <a:endParaRPr lang="en-US" altLang="pt-B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39775"/>
            <a:ext cx="6580187" cy="37020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>
                <a:latin typeface="+mn-lt"/>
              </a:rPr>
              <a:t>O objetivo do Plano Miguel Abuhab é fomentar o desenvolvimento econômico do país e para isso é necessário garantir a arrecadação de estado e ao mesmo tempo garantir a competitividade das empresas.</a:t>
            </a:r>
          </a:p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5262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704461" y="4400550"/>
            <a:ext cx="5486400" cy="3600450"/>
          </a:xfrm>
        </p:spPr>
        <p:txBody>
          <a:bodyPr/>
          <a:lstStyle/>
          <a:p>
            <a:r>
              <a:rPr lang="pt-BR" sz="2000" dirty="0"/>
              <a:t>NOVA REALIDADE PROPOSTA</a:t>
            </a:r>
          </a:p>
          <a:p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119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141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5897" indent="-286884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534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6548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5562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574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3588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2602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1616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55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74949-872F-4358-A812-81FE21290C83}" type="slidenum">
              <a:rPr kumimoji="0" lang="en-US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556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39775"/>
            <a:ext cx="6580187" cy="37020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1264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latin typeface="+mj-lt"/>
              </a:rPr>
              <a:t>Inclusão de novos campos no Layout Impresso do boleto bancário:</a:t>
            </a:r>
          </a:p>
          <a:p>
            <a:pPr marL="164894" indent="-164894">
              <a:buFont typeface="Arial" panose="020B0604020202020204" pitchFamily="34" charset="0"/>
              <a:buChar char="•"/>
            </a:pPr>
            <a:r>
              <a:rPr lang="pt-BR" dirty="0">
                <a:latin typeface="+mj-lt"/>
              </a:rPr>
              <a:t>Chave de acesso do Documento Fiscal vinculado</a:t>
            </a:r>
          </a:p>
          <a:p>
            <a:pPr marL="164894" indent="-164894">
              <a:buFont typeface="Arial" panose="020B0604020202020204" pitchFamily="34" charset="0"/>
              <a:buChar char="•"/>
            </a:pPr>
            <a:r>
              <a:rPr lang="pt-BR" dirty="0">
                <a:latin typeface="+mj-lt"/>
              </a:rPr>
              <a:t>Valor Bens e Serviços</a:t>
            </a:r>
          </a:p>
          <a:p>
            <a:pPr marL="164894" indent="-164894">
              <a:buFont typeface="Arial" panose="020B0604020202020204" pitchFamily="34" charset="0"/>
              <a:buChar char="•"/>
            </a:pPr>
            <a:r>
              <a:rPr lang="pt-BR" dirty="0">
                <a:latin typeface="+mj-lt"/>
              </a:rPr>
              <a:t>Valor dos Impostos</a:t>
            </a:r>
          </a:p>
          <a:p>
            <a:endParaRPr lang="pt-BR" dirty="0">
              <a:latin typeface="+mj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55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EF8902-B402-4AA9-946E-0E7A40FF654F}" type="slidenum">
              <a:rPr kumimoji="0" lang="en-US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556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923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5897" indent="-286884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534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6548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5562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574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3588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2602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1616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55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74949-872F-4358-A812-81FE21290C83}" type="slidenum">
              <a:rPr kumimoji="0" lang="en-US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556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39775"/>
            <a:ext cx="6580187" cy="37020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5771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5897" indent="-286884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534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6548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5562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574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3588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2602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1616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55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D2CD19-717D-421C-8B28-E17377F0EE1D}" type="slidenum">
              <a:rPr kumimoji="0" lang="en-US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556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39775"/>
            <a:ext cx="6580187" cy="37020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9692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5897" indent="-286884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534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6548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5562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574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3588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2602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1616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55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3B40DF-D59C-4AF0-87F0-21D18C06F405}" type="slidenum">
              <a:rPr kumimoji="0" lang="en-US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556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09550" y="798513"/>
            <a:ext cx="7104063" cy="399732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dirty="0">
                <a:latin typeface="+mj-lt"/>
              </a:rPr>
              <a:t>Para demonstrar a aplicação em um cenário real, segue um exemplo de como seria uma</a:t>
            </a:r>
          </a:p>
          <a:p>
            <a:r>
              <a:rPr lang="pt-BR" dirty="0">
                <a:latin typeface="+mj-lt"/>
              </a:rPr>
              <a:t>operações neste novo modelo:</a:t>
            </a:r>
          </a:p>
          <a:p>
            <a:endParaRPr lang="pt-BR" dirty="0">
              <a:latin typeface="+mj-lt"/>
            </a:endParaRPr>
          </a:p>
          <a:p>
            <a:r>
              <a:rPr lang="pt-BR" dirty="0">
                <a:latin typeface="+mj-lt"/>
              </a:rPr>
              <a:t>Se tivermos o IBS uma alíquota de 10%, a indústria vende para uma empresa de manufatura o uma mercadoria no valor R$100, o IBS sempre calculado por fora nesse exemplo, portanto o imposto seria R$10, sendo assim a manufatura estaria pagando um boleto de R$110. Com isso, quando a manufatura paga o boleto de R$ 110, a indústria recebeu R$100 referente aos produtos e o governo recebeu o IBS de R$10 que seria a débito do imposto. A manufatura receberá o crédito de imposto de R$ 10.</a:t>
            </a:r>
          </a:p>
          <a:p>
            <a:endParaRPr lang="pt-BR" dirty="0">
              <a:latin typeface="+mj-lt"/>
            </a:endParaRPr>
          </a:p>
          <a:p>
            <a:r>
              <a:rPr lang="pt-BR" dirty="0">
                <a:latin typeface="+mj-lt"/>
              </a:rPr>
              <a:t>Quando esta empresa de manufatura agora trabalha com a matéria prima e vende o seu produto final a R$ 200 para o varejo o imposto terá sido R$ 20. Quando o varejo pagar o boleto no banco para a empresa de manufatura, vai pagar R$ 220.</a:t>
            </a:r>
          </a:p>
          <a:p>
            <a:r>
              <a:rPr lang="pt-BR" dirty="0">
                <a:latin typeface="+mj-lt"/>
              </a:rPr>
              <a:t>Deste valor, a manufatura vai receber R$ 200 referente ao valor dos  produtos e o governo vai receber R$ 20 referente ao IBS da operação. Posteriormente como já possuía um crédito de imposto de R$10 da operação anterior a manufatura vai receber este valor como crédito em sua conta.</a:t>
            </a:r>
          </a:p>
          <a:p>
            <a:endParaRPr lang="pt-BR" dirty="0">
              <a:latin typeface="+mj-lt"/>
            </a:endParaRPr>
          </a:p>
          <a:p>
            <a:r>
              <a:rPr lang="pt-BR" dirty="0">
                <a:latin typeface="+mj-lt"/>
              </a:rPr>
              <a:t>Em uma terceira etapa onde o varejo vai vender essa mercadoria para o consumidor final por R$ 400 e o imposto,  calculado por fora, terá sido R$ 40. Quando o consumidor fizer o pagamento ele vai pagar R$ 440.</a:t>
            </a:r>
          </a:p>
          <a:p>
            <a:r>
              <a:rPr lang="pt-BR" dirty="0">
                <a:latin typeface="+mj-lt"/>
              </a:rPr>
              <a:t>Deste valor, o varejo vai receber R$ 400 referente ao valor dos  produtos e o governo vai receber R$ 40 referente ao IBS da operação. Posteriormente como já possuía um crédito de imposto de R$20 da operação anterior o varejo vai receber este valor como crédito em sua conta.</a:t>
            </a:r>
          </a:p>
          <a:p>
            <a:endParaRPr lang="pt-BR" dirty="0">
              <a:latin typeface="+mj-lt"/>
            </a:endParaRPr>
          </a:p>
          <a:p>
            <a:r>
              <a:rPr lang="pt-BR" dirty="0">
                <a:latin typeface="+mj-lt"/>
              </a:rPr>
              <a:t>Este processo é simples e ao mesmo tempo revolucionário, porque estamos tratando o imposto em regime de caixa. Isto nos é permitido no principalmente Brasil devido ao avançado Sistema Bancário que nós temos.</a:t>
            </a:r>
          </a:p>
          <a:p>
            <a:endParaRPr lang="pt-BR" dirty="0">
              <a:latin typeface="+mj-lt"/>
            </a:endParaRPr>
          </a:p>
          <a:p>
            <a:r>
              <a:rPr lang="pt-BR" dirty="0">
                <a:latin typeface="+mj-lt"/>
              </a:rPr>
              <a:t>Então, estamos utilizando a tecnologia hoje disponível para mudar as regras de negócio.</a:t>
            </a:r>
          </a:p>
          <a:p>
            <a:endParaRPr lang="pt-BR" dirty="0">
              <a:latin typeface="+mj-lt"/>
            </a:endParaRPr>
          </a:p>
          <a:p>
            <a:pPr algn="just" eaLnBrk="1" hangingPunct="1"/>
            <a:endParaRPr lang="pt-BR" alt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5109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dirty="0"/>
              <a:t>3º PILAR: </a:t>
            </a:r>
          </a:p>
          <a:p>
            <a:r>
              <a:rPr lang="pt-BR" sz="2000" dirty="0"/>
              <a:t>FRATERNA E SOLIDÁRIA</a:t>
            </a:r>
          </a:p>
          <a:p>
            <a:endParaRPr lang="pt-BR" sz="2000" dirty="0"/>
          </a:p>
          <a:p>
            <a:r>
              <a:rPr lang="pt-BR" sz="2000" dirty="0"/>
              <a:t>EM UM STN COM MAIS DA ½ ARRECADADO DO CONSUMO, </a:t>
            </a:r>
          </a:p>
          <a:p>
            <a:r>
              <a:rPr lang="pt-BR" sz="2000" dirty="0"/>
              <a:t>É POSSIVEL FAZER A REGRESSIVIDADE PELA PRÓPRIA BASE CONSUMO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48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dirty="0"/>
              <a:t>FOCAR NO OTIMISMO, ESPERANÇA!!!</a:t>
            </a:r>
          </a:p>
          <a:p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417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/>
              <a:t>(NÃO LER A FRASE)  VOLTAR NO EMOCIONA: </a:t>
            </a:r>
          </a:p>
          <a:p>
            <a:endParaRPr lang="pt-BR" sz="1800" dirty="0"/>
          </a:p>
          <a:p>
            <a:r>
              <a:rPr lang="pt-BR" sz="1800" dirty="0"/>
              <a:t>TUA CRUZADA QUE CHEGOU ATÉ O PLENÁRIO</a:t>
            </a:r>
          </a:p>
          <a:p>
            <a:r>
              <a:rPr lang="pt-BR" sz="1800" dirty="0"/>
              <a:t>LUIZ ROBERTO PONTE</a:t>
            </a:r>
          </a:p>
          <a:p>
            <a:r>
              <a:rPr lang="pt-BR" sz="1800" dirty="0"/>
              <a:t>MARCOS CINTRA/ FLAVIO ROCHA</a:t>
            </a:r>
          </a:p>
          <a:p>
            <a:r>
              <a:rPr lang="pt-BR" sz="1800" dirty="0"/>
              <a:t>CCIF</a:t>
            </a:r>
          </a:p>
          <a:p>
            <a:r>
              <a:rPr lang="pt-BR" sz="1800" dirty="0"/>
              <a:t>PAULO RABELO</a:t>
            </a:r>
          </a:p>
          <a:p>
            <a:r>
              <a:rPr lang="pt-BR" sz="1800" dirty="0"/>
              <a:t>IVES GANDRA</a:t>
            </a:r>
          </a:p>
          <a:p>
            <a:r>
              <a:rPr lang="pt-BR" sz="1800" dirty="0"/>
              <a:t>ZÉ ROBERTO AFONSO</a:t>
            </a:r>
          </a:p>
          <a:p>
            <a:r>
              <a:rPr lang="pt-BR" sz="1800" dirty="0"/>
              <a:t>FERNANDO REZENDE</a:t>
            </a:r>
          </a:p>
          <a:p>
            <a:r>
              <a:rPr lang="pt-BR" sz="1800" dirty="0"/>
              <a:t>VARSONO</a:t>
            </a:r>
          </a:p>
          <a:p>
            <a:r>
              <a:rPr lang="pt-BR" sz="1800" dirty="0"/>
              <a:t>MUSSADEMES E GERMANO RIGOTO</a:t>
            </a:r>
          </a:p>
          <a:p>
            <a:r>
              <a:rPr lang="pt-BR" sz="1800" dirty="0"/>
              <a:t>VIRGÍLIO GUIMARAES</a:t>
            </a:r>
          </a:p>
          <a:p>
            <a:endParaRPr lang="pt-BR" sz="1800" dirty="0"/>
          </a:p>
          <a:p>
            <a:r>
              <a:rPr lang="pt-BR" sz="1800" dirty="0"/>
              <a:t>NESSE MOMENTO, ESSA LEGISLATURA DO SENADO PODE ENFIM MUDAR A HISTÓRIA ECONÔMICA DO BRASIL.</a:t>
            </a:r>
          </a:p>
          <a:p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DA941-1C0C-A944-91B5-E66EAFD76C1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47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u="sng" dirty="0"/>
              <a:t>4º PORQUE REFORMAR: O PROBLEMA DE TODOS NÓS</a:t>
            </a:r>
            <a:endParaRPr lang="pt-BR" sz="18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DA941-1C0C-A944-91B5-E66EAFD76C1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387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459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5897" indent="-286884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7534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6548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65562" indent="-229508" defTabSz="93556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574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3588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2602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01616" indent="-229508" defTabSz="93556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55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74949-872F-4358-A812-81FE21290C83}" type="slidenum">
              <a:rPr kumimoji="0" lang="en-US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556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39775"/>
            <a:ext cx="6580187" cy="37020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/>
              <a:t>Será o órgão que irá apurar, conferir e controlar os impostos em todas as esferas. Caso o Governo Federal possua um IBS específico, terá seu próprio comitê gestor;</a:t>
            </a:r>
          </a:p>
          <a:p>
            <a:pPr lvl="1"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/>
              <a:t>O Sistema do comitê gestor receberá diariamente das SEFAZ as </a:t>
            </a:r>
            <a:r>
              <a:rPr lang="pt-BR" altLang="pt-BR" err="1"/>
              <a:t>NFEs</a:t>
            </a:r>
            <a:r>
              <a:rPr lang="pt-BR" altLang="pt-BR"/>
              <a:t>, e do sistema bancário as transações de liquidação dos impostos;</a:t>
            </a:r>
          </a:p>
          <a:p>
            <a:pPr lvl="1"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/>
              <a:t>A apuração passa a ser feita diariamente e transferida  para os cofres da União, Estados e Municípios; </a:t>
            </a:r>
          </a:p>
          <a:p>
            <a:pPr lvl="1" algn="just">
              <a:spcBef>
                <a:spcPts val="0"/>
              </a:spcBef>
              <a:spcAft>
                <a:spcPts val="1800"/>
              </a:spcAft>
            </a:pPr>
            <a:r>
              <a:rPr lang="pt-BR" altLang="pt-BR"/>
              <a:t>O sistema do Comitê Gestor disponibilizará informações eletrônicas sobre as movimentações da conta de impostos para cada contribuinte, permitindo automatizar a contabilização. </a:t>
            </a:r>
          </a:p>
          <a:p>
            <a:pPr algn="just" eaLnBrk="1" hangingPunct="1"/>
            <a:endParaRPr lang="pt-BR" altLang="pt-B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4478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6603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09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sz="1800" dirty="0"/>
              <a:t>5º: ÊNFASE “MESMO COM IMPORTANTES REFORMAS ESTRUTURAIS, A ECONOMIA NÃO REAGIU”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0563A-3725-48BC-8EDA-47946E834E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08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dirty="0"/>
              <a:t>NÃO FUGIR DO GRÁFICO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DA941-1C0C-A944-91B5-E66EAFD76C1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74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800" dirty="0">
                <a:solidFill>
                  <a:prstClr val="black"/>
                </a:solidFill>
              </a:rPr>
              <a:t>NÃO FUGIR DO GRÁFICO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DA941-1C0C-A944-91B5-E66EAFD76C1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9211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dirty="0"/>
              <a:t>LER EM ORDEM (DA ESQUERDA PARA DIREITA) </a:t>
            </a:r>
          </a:p>
          <a:p>
            <a:r>
              <a:rPr lang="pt-BR" sz="2000" dirty="0"/>
              <a:t>		+ </a:t>
            </a:r>
          </a:p>
          <a:p>
            <a:r>
              <a:rPr lang="pt-BR" sz="2000" dirty="0"/>
              <a:t>PQ O BR NÃO PODE CRESCER MENOS DO QUE OS EMERGENTES? </a:t>
            </a:r>
          </a:p>
          <a:p>
            <a:r>
              <a:rPr lang="pt-BR" sz="2000" dirty="0"/>
              <a:t>PQ SOMOS ENTRE MAIORES POPULAÇÃO TERRITÓRIO, </a:t>
            </a:r>
          </a:p>
          <a:p>
            <a:r>
              <a:rPr lang="pt-BR" sz="2000" dirty="0"/>
              <a:t>FÉRTI,</a:t>
            </a:r>
          </a:p>
          <a:p>
            <a:r>
              <a:rPr lang="pt-BR" sz="2000" dirty="0"/>
              <a:t>MINERÁIS....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DA941-1C0C-A944-91B5-E66EAFD76C1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90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DA941-1C0C-A944-91B5-E66EAFD76C1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982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DA941-1C0C-A944-91B5-E66EAFD76C1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24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8672E79-3818-49E7-BF2D-E8BD99E8A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EB476F4-29A3-4412-926B-6507FEE1D3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7A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C2B7C6-AB5E-EC47-A97C-5BB081467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FCF16C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51765C6-F17B-9A42-B9B4-193CC2D95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75F43E2-2E42-2547-B817-8687E7CF3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4E09E28-8CC7-0F44-A524-568AEE18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DC5F98E-F314-6746-B369-32E6F56D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81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B5A79E-6C64-3843-9436-790A6257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CE65AB46-A939-4B4D-8A3B-D0AC18C09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09D0B66-A8FB-EF47-B9EE-F7F73604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0C4493C-A0F1-6C44-985C-E2FAD8E0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6761F56-34B3-F049-83E8-3F81F897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014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E8BBCA7-839C-644F-816B-868ED8BCE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BD10CD7-2DD9-5A42-B144-271D9A975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CD34B3C-0D07-9B4D-AAD9-774FD6D7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4F2848E-62EA-EF48-8E87-4E1469B1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C2C88D4-FFEF-A943-9C76-957C419C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302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1AB3FAD-993E-49D5-A4BE-DAD05FBE5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3A134B00-6DEE-4CC0-8106-9734DC517E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7A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10667" y="1400684"/>
            <a:ext cx="4331200" cy="3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72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10667" y="4399417"/>
            <a:ext cx="4435600" cy="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>
                <a:solidFill>
                  <a:srgbClr val="FCF16C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5299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B6C30B-3C4C-4355-AE6E-2FF49F8FB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C5CD3E3-4954-4B6F-B303-146C9B1AF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4E1F1B6-050B-4DB9-B831-21119A2B7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B0939DD-AE7B-4756-B0F9-B27ECF2F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3278AAF-38A3-45EB-B31D-2C70FFE5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693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E9D4A9-D1DE-4B92-8C85-E9DF26AB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14554C4-D112-491E-B247-4C07D1216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4897446-0067-4853-AA40-EAB0919D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CF88D28-B051-4526-A0A4-98E90E8B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8D5F432-1B43-4857-885A-69112601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99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8607D5-6A7D-4CC1-89E2-0E92403A2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0EADE17-9887-4DA0-BE9E-E0394CB39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15EA830-9434-4157-B86E-B4AD892AA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9AEBF5E-02B2-43F6-9084-E05063E99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3B0C330-90E8-4B14-A834-6048D342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46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0E8501-9144-4CF2-9CAA-DD855C9F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73CB1D9-45BF-441E-83F4-BED3ACACD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C2FE0C7-17B5-426A-896F-4AFAE2E11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73CE263-66D8-4CC2-95BB-0F11D009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8C86C76-B62A-4BF0-9DBA-49328F33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04F1BEF-52D4-4815-A950-1112DA343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079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E49652-2B1B-48DE-836B-16CCBAE6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67E8005-CCDA-4673-BD61-2B9246E20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8703DA8-17F7-4757-A512-5D95E52B8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0B02CBDD-5D1E-4AD0-9020-D80AE3E788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9C81CC85-0CAC-4232-8D15-74097E0DF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E17859BF-E8BD-4896-AAB7-0CA582C0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CCF03B9A-941B-4794-8703-140A1D51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F5D7357E-A13C-4716-BC30-E2F8E738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523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E6E011-7976-40FD-B558-598A10CBC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1F8E7208-CF92-4008-9626-F323299C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F1C1B853-18AD-4846-9015-201C9329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50A36380-6115-491A-B1BE-D381B0C1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065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9423B87C-CCE0-4BEA-8E3D-CC5E36F2A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04CD397A-03BA-474B-8978-73E37813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DF56257F-806C-41B6-B14D-0D8E8F37A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59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D2757B1-9A25-48D9-853F-6F3B18CBBE07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365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6D8BEA-D630-7646-A154-AFF210C6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CF16C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77F4E92-3787-0045-BFDB-3E330D31A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37C083A-4151-3441-89A5-7A6E3C65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46FC3F9-057D-DE44-995E-DD7BC9CD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10BFCE8-5079-FF49-9B98-CA0698DD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  <p:pic>
        <p:nvPicPr>
          <p:cNvPr id="13" name="Imagem 1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F73F081A-31EC-4FDA-A7A4-69C06B8F1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10" b="48102" l="36076" r="63800"/>
                    </a14:imgEffect>
                  </a14:imgLayer>
                </a14:imgProps>
              </a:ext>
            </a:extLst>
          </a:blip>
          <a:srcRect l="32610" t="20324" r="32734" b="48812"/>
          <a:stretch/>
        </p:blipFill>
        <p:spPr>
          <a:xfrm>
            <a:off x="9018372" y="179134"/>
            <a:ext cx="3249828" cy="16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30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45B44A-DB7D-4589-B434-14D62856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E6310B8-844B-445E-BE52-D79D8E6B7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AB063DB4-FDB9-4EDF-AEB0-313E5EB53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9EC07A54-FFB3-477E-9920-E9B822D67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F844D88-F36E-4DA7-9A1F-2182066B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DCACE0D-FA12-4C15-9ABD-9177BC29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158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0949AB-055F-4D26-9642-04DF8699C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161421F0-56FF-4B71-B5CD-2FC5598D2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F6721096-8913-464E-9854-19577C597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152D026-3088-4DBB-9477-D2CC230AB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C5C8808A-7F76-4A59-8127-B6D88C7B8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8E2783B-E71C-4DF7-867A-07921A12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644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F8CD30-3EBF-4A3E-9D60-E7ED7CDB0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7C08BCC6-1865-4E32-A7E6-31C2AAA0B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3F76EAA-3557-46A5-80F0-987CA63AB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BC4409F-9569-4993-9C78-9996FAE35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7E4E62F-2F5F-4B0B-9D79-2E5D50D3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528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A209D60-1285-461A-A2CE-9EAD4F8B8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6A2B457-8F67-40CD-B177-EA7CF1A46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5D9116A-548E-4BFA-837E-A7033994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0A2C566-9006-41C2-B861-D32B30C4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C37B7BA-BD33-4D44-AC23-18FA74BC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35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8672E79-3818-49E7-BF2D-E8BD99E8A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8EB476F4-29A3-4412-926B-6507FEE1D3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7A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C2B7C6-AB5E-EC47-A97C-5BB081467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FCF16C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51765C6-F17B-9A42-B9B4-193CC2D95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75F43E2-2E42-2547-B817-8687E7CF3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4E09E28-8CC7-0F44-A524-568AEE18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DC5F98E-F314-6746-B369-32E6F56D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8932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D2757B1-9A25-48D9-853F-6F3B18CBBE07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365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6D8BEA-D630-7646-A154-AFF210C6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CF16C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77F4E92-3787-0045-BFDB-3E330D31A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37C083A-4151-3441-89A5-7A6E3C65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46FC3F9-057D-DE44-995E-DD7BC9CD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10BFCE8-5079-FF49-9B98-CA0698DD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  <p:pic>
        <p:nvPicPr>
          <p:cNvPr id="13" name="Imagem 1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F73F081A-31EC-4FDA-A7A4-69C06B8F1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10" b="48102" l="36076" r="63800"/>
                    </a14:imgEffect>
                  </a14:imgLayer>
                </a14:imgProps>
              </a:ext>
            </a:extLst>
          </a:blip>
          <a:srcRect l="32610" t="20324" r="32734" b="48812"/>
          <a:stretch/>
        </p:blipFill>
        <p:spPr>
          <a:xfrm>
            <a:off x="9018372" y="179134"/>
            <a:ext cx="3249828" cy="162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10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4941034-406F-4E8D-8B78-18F65B3C5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6CF531C3-0B69-494C-95D4-B72C9FA6B7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7A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70AC1A-E560-8B4C-B9E6-145B1E0A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EFA3E79-6E7B-5F4D-9105-5D238BCDB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B4004FA-ADF6-F44F-9FCF-C968E7DE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18985DC-8425-2D47-970C-038577B34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091F465-6F63-7648-96BE-32F11C028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096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51A8F0D-FEA0-6243-ABE6-13F3BD04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E006650-993B-8841-BA10-9E5A0F2A8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4F5856D-36C3-EA4B-9AE1-3E805BAD5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F81D401-07F5-1943-8486-16DBC084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0AD3801-427C-5846-9EFC-53534030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842536C-29CF-6C42-AB4D-A881ABDB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553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A40880-1BFE-6547-9A3B-0F5B51FE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C12836D5-534E-F04A-8674-3BFB3D1E1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78DCF4E-40D6-C84A-A9CF-E91F3381F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B46F5482-C8FB-9848-AF09-E010E7F81E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947EC37B-CF1E-C042-951E-8B64FBF86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BB416221-BFC2-3D4E-9BCA-558D1CC2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C8C383DB-A502-A549-B224-605A29F6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B6701CD7-5835-FC45-BBD6-A25FED73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1217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606CDB-085B-D744-A06B-8314A130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E92A479B-DA92-B94F-BD5E-9B535764D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3559671C-EF94-9147-A1EE-78867628F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994B59C5-716D-9840-AB06-33498A12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07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4941034-406F-4E8D-8B78-18F65B3C5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6CF531C3-0B69-494C-95D4-B72C9FA6B7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7A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70AC1A-E560-8B4C-B9E6-145B1E0A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EFA3E79-6E7B-5F4D-9105-5D238BCDB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B4004FA-ADF6-F44F-9FCF-C968E7DE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18985DC-8425-2D47-970C-038577B34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091F465-6F63-7648-96BE-32F11C028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341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817582CB-B91E-7641-9FBB-51B35116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A73D11F6-D762-BA4C-B66A-A6A67C2C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34A746F0-2A7F-5D4B-837E-38DBC016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9E22A592-E2B9-4B7A-8D04-B9B25B298DA0}"/>
              </a:ext>
            </a:extLst>
          </p:cNvPr>
          <p:cNvSpPr/>
          <p:nvPr userDrawn="1"/>
        </p:nvSpPr>
        <p:spPr>
          <a:xfrm>
            <a:off x="0" y="0"/>
            <a:ext cx="12192000" cy="1740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44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845B93-0DB8-FD4D-9A9D-4C722450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39794B7-09A8-2443-BA3D-68FC011D4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6A46828-A93E-1D43-B931-7AFF17867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FA247E6-C3D3-D74F-9334-60D42F24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F33C3FA-E7C7-E340-A7B7-B8A4BCD0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81EA22D-F721-7942-9012-162E3925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518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D900E5B-B7D7-3949-B15B-6CAD2495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6DF4CD5A-B28C-5042-8296-0F242C838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2030B5FA-9229-8344-A017-EFACEB33E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C3EBD2C-44BA-164D-A377-35E43562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B05E6DA-B4A4-2947-8D29-971C3449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07EF622-54A4-AB4E-BD93-4A06FE0B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43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B5A79E-6C64-3843-9436-790A6257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CE65AB46-A939-4B4D-8A3B-D0AC18C09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09D0B66-A8FB-EF47-B9EE-F7F73604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0C4493C-A0F1-6C44-985C-E2FAD8E0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6761F56-34B3-F049-83E8-3F81F897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688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E8BBCA7-839C-644F-816B-868ED8BCE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BD10CD7-2DD9-5A42-B144-271D9A975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CD34B3C-0D07-9B4D-AAD9-774FD6D7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4F2848E-62EA-EF48-8E87-4E1469B1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C2C88D4-FFEF-A943-9C76-957C419C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689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preserve="1">
  <p:cSld name="OPENING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1AB3FAD-993E-49D5-A4BE-DAD05FBE54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3A134B00-6DEE-4CC0-8106-9734DC517E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7A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10667" y="1400684"/>
            <a:ext cx="4331200" cy="32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7200" b="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6933">
                <a:solidFill>
                  <a:srgbClr val="FCBF4A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10667" y="4399417"/>
            <a:ext cx="4435600" cy="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>
                <a:solidFill>
                  <a:srgbClr val="FCF16C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Font typeface="Josefin Slab"/>
              <a:buNone/>
              <a:defRPr sz="1867">
                <a:solidFill>
                  <a:srgbClr val="FCBF4A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861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51A8F0D-FEA0-6243-ABE6-13F3BD04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E006650-993B-8841-BA10-9E5A0F2A8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4F5856D-36C3-EA4B-9AE1-3E805BAD5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F81D401-07F5-1943-8486-16DBC084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0AD3801-427C-5846-9EFC-53534030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842536C-29CF-6C42-AB4D-A881ABDB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51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A40880-1BFE-6547-9A3B-0F5B51FE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C12836D5-534E-F04A-8674-3BFB3D1E1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78DCF4E-40D6-C84A-A9CF-E91F3381F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B46F5482-C8FB-9848-AF09-E010E7F81E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947EC37B-CF1E-C042-951E-8B64FBF86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BB416221-BFC2-3D4E-9BCA-558D1CC2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C8C383DB-A502-A549-B224-605A29F6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B6701CD7-5835-FC45-BBD6-A25FED73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00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606CDB-085B-D744-A06B-8314A130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E92A479B-DA92-B94F-BD5E-9B535764D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3559671C-EF94-9147-A1EE-78867628F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994B59C5-716D-9840-AB06-33498A12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7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817582CB-B91E-7641-9FBB-51B35116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A73D11F6-D762-BA4C-B66A-A6A67C2C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34A746F0-2A7F-5D4B-837E-38DBC016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9E22A592-E2B9-4B7A-8D04-B9B25B298DA0}"/>
              </a:ext>
            </a:extLst>
          </p:cNvPr>
          <p:cNvSpPr/>
          <p:nvPr userDrawn="1"/>
        </p:nvSpPr>
        <p:spPr>
          <a:xfrm>
            <a:off x="0" y="0"/>
            <a:ext cx="12192000" cy="1740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54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845B93-0DB8-FD4D-9A9D-4C722450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39794B7-09A8-2443-BA3D-68FC011D4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6A46828-A93E-1D43-B931-7AFF17867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FA247E6-C3D3-D74F-9334-60D42F24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F33C3FA-E7C7-E340-A7B7-B8A4BCD0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81EA22D-F721-7942-9012-162E3925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D900E5B-B7D7-3949-B15B-6CAD2495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6DF4CD5A-B28C-5042-8296-0F242C838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2030B5FA-9229-8344-A017-EFACEB33E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C3EBD2C-44BA-164D-A377-35E43562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B05E6DA-B4A4-2947-8D29-971C3449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07EF622-54A4-AB4E-BD93-4A06FE0B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50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E219142-80E2-49CC-9C46-6FBBCE1EF9EE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365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62A97525-9300-4E26-AF98-6164B0047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410" b="48102" l="36076" r="63800"/>
                    </a14:imgEffect>
                  </a14:imgLayer>
                </a14:imgProps>
              </a:ext>
            </a:extLst>
          </a:blip>
          <a:srcRect l="32610" t="20324" r="32734" b="48812"/>
          <a:stretch/>
        </p:blipFill>
        <p:spPr>
          <a:xfrm>
            <a:off x="9018372" y="179134"/>
            <a:ext cx="3249828" cy="1627917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C1B87019-C9BB-C34F-B9FE-753EB8F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639E304-604D-8C4C-802C-D945C478D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5EB3F8-BDDA-D44F-97E0-DE63A6758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B5BC324-3107-F24F-9384-8C9DCBAC5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C850AB1-DE1F-044F-B87C-8F30D8940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7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CF16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059F26EE-11B7-4831-801C-F940E5461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664D34A-D923-4DCD-9220-51448D9ED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0C0FA54-CCAE-4A1B-A103-3589DC01E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808C2-FAB5-4DC7-BD9E-8A1C23E429BE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11/02/2022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10EA17F-7BD7-40C4-B9CB-C5B215283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11B10D0-6C8D-4636-9B3D-9861C07D9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DB3AD-E403-499C-806A-EC2551E92C0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31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E219142-80E2-49CC-9C46-6FBBCE1EF9EE}"/>
              </a:ext>
            </a:extLst>
          </p:cNvPr>
          <p:cNvSpPr/>
          <p:nvPr userDrawn="1"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3657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xmlns="" id="{62A97525-9300-4E26-AF98-6164B0047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410" b="48102" l="36076" r="63800"/>
                    </a14:imgEffect>
                  </a14:imgLayer>
                </a14:imgProps>
              </a:ext>
            </a:extLst>
          </a:blip>
          <a:srcRect l="32610" t="20324" r="32734" b="48812"/>
          <a:stretch/>
        </p:blipFill>
        <p:spPr>
          <a:xfrm>
            <a:off x="9018372" y="179134"/>
            <a:ext cx="3249828" cy="1627917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C1B87019-C9BB-C34F-B9FE-753EB8F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639E304-604D-8C4C-802C-D945C478D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95EB3F8-BDDA-D44F-97E0-DE63A6758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5B7D4-9640-3846-BF4F-38675E518658}" type="datetimeFigureOut">
              <a:rPr lang="pt-BR" smtClean="0"/>
              <a:t>11/02/2022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B5BC324-3107-F24F-9384-8C9DCBAC5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C850AB1-DE1F-044F-B87C-8F30D8940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A9B80-B73F-B347-B1DA-B76A617178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96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CF16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sv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1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C3B4880-FA11-4CFE-A01F-261E0CF621B7}"/>
              </a:ext>
            </a:extLst>
          </p:cNvPr>
          <p:cNvSpPr/>
          <p:nvPr/>
        </p:nvSpPr>
        <p:spPr>
          <a:xfrm>
            <a:off x="595542" y="918324"/>
            <a:ext cx="11039988" cy="579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BAF7C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D885F02-CE35-8341-9BA0-7ECDFBF9D816}"/>
              </a:ext>
            </a:extLst>
          </p:cNvPr>
          <p:cNvSpPr/>
          <p:nvPr/>
        </p:nvSpPr>
        <p:spPr>
          <a:xfrm>
            <a:off x="1126995" y="323660"/>
            <a:ext cx="9984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REFORMA TRIBUTÁRIA</a:t>
            </a:r>
          </a:p>
        </p:txBody>
      </p:sp>
      <p:pic>
        <p:nvPicPr>
          <p:cNvPr id="7" name="Imagem 6" descr="Código QR&#10;&#10;Descrição gerada automaticamente">
            <a:extLst>
              <a:ext uri="{FF2B5EF4-FFF2-40B4-BE49-F238E27FC236}">
                <a16:creationId xmlns:a16="http://schemas.microsoft.com/office/drawing/2014/main" xmlns="" id="{3C0E558F-080C-9941-A622-CC63972C5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5" y="4991094"/>
            <a:ext cx="1739464" cy="173946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733E5D0B-A615-4132-B7FC-BFCED8FC9F39}"/>
              </a:ext>
            </a:extLst>
          </p:cNvPr>
          <p:cNvSpPr/>
          <p:nvPr/>
        </p:nvSpPr>
        <p:spPr>
          <a:xfrm>
            <a:off x="6096000" y="1932020"/>
            <a:ext cx="5755581" cy="31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LUIZ CARLOS HAULY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ECONOMISTA • ESPECIALISTA TRIBUTÁRIO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DEPUTADO FEDERAL 7 por mandatos 1991/2019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SECRETÁRIO DA FAZENDA DO PARANÁ por 2 VEZES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RELATOR DA LEI 123/2006 (SUPERSIMPLES);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RELATOR LEI 87/1996  (LEI ICMS/EXPORTAÇÕES)</a:t>
            </a:r>
          </a:p>
          <a:p>
            <a:pPr>
              <a:lnSpc>
                <a:spcPct val="150000"/>
              </a:lnSpc>
              <a:defRPr/>
            </a:pPr>
            <a:endParaRPr lang="pt-BR" sz="16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004AAD64-EAF1-49AA-A1A3-EC812234D0CC}"/>
              </a:ext>
            </a:extLst>
          </p:cNvPr>
          <p:cNvSpPr/>
          <p:nvPr/>
        </p:nvSpPr>
        <p:spPr>
          <a:xfrm>
            <a:off x="486524" y="1866907"/>
            <a:ext cx="560947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Exmo. </a:t>
            </a:r>
            <a:r>
              <a:rPr lang="pt-BR" sz="1600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DO SENADO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RODRIGO PACHECO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SENADOR DAVI ALCOLUMBRE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+ 65 senadores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SENADOR ROBERTO ROCHA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3207AECA-46EC-4D70-99C0-D77030C5321B}"/>
              </a:ext>
            </a:extLst>
          </p:cNvPr>
          <p:cNvSpPr/>
          <p:nvPr/>
        </p:nvSpPr>
        <p:spPr>
          <a:xfrm>
            <a:off x="1126995" y="1055326"/>
            <a:ext cx="9984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PEC 110/2019 DO SENADO DA REPÚBLICA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E4C3DD3B-43CA-0E47-ABD8-2699264B6BC4}"/>
              </a:ext>
            </a:extLst>
          </p:cNvPr>
          <p:cNvSpPr txBox="1"/>
          <p:nvPr/>
        </p:nvSpPr>
        <p:spPr>
          <a:xfrm>
            <a:off x="3042997" y="5257797"/>
            <a:ext cx="6145078" cy="156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 </a:t>
            </a:r>
            <a:r>
              <a:rPr lang="pt-BR" sz="2400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423 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</a:t>
            </a:r>
            <a:r>
              <a:rPr lang="pt-BR" b="1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2400" b="1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RFB</a:t>
            </a:r>
            <a:endParaRPr lang="pt-BR" sz="2400" b="1" dirty="0">
              <a:solidFill>
                <a:srgbClr val="FA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b="1" dirty="0">
                <a:solidFill>
                  <a:srgbClr val="FA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Brasília, 09/02/2022</a:t>
            </a:r>
          </a:p>
        </p:txBody>
      </p:sp>
    </p:spTree>
    <p:extLst>
      <p:ext uri="{BB962C8B-B14F-4D97-AF65-F5344CB8AC3E}">
        <p14:creationId xmlns:p14="http://schemas.microsoft.com/office/powerpoint/2010/main" val="29843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fundo azul&#10;&#10;Descrição gerada automaticamente">
            <a:extLst>
              <a:ext uri="{FF2B5EF4-FFF2-40B4-BE49-F238E27FC236}">
                <a16:creationId xmlns:a16="http://schemas.microsoft.com/office/drawing/2014/main" xmlns="" id="{B4E80FB5-A55F-EE4A-BEE2-F1C540CD2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068" y="203200"/>
            <a:ext cx="6434667" cy="6451600"/>
          </a:xfrm>
          <a:prstGeom prst="rect">
            <a:avLst/>
          </a:prstGeom>
        </p:spPr>
      </p:pic>
      <p:pic>
        <p:nvPicPr>
          <p:cNvPr id="6" name="Imagem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39C32D26-9488-7B4D-99CD-11252B89C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8" y="406399"/>
            <a:ext cx="3979332" cy="499533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E0BB2B42-7F63-A144-A6E3-29D11B8AE161}"/>
              </a:ext>
            </a:extLst>
          </p:cNvPr>
          <p:cNvSpPr txBox="1"/>
          <p:nvPr/>
        </p:nvSpPr>
        <p:spPr>
          <a:xfrm>
            <a:off x="372534" y="5744818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ESTÁ ESTAGNADO HÁ 10 ANOS</a:t>
            </a:r>
          </a:p>
        </p:txBody>
      </p:sp>
    </p:spTree>
    <p:extLst>
      <p:ext uri="{BB962C8B-B14F-4D97-AF65-F5344CB8AC3E}">
        <p14:creationId xmlns:p14="http://schemas.microsoft.com/office/powerpoint/2010/main" val="1996359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2D0485F4-A950-4F84-83D6-F7390811F255}"/>
              </a:ext>
            </a:extLst>
          </p:cNvPr>
          <p:cNvGrpSpPr/>
          <p:nvPr/>
        </p:nvGrpSpPr>
        <p:grpSpPr>
          <a:xfrm>
            <a:off x="266702" y="1989844"/>
            <a:ext cx="11919930" cy="1314490"/>
            <a:chOff x="266702" y="1989844"/>
            <a:chExt cx="11919930" cy="1314490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xmlns="" id="{9C9169D8-1C94-4362-AFCA-400C69F77FD8}"/>
                </a:ext>
              </a:extLst>
            </p:cNvPr>
            <p:cNvSpPr/>
            <p:nvPr/>
          </p:nvSpPr>
          <p:spPr>
            <a:xfrm>
              <a:off x="266702" y="1992640"/>
              <a:ext cx="11524386" cy="1311694"/>
            </a:xfrm>
            <a:prstGeom prst="roundRect">
              <a:avLst/>
            </a:prstGeom>
            <a:solidFill>
              <a:srgbClr val="3657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xmlns="" id="{16718323-470E-9F49-AC1C-D199B041F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912" y="1989844"/>
              <a:ext cx="11785720" cy="1314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marL="261938" indent="-261938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Aft>
                  <a:spcPts val="60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Assembleia Nacional Constituinte de 1988:</a:t>
              </a:r>
              <a:r>
                <a: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CARGA  </a:t>
              </a:r>
              <a:r>
                <a:rPr kumimoji="0" lang="pt-BR" alt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22,8% PIB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Aft>
                  <a:spcPct val="35000"/>
                </a:spcAft>
                <a:buClr>
                  <a:srgbClr val="FFC000"/>
                </a:buClr>
                <a:buSzPct val="90000"/>
                <a:buFont typeface="Arial" panose="020B0604020202020204" pitchFamily="34" charset="0"/>
                <a:buChar char="›"/>
                <a:tabLst/>
                <a:defRPr/>
              </a:pPr>
              <a:r>
                <a: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A UNIÃO PERDEU PARA OS ESTADOS E MUNICÍPOS: 15% do IR e  25% do IPI  E</a:t>
              </a:r>
              <a:r>
                <a:rPr kumimoji="0" lang="pt-BR" altLang="pt-BR" sz="18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 OS </a:t>
              </a:r>
              <a:r>
                <a: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5 IMPOSTOS SOBRE COMBUSTÍVEIS, ENERGIA ELÉTRICA, TELECOMUNICAÇÕES, TRANSPORTES E MINERAIS.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EA3908E5-6B13-4C7C-B33C-9E3930FD2757}"/>
              </a:ext>
            </a:extLst>
          </p:cNvPr>
          <p:cNvGrpSpPr/>
          <p:nvPr/>
        </p:nvGrpSpPr>
        <p:grpSpPr>
          <a:xfrm>
            <a:off x="266702" y="3472693"/>
            <a:ext cx="11831513" cy="1311694"/>
            <a:chOff x="266702" y="3472693"/>
            <a:chExt cx="11831513" cy="1311694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xmlns="" id="{185FF192-4CF9-46F3-982B-F9C7FE9DEA51}"/>
                </a:ext>
              </a:extLst>
            </p:cNvPr>
            <p:cNvSpPr/>
            <p:nvPr/>
          </p:nvSpPr>
          <p:spPr>
            <a:xfrm>
              <a:off x="266702" y="3472693"/>
              <a:ext cx="11524385" cy="1311694"/>
            </a:xfrm>
            <a:prstGeom prst="roundRect">
              <a:avLst/>
            </a:prstGeom>
            <a:solidFill>
              <a:srgbClr val="365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xmlns="" id="{4B061E69-EDA2-354F-AC15-C5DDFED90684}"/>
                </a:ext>
              </a:extLst>
            </p:cNvPr>
            <p:cNvSpPr txBox="1"/>
            <p:nvPr/>
          </p:nvSpPr>
          <p:spPr>
            <a:xfrm>
              <a:off x="805072" y="3517223"/>
              <a:ext cx="11293143" cy="1264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3500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1989/2019: 17 Reformas Fatiadas e Criação das Contribuições: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3500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CARGA  SUBIU </a:t>
              </a:r>
              <a:r>
                <a:rPr kumimoji="0" lang="pt-BR" alt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10%</a:t>
              </a:r>
              <a:r>
                <a: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do PIB </a:t>
              </a:r>
              <a:r>
                <a: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itchFamily="2" charset="2"/>
                </a:rPr>
                <a:t> para</a:t>
              </a:r>
              <a:r>
                <a: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MÉDIA de </a:t>
              </a:r>
              <a:r>
                <a:rPr kumimoji="0" lang="pt-BR" alt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33% PIB</a:t>
              </a:r>
              <a:r>
                <a:rPr kumimoji="0" lang="pt-BR" alt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-</a:t>
              </a:r>
              <a:r>
                <a:rPr kumimoji="0" lang="pt-BR" altLang="pt-BR" sz="32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t-BR" altLang="pt-BR" sz="2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100% para União</a:t>
              </a: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D27EE952-0F7D-EC4D-9E61-29F776348543}"/>
              </a:ext>
            </a:extLst>
          </p:cNvPr>
          <p:cNvSpPr/>
          <p:nvPr/>
        </p:nvSpPr>
        <p:spPr>
          <a:xfrm>
            <a:off x="1357313" y="5817047"/>
            <a:ext cx="9284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35000"/>
              </a:spcAft>
              <a:buClr>
                <a:srgbClr val="000000"/>
              </a:buClr>
              <a:buSzPct val="90000"/>
              <a:buFontTx/>
              <a:buNone/>
              <a:tabLst/>
              <a:defRPr/>
            </a:pPr>
            <a:endParaRPr kumimoji="0" lang="pt-BR" altLang="pt-BR" sz="2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5D42298F-97D6-0A47-9CD5-79B4D78A03B1}"/>
              </a:ext>
            </a:extLst>
          </p:cNvPr>
          <p:cNvSpPr txBox="1"/>
          <p:nvPr/>
        </p:nvSpPr>
        <p:spPr>
          <a:xfrm>
            <a:off x="0" y="624599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spcAft>
                <a:spcPct val="35000"/>
              </a:spcAft>
              <a:buClr>
                <a:srgbClr val="000000"/>
              </a:buClr>
              <a:buSzPct val="90000"/>
              <a:defRPr/>
            </a:pPr>
            <a:r>
              <a:rPr lang="pt-BR" sz="2800" cap="all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 foram editadas + DE </a:t>
            </a:r>
            <a:r>
              <a:rPr lang="pt-BR" sz="2800" b="1" cap="all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443 MIL</a:t>
            </a:r>
            <a:r>
              <a:rPr lang="pt-BR" sz="2800" cap="all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normas tributárias (IBPT)</a:t>
            </a:r>
            <a:endParaRPr lang="pt-BR" altLang="pt-BR" sz="2800" b="1" cap="all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7D364985-CF27-4A7C-B6CA-AE01412A46C4}"/>
              </a:ext>
            </a:extLst>
          </p:cNvPr>
          <p:cNvGrpSpPr/>
          <p:nvPr/>
        </p:nvGrpSpPr>
        <p:grpSpPr>
          <a:xfrm>
            <a:off x="279524" y="4965578"/>
            <a:ext cx="11524385" cy="1095189"/>
            <a:chOff x="279524" y="4965578"/>
            <a:chExt cx="11524385" cy="1095189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xmlns="" id="{480E3187-95A7-4C99-B1A6-1890B42BB01D}"/>
                </a:ext>
              </a:extLst>
            </p:cNvPr>
            <p:cNvSpPr/>
            <p:nvPr/>
          </p:nvSpPr>
          <p:spPr>
            <a:xfrm>
              <a:off x="279524" y="4965578"/>
              <a:ext cx="11524385" cy="1095189"/>
            </a:xfrm>
            <a:prstGeom prst="roundRect">
              <a:avLst/>
            </a:prstGeom>
            <a:solidFill>
              <a:srgbClr val="365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xmlns="" id="{33465AAB-C403-834E-9DF9-E96A64080FEB}"/>
                </a:ext>
              </a:extLst>
            </p:cNvPr>
            <p:cNvSpPr txBox="1"/>
            <p:nvPr/>
          </p:nvSpPr>
          <p:spPr>
            <a:xfrm>
              <a:off x="447803" y="5261664"/>
              <a:ext cx="11223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1989 a 2020 o PIB CRESCEU 66% e a ARRECADAÇÃO 44%, </a:t>
              </a:r>
              <a:endPara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ítulo 13">
            <a:extLst>
              <a:ext uri="{FF2B5EF4-FFF2-40B4-BE49-F238E27FC236}">
                <a16:creationId xmlns:a16="http://schemas.microsoft.com/office/drawing/2014/main" xmlns="" id="{33E78259-759A-4DF1-925E-CC0ADFBC0E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9524" y="-145864"/>
            <a:ext cx="9127425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3657A3"/>
                </a:solidFill>
              </a:rPr>
              <a:t>PELA (DES)CONSTRUÇÃO DO STN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xmlns="" id="{640C843F-8B17-4ECE-A565-006017E73210}"/>
              </a:ext>
            </a:extLst>
          </p:cNvPr>
          <p:cNvGrpSpPr/>
          <p:nvPr/>
        </p:nvGrpSpPr>
        <p:grpSpPr>
          <a:xfrm>
            <a:off x="265813" y="789619"/>
            <a:ext cx="11525275" cy="1077217"/>
            <a:chOff x="265813" y="789619"/>
            <a:chExt cx="11525275" cy="1077217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xmlns="" id="{A46B1BA0-D659-4A56-9928-76DD39512CC9}"/>
                </a:ext>
              </a:extLst>
            </p:cNvPr>
            <p:cNvSpPr/>
            <p:nvPr/>
          </p:nvSpPr>
          <p:spPr>
            <a:xfrm>
              <a:off x="265813" y="789619"/>
              <a:ext cx="11525275" cy="1077217"/>
            </a:xfrm>
            <a:prstGeom prst="roundRect">
              <a:avLst/>
            </a:prstGeom>
            <a:solidFill>
              <a:srgbClr val="365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xmlns="" id="{655FDA2D-BA10-42E2-9CA8-24636BA8E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97" y="1047108"/>
              <a:ext cx="11015438" cy="707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t"/>
            <a:lstStyle>
              <a:lvl1pPr marL="261938" indent="-261938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ct val="20000"/>
                </a:spcBef>
                <a:spcAft>
                  <a:spcPct val="3500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pt-BR" alt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Emenda Constitucional 18/1965: </a:t>
              </a:r>
              <a:r>
                <a:rPr kumimoji="0" lang="pt-BR" alt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CARGA </a:t>
              </a:r>
              <a:r>
                <a:rPr kumimoji="0" lang="pt-BR" alt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19% PIB</a:t>
              </a:r>
            </a:p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ct val="20000"/>
                </a:spcBef>
                <a:spcAft>
                  <a:spcPct val="35000"/>
                </a:spcAft>
                <a:buClr>
                  <a:srgbClr val="000000"/>
                </a:buClr>
                <a:buSzPct val="90000"/>
                <a:buFontTx/>
                <a:buNone/>
                <a:tabLst/>
                <a:defRPr/>
              </a:pPr>
              <a:r>
                <a:rPr kumimoji="0" lang="pt-BR" alt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CRIOU O ATUAL STN E</a:t>
              </a:r>
              <a:r>
                <a:rPr kumimoji="0" lang="pt-BR" altLang="pt-BR" sz="20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DIVIDIU EM 3 TRIBUTOS (ISS, ICMS e IPI) A </a:t>
              </a:r>
              <a:r>
                <a:rPr kumimoji="0" lang="pt-BR" alt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BASE DO CONSUMO</a:t>
              </a:r>
            </a:p>
          </p:txBody>
        </p:sp>
      </p:grpSp>
      <p:sp>
        <p:nvSpPr>
          <p:cNvPr id="19" name="Auto Custo Burocrático">
            <a:extLst>
              <a:ext uri="{FF2B5EF4-FFF2-40B4-BE49-F238E27FC236}">
                <a16:creationId xmlns:a16="http://schemas.microsoft.com/office/drawing/2014/main" xmlns="" id="{9C7427BF-1005-3044-B311-129CBFE5B258}"/>
              </a:ext>
            </a:extLst>
          </p:cNvPr>
          <p:cNvSpPr>
            <a:spLocks noChangeAspect="1"/>
          </p:cNvSpPr>
          <p:nvPr/>
        </p:nvSpPr>
        <p:spPr>
          <a:xfrm>
            <a:off x="10584507" y="5481615"/>
            <a:ext cx="1581055" cy="820867"/>
          </a:xfrm>
          <a:prstGeom prst="rect">
            <a:avLst/>
          </a:prstGeom>
          <a:solidFill>
            <a:srgbClr val="9D0F19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ALTO CUSTO BUROCRÁTICO</a:t>
            </a:r>
          </a:p>
        </p:txBody>
      </p:sp>
    </p:spTree>
    <p:extLst>
      <p:ext uri="{BB962C8B-B14F-4D97-AF65-F5344CB8AC3E}">
        <p14:creationId xmlns:p14="http://schemas.microsoft.com/office/powerpoint/2010/main" val="34978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B626451C-6478-4B40-A330-0C2302149AC0}"/>
              </a:ext>
            </a:extLst>
          </p:cNvPr>
          <p:cNvSpPr/>
          <p:nvPr/>
        </p:nvSpPr>
        <p:spPr>
          <a:xfrm>
            <a:off x="-1" y="2044330"/>
            <a:ext cx="12192001" cy="4294390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xmlns="" id="{9B7A940B-355D-4AAC-87CA-6ADD8FD9DC83}"/>
              </a:ext>
            </a:extLst>
          </p:cNvPr>
          <p:cNvSpPr/>
          <p:nvPr/>
        </p:nvSpPr>
        <p:spPr>
          <a:xfrm>
            <a:off x="0" y="5657244"/>
            <a:ext cx="12192000" cy="674917"/>
          </a:xfrm>
          <a:prstGeom prst="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xmlns="" id="{60886667-DDC6-4AC9-860B-20BA0003406E}"/>
              </a:ext>
            </a:extLst>
          </p:cNvPr>
          <p:cNvSpPr/>
          <p:nvPr/>
        </p:nvSpPr>
        <p:spPr>
          <a:xfrm>
            <a:off x="32539" y="2986986"/>
            <a:ext cx="12126922" cy="12205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xmlns="" id="{C47BDE1B-021B-4332-8B0F-553105AED960}"/>
              </a:ext>
            </a:extLst>
          </p:cNvPr>
          <p:cNvSpPr/>
          <p:nvPr/>
        </p:nvSpPr>
        <p:spPr>
          <a:xfrm>
            <a:off x="-1" y="4250835"/>
            <a:ext cx="12192001" cy="1041385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xmlns="" id="{CB024527-0C0E-4D0B-B6D0-E364552FB87E}"/>
              </a:ext>
            </a:extLst>
          </p:cNvPr>
          <p:cNvSpPr/>
          <p:nvPr/>
        </p:nvSpPr>
        <p:spPr>
          <a:xfrm>
            <a:off x="0" y="4972314"/>
            <a:ext cx="12192000" cy="674917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419E86D7-8E18-499F-B718-AF746DDB9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54959" y="1786309"/>
            <a:ext cx="1950860" cy="1950860"/>
          </a:xfrm>
          <a:prstGeom prst="rect">
            <a:avLst/>
          </a:prstGeom>
          <a:effectLst>
            <a:outerShdw blurRad="762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xmlns="" id="{DD987D47-B5CA-4C8A-97F5-2F870959C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929078" y="1682711"/>
            <a:ext cx="2062212" cy="2062212"/>
          </a:xfrm>
          <a:prstGeom prst="rect">
            <a:avLst/>
          </a:prstGeom>
          <a:effectLst>
            <a:outerShdw blurRad="76200" dist="889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xmlns="" id="{0DF6EE79-7664-455F-83BB-29C722BF6F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236596" y="1865529"/>
            <a:ext cx="1781640" cy="1781640"/>
          </a:xfrm>
          <a:prstGeom prst="rect">
            <a:avLst/>
          </a:prstGeom>
          <a:effectLst>
            <a:outerShdw blurRad="76200" dist="889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BC2B8393-EF47-4563-AD78-82988214A85D}"/>
              </a:ext>
            </a:extLst>
          </p:cNvPr>
          <p:cNvSpPr txBox="1"/>
          <p:nvPr/>
        </p:nvSpPr>
        <p:spPr>
          <a:xfrm>
            <a:off x="6433130" y="3510717"/>
            <a:ext cx="2728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 (33% PIB)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77123FD8-7EA6-4F5B-815F-F8E38FDD85D2}"/>
              </a:ext>
            </a:extLst>
          </p:cNvPr>
          <p:cNvSpPr txBox="1"/>
          <p:nvPr/>
        </p:nvSpPr>
        <p:spPr>
          <a:xfrm>
            <a:off x="4009554" y="3529019"/>
            <a:ext cx="230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EUA (27% PIB)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5CB6B304-1683-44E2-A5BB-403BC5CA1F0A}"/>
              </a:ext>
            </a:extLst>
          </p:cNvPr>
          <p:cNvSpPr txBox="1"/>
          <p:nvPr/>
        </p:nvSpPr>
        <p:spPr>
          <a:xfrm>
            <a:off x="9271994" y="3505230"/>
            <a:ext cx="27286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OCDE (34% PIB)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(média)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C3092B28-D755-49CA-BE7E-0BC6E0059905}"/>
              </a:ext>
            </a:extLst>
          </p:cNvPr>
          <p:cNvSpPr/>
          <p:nvPr/>
        </p:nvSpPr>
        <p:spPr>
          <a:xfrm>
            <a:off x="0" y="4277059"/>
            <a:ext cx="4046839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CONSUMO/PREVIDÊNCIA 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B038F715-83CF-4D1E-9543-68761AEF4FFA}"/>
              </a:ext>
            </a:extLst>
          </p:cNvPr>
          <p:cNvSpPr/>
          <p:nvPr/>
        </p:nvSpPr>
        <p:spPr>
          <a:xfrm>
            <a:off x="955121" y="4945070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 RENDA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ACA1A23B-7271-467C-884C-F22D228874FA}"/>
              </a:ext>
            </a:extLst>
          </p:cNvPr>
          <p:cNvSpPr/>
          <p:nvPr/>
        </p:nvSpPr>
        <p:spPr>
          <a:xfrm>
            <a:off x="6668156" y="4277059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/>
              </a:rPr>
              <a:t>74,8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%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CA501156-6467-40FE-B114-55262ECE9421}"/>
              </a:ext>
            </a:extLst>
          </p:cNvPr>
          <p:cNvSpPr/>
          <p:nvPr/>
        </p:nvSpPr>
        <p:spPr>
          <a:xfrm>
            <a:off x="6668156" y="4952735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20,8%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8ABDFB2C-D3D6-4322-AF59-CF7BB68B5139}"/>
              </a:ext>
            </a:extLst>
          </p:cNvPr>
          <p:cNvSpPr/>
          <p:nvPr/>
        </p:nvSpPr>
        <p:spPr>
          <a:xfrm>
            <a:off x="4032984" y="4277059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/>
              </a:rPr>
              <a:t>40,6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%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xmlns="" id="{878A3F53-70E0-473C-ACA4-A1426A35F2AA}"/>
              </a:ext>
            </a:extLst>
          </p:cNvPr>
          <p:cNvSpPr/>
          <p:nvPr/>
        </p:nvSpPr>
        <p:spPr>
          <a:xfrm>
            <a:off x="4032984" y="4952735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49,1%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xmlns="" id="{6192CFA5-53B0-42C5-938C-18C963F2D86D}"/>
              </a:ext>
            </a:extLst>
          </p:cNvPr>
          <p:cNvSpPr/>
          <p:nvPr/>
        </p:nvSpPr>
        <p:spPr>
          <a:xfrm>
            <a:off x="8999102" y="4282224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/>
              </a:rPr>
              <a:t>60,4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%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AD41275E-0F71-4AD7-A539-CE3703999C60}"/>
              </a:ext>
            </a:extLst>
          </p:cNvPr>
          <p:cNvSpPr/>
          <p:nvPr/>
        </p:nvSpPr>
        <p:spPr>
          <a:xfrm>
            <a:off x="8975039" y="4923028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34,1%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xmlns="" id="{A864D3B1-D3A3-4472-9354-5CF0C2D5E840}"/>
              </a:ext>
            </a:extLst>
          </p:cNvPr>
          <p:cNvSpPr/>
          <p:nvPr/>
        </p:nvSpPr>
        <p:spPr>
          <a:xfrm>
            <a:off x="969386" y="2196991"/>
            <a:ext cx="2328915" cy="733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BASES TRIBUTÁRIAS 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xmlns="" id="{0E4E194C-A56B-4326-9BCD-9449E223C108}"/>
              </a:ext>
            </a:extLst>
          </p:cNvPr>
          <p:cNvSpPr/>
          <p:nvPr/>
        </p:nvSpPr>
        <p:spPr>
          <a:xfrm>
            <a:off x="240702" y="5072416"/>
            <a:ext cx="3806137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xmlns="" id="{46E6393A-580F-4C71-BD52-E44E2A522DD7}"/>
              </a:ext>
            </a:extLst>
          </p:cNvPr>
          <p:cNvSpPr/>
          <p:nvPr/>
        </p:nvSpPr>
        <p:spPr>
          <a:xfrm>
            <a:off x="858546" y="3440451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ARRECADAÇÃO 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xmlns="" id="{1F9D8468-1A8F-7A47-B7FB-34DDA684AC72}"/>
              </a:ext>
            </a:extLst>
          </p:cNvPr>
          <p:cNvSpPr/>
          <p:nvPr/>
        </p:nvSpPr>
        <p:spPr>
          <a:xfrm>
            <a:off x="-78335" y="5579747"/>
            <a:ext cx="3499854" cy="906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 PATRIMÔNIO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xmlns="" id="{391B42C3-9C80-C048-A92C-7986EB537EE4}"/>
              </a:ext>
            </a:extLst>
          </p:cNvPr>
          <p:cNvSpPr/>
          <p:nvPr/>
        </p:nvSpPr>
        <p:spPr>
          <a:xfrm>
            <a:off x="6654300" y="5587412"/>
            <a:ext cx="2480254" cy="930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4,4%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xmlns="" id="{2BCE5120-7A13-514A-AE20-19EC1FF4265E}"/>
              </a:ext>
            </a:extLst>
          </p:cNvPr>
          <p:cNvSpPr/>
          <p:nvPr/>
        </p:nvSpPr>
        <p:spPr>
          <a:xfrm>
            <a:off x="4019128" y="5587412"/>
            <a:ext cx="2480254" cy="930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10,3%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xmlns="" id="{34AAE49C-CA0D-924D-BD93-D5353E723F73}"/>
              </a:ext>
            </a:extLst>
          </p:cNvPr>
          <p:cNvSpPr/>
          <p:nvPr/>
        </p:nvSpPr>
        <p:spPr>
          <a:xfrm>
            <a:off x="9057435" y="5557705"/>
            <a:ext cx="2480254" cy="935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5,5%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xmlns="" id="{3DD8485F-C877-7448-9FD1-B768D4A3F31F}"/>
              </a:ext>
            </a:extLst>
          </p:cNvPr>
          <p:cNvSpPr/>
          <p:nvPr/>
        </p:nvSpPr>
        <p:spPr>
          <a:xfrm>
            <a:off x="420915" y="6360376"/>
            <a:ext cx="3041507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xmlns="" id="{5C007FCD-6520-EC4F-851E-959ECBF6B60B}"/>
              </a:ext>
            </a:extLst>
          </p:cNvPr>
          <p:cNvSpPr/>
          <p:nvPr/>
        </p:nvSpPr>
        <p:spPr>
          <a:xfrm>
            <a:off x="6695203" y="6368041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xmlns="" id="{CEE5E400-ACB3-3143-A14A-449603898930}"/>
              </a:ext>
            </a:extLst>
          </p:cNvPr>
          <p:cNvSpPr/>
          <p:nvPr/>
        </p:nvSpPr>
        <p:spPr>
          <a:xfrm>
            <a:off x="4060031" y="6368041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xmlns="" id="{497C5024-A077-3A40-877D-2313FD6C9EEE}"/>
              </a:ext>
            </a:extLst>
          </p:cNvPr>
          <p:cNvSpPr/>
          <p:nvPr/>
        </p:nvSpPr>
        <p:spPr>
          <a:xfrm>
            <a:off x="9098338" y="6338334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xmlns="" id="{F2296F21-C427-FE46-B903-E9E21220B42F}"/>
              </a:ext>
            </a:extLst>
          </p:cNvPr>
          <p:cNvSpPr/>
          <p:nvPr/>
        </p:nvSpPr>
        <p:spPr>
          <a:xfrm>
            <a:off x="420915" y="4448018"/>
            <a:ext cx="3041507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xmlns="" id="{205A7C33-6308-264D-BBE5-485C13668738}"/>
              </a:ext>
            </a:extLst>
          </p:cNvPr>
          <p:cNvSpPr/>
          <p:nvPr/>
        </p:nvSpPr>
        <p:spPr>
          <a:xfrm>
            <a:off x="6695203" y="4455683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xmlns="" id="{3FD63C5B-0F93-0447-8647-6D9805B0F350}"/>
              </a:ext>
            </a:extLst>
          </p:cNvPr>
          <p:cNvSpPr/>
          <p:nvPr/>
        </p:nvSpPr>
        <p:spPr>
          <a:xfrm>
            <a:off x="9098338" y="4425976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xmlns="" id="{2BC800FD-1B72-554D-9919-22DF30EF9304}"/>
              </a:ext>
            </a:extLst>
          </p:cNvPr>
          <p:cNvSpPr/>
          <p:nvPr/>
        </p:nvSpPr>
        <p:spPr>
          <a:xfrm>
            <a:off x="9085473" y="6400126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xmlns="" id="{2E685E4F-63FA-924A-8AC1-4D22CA856186}"/>
              </a:ext>
            </a:extLst>
          </p:cNvPr>
          <p:cNvSpPr/>
          <p:nvPr/>
        </p:nvSpPr>
        <p:spPr>
          <a:xfrm>
            <a:off x="9061411" y="4463705"/>
            <a:ext cx="2480254" cy="668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62EB1088-75DB-411F-A2F7-2AB33B8A83F4}"/>
              </a:ext>
            </a:extLst>
          </p:cNvPr>
          <p:cNvSpPr/>
          <p:nvPr/>
        </p:nvSpPr>
        <p:spPr>
          <a:xfrm>
            <a:off x="7182045" y="4227314"/>
            <a:ext cx="1424763" cy="7839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xmlns="" id="{B22221F5-E79D-4A76-B30A-9CC57536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/>
              <a:t>OS SISTEMAS TRIBUTÁRIOS </a:t>
            </a:r>
            <a:br>
              <a:rPr lang="pt-BR" dirty="0"/>
            </a:br>
            <a:r>
              <a:rPr lang="pt-BR" sz="3600" dirty="0"/>
              <a:t>TEM 3 BASES TRIBUTÁRIAS</a:t>
            </a:r>
            <a:endParaRPr lang="pt-BR" dirty="0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xmlns="" id="{AF728295-C599-4D55-9480-253630C7DFF4}"/>
              </a:ext>
            </a:extLst>
          </p:cNvPr>
          <p:cNvSpPr/>
          <p:nvPr/>
        </p:nvSpPr>
        <p:spPr>
          <a:xfrm>
            <a:off x="4526904" y="4207576"/>
            <a:ext cx="1424763" cy="7839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92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08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466958"/>
              </p:ext>
            </p:extLst>
          </p:nvPr>
        </p:nvGraphicFramePr>
        <p:xfrm>
          <a:off x="557049" y="1621092"/>
          <a:ext cx="9448799" cy="5029017"/>
        </p:xfrm>
        <a:graphic>
          <a:graphicData uri="http://schemas.openxmlformats.org/drawingml/2006/table">
            <a:tbl>
              <a:tblPr/>
              <a:tblGrid>
                <a:gridCol w="21948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5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8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81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83975" marR="83975" marT="41988" marB="419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31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Faixa De Salário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Carga Tributária Bruta - 2004   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Carga Tributária Bruta - 2008     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Dias Destinados ao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Pagamento de Tributos</a:t>
                      </a:r>
                      <a:endParaRPr kumimoji="0" lang="pt-BR" alt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até 2 SM 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48,8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53,9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197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2 a 3 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38,0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41,9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153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 a 5 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33,9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37,4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137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5 a 6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32,0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35,3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129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6 a 8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31,7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35,0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128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8 a 10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31,7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35,0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128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10 a 15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30,5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33,7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123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15 a 20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28,4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31,3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115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20 a 30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28,7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31,7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116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Mais de 30 SM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26,3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29,0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106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22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6281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CTB, segundo      CFP/DIMAC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32,8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36,2</a:t>
                      </a:r>
                      <a:endParaRPr kumimoji="0" lang="pt-BR" alt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MS PGothic" charset="-128"/>
                          <a:cs typeface="Arial" panose="020B0604020202020204" pitchFamily="34" charset="0"/>
                        </a:rPr>
                        <a:t>132</a:t>
                      </a:r>
                      <a:endParaRPr kumimoji="0" lang="pt-BR" alt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PGothic" charset="-128"/>
                        <a:cs typeface="Arial" panose="020B0604020202020204" pitchFamily="34" charset="0"/>
                      </a:endParaRPr>
                    </a:p>
                  </a:txBody>
                  <a:tcPr marL="50636" marR="50636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3374" name="Rectangle 1"/>
          <p:cNvSpPr>
            <a:spLocks noChangeArrowheads="1"/>
          </p:cNvSpPr>
          <p:nvPr/>
        </p:nvSpPr>
        <p:spPr bwMode="auto">
          <a:xfrm>
            <a:off x="3657444" y="6434730"/>
            <a:ext cx="87209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pt-BR" altLang="pt-BR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Fontes: Carga Tributária por faixas de renda, 2004: </a:t>
            </a:r>
            <a:r>
              <a:rPr lang="pt-BR" altLang="pt-BR" sz="11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Zockun</a:t>
            </a:r>
            <a:r>
              <a:rPr lang="pt-BR" altLang="pt-BR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pt-BR" altLang="pt-BR" sz="11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</a:t>
            </a:r>
            <a:r>
              <a:rPr lang="pt-BR" altLang="pt-BR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(2007); Carga Tributária Bruta 2004 e 2008: CFP/DIMAC/IPEA; </a:t>
            </a:r>
          </a:p>
          <a:p>
            <a:r>
              <a:rPr lang="pt-BR" altLang="pt-BR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Carga Tributária por faixas de renda, 2008 e Dias Destinados ao Pagamento de Tributos, elaboração própria.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1EA7BA-8FCA-4097-8FF0-22C9AA4C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67648" cy="1325563"/>
          </a:xfrm>
        </p:spPr>
        <p:txBody>
          <a:bodyPr>
            <a:normAutofit/>
          </a:bodyPr>
          <a:lstStyle/>
          <a:p>
            <a:r>
              <a:rPr lang="pt-BR" sz="3600" dirty="0"/>
              <a:t>DISTRIBUIÇÃO DA CARGA TRIBUTÁRIA BRUTA </a:t>
            </a:r>
            <a:r>
              <a:rPr lang="pt-BR" sz="2800" dirty="0"/>
              <a:t>POR FAIXA DE SALÁRIO</a:t>
            </a:r>
            <a:endParaRPr lang="pt-BR" sz="3600" dirty="0"/>
          </a:p>
        </p:txBody>
      </p:sp>
      <p:sp>
        <p:nvSpPr>
          <p:cNvPr id="12" name="Baixo Crescimento Da Economia">
            <a:extLst>
              <a:ext uri="{FF2B5EF4-FFF2-40B4-BE49-F238E27FC236}">
                <a16:creationId xmlns:a16="http://schemas.microsoft.com/office/drawing/2014/main" xmlns="" id="{4B2CBBAC-161A-4E14-A286-AD4A34E031E3}"/>
              </a:ext>
            </a:extLst>
          </p:cNvPr>
          <p:cNvSpPr>
            <a:spLocks noChangeAspect="1"/>
          </p:cNvSpPr>
          <p:nvPr/>
        </p:nvSpPr>
        <p:spPr>
          <a:xfrm>
            <a:off x="10442186" y="1929511"/>
            <a:ext cx="1419375" cy="729606"/>
          </a:xfrm>
          <a:prstGeom prst="rect">
            <a:avLst/>
          </a:prstGeom>
          <a:solidFill>
            <a:srgbClr val="9D0F19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DESIGUALDADE SOCIAL</a:t>
            </a:r>
          </a:p>
        </p:txBody>
      </p:sp>
      <p:sp>
        <p:nvSpPr>
          <p:cNvPr id="6" name="Elipse 62">
            <a:extLst>
              <a:ext uri="{FF2B5EF4-FFF2-40B4-BE49-F238E27FC236}">
                <a16:creationId xmlns:a16="http://schemas.microsoft.com/office/drawing/2014/main" xmlns="" id="{4364C711-DB65-DF4A-B65C-8DA692165A2B}"/>
              </a:ext>
            </a:extLst>
          </p:cNvPr>
          <p:cNvSpPr/>
          <p:nvPr/>
        </p:nvSpPr>
        <p:spPr>
          <a:xfrm>
            <a:off x="5219635" y="2461906"/>
            <a:ext cx="1181170" cy="5401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2">
            <a:extLst>
              <a:ext uri="{FF2B5EF4-FFF2-40B4-BE49-F238E27FC236}">
                <a16:creationId xmlns:a16="http://schemas.microsoft.com/office/drawing/2014/main" xmlns="" id="{F09A9B65-0DF4-A543-B3F5-ED33139A3BF4}"/>
              </a:ext>
            </a:extLst>
          </p:cNvPr>
          <p:cNvSpPr/>
          <p:nvPr/>
        </p:nvSpPr>
        <p:spPr>
          <a:xfrm>
            <a:off x="5233485" y="5371356"/>
            <a:ext cx="1181170" cy="5401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12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0C06D0E7-DED0-4555-BAE9-F4C9CD74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que mudar?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245069B-6E40-4101-9095-107ADAE80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0158C-675C-4384-84D2-BF7F4C77D303}" type="slidenum">
              <a:rPr lang="en-US" altLang="pt-BR" smtClean="0"/>
              <a:pPr>
                <a:defRPr/>
              </a:pPr>
              <a:t>14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5245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A51729A-A613-4606-A10A-568450E655A8}"/>
              </a:ext>
            </a:extLst>
          </p:cNvPr>
          <p:cNvSpPr/>
          <p:nvPr/>
        </p:nvSpPr>
        <p:spPr>
          <a:xfrm>
            <a:off x="0" y="1329978"/>
            <a:ext cx="12192000" cy="689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Baixo Crescimento Da Economia">
            <a:extLst>
              <a:ext uri="{FF2B5EF4-FFF2-40B4-BE49-F238E27FC236}">
                <a16:creationId xmlns:a16="http://schemas.microsoft.com/office/drawing/2014/main" xmlns="" id="{6AB92F74-7412-4795-AD55-98BDF5566787}"/>
              </a:ext>
            </a:extLst>
          </p:cNvPr>
          <p:cNvSpPr>
            <a:spLocks noChangeAspect="1"/>
          </p:cNvSpPr>
          <p:nvPr/>
        </p:nvSpPr>
        <p:spPr>
          <a:xfrm>
            <a:off x="4982481" y="1525590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BAIXO CRESCIMENTO DA ECONOMIA</a:t>
            </a:r>
          </a:p>
        </p:txBody>
      </p:sp>
      <p:sp>
        <p:nvSpPr>
          <p:cNvPr id="69" name="Desigualdade Social">
            <a:extLst>
              <a:ext uri="{FF2B5EF4-FFF2-40B4-BE49-F238E27FC236}">
                <a16:creationId xmlns:a16="http://schemas.microsoft.com/office/drawing/2014/main" xmlns="" id="{BC0FDCAD-ECDF-4EC8-9C3C-D0E907BEB6B3}"/>
              </a:ext>
            </a:extLst>
          </p:cNvPr>
          <p:cNvSpPr>
            <a:spLocks noChangeAspect="1"/>
          </p:cNvSpPr>
          <p:nvPr/>
        </p:nvSpPr>
        <p:spPr>
          <a:xfrm>
            <a:off x="6262812" y="1525597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DESIGUALDADE SOCIAL</a:t>
            </a:r>
          </a:p>
        </p:txBody>
      </p:sp>
      <p:sp>
        <p:nvSpPr>
          <p:cNvPr id="51" name="Aumento da Alíquota">
            <a:extLst>
              <a:ext uri="{FF2B5EF4-FFF2-40B4-BE49-F238E27FC236}">
                <a16:creationId xmlns:a16="http://schemas.microsoft.com/office/drawing/2014/main" xmlns="" id="{A8616738-E113-486B-B764-2C90AF3E52B6}"/>
              </a:ext>
            </a:extLst>
          </p:cNvPr>
          <p:cNvSpPr>
            <a:spLocks noChangeAspect="1"/>
          </p:cNvSpPr>
          <p:nvPr/>
        </p:nvSpPr>
        <p:spPr>
          <a:xfrm>
            <a:off x="7081038" y="2486704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AUMENTO DA ALÍQUOTA DOS IMPOSTOS</a:t>
            </a:r>
          </a:p>
        </p:txBody>
      </p:sp>
      <p:sp>
        <p:nvSpPr>
          <p:cNvPr id="47" name="Redução da Arrecadação">
            <a:extLst>
              <a:ext uri="{FF2B5EF4-FFF2-40B4-BE49-F238E27FC236}">
                <a16:creationId xmlns:a16="http://schemas.microsoft.com/office/drawing/2014/main" xmlns="" id="{785D8C6D-BCB0-4C32-A6B3-99010C707F4D}"/>
              </a:ext>
            </a:extLst>
          </p:cNvPr>
          <p:cNvSpPr>
            <a:spLocks noChangeAspect="1"/>
          </p:cNvSpPr>
          <p:nvPr/>
        </p:nvSpPr>
        <p:spPr>
          <a:xfrm>
            <a:off x="5060124" y="2671434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REDUÇÃO DA ARRECADAÇÃO</a:t>
            </a:r>
          </a:p>
        </p:txBody>
      </p:sp>
      <p:sp>
        <p:nvSpPr>
          <p:cNvPr id="64" name="Dívida Ativa">
            <a:extLst>
              <a:ext uri="{FF2B5EF4-FFF2-40B4-BE49-F238E27FC236}">
                <a16:creationId xmlns:a16="http://schemas.microsoft.com/office/drawing/2014/main" xmlns="" id="{D143CE18-DD46-45F6-85A7-E04E35A79EAD}"/>
              </a:ext>
            </a:extLst>
          </p:cNvPr>
          <p:cNvSpPr>
            <a:spLocks noChangeAspect="1"/>
          </p:cNvSpPr>
          <p:nvPr/>
        </p:nvSpPr>
        <p:spPr>
          <a:xfrm>
            <a:off x="4616634" y="3719989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DÍVIDA ATIVA</a:t>
            </a:r>
          </a:p>
        </p:txBody>
      </p:sp>
      <p:sp>
        <p:nvSpPr>
          <p:cNvPr id="62" name="Baixa Geração de Empregos">
            <a:extLst>
              <a:ext uri="{FF2B5EF4-FFF2-40B4-BE49-F238E27FC236}">
                <a16:creationId xmlns:a16="http://schemas.microsoft.com/office/drawing/2014/main" xmlns="" id="{7159E6B1-9C9F-416D-89BF-B9708C502EC3}"/>
              </a:ext>
            </a:extLst>
          </p:cNvPr>
          <p:cNvSpPr>
            <a:spLocks noChangeAspect="1"/>
          </p:cNvSpPr>
          <p:nvPr/>
        </p:nvSpPr>
        <p:spPr>
          <a:xfrm>
            <a:off x="10759686" y="3719988"/>
            <a:ext cx="1072709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GERAÇÃO DE EMPREGOS</a:t>
            </a:r>
          </a:p>
        </p:txBody>
      </p:sp>
      <p:sp>
        <p:nvSpPr>
          <p:cNvPr id="63" name="Renúncias Benefícios Fiscais">
            <a:extLst>
              <a:ext uri="{FF2B5EF4-FFF2-40B4-BE49-F238E27FC236}">
                <a16:creationId xmlns:a16="http://schemas.microsoft.com/office/drawing/2014/main" xmlns="" id="{99BE29B4-F138-42B5-BC21-179BABE62714}"/>
              </a:ext>
            </a:extLst>
          </p:cNvPr>
          <p:cNvSpPr>
            <a:spLocks noChangeAspect="1"/>
          </p:cNvSpPr>
          <p:nvPr/>
        </p:nvSpPr>
        <p:spPr>
          <a:xfrm>
            <a:off x="5538729" y="5905180"/>
            <a:ext cx="1314372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RENÚNCIAS / BENEFÍCIOS FISCAIS</a:t>
            </a:r>
          </a:p>
        </p:txBody>
      </p:sp>
      <p:sp>
        <p:nvSpPr>
          <p:cNvPr id="200" name="Auto Custo de Arrecadação">
            <a:extLst>
              <a:ext uri="{FF2B5EF4-FFF2-40B4-BE49-F238E27FC236}">
                <a16:creationId xmlns:a16="http://schemas.microsoft.com/office/drawing/2014/main" xmlns="" id="{BE95B4A8-E983-4E56-95ED-1F306A82FB07}"/>
              </a:ext>
            </a:extLst>
          </p:cNvPr>
          <p:cNvSpPr>
            <a:spLocks noChangeAspect="1"/>
          </p:cNvSpPr>
          <p:nvPr/>
        </p:nvSpPr>
        <p:spPr>
          <a:xfrm>
            <a:off x="8712002" y="3746124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 CUSTO DE ARRECADAÇÃO</a:t>
            </a:r>
          </a:p>
        </p:txBody>
      </p:sp>
      <p:sp>
        <p:nvSpPr>
          <p:cNvPr id="46" name="Auto Custo Burocrático">
            <a:extLst>
              <a:ext uri="{FF2B5EF4-FFF2-40B4-BE49-F238E27FC236}">
                <a16:creationId xmlns:a16="http://schemas.microsoft.com/office/drawing/2014/main" xmlns="" id="{BF4E7C73-9C9E-428A-803A-39078CEC4DFE}"/>
              </a:ext>
            </a:extLst>
          </p:cNvPr>
          <p:cNvSpPr>
            <a:spLocks noChangeAspect="1"/>
          </p:cNvSpPr>
          <p:nvPr/>
        </p:nvSpPr>
        <p:spPr>
          <a:xfrm>
            <a:off x="2568950" y="3748172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 CUSTO BUROCRÁTICO</a:t>
            </a:r>
          </a:p>
        </p:txBody>
      </p:sp>
      <p:sp>
        <p:nvSpPr>
          <p:cNvPr id="195" name="Autuações">
            <a:extLst>
              <a:ext uri="{FF2B5EF4-FFF2-40B4-BE49-F238E27FC236}">
                <a16:creationId xmlns:a16="http://schemas.microsoft.com/office/drawing/2014/main" xmlns="" id="{545820F6-F7AB-486E-A9DB-3BCB281AC0F9}"/>
              </a:ext>
            </a:extLst>
          </p:cNvPr>
          <p:cNvSpPr>
            <a:spLocks noChangeAspect="1"/>
          </p:cNvSpPr>
          <p:nvPr/>
        </p:nvSpPr>
        <p:spPr>
          <a:xfrm>
            <a:off x="521266" y="3746124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AUTUAÇÕES</a:t>
            </a:r>
          </a:p>
        </p:txBody>
      </p:sp>
      <p:sp>
        <p:nvSpPr>
          <p:cNvPr id="65" name="Contecioso na Justiça">
            <a:extLst>
              <a:ext uri="{FF2B5EF4-FFF2-40B4-BE49-F238E27FC236}">
                <a16:creationId xmlns:a16="http://schemas.microsoft.com/office/drawing/2014/main" xmlns="" id="{544055E7-F5DF-4CFD-ACA3-B345EB713EB1}"/>
              </a:ext>
            </a:extLst>
          </p:cNvPr>
          <p:cNvSpPr>
            <a:spLocks noChangeAspect="1"/>
          </p:cNvSpPr>
          <p:nvPr/>
        </p:nvSpPr>
        <p:spPr>
          <a:xfrm>
            <a:off x="6664318" y="3764853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CONTENCIOSO NA JUSTIÇA</a:t>
            </a:r>
          </a:p>
        </p:txBody>
      </p:sp>
      <p:sp>
        <p:nvSpPr>
          <p:cNvPr id="67" name="Baixa Competitividade na Exportação">
            <a:extLst>
              <a:ext uri="{FF2B5EF4-FFF2-40B4-BE49-F238E27FC236}">
                <a16:creationId xmlns:a16="http://schemas.microsoft.com/office/drawing/2014/main" xmlns="" id="{E2C99E5A-A88F-412A-929D-8D65EC5638D6}"/>
              </a:ext>
            </a:extLst>
          </p:cNvPr>
          <p:cNvSpPr>
            <a:spLocks noChangeAspect="1"/>
          </p:cNvSpPr>
          <p:nvPr/>
        </p:nvSpPr>
        <p:spPr>
          <a:xfrm>
            <a:off x="9037768" y="5896517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COMPETITIVIDADE NA EXPORTAÇÃO</a:t>
            </a:r>
          </a:p>
        </p:txBody>
      </p:sp>
      <p:sp>
        <p:nvSpPr>
          <p:cNvPr id="68" name="Aumento nas Importações">
            <a:extLst>
              <a:ext uri="{FF2B5EF4-FFF2-40B4-BE49-F238E27FC236}">
                <a16:creationId xmlns:a16="http://schemas.microsoft.com/office/drawing/2014/main" xmlns="" id="{4725333B-A370-4480-9CF3-916C34678F90}"/>
              </a:ext>
            </a:extLst>
          </p:cNvPr>
          <p:cNvSpPr>
            <a:spLocks noChangeAspect="1"/>
          </p:cNvSpPr>
          <p:nvPr/>
        </p:nvSpPr>
        <p:spPr>
          <a:xfrm>
            <a:off x="10831998" y="4821320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AUMENTO NAS IMPORTAÇÕES</a:t>
            </a:r>
          </a:p>
        </p:txBody>
      </p:sp>
      <p:sp>
        <p:nvSpPr>
          <p:cNvPr id="39" name="Enquadramento Indevido">
            <a:extLst>
              <a:ext uri="{FF2B5EF4-FFF2-40B4-BE49-F238E27FC236}">
                <a16:creationId xmlns:a16="http://schemas.microsoft.com/office/drawing/2014/main" xmlns="" id="{78C2010B-EE66-4FCA-98D3-D693358E01A4}"/>
              </a:ext>
            </a:extLst>
          </p:cNvPr>
          <p:cNvSpPr>
            <a:spLocks noChangeAspect="1"/>
          </p:cNvSpPr>
          <p:nvPr/>
        </p:nvSpPr>
        <p:spPr>
          <a:xfrm>
            <a:off x="8600698" y="4796556"/>
            <a:ext cx="1211841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ENQUADRAMENTO INDEVIDO NO SIMPLES</a:t>
            </a:r>
          </a:p>
        </p:txBody>
      </p:sp>
      <p:sp>
        <p:nvSpPr>
          <p:cNvPr id="38" name="Refis">
            <a:extLst>
              <a:ext uri="{FF2B5EF4-FFF2-40B4-BE49-F238E27FC236}">
                <a16:creationId xmlns:a16="http://schemas.microsoft.com/office/drawing/2014/main" xmlns="" id="{E80DE0F8-D779-4927-9AD6-6160DC0E1746}"/>
              </a:ext>
            </a:extLst>
          </p:cNvPr>
          <p:cNvSpPr>
            <a:spLocks noChangeAspect="1"/>
          </p:cNvSpPr>
          <p:nvPr/>
        </p:nvSpPr>
        <p:spPr>
          <a:xfrm>
            <a:off x="6580840" y="4796556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REFIS</a:t>
            </a:r>
          </a:p>
        </p:txBody>
      </p:sp>
      <p:sp>
        <p:nvSpPr>
          <p:cNvPr id="36" name="Obrigações Acessórias">
            <a:extLst>
              <a:ext uri="{FF2B5EF4-FFF2-40B4-BE49-F238E27FC236}">
                <a16:creationId xmlns:a16="http://schemas.microsoft.com/office/drawing/2014/main" xmlns="" id="{4DBD0715-1AD9-40C1-8765-164427C164A5}"/>
              </a:ext>
            </a:extLst>
          </p:cNvPr>
          <p:cNvSpPr>
            <a:spLocks noChangeAspect="1"/>
          </p:cNvSpPr>
          <p:nvPr/>
        </p:nvSpPr>
        <p:spPr>
          <a:xfrm>
            <a:off x="4560982" y="4796556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OBRIGAÇÕES ACESSÓRIAS</a:t>
            </a:r>
          </a:p>
        </p:txBody>
      </p:sp>
      <p:sp>
        <p:nvSpPr>
          <p:cNvPr id="35" name="Substituição Tributária">
            <a:extLst>
              <a:ext uri="{FF2B5EF4-FFF2-40B4-BE49-F238E27FC236}">
                <a16:creationId xmlns:a16="http://schemas.microsoft.com/office/drawing/2014/main" xmlns="" id="{77A0B55A-6E3F-49DE-92E1-7FBBC67CD99C}"/>
              </a:ext>
            </a:extLst>
          </p:cNvPr>
          <p:cNvSpPr>
            <a:spLocks noChangeAspect="1"/>
          </p:cNvSpPr>
          <p:nvPr/>
        </p:nvSpPr>
        <p:spPr>
          <a:xfrm>
            <a:off x="2541124" y="4796556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SUBSTITUIÇÃO TRIBUTÁRIA</a:t>
            </a:r>
          </a:p>
        </p:txBody>
      </p:sp>
      <p:sp>
        <p:nvSpPr>
          <p:cNvPr id="37" name="Fiscalização">
            <a:extLst>
              <a:ext uri="{FF2B5EF4-FFF2-40B4-BE49-F238E27FC236}">
                <a16:creationId xmlns:a16="http://schemas.microsoft.com/office/drawing/2014/main" xmlns="" id="{A5AE9848-CE32-4B57-A777-43EDC42FA47D}"/>
              </a:ext>
            </a:extLst>
          </p:cNvPr>
          <p:cNvSpPr>
            <a:spLocks noChangeAspect="1"/>
          </p:cNvSpPr>
          <p:nvPr/>
        </p:nvSpPr>
        <p:spPr>
          <a:xfrm>
            <a:off x="521266" y="4796556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FISCALIZAÇÃO</a:t>
            </a:r>
          </a:p>
        </p:txBody>
      </p:sp>
      <p:sp>
        <p:nvSpPr>
          <p:cNvPr id="58" name="Baixa Competitividade no Mercado Interno">
            <a:extLst>
              <a:ext uri="{FF2B5EF4-FFF2-40B4-BE49-F238E27FC236}">
                <a16:creationId xmlns:a16="http://schemas.microsoft.com/office/drawing/2014/main" xmlns="" id="{B4E230A1-8BA9-4DA1-A2C4-62220F56C440}"/>
              </a:ext>
            </a:extLst>
          </p:cNvPr>
          <p:cNvSpPr>
            <a:spLocks noChangeAspect="1"/>
          </p:cNvSpPr>
          <p:nvPr/>
        </p:nvSpPr>
        <p:spPr>
          <a:xfrm>
            <a:off x="7445236" y="5913989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COMPETITIVIDADE NO MERCADO INTERNO</a:t>
            </a:r>
          </a:p>
        </p:txBody>
      </p:sp>
      <p:sp>
        <p:nvSpPr>
          <p:cNvPr id="70" name="Alta Carga Tributária">
            <a:extLst>
              <a:ext uri="{FF2B5EF4-FFF2-40B4-BE49-F238E27FC236}">
                <a16:creationId xmlns:a16="http://schemas.microsoft.com/office/drawing/2014/main" xmlns="" id="{514165CD-04F1-49EC-BA2A-75B96928C78D}"/>
              </a:ext>
            </a:extLst>
          </p:cNvPr>
          <p:cNvSpPr>
            <a:spLocks noChangeAspect="1"/>
          </p:cNvSpPr>
          <p:nvPr/>
        </p:nvSpPr>
        <p:spPr>
          <a:xfrm>
            <a:off x="10630299" y="5896517"/>
            <a:ext cx="1202096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 CARGA TRIBUTÁRIA SOBRE PRODUTOS ESSENCIAIS</a:t>
            </a:r>
          </a:p>
        </p:txBody>
      </p:sp>
      <p:sp>
        <p:nvSpPr>
          <p:cNvPr id="28" name="Informalidade">
            <a:extLst>
              <a:ext uri="{FF2B5EF4-FFF2-40B4-BE49-F238E27FC236}">
                <a16:creationId xmlns:a16="http://schemas.microsoft.com/office/drawing/2014/main" xmlns="" id="{FF26465A-C7B3-48C7-A6AA-250839661663}"/>
              </a:ext>
            </a:extLst>
          </p:cNvPr>
          <p:cNvSpPr>
            <a:spLocks noChangeAspect="1"/>
          </p:cNvSpPr>
          <p:nvPr/>
        </p:nvSpPr>
        <p:spPr>
          <a:xfrm>
            <a:off x="3829932" y="5896517"/>
            <a:ext cx="1116662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INFORMALIDADE</a:t>
            </a:r>
          </a:p>
        </p:txBody>
      </p:sp>
      <p:sp>
        <p:nvSpPr>
          <p:cNvPr id="27" name="Inadimplência">
            <a:extLst>
              <a:ext uri="{FF2B5EF4-FFF2-40B4-BE49-F238E27FC236}">
                <a16:creationId xmlns:a16="http://schemas.microsoft.com/office/drawing/2014/main" xmlns="" id="{AB2C7D13-1BCA-486C-BCCA-51FE28C7CA35}"/>
              </a:ext>
            </a:extLst>
          </p:cNvPr>
          <p:cNvSpPr>
            <a:spLocks noChangeAspect="1"/>
          </p:cNvSpPr>
          <p:nvPr/>
        </p:nvSpPr>
        <p:spPr>
          <a:xfrm>
            <a:off x="2113798" y="5896517"/>
            <a:ext cx="1123999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INADIMPLÊNCIA</a:t>
            </a:r>
          </a:p>
        </p:txBody>
      </p:sp>
      <p:sp>
        <p:nvSpPr>
          <p:cNvPr id="12" name="Sonegação">
            <a:extLst>
              <a:ext uri="{FF2B5EF4-FFF2-40B4-BE49-F238E27FC236}">
                <a16:creationId xmlns:a16="http://schemas.microsoft.com/office/drawing/2014/main" xmlns="" id="{DFCABAA8-4312-4A63-8CB2-14D0953FA945}"/>
              </a:ext>
            </a:extLst>
          </p:cNvPr>
          <p:cNvSpPr>
            <a:spLocks noChangeAspect="1"/>
          </p:cNvSpPr>
          <p:nvPr/>
        </p:nvSpPr>
        <p:spPr>
          <a:xfrm>
            <a:off x="521266" y="5896517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SONEGAÇÃO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8BE05B01-077C-4B3C-88EB-4CA1B3375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Efeitos Indesejáveis – Por que Mudar? </a:t>
            </a:r>
          </a:p>
        </p:txBody>
      </p:sp>
      <p:sp>
        <p:nvSpPr>
          <p:cNvPr id="26" name="Baixo Crescimento Da Economia">
            <a:extLst>
              <a:ext uri="{FF2B5EF4-FFF2-40B4-BE49-F238E27FC236}">
                <a16:creationId xmlns:a16="http://schemas.microsoft.com/office/drawing/2014/main" xmlns="" id="{39A33B9A-1E7E-4C49-B350-7CB570E23109}"/>
              </a:ext>
            </a:extLst>
          </p:cNvPr>
          <p:cNvSpPr>
            <a:spLocks noChangeAspect="1"/>
          </p:cNvSpPr>
          <p:nvPr/>
        </p:nvSpPr>
        <p:spPr>
          <a:xfrm>
            <a:off x="2146790" y="1569348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184º pior STN do Mundo</a:t>
            </a:r>
          </a:p>
        </p:txBody>
      </p:sp>
      <p:sp>
        <p:nvSpPr>
          <p:cNvPr id="5" name="Texto Explicativo: Linha Dobrada 4">
            <a:extLst>
              <a:ext uri="{FF2B5EF4-FFF2-40B4-BE49-F238E27FC236}">
                <a16:creationId xmlns:a16="http://schemas.microsoft.com/office/drawing/2014/main" xmlns="" id="{0D1EF87A-95EE-4C7B-8517-3429542AB193}"/>
              </a:ext>
            </a:extLst>
          </p:cNvPr>
          <p:cNvSpPr/>
          <p:nvPr/>
        </p:nvSpPr>
        <p:spPr bwMode="auto">
          <a:xfrm>
            <a:off x="3634854" y="1481988"/>
            <a:ext cx="916266" cy="537881"/>
          </a:xfrm>
          <a:prstGeom prst="borderCallout2">
            <a:avLst>
              <a:gd name="adj1" fmla="val 40072"/>
              <a:gd name="adj2" fmla="val 108489"/>
              <a:gd name="adj3" fmla="val 69813"/>
              <a:gd name="adj4" fmla="val 109184"/>
              <a:gd name="adj5" fmla="val 84873"/>
              <a:gd name="adj6" fmla="val 142212"/>
            </a:avLst>
          </a:prstGeom>
          <a:solidFill>
            <a:srgbClr val="FFFFFF">
              <a:alpha val="30196"/>
            </a:srgbClr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PIB negativo em 1,7% </a:t>
            </a: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a.a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(últimos 6 a.)</a:t>
            </a:r>
          </a:p>
        </p:txBody>
      </p:sp>
      <p:sp>
        <p:nvSpPr>
          <p:cNvPr id="32" name="Texto Explicativo: Linha Dobrada 31">
            <a:extLst>
              <a:ext uri="{FF2B5EF4-FFF2-40B4-BE49-F238E27FC236}">
                <a16:creationId xmlns:a16="http://schemas.microsoft.com/office/drawing/2014/main" xmlns="" id="{3D56020B-46B9-4499-BE60-E28518789CCE}"/>
              </a:ext>
            </a:extLst>
          </p:cNvPr>
          <p:cNvSpPr/>
          <p:nvPr/>
        </p:nvSpPr>
        <p:spPr bwMode="auto">
          <a:xfrm>
            <a:off x="3879215" y="3281567"/>
            <a:ext cx="815650" cy="380480"/>
          </a:xfrm>
          <a:prstGeom prst="borderCallout2">
            <a:avLst>
              <a:gd name="adj1" fmla="val 30945"/>
              <a:gd name="adj2" fmla="val 110498"/>
              <a:gd name="adj3" fmla="val 72538"/>
              <a:gd name="adj4" fmla="val 111646"/>
              <a:gd name="adj5" fmla="val 104945"/>
              <a:gd name="adj6" fmla="val 145449"/>
            </a:avLst>
          </a:prstGeom>
          <a:solidFill>
            <a:srgbClr val="FFFFFF">
              <a:alpha val="30196"/>
            </a:srgbClr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R$ 3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TRILHÕES</a:t>
            </a:r>
          </a:p>
        </p:txBody>
      </p:sp>
      <p:sp>
        <p:nvSpPr>
          <p:cNvPr id="33" name="Texto Explicativo: Linha Dobrada 32">
            <a:extLst>
              <a:ext uri="{FF2B5EF4-FFF2-40B4-BE49-F238E27FC236}">
                <a16:creationId xmlns:a16="http://schemas.microsoft.com/office/drawing/2014/main" xmlns="" id="{268197B5-A545-441D-AF0D-95FF3F89D677}"/>
              </a:ext>
            </a:extLst>
          </p:cNvPr>
          <p:cNvSpPr/>
          <p:nvPr/>
        </p:nvSpPr>
        <p:spPr bwMode="auto">
          <a:xfrm>
            <a:off x="1379064" y="5354118"/>
            <a:ext cx="1000397" cy="380480"/>
          </a:xfrm>
          <a:prstGeom prst="borderCallout2">
            <a:avLst>
              <a:gd name="adj1" fmla="val 54920"/>
              <a:gd name="adj2" fmla="val -6872"/>
              <a:gd name="adj3" fmla="val 89531"/>
              <a:gd name="adj4" fmla="val -7722"/>
              <a:gd name="adj5" fmla="val 129525"/>
              <a:gd name="adj6" fmla="val -40957"/>
            </a:avLst>
          </a:prstGeom>
          <a:solidFill>
            <a:srgbClr val="FFFFFF">
              <a:alpha val="30196"/>
            </a:srgbClr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R$ 600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BILHÕES </a:t>
            </a: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a.a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o Explicativo: Linha Dobrada 33">
            <a:extLst>
              <a:ext uri="{FF2B5EF4-FFF2-40B4-BE49-F238E27FC236}">
                <a16:creationId xmlns:a16="http://schemas.microsoft.com/office/drawing/2014/main" xmlns="" id="{1456EFDA-9AE1-4265-8EC2-884D5288EBA0}"/>
              </a:ext>
            </a:extLst>
          </p:cNvPr>
          <p:cNvSpPr/>
          <p:nvPr/>
        </p:nvSpPr>
        <p:spPr bwMode="auto">
          <a:xfrm>
            <a:off x="1397624" y="3213634"/>
            <a:ext cx="1123999" cy="380480"/>
          </a:xfrm>
          <a:prstGeom prst="borderCallout2">
            <a:avLst>
              <a:gd name="adj1" fmla="val 30945"/>
              <a:gd name="adj2" fmla="val 110498"/>
              <a:gd name="adj3" fmla="val 79214"/>
              <a:gd name="adj4" fmla="val 111164"/>
              <a:gd name="adj5" fmla="val 128311"/>
              <a:gd name="adj6" fmla="val 143968"/>
            </a:avLst>
          </a:prstGeom>
          <a:solidFill>
            <a:srgbClr val="FFFFFF">
              <a:alpha val="30196"/>
            </a:srgbClr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R$ </a:t>
            </a:r>
            <a:r>
              <a:rPr lang="pt-BR" sz="1000" b="1" dirty="0">
                <a:solidFill>
                  <a:srgbClr val="CC0000"/>
                </a:solidFill>
                <a:latin typeface="Arial" panose="020B0604020202020204" pitchFamily="34" charset="0"/>
              </a:rPr>
              <a:t>80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BILHÕES </a:t>
            </a: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a.a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Texto Explicativo: Linha Dobrada 39">
            <a:extLst>
              <a:ext uri="{FF2B5EF4-FFF2-40B4-BE49-F238E27FC236}">
                <a16:creationId xmlns:a16="http://schemas.microsoft.com/office/drawing/2014/main" xmlns="" id="{62360084-BD8D-4A5F-83EF-7BC671174605}"/>
              </a:ext>
            </a:extLst>
          </p:cNvPr>
          <p:cNvSpPr/>
          <p:nvPr/>
        </p:nvSpPr>
        <p:spPr bwMode="auto">
          <a:xfrm>
            <a:off x="9812539" y="3058795"/>
            <a:ext cx="1202097" cy="534368"/>
          </a:xfrm>
          <a:prstGeom prst="borderCallout2">
            <a:avLst>
              <a:gd name="adj1" fmla="val 32133"/>
              <a:gd name="adj2" fmla="val 105744"/>
              <a:gd name="adj3" fmla="val 69029"/>
              <a:gd name="adj4" fmla="val 106332"/>
              <a:gd name="adj5" fmla="val 114972"/>
              <a:gd name="adj6" fmla="val 125595"/>
            </a:avLst>
          </a:prstGeom>
          <a:solidFill>
            <a:srgbClr val="FFFFFF">
              <a:alpha val="30196"/>
            </a:srgbClr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 milhões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desempregados +  subempregados</a:t>
            </a:r>
          </a:p>
        </p:txBody>
      </p:sp>
      <p:sp>
        <p:nvSpPr>
          <p:cNvPr id="41" name="Texto Explicativo: Linha Dobrada 40">
            <a:extLst>
              <a:ext uri="{FF2B5EF4-FFF2-40B4-BE49-F238E27FC236}">
                <a16:creationId xmlns:a16="http://schemas.microsoft.com/office/drawing/2014/main" xmlns="" id="{88C24CBD-64C2-4514-AA44-C231A5F5C1A3}"/>
              </a:ext>
            </a:extLst>
          </p:cNvPr>
          <p:cNvSpPr/>
          <p:nvPr/>
        </p:nvSpPr>
        <p:spPr bwMode="auto">
          <a:xfrm>
            <a:off x="8348704" y="2406514"/>
            <a:ext cx="726596" cy="380480"/>
          </a:xfrm>
          <a:prstGeom prst="borderCallout2">
            <a:avLst>
              <a:gd name="adj1" fmla="val 40538"/>
              <a:gd name="adj2" fmla="val -7217"/>
              <a:gd name="adj3" fmla="val 70041"/>
              <a:gd name="adj4" fmla="val -7005"/>
              <a:gd name="adj5" fmla="val 107101"/>
              <a:gd name="adj6" fmla="val -29297"/>
            </a:avLst>
          </a:prstGeom>
          <a:solidFill>
            <a:srgbClr val="FFFFFF">
              <a:alpha val="30196"/>
            </a:srgbClr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55 %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(FIESP)</a:t>
            </a:r>
          </a:p>
        </p:txBody>
      </p:sp>
      <p:sp>
        <p:nvSpPr>
          <p:cNvPr id="42" name="Texto Explicativo: Linha Dobrada 41">
            <a:extLst>
              <a:ext uri="{FF2B5EF4-FFF2-40B4-BE49-F238E27FC236}">
                <a16:creationId xmlns:a16="http://schemas.microsoft.com/office/drawing/2014/main" xmlns="" id="{740AFEFD-066B-4BF7-8E35-78C8D35B5908}"/>
              </a:ext>
            </a:extLst>
          </p:cNvPr>
          <p:cNvSpPr/>
          <p:nvPr/>
        </p:nvSpPr>
        <p:spPr bwMode="auto">
          <a:xfrm>
            <a:off x="6173015" y="3325979"/>
            <a:ext cx="815650" cy="380480"/>
          </a:xfrm>
          <a:prstGeom prst="borderCallout2">
            <a:avLst>
              <a:gd name="adj1" fmla="val 32614"/>
              <a:gd name="adj2" fmla="val 107384"/>
              <a:gd name="adj3" fmla="val 69200"/>
              <a:gd name="adj4" fmla="val 107753"/>
              <a:gd name="adj5" fmla="val 104946"/>
              <a:gd name="adj6" fmla="val 132993"/>
            </a:avLst>
          </a:prstGeom>
          <a:solidFill>
            <a:srgbClr val="FFFFFF">
              <a:alpha val="30196"/>
            </a:srgbClr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R$ 5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TRILHÕES</a:t>
            </a:r>
          </a:p>
        </p:txBody>
      </p:sp>
      <p:sp>
        <p:nvSpPr>
          <p:cNvPr id="43" name="Texto Explicativo: Linha Dobrada 42">
            <a:extLst>
              <a:ext uri="{FF2B5EF4-FFF2-40B4-BE49-F238E27FC236}">
                <a16:creationId xmlns:a16="http://schemas.microsoft.com/office/drawing/2014/main" xmlns="" id="{7B1A1917-5338-4F01-A5DA-1C1C98D46D5B}"/>
              </a:ext>
            </a:extLst>
          </p:cNvPr>
          <p:cNvSpPr/>
          <p:nvPr/>
        </p:nvSpPr>
        <p:spPr bwMode="auto">
          <a:xfrm>
            <a:off x="3395224" y="5389409"/>
            <a:ext cx="866918" cy="380480"/>
          </a:xfrm>
          <a:prstGeom prst="borderCallout2">
            <a:avLst>
              <a:gd name="adj1" fmla="val 51613"/>
              <a:gd name="adj2" fmla="val 108012"/>
              <a:gd name="adj3" fmla="val 86224"/>
              <a:gd name="adj4" fmla="val 108364"/>
              <a:gd name="adj5" fmla="val 120767"/>
              <a:gd name="adj6" fmla="val 124285"/>
            </a:avLst>
          </a:prstGeom>
          <a:solidFill>
            <a:srgbClr val="FFFFFF">
              <a:alpha val="30196"/>
            </a:srgbClr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R$ 1.8 TRILHÕES</a:t>
            </a:r>
          </a:p>
        </p:txBody>
      </p:sp>
      <p:sp>
        <p:nvSpPr>
          <p:cNvPr id="44" name="Texto Explicativo: Linha Dobrada 43">
            <a:extLst>
              <a:ext uri="{FF2B5EF4-FFF2-40B4-BE49-F238E27FC236}">
                <a16:creationId xmlns:a16="http://schemas.microsoft.com/office/drawing/2014/main" xmlns="" id="{C2790AED-E699-4291-8D40-569BD7A8BCB6}"/>
              </a:ext>
            </a:extLst>
          </p:cNvPr>
          <p:cNvSpPr/>
          <p:nvPr/>
        </p:nvSpPr>
        <p:spPr bwMode="auto">
          <a:xfrm>
            <a:off x="5328997" y="5389409"/>
            <a:ext cx="866918" cy="380480"/>
          </a:xfrm>
          <a:prstGeom prst="borderCallout2">
            <a:avLst>
              <a:gd name="adj1" fmla="val 51613"/>
              <a:gd name="adj2" fmla="val 108012"/>
              <a:gd name="adj3" fmla="val 86224"/>
              <a:gd name="adj4" fmla="val 108364"/>
              <a:gd name="adj5" fmla="val 114091"/>
              <a:gd name="adj6" fmla="val 119614"/>
            </a:avLst>
          </a:prstGeom>
          <a:solidFill>
            <a:srgbClr val="FFFFFF">
              <a:alpha val="30196"/>
            </a:srgbClr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R$500 BILHÕES </a:t>
            </a: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a.a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3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147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6B0A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D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indefinit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AEE2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0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indefinit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FAA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9555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7" presetClass="emph" presetSubtype="1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37CE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7" presetClass="emph" presetSubtype="1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91F6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3" grpId="0" animBg="1"/>
      <p:bldP spid="34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053A4A-6AE2-4986-A3FF-3DA8F7DB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+mn-lt"/>
              </a:rPr>
              <a:t>O QUE MUDAR?</a:t>
            </a:r>
          </a:p>
        </p:txBody>
      </p:sp>
    </p:spTree>
    <p:extLst>
      <p:ext uri="{BB962C8B-B14F-4D97-AF65-F5344CB8AC3E}">
        <p14:creationId xmlns:p14="http://schemas.microsoft.com/office/powerpoint/2010/main" val="2122530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tângulo 84">
            <a:extLst>
              <a:ext uri="{FF2B5EF4-FFF2-40B4-BE49-F238E27FC236}">
                <a16:creationId xmlns:a16="http://schemas.microsoft.com/office/drawing/2014/main" xmlns="" id="{CB85AC93-D7BB-4739-8076-96B8700536A5}"/>
              </a:ext>
            </a:extLst>
          </p:cNvPr>
          <p:cNvSpPr/>
          <p:nvPr/>
        </p:nvSpPr>
        <p:spPr>
          <a:xfrm>
            <a:off x="243752" y="233864"/>
            <a:ext cx="2828875" cy="902132"/>
          </a:xfrm>
          <a:prstGeom prst="rect">
            <a:avLst/>
          </a:prstGeom>
          <a:solidFill>
            <a:srgbClr val="365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4928DA1-5502-4EB1-85AE-1DDFCC741509}"/>
              </a:ext>
            </a:extLst>
          </p:cNvPr>
          <p:cNvSpPr txBox="1"/>
          <p:nvPr/>
        </p:nvSpPr>
        <p:spPr>
          <a:xfrm>
            <a:off x="32205" y="5973915"/>
            <a:ext cx="55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Causas Raízes</a:t>
            </a:r>
          </a:p>
        </p:txBody>
      </p:sp>
      <p:cxnSp>
        <p:nvCxnSpPr>
          <p:cNvPr id="256" name="Conector: Curvo 255">
            <a:extLst>
              <a:ext uri="{FF2B5EF4-FFF2-40B4-BE49-F238E27FC236}">
                <a16:creationId xmlns:a16="http://schemas.microsoft.com/office/drawing/2014/main" xmlns="" id="{EFF7ECB5-6C24-4D8A-8849-FE5D33127E46}"/>
              </a:ext>
            </a:extLst>
          </p:cNvPr>
          <p:cNvCxnSpPr>
            <a:cxnSpLocks/>
            <a:stCxn id="10" idx="0"/>
            <a:endCxn id="67" idx="2"/>
          </p:cNvCxnSpPr>
          <p:nvPr/>
        </p:nvCxnSpPr>
        <p:spPr>
          <a:xfrm flipH="1" flipV="1">
            <a:off x="9745035" y="5207735"/>
            <a:ext cx="1563280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ector: Curvo 258">
            <a:extLst>
              <a:ext uri="{FF2B5EF4-FFF2-40B4-BE49-F238E27FC236}">
                <a16:creationId xmlns:a16="http://schemas.microsoft.com/office/drawing/2014/main" xmlns="" id="{6916AFAC-3A19-4611-A3D9-6FD37EB75E18}"/>
              </a:ext>
            </a:extLst>
          </p:cNvPr>
          <p:cNvCxnSpPr>
            <a:cxnSpLocks/>
            <a:stCxn id="10" idx="0"/>
            <a:endCxn id="58" idx="2"/>
          </p:cNvCxnSpPr>
          <p:nvPr/>
        </p:nvCxnSpPr>
        <p:spPr>
          <a:xfrm flipH="1" flipV="1">
            <a:off x="8010874" y="5225207"/>
            <a:ext cx="3297441" cy="621170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ector: Curvo 452">
            <a:extLst>
              <a:ext uri="{FF2B5EF4-FFF2-40B4-BE49-F238E27FC236}">
                <a16:creationId xmlns:a16="http://schemas.microsoft.com/office/drawing/2014/main" xmlns="" id="{190D17C5-1EA5-42D6-B290-1BC2CDD8E4D2}"/>
              </a:ext>
            </a:extLst>
          </p:cNvPr>
          <p:cNvCxnSpPr>
            <a:cxnSpLocks/>
            <a:stCxn id="11" idx="0"/>
            <a:endCxn id="70" idx="2"/>
          </p:cNvCxnSpPr>
          <p:nvPr/>
        </p:nvCxnSpPr>
        <p:spPr>
          <a:xfrm flipV="1">
            <a:off x="9210062" y="5207735"/>
            <a:ext cx="2057172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Conector: Curvo 511">
            <a:extLst>
              <a:ext uri="{FF2B5EF4-FFF2-40B4-BE49-F238E27FC236}">
                <a16:creationId xmlns:a16="http://schemas.microsoft.com/office/drawing/2014/main" xmlns="" id="{3D9BFFF9-E680-4577-8826-0F6AE399E43E}"/>
              </a:ext>
            </a:extLst>
          </p:cNvPr>
          <p:cNvCxnSpPr>
            <a:cxnSpLocks/>
            <a:stCxn id="11" idx="0"/>
            <a:endCxn id="63" idx="2"/>
          </p:cNvCxnSpPr>
          <p:nvPr/>
        </p:nvCxnSpPr>
        <p:spPr>
          <a:xfrm flipH="1" flipV="1">
            <a:off x="6141712" y="5216398"/>
            <a:ext cx="3068350" cy="629979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Conector: Curvo 435">
            <a:extLst>
              <a:ext uri="{FF2B5EF4-FFF2-40B4-BE49-F238E27FC236}">
                <a16:creationId xmlns:a16="http://schemas.microsoft.com/office/drawing/2014/main" xmlns="" id="{D2BBA4AD-4082-42CD-92CE-628D6700855E}"/>
              </a:ext>
            </a:extLst>
          </p:cNvPr>
          <p:cNvCxnSpPr>
            <a:cxnSpLocks/>
            <a:stCxn id="9" idx="0"/>
            <a:endCxn id="70" idx="2"/>
          </p:cNvCxnSpPr>
          <p:nvPr/>
        </p:nvCxnSpPr>
        <p:spPr>
          <a:xfrm flipV="1">
            <a:off x="7187173" y="5207735"/>
            <a:ext cx="4080061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: Curvo 95">
            <a:extLst>
              <a:ext uri="{FF2B5EF4-FFF2-40B4-BE49-F238E27FC236}">
                <a16:creationId xmlns:a16="http://schemas.microsoft.com/office/drawing/2014/main" xmlns="" id="{70E60394-6343-4CFA-83CA-237EC3E29508}"/>
              </a:ext>
            </a:extLst>
          </p:cNvPr>
          <p:cNvCxnSpPr>
            <a:cxnSpLocks/>
            <a:stCxn id="9" idx="0"/>
            <a:endCxn id="28" idx="2"/>
          </p:cNvCxnSpPr>
          <p:nvPr/>
        </p:nvCxnSpPr>
        <p:spPr>
          <a:xfrm flipH="1" flipV="1">
            <a:off x="4435692" y="5207735"/>
            <a:ext cx="2751481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: Curvo 86">
            <a:extLst>
              <a:ext uri="{FF2B5EF4-FFF2-40B4-BE49-F238E27FC236}">
                <a16:creationId xmlns:a16="http://schemas.microsoft.com/office/drawing/2014/main" xmlns="" id="{1F8C2DC2-7081-43C0-92F6-0F314660156A}"/>
              </a:ext>
            </a:extLst>
          </p:cNvPr>
          <p:cNvCxnSpPr>
            <a:cxnSpLocks/>
            <a:stCxn id="9" idx="0"/>
            <a:endCxn id="27" idx="2"/>
          </p:cNvCxnSpPr>
          <p:nvPr/>
        </p:nvCxnSpPr>
        <p:spPr>
          <a:xfrm flipH="1" flipV="1">
            <a:off x="2717456" y="5207735"/>
            <a:ext cx="4469717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: Curvo 73">
            <a:extLst>
              <a:ext uri="{FF2B5EF4-FFF2-40B4-BE49-F238E27FC236}">
                <a16:creationId xmlns:a16="http://schemas.microsoft.com/office/drawing/2014/main" xmlns="" id="{6227C886-007D-4230-8A57-5815D1C8466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579787" y="5190263"/>
            <a:ext cx="5607386" cy="656114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: Curvo 92">
            <a:extLst>
              <a:ext uri="{FF2B5EF4-FFF2-40B4-BE49-F238E27FC236}">
                <a16:creationId xmlns:a16="http://schemas.microsoft.com/office/drawing/2014/main" xmlns="" id="{A2A7D21C-8737-4FA6-9972-56D5B1734B09}"/>
              </a:ext>
            </a:extLst>
          </p:cNvPr>
          <p:cNvCxnSpPr>
            <a:cxnSpLocks/>
            <a:stCxn id="7" idx="0"/>
            <a:endCxn id="28" idx="2"/>
          </p:cNvCxnSpPr>
          <p:nvPr/>
        </p:nvCxnSpPr>
        <p:spPr>
          <a:xfrm flipH="1" flipV="1">
            <a:off x="4435692" y="5207735"/>
            <a:ext cx="728592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Curvo 17">
            <a:extLst>
              <a:ext uri="{FF2B5EF4-FFF2-40B4-BE49-F238E27FC236}">
                <a16:creationId xmlns:a16="http://schemas.microsoft.com/office/drawing/2014/main" xmlns="" id="{E1D0CAE2-D572-4527-88BE-09705A290A0B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1133613" y="5269896"/>
            <a:ext cx="4030671" cy="576481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: Curvo 77">
            <a:extLst>
              <a:ext uri="{FF2B5EF4-FFF2-40B4-BE49-F238E27FC236}">
                <a16:creationId xmlns:a16="http://schemas.microsoft.com/office/drawing/2014/main" xmlns="" id="{53E257E8-B376-471F-BD84-9CB4D90F3060}"/>
              </a:ext>
            </a:extLst>
          </p:cNvPr>
          <p:cNvCxnSpPr>
            <a:cxnSpLocks/>
            <a:stCxn id="5" idx="0"/>
            <a:endCxn id="27" idx="2"/>
          </p:cNvCxnSpPr>
          <p:nvPr/>
        </p:nvCxnSpPr>
        <p:spPr>
          <a:xfrm flipH="1" flipV="1">
            <a:off x="2717456" y="5207735"/>
            <a:ext cx="423939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Curvo 13">
            <a:extLst>
              <a:ext uri="{FF2B5EF4-FFF2-40B4-BE49-F238E27FC236}">
                <a16:creationId xmlns:a16="http://schemas.microsoft.com/office/drawing/2014/main" xmlns="" id="{E0EBC684-5BC2-4465-978B-227D0658C0A8}"/>
              </a:ext>
            </a:extLst>
          </p:cNvPr>
          <p:cNvCxnSpPr>
            <a:cxnSpLocks/>
            <a:stCxn id="8" idx="0"/>
            <a:endCxn id="12" idx="2"/>
          </p:cNvCxnSpPr>
          <p:nvPr/>
        </p:nvCxnSpPr>
        <p:spPr>
          <a:xfrm flipV="1">
            <a:off x="1057352" y="5207735"/>
            <a:ext cx="0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ector: Curvo 162">
            <a:extLst>
              <a:ext uri="{FF2B5EF4-FFF2-40B4-BE49-F238E27FC236}">
                <a16:creationId xmlns:a16="http://schemas.microsoft.com/office/drawing/2014/main" xmlns="" id="{C5DAE3BD-58E6-43CE-B329-B4B37516D546}"/>
              </a:ext>
            </a:extLst>
          </p:cNvPr>
          <p:cNvCxnSpPr>
            <a:cxnSpLocks/>
            <a:stCxn id="36" idx="0"/>
            <a:endCxn id="46" idx="2"/>
          </p:cNvCxnSpPr>
          <p:nvPr/>
        </p:nvCxnSpPr>
        <p:spPr>
          <a:xfrm flipH="1" flipV="1">
            <a:off x="3218801" y="3059390"/>
            <a:ext cx="1022275" cy="437029"/>
          </a:xfrm>
          <a:prstGeom prst="straightConnector1">
            <a:avLst/>
          </a:prstGeom>
          <a:ln w="19050">
            <a:solidFill>
              <a:srgbClr val="C147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: Curvo 143">
            <a:extLst>
              <a:ext uri="{FF2B5EF4-FFF2-40B4-BE49-F238E27FC236}">
                <a16:creationId xmlns:a16="http://schemas.microsoft.com/office/drawing/2014/main" xmlns="" id="{D112A29A-9304-43AB-8F3D-8DC4826C0543}"/>
              </a:ext>
            </a:extLst>
          </p:cNvPr>
          <p:cNvCxnSpPr>
            <a:cxnSpLocks/>
            <a:stCxn id="28" idx="0"/>
            <a:endCxn id="39" idx="1"/>
          </p:cNvCxnSpPr>
          <p:nvPr/>
        </p:nvCxnSpPr>
        <p:spPr>
          <a:xfrm flipV="1">
            <a:off x="4435692" y="3802097"/>
            <a:ext cx="2817139" cy="794283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ector: Curvo 179">
            <a:extLst>
              <a:ext uri="{FF2B5EF4-FFF2-40B4-BE49-F238E27FC236}">
                <a16:creationId xmlns:a16="http://schemas.microsoft.com/office/drawing/2014/main" xmlns="" id="{E6999532-07A4-41D0-B203-100049831FA1}"/>
              </a:ext>
            </a:extLst>
          </p:cNvPr>
          <p:cNvCxnSpPr>
            <a:cxnSpLocks/>
            <a:stCxn id="35" idx="0"/>
            <a:endCxn id="46" idx="2"/>
          </p:cNvCxnSpPr>
          <p:nvPr/>
        </p:nvCxnSpPr>
        <p:spPr>
          <a:xfrm flipV="1">
            <a:off x="2636943" y="3059390"/>
            <a:ext cx="581858" cy="43702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: Curvo 195">
            <a:extLst>
              <a:ext uri="{FF2B5EF4-FFF2-40B4-BE49-F238E27FC236}">
                <a16:creationId xmlns:a16="http://schemas.microsoft.com/office/drawing/2014/main" xmlns="" id="{E70A5A15-464F-4EA5-B709-B339A7756BE6}"/>
              </a:ext>
            </a:extLst>
          </p:cNvPr>
          <p:cNvCxnSpPr>
            <a:cxnSpLocks/>
            <a:stCxn id="37" idx="0"/>
            <a:endCxn id="195" idx="2"/>
          </p:cNvCxnSpPr>
          <p:nvPr/>
        </p:nvCxnSpPr>
        <p:spPr>
          <a:xfrm flipV="1">
            <a:off x="1057352" y="3057342"/>
            <a:ext cx="0" cy="439077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: Curvo 200">
            <a:extLst>
              <a:ext uri="{FF2B5EF4-FFF2-40B4-BE49-F238E27FC236}">
                <a16:creationId xmlns:a16="http://schemas.microsoft.com/office/drawing/2014/main" xmlns="" id="{E87D67C0-8933-4FCE-881C-EC3D0F553CA7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057352" y="3039870"/>
            <a:ext cx="7179856" cy="456549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ector: Curvo 219">
            <a:extLst>
              <a:ext uri="{FF2B5EF4-FFF2-40B4-BE49-F238E27FC236}">
                <a16:creationId xmlns:a16="http://schemas.microsoft.com/office/drawing/2014/main" xmlns="" id="{1BEC48A2-2168-4305-9B6A-49129C2E4130}"/>
              </a:ext>
            </a:extLst>
          </p:cNvPr>
          <p:cNvCxnSpPr>
            <a:cxnSpLocks/>
            <a:stCxn id="63" idx="0"/>
            <a:endCxn id="47" idx="2"/>
          </p:cNvCxnSpPr>
          <p:nvPr/>
        </p:nvCxnSpPr>
        <p:spPr>
          <a:xfrm flipH="1" flipV="1">
            <a:off x="6114114" y="2067332"/>
            <a:ext cx="27598" cy="2537711"/>
          </a:xfrm>
          <a:prstGeom prst="straightConnector1">
            <a:avLst/>
          </a:prstGeom>
          <a:ln w="19050">
            <a:solidFill>
              <a:srgbClr val="D955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: Curvo 227">
            <a:extLst>
              <a:ext uri="{FF2B5EF4-FFF2-40B4-BE49-F238E27FC236}">
                <a16:creationId xmlns:a16="http://schemas.microsoft.com/office/drawing/2014/main" xmlns="" id="{D94BB029-C872-4D2C-965F-C5485F69943A}"/>
              </a:ext>
            </a:extLst>
          </p:cNvPr>
          <p:cNvCxnSpPr>
            <a:cxnSpLocks/>
            <a:stCxn id="64" idx="0"/>
            <a:endCxn id="47" idx="1"/>
          </p:cNvCxnSpPr>
          <p:nvPr/>
        </p:nvCxnSpPr>
        <p:spPr>
          <a:xfrm flipV="1">
            <a:off x="5099006" y="1761655"/>
            <a:ext cx="514909" cy="658197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Conector: Curvo 277">
            <a:extLst>
              <a:ext uri="{FF2B5EF4-FFF2-40B4-BE49-F238E27FC236}">
                <a16:creationId xmlns:a16="http://schemas.microsoft.com/office/drawing/2014/main" xmlns="" id="{8F7F9483-9C2A-4098-A2AB-177C075C7213}"/>
              </a:ext>
            </a:extLst>
          </p:cNvPr>
          <p:cNvCxnSpPr>
            <a:cxnSpLocks/>
            <a:stCxn id="27" idx="0"/>
            <a:endCxn id="64" idx="2"/>
          </p:cNvCxnSpPr>
          <p:nvPr/>
        </p:nvCxnSpPr>
        <p:spPr>
          <a:xfrm flipV="1">
            <a:off x="2717456" y="3031207"/>
            <a:ext cx="2381550" cy="15651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: Curvo 224">
            <a:extLst>
              <a:ext uri="{FF2B5EF4-FFF2-40B4-BE49-F238E27FC236}">
                <a16:creationId xmlns:a16="http://schemas.microsoft.com/office/drawing/2014/main" xmlns="" id="{DD5179F5-8736-4611-A849-23D51E217681}"/>
              </a:ext>
            </a:extLst>
          </p:cNvPr>
          <p:cNvCxnSpPr>
            <a:cxnSpLocks/>
            <a:stCxn id="65" idx="0"/>
            <a:endCxn id="47" idx="2"/>
          </p:cNvCxnSpPr>
          <p:nvPr/>
        </p:nvCxnSpPr>
        <p:spPr>
          <a:xfrm flipH="1" flipV="1">
            <a:off x="6114114" y="2067332"/>
            <a:ext cx="896867" cy="397384"/>
          </a:xfrm>
          <a:prstGeom prst="straightConnector1">
            <a:avLst/>
          </a:prstGeom>
          <a:ln w="19050">
            <a:solidFill>
              <a:srgbClr val="1AEE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Conector: Curvo 293">
            <a:extLst>
              <a:ext uri="{FF2B5EF4-FFF2-40B4-BE49-F238E27FC236}">
                <a16:creationId xmlns:a16="http://schemas.microsoft.com/office/drawing/2014/main" xmlns="" id="{BB4D0DBE-5376-454C-9FF1-CD8BAC802AF6}"/>
              </a:ext>
            </a:extLst>
          </p:cNvPr>
          <p:cNvCxnSpPr>
            <a:cxnSpLocks/>
            <a:stCxn id="65" idx="1"/>
          </p:cNvCxnSpPr>
          <p:nvPr/>
        </p:nvCxnSpPr>
        <p:spPr>
          <a:xfrm flipH="1" flipV="1">
            <a:off x="5623938" y="2509057"/>
            <a:ext cx="886844" cy="261337"/>
          </a:xfrm>
          <a:prstGeom prst="straightConnector1">
            <a:avLst/>
          </a:prstGeom>
          <a:ln w="19050">
            <a:solidFill>
              <a:srgbClr val="1AEE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Conector: Curvo 595">
            <a:extLst>
              <a:ext uri="{FF2B5EF4-FFF2-40B4-BE49-F238E27FC236}">
                <a16:creationId xmlns:a16="http://schemas.microsoft.com/office/drawing/2014/main" xmlns="" id="{5E7044E1-3E0A-4EDD-9974-BAA5BA7DB59C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7511179" y="2770394"/>
            <a:ext cx="716189" cy="142598"/>
          </a:xfrm>
          <a:prstGeom prst="straightConnector1">
            <a:avLst/>
          </a:prstGeom>
          <a:ln w="19050">
            <a:solidFill>
              <a:srgbClr val="1AEE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ector: Curvo 207">
            <a:extLst>
              <a:ext uri="{FF2B5EF4-FFF2-40B4-BE49-F238E27FC236}">
                <a16:creationId xmlns:a16="http://schemas.microsoft.com/office/drawing/2014/main" xmlns="" id="{F25547B5-0C5D-4C54-BC25-C7446B34D601}"/>
              </a:ext>
            </a:extLst>
          </p:cNvPr>
          <p:cNvCxnSpPr>
            <a:cxnSpLocks/>
            <a:stCxn id="195" idx="3"/>
          </p:cNvCxnSpPr>
          <p:nvPr/>
        </p:nvCxnSpPr>
        <p:spPr>
          <a:xfrm flipV="1">
            <a:off x="1557550" y="2751664"/>
            <a:ext cx="6679658" cy="1"/>
          </a:xfrm>
          <a:prstGeom prst="straightConnector1">
            <a:avLst/>
          </a:prstGeom>
          <a:ln w="19050">
            <a:solidFill>
              <a:srgbClr val="E3D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Conector: Curvo 308">
            <a:extLst>
              <a:ext uri="{FF2B5EF4-FFF2-40B4-BE49-F238E27FC236}">
                <a16:creationId xmlns:a16="http://schemas.microsoft.com/office/drawing/2014/main" xmlns="" id="{6BAE2DA0-E882-4A16-8DE0-16BE03CFB165}"/>
              </a:ext>
            </a:extLst>
          </p:cNvPr>
          <p:cNvCxnSpPr>
            <a:cxnSpLocks/>
            <a:stCxn id="195" idx="3"/>
            <a:endCxn id="65" idx="2"/>
          </p:cNvCxnSpPr>
          <p:nvPr/>
        </p:nvCxnSpPr>
        <p:spPr>
          <a:xfrm>
            <a:off x="1557550" y="2751665"/>
            <a:ext cx="5453431" cy="324406"/>
          </a:xfrm>
          <a:prstGeom prst="straightConnector1">
            <a:avLst/>
          </a:prstGeom>
          <a:ln w="19050">
            <a:solidFill>
              <a:srgbClr val="E3D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Conector: Curvo 344">
            <a:extLst>
              <a:ext uri="{FF2B5EF4-FFF2-40B4-BE49-F238E27FC236}">
                <a16:creationId xmlns:a16="http://schemas.microsoft.com/office/drawing/2014/main" xmlns="" id="{55A1A066-2A4A-4C56-810E-37CB88E98B7F}"/>
              </a:ext>
            </a:extLst>
          </p:cNvPr>
          <p:cNvCxnSpPr>
            <a:cxnSpLocks/>
            <a:stCxn id="67" idx="0"/>
            <a:endCxn id="66" idx="2"/>
          </p:cNvCxnSpPr>
          <p:nvPr/>
        </p:nvCxnSpPr>
        <p:spPr>
          <a:xfrm flipH="1" flipV="1">
            <a:off x="5518567" y="836808"/>
            <a:ext cx="4226468" cy="3759572"/>
          </a:xfrm>
          <a:prstGeom prst="straightConnector1">
            <a:avLst/>
          </a:prstGeom>
          <a:ln w="19050">
            <a:solidFill>
              <a:srgbClr val="EE7D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Conector: Curvo 357">
            <a:extLst>
              <a:ext uri="{FF2B5EF4-FFF2-40B4-BE49-F238E27FC236}">
                <a16:creationId xmlns:a16="http://schemas.microsoft.com/office/drawing/2014/main" xmlns="" id="{B85FBA11-D134-4CDF-8794-0E102BB32B33}"/>
              </a:ext>
            </a:extLst>
          </p:cNvPr>
          <p:cNvCxnSpPr>
            <a:cxnSpLocks/>
            <a:stCxn id="58" idx="3"/>
            <a:endCxn id="67" idx="1"/>
          </p:cNvCxnSpPr>
          <p:nvPr/>
        </p:nvCxnSpPr>
        <p:spPr>
          <a:xfrm flipV="1">
            <a:off x="8511072" y="4902058"/>
            <a:ext cx="733764" cy="1747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Conector: Curvo 365">
            <a:extLst>
              <a:ext uri="{FF2B5EF4-FFF2-40B4-BE49-F238E27FC236}">
                <a16:creationId xmlns:a16="http://schemas.microsoft.com/office/drawing/2014/main" xmlns="" id="{D4A80CC6-9010-413C-99D6-0D8E16A0A7E4}"/>
              </a:ext>
            </a:extLst>
          </p:cNvPr>
          <p:cNvCxnSpPr>
            <a:cxnSpLocks/>
            <a:stCxn id="58" idx="0"/>
            <a:endCxn id="68" idx="1"/>
          </p:cNvCxnSpPr>
          <p:nvPr/>
        </p:nvCxnSpPr>
        <p:spPr>
          <a:xfrm flipV="1">
            <a:off x="8010874" y="3816680"/>
            <a:ext cx="1285826" cy="79717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Conector: Curvo 369">
            <a:extLst>
              <a:ext uri="{FF2B5EF4-FFF2-40B4-BE49-F238E27FC236}">
                <a16:creationId xmlns:a16="http://schemas.microsoft.com/office/drawing/2014/main" xmlns="" id="{3D267DC6-CAFC-4AD6-BE69-8F5BCE815192}"/>
              </a:ext>
            </a:extLst>
          </p:cNvPr>
          <p:cNvCxnSpPr>
            <a:cxnSpLocks/>
            <a:stCxn id="62" idx="0"/>
            <a:endCxn id="69" idx="2"/>
          </p:cNvCxnSpPr>
          <p:nvPr/>
        </p:nvCxnSpPr>
        <p:spPr>
          <a:xfrm flipH="1" flipV="1">
            <a:off x="6798898" y="836815"/>
            <a:ext cx="3636976" cy="1609172"/>
          </a:xfrm>
          <a:prstGeom prst="straightConnector1">
            <a:avLst/>
          </a:prstGeom>
          <a:ln w="19050">
            <a:solidFill>
              <a:srgbClr val="E91F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Conector: Curvo 372">
            <a:extLst>
              <a:ext uri="{FF2B5EF4-FFF2-40B4-BE49-F238E27FC236}">
                <a16:creationId xmlns:a16="http://schemas.microsoft.com/office/drawing/2014/main" xmlns="" id="{17A2AED6-6F25-411D-921E-3DBE55A0DFCE}"/>
              </a:ext>
            </a:extLst>
          </p:cNvPr>
          <p:cNvCxnSpPr>
            <a:cxnSpLocks/>
            <a:stCxn id="70" idx="0"/>
            <a:endCxn id="69" idx="2"/>
          </p:cNvCxnSpPr>
          <p:nvPr/>
        </p:nvCxnSpPr>
        <p:spPr>
          <a:xfrm flipH="1" flipV="1">
            <a:off x="6798898" y="836815"/>
            <a:ext cx="4468336" cy="3759565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Conector: Curvo 387">
            <a:extLst>
              <a:ext uri="{FF2B5EF4-FFF2-40B4-BE49-F238E27FC236}">
                <a16:creationId xmlns:a16="http://schemas.microsoft.com/office/drawing/2014/main" xmlns="" id="{46000FEA-E452-49C4-B875-E020F7A45C5E}"/>
              </a:ext>
            </a:extLst>
          </p:cNvPr>
          <p:cNvCxnSpPr>
            <a:cxnSpLocks/>
            <a:stCxn id="68" idx="0"/>
            <a:endCxn id="62" idx="2"/>
          </p:cNvCxnSpPr>
          <p:nvPr/>
        </p:nvCxnSpPr>
        <p:spPr>
          <a:xfrm flipV="1">
            <a:off x="9796899" y="3057342"/>
            <a:ext cx="638975" cy="453660"/>
          </a:xfrm>
          <a:prstGeom prst="straightConnector1">
            <a:avLst/>
          </a:prstGeom>
          <a:ln w="19050">
            <a:solidFill>
              <a:srgbClr val="B37C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Conector: Curvo 477">
            <a:extLst>
              <a:ext uri="{FF2B5EF4-FFF2-40B4-BE49-F238E27FC236}">
                <a16:creationId xmlns:a16="http://schemas.microsoft.com/office/drawing/2014/main" xmlns="" id="{C94DF2C6-294C-46C0-A148-CD35997AC073}"/>
              </a:ext>
            </a:extLst>
          </p:cNvPr>
          <p:cNvCxnSpPr>
            <a:cxnSpLocks/>
            <a:stCxn id="47" idx="3"/>
            <a:endCxn id="51" idx="1"/>
          </p:cNvCxnSpPr>
          <p:nvPr/>
        </p:nvCxnSpPr>
        <p:spPr>
          <a:xfrm flipV="1">
            <a:off x="6614312" y="1503834"/>
            <a:ext cx="1138560" cy="2578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3" name="Conector: Curvo 552">
            <a:extLst>
              <a:ext uri="{FF2B5EF4-FFF2-40B4-BE49-F238E27FC236}">
                <a16:creationId xmlns:a16="http://schemas.microsoft.com/office/drawing/2014/main" xmlns="" id="{2B88F60C-C146-4832-8BCF-776129D10A8C}"/>
              </a:ext>
            </a:extLst>
          </p:cNvPr>
          <p:cNvCxnSpPr>
            <a:cxnSpLocks/>
            <a:stCxn id="46" idx="0"/>
            <a:endCxn id="58" idx="1"/>
          </p:cNvCxnSpPr>
          <p:nvPr/>
        </p:nvCxnSpPr>
        <p:spPr>
          <a:xfrm>
            <a:off x="3218801" y="2448035"/>
            <a:ext cx="4291874" cy="247149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Conector: Curvo 565">
            <a:extLst>
              <a:ext uri="{FF2B5EF4-FFF2-40B4-BE49-F238E27FC236}">
                <a16:creationId xmlns:a16="http://schemas.microsoft.com/office/drawing/2014/main" xmlns="" id="{3FF7DFF0-2704-4BA6-92DB-01320F42A56C}"/>
              </a:ext>
            </a:extLst>
          </p:cNvPr>
          <p:cNvCxnSpPr>
            <a:cxnSpLocks/>
            <a:stCxn id="200" idx="0"/>
            <a:endCxn id="51" idx="2"/>
          </p:cNvCxnSpPr>
          <p:nvPr/>
        </p:nvCxnSpPr>
        <p:spPr>
          <a:xfrm flipH="1" flipV="1">
            <a:off x="8253071" y="1809511"/>
            <a:ext cx="509070" cy="636476"/>
          </a:xfrm>
          <a:prstGeom prst="straightConnector1">
            <a:avLst/>
          </a:prstGeom>
          <a:ln w="19050">
            <a:solidFill>
              <a:srgbClr val="260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Conector: Curvo 399">
            <a:extLst>
              <a:ext uri="{FF2B5EF4-FFF2-40B4-BE49-F238E27FC236}">
                <a16:creationId xmlns:a16="http://schemas.microsoft.com/office/drawing/2014/main" xmlns="" id="{155337CC-F819-4DBE-912C-57CDD9F28BBA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6402518" y="2090753"/>
            <a:ext cx="1456234" cy="1405666"/>
          </a:xfrm>
          <a:prstGeom prst="straightConnector1">
            <a:avLst/>
          </a:prstGeom>
          <a:ln w="19050">
            <a:solidFill>
              <a:srgbClr val="E9E6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: Curvo 130">
            <a:extLst>
              <a:ext uri="{FF2B5EF4-FFF2-40B4-BE49-F238E27FC236}">
                <a16:creationId xmlns:a16="http://schemas.microsoft.com/office/drawing/2014/main" xmlns="" id="{4CE792D2-1C34-44A3-BB70-8DAA2B02B0EF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2717456" y="4135061"/>
            <a:ext cx="2971723" cy="4613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: Curvo 110">
            <a:extLst>
              <a:ext uri="{FF2B5EF4-FFF2-40B4-BE49-F238E27FC236}">
                <a16:creationId xmlns:a16="http://schemas.microsoft.com/office/drawing/2014/main" xmlns="" id="{79F1DD1F-45DC-4354-AFF9-7F67BAA8BF74}"/>
              </a:ext>
            </a:extLst>
          </p:cNvPr>
          <p:cNvCxnSpPr>
            <a:cxnSpLocks/>
            <a:stCxn id="12" idx="0"/>
            <a:endCxn id="35" idx="2"/>
          </p:cNvCxnSpPr>
          <p:nvPr/>
        </p:nvCxnSpPr>
        <p:spPr>
          <a:xfrm flipV="1">
            <a:off x="1057352" y="4107774"/>
            <a:ext cx="1579591" cy="4886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: Curvo 118">
            <a:extLst>
              <a:ext uri="{FF2B5EF4-FFF2-40B4-BE49-F238E27FC236}">
                <a16:creationId xmlns:a16="http://schemas.microsoft.com/office/drawing/2014/main" xmlns="" id="{FA1BC54C-731D-44BE-9634-64D08B6A809A}"/>
              </a:ext>
            </a:extLst>
          </p:cNvPr>
          <p:cNvCxnSpPr>
            <a:cxnSpLocks/>
            <a:stCxn id="12" idx="0"/>
            <a:endCxn id="36" idx="2"/>
          </p:cNvCxnSpPr>
          <p:nvPr/>
        </p:nvCxnSpPr>
        <p:spPr>
          <a:xfrm flipV="1">
            <a:off x="1057352" y="4107774"/>
            <a:ext cx="3183724" cy="4886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Conector: Curvo 262">
            <a:extLst>
              <a:ext uri="{FF2B5EF4-FFF2-40B4-BE49-F238E27FC236}">
                <a16:creationId xmlns:a16="http://schemas.microsoft.com/office/drawing/2014/main" xmlns="" id="{E2F7A8F4-ED04-4F8C-B5BC-B9EB7795D6A4}"/>
              </a:ext>
            </a:extLst>
          </p:cNvPr>
          <p:cNvCxnSpPr>
            <a:cxnSpLocks/>
            <a:stCxn id="38" idx="0"/>
            <a:endCxn id="64" idx="2"/>
          </p:cNvCxnSpPr>
          <p:nvPr/>
        </p:nvCxnSpPr>
        <p:spPr>
          <a:xfrm flipH="1" flipV="1">
            <a:off x="5099006" y="3031207"/>
            <a:ext cx="778746" cy="465212"/>
          </a:xfrm>
          <a:prstGeom prst="straightConnector1">
            <a:avLst/>
          </a:prstGeom>
          <a:ln w="19050">
            <a:solidFill>
              <a:srgbClr val="36B0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Conector: Curvo 575">
            <a:extLst>
              <a:ext uri="{FF2B5EF4-FFF2-40B4-BE49-F238E27FC236}">
                <a16:creationId xmlns:a16="http://schemas.microsoft.com/office/drawing/2014/main" xmlns="" id="{DAAF9882-4BD1-47A9-B831-B693DAE7CA0A}"/>
              </a:ext>
            </a:extLst>
          </p:cNvPr>
          <p:cNvCxnSpPr>
            <a:cxnSpLocks/>
            <a:stCxn id="38" idx="0"/>
            <a:endCxn id="47" idx="2"/>
          </p:cNvCxnSpPr>
          <p:nvPr/>
        </p:nvCxnSpPr>
        <p:spPr>
          <a:xfrm flipV="1">
            <a:off x="5877752" y="2067332"/>
            <a:ext cx="236362" cy="1429087"/>
          </a:xfrm>
          <a:prstGeom prst="straightConnector1">
            <a:avLst/>
          </a:prstGeom>
          <a:ln w="19050">
            <a:solidFill>
              <a:srgbClr val="36B0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: Curvo 124">
            <a:extLst>
              <a:ext uri="{FF2B5EF4-FFF2-40B4-BE49-F238E27FC236}">
                <a16:creationId xmlns:a16="http://schemas.microsoft.com/office/drawing/2014/main" xmlns="" id="{AB6E5E81-02FC-49D5-B5F5-1717342AEE9F}"/>
              </a:ext>
            </a:extLst>
          </p:cNvPr>
          <p:cNvCxnSpPr>
            <a:cxnSpLocks/>
            <a:stCxn id="12" idx="0"/>
            <a:endCxn id="37" idx="2"/>
          </p:cNvCxnSpPr>
          <p:nvPr/>
        </p:nvCxnSpPr>
        <p:spPr>
          <a:xfrm flipV="1">
            <a:off x="1057352" y="4107774"/>
            <a:ext cx="0" cy="4886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: Curvo 82">
            <a:extLst>
              <a:ext uri="{FF2B5EF4-FFF2-40B4-BE49-F238E27FC236}">
                <a16:creationId xmlns:a16="http://schemas.microsoft.com/office/drawing/2014/main" xmlns="" id="{19E15288-0915-4CEA-8B57-EBF3761779A2}"/>
              </a:ext>
            </a:extLst>
          </p:cNvPr>
          <p:cNvCxnSpPr>
            <a:cxnSpLocks/>
            <a:stCxn id="51" idx="1"/>
            <a:endCxn id="27" idx="3"/>
          </p:cNvCxnSpPr>
          <p:nvPr/>
        </p:nvCxnSpPr>
        <p:spPr>
          <a:xfrm flipH="1">
            <a:off x="3279455" y="1503834"/>
            <a:ext cx="4473417" cy="3398224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ctor: Curvo 155">
            <a:extLst>
              <a:ext uri="{FF2B5EF4-FFF2-40B4-BE49-F238E27FC236}">
                <a16:creationId xmlns:a16="http://schemas.microsoft.com/office/drawing/2014/main" xmlns="" id="{5AF8B7DA-F108-404F-91E8-DF3093BCA69D}"/>
              </a:ext>
            </a:extLst>
          </p:cNvPr>
          <p:cNvCxnSpPr>
            <a:cxnSpLocks/>
            <a:stCxn id="51" idx="2"/>
            <a:endCxn id="28" idx="0"/>
          </p:cNvCxnSpPr>
          <p:nvPr/>
        </p:nvCxnSpPr>
        <p:spPr>
          <a:xfrm flipH="1">
            <a:off x="4435692" y="1809511"/>
            <a:ext cx="3817379" cy="2786869"/>
          </a:xfrm>
          <a:prstGeom prst="straightConnector1">
            <a:avLst/>
          </a:prstGeom>
          <a:ln w="19050">
            <a:solidFill>
              <a:srgbClr val="8FAA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Conector: Curvo 591">
            <a:extLst>
              <a:ext uri="{FF2B5EF4-FFF2-40B4-BE49-F238E27FC236}">
                <a16:creationId xmlns:a16="http://schemas.microsoft.com/office/drawing/2014/main" xmlns="" id="{3C8D2B20-1C1E-4A92-BC7F-36ECD863EFF0}"/>
              </a:ext>
            </a:extLst>
          </p:cNvPr>
          <p:cNvCxnSpPr>
            <a:cxnSpLocks/>
            <a:stCxn id="51" idx="1"/>
            <a:endCxn id="12" idx="3"/>
          </p:cNvCxnSpPr>
          <p:nvPr/>
        </p:nvCxnSpPr>
        <p:spPr>
          <a:xfrm flipH="1">
            <a:off x="1557550" y="1503834"/>
            <a:ext cx="6195322" cy="3398224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Conector: Curvo 579">
            <a:extLst>
              <a:ext uri="{FF2B5EF4-FFF2-40B4-BE49-F238E27FC236}">
                <a16:creationId xmlns:a16="http://schemas.microsoft.com/office/drawing/2014/main" xmlns="" id="{0D856396-8A61-4608-885C-3C07D3B0C00B}"/>
              </a:ext>
            </a:extLst>
          </p:cNvPr>
          <p:cNvCxnSpPr>
            <a:cxnSpLocks/>
            <a:stCxn id="67" idx="0"/>
            <a:endCxn id="62" idx="2"/>
          </p:cNvCxnSpPr>
          <p:nvPr/>
        </p:nvCxnSpPr>
        <p:spPr>
          <a:xfrm flipV="1">
            <a:off x="9745035" y="3057342"/>
            <a:ext cx="690839" cy="1539038"/>
          </a:xfrm>
          <a:prstGeom prst="straightConnector1">
            <a:avLst/>
          </a:prstGeom>
          <a:ln w="19050">
            <a:solidFill>
              <a:srgbClr val="EE7D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: Curvo 387">
            <a:extLst>
              <a:ext uri="{FF2B5EF4-FFF2-40B4-BE49-F238E27FC236}">
                <a16:creationId xmlns:a16="http://schemas.microsoft.com/office/drawing/2014/main" xmlns="" id="{348B83E2-5F8C-4DE6-8EEC-D0A9E1A15972}"/>
              </a:ext>
            </a:extLst>
          </p:cNvPr>
          <p:cNvCxnSpPr>
            <a:cxnSpLocks/>
            <a:stCxn id="68" idx="0"/>
            <a:endCxn id="66" idx="2"/>
          </p:cNvCxnSpPr>
          <p:nvPr/>
        </p:nvCxnSpPr>
        <p:spPr>
          <a:xfrm flipH="1" flipV="1">
            <a:off x="5518567" y="836808"/>
            <a:ext cx="4278332" cy="2674194"/>
          </a:xfrm>
          <a:prstGeom prst="straightConnector1">
            <a:avLst/>
          </a:prstGeom>
          <a:ln w="19050">
            <a:solidFill>
              <a:srgbClr val="B37C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ector: Curvo 155">
            <a:extLst>
              <a:ext uri="{FF2B5EF4-FFF2-40B4-BE49-F238E27FC236}">
                <a16:creationId xmlns:a16="http://schemas.microsoft.com/office/drawing/2014/main" xmlns="" id="{B72B3FA6-F915-44B0-8228-9357435E5E6C}"/>
              </a:ext>
            </a:extLst>
          </p:cNvPr>
          <p:cNvCxnSpPr>
            <a:cxnSpLocks/>
            <a:stCxn id="51" idx="2"/>
            <a:endCxn id="58" idx="0"/>
          </p:cNvCxnSpPr>
          <p:nvPr/>
        </p:nvCxnSpPr>
        <p:spPr>
          <a:xfrm flipH="1">
            <a:off x="8010874" y="1809511"/>
            <a:ext cx="242197" cy="2804341"/>
          </a:xfrm>
          <a:prstGeom prst="straightConnector1">
            <a:avLst/>
          </a:prstGeom>
          <a:ln w="19050">
            <a:solidFill>
              <a:srgbClr val="8FAA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ector: Curvo 155">
            <a:extLst>
              <a:ext uri="{FF2B5EF4-FFF2-40B4-BE49-F238E27FC236}">
                <a16:creationId xmlns:a16="http://schemas.microsoft.com/office/drawing/2014/main" xmlns="" id="{35FFDB54-AD8B-4A7D-B92F-931D3ACD3596}"/>
              </a:ext>
            </a:extLst>
          </p:cNvPr>
          <p:cNvCxnSpPr>
            <a:cxnSpLocks/>
            <a:stCxn id="51" idx="2"/>
            <a:endCxn id="70" idx="0"/>
          </p:cNvCxnSpPr>
          <p:nvPr/>
        </p:nvCxnSpPr>
        <p:spPr>
          <a:xfrm>
            <a:off x="8253071" y="1809511"/>
            <a:ext cx="3014163" cy="2786869"/>
          </a:xfrm>
          <a:prstGeom prst="straightConnector1">
            <a:avLst/>
          </a:prstGeom>
          <a:ln w="19050">
            <a:solidFill>
              <a:srgbClr val="8FAA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: Curvo 369">
            <a:extLst>
              <a:ext uri="{FF2B5EF4-FFF2-40B4-BE49-F238E27FC236}">
                <a16:creationId xmlns:a16="http://schemas.microsoft.com/office/drawing/2014/main" xmlns="" id="{B1F862F2-8880-4FEF-84E0-798EA75FBB46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5689180" y="844577"/>
            <a:ext cx="4746694" cy="1601410"/>
          </a:xfrm>
          <a:prstGeom prst="straightConnector1">
            <a:avLst/>
          </a:prstGeom>
          <a:ln w="19050">
            <a:solidFill>
              <a:srgbClr val="E91F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Baixo Crescimento Da Economia">
            <a:extLst>
              <a:ext uri="{FF2B5EF4-FFF2-40B4-BE49-F238E27FC236}">
                <a16:creationId xmlns:a16="http://schemas.microsoft.com/office/drawing/2014/main" xmlns="" id="{6AB92F74-7412-4795-AD55-98BDF5566787}"/>
              </a:ext>
            </a:extLst>
          </p:cNvPr>
          <p:cNvSpPr>
            <a:spLocks noChangeAspect="1"/>
          </p:cNvSpPr>
          <p:nvPr/>
        </p:nvSpPr>
        <p:spPr>
          <a:xfrm>
            <a:off x="5018368" y="225453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BAIXO CRESCIMENTO DA ECONOMIA</a:t>
            </a:r>
          </a:p>
        </p:txBody>
      </p:sp>
      <p:sp>
        <p:nvSpPr>
          <p:cNvPr id="69" name="Desigualdade Social">
            <a:extLst>
              <a:ext uri="{FF2B5EF4-FFF2-40B4-BE49-F238E27FC236}">
                <a16:creationId xmlns:a16="http://schemas.microsoft.com/office/drawing/2014/main" xmlns="" id="{BC0FDCAD-ECDF-4EC8-9C3C-D0E907BEB6B3}"/>
              </a:ext>
            </a:extLst>
          </p:cNvPr>
          <p:cNvSpPr>
            <a:spLocks noChangeAspect="1"/>
          </p:cNvSpPr>
          <p:nvPr/>
        </p:nvSpPr>
        <p:spPr>
          <a:xfrm>
            <a:off x="6298699" y="225460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DESIGUALDADE SOCIAL</a:t>
            </a:r>
          </a:p>
        </p:txBody>
      </p:sp>
      <p:sp>
        <p:nvSpPr>
          <p:cNvPr id="51" name="Aumento da Alíquota">
            <a:extLst>
              <a:ext uri="{FF2B5EF4-FFF2-40B4-BE49-F238E27FC236}">
                <a16:creationId xmlns:a16="http://schemas.microsoft.com/office/drawing/2014/main" xmlns="" id="{A8616738-E113-486B-B764-2C90AF3E52B6}"/>
              </a:ext>
            </a:extLst>
          </p:cNvPr>
          <p:cNvSpPr>
            <a:spLocks noChangeAspect="1"/>
          </p:cNvSpPr>
          <p:nvPr/>
        </p:nvSpPr>
        <p:spPr>
          <a:xfrm>
            <a:off x="7752872" y="1198156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AUMENTO DA ALÍQUOTA DOS IMPOSTOS</a:t>
            </a:r>
          </a:p>
        </p:txBody>
      </p:sp>
      <p:sp>
        <p:nvSpPr>
          <p:cNvPr id="47" name="Redução da Arrecadação">
            <a:extLst>
              <a:ext uri="{FF2B5EF4-FFF2-40B4-BE49-F238E27FC236}">
                <a16:creationId xmlns:a16="http://schemas.microsoft.com/office/drawing/2014/main" xmlns="" id="{785D8C6D-BCB0-4C32-A6B3-99010C707F4D}"/>
              </a:ext>
            </a:extLst>
          </p:cNvPr>
          <p:cNvSpPr>
            <a:spLocks noChangeAspect="1"/>
          </p:cNvSpPr>
          <p:nvPr/>
        </p:nvSpPr>
        <p:spPr>
          <a:xfrm>
            <a:off x="5613915" y="1455977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REDUÇÃO DA ARRECADAÇÃO</a:t>
            </a:r>
          </a:p>
        </p:txBody>
      </p:sp>
      <p:sp>
        <p:nvSpPr>
          <p:cNvPr id="64" name="Dívida Ativa">
            <a:extLst>
              <a:ext uri="{FF2B5EF4-FFF2-40B4-BE49-F238E27FC236}">
                <a16:creationId xmlns:a16="http://schemas.microsoft.com/office/drawing/2014/main" xmlns="" id="{D143CE18-DD46-45F6-85A7-E04E35A79EAD}"/>
              </a:ext>
            </a:extLst>
          </p:cNvPr>
          <p:cNvSpPr>
            <a:spLocks noChangeAspect="1"/>
          </p:cNvSpPr>
          <p:nvPr/>
        </p:nvSpPr>
        <p:spPr>
          <a:xfrm>
            <a:off x="4598807" y="2419852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DÍVIDA ATIVA</a:t>
            </a:r>
          </a:p>
        </p:txBody>
      </p:sp>
      <p:sp>
        <p:nvSpPr>
          <p:cNvPr id="62" name="Baixa Geração de Empregos">
            <a:extLst>
              <a:ext uri="{FF2B5EF4-FFF2-40B4-BE49-F238E27FC236}">
                <a16:creationId xmlns:a16="http://schemas.microsoft.com/office/drawing/2014/main" xmlns="" id="{7159E6B1-9C9F-416D-89BF-B9708C502EC3}"/>
              </a:ext>
            </a:extLst>
          </p:cNvPr>
          <p:cNvSpPr>
            <a:spLocks noChangeAspect="1"/>
          </p:cNvSpPr>
          <p:nvPr/>
        </p:nvSpPr>
        <p:spPr>
          <a:xfrm>
            <a:off x="9899519" y="2445987"/>
            <a:ext cx="1072709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GERAÇÃO DE EMPREGOS</a:t>
            </a:r>
          </a:p>
        </p:txBody>
      </p:sp>
      <p:sp>
        <p:nvSpPr>
          <p:cNvPr id="63" name="Renúncias Benefícios Fiscais">
            <a:extLst>
              <a:ext uri="{FF2B5EF4-FFF2-40B4-BE49-F238E27FC236}">
                <a16:creationId xmlns:a16="http://schemas.microsoft.com/office/drawing/2014/main" xmlns="" id="{99BE29B4-F138-42B5-BC21-179BABE62714}"/>
              </a:ext>
            </a:extLst>
          </p:cNvPr>
          <p:cNvSpPr>
            <a:spLocks noChangeAspect="1"/>
          </p:cNvSpPr>
          <p:nvPr/>
        </p:nvSpPr>
        <p:spPr>
          <a:xfrm>
            <a:off x="5484526" y="4605043"/>
            <a:ext cx="1314372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RENÚNCIAS / BENEFÍCIOS FISCAIS</a:t>
            </a:r>
          </a:p>
        </p:txBody>
      </p:sp>
      <p:sp>
        <p:nvSpPr>
          <p:cNvPr id="200" name="Auto Custo de Arrecadação">
            <a:extLst>
              <a:ext uri="{FF2B5EF4-FFF2-40B4-BE49-F238E27FC236}">
                <a16:creationId xmlns:a16="http://schemas.microsoft.com/office/drawing/2014/main" xmlns="" id="{BE95B4A8-E983-4E56-95ED-1F306A82FB07}"/>
              </a:ext>
            </a:extLst>
          </p:cNvPr>
          <p:cNvSpPr>
            <a:spLocks noChangeAspect="1"/>
          </p:cNvSpPr>
          <p:nvPr/>
        </p:nvSpPr>
        <p:spPr>
          <a:xfrm>
            <a:off x="8261942" y="2445987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 CUSTO DE ARRECADAÇÃO</a:t>
            </a:r>
          </a:p>
        </p:txBody>
      </p:sp>
      <p:sp>
        <p:nvSpPr>
          <p:cNvPr id="46" name="Auto Custo Burocrático">
            <a:extLst>
              <a:ext uri="{FF2B5EF4-FFF2-40B4-BE49-F238E27FC236}">
                <a16:creationId xmlns:a16="http://schemas.microsoft.com/office/drawing/2014/main" xmlns="" id="{BF4E7C73-9C9E-428A-803A-39078CEC4DFE}"/>
              </a:ext>
            </a:extLst>
          </p:cNvPr>
          <p:cNvSpPr>
            <a:spLocks noChangeAspect="1"/>
          </p:cNvSpPr>
          <p:nvPr/>
        </p:nvSpPr>
        <p:spPr>
          <a:xfrm>
            <a:off x="2718602" y="2448035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 CUSTO BUROCRÁTICO</a:t>
            </a:r>
          </a:p>
        </p:txBody>
      </p:sp>
      <p:sp>
        <p:nvSpPr>
          <p:cNvPr id="195" name="Autuações">
            <a:extLst>
              <a:ext uri="{FF2B5EF4-FFF2-40B4-BE49-F238E27FC236}">
                <a16:creationId xmlns:a16="http://schemas.microsoft.com/office/drawing/2014/main" xmlns="" id="{545820F6-F7AB-486E-A9DB-3BCB281AC0F9}"/>
              </a:ext>
            </a:extLst>
          </p:cNvPr>
          <p:cNvSpPr>
            <a:spLocks noChangeAspect="1"/>
          </p:cNvSpPr>
          <p:nvPr/>
        </p:nvSpPr>
        <p:spPr>
          <a:xfrm>
            <a:off x="557153" y="2445987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AUTUAÇÕES</a:t>
            </a:r>
          </a:p>
        </p:txBody>
      </p:sp>
      <p:sp>
        <p:nvSpPr>
          <p:cNvPr id="65" name="Contecioso na Justiça">
            <a:extLst>
              <a:ext uri="{FF2B5EF4-FFF2-40B4-BE49-F238E27FC236}">
                <a16:creationId xmlns:a16="http://schemas.microsoft.com/office/drawing/2014/main" xmlns="" id="{544055E7-F5DF-4CFD-ACA3-B345EB713EB1}"/>
              </a:ext>
            </a:extLst>
          </p:cNvPr>
          <p:cNvSpPr>
            <a:spLocks noChangeAspect="1"/>
          </p:cNvSpPr>
          <p:nvPr/>
        </p:nvSpPr>
        <p:spPr>
          <a:xfrm>
            <a:off x="6510782" y="2464716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CONTENCIOSO NA JUSTIÇA</a:t>
            </a:r>
          </a:p>
        </p:txBody>
      </p:sp>
      <p:sp>
        <p:nvSpPr>
          <p:cNvPr id="67" name="Baixa Competitividade na Exportação">
            <a:extLst>
              <a:ext uri="{FF2B5EF4-FFF2-40B4-BE49-F238E27FC236}">
                <a16:creationId xmlns:a16="http://schemas.microsoft.com/office/drawing/2014/main" xmlns="" id="{E2C99E5A-A88F-412A-929D-8D65EC5638D6}"/>
              </a:ext>
            </a:extLst>
          </p:cNvPr>
          <p:cNvSpPr>
            <a:spLocks noChangeAspect="1"/>
          </p:cNvSpPr>
          <p:nvPr/>
        </p:nvSpPr>
        <p:spPr>
          <a:xfrm>
            <a:off x="9244836" y="4596380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COMPETITIVIDADE NA EXPORTAÇÃO</a:t>
            </a:r>
          </a:p>
        </p:txBody>
      </p:sp>
      <p:sp>
        <p:nvSpPr>
          <p:cNvPr id="68" name="Aumento nas Importações">
            <a:extLst>
              <a:ext uri="{FF2B5EF4-FFF2-40B4-BE49-F238E27FC236}">
                <a16:creationId xmlns:a16="http://schemas.microsoft.com/office/drawing/2014/main" xmlns="" id="{4725333B-A370-4480-9CF3-916C34678F90}"/>
              </a:ext>
            </a:extLst>
          </p:cNvPr>
          <p:cNvSpPr>
            <a:spLocks noChangeAspect="1"/>
          </p:cNvSpPr>
          <p:nvPr/>
        </p:nvSpPr>
        <p:spPr>
          <a:xfrm>
            <a:off x="9296700" y="3511002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AUMENTO NAS IMPORTAÇÕES</a:t>
            </a:r>
          </a:p>
        </p:txBody>
      </p:sp>
      <p:sp>
        <p:nvSpPr>
          <p:cNvPr id="39" name="Enquadramento Indevido">
            <a:extLst>
              <a:ext uri="{FF2B5EF4-FFF2-40B4-BE49-F238E27FC236}">
                <a16:creationId xmlns:a16="http://schemas.microsoft.com/office/drawing/2014/main" xmlns="" id="{78C2010B-EE66-4FCA-98D3-D693358E01A4}"/>
              </a:ext>
            </a:extLst>
          </p:cNvPr>
          <p:cNvSpPr>
            <a:spLocks noChangeAspect="1"/>
          </p:cNvSpPr>
          <p:nvPr/>
        </p:nvSpPr>
        <p:spPr>
          <a:xfrm>
            <a:off x="7252831" y="3496419"/>
            <a:ext cx="1211841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ENQUADRAMENTO INDEVIDO NO SIMPLES</a:t>
            </a:r>
          </a:p>
        </p:txBody>
      </p:sp>
      <p:sp>
        <p:nvSpPr>
          <p:cNvPr id="38" name="Refis">
            <a:extLst>
              <a:ext uri="{FF2B5EF4-FFF2-40B4-BE49-F238E27FC236}">
                <a16:creationId xmlns:a16="http://schemas.microsoft.com/office/drawing/2014/main" xmlns="" id="{E80DE0F8-D779-4927-9AD6-6160DC0E1746}"/>
              </a:ext>
            </a:extLst>
          </p:cNvPr>
          <p:cNvSpPr>
            <a:spLocks noChangeAspect="1"/>
          </p:cNvSpPr>
          <p:nvPr/>
        </p:nvSpPr>
        <p:spPr>
          <a:xfrm>
            <a:off x="5377553" y="3496419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REFIS</a:t>
            </a:r>
          </a:p>
        </p:txBody>
      </p:sp>
      <p:sp>
        <p:nvSpPr>
          <p:cNvPr id="36" name="Obrigações Acessórias">
            <a:extLst>
              <a:ext uri="{FF2B5EF4-FFF2-40B4-BE49-F238E27FC236}">
                <a16:creationId xmlns:a16="http://schemas.microsoft.com/office/drawing/2014/main" xmlns="" id="{4DBD0715-1AD9-40C1-8765-164427C164A5}"/>
              </a:ext>
            </a:extLst>
          </p:cNvPr>
          <p:cNvSpPr>
            <a:spLocks noChangeAspect="1"/>
          </p:cNvSpPr>
          <p:nvPr/>
        </p:nvSpPr>
        <p:spPr>
          <a:xfrm>
            <a:off x="3740877" y="3496419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OBRIGAÇÕES ACESSÓRIAS</a:t>
            </a:r>
          </a:p>
        </p:txBody>
      </p:sp>
      <p:sp>
        <p:nvSpPr>
          <p:cNvPr id="35" name="Substituição Tributária">
            <a:extLst>
              <a:ext uri="{FF2B5EF4-FFF2-40B4-BE49-F238E27FC236}">
                <a16:creationId xmlns:a16="http://schemas.microsoft.com/office/drawing/2014/main" xmlns="" id="{77A0B55A-6E3F-49DE-92E1-7FBBC67CD99C}"/>
              </a:ext>
            </a:extLst>
          </p:cNvPr>
          <p:cNvSpPr>
            <a:spLocks noChangeAspect="1"/>
          </p:cNvSpPr>
          <p:nvPr/>
        </p:nvSpPr>
        <p:spPr>
          <a:xfrm>
            <a:off x="2136744" y="3496419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SUBSTITUIÇÃO TRIBUTÁRIA</a:t>
            </a:r>
          </a:p>
        </p:txBody>
      </p:sp>
      <p:sp>
        <p:nvSpPr>
          <p:cNvPr id="37" name="Fiscalização">
            <a:extLst>
              <a:ext uri="{FF2B5EF4-FFF2-40B4-BE49-F238E27FC236}">
                <a16:creationId xmlns:a16="http://schemas.microsoft.com/office/drawing/2014/main" xmlns="" id="{A5AE9848-CE32-4B57-A777-43EDC42FA47D}"/>
              </a:ext>
            </a:extLst>
          </p:cNvPr>
          <p:cNvSpPr>
            <a:spLocks noChangeAspect="1"/>
          </p:cNvSpPr>
          <p:nvPr/>
        </p:nvSpPr>
        <p:spPr>
          <a:xfrm>
            <a:off x="557153" y="3496419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FISCALIZAÇÃO</a:t>
            </a:r>
          </a:p>
        </p:txBody>
      </p:sp>
      <p:sp>
        <p:nvSpPr>
          <p:cNvPr id="58" name="Baixa Competitividade no Mercado Interno">
            <a:extLst>
              <a:ext uri="{FF2B5EF4-FFF2-40B4-BE49-F238E27FC236}">
                <a16:creationId xmlns:a16="http://schemas.microsoft.com/office/drawing/2014/main" xmlns="" id="{B4E230A1-8BA9-4DA1-A2C4-62220F56C440}"/>
              </a:ext>
            </a:extLst>
          </p:cNvPr>
          <p:cNvSpPr>
            <a:spLocks noChangeAspect="1"/>
          </p:cNvSpPr>
          <p:nvPr/>
        </p:nvSpPr>
        <p:spPr>
          <a:xfrm>
            <a:off x="7510675" y="4613852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COMPETITIVIDADE NO MERCADO INTERNO</a:t>
            </a:r>
          </a:p>
        </p:txBody>
      </p:sp>
      <p:sp>
        <p:nvSpPr>
          <p:cNvPr id="70" name="Alta Carga Tributária">
            <a:extLst>
              <a:ext uri="{FF2B5EF4-FFF2-40B4-BE49-F238E27FC236}">
                <a16:creationId xmlns:a16="http://schemas.microsoft.com/office/drawing/2014/main" xmlns="" id="{514165CD-04F1-49EC-BA2A-75B96928C78D}"/>
              </a:ext>
            </a:extLst>
          </p:cNvPr>
          <p:cNvSpPr>
            <a:spLocks noChangeAspect="1"/>
          </p:cNvSpPr>
          <p:nvPr/>
        </p:nvSpPr>
        <p:spPr>
          <a:xfrm>
            <a:off x="10666186" y="4596380"/>
            <a:ext cx="1202096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 CARGA TRIBUTÁRIA SOBRE PRODUTOS ESSENCIAIS</a:t>
            </a:r>
          </a:p>
        </p:txBody>
      </p:sp>
      <p:sp>
        <p:nvSpPr>
          <p:cNvPr id="28" name="Informalidade">
            <a:extLst>
              <a:ext uri="{FF2B5EF4-FFF2-40B4-BE49-F238E27FC236}">
                <a16:creationId xmlns:a16="http://schemas.microsoft.com/office/drawing/2014/main" xmlns="" id="{FF26465A-C7B3-48C7-A6AA-250839661663}"/>
              </a:ext>
            </a:extLst>
          </p:cNvPr>
          <p:cNvSpPr>
            <a:spLocks noChangeAspect="1"/>
          </p:cNvSpPr>
          <p:nvPr/>
        </p:nvSpPr>
        <p:spPr>
          <a:xfrm>
            <a:off x="3877361" y="4596380"/>
            <a:ext cx="1116662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INFORMALIDADE</a:t>
            </a:r>
          </a:p>
        </p:txBody>
      </p:sp>
      <p:sp>
        <p:nvSpPr>
          <p:cNvPr id="27" name="Inadimplência">
            <a:extLst>
              <a:ext uri="{FF2B5EF4-FFF2-40B4-BE49-F238E27FC236}">
                <a16:creationId xmlns:a16="http://schemas.microsoft.com/office/drawing/2014/main" xmlns="" id="{AB2C7D13-1BCA-486C-BCCA-51FE28C7CA35}"/>
              </a:ext>
            </a:extLst>
          </p:cNvPr>
          <p:cNvSpPr>
            <a:spLocks noChangeAspect="1"/>
          </p:cNvSpPr>
          <p:nvPr/>
        </p:nvSpPr>
        <p:spPr>
          <a:xfrm>
            <a:off x="2155456" y="4596380"/>
            <a:ext cx="1123999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INADIMPLÊNCIA</a:t>
            </a:r>
          </a:p>
        </p:txBody>
      </p:sp>
      <p:sp>
        <p:nvSpPr>
          <p:cNvPr id="12" name="Sonegação">
            <a:extLst>
              <a:ext uri="{FF2B5EF4-FFF2-40B4-BE49-F238E27FC236}">
                <a16:creationId xmlns:a16="http://schemas.microsoft.com/office/drawing/2014/main" xmlns="" id="{DFCABAA8-4312-4A63-8CB2-14D0953FA945}"/>
              </a:ext>
            </a:extLst>
          </p:cNvPr>
          <p:cNvSpPr>
            <a:spLocks noChangeAspect="1"/>
          </p:cNvSpPr>
          <p:nvPr/>
        </p:nvSpPr>
        <p:spPr>
          <a:xfrm>
            <a:off x="557153" y="4596380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SONEGAÇÃO</a:t>
            </a:r>
          </a:p>
        </p:txBody>
      </p:sp>
      <p:sp>
        <p:nvSpPr>
          <p:cNvPr id="10" name="Impostos Cumulativos">
            <a:extLst>
              <a:ext uri="{FF2B5EF4-FFF2-40B4-BE49-F238E27FC236}">
                <a16:creationId xmlns:a16="http://schemas.microsoft.com/office/drawing/2014/main" xmlns="" id="{56318B98-195B-4F46-9231-FCC6830C26C1}"/>
              </a:ext>
            </a:extLst>
          </p:cNvPr>
          <p:cNvSpPr>
            <a:spLocks noChangeAspect="1"/>
          </p:cNvSpPr>
          <p:nvPr/>
        </p:nvSpPr>
        <p:spPr>
          <a:xfrm>
            <a:off x="10713717" y="5846377"/>
            <a:ext cx="1189195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IMPOSTOS CUMULATIVOS</a:t>
            </a:r>
          </a:p>
        </p:txBody>
      </p:sp>
      <p:sp>
        <p:nvSpPr>
          <p:cNvPr id="11" name="Autonomia Legislatica Tributária">
            <a:extLst>
              <a:ext uri="{FF2B5EF4-FFF2-40B4-BE49-F238E27FC236}">
                <a16:creationId xmlns:a16="http://schemas.microsoft.com/office/drawing/2014/main" xmlns="" id="{728CFB20-498F-400A-B528-F129E08750E2}"/>
              </a:ext>
            </a:extLst>
          </p:cNvPr>
          <p:cNvSpPr>
            <a:spLocks noChangeAspect="1"/>
          </p:cNvSpPr>
          <p:nvPr/>
        </p:nvSpPr>
        <p:spPr>
          <a:xfrm>
            <a:off x="8709863" y="5846377"/>
            <a:ext cx="1000397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 LEGISLATIVA TRIBUTÁRIA DOS ENTES FEDERADOS</a:t>
            </a:r>
          </a:p>
        </p:txBody>
      </p:sp>
      <p:sp>
        <p:nvSpPr>
          <p:cNvPr id="9" name="Alta Carga Tributária na Base de Consumo">
            <a:extLst>
              <a:ext uri="{FF2B5EF4-FFF2-40B4-BE49-F238E27FC236}">
                <a16:creationId xmlns:a16="http://schemas.microsoft.com/office/drawing/2014/main" xmlns="" id="{2FEFAC88-A183-4F10-AF50-707E3C951ABA}"/>
              </a:ext>
            </a:extLst>
          </p:cNvPr>
          <p:cNvSpPr>
            <a:spLocks noChangeAspect="1"/>
          </p:cNvSpPr>
          <p:nvPr/>
        </p:nvSpPr>
        <p:spPr>
          <a:xfrm>
            <a:off x="6686974" y="5846377"/>
            <a:ext cx="1000397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 CARGA TRIBUTÁRIA NA BASE CONSUMO</a:t>
            </a:r>
          </a:p>
        </p:txBody>
      </p:sp>
      <p:sp>
        <p:nvSpPr>
          <p:cNvPr id="7" name="Transações Bancárias não Têm Suporte Contábil">
            <a:extLst>
              <a:ext uri="{FF2B5EF4-FFF2-40B4-BE49-F238E27FC236}">
                <a16:creationId xmlns:a16="http://schemas.microsoft.com/office/drawing/2014/main" xmlns="" id="{B3668056-EC0D-4D1E-A223-56877C1CDD70}"/>
              </a:ext>
            </a:extLst>
          </p:cNvPr>
          <p:cNvSpPr>
            <a:spLocks noChangeAspect="1"/>
          </p:cNvSpPr>
          <p:nvPr/>
        </p:nvSpPr>
        <p:spPr>
          <a:xfrm>
            <a:off x="4664085" y="5846377"/>
            <a:ext cx="1000397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TRANSAÇÕES BANCÁRIAS NÃO TÊM SUPORTE CONTÁBIL</a:t>
            </a:r>
          </a:p>
        </p:txBody>
      </p:sp>
      <p:sp>
        <p:nvSpPr>
          <p:cNvPr id="5" name="Recolhimento é Iniciativa do Contribuinte">
            <a:extLst>
              <a:ext uri="{FF2B5EF4-FFF2-40B4-BE49-F238E27FC236}">
                <a16:creationId xmlns:a16="http://schemas.microsoft.com/office/drawing/2014/main" xmlns="" id="{8147CFE9-B5A2-41D3-8BE1-37E74B7E41E9}"/>
              </a:ext>
            </a:extLst>
          </p:cNvPr>
          <p:cNvSpPr>
            <a:spLocks noChangeAspect="1"/>
          </p:cNvSpPr>
          <p:nvPr/>
        </p:nvSpPr>
        <p:spPr>
          <a:xfrm>
            <a:off x="2641196" y="5846377"/>
            <a:ext cx="1000397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RECOLHIMENTO É INICIATIVA DO CONTRIBUINTE</a:t>
            </a:r>
          </a:p>
        </p:txBody>
      </p:sp>
      <p:sp>
        <p:nvSpPr>
          <p:cNvPr id="8" name="Imposto é Declaratório">
            <a:extLst>
              <a:ext uri="{FF2B5EF4-FFF2-40B4-BE49-F238E27FC236}">
                <a16:creationId xmlns:a16="http://schemas.microsoft.com/office/drawing/2014/main" xmlns="" id="{5CA58BA2-2736-4CE2-98D9-4D7257CBDB51}"/>
              </a:ext>
            </a:extLst>
          </p:cNvPr>
          <p:cNvSpPr>
            <a:spLocks noChangeAspect="1"/>
          </p:cNvSpPr>
          <p:nvPr/>
        </p:nvSpPr>
        <p:spPr>
          <a:xfrm>
            <a:off x="557153" y="5846377"/>
            <a:ext cx="1000397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IMPOSTO É DECLARATÓRIO</a:t>
            </a:r>
          </a:p>
        </p:txBody>
      </p:sp>
      <p:sp>
        <p:nvSpPr>
          <p:cNvPr id="3" name="SETA - Causa Raiz">
            <a:extLst>
              <a:ext uri="{FF2B5EF4-FFF2-40B4-BE49-F238E27FC236}">
                <a16:creationId xmlns:a16="http://schemas.microsoft.com/office/drawing/2014/main" xmlns="" id="{71B5962A-BFB5-4F93-9E3F-AF5939219A62}"/>
              </a:ext>
            </a:extLst>
          </p:cNvPr>
          <p:cNvSpPr/>
          <p:nvPr/>
        </p:nvSpPr>
        <p:spPr>
          <a:xfrm>
            <a:off x="86646" y="5852904"/>
            <a:ext cx="448270" cy="611354"/>
          </a:xfrm>
          <a:prstGeom prst="rightArrow">
            <a:avLst/>
          </a:prstGeom>
          <a:solidFill>
            <a:srgbClr val="F3F6FB">
              <a:alpha val="20000"/>
            </a:srgbClr>
          </a:solidFill>
          <a:ln>
            <a:solidFill>
              <a:srgbClr val="47C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A798CD9-CE94-4E98-9904-73E35D80D354}"/>
              </a:ext>
            </a:extLst>
          </p:cNvPr>
          <p:cNvSpPr txBox="1"/>
          <p:nvPr/>
        </p:nvSpPr>
        <p:spPr>
          <a:xfrm>
            <a:off x="29278" y="1857117"/>
            <a:ext cx="83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>
                <a:ln>
                  <a:noFill/>
                </a:ln>
                <a:solidFill>
                  <a:srgbClr val="9D0F1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Efeitos Indesejáveis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xmlns="" id="{42142D3E-8263-4EE8-B912-D916CD3B965F}"/>
              </a:ext>
            </a:extLst>
          </p:cNvPr>
          <p:cNvSpPr txBox="1"/>
          <p:nvPr/>
        </p:nvSpPr>
        <p:spPr>
          <a:xfrm>
            <a:off x="311604" y="385682"/>
            <a:ext cx="2726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CF1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que mudar?</a:t>
            </a:r>
          </a:p>
        </p:txBody>
      </p:sp>
    </p:spTree>
    <p:extLst>
      <p:ext uri="{BB962C8B-B14F-4D97-AF65-F5344CB8AC3E}">
        <p14:creationId xmlns:p14="http://schemas.microsoft.com/office/powerpoint/2010/main" val="249383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147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6B0A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DE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indefinite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AEE2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472C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0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indefinite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FAAD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9555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D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7" presetClass="emph" presetSubtype="1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1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37CE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1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7" presetClass="emph" presetSubtype="1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91F6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7" grpId="0" animBg="1"/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xmlns="" id="{FFAFE46C-9950-4D2F-A90B-E4BE21CEC16A}"/>
              </a:ext>
            </a:extLst>
          </p:cNvPr>
          <p:cNvSpPr/>
          <p:nvPr/>
        </p:nvSpPr>
        <p:spPr>
          <a:xfrm>
            <a:off x="216462" y="2050819"/>
            <a:ext cx="3060000" cy="298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ICMS: 20,53%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PIS/PASEP: 2,64%</a:t>
            </a:r>
          </a:p>
          <a:p>
            <a:pPr lvl="0" algn="ctr"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COFINS: 9,96%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IPI: 2,25%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CIDEs: 3,6%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IOF: 1,51%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ISS: 2,66%</a:t>
            </a:r>
            <a:endParaRPr lang="pt-BR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BB5E713-56BE-6440-8752-BAC1C7FCA03D}"/>
              </a:ext>
            </a:extLst>
          </p:cNvPr>
          <p:cNvSpPr/>
          <p:nvPr/>
        </p:nvSpPr>
        <p:spPr bwMode="auto">
          <a:xfrm>
            <a:off x="8008837" y="2464819"/>
            <a:ext cx="2160000" cy="2160000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IR: 16,03%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CSLL: 3,22%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A14079C-722E-D44A-9871-936574A1429D}"/>
              </a:ext>
            </a:extLst>
          </p:cNvPr>
          <p:cNvSpPr/>
          <p:nvPr/>
        </p:nvSpPr>
        <p:spPr bwMode="auto">
          <a:xfrm>
            <a:off x="10321893" y="2770819"/>
            <a:ext cx="1656000" cy="15840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IPTU:1,88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IPVA:1,87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ITR:0,06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ITBI:0,48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ITCMD: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3A6A13D-667A-6543-B600-696E72C08640}"/>
              </a:ext>
            </a:extLst>
          </p:cNvPr>
          <p:cNvSpPr/>
          <p:nvPr/>
        </p:nvSpPr>
        <p:spPr bwMode="auto">
          <a:xfrm>
            <a:off x="6102574" y="2668964"/>
            <a:ext cx="1753207" cy="1751710"/>
          </a:xfrm>
          <a:prstGeom prst="ellipse">
            <a:avLst/>
          </a:prstGeom>
          <a:solidFill>
            <a:srgbClr val="7894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FGTS:4,96%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II+IE: 1,7%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OUTRAS</a:t>
            </a:r>
            <a:r>
              <a:rPr kumimoji="0" lang="pt-BR" sz="1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TAXAS: 1,66%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768F2BC1-DEC7-B040-A093-5EA893B13F3D}"/>
              </a:ext>
            </a:extLst>
          </p:cNvPr>
          <p:cNvSpPr/>
          <p:nvPr/>
        </p:nvSpPr>
        <p:spPr bwMode="auto">
          <a:xfrm>
            <a:off x="3429518" y="2284819"/>
            <a:ext cx="2592000" cy="2520000"/>
          </a:xfrm>
          <a:prstGeom prst="ellipse">
            <a:avLst/>
          </a:prstGeom>
          <a:solidFill>
            <a:srgbClr val="7894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INSS: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15,40%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FUNRURAL: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SISTEMA-S: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0,71%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SALÁRIO EDUCAÇÃO: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0,91%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60C4078D-B113-624C-BDC5-693E973FFEF7}"/>
              </a:ext>
            </a:extLst>
          </p:cNvPr>
          <p:cNvSpPr txBox="1"/>
          <p:nvPr/>
        </p:nvSpPr>
        <p:spPr>
          <a:xfrm>
            <a:off x="380926" y="5104629"/>
            <a:ext cx="283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E76C07AF-06A9-C04F-8AC1-7ABA251EAB6C}"/>
              </a:ext>
            </a:extLst>
          </p:cNvPr>
          <p:cNvSpPr txBox="1"/>
          <p:nvPr/>
        </p:nvSpPr>
        <p:spPr>
          <a:xfrm>
            <a:off x="8210676" y="5104629"/>
            <a:ext cx="175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RENDA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AAE0686B-8C02-1948-BFFD-1AF03F9438E2}"/>
              </a:ext>
            </a:extLst>
          </p:cNvPr>
          <p:cNvSpPr txBox="1"/>
          <p:nvPr/>
        </p:nvSpPr>
        <p:spPr>
          <a:xfrm>
            <a:off x="10111590" y="5104629"/>
            <a:ext cx="196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PATRIMÔNIO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86D1428E-B69F-8743-A1C4-93D939B93B76}"/>
              </a:ext>
            </a:extLst>
          </p:cNvPr>
          <p:cNvSpPr txBox="1"/>
          <p:nvPr/>
        </p:nvSpPr>
        <p:spPr>
          <a:xfrm>
            <a:off x="3891532" y="5104629"/>
            <a:ext cx="159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FOLHA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CAA167D-6B8F-1840-9004-4C411B2943AA}"/>
              </a:ext>
            </a:extLst>
          </p:cNvPr>
          <p:cNvSpPr txBox="1"/>
          <p:nvPr/>
        </p:nvSpPr>
        <p:spPr>
          <a:xfrm>
            <a:off x="6263031" y="510462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OUTROS</a:t>
            </a:r>
          </a:p>
        </p:txBody>
      </p:sp>
      <p:graphicFrame>
        <p:nvGraphicFramePr>
          <p:cNvPr id="27" name="Tabela 26">
            <a:extLst>
              <a:ext uri="{FF2B5EF4-FFF2-40B4-BE49-F238E27FC236}">
                <a16:creationId xmlns:a16="http://schemas.microsoft.com/office/drawing/2014/main" xmlns="" id="{E1870427-C266-4F80-8E49-E400A9D84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215779"/>
              </p:ext>
            </p:extLst>
          </p:nvPr>
        </p:nvGraphicFramePr>
        <p:xfrm>
          <a:off x="-1" y="5578426"/>
          <a:ext cx="12192001" cy="1276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783">
                  <a:extLst>
                    <a:ext uri="{9D8B030D-6E8A-4147-A177-3AD203B41FA5}">
                      <a16:colId xmlns:a16="http://schemas.microsoft.com/office/drawing/2014/main" xmlns="" val="3420509916"/>
                    </a:ext>
                  </a:extLst>
                </a:gridCol>
                <a:gridCol w="2784763">
                  <a:extLst>
                    <a:ext uri="{9D8B030D-6E8A-4147-A177-3AD203B41FA5}">
                      <a16:colId xmlns:a16="http://schemas.microsoft.com/office/drawing/2014/main" xmlns="" val="2022906740"/>
                    </a:ext>
                  </a:extLst>
                </a:gridCol>
                <a:gridCol w="1801091">
                  <a:extLst>
                    <a:ext uri="{9D8B030D-6E8A-4147-A177-3AD203B41FA5}">
                      <a16:colId xmlns:a16="http://schemas.microsoft.com/office/drawing/2014/main" xmlns="" val="602702254"/>
                    </a:ext>
                  </a:extLst>
                </a:gridCol>
                <a:gridCol w="2244437">
                  <a:extLst>
                    <a:ext uri="{9D8B030D-6E8A-4147-A177-3AD203B41FA5}">
                      <a16:colId xmlns:a16="http://schemas.microsoft.com/office/drawing/2014/main" xmlns="" val="3854100466"/>
                    </a:ext>
                  </a:extLst>
                </a:gridCol>
                <a:gridCol w="1911927">
                  <a:extLst>
                    <a:ext uri="{9D8B030D-6E8A-4147-A177-3AD203B41FA5}">
                      <a16:colId xmlns:a16="http://schemas.microsoft.com/office/drawing/2014/main" xmlns="" val="1427549698"/>
                    </a:ext>
                  </a:extLst>
                </a:gridCol>
              </a:tblGrid>
              <a:tr h="1276969">
                <a:tc>
                  <a:txBody>
                    <a:bodyPr/>
                    <a:lstStyle/>
                    <a:p>
                      <a:pPr algn="ctr"/>
                      <a:r>
                        <a:rPr lang="pt-BR" sz="3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43,15 %</a:t>
                      </a:r>
                    </a:p>
                  </a:txBody>
                  <a:tcPr anchor="ctr">
                    <a:solidFill>
                      <a:srgbClr val="0029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24,67</a:t>
                      </a:r>
                    </a:p>
                  </a:txBody>
                  <a:tcPr anchor="ctr">
                    <a:solidFill>
                      <a:srgbClr val="00295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8,32 %</a:t>
                      </a:r>
                      <a:endParaRPr lang="pt-BR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9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19,25 %</a:t>
                      </a:r>
                    </a:p>
                  </a:txBody>
                  <a:tcPr anchor="ctr">
                    <a:solidFill>
                      <a:srgbClr val="0029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4,61</a:t>
                      </a:r>
                      <a:r>
                        <a:rPr lang="pt-BR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pt-BR" sz="3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172779"/>
                  </a:ext>
                </a:extLst>
              </a:tr>
            </a:tbl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0AC02390-ED83-43FC-AEAB-6B9AF3140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86871" cy="1325563"/>
          </a:xfrm>
        </p:spPr>
        <p:txBody>
          <a:bodyPr>
            <a:normAutofit/>
          </a:bodyPr>
          <a:lstStyle/>
          <a:p>
            <a:r>
              <a:rPr lang="pt-BR" sz="3600" b="1" dirty="0">
                <a:ea typeface="MS PGothic" panose="020B0600070205080204" pitchFamily="34" charset="-128"/>
                <a:cs typeface="Arial" panose="020B0604020202020204" pitchFamily="34" charset="0"/>
              </a:rPr>
              <a:t>PERFIL DO ATUAL MANICÔMIO TRIBUTÁRIO</a:t>
            </a:r>
            <a:br>
              <a:rPr lang="pt-BR" sz="3600" b="1" dirty="0"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pt-BR" sz="3600" b="1" dirty="0">
                <a:ea typeface="MS PGothic" panose="020B0600070205080204" pitchFamily="34" charset="-128"/>
                <a:cs typeface="Arial" panose="020B0604020202020204" pitchFamily="34" charset="0"/>
              </a:rPr>
              <a:t>(base 2018)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8543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24" grpId="0" animBg="1"/>
      <p:bldP spid="26" grpId="0" animBg="1"/>
      <p:bldP spid="15" grpId="0"/>
      <p:bldP spid="18" grpId="0"/>
      <p:bldP spid="19" grpId="0"/>
      <p:bldP spid="20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8D4F6AA2-8BD3-4678-B597-C0A5B853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o que mudar?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xmlns="" id="{CD8E609F-22E6-4922-BDEF-93FF5A617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3200" dirty="0"/>
              <a:t>Eliminando as Causas Raízes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35551A3C-90A3-4497-AD35-0DE5B07F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0158C-675C-4384-84D2-BF7F4C77D303}" type="slidenum">
              <a:rPr kumimoji="0" lang="en-US" altLang="pt-BR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pt-BR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8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/>
              <a:t>Objetivo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D76E29-242B-4552-A8EA-4C2FC10563BE}" type="slidenum">
              <a:rPr lang="en-US" altLang="pt-BR" smtClean="0"/>
              <a:pPr>
                <a:defRPr/>
              </a:pPr>
              <a:t>2</a:t>
            </a:fld>
            <a:endParaRPr lang="en-US" altLang="pt-BR"/>
          </a:p>
        </p:txBody>
      </p:sp>
      <p:sp>
        <p:nvSpPr>
          <p:cNvPr id="8" name="AutoShape 8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531158" y="2392360"/>
            <a:ext cx="3139200" cy="1260000"/>
          </a:xfrm>
          <a:prstGeom prst="actionButtonBlank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white"/>
                </a:solidFill>
                <a:latin typeface="Calibri" panose="020F0502020204030204"/>
              </a:rPr>
              <a:t>FOMENTAR O DESENVOLVIMENTO ECONÔMICO</a:t>
            </a:r>
          </a:p>
        </p:txBody>
      </p:sp>
      <p:sp>
        <p:nvSpPr>
          <p:cNvPr id="3" name="Baixo Crescimento Da Economia">
            <a:extLst>
              <a:ext uri="{FF2B5EF4-FFF2-40B4-BE49-F238E27FC236}">
                <a16:creationId xmlns:a16="http://schemas.microsoft.com/office/drawing/2014/main" xmlns="" id="{F9171386-CD10-460F-950A-3B1C1659FB7C}"/>
              </a:ext>
            </a:extLst>
          </p:cNvPr>
          <p:cNvSpPr>
            <a:spLocks noChangeAspect="1"/>
          </p:cNvSpPr>
          <p:nvPr/>
        </p:nvSpPr>
        <p:spPr>
          <a:xfrm>
            <a:off x="1392625" y="4351896"/>
            <a:ext cx="3138533" cy="1260001"/>
          </a:xfrm>
          <a:prstGeom prst="rect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CRESCIMENTO DA ECONOMIA</a:t>
            </a:r>
          </a:p>
        </p:txBody>
      </p:sp>
      <p:sp>
        <p:nvSpPr>
          <p:cNvPr id="4" name="Desigualdade Social">
            <a:extLst>
              <a:ext uri="{FF2B5EF4-FFF2-40B4-BE49-F238E27FC236}">
                <a16:creationId xmlns:a16="http://schemas.microsoft.com/office/drawing/2014/main" xmlns="" id="{56E6E419-B98F-4C94-888E-1B26144835FB}"/>
              </a:ext>
            </a:extLst>
          </p:cNvPr>
          <p:cNvSpPr>
            <a:spLocks noChangeAspect="1"/>
          </p:cNvSpPr>
          <p:nvPr/>
        </p:nvSpPr>
        <p:spPr>
          <a:xfrm>
            <a:off x="7670358" y="4360671"/>
            <a:ext cx="3138533" cy="1294007"/>
          </a:xfrm>
          <a:prstGeom prst="rect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prstClr val="white"/>
                </a:solidFill>
                <a:latin typeface="Calibri" panose="020F0502020204030204"/>
              </a:rPr>
              <a:t>IGUALDADE SOCIAL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C91BA920-6943-40B8-85EA-5452FD92701F}"/>
              </a:ext>
            </a:extLst>
          </p:cNvPr>
          <p:cNvSpPr/>
          <p:nvPr/>
        </p:nvSpPr>
        <p:spPr>
          <a:xfrm>
            <a:off x="621855" y="2499825"/>
            <a:ext cx="3240000" cy="32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xmlns="" id="{0765B442-7F54-4F3B-A0DE-E18B9659CE38}"/>
              </a:ext>
            </a:extLst>
          </p:cNvPr>
          <p:cNvSpPr/>
          <p:nvPr/>
        </p:nvSpPr>
        <p:spPr bwMode="auto">
          <a:xfrm>
            <a:off x="8341759" y="2499825"/>
            <a:ext cx="3240000" cy="3240000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PATRIMÔNIO</a:t>
            </a:r>
          </a:p>
        </p:txBody>
      </p:sp>
      <p:sp>
        <p:nvSpPr>
          <p:cNvPr id="23" name="Oval 25">
            <a:extLst>
              <a:ext uri="{FF2B5EF4-FFF2-40B4-BE49-F238E27FC236}">
                <a16:creationId xmlns:a16="http://schemas.microsoft.com/office/drawing/2014/main" xmlns="" id="{24295D90-8379-4632-B1B9-7C0E913CF997}"/>
              </a:ext>
            </a:extLst>
          </p:cNvPr>
          <p:cNvSpPr/>
          <p:nvPr/>
        </p:nvSpPr>
        <p:spPr bwMode="auto">
          <a:xfrm>
            <a:off x="4481807" y="2499825"/>
            <a:ext cx="3240000" cy="3240000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RENDA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DF23DE-FBA9-4564-B5E6-DFA7CFD1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46" y="109183"/>
            <a:ext cx="11026254" cy="1581506"/>
          </a:xfrm>
        </p:spPr>
        <p:txBody>
          <a:bodyPr>
            <a:normAutofit/>
          </a:bodyPr>
          <a:lstStyle/>
          <a:p>
            <a:r>
              <a:rPr lang="pt-BR" dirty="0"/>
              <a:t>OS ADOTAR O SISTEMA TRIBUTÁRIO CLÁSSICO DA OCDE -</a:t>
            </a:r>
            <a:r>
              <a:rPr lang="pt-BR" sz="3600" dirty="0"/>
              <a:t> 3 BASES TRIBUTÁRIAS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26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mpostos Cumulativos">
            <a:extLst>
              <a:ext uri="{FF2B5EF4-FFF2-40B4-BE49-F238E27FC236}">
                <a16:creationId xmlns:a16="http://schemas.microsoft.com/office/drawing/2014/main" xmlns="" id="{0B46D7EE-A6D4-4BC4-8CB9-4C39FA7217FC}"/>
              </a:ext>
            </a:extLst>
          </p:cNvPr>
          <p:cNvSpPr>
            <a:spLocks noChangeAspect="1"/>
          </p:cNvSpPr>
          <p:nvPr/>
        </p:nvSpPr>
        <p:spPr>
          <a:xfrm>
            <a:off x="10722757" y="5835475"/>
            <a:ext cx="1189195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IMPOSTOS CUMULATIVOS</a:t>
            </a:r>
          </a:p>
        </p:txBody>
      </p:sp>
      <p:sp>
        <p:nvSpPr>
          <p:cNvPr id="136" name="Autonomia Legislatica Tributária">
            <a:extLst>
              <a:ext uri="{FF2B5EF4-FFF2-40B4-BE49-F238E27FC236}">
                <a16:creationId xmlns:a16="http://schemas.microsoft.com/office/drawing/2014/main" xmlns="" id="{6E59C627-0453-4F73-B265-7510FF9D6E86}"/>
              </a:ext>
            </a:extLst>
          </p:cNvPr>
          <p:cNvSpPr>
            <a:spLocks noChangeAspect="1"/>
          </p:cNvSpPr>
          <p:nvPr/>
        </p:nvSpPr>
        <p:spPr>
          <a:xfrm>
            <a:off x="8709863" y="5835475"/>
            <a:ext cx="1000397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AUTONOMIA LEGISLATIVA TRIBUTÁRIA DOS ENTES FEDERADOS</a:t>
            </a:r>
          </a:p>
        </p:txBody>
      </p:sp>
      <p:sp>
        <p:nvSpPr>
          <p:cNvPr id="137" name="Alta Carga Tributária na Base de Consumo">
            <a:extLst>
              <a:ext uri="{FF2B5EF4-FFF2-40B4-BE49-F238E27FC236}">
                <a16:creationId xmlns:a16="http://schemas.microsoft.com/office/drawing/2014/main" xmlns="" id="{69A90B8F-549A-472C-A69F-4DF913BB7E22}"/>
              </a:ext>
            </a:extLst>
          </p:cNvPr>
          <p:cNvSpPr>
            <a:spLocks noChangeAspect="1"/>
          </p:cNvSpPr>
          <p:nvPr/>
        </p:nvSpPr>
        <p:spPr>
          <a:xfrm>
            <a:off x="6696969" y="5835475"/>
            <a:ext cx="1000397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 CARGA TRIBUTÁRIA NA BASE CONSUMO</a:t>
            </a:r>
          </a:p>
        </p:txBody>
      </p:sp>
      <p:sp>
        <p:nvSpPr>
          <p:cNvPr id="138" name="Transações Bancárias não Têm Suporte Contábil">
            <a:extLst>
              <a:ext uri="{FF2B5EF4-FFF2-40B4-BE49-F238E27FC236}">
                <a16:creationId xmlns:a16="http://schemas.microsoft.com/office/drawing/2014/main" xmlns="" id="{4A62ED08-0A09-40F9-9312-CE699931385C}"/>
              </a:ext>
            </a:extLst>
          </p:cNvPr>
          <p:cNvSpPr>
            <a:spLocks noChangeAspect="1"/>
          </p:cNvSpPr>
          <p:nvPr/>
        </p:nvSpPr>
        <p:spPr>
          <a:xfrm>
            <a:off x="4558620" y="5828954"/>
            <a:ext cx="1000397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TRANSAÇÕES BANCÁRIAS NÃO TÊM SUPORTE CONTÁBIL</a:t>
            </a:r>
          </a:p>
        </p:txBody>
      </p:sp>
      <p:sp>
        <p:nvSpPr>
          <p:cNvPr id="139" name="Recolhimento é Iniciativa do Contribuinte">
            <a:extLst>
              <a:ext uri="{FF2B5EF4-FFF2-40B4-BE49-F238E27FC236}">
                <a16:creationId xmlns:a16="http://schemas.microsoft.com/office/drawing/2014/main" xmlns="" id="{13C25D22-6345-45DA-A257-FE20D4E1BE26}"/>
              </a:ext>
            </a:extLst>
          </p:cNvPr>
          <p:cNvSpPr>
            <a:spLocks noChangeAspect="1"/>
          </p:cNvSpPr>
          <p:nvPr/>
        </p:nvSpPr>
        <p:spPr>
          <a:xfrm>
            <a:off x="2690837" y="5828954"/>
            <a:ext cx="1000397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RECOLHIMENTO É INICIATIVA DO CONTRIBUINTE</a:t>
            </a:r>
          </a:p>
        </p:txBody>
      </p:sp>
      <p:sp>
        <p:nvSpPr>
          <p:cNvPr id="140" name="Imposto é Declaratório">
            <a:extLst>
              <a:ext uri="{FF2B5EF4-FFF2-40B4-BE49-F238E27FC236}">
                <a16:creationId xmlns:a16="http://schemas.microsoft.com/office/drawing/2014/main" xmlns="" id="{317DBDF1-F32B-4535-97AA-AB1F98E371C6}"/>
              </a:ext>
            </a:extLst>
          </p:cNvPr>
          <p:cNvSpPr>
            <a:spLocks noChangeAspect="1"/>
          </p:cNvSpPr>
          <p:nvPr/>
        </p:nvSpPr>
        <p:spPr>
          <a:xfrm>
            <a:off x="557153" y="5828954"/>
            <a:ext cx="1000397" cy="61135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IMPOSTO É DECLARATÓRIO</a:t>
            </a:r>
          </a:p>
        </p:txBody>
      </p:sp>
      <p:cxnSp>
        <p:nvCxnSpPr>
          <p:cNvPr id="256" name="Conector: Curvo 255">
            <a:extLst>
              <a:ext uri="{FF2B5EF4-FFF2-40B4-BE49-F238E27FC236}">
                <a16:creationId xmlns:a16="http://schemas.microsoft.com/office/drawing/2014/main" xmlns="" id="{EFF7ECB5-6C24-4D8A-8849-FE5D33127E46}"/>
              </a:ext>
            </a:extLst>
          </p:cNvPr>
          <p:cNvCxnSpPr>
            <a:cxnSpLocks/>
            <a:stCxn id="10" idx="0"/>
            <a:endCxn id="67" idx="2"/>
          </p:cNvCxnSpPr>
          <p:nvPr/>
        </p:nvCxnSpPr>
        <p:spPr>
          <a:xfrm flipH="1" flipV="1">
            <a:off x="9745035" y="5207735"/>
            <a:ext cx="1563280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ector: Curvo 258">
            <a:extLst>
              <a:ext uri="{FF2B5EF4-FFF2-40B4-BE49-F238E27FC236}">
                <a16:creationId xmlns:a16="http://schemas.microsoft.com/office/drawing/2014/main" xmlns="" id="{6916AFAC-3A19-4611-A3D9-6FD37EB75E18}"/>
              </a:ext>
            </a:extLst>
          </p:cNvPr>
          <p:cNvCxnSpPr>
            <a:cxnSpLocks/>
            <a:stCxn id="10" idx="0"/>
            <a:endCxn id="58" idx="2"/>
          </p:cNvCxnSpPr>
          <p:nvPr/>
        </p:nvCxnSpPr>
        <p:spPr>
          <a:xfrm flipH="1" flipV="1">
            <a:off x="8010874" y="5225207"/>
            <a:ext cx="3297441" cy="621170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ector: Curvo 452">
            <a:extLst>
              <a:ext uri="{FF2B5EF4-FFF2-40B4-BE49-F238E27FC236}">
                <a16:creationId xmlns:a16="http://schemas.microsoft.com/office/drawing/2014/main" xmlns="" id="{190D17C5-1EA5-42D6-B290-1BC2CDD8E4D2}"/>
              </a:ext>
            </a:extLst>
          </p:cNvPr>
          <p:cNvCxnSpPr>
            <a:cxnSpLocks/>
            <a:stCxn id="11" idx="0"/>
            <a:endCxn id="70" idx="2"/>
          </p:cNvCxnSpPr>
          <p:nvPr/>
        </p:nvCxnSpPr>
        <p:spPr>
          <a:xfrm flipV="1">
            <a:off x="9227449" y="5207735"/>
            <a:ext cx="2039785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Conector: Curvo 511">
            <a:extLst>
              <a:ext uri="{FF2B5EF4-FFF2-40B4-BE49-F238E27FC236}">
                <a16:creationId xmlns:a16="http://schemas.microsoft.com/office/drawing/2014/main" xmlns="" id="{3D9BFFF9-E680-4577-8826-0F6AE399E43E}"/>
              </a:ext>
            </a:extLst>
          </p:cNvPr>
          <p:cNvCxnSpPr>
            <a:cxnSpLocks/>
            <a:stCxn id="11" idx="0"/>
            <a:endCxn id="63" idx="2"/>
          </p:cNvCxnSpPr>
          <p:nvPr/>
        </p:nvCxnSpPr>
        <p:spPr>
          <a:xfrm flipH="1" flipV="1">
            <a:off x="6141712" y="5216398"/>
            <a:ext cx="3085737" cy="629979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Conector: Curvo 435">
            <a:extLst>
              <a:ext uri="{FF2B5EF4-FFF2-40B4-BE49-F238E27FC236}">
                <a16:creationId xmlns:a16="http://schemas.microsoft.com/office/drawing/2014/main" xmlns="" id="{D2BBA4AD-4082-42CD-92CE-628D6700855E}"/>
              </a:ext>
            </a:extLst>
          </p:cNvPr>
          <p:cNvCxnSpPr>
            <a:cxnSpLocks/>
            <a:stCxn id="9" idx="0"/>
            <a:endCxn id="70" idx="2"/>
          </p:cNvCxnSpPr>
          <p:nvPr/>
        </p:nvCxnSpPr>
        <p:spPr>
          <a:xfrm flipV="1">
            <a:off x="7187173" y="5207735"/>
            <a:ext cx="4080061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: Curvo 95">
            <a:extLst>
              <a:ext uri="{FF2B5EF4-FFF2-40B4-BE49-F238E27FC236}">
                <a16:creationId xmlns:a16="http://schemas.microsoft.com/office/drawing/2014/main" xmlns="" id="{70E60394-6343-4CFA-83CA-237EC3E29508}"/>
              </a:ext>
            </a:extLst>
          </p:cNvPr>
          <p:cNvCxnSpPr>
            <a:cxnSpLocks/>
            <a:stCxn id="9" idx="0"/>
            <a:endCxn id="28" idx="2"/>
          </p:cNvCxnSpPr>
          <p:nvPr/>
        </p:nvCxnSpPr>
        <p:spPr>
          <a:xfrm flipH="1" flipV="1">
            <a:off x="4435692" y="5207735"/>
            <a:ext cx="2751481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: Curvo 86">
            <a:extLst>
              <a:ext uri="{FF2B5EF4-FFF2-40B4-BE49-F238E27FC236}">
                <a16:creationId xmlns:a16="http://schemas.microsoft.com/office/drawing/2014/main" xmlns="" id="{1F8C2DC2-7081-43C0-92F6-0F314660156A}"/>
              </a:ext>
            </a:extLst>
          </p:cNvPr>
          <p:cNvCxnSpPr>
            <a:cxnSpLocks/>
            <a:stCxn id="9" idx="0"/>
            <a:endCxn id="27" idx="2"/>
          </p:cNvCxnSpPr>
          <p:nvPr/>
        </p:nvCxnSpPr>
        <p:spPr>
          <a:xfrm flipH="1" flipV="1">
            <a:off x="2717456" y="5207735"/>
            <a:ext cx="4469717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: Curvo 73">
            <a:extLst>
              <a:ext uri="{FF2B5EF4-FFF2-40B4-BE49-F238E27FC236}">
                <a16:creationId xmlns:a16="http://schemas.microsoft.com/office/drawing/2014/main" xmlns="" id="{6227C886-007D-4230-8A57-5815D1C8466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579787" y="5190263"/>
            <a:ext cx="5607386" cy="656114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: Curvo 92">
            <a:extLst>
              <a:ext uri="{FF2B5EF4-FFF2-40B4-BE49-F238E27FC236}">
                <a16:creationId xmlns:a16="http://schemas.microsoft.com/office/drawing/2014/main" xmlns="" id="{A2A7D21C-8737-4FA6-9972-56D5B1734B09}"/>
              </a:ext>
            </a:extLst>
          </p:cNvPr>
          <p:cNvCxnSpPr>
            <a:cxnSpLocks/>
            <a:stCxn id="7" idx="0"/>
            <a:endCxn id="28" idx="2"/>
          </p:cNvCxnSpPr>
          <p:nvPr/>
        </p:nvCxnSpPr>
        <p:spPr>
          <a:xfrm flipH="1" flipV="1">
            <a:off x="4435692" y="5207735"/>
            <a:ext cx="648373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Curvo 17">
            <a:extLst>
              <a:ext uri="{FF2B5EF4-FFF2-40B4-BE49-F238E27FC236}">
                <a16:creationId xmlns:a16="http://schemas.microsoft.com/office/drawing/2014/main" xmlns="" id="{E1D0CAE2-D572-4527-88BE-09705A290A0B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1133615" y="5269897"/>
            <a:ext cx="3950450" cy="576480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: Curvo 77">
            <a:extLst>
              <a:ext uri="{FF2B5EF4-FFF2-40B4-BE49-F238E27FC236}">
                <a16:creationId xmlns:a16="http://schemas.microsoft.com/office/drawing/2014/main" xmlns="" id="{53E257E8-B376-471F-BD84-9CB4D90F3060}"/>
              </a:ext>
            </a:extLst>
          </p:cNvPr>
          <p:cNvCxnSpPr>
            <a:cxnSpLocks/>
            <a:stCxn id="5" idx="0"/>
            <a:endCxn id="27" idx="2"/>
          </p:cNvCxnSpPr>
          <p:nvPr/>
        </p:nvCxnSpPr>
        <p:spPr>
          <a:xfrm flipH="1" flipV="1">
            <a:off x="2717456" y="5207735"/>
            <a:ext cx="473581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: Curvo 13">
            <a:extLst>
              <a:ext uri="{FF2B5EF4-FFF2-40B4-BE49-F238E27FC236}">
                <a16:creationId xmlns:a16="http://schemas.microsoft.com/office/drawing/2014/main" xmlns="" id="{E0EBC684-5BC2-4465-978B-227D0658C0A8}"/>
              </a:ext>
            </a:extLst>
          </p:cNvPr>
          <p:cNvCxnSpPr>
            <a:cxnSpLocks/>
            <a:stCxn id="8" idx="0"/>
            <a:endCxn id="12" idx="2"/>
          </p:cNvCxnSpPr>
          <p:nvPr/>
        </p:nvCxnSpPr>
        <p:spPr>
          <a:xfrm flipV="1">
            <a:off x="1057352" y="5207735"/>
            <a:ext cx="0" cy="638642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ector: Curvo 162">
            <a:extLst>
              <a:ext uri="{FF2B5EF4-FFF2-40B4-BE49-F238E27FC236}">
                <a16:creationId xmlns:a16="http://schemas.microsoft.com/office/drawing/2014/main" xmlns="" id="{C5DAE3BD-58E6-43CE-B329-B4B37516D546}"/>
              </a:ext>
            </a:extLst>
          </p:cNvPr>
          <p:cNvCxnSpPr>
            <a:cxnSpLocks/>
            <a:stCxn id="36" idx="0"/>
            <a:endCxn id="46" idx="2"/>
          </p:cNvCxnSpPr>
          <p:nvPr/>
        </p:nvCxnSpPr>
        <p:spPr>
          <a:xfrm flipH="1" flipV="1">
            <a:off x="3218801" y="3059390"/>
            <a:ext cx="1022275" cy="437029"/>
          </a:xfrm>
          <a:prstGeom prst="straightConnector1">
            <a:avLst/>
          </a:prstGeom>
          <a:ln w="19050">
            <a:solidFill>
              <a:srgbClr val="C147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: Curvo 143">
            <a:extLst>
              <a:ext uri="{FF2B5EF4-FFF2-40B4-BE49-F238E27FC236}">
                <a16:creationId xmlns:a16="http://schemas.microsoft.com/office/drawing/2014/main" xmlns="" id="{D112A29A-9304-43AB-8F3D-8DC4826C0543}"/>
              </a:ext>
            </a:extLst>
          </p:cNvPr>
          <p:cNvCxnSpPr>
            <a:cxnSpLocks/>
            <a:stCxn id="28" idx="0"/>
            <a:endCxn id="39" idx="1"/>
          </p:cNvCxnSpPr>
          <p:nvPr/>
        </p:nvCxnSpPr>
        <p:spPr>
          <a:xfrm flipV="1">
            <a:off x="4435692" y="3802097"/>
            <a:ext cx="2817139" cy="794283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ector: Curvo 179">
            <a:extLst>
              <a:ext uri="{FF2B5EF4-FFF2-40B4-BE49-F238E27FC236}">
                <a16:creationId xmlns:a16="http://schemas.microsoft.com/office/drawing/2014/main" xmlns="" id="{E6999532-07A4-41D0-B203-100049831FA1}"/>
              </a:ext>
            </a:extLst>
          </p:cNvPr>
          <p:cNvCxnSpPr>
            <a:cxnSpLocks/>
            <a:stCxn id="35" idx="0"/>
            <a:endCxn id="46" idx="2"/>
          </p:cNvCxnSpPr>
          <p:nvPr/>
        </p:nvCxnSpPr>
        <p:spPr>
          <a:xfrm flipV="1">
            <a:off x="2636943" y="3059390"/>
            <a:ext cx="581858" cy="437029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: Curvo 195">
            <a:extLst>
              <a:ext uri="{FF2B5EF4-FFF2-40B4-BE49-F238E27FC236}">
                <a16:creationId xmlns:a16="http://schemas.microsoft.com/office/drawing/2014/main" xmlns="" id="{E70A5A15-464F-4EA5-B709-B339A7756BE6}"/>
              </a:ext>
            </a:extLst>
          </p:cNvPr>
          <p:cNvCxnSpPr>
            <a:cxnSpLocks/>
            <a:stCxn id="37" idx="0"/>
            <a:endCxn id="195" idx="2"/>
          </p:cNvCxnSpPr>
          <p:nvPr/>
        </p:nvCxnSpPr>
        <p:spPr>
          <a:xfrm flipV="1">
            <a:off x="1057352" y="3057342"/>
            <a:ext cx="0" cy="439077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: Curvo 200">
            <a:extLst>
              <a:ext uri="{FF2B5EF4-FFF2-40B4-BE49-F238E27FC236}">
                <a16:creationId xmlns:a16="http://schemas.microsoft.com/office/drawing/2014/main" xmlns="" id="{E87D67C0-8933-4FCE-881C-EC3D0F553CA7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057352" y="3039870"/>
            <a:ext cx="7179856" cy="456549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Conector: Curvo 219">
            <a:extLst>
              <a:ext uri="{FF2B5EF4-FFF2-40B4-BE49-F238E27FC236}">
                <a16:creationId xmlns:a16="http://schemas.microsoft.com/office/drawing/2014/main" xmlns="" id="{1BEC48A2-2168-4305-9B6A-49129C2E4130}"/>
              </a:ext>
            </a:extLst>
          </p:cNvPr>
          <p:cNvCxnSpPr>
            <a:cxnSpLocks/>
            <a:stCxn id="63" idx="0"/>
            <a:endCxn id="47" idx="2"/>
          </p:cNvCxnSpPr>
          <p:nvPr/>
        </p:nvCxnSpPr>
        <p:spPr>
          <a:xfrm flipH="1" flipV="1">
            <a:off x="6114114" y="2067332"/>
            <a:ext cx="27598" cy="2537711"/>
          </a:xfrm>
          <a:prstGeom prst="straightConnector1">
            <a:avLst/>
          </a:prstGeom>
          <a:ln w="19050">
            <a:solidFill>
              <a:srgbClr val="D955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ector: Curvo 227">
            <a:extLst>
              <a:ext uri="{FF2B5EF4-FFF2-40B4-BE49-F238E27FC236}">
                <a16:creationId xmlns:a16="http://schemas.microsoft.com/office/drawing/2014/main" xmlns="" id="{D94BB029-C872-4D2C-965F-C5485F69943A}"/>
              </a:ext>
            </a:extLst>
          </p:cNvPr>
          <p:cNvCxnSpPr>
            <a:cxnSpLocks/>
            <a:stCxn id="64" idx="0"/>
            <a:endCxn id="47" idx="1"/>
          </p:cNvCxnSpPr>
          <p:nvPr/>
        </p:nvCxnSpPr>
        <p:spPr>
          <a:xfrm flipV="1">
            <a:off x="5099006" y="1761655"/>
            <a:ext cx="514909" cy="658197"/>
          </a:xfrm>
          <a:prstGeom prst="straightConnector1">
            <a:avLst/>
          </a:prstGeom>
          <a:ln w="1905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Conector: Curvo 277">
            <a:extLst>
              <a:ext uri="{FF2B5EF4-FFF2-40B4-BE49-F238E27FC236}">
                <a16:creationId xmlns:a16="http://schemas.microsoft.com/office/drawing/2014/main" xmlns="" id="{8F7F9483-9C2A-4098-A2AB-177C075C7213}"/>
              </a:ext>
            </a:extLst>
          </p:cNvPr>
          <p:cNvCxnSpPr>
            <a:cxnSpLocks/>
            <a:stCxn id="27" idx="0"/>
            <a:endCxn id="64" idx="2"/>
          </p:cNvCxnSpPr>
          <p:nvPr/>
        </p:nvCxnSpPr>
        <p:spPr>
          <a:xfrm flipV="1">
            <a:off x="2717456" y="3031207"/>
            <a:ext cx="2381550" cy="15651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: Curvo 224">
            <a:extLst>
              <a:ext uri="{FF2B5EF4-FFF2-40B4-BE49-F238E27FC236}">
                <a16:creationId xmlns:a16="http://schemas.microsoft.com/office/drawing/2014/main" xmlns="" id="{DD5179F5-8736-4611-A849-23D51E217681}"/>
              </a:ext>
            </a:extLst>
          </p:cNvPr>
          <p:cNvCxnSpPr>
            <a:cxnSpLocks/>
            <a:stCxn id="65" idx="0"/>
            <a:endCxn id="47" idx="2"/>
          </p:cNvCxnSpPr>
          <p:nvPr/>
        </p:nvCxnSpPr>
        <p:spPr>
          <a:xfrm flipH="1" flipV="1">
            <a:off x="6114114" y="2067332"/>
            <a:ext cx="896867" cy="397384"/>
          </a:xfrm>
          <a:prstGeom prst="straightConnector1">
            <a:avLst/>
          </a:prstGeom>
          <a:ln w="19050">
            <a:solidFill>
              <a:srgbClr val="1AEE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Conector: Curvo 293">
            <a:extLst>
              <a:ext uri="{FF2B5EF4-FFF2-40B4-BE49-F238E27FC236}">
                <a16:creationId xmlns:a16="http://schemas.microsoft.com/office/drawing/2014/main" xmlns="" id="{BB4D0DBE-5376-454C-9FF1-CD8BAC802AF6}"/>
              </a:ext>
            </a:extLst>
          </p:cNvPr>
          <p:cNvCxnSpPr>
            <a:cxnSpLocks/>
            <a:stCxn id="65" idx="1"/>
          </p:cNvCxnSpPr>
          <p:nvPr/>
        </p:nvCxnSpPr>
        <p:spPr>
          <a:xfrm flipH="1" flipV="1">
            <a:off x="5623938" y="2509057"/>
            <a:ext cx="886844" cy="261337"/>
          </a:xfrm>
          <a:prstGeom prst="straightConnector1">
            <a:avLst/>
          </a:prstGeom>
          <a:ln w="19050">
            <a:solidFill>
              <a:srgbClr val="1AEE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Conector: Curvo 595">
            <a:extLst>
              <a:ext uri="{FF2B5EF4-FFF2-40B4-BE49-F238E27FC236}">
                <a16:creationId xmlns:a16="http://schemas.microsoft.com/office/drawing/2014/main" xmlns="" id="{5E7044E1-3E0A-4EDD-9974-BAA5BA7DB59C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7511179" y="2770394"/>
            <a:ext cx="716189" cy="142598"/>
          </a:xfrm>
          <a:prstGeom prst="straightConnector1">
            <a:avLst/>
          </a:prstGeom>
          <a:ln w="19050">
            <a:solidFill>
              <a:srgbClr val="1AEE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ector: Curvo 207">
            <a:extLst>
              <a:ext uri="{FF2B5EF4-FFF2-40B4-BE49-F238E27FC236}">
                <a16:creationId xmlns:a16="http://schemas.microsoft.com/office/drawing/2014/main" xmlns="" id="{F25547B5-0C5D-4C54-BC25-C7446B34D601}"/>
              </a:ext>
            </a:extLst>
          </p:cNvPr>
          <p:cNvCxnSpPr>
            <a:cxnSpLocks/>
            <a:stCxn id="195" idx="3"/>
          </p:cNvCxnSpPr>
          <p:nvPr/>
        </p:nvCxnSpPr>
        <p:spPr>
          <a:xfrm flipV="1">
            <a:off x="1557550" y="2751664"/>
            <a:ext cx="6679658" cy="1"/>
          </a:xfrm>
          <a:prstGeom prst="straightConnector1">
            <a:avLst/>
          </a:prstGeom>
          <a:ln w="19050">
            <a:solidFill>
              <a:srgbClr val="E3D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Conector: Curvo 308">
            <a:extLst>
              <a:ext uri="{FF2B5EF4-FFF2-40B4-BE49-F238E27FC236}">
                <a16:creationId xmlns:a16="http://schemas.microsoft.com/office/drawing/2014/main" xmlns="" id="{6BAE2DA0-E882-4A16-8DE0-16BE03CFB165}"/>
              </a:ext>
            </a:extLst>
          </p:cNvPr>
          <p:cNvCxnSpPr>
            <a:cxnSpLocks/>
            <a:stCxn id="195" idx="3"/>
            <a:endCxn id="65" idx="2"/>
          </p:cNvCxnSpPr>
          <p:nvPr/>
        </p:nvCxnSpPr>
        <p:spPr>
          <a:xfrm>
            <a:off x="1557550" y="2751665"/>
            <a:ext cx="5453431" cy="324406"/>
          </a:xfrm>
          <a:prstGeom prst="straightConnector1">
            <a:avLst/>
          </a:prstGeom>
          <a:ln w="19050">
            <a:solidFill>
              <a:srgbClr val="E3D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Conector: Curvo 344">
            <a:extLst>
              <a:ext uri="{FF2B5EF4-FFF2-40B4-BE49-F238E27FC236}">
                <a16:creationId xmlns:a16="http://schemas.microsoft.com/office/drawing/2014/main" xmlns="" id="{55A1A066-2A4A-4C56-810E-37CB88E98B7F}"/>
              </a:ext>
            </a:extLst>
          </p:cNvPr>
          <p:cNvCxnSpPr>
            <a:cxnSpLocks/>
            <a:stCxn id="67" idx="0"/>
            <a:endCxn id="66" idx="2"/>
          </p:cNvCxnSpPr>
          <p:nvPr/>
        </p:nvCxnSpPr>
        <p:spPr>
          <a:xfrm flipH="1" flipV="1">
            <a:off x="5518567" y="836808"/>
            <a:ext cx="4226468" cy="3759572"/>
          </a:xfrm>
          <a:prstGeom prst="straightConnector1">
            <a:avLst/>
          </a:prstGeom>
          <a:ln w="19050">
            <a:solidFill>
              <a:srgbClr val="EE7D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Conector: Curvo 357">
            <a:extLst>
              <a:ext uri="{FF2B5EF4-FFF2-40B4-BE49-F238E27FC236}">
                <a16:creationId xmlns:a16="http://schemas.microsoft.com/office/drawing/2014/main" xmlns="" id="{B85FBA11-D134-4CDF-8794-0E102BB32B33}"/>
              </a:ext>
            </a:extLst>
          </p:cNvPr>
          <p:cNvCxnSpPr>
            <a:cxnSpLocks/>
            <a:stCxn id="58" idx="3"/>
            <a:endCxn id="67" idx="1"/>
          </p:cNvCxnSpPr>
          <p:nvPr/>
        </p:nvCxnSpPr>
        <p:spPr>
          <a:xfrm flipV="1">
            <a:off x="8511072" y="4902058"/>
            <a:ext cx="733764" cy="1747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Conector: Curvo 365">
            <a:extLst>
              <a:ext uri="{FF2B5EF4-FFF2-40B4-BE49-F238E27FC236}">
                <a16:creationId xmlns:a16="http://schemas.microsoft.com/office/drawing/2014/main" xmlns="" id="{D4A80CC6-9010-413C-99D6-0D8E16A0A7E4}"/>
              </a:ext>
            </a:extLst>
          </p:cNvPr>
          <p:cNvCxnSpPr>
            <a:cxnSpLocks/>
            <a:stCxn id="58" idx="0"/>
            <a:endCxn id="68" idx="1"/>
          </p:cNvCxnSpPr>
          <p:nvPr/>
        </p:nvCxnSpPr>
        <p:spPr>
          <a:xfrm flipV="1">
            <a:off x="8010874" y="3816680"/>
            <a:ext cx="1285826" cy="797172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Conector: Curvo 369">
            <a:extLst>
              <a:ext uri="{FF2B5EF4-FFF2-40B4-BE49-F238E27FC236}">
                <a16:creationId xmlns:a16="http://schemas.microsoft.com/office/drawing/2014/main" xmlns="" id="{3D267DC6-CAFC-4AD6-BE69-8F5BCE815192}"/>
              </a:ext>
            </a:extLst>
          </p:cNvPr>
          <p:cNvCxnSpPr>
            <a:cxnSpLocks/>
            <a:stCxn id="62" idx="0"/>
            <a:endCxn id="69" idx="2"/>
          </p:cNvCxnSpPr>
          <p:nvPr/>
        </p:nvCxnSpPr>
        <p:spPr>
          <a:xfrm flipH="1" flipV="1">
            <a:off x="6798898" y="836815"/>
            <a:ext cx="3636976" cy="1609172"/>
          </a:xfrm>
          <a:prstGeom prst="straightConnector1">
            <a:avLst/>
          </a:prstGeom>
          <a:ln w="19050">
            <a:solidFill>
              <a:srgbClr val="E91F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Conector: Curvo 372">
            <a:extLst>
              <a:ext uri="{FF2B5EF4-FFF2-40B4-BE49-F238E27FC236}">
                <a16:creationId xmlns:a16="http://schemas.microsoft.com/office/drawing/2014/main" xmlns="" id="{17A2AED6-6F25-411D-921E-3DBE55A0DFCE}"/>
              </a:ext>
            </a:extLst>
          </p:cNvPr>
          <p:cNvCxnSpPr>
            <a:cxnSpLocks/>
            <a:stCxn id="70" idx="0"/>
            <a:endCxn id="69" idx="2"/>
          </p:cNvCxnSpPr>
          <p:nvPr/>
        </p:nvCxnSpPr>
        <p:spPr>
          <a:xfrm flipH="1" flipV="1">
            <a:off x="6798898" y="836815"/>
            <a:ext cx="4468336" cy="3759565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Conector: Curvo 387">
            <a:extLst>
              <a:ext uri="{FF2B5EF4-FFF2-40B4-BE49-F238E27FC236}">
                <a16:creationId xmlns:a16="http://schemas.microsoft.com/office/drawing/2014/main" xmlns="" id="{46000FEA-E452-49C4-B875-E020F7A45C5E}"/>
              </a:ext>
            </a:extLst>
          </p:cNvPr>
          <p:cNvCxnSpPr>
            <a:cxnSpLocks/>
            <a:stCxn id="68" idx="0"/>
            <a:endCxn id="62" idx="2"/>
          </p:cNvCxnSpPr>
          <p:nvPr/>
        </p:nvCxnSpPr>
        <p:spPr>
          <a:xfrm flipV="1">
            <a:off x="9796899" y="3057342"/>
            <a:ext cx="638975" cy="453660"/>
          </a:xfrm>
          <a:prstGeom prst="straightConnector1">
            <a:avLst/>
          </a:prstGeom>
          <a:ln w="19050">
            <a:solidFill>
              <a:srgbClr val="B37C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Conector: Curvo 477">
            <a:extLst>
              <a:ext uri="{FF2B5EF4-FFF2-40B4-BE49-F238E27FC236}">
                <a16:creationId xmlns:a16="http://schemas.microsoft.com/office/drawing/2014/main" xmlns="" id="{C94DF2C6-294C-46C0-A148-CD35997AC073}"/>
              </a:ext>
            </a:extLst>
          </p:cNvPr>
          <p:cNvCxnSpPr>
            <a:cxnSpLocks/>
            <a:stCxn id="47" idx="3"/>
            <a:endCxn id="51" idx="1"/>
          </p:cNvCxnSpPr>
          <p:nvPr/>
        </p:nvCxnSpPr>
        <p:spPr>
          <a:xfrm flipV="1">
            <a:off x="6614312" y="1503834"/>
            <a:ext cx="1138560" cy="2578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3" name="Conector: Curvo 552">
            <a:extLst>
              <a:ext uri="{FF2B5EF4-FFF2-40B4-BE49-F238E27FC236}">
                <a16:creationId xmlns:a16="http://schemas.microsoft.com/office/drawing/2014/main" xmlns="" id="{2B88F60C-C146-4832-8BCF-776129D10A8C}"/>
              </a:ext>
            </a:extLst>
          </p:cNvPr>
          <p:cNvCxnSpPr>
            <a:cxnSpLocks/>
            <a:stCxn id="46" idx="0"/>
            <a:endCxn id="58" idx="1"/>
          </p:cNvCxnSpPr>
          <p:nvPr/>
        </p:nvCxnSpPr>
        <p:spPr>
          <a:xfrm>
            <a:off x="3218801" y="2448035"/>
            <a:ext cx="4291874" cy="247149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Conector: Curvo 565">
            <a:extLst>
              <a:ext uri="{FF2B5EF4-FFF2-40B4-BE49-F238E27FC236}">
                <a16:creationId xmlns:a16="http://schemas.microsoft.com/office/drawing/2014/main" xmlns="" id="{3FF7DFF0-2704-4BA6-92DB-01320F42A56C}"/>
              </a:ext>
            </a:extLst>
          </p:cNvPr>
          <p:cNvCxnSpPr>
            <a:cxnSpLocks/>
            <a:stCxn id="200" idx="0"/>
            <a:endCxn id="51" idx="2"/>
          </p:cNvCxnSpPr>
          <p:nvPr/>
        </p:nvCxnSpPr>
        <p:spPr>
          <a:xfrm flipH="1" flipV="1">
            <a:off x="8253071" y="1809511"/>
            <a:ext cx="509070" cy="636476"/>
          </a:xfrm>
          <a:prstGeom prst="straightConnector1">
            <a:avLst/>
          </a:prstGeom>
          <a:ln w="19050">
            <a:solidFill>
              <a:srgbClr val="260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Conector: Curvo 399">
            <a:extLst>
              <a:ext uri="{FF2B5EF4-FFF2-40B4-BE49-F238E27FC236}">
                <a16:creationId xmlns:a16="http://schemas.microsoft.com/office/drawing/2014/main" xmlns="" id="{155337CC-F819-4DBE-912C-57CDD9F28BBA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6402518" y="2090753"/>
            <a:ext cx="1456234" cy="1405666"/>
          </a:xfrm>
          <a:prstGeom prst="straightConnector1">
            <a:avLst/>
          </a:prstGeom>
          <a:ln w="19050">
            <a:solidFill>
              <a:srgbClr val="E9E6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: Curvo 130">
            <a:extLst>
              <a:ext uri="{FF2B5EF4-FFF2-40B4-BE49-F238E27FC236}">
                <a16:creationId xmlns:a16="http://schemas.microsoft.com/office/drawing/2014/main" xmlns="" id="{4CE792D2-1C34-44A3-BB70-8DAA2B02B0EF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2717456" y="4135061"/>
            <a:ext cx="2971723" cy="4613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: Curvo 110">
            <a:extLst>
              <a:ext uri="{FF2B5EF4-FFF2-40B4-BE49-F238E27FC236}">
                <a16:creationId xmlns:a16="http://schemas.microsoft.com/office/drawing/2014/main" xmlns="" id="{79F1DD1F-45DC-4354-AFF9-7F67BAA8BF74}"/>
              </a:ext>
            </a:extLst>
          </p:cNvPr>
          <p:cNvCxnSpPr>
            <a:cxnSpLocks/>
            <a:stCxn id="12" idx="0"/>
            <a:endCxn id="35" idx="2"/>
          </p:cNvCxnSpPr>
          <p:nvPr/>
        </p:nvCxnSpPr>
        <p:spPr>
          <a:xfrm flipV="1">
            <a:off x="1057352" y="4107774"/>
            <a:ext cx="1579591" cy="4886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: Curvo 118">
            <a:extLst>
              <a:ext uri="{FF2B5EF4-FFF2-40B4-BE49-F238E27FC236}">
                <a16:creationId xmlns:a16="http://schemas.microsoft.com/office/drawing/2014/main" xmlns="" id="{FA1BC54C-731D-44BE-9634-64D08B6A809A}"/>
              </a:ext>
            </a:extLst>
          </p:cNvPr>
          <p:cNvCxnSpPr>
            <a:cxnSpLocks/>
            <a:stCxn id="12" idx="0"/>
            <a:endCxn id="36" idx="2"/>
          </p:cNvCxnSpPr>
          <p:nvPr/>
        </p:nvCxnSpPr>
        <p:spPr>
          <a:xfrm flipV="1">
            <a:off x="1057352" y="4107774"/>
            <a:ext cx="3183724" cy="4886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Conector: Curvo 262">
            <a:extLst>
              <a:ext uri="{FF2B5EF4-FFF2-40B4-BE49-F238E27FC236}">
                <a16:creationId xmlns:a16="http://schemas.microsoft.com/office/drawing/2014/main" xmlns="" id="{E2F7A8F4-ED04-4F8C-B5BC-B9EB7795D6A4}"/>
              </a:ext>
            </a:extLst>
          </p:cNvPr>
          <p:cNvCxnSpPr>
            <a:cxnSpLocks/>
            <a:stCxn id="38" idx="0"/>
            <a:endCxn id="64" idx="2"/>
          </p:cNvCxnSpPr>
          <p:nvPr/>
        </p:nvCxnSpPr>
        <p:spPr>
          <a:xfrm flipH="1" flipV="1">
            <a:off x="5099006" y="3031207"/>
            <a:ext cx="778746" cy="465212"/>
          </a:xfrm>
          <a:prstGeom prst="straightConnector1">
            <a:avLst/>
          </a:prstGeom>
          <a:ln w="19050">
            <a:solidFill>
              <a:srgbClr val="36B0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Conector: Curvo 575">
            <a:extLst>
              <a:ext uri="{FF2B5EF4-FFF2-40B4-BE49-F238E27FC236}">
                <a16:creationId xmlns:a16="http://schemas.microsoft.com/office/drawing/2014/main" xmlns="" id="{DAAF9882-4BD1-47A9-B831-B693DAE7CA0A}"/>
              </a:ext>
            </a:extLst>
          </p:cNvPr>
          <p:cNvCxnSpPr>
            <a:cxnSpLocks/>
            <a:stCxn id="38" idx="0"/>
            <a:endCxn id="47" idx="2"/>
          </p:cNvCxnSpPr>
          <p:nvPr/>
        </p:nvCxnSpPr>
        <p:spPr>
          <a:xfrm flipV="1">
            <a:off x="5877752" y="2067332"/>
            <a:ext cx="236362" cy="1429087"/>
          </a:xfrm>
          <a:prstGeom prst="straightConnector1">
            <a:avLst/>
          </a:prstGeom>
          <a:ln w="19050">
            <a:solidFill>
              <a:srgbClr val="36B0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: Curvo 124">
            <a:extLst>
              <a:ext uri="{FF2B5EF4-FFF2-40B4-BE49-F238E27FC236}">
                <a16:creationId xmlns:a16="http://schemas.microsoft.com/office/drawing/2014/main" xmlns="" id="{AB6E5E81-02FC-49D5-B5F5-1717342AEE9F}"/>
              </a:ext>
            </a:extLst>
          </p:cNvPr>
          <p:cNvCxnSpPr>
            <a:cxnSpLocks/>
            <a:stCxn id="12" idx="0"/>
            <a:endCxn id="37" idx="2"/>
          </p:cNvCxnSpPr>
          <p:nvPr/>
        </p:nvCxnSpPr>
        <p:spPr>
          <a:xfrm flipV="1">
            <a:off x="1057352" y="4107774"/>
            <a:ext cx="0" cy="4886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: Curvo 82">
            <a:extLst>
              <a:ext uri="{FF2B5EF4-FFF2-40B4-BE49-F238E27FC236}">
                <a16:creationId xmlns:a16="http://schemas.microsoft.com/office/drawing/2014/main" xmlns="" id="{19E15288-0915-4CEA-8B57-EBF3761779A2}"/>
              </a:ext>
            </a:extLst>
          </p:cNvPr>
          <p:cNvCxnSpPr>
            <a:cxnSpLocks/>
            <a:stCxn id="51" idx="1"/>
            <a:endCxn id="27" idx="3"/>
          </p:cNvCxnSpPr>
          <p:nvPr/>
        </p:nvCxnSpPr>
        <p:spPr>
          <a:xfrm flipH="1">
            <a:off x="3279455" y="1503834"/>
            <a:ext cx="4473417" cy="3398224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ctor: Curvo 155">
            <a:extLst>
              <a:ext uri="{FF2B5EF4-FFF2-40B4-BE49-F238E27FC236}">
                <a16:creationId xmlns:a16="http://schemas.microsoft.com/office/drawing/2014/main" xmlns="" id="{5AF8B7DA-F108-404F-91E8-DF3093BCA69D}"/>
              </a:ext>
            </a:extLst>
          </p:cNvPr>
          <p:cNvCxnSpPr>
            <a:cxnSpLocks/>
            <a:stCxn id="51" idx="2"/>
            <a:endCxn id="28" idx="0"/>
          </p:cNvCxnSpPr>
          <p:nvPr/>
        </p:nvCxnSpPr>
        <p:spPr>
          <a:xfrm flipH="1">
            <a:off x="4435692" y="1809511"/>
            <a:ext cx="3817379" cy="2786869"/>
          </a:xfrm>
          <a:prstGeom prst="straightConnector1">
            <a:avLst/>
          </a:prstGeom>
          <a:ln w="19050">
            <a:solidFill>
              <a:srgbClr val="8FAA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Conector: Curvo 591">
            <a:extLst>
              <a:ext uri="{FF2B5EF4-FFF2-40B4-BE49-F238E27FC236}">
                <a16:creationId xmlns:a16="http://schemas.microsoft.com/office/drawing/2014/main" xmlns="" id="{3C8D2B20-1C1E-4A92-BC7F-36ECD863EFF0}"/>
              </a:ext>
            </a:extLst>
          </p:cNvPr>
          <p:cNvCxnSpPr>
            <a:cxnSpLocks/>
            <a:stCxn id="51" idx="1"/>
            <a:endCxn id="12" idx="3"/>
          </p:cNvCxnSpPr>
          <p:nvPr/>
        </p:nvCxnSpPr>
        <p:spPr>
          <a:xfrm flipH="1">
            <a:off x="1557550" y="1503834"/>
            <a:ext cx="6195322" cy="3398224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Conector: Curvo 579">
            <a:extLst>
              <a:ext uri="{FF2B5EF4-FFF2-40B4-BE49-F238E27FC236}">
                <a16:creationId xmlns:a16="http://schemas.microsoft.com/office/drawing/2014/main" xmlns="" id="{0D856396-8A61-4608-885C-3C07D3B0C00B}"/>
              </a:ext>
            </a:extLst>
          </p:cNvPr>
          <p:cNvCxnSpPr>
            <a:cxnSpLocks/>
            <a:stCxn id="67" idx="0"/>
            <a:endCxn id="62" idx="2"/>
          </p:cNvCxnSpPr>
          <p:nvPr/>
        </p:nvCxnSpPr>
        <p:spPr>
          <a:xfrm flipV="1">
            <a:off x="9745035" y="3057342"/>
            <a:ext cx="690839" cy="1539038"/>
          </a:xfrm>
          <a:prstGeom prst="straightConnector1">
            <a:avLst/>
          </a:prstGeom>
          <a:ln w="19050">
            <a:solidFill>
              <a:srgbClr val="EE7D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: Curvo 387">
            <a:extLst>
              <a:ext uri="{FF2B5EF4-FFF2-40B4-BE49-F238E27FC236}">
                <a16:creationId xmlns:a16="http://schemas.microsoft.com/office/drawing/2014/main" xmlns="" id="{348B83E2-5F8C-4DE6-8EEC-D0A9E1A15972}"/>
              </a:ext>
            </a:extLst>
          </p:cNvPr>
          <p:cNvCxnSpPr>
            <a:cxnSpLocks/>
            <a:stCxn id="68" idx="0"/>
            <a:endCxn id="66" idx="2"/>
          </p:cNvCxnSpPr>
          <p:nvPr/>
        </p:nvCxnSpPr>
        <p:spPr>
          <a:xfrm flipH="1" flipV="1">
            <a:off x="5518567" y="836808"/>
            <a:ext cx="4278332" cy="2674194"/>
          </a:xfrm>
          <a:prstGeom prst="straightConnector1">
            <a:avLst/>
          </a:prstGeom>
          <a:ln w="19050">
            <a:solidFill>
              <a:srgbClr val="B37C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ector: Curvo 155">
            <a:extLst>
              <a:ext uri="{FF2B5EF4-FFF2-40B4-BE49-F238E27FC236}">
                <a16:creationId xmlns:a16="http://schemas.microsoft.com/office/drawing/2014/main" xmlns="" id="{B72B3FA6-F915-44B0-8228-9357435E5E6C}"/>
              </a:ext>
            </a:extLst>
          </p:cNvPr>
          <p:cNvCxnSpPr>
            <a:cxnSpLocks/>
            <a:stCxn id="51" idx="2"/>
            <a:endCxn id="58" idx="0"/>
          </p:cNvCxnSpPr>
          <p:nvPr/>
        </p:nvCxnSpPr>
        <p:spPr>
          <a:xfrm flipH="1">
            <a:off x="8010874" y="1809511"/>
            <a:ext cx="242197" cy="2804341"/>
          </a:xfrm>
          <a:prstGeom prst="straightConnector1">
            <a:avLst/>
          </a:prstGeom>
          <a:ln w="19050">
            <a:solidFill>
              <a:srgbClr val="8FAA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ector: Curvo 155">
            <a:extLst>
              <a:ext uri="{FF2B5EF4-FFF2-40B4-BE49-F238E27FC236}">
                <a16:creationId xmlns:a16="http://schemas.microsoft.com/office/drawing/2014/main" xmlns="" id="{35FFDB54-AD8B-4A7D-B92F-931D3ACD3596}"/>
              </a:ext>
            </a:extLst>
          </p:cNvPr>
          <p:cNvCxnSpPr>
            <a:cxnSpLocks/>
            <a:stCxn id="51" idx="2"/>
            <a:endCxn id="70" idx="0"/>
          </p:cNvCxnSpPr>
          <p:nvPr/>
        </p:nvCxnSpPr>
        <p:spPr>
          <a:xfrm>
            <a:off x="8253071" y="1809511"/>
            <a:ext cx="3014163" cy="2786869"/>
          </a:xfrm>
          <a:prstGeom prst="straightConnector1">
            <a:avLst/>
          </a:prstGeom>
          <a:ln w="19050">
            <a:solidFill>
              <a:srgbClr val="8FAA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ector: Curvo 369">
            <a:extLst>
              <a:ext uri="{FF2B5EF4-FFF2-40B4-BE49-F238E27FC236}">
                <a16:creationId xmlns:a16="http://schemas.microsoft.com/office/drawing/2014/main" xmlns="" id="{B1F862F2-8880-4FEF-84E0-798EA75FBB46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5689180" y="844577"/>
            <a:ext cx="4746694" cy="1601410"/>
          </a:xfrm>
          <a:prstGeom prst="straightConnector1">
            <a:avLst/>
          </a:prstGeom>
          <a:ln w="19050">
            <a:solidFill>
              <a:srgbClr val="E91F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Baixo Crescimento Da Economia">
            <a:extLst>
              <a:ext uri="{FF2B5EF4-FFF2-40B4-BE49-F238E27FC236}">
                <a16:creationId xmlns:a16="http://schemas.microsoft.com/office/drawing/2014/main" xmlns="" id="{6AB92F74-7412-4795-AD55-98BDF5566787}"/>
              </a:ext>
            </a:extLst>
          </p:cNvPr>
          <p:cNvSpPr>
            <a:spLocks noChangeAspect="1"/>
          </p:cNvSpPr>
          <p:nvPr/>
        </p:nvSpPr>
        <p:spPr>
          <a:xfrm>
            <a:off x="5018368" y="225453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BAIXO CRESCIMENTO DA ECONOMIA</a:t>
            </a:r>
          </a:p>
        </p:txBody>
      </p:sp>
      <p:sp>
        <p:nvSpPr>
          <p:cNvPr id="69" name="Desigualdade Social">
            <a:extLst>
              <a:ext uri="{FF2B5EF4-FFF2-40B4-BE49-F238E27FC236}">
                <a16:creationId xmlns:a16="http://schemas.microsoft.com/office/drawing/2014/main" xmlns="" id="{BC0FDCAD-ECDF-4EC8-9C3C-D0E907BEB6B3}"/>
              </a:ext>
            </a:extLst>
          </p:cNvPr>
          <p:cNvSpPr>
            <a:spLocks noChangeAspect="1"/>
          </p:cNvSpPr>
          <p:nvPr/>
        </p:nvSpPr>
        <p:spPr>
          <a:xfrm>
            <a:off x="6298699" y="225460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DESIGUALDADE SOCIAL</a:t>
            </a:r>
          </a:p>
        </p:txBody>
      </p:sp>
      <p:sp>
        <p:nvSpPr>
          <p:cNvPr id="51" name="Aumento da Alíquota">
            <a:extLst>
              <a:ext uri="{FF2B5EF4-FFF2-40B4-BE49-F238E27FC236}">
                <a16:creationId xmlns:a16="http://schemas.microsoft.com/office/drawing/2014/main" xmlns="" id="{A8616738-E113-486B-B764-2C90AF3E52B6}"/>
              </a:ext>
            </a:extLst>
          </p:cNvPr>
          <p:cNvSpPr>
            <a:spLocks noChangeAspect="1"/>
          </p:cNvSpPr>
          <p:nvPr/>
        </p:nvSpPr>
        <p:spPr>
          <a:xfrm>
            <a:off x="7752872" y="1198156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AUMENTO DA ALÍQUOTA DOS IMPOSTOS</a:t>
            </a:r>
          </a:p>
        </p:txBody>
      </p:sp>
      <p:sp>
        <p:nvSpPr>
          <p:cNvPr id="47" name="Redução da Arrecadação">
            <a:extLst>
              <a:ext uri="{FF2B5EF4-FFF2-40B4-BE49-F238E27FC236}">
                <a16:creationId xmlns:a16="http://schemas.microsoft.com/office/drawing/2014/main" xmlns="" id="{785D8C6D-BCB0-4C32-A6B3-99010C707F4D}"/>
              </a:ext>
            </a:extLst>
          </p:cNvPr>
          <p:cNvSpPr>
            <a:spLocks noChangeAspect="1"/>
          </p:cNvSpPr>
          <p:nvPr/>
        </p:nvSpPr>
        <p:spPr>
          <a:xfrm>
            <a:off x="5613915" y="1455977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REDUÇÃO DA ARRECADAÇÃO</a:t>
            </a:r>
          </a:p>
        </p:txBody>
      </p:sp>
      <p:sp>
        <p:nvSpPr>
          <p:cNvPr id="64" name="Dívida Ativa">
            <a:extLst>
              <a:ext uri="{FF2B5EF4-FFF2-40B4-BE49-F238E27FC236}">
                <a16:creationId xmlns:a16="http://schemas.microsoft.com/office/drawing/2014/main" xmlns="" id="{D143CE18-DD46-45F6-85A7-E04E35A79EAD}"/>
              </a:ext>
            </a:extLst>
          </p:cNvPr>
          <p:cNvSpPr>
            <a:spLocks noChangeAspect="1"/>
          </p:cNvSpPr>
          <p:nvPr/>
        </p:nvSpPr>
        <p:spPr>
          <a:xfrm>
            <a:off x="4598807" y="2419852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DÍVIDA ATIVA</a:t>
            </a:r>
          </a:p>
        </p:txBody>
      </p:sp>
      <p:sp>
        <p:nvSpPr>
          <p:cNvPr id="62" name="Baixa Geração de Empregos">
            <a:extLst>
              <a:ext uri="{FF2B5EF4-FFF2-40B4-BE49-F238E27FC236}">
                <a16:creationId xmlns:a16="http://schemas.microsoft.com/office/drawing/2014/main" xmlns="" id="{7159E6B1-9C9F-416D-89BF-B9708C502EC3}"/>
              </a:ext>
            </a:extLst>
          </p:cNvPr>
          <p:cNvSpPr>
            <a:spLocks noChangeAspect="1"/>
          </p:cNvSpPr>
          <p:nvPr/>
        </p:nvSpPr>
        <p:spPr>
          <a:xfrm>
            <a:off x="9899519" y="2445987"/>
            <a:ext cx="1072709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GERAÇÃO DE EMPREGOS</a:t>
            </a:r>
          </a:p>
        </p:txBody>
      </p:sp>
      <p:sp>
        <p:nvSpPr>
          <p:cNvPr id="63" name="Renúncias Benefícios Fiscais">
            <a:extLst>
              <a:ext uri="{FF2B5EF4-FFF2-40B4-BE49-F238E27FC236}">
                <a16:creationId xmlns:a16="http://schemas.microsoft.com/office/drawing/2014/main" xmlns="" id="{99BE29B4-F138-42B5-BC21-179BABE62714}"/>
              </a:ext>
            </a:extLst>
          </p:cNvPr>
          <p:cNvSpPr>
            <a:spLocks noChangeAspect="1"/>
          </p:cNvSpPr>
          <p:nvPr/>
        </p:nvSpPr>
        <p:spPr>
          <a:xfrm>
            <a:off x="5484526" y="4605043"/>
            <a:ext cx="1314372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RENÚNCIAS / BENEFÍCIOS FISCAIS</a:t>
            </a:r>
          </a:p>
        </p:txBody>
      </p:sp>
      <p:sp>
        <p:nvSpPr>
          <p:cNvPr id="200" name="Auto Custo de Arrecadação">
            <a:extLst>
              <a:ext uri="{FF2B5EF4-FFF2-40B4-BE49-F238E27FC236}">
                <a16:creationId xmlns:a16="http://schemas.microsoft.com/office/drawing/2014/main" xmlns="" id="{BE95B4A8-E983-4E56-95ED-1F306A82FB07}"/>
              </a:ext>
            </a:extLst>
          </p:cNvPr>
          <p:cNvSpPr>
            <a:spLocks noChangeAspect="1"/>
          </p:cNvSpPr>
          <p:nvPr/>
        </p:nvSpPr>
        <p:spPr>
          <a:xfrm>
            <a:off x="8261942" y="2445987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 CUSTO DE ARRECADAÇÃO</a:t>
            </a:r>
          </a:p>
        </p:txBody>
      </p:sp>
      <p:sp>
        <p:nvSpPr>
          <p:cNvPr id="46" name="Auto Custo Burocrático">
            <a:extLst>
              <a:ext uri="{FF2B5EF4-FFF2-40B4-BE49-F238E27FC236}">
                <a16:creationId xmlns:a16="http://schemas.microsoft.com/office/drawing/2014/main" xmlns="" id="{BF4E7C73-9C9E-428A-803A-39078CEC4DFE}"/>
              </a:ext>
            </a:extLst>
          </p:cNvPr>
          <p:cNvSpPr>
            <a:spLocks noChangeAspect="1"/>
          </p:cNvSpPr>
          <p:nvPr/>
        </p:nvSpPr>
        <p:spPr>
          <a:xfrm>
            <a:off x="2718602" y="2448035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 CUSTO BUROCRÁTICO</a:t>
            </a:r>
          </a:p>
        </p:txBody>
      </p:sp>
      <p:sp>
        <p:nvSpPr>
          <p:cNvPr id="195" name="Autuações">
            <a:extLst>
              <a:ext uri="{FF2B5EF4-FFF2-40B4-BE49-F238E27FC236}">
                <a16:creationId xmlns:a16="http://schemas.microsoft.com/office/drawing/2014/main" xmlns="" id="{545820F6-F7AB-486E-A9DB-3BCB281AC0F9}"/>
              </a:ext>
            </a:extLst>
          </p:cNvPr>
          <p:cNvSpPr>
            <a:spLocks noChangeAspect="1"/>
          </p:cNvSpPr>
          <p:nvPr/>
        </p:nvSpPr>
        <p:spPr>
          <a:xfrm>
            <a:off x="557153" y="2445987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AUTUAÇÕES</a:t>
            </a:r>
          </a:p>
        </p:txBody>
      </p:sp>
      <p:sp>
        <p:nvSpPr>
          <p:cNvPr id="65" name="Contecioso na Justiça">
            <a:extLst>
              <a:ext uri="{FF2B5EF4-FFF2-40B4-BE49-F238E27FC236}">
                <a16:creationId xmlns:a16="http://schemas.microsoft.com/office/drawing/2014/main" xmlns="" id="{544055E7-F5DF-4CFD-ACA3-B345EB713EB1}"/>
              </a:ext>
            </a:extLst>
          </p:cNvPr>
          <p:cNvSpPr>
            <a:spLocks noChangeAspect="1"/>
          </p:cNvSpPr>
          <p:nvPr/>
        </p:nvSpPr>
        <p:spPr>
          <a:xfrm>
            <a:off x="6510782" y="2464716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CONTENCIOSO NA JUSTIÇA</a:t>
            </a:r>
          </a:p>
        </p:txBody>
      </p:sp>
      <p:sp>
        <p:nvSpPr>
          <p:cNvPr id="67" name="Baixa Competitividade na Exportação">
            <a:extLst>
              <a:ext uri="{FF2B5EF4-FFF2-40B4-BE49-F238E27FC236}">
                <a16:creationId xmlns:a16="http://schemas.microsoft.com/office/drawing/2014/main" xmlns="" id="{E2C99E5A-A88F-412A-929D-8D65EC5638D6}"/>
              </a:ext>
            </a:extLst>
          </p:cNvPr>
          <p:cNvSpPr>
            <a:spLocks noChangeAspect="1"/>
          </p:cNvSpPr>
          <p:nvPr/>
        </p:nvSpPr>
        <p:spPr>
          <a:xfrm>
            <a:off x="9244836" y="4596380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COMPETITIVIDADE NA EXPORTAÇÃO</a:t>
            </a:r>
          </a:p>
        </p:txBody>
      </p:sp>
      <p:sp>
        <p:nvSpPr>
          <p:cNvPr id="68" name="Aumento nas Importações">
            <a:extLst>
              <a:ext uri="{FF2B5EF4-FFF2-40B4-BE49-F238E27FC236}">
                <a16:creationId xmlns:a16="http://schemas.microsoft.com/office/drawing/2014/main" xmlns="" id="{4725333B-A370-4480-9CF3-916C34678F90}"/>
              </a:ext>
            </a:extLst>
          </p:cNvPr>
          <p:cNvSpPr>
            <a:spLocks noChangeAspect="1"/>
          </p:cNvSpPr>
          <p:nvPr/>
        </p:nvSpPr>
        <p:spPr>
          <a:xfrm>
            <a:off x="9296700" y="3511002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AUMENTO NAS IMPORTAÇÕES</a:t>
            </a:r>
          </a:p>
        </p:txBody>
      </p:sp>
      <p:sp>
        <p:nvSpPr>
          <p:cNvPr id="39" name="Enquadramento Indevido">
            <a:extLst>
              <a:ext uri="{FF2B5EF4-FFF2-40B4-BE49-F238E27FC236}">
                <a16:creationId xmlns:a16="http://schemas.microsoft.com/office/drawing/2014/main" xmlns="" id="{78C2010B-EE66-4FCA-98D3-D693358E01A4}"/>
              </a:ext>
            </a:extLst>
          </p:cNvPr>
          <p:cNvSpPr>
            <a:spLocks noChangeAspect="1"/>
          </p:cNvSpPr>
          <p:nvPr/>
        </p:nvSpPr>
        <p:spPr>
          <a:xfrm>
            <a:off x="7252831" y="3496419"/>
            <a:ext cx="1211841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ENQUADRAMENTO INDEVIDO NO SIMPLES</a:t>
            </a:r>
          </a:p>
        </p:txBody>
      </p:sp>
      <p:sp>
        <p:nvSpPr>
          <p:cNvPr id="38" name="Refis">
            <a:extLst>
              <a:ext uri="{FF2B5EF4-FFF2-40B4-BE49-F238E27FC236}">
                <a16:creationId xmlns:a16="http://schemas.microsoft.com/office/drawing/2014/main" xmlns="" id="{E80DE0F8-D779-4927-9AD6-6160DC0E1746}"/>
              </a:ext>
            </a:extLst>
          </p:cNvPr>
          <p:cNvSpPr>
            <a:spLocks noChangeAspect="1"/>
          </p:cNvSpPr>
          <p:nvPr/>
        </p:nvSpPr>
        <p:spPr>
          <a:xfrm>
            <a:off x="5377553" y="3496419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REFIS</a:t>
            </a:r>
          </a:p>
        </p:txBody>
      </p:sp>
      <p:sp>
        <p:nvSpPr>
          <p:cNvPr id="36" name="Obrigações Acessórias">
            <a:extLst>
              <a:ext uri="{FF2B5EF4-FFF2-40B4-BE49-F238E27FC236}">
                <a16:creationId xmlns:a16="http://schemas.microsoft.com/office/drawing/2014/main" xmlns="" id="{4DBD0715-1AD9-40C1-8765-164427C164A5}"/>
              </a:ext>
            </a:extLst>
          </p:cNvPr>
          <p:cNvSpPr>
            <a:spLocks noChangeAspect="1"/>
          </p:cNvSpPr>
          <p:nvPr/>
        </p:nvSpPr>
        <p:spPr>
          <a:xfrm>
            <a:off x="3740877" y="3496419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OBRIGAÇÕES ACESSÓRIAS</a:t>
            </a:r>
          </a:p>
        </p:txBody>
      </p:sp>
      <p:sp>
        <p:nvSpPr>
          <p:cNvPr id="35" name="Substituição Tributária">
            <a:extLst>
              <a:ext uri="{FF2B5EF4-FFF2-40B4-BE49-F238E27FC236}">
                <a16:creationId xmlns:a16="http://schemas.microsoft.com/office/drawing/2014/main" xmlns="" id="{77A0B55A-6E3F-49DE-92E1-7FBBC67CD99C}"/>
              </a:ext>
            </a:extLst>
          </p:cNvPr>
          <p:cNvSpPr>
            <a:spLocks noChangeAspect="1"/>
          </p:cNvSpPr>
          <p:nvPr/>
        </p:nvSpPr>
        <p:spPr>
          <a:xfrm>
            <a:off x="2136744" y="3496419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SUBSTITUIÇÃO TRIBUTÁRIA</a:t>
            </a:r>
          </a:p>
        </p:txBody>
      </p:sp>
      <p:sp>
        <p:nvSpPr>
          <p:cNvPr id="37" name="Fiscalização">
            <a:extLst>
              <a:ext uri="{FF2B5EF4-FFF2-40B4-BE49-F238E27FC236}">
                <a16:creationId xmlns:a16="http://schemas.microsoft.com/office/drawing/2014/main" xmlns="" id="{A5AE9848-CE32-4B57-A777-43EDC42FA47D}"/>
              </a:ext>
            </a:extLst>
          </p:cNvPr>
          <p:cNvSpPr>
            <a:spLocks noChangeAspect="1"/>
          </p:cNvSpPr>
          <p:nvPr/>
        </p:nvSpPr>
        <p:spPr>
          <a:xfrm>
            <a:off x="557153" y="3496419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FISCALIZAÇÃO</a:t>
            </a:r>
          </a:p>
        </p:txBody>
      </p:sp>
      <p:sp>
        <p:nvSpPr>
          <p:cNvPr id="58" name="Baixa Competitividade no Mercado Interno">
            <a:extLst>
              <a:ext uri="{FF2B5EF4-FFF2-40B4-BE49-F238E27FC236}">
                <a16:creationId xmlns:a16="http://schemas.microsoft.com/office/drawing/2014/main" xmlns="" id="{B4E230A1-8BA9-4DA1-A2C4-62220F56C440}"/>
              </a:ext>
            </a:extLst>
          </p:cNvPr>
          <p:cNvSpPr>
            <a:spLocks noChangeAspect="1"/>
          </p:cNvSpPr>
          <p:nvPr/>
        </p:nvSpPr>
        <p:spPr>
          <a:xfrm>
            <a:off x="7510675" y="4613852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BAIXA COMPETITIVIDADE NO MERCADO INTERNO</a:t>
            </a:r>
          </a:p>
        </p:txBody>
      </p:sp>
      <p:sp>
        <p:nvSpPr>
          <p:cNvPr id="70" name="Alta Carga Tributária">
            <a:extLst>
              <a:ext uri="{FF2B5EF4-FFF2-40B4-BE49-F238E27FC236}">
                <a16:creationId xmlns:a16="http://schemas.microsoft.com/office/drawing/2014/main" xmlns="" id="{514165CD-04F1-49EC-BA2A-75B96928C78D}"/>
              </a:ext>
            </a:extLst>
          </p:cNvPr>
          <p:cNvSpPr>
            <a:spLocks noChangeAspect="1"/>
          </p:cNvSpPr>
          <p:nvPr/>
        </p:nvSpPr>
        <p:spPr>
          <a:xfrm>
            <a:off x="10666186" y="4596380"/>
            <a:ext cx="1202096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ALTA CARGA TRIBUTÁRIA SOBRE PRODUTOS ESSENCIAIS</a:t>
            </a:r>
          </a:p>
        </p:txBody>
      </p:sp>
      <p:sp>
        <p:nvSpPr>
          <p:cNvPr id="28" name="Informalidade">
            <a:extLst>
              <a:ext uri="{FF2B5EF4-FFF2-40B4-BE49-F238E27FC236}">
                <a16:creationId xmlns:a16="http://schemas.microsoft.com/office/drawing/2014/main" xmlns="" id="{FF26465A-C7B3-48C7-A6AA-250839661663}"/>
              </a:ext>
            </a:extLst>
          </p:cNvPr>
          <p:cNvSpPr>
            <a:spLocks noChangeAspect="1"/>
          </p:cNvSpPr>
          <p:nvPr/>
        </p:nvSpPr>
        <p:spPr>
          <a:xfrm>
            <a:off x="3877361" y="4596380"/>
            <a:ext cx="1116662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INFORMALIDADE</a:t>
            </a:r>
          </a:p>
        </p:txBody>
      </p:sp>
      <p:sp>
        <p:nvSpPr>
          <p:cNvPr id="27" name="Inadimplência">
            <a:extLst>
              <a:ext uri="{FF2B5EF4-FFF2-40B4-BE49-F238E27FC236}">
                <a16:creationId xmlns:a16="http://schemas.microsoft.com/office/drawing/2014/main" xmlns="" id="{AB2C7D13-1BCA-486C-BCCA-51FE28C7CA35}"/>
              </a:ext>
            </a:extLst>
          </p:cNvPr>
          <p:cNvSpPr>
            <a:spLocks noChangeAspect="1"/>
          </p:cNvSpPr>
          <p:nvPr/>
        </p:nvSpPr>
        <p:spPr>
          <a:xfrm>
            <a:off x="2155456" y="4596380"/>
            <a:ext cx="1123999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INADIMPLÊNCIA</a:t>
            </a:r>
          </a:p>
        </p:txBody>
      </p:sp>
      <p:sp>
        <p:nvSpPr>
          <p:cNvPr id="12" name="Sonegação">
            <a:extLst>
              <a:ext uri="{FF2B5EF4-FFF2-40B4-BE49-F238E27FC236}">
                <a16:creationId xmlns:a16="http://schemas.microsoft.com/office/drawing/2014/main" xmlns="" id="{DFCABAA8-4312-4A63-8CB2-14D0953FA945}"/>
              </a:ext>
            </a:extLst>
          </p:cNvPr>
          <p:cNvSpPr>
            <a:spLocks noChangeAspect="1"/>
          </p:cNvSpPr>
          <p:nvPr/>
        </p:nvSpPr>
        <p:spPr>
          <a:xfrm>
            <a:off x="557153" y="4596380"/>
            <a:ext cx="1000397" cy="611355"/>
          </a:xfrm>
          <a:prstGeom prst="rect">
            <a:avLst/>
          </a:prstGeom>
          <a:solidFill>
            <a:srgbClr val="9D0F19"/>
          </a:solidFill>
          <a:ln w="44450">
            <a:solidFill>
              <a:srgbClr val="9D0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SONEGAÇÃO</a:t>
            </a:r>
          </a:p>
        </p:txBody>
      </p:sp>
      <p:sp>
        <p:nvSpPr>
          <p:cNvPr id="10" name="Impostos Cumulativos">
            <a:extLst>
              <a:ext uri="{FF2B5EF4-FFF2-40B4-BE49-F238E27FC236}">
                <a16:creationId xmlns:a16="http://schemas.microsoft.com/office/drawing/2014/main" xmlns="" id="{56318B98-195B-4F46-9231-FCC6830C26C1}"/>
              </a:ext>
            </a:extLst>
          </p:cNvPr>
          <p:cNvSpPr>
            <a:spLocks noChangeAspect="1"/>
          </p:cNvSpPr>
          <p:nvPr/>
        </p:nvSpPr>
        <p:spPr>
          <a:xfrm>
            <a:off x="10713717" y="5846377"/>
            <a:ext cx="1189195" cy="611354"/>
          </a:xfrm>
          <a:prstGeom prst="rect">
            <a:avLst/>
          </a:prstGeom>
          <a:solidFill>
            <a:srgbClr val="00B050"/>
          </a:solidFill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IMPOSTOS NÃO CUMULATIVOS</a:t>
            </a:r>
          </a:p>
        </p:txBody>
      </p:sp>
      <p:sp>
        <p:nvSpPr>
          <p:cNvPr id="11" name="Autonomia Legislatica Tributária">
            <a:extLst>
              <a:ext uri="{FF2B5EF4-FFF2-40B4-BE49-F238E27FC236}">
                <a16:creationId xmlns:a16="http://schemas.microsoft.com/office/drawing/2014/main" xmlns="" id="{728CFB20-498F-400A-B528-F129E08750E2}"/>
              </a:ext>
            </a:extLst>
          </p:cNvPr>
          <p:cNvSpPr>
            <a:spLocks noChangeAspect="1"/>
          </p:cNvSpPr>
          <p:nvPr/>
        </p:nvSpPr>
        <p:spPr>
          <a:xfrm>
            <a:off x="8709863" y="5846377"/>
            <a:ext cx="1035172" cy="611354"/>
          </a:xfrm>
          <a:prstGeom prst="rect">
            <a:avLst/>
          </a:prstGeom>
          <a:solidFill>
            <a:srgbClr val="00B050"/>
          </a:solidFill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UNIFICAÇÃO LEGISLATIVA TRIBUTÁRIA DA BASE DE CONSUMO</a:t>
            </a:r>
          </a:p>
        </p:txBody>
      </p:sp>
      <p:sp>
        <p:nvSpPr>
          <p:cNvPr id="9" name="Alta Carga Tributária na Base de Consumo">
            <a:extLst>
              <a:ext uri="{FF2B5EF4-FFF2-40B4-BE49-F238E27FC236}">
                <a16:creationId xmlns:a16="http://schemas.microsoft.com/office/drawing/2014/main" xmlns="" id="{2FEFAC88-A183-4F10-AF50-707E3C951ABA}"/>
              </a:ext>
            </a:extLst>
          </p:cNvPr>
          <p:cNvSpPr>
            <a:spLocks noChangeAspect="1"/>
          </p:cNvSpPr>
          <p:nvPr/>
        </p:nvSpPr>
        <p:spPr>
          <a:xfrm>
            <a:off x="6686974" y="5846377"/>
            <a:ext cx="1000397" cy="611354"/>
          </a:xfrm>
          <a:prstGeom prst="rect">
            <a:avLst/>
          </a:prstGeom>
          <a:solidFill>
            <a:srgbClr val="00B050"/>
          </a:solidFill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CARGA TRIBUTÁRIA ADEQUADA NA BASE CONSUMO</a:t>
            </a:r>
          </a:p>
        </p:txBody>
      </p:sp>
      <p:sp>
        <p:nvSpPr>
          <p:cNvPr id="7" name="Transações Bancárias não Têm Suporte Contábil">
            <a:extLst>
              <a:ext uri="{FF2B5EF4-FFF2-40B4-BE49-F238E27FC236}">
                <a16:creationId xmlns:a16="http://schemas.microsoft.com/office/drawing/2014/main" xmlns="" id="{B3668056-EC0D-4D1E-A223-56877C1CDD70}"/>
              </a:ext>
            </a:extLst>
          </p:cNvPr>
          <p:cNvSpPr>
            <a:spLocks noChangeAspect="1"/>
          </p:cNvSpPr>
          <p:nvPr/>
        </p:nvSpPr>
        <p:spPr>
          <a:xfrm>
            <a:off x="4503647" y="5846377"/>
            <a:ext cx="1160835" cy="611354"/>
          </a:xfrm>
          <a:prstGeom prst="rect">
            <a:avLst/>
          </a:prstGeom>
          <a:solidFill>
            <a:srgbClr val="00B050"/>
          </a:solidFill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TRANSAÇÕES BANCÁRIAS PASSAM A TER SUPORTE CONTÁBIL</a:t>
            </a:r>
          </a:p>
        </p:txBody>
      </p:sp>
      <p:sp>
        <p:nvSpPr>
          <p:cNvPr id="5" name="Recolhimento é Iniciativa do Contribuinte">
            <a:extLst>
              <a:ext uri="{FF2B5EF4-FFF2-40B4-BE49-F238E27FC236}">
                <a16:creationId xmlns:a16="http://schemas.microsoft.com/office/drawing/2014/main" xmlns="" id="{8147CFE9-B5A2-41D3-8BE1-37E74B7E41E9}"/>
              </a:ext>
            </a:extLst>
          </p:cNvPr>
          <p:cNvSpPr>
            <a:spLocks noChangeAspect="1"/>
          </p:cNvSpPr>
          <p:nvPr/>
        </p:nvSpPr>
        <p:spPr>
          <a:xfrm>
            <a:off x="2641196" y="5846377"/>
            <a:ext cx="1099681" cy="611354"/>
          </a:xfrm>
          <a:prstGeom prst="rect">
            <a:avLst/>
          </a:prstGeom>
          <a:solidFill>
            <a:srgbClr val="00B050"/>
          </a:solidFill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RECOLHIMENTO É AUTOMÁTICO PELO SISTEMA BANCÁRIO</a:t>
            </a:r>
          </a:p>
        </p:txBody>
      </p:sp>
      <p:sp>
        <p:nvSpPr>
          <p:cNvPr id="8" name="Imposto é Declaratório">
            <a:extLst>
              <a:ext uri="{FF2B5EF4-FFF2-40B4-BE49-F238E27FC236}">
                <a16:creationId xmlns:a16="http://schemas.microsoft.com/office/drawing/2014/main" xmlns="" id="{5CA58BA2-2736-4CE2-98D9-4D7257CBDB51}"/>
              </a:ext>
            </a:extLst>
          </p:cNvPr>
          <p:cNvSpPr>
            <a:spLocks noChangeAspect="1"/>
          </p:cNvSpPr>
          <p:nvPr/>
        </p:nvSpPr>
        <p:spPr>
          <a:xfrm>
            <a:off x="557153" y="5846377"/>
            <a:ext cx="1000397" cy="611354"/>
          </a:xfrm>
          <a:prstGeom prst="rect">
            <a:avLst/>
          </a:prstGeom>
          <a:solidFill>
            <a:srgbClr val="00B050"/>
          </a:solidFill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IMPOSTO É CALCULADO DO PELO  ESTADO</a:t>
            </a:r>
          </a:p>
        </p:txBody>
      </p:sp>
      <p:sp>
        <p:nvSpPr>
          <p:cNvPr id="4" name="Multiplicar 74">
            <a:extLst>
              <a:ext uri="{FF2B5EF4-FFF2-40B4-BE49-F238E27FC236}">
                <a16:creationId xmlns:a16="http://schemas.microsoft.com/office/drawing/2014/main" xmlns="" id="{7AB9F1B4-1EBB-45A5-834D-8756B0672B57}"/>
              </a:ext>
            </a:extLst>
          </p:cNvPr>
          <p:cNvSpPr/>
          <p:nvPr/>
        </p:nvSpPr>
        <p:spPr bwMode="auto">
          <a:xfrm>
            <a:off x="701268" y="4567133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Multiplicar 74">
            <a:extLst>
              <a:ext uri="{FF2B5EF4-FFF2-40B4-BE49-F238E27FC236}">
                <a16:creationId xmlns:a16="http://schemas.microsoft.com/office/drawing/2014/main" xmlns="" id="{5516391C-3791-459A-AF35-1C66C72B1DF3}"/>
              </a:ext>
            </a:extLst>
          </p:cNvPr>
          <p:cNvSpPr/>
          <p:nvPr/>
        </p:nvSpPr>
        <p:spPr bwMode="auto">
          <a:xfrm>
            <a:off x="2390805" y="4601023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Multiplicar 74">
            <a:extLst>
              <a:ext uri="{FF2B5EF4-FFF2-40B4-BE49-F238E27FC236}">
                <a16:creationId xmlns:a16="http://schemas.microsoft.com/office/drawing/2014/main" xmlns="" id="{A5CA728A-446F-4BF1-92F5-A8A55C78BC4B}"/>
              </a:ext>
            </a:extLst>
          </p:cNvPr>
          <p:cNvSpPr/>
          <p:nvPr/>
        </p:nvSpPr>
        <p:spPr bwMode="auto">
          <a:xfrm>
            <a:off x="4110106" y="4586207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Multiplicar 74">
            <a:extLst>
              <a:ext uri="{FF2B5EF4-FFF2-40B4-BE49-F238E27FC236}">
                <a16:creationId xmlns:a16="http://schemas.microsoft.com/office/drawing/2014/main" xmlns="" id="{B6518B8C-BDB4-46E6-8E00-5D3E151C545C}"/>
              </a:ext>
            </a:extLst>
          </p:cNvPr>
          <p:cNvSpPr/>
          <p:nvPr/>
        </p:nvSpPr>
        <p:spPr bwMode="auto">
          <a:xfrm>
            <a:off x="5815282" y="4554758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Multiplicar 74">
            <a:extLst>
              <a:ext uri="{FF2B5EF4-FFF2-40B4-BE49-F238E27FC236}">
                <a16:creationId xmlns:a16="http://schemas.microsoft.com/office/drawing/2014/main" xmlns="" id="{9DDA6330-60A8-47F6-84E5-28FCB306046E}"/>
              </a:ext>
            </a:extLst>
          </p:cNvPr>
          <p:cNvSpPr/>
          <p:nvPr/>
        </p:nvSpPr>
        <p:spPr bwMode="auto">
          <a:xfrm>
            <a:off x="7695158" y="4600869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Multiplicar 74">
            <a:extLst>
              <a:ext uri="{FF2B5EF4-FFF2-40B4-BE49-F238E27FC236}">
                <a16:creationId xmlns:a16="http://schemas.microsoft.com/office/drawing/2014/main" xmlns="" id="{47B41D06-60A9-41CB-B3E2-B09F62032914}"/>
              </a:ext>
            </a:extLst>
          </p:cNvPr>
          <p:cNvSpPr/>
          <p:nvPr/>
        </p:nvSpPr>
        <p:spPr bwMode="auto">
          <a:xfrm>
            <a:off x="9436931" y="4591511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Multiplicar 74">
            <a:extLst>
              <a:ext uri="{FF2B5EF4-FFF2-40B4-BE49-F238E27FC236}">
                <a16:creationId xmlns:a16="http://schemas.microsoft.com/office/drawing/2014/main" xmlns="" id="{A3C8B48E-6609-42DF-BD63-6E86428BD18F}"/>
              </a:ext>
            </a:extLst>
          </p:cNvPr>
          <p:cNvSpPr/>
          <p:nvPr/>
        </p:nvSpPr>
        <p:spPr bwMode="auto">
          <a:xfrm>
            <a:off x="10952688" y="4572541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Multiplicar 74">
            <a:extLst>
              <a:ext uri="{FF2B5EF4-FFF2-40B4-BE49-F238E27FC236}">
                <a16:creationId xmlns:a16="http://schemas.microsoft.com/office/drawing/2014/main" xmlns="" id="{7B58348E-2922-4AB6-8677-AA32BD8E3B28}"/>
              </a:ext>
            </a:extLst>
          </p:cNvPr>
          <p:cNvSpPr/>
          <p:nvPr/>
        </p:nvSpPr>
        <p:spPr bwMode="auto">
          <a:xfrm>
            <a:off x="722679" y="3473138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Multiplicar 74">
            <a:extLst>
              <a:ext uri="{FF2B5EF4-FFF2-40B4-BE49-F238E27FC236}">
                <a16:creationId xmlns:a16="http://schemas.microsoft.com/office/drawing/2014/main" xmlns="" id="{EFB6A753-1542-4228-9C47-574309191A17}"/>
              </a:ext>
            </a:extLst>
          </p:cNvPr>
          <p:cNvSpPr/>
          <p:nvPr/>
        </p:nvSpPr>
        <p:spPr bwMode="auto">
          <a:xfrm>
            <a:off x="2304402" y="3458528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Multiplicar 74">
            <a:extLst>
              <a:ext uri="{FF2B5EF4-FFF2-40B4-BE49-F238E27FC236}">
                <a16:creationId xmlns:a16="http://schemas.microsoft.com/office/drawing/2014/main" xmlns="" id="{BDEBE4F4-F98B-459E-A554-0E33E6D01411}"/>
              </a:ext>
            </a:extLst>
          </p:cNvPr>
          <p:cNvSpPr/>
          <p:nvPr/>
        </p:nvSpPr>
        <p:spPr bwMode="auto">
          <a:xfrm>
            <a:off x="3907218" y="3460252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Multiplicar 74">
            <a:extLst>
              <a:ext uri="{FF2B5EF4-FFF2-40B4-BE49-F238E27FC236}">
                <a16:creationId xmlns:a16="http://schemas.microsoft.com/office/drawing/2014/main" xmlns="" id="{903F07C0-2A38-4E21-94E0-3C57CF99CCB1}"/>
              </a:ext>
            </a:extLst>
          </p:cNvPr>
          <p:cNvSpPr/>
          <p:nvPr/>
        </p:nvSpPr>
        <p:spPr bwMode="auto">
          <a:xfrm>
            <a:off x="5558946" y="3495848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Multiplicar 74">
            <a:extLst>
              <a:ext uri="{FF2B5EF4-FFF2-40B4-BE49-F238E27FC236}">
                <a16:creationId xmlns:a16="http://schemas.microsoft.com/office/drawing/2014/main" xmlns="" id="{337E67B0-2770-4FFB-A653-6BB55849C7A5}"/>
              </a:ext>
            </a:extLst>
          </p:cNvPr>
          <p:cNvSpPr/>
          <p:nvPr/>
        </p:nvSpPr>
        <p:spPr bwMode="auto">
          <a:xfrm>
            <a:off x="7528734" y="3477474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Multiplicar 74">
            <a:extLst>
              <a:ext uri="{FF2B5EF4-FFF2-40B4-BE49-F238E27FC236}">
                <a16:creationId xmlns:a16="http://schemas.microsoft.com/office/drawing/2014/main" xmlns="" id="{059E0468-5EC6-4565-B2CE-61F22F01A08A}"/>
              </a:ext>
            </a:extLst>
          </p:cNvPr>
          <p:cNvSpPr/>
          <p:nvPr/>
        </p:nvSpPr>
        <p:spPr bwMode="auto">
          <a:xfrm>
            <a:off x="9462051" y="3495848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Multiplicar 74">
            <a:extLst>
              <a:ext uri="{FF2B5EF4-FFF2-40B4-BE49-F238E27FC236}">
                <a16:creationId xmlns:a16="http://schemas.microsoft.com/office/drawing/2014/main" xmlns="" id="{65286EAE-AB54-4ABA-BF5A-EA4AC9CF3866}"/>
              </a:ext>
            </a:extLst>
          </p:cNvPr>
          <p:cNvSpPr/>
          <p:nvPr/>
        </p:nvSpPr>
        <p:spPr bwMode="auto">
          <a:xfrm>
            <a:off x="4755652" y="2383826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Multiplicar 74">
            <a:extLst>
              <a:ext uri="{FF2B5EF4-FFF2-40B4-BE49-F238E27FC236}">
                <a16:creationId xmlns:a16="http://schemas.microsoft.com/office/drawing/2014/main" xmlns="" id="{DF7FFE4A-BDD7-4BED-9C45-DABBB1C4A37C}"/>
              </a:ext>
            </a:extLst>
          </p:cNvPr>
          <p:cNvSpPr/>
          <p:nvPr/>
        </p:nvSpPr>
        <p:spPr bwMode="auto">
          <a:xfrm>
            <a:off x="6674124" y="2428185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Multiplicar 74">
            <a:extLst>
              <a:ext uri="{FF2B5EF4-FFF2-40B4-BE49-F238E27FC236}">
                <a16:creationId xmlns:a16="http://schemas.microsoft.com/office/drawing/2014/main" xmlns="" id="{12768FAA-DAF9-450A-B983-32417E6BCE6C}"/>
              </a:ext>
            </a:extLst>
          </p:cNvPr>
          <p:cNvSpPr/>
          <p:nvPr/>
        </p:nvSpPr>
        <p:spPr bwMode="auto">
          <a:xfrm>
            <a:off x="8425284" y="2400770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Multiplicar 74">
            <a:extLst>
              <a:ext uri="{FF2B5EF4-FFF2-40B4-BE49-F238E27FC236}">
                <a16:creationId xmlns:a16="http://schemas.microsoft.com/office/drawing/2014/main" xmlns="" id="{94BFEF2B-CBC1-4A89-9323-6640757750CF}"/>
              </a:ext>
            </a:extLst>
          </p:cNvPr>
          <p:cNvSpPr/>
          <p:nvPr/>
        </p:nvSpPr>
        <p:spPr bwMode="auto">
          <a:xfrm>
            <a:off x="10129702" y="2436367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Multiplicar 74">
            <a:extLst>
              <a:ext uri="{FF2B5EF4-FFF2-40B4-BE49-F238E27FC236}">
                <a16:creationId xmlns:a16="http://schemas.microsoft.com/office/drawing/2014/main" xmlns="" id="{BA2F3719-C45E-457F-873A-A7846CDD6A26}"/>
              </a:ext>
            </a:extLst>
          </p:cNvPr>
          <p:cNvSpPr/>
          <p:nvPr/>
        </p:nvSpPr>
        <p:spPr bwMode="auto">
          <a:xfrm>
            <a:off x="715223" y="2417720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Multiplicar 74">
            <a:extLst>
              <a:ext uri="{FF2B5EF4-FFF2-40B4-BE49-F238E27FC236}">
                <a16:creationId xmlns:a16="http://schemas.microsoft.com/office/drawing/2014/main" xmlns="" id="{A68441AC-663A-489B-88A8-E5FD2C373B1C}"/>
              </a:ext>
            </a:extLst>
          </p:cNvPr>
          <p:cNvSpPr/>
          <p:nvPr/>
        </p:nvSpPr>
        <p:spPr bwMode="auto">
          <a:xfrm>
            <a:off x="2898627" y="2409682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" name="Multiplicar 74">
            <a:extLst>
              <a:ext uri="{FF2B5EF4-FFF2-40B4-BE49-F238E27FC236}">
                <a16:creationId xmlns:a16="http://schemas.microsoft.com/office/drawing/2014/main" xmlns="" id="{DEF85855-7531-4034-BEEA-BEBAA1CAFFD8}"/>
              </a:ext>
            </a:extLst>
          </p:cNvPr>
          <p:cNvSpPr/>
          <p:nvPr/>
        </p:nvSpPr>
        <p:spPr bwMode="auto">
          <a:xfrm>
            <a:off x="5779441" y="1427442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" name="Multiplicar 74">
            <a:extLst>
              <a:ext uri="{FF2B5EF4-FFF2-40B4-BE49-F238E27FC236}">
                <a16:creationId xmlns:a16="http://schemas.microsoft.com/office/drawing/2014/main" xmlns="" id="{7D04CFA1-288B-463B-AAD3-71109362BBDE}"/>
              </a:ext>
            </a:extLst>
          </p:cNvPr>
          <p:cNvSpPr/>
          <p:nvPr/>
        </p:nvSpPr>
        <p:spPr bwMode="auto">
          <a:xfrm>
            <a:off x="7933220" y="1171915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" name="Multiplicar 74">
            <a:extLst>
              <a:ext uri="{FF2B5EF4-FFF2-40B4-BE49-F238E27FC236}">
                <a16:creationId xmlns:a16="http://schemas.microsoft.com/office/drawing/2014/main" xmlns="" id="{C24E2F2F-61EB-4ACC-9634-BEB712EC4CA5}"/>
              </a:ext>
            </a:extLst>
          </p:cNvPr>
          <p:cNvSpPr/>
          <p:nvPr/>
        </p:nvSpPr>
        <p:spPr bwMode="auto">
          <a:xfrm>
            <a:off x="5202122" y="215009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Multiplicar 74">
            <a:extLst>
              <a:ext uri="{FF2B5EF4-FFF2-40B4-BE49-F238E27FC236}">
                <a16:creationId xmlns:a16="http://schemas.microsoft.com/office/drawing/2014/main" xmlns="" id="{BAC6B044-F8E9-4F89-B69A-3F597D6296A9}"/>
              </a:ext>
            </a:extLst>
          </p:cNvPr>
          <p:cNvSpPr/>
          <p:nvPr/>
        </p:nvSpPr>
        <p:spPr bwMode="auto">
          <a:xfrm>
            <a:off x="6474287" y="203548"/>
            <a:ext cx="649219" cy="649219"/>
          </a:xfrm>
          <a:prstGeom prst="mathMultiply">
            <a:avLst/>
          </a:prstGeom>
          <a:solidFill>
            <a:srgbClr val="00B05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17" name="Agrupar 116">
            <a:extLst>
              <a:ext uri="{FF2B5EF4-FFF2-40B4-BE49-F238E27FC236}">
                <a16:creationId xmlns:a16="http://schemas.microsoft.com/office/drawing/2014/main" xmlns="" id="{9708AF7E-B650-42DB-8B2A-DB002145015F}"/>
              </a:ext>
            </a:extLst>
          </p:cNvPr>
          <p:cNvGrpSpPr/>
          <p:nvPr/>
        </p:nvGrpSpPr>
        <p:grpSpPr>
          <a:xfrm>
            <a:off x="6018026" y="3987696"/>
            <a:ext cx="1214141" cy="616663"/>
            <a:chOff x="3617249" y="407908"/>
            <a:chExt cx="1214141" cy="616663"/>
          </a:xfrm>
        </p:grpSpPr>
        <p:sp>
          <p:nvSpPr>
            <p:cNvPr id="118" name="Texto Explicativo: Linha Dobrada 117">
              <a:extLst>
                <a:ext uri="{FF2B5EF4-FFF2-40B4-BE49-F238E27FC236}">
                  <a16:creationId xmlns:a16="http://schemas.microsoft.com/office/drawing/2014/main" xmlns="" id="{6F104413-72C1-471D-9E22-B6DDC90B7528}"/>
                </a:ext>
              </a:extLst>
            </p:cNvPr>
            <p:cNvSpPr/>
            <p:nvPr/>
          </p:nvSpPr>
          <p:spPr bwMode="auto">
            <a:xfrm>
              <a:off x="3617249" y="644091"/>
              <a:ext cx="916266" cy="380480"/>
            </a:xfrm>
            <a:prstGeom prst="borderCallout2">
              <a:avLst>
                <a:gd name="adj1" fmla="val 40072"/>
                <a:gd name="adj2" fmla="val 108489"/>
                <a:gd name="adj3" fmla="val 69813"/>
                <a:gd name="adj4" fmla="val 109184"/>
                <a:gd name="adj5" fmla="val 154059"/>
                <a:gd name="adj6" fmla="val 83997"/>
              </a:avLst>
            </a:prstGeom>
            <a:solidFill>
              <a:srgbClr val="FFFFFF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R$ 300 Bilhões a.a.</a:t>
              </a:r>
            </a:p>
          </p:txBody>
        </p:sp>
        <p:pic>
          <p:nvPicPr>
            <p:cNvPr id="120" name="Gráfico 119" descr="Desbloquear com preenchimento sólido">
              <a:extLst>
                <a:ext uri="{FF2B5EF4-FFF2-40B4-BE49-F238E27FC236}">
                  <a16:creationId xmlns:a16="http://schemas.microsoft.com/office/drawing/2014/main" xmlns="" id="{C2B51C9B-98EB-4693-A99A-D0C44E289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76350" y="407908"/>
              <a:ext cx="455040" cy="455040"/>
            </a:xfrm>
            <a:prstGeom prst="rect">
              <a:avLst/>
            </a:prstGeom>
          </p:spPr>
        </p:pic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xmlns="" id="{14298DD0-158B-4E34-B626-EACF3F1B9F0D}"/>
              </a:ext>
            </a:extLst>
          </p:cNvPr>
          <p:cNvGrpSpPr/>
          <p:nvPr/>
        </p:nvGrpSpPr>
        <p:grpSpPr>
          <a:xfrm>
            <a:off x="4044686" y="3988380"/>
            <a:ext cx="1214141" cy="616663"/>
            <a:chOff x="3617249" y="407908"/>
            <a:chExt cx="1214141" cy="616663"/>
          </a:xfrm>
        </p:grpSpPr>
        <p:sp>
          <p:nvSpPr>
            <p:cNvPr id="122" name="Texto Explicativo: Linha Dobrada 121">
              <a:extLst>
                <a:ext uri="{FF2B5EF4-FFF2-40B4-BE49-F238E27FC236}">
                  <a16:creationId xmlns:a16="http://schemas.microsoft.com/office/drawing/2014/main" xmlns="" id="{81066CCC-1463-4771-8B61-B67B4DB38A8A}"/>
                </a:ext>
              </a:extLst>
            </p:cNvPr>
            <p:cNvSpPr/>
            <p:nvPr/>
          </p:nvSpPr>
          <p:spPr bwMode="auto">
            <a:xfrm>
              <a:off x="3617249" y="644091"/>
              <a:ext cx="916266" cy="380480"/>
            </a:xfrm>
            <a:prstGeom prst="borderCallout2">
              <a:avLst>
                <a:gd name="adj1" fmla="val 40072"/>
                <a:gd name="adj2" fmla="val 108489"/>
                <a:gd name="adj3" fmla="val 69813"/>
                <a:gd name="adj4" fmla="val 108134"/>
                <a:gd name="adj5" fmla="val 97119"/>
                <a:gd name="adj6" fmla="val 105182"/>
              </a:avLst>
            </a:prstGeom>
            <a:solidFill>
              <a:srgbClr val="FFFFFF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R$ 900 Bilhões </a:t>
              </a:r>
              <a:r>
                <a:rPr kumimoji="0" lang="pt-BR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a.a</a:t>
              </a:r>
              <a:endPara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23" name="Gráfico 122" descr="Desbloquear com preenchimento sólido">
              <a:extLst>
                <a:ext uri="{FF2B5EF4-FFF2-40B4-BE49-F238E27FC236}">
                  <a16:creationId xmlns:a16="http://schemas.microsoft.com/office/drawing/2014/main" xmlns="" id="{659884EC-5C9B-42B6-89C8-C917F3757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76350" y="407908"/>
              <a:ext cx="455040" cy="455040"/>
            </a:xfrm>
            <a:prstGeom prst="rect">
              <a:avLst/>
            </a:prstGeom>
          </p:spPr>
        </p:pic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xmlns="" id="{60DC4693-8D98-4CF2-AFC4-C01AF267E3D4}"/>
              </a:ext>
            </a:extLst>
          </p:cNvPr>
          <p:cNvGrpSpPr/>
          <p:nvPr/>
        </p:nvGrpSpPr>
        <p:grpSpPr>
          <a:xfrm>
            <a:off x="6537686" y="1741528"/>
            <a:ext cx="1214141" cy="616663"/>
            <a:chOff x="3617249" y="407908"/>
            <a:chExt cx="1214141" cy="616663"/>
          </a:xfrm>
        </p:grpSpPr>
        <p:sp>
          <p:nvSpPr>
            <p:cNvPr id="129" name="Texto Explicativo: Linha Dobrada 128">
              <a:extLst>
                <a:ext uri="{FF2B5EF4-FFF2-40B4-BE49-F238E27FC236}">
                  <a16:creationId xmlns:a16="http://schemas.microsoft.com/office/drawing/2014/main" xmlns="" id="{ABF885DC-13C7-49FF-835C-3415CA619317}"/>
                </a:ext>
              </a:extLst>
            </p:cNvPr>
            <p:cNvSpPr/>
            <p:nvPr/>
          </p:nvSpPr>
          <p:spPr bwMode="auto">
            <a:xfrm>
              <a:off x="3617249" y="644091"/>
              <a:ext cx="916266" cy="380480"/>
            </a:xfrm>
            <a:prstGeom prst="borderCallout2">
              <a:avLst>
                <a:gd name="adj1" fmla="val 40072"/>
                <a:gd name="adj2" fmla="val 108489"/>
                <a:gd name="adj3" fmla="val 108047"/>
                <a:gd name="adj4" fmla="val 108428"/>
                <a:gd name="adj5" fmla="val 123107"/>
                <a:gd name="adj6" fmla="val 88534"/>
              </a:avLst>
            </a:prstGeom>
            <a:solidFill>
              <a:srgbClr val="FFFFFF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R$ 100 Bilhões </a:t>
              </a:r>
              <a:r>
                <a:rPr kumimoji="0" lang="pt-BR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a.a</a:t>
              </a:r>
              <a:endPara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30" name="Gráfico 129" descr="Desbloquear com preenchimento sólido">
              <a:extLst>
                <a:ext uri="{FF2B5EF4-FFF2-40B4-BE49-F238E27FC236}">
                  <a16:creationId xmlns:a16="http://schemas.microsoft.com/office/drawing/2014/main" xmlns="" id="{5C0A9E3C-CBE8-4448-BBA1-A0D8506E9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76350" y="407908"/>
              <a:ext cx="455040" cy="455040"/>
            </a:xfrm>
            <a:prstGeom prst="rect">
              <a:avLst/>
            </a:prstGeom>
          </p:spPr>
        </p:pic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xmlns="" id="{B959B95A-CDFD-484F-93F7-C504F1AD4BBA}"/>
              </a:ext>
            </a:extLst>
          </p:cNvPr>
          <p:cNvGrpSpPr/>
          <p:nvPr/>
        </p:nvGrpSpPr>
        <p:grpSpPr>
          <a:xfrm>
            <a:off x="3941641" y="1735559"/>
            <a:ext cx="1214141" cy="616663"/>
            <a:chOff x="3617249" y="407908"/>
            <a:chExt cx="1214141" cy="616663"/>
          </a:xfrm>
        </p:grpSpPr>
        <p:sp>
          <p:nvSpPr>
            <p:cNvPr id="133" name="Texto Explicativo: Linha Dobrada 132">
              <a:extLst>
                <a:ext uri="{FF2B5EF4-FFF2-40B4-BE49-F238E27FC236}">
                  <a16:creationId xmlns:a16="http://schemas.microsoft.com/office/drawing/2014/main" xmlns="" id="{03C0D917-91ED-4E13-950D-DE0556956720}"/>
                </a:ext>
              </a:extLst>
            </p:cNvPr>
            <p:cNvSpPr/>
            <p:nvPr/>
          </p:nvSpPr>
          <p:spPr bwMode="auto">
            <a:xfrm>
              <a:off x="3617249" y="644091"/>
              <a:ext cx="916266" cy="380480"/>
            </a:xfrm>
            <a:prstGeom prst="borderCallout2">
              <a:avLst>
                <a:gd name="adj1" fmla="val 40072"/>
                <a:gd name="adj2" fmla="val 108489"/>
                <a:gd name="adj3" fmla="val 69813"/>
                <a:gd name="adj4" fmla="val 109184"/>
                <a:gd name="adj5" fmla="val 110362"/>
                <a:gd name="adj6" fmla="val 124067"/>
              </a:avLst>
            </a:prstGeom>
            <a:solidFill>
              <a:srgbClr val="FFFFFF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R$ 100 Bilhões </a:t>
              </a:r>
              <a:r>
                <a:rPr kumimoji="0" lang="pt-BR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a.a</a:t>
              </a:r>
              <a:endPara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34" name="Gráfico 133" descr="Desbloquear com preenchimento sólido">
              <a:extLst>
                <a:ext uri="{FF2B5EF4-FFF2-40B4-BE49-F238E27FC236}">
                  <a16:creationId xmlns:a16="http://schemas.microsoft.com/office/drawing/2014/main" xmlns="" id="{ADF2F302-1FB6-4581-91AC-0F0785F3B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76350" y="407908"/>
              <a:ext cx="455040" cy="455040"/>
            </a:xfrm>
            <a:prstGeom prst="rect">
              <a:avLst/>
            </a:prstGeom>
          </p:spPr>
        </p:pic>
      </p:grpSp>
      <p:grpSp>
        <p:nvGrpSpPr>
          <p:cNvPr id="141" name="Agrupar 140">
            <a:extLst>
              <a:ext uri="{FF2B5EF4-FFF2-40B4-BE49-F238E27FC236}">
                <a16:creationId xmlns:a16="http://schemas.microsoft.com/office/drawing/2014/main" xmlns="" id="{2C225FD0-5166-41CD-A046-A88A2666D0E8}"/>
              </a:ext>
            </a:extLst>
          </p:cNvPr>
          <p:cNvGrpSpPr/>
          <p:nvPr/>
        </p:nvGrpSpPr>
        <p:grpSpPr>
          <a:xfrm>
            <a:off x="2147251" y="1741692"/>
            <a:ext cx="1214141" cy="616663"/>
            <a:chOff x="3617249" y="407908"/>
            <a:chExt cx="1214141" cy="616663"/>
          </a:xfrm>
        </p:grpSpPr>
        <p:sp>
          <p:nvSpPr>
            <p:cNvPr id="142" name="Texto Explicativo: Linha Dobrada 141">
              <a:extLst>
                <a:ext uri="{FF2B5EF4-FFF2-40B4-BE49-F238E27FC236}">
                  <a16:creationId xmlns:a16="http://schemas.microsoft.com/office/drawing/2014/main" xmlns="" id="{DC858CED-AA6D-4762-AE28-7B255F61A815}"/>
                </a:ext>
              </a:extLst>
            </p:cNvPr>
            <p:cNvSpPr/>
            <p:nvPr/>
          </p:nvSpPr>
          <p:spPr bwMode="auto">
            <a:xfrm>
              <a:off x="3617249" y="644091"/>
              <a:ext cx="916266" cy="380480"/>
            </a:xfrm>
            <a:prstGeom prst="borderCallout2">
              <a:avLst>
                <a:gd name="adj1" fmla="val 40072"/>
                <a:gd name="adj2" fmla="val 108489"/>
                <a:gd name="adj3" fmla="val 69813"/>
                <a:gd name="adj4" fmla="val 109184"/>
                <a:gd name="adj5" fmla="val 119466"/>
                <a:gd name="adj6" fmla="val 127091"/>
              </a:avLst>
            </a:prstGeom>
            <a:solidFill>
              <a:srgbClr val="FFFFFF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R$ 50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Bilhões </a:t>
              </a:r>
              <a:r>
                <a:rPr kumimoji="0" lang="pt-BR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a.a</a:t>
              </a:r>
              <a:endPara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43" name="Gráfico 142" descr="Desbloquear com preenchimento sólido">
              <a:extLst>
                <a:ext uri="{FF2B5EF4-FFF2-40B4-BE49-F238E27FC236}">
                  <a16:creationId xmlns:a16="http://schemas.microsoft.com/office/drawing/2014/main" xmlns="" id="{271C7536-5EF5-4332-89DA-9FFEB6BD2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76350" y="407908"/>
              <a:ext cx="455040" cy="455040"/>
            </a:xfrm>
            <a:prstGeom prst="rect">
              <a:avLst/>
            </a:prstGeom>
          </p:spPr>
        </p:pic>
      </p:grpSp>
      <p:grpSp>
        <p:nvGrpSpPr>
          <p:cNvPr id="145" name="Agrupar 144">
            <a:extLst>
              <a:ext uri="{FF2B5EF4-FFF2-40B4-BE49-F238E27FC236}">
                <a16:creationId xmlns:a16="http://schemas.microsoft.com/office/drawing/2014/main" xmlns="" id="{7956123F-788F-415C-9D76-EC879D29BCAB}"/>
              </a:ext>
            </a:extLst>
          </p:cNvPr>
          <p:cNvGrpSpPr/>
          <p:nvPr/>
        </p:nvGrpSpPr>
        <p:grpSpPr>
          <a:xfrm>
            <a:off x="745478" y="4081349"/>
            <a:ext cx="1214141" cy="616663"/>
            <a:chOff x="3617249" y="407908"/>
            <a:chExt cx="1214141" cy="616663"/>
          </a:xfrm>
        </p:grpSpPr>
        <p:sp>
          <p:nvSpPr>
            <p:cNvPr id="146" name="Texto Explicativo: Linha Dobrada 145">
              <a:extLst>
                <a:ext uri="{FF2B5EF4-FFF2-40B4-BE49-F238E27FC236}">
                  <a16:creationId xmlns:a16="http://schemas.microsoft.com/office/drawing/2014/main" xmlns="" id="{7715BE35-6AF0-4500-9DFD-C61C899C5DEF}"/>
                </a:ext>
              </a:extLst>
            </p:cNvPr>
            <p:cNvSpPr/>
            <p:nvPr/>
          </p:nvSpPr>
          <p:spPr bwMode="auto">
            <a:xfrm>
              <a:off x="3617249" y="644091"/>
              <a:ext cx="916266" cy="380480"/>
            </a:xfrm>
            <a:prstGeom prst="borderCallout2">
              <a:avLst>
                <a:gd name="adj1" fmla="val 40072"/>
                <a:gd name="adj2" fmla="val 108489"/>
                <a:gd name="adj3" fmla="val 102585"/>
                <a:gd name="adj4" fmla="val 107672"/>
                <a:gd name="adj5" fmla="val 117645"/>
                <a:gd name="adj6" fmla="val 87778"/>
              </a:avLst>
            </a:prstGeom>
            <a:solidFill>
              <a:srgbClr val="FFFFFF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R$ 300 Bilhões </a:t>
              </a:r>
              <a:r>
                <a:rPr kumimoji="0" lang="pt-BR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a.a</a:t>
              </a:r>
              <a:endPara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47" name="Gráfico 146" descr="Desbloquear com preenchimento sólido">
              <a:extLst>
                <a:ext uri="{FF2B5EF4-FFF2-40B4-BE49-F238E27FC236}">
                  <a16:creationId xmlns:a16="http://schemas.microsoft.com/office/drawing/2014/main" xmlns="" id="{796B5116-371B-434C-8A21-9E1C0E855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76350" y="407908"/>
              <a:ext cx="455040" cy="455040"/>
            </a:xfrm>
            <a:prstGeom prst="rect">
              <a:avLst/>
            </a:prstGeom>
          </p:spPr>
        </p:pic>
      </p:grpSp>
      <p:pic>
        <p:nvPicPr>
          <p:cNvPr id="50" name="Cadeado" descr="Bloqueio com preenchimento sólido">
            <a:extLst>
              <a:ext uri="{FF2B5EF4-FFF2-40B4-BE49-F238E27FC236}">
                <a16:creationId xmlns:a16="http://schemas.microsoft.com/office/drawing/2014/main" xmlns="" id="{EBB36EA0-C3BD-4066-AAB1-418739E8A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24112" y="187589"/>
            <a:ext cx="649219" cy="649219"/>
          </a:xfrm>
          <a:prstGeom prst="rect">
            <a:avLst/>
          </a:prstGeom>
        </p:spPr>
      </p:pic>
      <p:sp>
        <p:nvSpPr>
          <p:cNvPr id="148" name="Retângulo 147">
            <a:extLst>
              <a:ext uri="{FF2B5EF4-FFF2-40B4-BE49-F238E27FC236}">
                <a16:creationId xmlns:a16="http://schemas.microsoft.com/office/drawing/2014/main" xmlns="" id="{010F233F-610E-4433-8355-E102CF39DEDA}"/>
              </a:ext>
            </a:extLst>
          </p:cNvPr>
          <p:cNvSpPr/>
          <p:nvPr/>
        </p:nvSpPr>
        <p:spPr>
          <a:xfrm>
            <a:off x="243752" y="233864"/>
            <a:ext cx="3557144" cy="902132"/>
          </a:xfrm>
          <a:prstGeom prst="rect">
            <a:avLst/>
          </a:prstGeom>
          <a:solidFill>
            <a:srgbClr val="365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xmlns="" id="{94848855-79AE-4F62-817F-6FABC5E53401}"/>
              </a:ext>
            </a:extLst>
          </p:cNvPr>
          <p:cNvSpPr txBox="1"/>
          <p:nvPr/>
        </p:nvSpPr>
        <p:spPr>
          <a:xfrm>
            <a:off x="359307" y="244197"/>
            <a:ext cx="3365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CF1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o que mudar?</a:t>
            </a:r>
          </a:p>
        </p:txBody>
      </p:sp>
      <p:sp>
        <p:nvSpPr>
          <p:cNvPr id="151" name="Espaço Reservado para Texto 5">
            <a:extLst>
              <a:ext uri="{FF2B5EF4-FFF2-40B4-BE49-F238E27FC236}">
                <a16:creationId xmlns:a16="http://schemas.microsoft.com/office/drawing/2014/main" xmlns="" id="{E84CC3C6-CD5E-4B75-B2DF-F8B13859354B}"/>
              </a:ext>
            </a:extLst>
          </p:cNvPr>
          <p:cNvSpPr txBox="1">
            <a:spLocks/>
          </p:cNvSpPr>
          <p:nvPr/>
        </p:nvSpPr>
        <p:spPr>
          <a:xfrm>
            <a:off x="348849" y="809326"/>
            <a:ext cx="3428894" cy="3232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Eliminando as Causas Raízes</a:t>
            </a:r>
          </a:p>
        </p:txBody>
      </p:sp>
    </p:spTree>
    <p:extLst>
      <p:ext uri="{BB962C8B-B14F-4D97-AF65-F5344CB8AC3E}">
        <p14:creationId xmlns:p14="http://schemas.microsoft.com/office/powerpoint/2010/main" val="16201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50"/>
                            </p:stCondLst>
                            <p:childTnLst>
                              <p:par>
                                <p:cTn id="2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50"/>
                            </p:stCondLst>
                            <p:childTnLst>
                              <p:par>
                                <p:cTn id="2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000"/>
                            </p:stCondLst>
                            <p:childTnLst>
                              <p:par>
                                <p:cTn id="2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0" grpId="0" animBg="1"/>
      <p:bldP spid="11" grpId="0" animBg="1"/>
      <p:bldP spid="9" grpId="0" animBg="1"/>
      <p:bldP spid="7" grpId="0" animBg="1"/>
      <p:bldP spid="5" grpId="0" animBg="1"/>
      <p:bldP spid="8" grpId="0" animBg="1"/>
      <p:bldP spid="4" grpId="0" animBg="1"/>
      <p:bldP spid="6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053A4A-6AE2-4986-A3FF-3DA8F7DB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17" y="1709738"/>
            <a:ext cx="10860257" cy="2852737"/>
          </a:xfrm>
        </p:spPr>
        <p:txBody>
          <a:bodyPr/>
          <a:lstStyle/>
          <a:p>
            <a:r>
              <a:rPr lang="pt-BR" dirty="0">
                <a:latin typeface="+mn-lt"/>
              </a:rPr>
              <a:t>COMO PROVOCAR A MUDANÇA?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xmlns="" id="{1F3CA084-3A9B-EC41-95E6-212500D27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PEC 110/ 2019</a:t>
            </a:r>
            <a:br>
              <a:rPr lang="pt-BR" sz="4000" dirty="0">
                <a:solidFill>
                  <a:schemeClr val="bg1"/>
                </a:solidFill>
              </a:rPr>
            </a:br>
            <a:r>
              <a:rPr lang="pt-BR" sz="4000" dirty="0">
                <a:solidFill>
                  <a:schemeClr val="bg1"/>
                </a:solidFill>
              </a:rPr>
              <a:t>PARA DESTRAVAR O BRASIL</a:t>
            </a:r>
          </a:p>
          <a:p>
            <a:r>
              <a:rPr lang="pt-BR" sz="4000" dirty="0">
                <a:solidFill>
                  <a:schemeClr val="bg1"/>
                </a:solidFill>
              </a:rPr>
              <a:t>REENGENHARIA TRIBUTÁRIA TECNOLÓGICA, FRATERNA E SOLIDARIA</a:t>
            </a:r>
          </a:p>
        </p:txBody>
      </p:sp>
    </p:spTree>
    <p:extLst>
      <p:ext uri="{BB962C8B-B14F-4D97-AF65-F5344CB8AC3E}">
        <p14:creationId xmlns:p14="http://schemas.microsoft.com/office/powerpoint/2010/main" val="2072750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6D192861-50F8-A044-93C5-B7590F786C60}"/>
              </a:ext>
            </a:extLst>
          </p:cNvPr>
          <p:cNvSpPr/>
          <p:nvPr/>
        </p:nvSpPr>
        <p:spPr>
          <a:xfrm>
            <a:off x="-38100" y="2249099"/>
            <a:ext cx="12306177" cy="488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Distribuição de receitas por ente federativo: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quadro comparativo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0B1A5766-358E-47EA-8EB6-FA3C9AD4F28E}"/>
              </a:ext>
            </a:extLst>
          </p:cNvPr>
          <p:cNvSpPr/>
          <p:nvPr/>
        </p:nvSpPr>
        <p:spPr>
          <a:xfrm>
            <a:off x="747092" y="898185"/>
            <a:ext cx="11444909" cy="621062"/>
          </a:xfrm>
          <a:prstGeom prst="rect">
            <a:avLst/>
          </a:prstGeom>
          <a:solidFill>
            <a:srgbClr val="00295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prstClr val="white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NÃO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AUMENTAR A CARGA TRIBUTÁRIA PARA AS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 EMPRESAS E CONSUMIDORES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F0659B8D-78F0-46AE-8B6F-0D388899B396}"/>
              </a:ext>
            </a:extLst>
          </p:cNvPr>
          <p:cNvSpPr/>
          <p:nvPr/>
        </p:nvSpPr>
        <p:spPr>
          <a:xfrm>
            <a:off x="0" y="898185"/>
            <a:ext cx="785192" cy="6210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1ª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9DE9A078-4EBC-4183-BD1C-801F864274EA}"/>
              </a:ext>
            </a:extLst>
          </p:cNvPr>
          <p:cNvSpPr/>
          <p:nvPr/>
        </p:nvSpPr>
        <p:spPr>
          <a:xfrm>
            <a:off x="747093" y="1573947"/>
            <a:ext cx="11444908" cy="621062"/>
          </a:xfrm>
          <a:prstGeom prst="rect">
            <a:avLst/>
          </a:prstGeom>
          <a:solidFill>
            <a:srgbClr val="00295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MANTER A PARTILHA</a:t>
            </a:r>
            <a:r>
              <a:rPr lang="pt-BR" sz="2400" b="1" dirty="0">
                <a:solidFill>
                  <a:prstClr val="white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ENTRE 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UNIÃO 55%, ESTADOS </a:t>
            </a:r>
            <a:r>
              <a:rPr lang="pt-BR" sz="2400" b="1" dirty="0">
                <a:solidFill>
                  <a:prstClr val="white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25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% E MUNICÍPIOS </a:t>
            </a:r>
            <a:r>
              <a:rPr lang="pt-BR" sz="2400" b="1" noProof="0" dirty="0">
                <a:solidFill>
                  <a:prstClr val="white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20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MS PGothic" panose="020B0600070205080204" pitchFamily="34" charset="-128"/>
                <a:cs typeface="Arial" panose="020B0604020202020204" pitchFamily="34" charset="0"/>
              </a:rPr>
              <a:t>% 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0D81B0D8-B174-4AFE-9F24-6AD850CA5D5C}"/>
              </a:ext>
            </a:extLst>
          </p:cNvPr>
          <p:cNvSpPr/>
          <p:nvPr/>
        </p:nvSpPr>
        <p:spPr>
          <a:xfrm>
            <a:off x="0" y="1573947"/>
            <a:ext cx="785192" cy="6210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2ª</a:t>
            </a:r>
          </a:p>
        </p:txBody>
      </p:sp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xmlns="" id="{C4686CB8-874C-4432-B872-50DD81DE3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75" y="2644876"/>
            <a:ext cx="9372050" cy="421312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1B059D-8D77-4DEA-9A80-B5E7B74B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652"/>
            <a:ext cx="10515600" cy="621063"/>
          </a:xfrm>
        </p:spPr>
        <p:txBody>
          <a:bodyPr>
            <a:normAutofit fontScale="90000"/>
          </a:bodyPr>
          <a:lstStyle/>
          <a:p>
            <a:r>
              <a:rPr lang="pt-BR" dirty="0"/>
              <a:t>2 REGRAS DE OURO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72454E3-DF24-CF49-B516-E724DE85BFA7}"/>
              </a:ext>
            </a:extLst>
          </p:cNvPr>
          <p:cNvSpPr txBox="1"/>
          <p:nvPr/>
        </p:nvSpPr>
        <p:spPr>
          <a:xfrm>
            <a:off x="248328" y="4120011"/>
            <a:ext cx="997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memória de cálculo PEC 293/04</a:t>
            </a:r>
          </a:p>
        </p:txBody>
      </p:sp>
    </p:spTree>
    <p:extLst>
      <p:ext uri="{BB962C8B-B14F-4D97-AF65-F5344CB8AC3E}">
        <p14:creationId xmlns:p14="http://schemas.microsoft.com/office/powerpoint/2010/main" val="407694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055C160C-1604-8348-8BF5-8C9CFF4D1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204967"/>
              </p:ext>
            </p:extLst>
          </p:nvPr>
        </p:nvGraphicFramePr>
        <p:xfrm>
          <a:off x="429664" y="1983756"/>
          <a:ext cx="5743417" cy="4786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B12B02-AE95-414F-93E9-0189EAF7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01053"/>
            <a:ext cx="11049000" cy="1203158"/>
          </a:xfrm>
        </p:spPr>
        <p:txBody>
          <a:bodyPr>
            <a:normAutofit fontScale="90000"/>
          </a:bodyPr>
          <a:lstStyle/>
          <a:p>
            <a:r>
              <a:rPr lang="pt-BR" dirty="0"/>
              <a:t>MANTER A RECEITA DISPONÍVEL</a:t>
            </a:r>
            <a:br>
              <a:rPr lang="pt-BR" dirty="0"/>
            </a:br>
            <a:r>
              <a:rPr lang="pt-BR" dirty="0"/>
              <a:t>DOS 3 ENTES FEDERADOS</a:t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xmlns="" id="{05822D00-C87E-7A43-8096-D41F6FAB5C2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0105152"/>
              </p:ext>
            </p:extLst>
          </p:nvPr>
        </p:nvGraphicFramePr>
        <p:xfrm>
          <a:off x="6173081" y="1983756"/>
          <a:ext cx="5743575" cy="4786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1201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9576AC2F-2B42-44E0-BEAC-D16BFC898540}"/>
              </a:ext>
            </a:extLst>
          </p:cNvPr>
          <p:cNvSpPr/>
          <p:nvPr/>
        </p:nvSpPr>
        <p:spPr>
          <a:xfrm>
            <a:off x="0" y="1198949"/>
            <a:ext cx="12191999" cy="1556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2E9CBFBD-91E5-4D7D-957F-0CF5BFCD3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18701" r="12078" b="19131"/>
          <a:stretch/>
        </p:blipFill>
        <p:spPr>
          <a:xfrm>
            <a:off x="1832633" y="1389694"/>
            <a:ext cx="8720702" cy="406615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5001D47-4D6D-A541-A61E-20D07D48B6DF}"/>
              </a:ext>
            </a:extLst>
          </p:cNvPr>
          <p:cNvSpPr txBox="1"/>
          <p:nvPr/>
        </p:nvSpPr>
        <p:spPr>
          <a:xfrm>
            <a:off x="603320" y="5391976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 RENDA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718019D-75B1-B44C-AAEA-A44C23C9B693}"/>
              </a:ext>
            </a:extLst>
          </p:cNvPr>
          <p:cNvSpPr txBox="1"/>
          <p:nvPr/>
        </p:nvSpPr>
        <p:spPr>
          <a:xfrm>
            <a:off x="8571158" y="5391976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 PATRIMÔNIO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96A0567-10BE-B74C-9A56-9F1D017B24BC}"/>
              </a:ext>
            </a:extLst>
          </p:cNvPr>
          <p:cNvSpPr txBox="1"/>
          <p:nvPr/>
        </p:nvSpPr>
        <p:spPr>
          <a:xfrm>
            <a:off x="4447803" y="5391976"/>
            <a:ext cx="329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FOLHA DE PAGAMENTOS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ED321B7D-E1CA-4F94-9A68-06FC5AEBEE13}"/>
              </a:ext>
            </a:extLst>
          </p:cNvPr>
          <p:cNvSpPr/>
          <p:nvPr/>
        </p:nvSpPr>
        <p:spPr>
          <a:xfrm>
            <a:off x="225626" y="5685834"/>
            <a:ext cx="3772908" cy="10529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POR 1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1B34319F-0BBA-4226-BB39-CBA6B9403CB2}"/>
              </a:ext>
            </a:extLst>
          </p:cNvPr>
          <p:cNvSpPr/>
          <p:nvPr/>
        </p:nvSpPr>
        <p:spPr>
          <a:xfrm>
            <a:off x="4214857" y="5685834"/>
            <a:ext cx="3772908" cy="1052945"/>
          </a:xfrm>
          <a:prstGeom prst="rect">
            <a:avLst/>
          </a:prstGeom>
          <a:solidFill>
            <a:srgbClr val="789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DESONERAÇÃO DA FOLHA PARA GERAR EMPREGOS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3E5F9A80-3057-4F6C-AD0C-C1F1576A154D}"/>
              </a:ext>
            </a:extLst>
          </p:cNvPr>
          <p:cNvSpPr/>
          <p:nvPr/>
        </p:nvSpPr>
        <p:spPr>
          <a:xfrm>
            <a:off x="-1" y="347902"/>
            <a:ext cx="2035061" cy="6210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1º PILAR</a:t>
            </a:r>
            <a:endParaRPr kumimoji="0" lang="pt-BR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C39769DE-7728-44CF-B4E2-E83C39A56B0A}"/>
              </a:ext>
            </a:extLst>
          </p:cNvPr>
          <p:cNvGrpSpPr/>
          <p:nvPr/>
        </p:nvGrpSpPr>
        <p:grpSpPr>
          <a:xfrm>
            <a:off x="8193466" y="5685835"/>
            <a:ext cx="3772908" cy="1052944"/>
            <a:chOff x="8193466" y="5565519"/>
            <a:chExt cx="3772908" cy="1052944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xmlns="" id="{CE349D1F-E447-49CC-B97A-A32A7953E53C}"/>
                </a:ext>
              </a:extLst>
            </p:cNvPr>
            <p:cNvSpPr/>
            <p:nvPr/>
          </p:nvSpPr>
          <p:spPr>
            <a:xfrm>
              <a:off x="8193466" y="5565519"/>
              <a:ext cx="3772908" cy="71390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MUNICIPALIZADA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900F9E8C-E8E6-4AA5-B0A1-326841C69DB2}"/>
                </a:ext>
              </a:extLst>
            </p:cNvPr>
            <p:cNvSpPr/>
            <p:nvPr/>
          </p:nvSpPr>
          <p:spPr>
            <a:xfrm>
              <a:off x="8193466" y="6261512"/>
              <a:ext cx="3772908" cy="356951"/>
            </a:xfrm>
            <a:prstGeom prst="rect">
              <a:avLst/>
            </a:prstGeom>
            <a:solidFill>
              <a:srgbClr val="002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IPVA PARA AVIÕES EXECUTIVOS E IATES </a:t>
              </a:r>
            </a:p>
          </p:txBody>
        </p:sp>
      </p:grpSp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51E41B82-CC5B-4206-9ECC-FADFCC792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059" y="1"/>
            <a:ext cx="5952705" cy="1269374"/>
          </a:xfrm>
        </p:spPr>
        <p:txBody>
          <a:bodyPr>
            <a:normAutofit/>
          </a:bodyPr>
          <a:lstStyle/>
          <a:p>
            <a:r>
              <a:rPr lang="pt-BR" sz="3200" dirty="0"/>
              <a:t>COM SIMPLIFICAÇÃO RADICAL NA</a:t>
            </a:r>
            <a:br>
              <a:rPr lang="pt-BR" sz="3200" dirty="0"/>
            </a:br>
            <a:r>
              <a:rPr lang="pt-BR" sz="3200" dirty="0"/>
              <a:t>BASE CONSUMO/FOLHA E RENDA </a:t>
            </a:r>
          </a:p>
        </p:txBody>
      </p:sp>
    </p:spTree>
    <p:extLst>
      <p:ext uri="{BB962C8B-B14F-4D97-AF65-F5344CB8AC3E}">
        <p14:creationId xmlns:p14="http://schemas.microsoft.com/office/powerpoint/2010/main" val="20735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3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xmlns="" id="{20912944-52CE-014E-91F0-9AC88FA75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842" y="1123527"/>
            <a:ext cx="8186311" cy="46048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11513DF-5AC3-BD47-995B-A12C5B990650}"/>
              </a:ext>
            </a:extLst>
          </p:cNvPr>
          <p:cNvSpPr txBox="1"/>
          <p:nvPr/>
        </p:nvSpPr>
        <p:spPr>
          <a:xfrm>
            <a:off x="4931228" y="637320"/>
            <a:ext cx="393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NOVO RELATÓRIO APRESENTADO</a:t>
            </a:r>
          </a:p>
        </p:txBody>
      </p:sp>
    </p:spTree>
    <p:extLst>
      <p:ext uri="{BB962C8B-B14F-4D97-AF65-F5344CB8AC3E}">
        <p14:creationId xmlns:p14="http://schemas.microsoft.com/office/powerpoint/2010/main" val="2513874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A1623D8-4B7C-4F43-BA90-F206C0FC19ED}"/>
              </a:ext>
            </a:extLst>
          </p:cNvPr>
          <p:cNvSpPr txBox="1"/>
          <p:nvPr/>
        </p:nvSpPr>
        <p:spPr>
          <a:xfrm>
            <a:off x="83828" y="5609334"/>
            <a:ext cx="12024344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IBS-DUAL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COM POSSIBILIDADE DE ABSORVER A DESONERAÇÃO TOTAL OU PARCIAL DA FOLHA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400" dirty="0">
                <a:solidFill>
                  <a:prstClr val="black"/>
                </a:solidFill>
                <a:cs typeface="Arial" panose="020B0604020202020204" pitchFamily="34" charset="0"/>
              </a:rPr>
              <a:t>FALTA INCLUIR NO IBS/CBS IOF, IPI, </a:t>
            </a:r>
            <a:r>
              <a:rPr lang="pt-BR" sz="2400" dirty="0" err="1">
                <a:solidFill>
                  <a:prstClr val="black"/>
                </a:solidFill>
                <a:cs typeface="Arial" panose="020B0604020202020204" pitchFamily="34" charset="0"/>
              </a:rPr>
              <a:t>CIDEs</a:t>
            </a:r>
            <a:r>
              <a:rPr lang="pt-BR" sz="2400" dirty="0">
                <a:solidFill>
                  <a:prstClr val="black"/>
                </a:solidFill>
                <a:cs typeface="Arial" panose="020B0604020202020204" pitchFamily="34" charset="0"/>
              </a:rPr>
              <a:t>, PASEP, SALÁRIO EDUCAÇÃO, SISTEMA S. FUNRURAL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xmlns="" id="{C91BA920-6943-40B8-85EA-5452FD92701F}"/>
              </a:ext>
            </a:extLst>
          </p:cNvPr>
          <p:cNvSpPr/>
          <p:nvPr/>
        </p:nvSpPr>
        <p:spPr>
          <a:xfrm>
            <a:off x="845216" y="2384641"/>
            <a:ext cx="3256940" cy="32246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IBS/CBS*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xmlns="" id="{0765B442-7F54-4F3B-A0DE-E18B9659CE38}"/>
              </a:ext>
            </a:extLst>
          </p:cNvPr>
          <p:cNvSpPr/>
          <p:nvPr/>
        </p:nvSpPr>
        <p:spPr bwMode="auto">
          <a:xfrm>
            <a:off x="7138945" y="2882746"/>
            <a:ext cx="2288605" cy="2297876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</a:t>
            </a:r>
          </a:p>
        </p:txBody>
      </p:sp>
      <p:sp>
        <p:nvSpPr>
          <p:cNvPr id="22" name="Oval 7">
            <a:extLst>
              <a:ext uri="{FF2B5EF4-FFF2-40B4-BE49-F238E27FC236}">
                <a16:creationId xmlns:a16="http://schemas.microsoft.com/office/drawing/2014/main" xmlns="" id="{9E4C24D8-8A7B-48A8-ADB4-00566C87DA98}"/>
              </a:ext>
            </a:extLst>
          </p:cNvPr>
          <p:cNvSpPr/>
          <p:nvPr/>
        </p:nvSpPr>
        <p:spPr bwMode="auto">
          <a:xfrm>
            <a:off x="9795544" y="3300305"/>
            <a:ext cx="1512000" cy="15120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IPTU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ITBI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ITCMD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val 25">
            <a:extLst>
              <a:ext uri="{FF2B5EF4-FFF2-40B4-BE49-F238E27FC236}">
                <a16:creationId xmlns:a16="http://schemas.microsoft.com/office/drawing/2014/main" xmlns="" id="{24295D90-8379-4632-B1B9-7C0E913CF997}"/>
              </a:ext>
            </a:extLst>
          </p:cNvPr>
          <p:cNvSpPr/>
          <p:nvPr/>
        </p:nvSpPr>
        <p:spPr bwMode="auto">
          <a:xfrm>
            <a:off x="4470152" y="2880796"/>
            <a:ext cx="2300797" cy="2301203"/>
          </a:xfrm>
          <a:prstGeom prst="ellipse">
            <a:avLst/>
          </a:prstGeom>
          <a:solidFill>
            <a:srgbClr val="7894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A7096346-8DDF-4B82-9BB8-F8C462C0BB71}"/>
              </a:ext>
            </a:extLst>
          </p:cNvPr>
          <p:cNvSpPr/>
          <p:nvPr/>
        </p:nvSpPr>
        <p:spPr>
          <a:xfrm>
            <a:off x="0" y="538911"/>
            <a:ext cx="2035061" cy="6210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1º PILAR </a:t>
            </a:r>
            <a:endParaRPr kumimoji="0" lang="pt-BR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Título 5">
            <a:extLst>
              <a:ext uri="{FF2B5EF4-FFF2-40B4-BE49-F238E27FC236}">
                <a16:creationId xmlns:a16="http://schemas.microsoft.com/office/drawing/2014/main" xmlns="" id="{1CFD1321-2B57-43C5-8034-79D26976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309" y="231244"/>
            <a:ext cx="7156565" cy="1269374"/>
          </a:xfrm>
        </p:spPr>
        <p:txBody>
          <a:bodyPr>
            <a:normAutofit/>
          </a:bodyPr>
          <a:lstStyle/>
          <a:p>
            <a:r>
              <a:rPr lang="pt-BR" sz="3200" dirty="0"/>
              <a:t>SIMPLIFICAÇÃO RADICAL NA BASE CONSUMO/FOLHA E RENDA (PEC RAIZ)</a:t>
            </a:r>
          </a:p>
        </p:txBody>
      </p:sp>
    </p:spTree>
    <p:extLst>
      <p:ext uri="{BB962C8B-B14F-4D97-AF65-F5344CB8AC3E}">
        <p14:creationId xmlns:p14="http://schemas.microsoft.com/office/powerpoint/2010/main" val="42469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atsApp Image 2019-08-19 at 10.11.26.jpe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53" t="-1116" r="-10831" b="-743"/>
          <a:stretch/>
        </p:blipFill>
        <p:spPr>
          <a:xfrm>
            <a:off x="-1379189" y="-86938"/>
            <a:ext cx="14950378" cy="6944938"/>
          </a:xfrm>
        </p:spPr>
      </p:pic>
    </p:spTree>
    <p:extLst>
      <p:ext uri="{BB962C8B-B14F-4D97-AF65-F5344CB8AC3E}">
        <p14:creationId xmlns:p14="http://schemas.microsoft.com/office/powerpoint/2010/main" val="924378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2"/>
          <p:cNvSpPr>
            <a:spLocks noGrp="1" noChangeArrowheads="1"/>
          </p:cNvSpPr>
          <p:nvPr>
            <p:ph idx="1"/>
          </p:nvPr>
        </p:nvSpPr>
        <p:spPr>
          <a:xfrm>
            <a:off x="838200" y="2165131"/>
            <a:ext cx="10515600" cy="4011832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1800"/>
              </a:spcAft>
              <a:buNone/>
            </a:pPr>
            <a:endParaRPr lang="pt-BR" altLang="pt-BR" dirty="0">
              <a:solidFill>
                <a:srgbClr val="000066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D29B4-8A05-497C-8CA1-4BB68D17258A}" type="slidenum">
              <a:rPr kumimoji="0" lang="en-US" alt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Boleto bancário o que é ? - Rtek Gestão Inteligente">
            <a:extLst>
              <a:ext uri="{FF2B5EF4-FFF2-40B4-BE49-F238E27FC236}">
                <a16:creationId xmlns:a16="http://schemas.microsoft.com/office/drawing/2014/main" xmlns="" id="{653E4E4B-0EAE-4E95-8AAB-42F162CD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486" y="3666445"/>
            <a:ext cx="2238375" cy="1312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88E128A5-751A-4045-8C45-997706EE052B}"/>
              </a:ext>
            </a:extLst>
          </p:cNvPr>
          <p:cNvSpPr txBox="1"/>
          <p:nvPr/>
        </p:nvSpPr>
        <p:spPr>
          <a:xfrm>
            <a:off x="5542267" y="3244563"/>
            <a:ext cx="1021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Boleto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F8A90163-353B-4562-A240-67273DA88A9A}"/>
              </a:ext>
            </a:extLst>
          </p:cNvPr>
          <p:cNvGrpSpPr/>
          <p:nvPr/>
        </p:nvGrpSpPr>
        <p:grpSpPr>
          <a:xfrm>
            <a:off x="9256406" y="2889975"/>
            <a:ext cx="1733226" cy="1200632"/>
            <a:chOff x="7400760" y="2541555"/>
            <a:chExt cx="1692186" cy="1172202"/>
          </a:xfrm>
        </p:grpSpPr>
        <p:pic>
          <p:nvPicPr>
            <p:cNvPr id="8" name="Gráfico 7" descr="Fábrica">
              <a:extLst>
                <a:ext uri="{FF2B5EF4-FFF2-40B4-BE49-F238E27FC236}">
                  <a16:creationId xmlns:a16="http://schemas.microsoft.com/office/drawing/2014/main" xmlns="" id="{57684A17-F41B-473E-9B04-FB2348C5F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59340" y="2541555"/>
              <a:ext cx="914400" cy="914400"/>
            </a:xfrm>
            <a:prstGeom prst="rect">
              <a:avLst/>
            </a:prstGeom>
          </p:spPr>
        </p:pic>
        <p:sp>
          <p:nvSpPr>
            <p:cNvPr id="9" name="Fluxograma: Processo 8">
              <a:extLst>
                <a:ext uri="{FF2B5EF4-FFF2-40B4-BE49-F238E27FC236}">
                  <a16:creationId xmlns:a16="http://schemas.microsoft.com/office/drawing/2014/main" xmlns="" id="{99CA2EC0-AE32-4053-9A9E-E63C6F6E9958}"/>
                </a:ext>
              </a:extLst>
            </p:cNvPr>
            <p:cNvSpPr/>
            <p:nvPr/>
          </p:nvSpPr>
          <p:spPr>
            <a:xfrm>
              <a:off x="7400760" y="3466278"/>
              <a:ext cx="1692186" cy="247479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Conta Bancária do Contribuinte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3EE4D52D-AAE1-4852-BDA2-34A1CA47A51B}"/>
              </a:ext>
            </a:extLst>
          </p:cNvPr>
          <p:cNvGrpSpPr/>
          <p:nvPr/>
        </p:nvGrpSpPr>
        <p:grpSpPr>
          <a:xfrm>
            <a:off x="9286324" y="4844788"/>
            <a:ext cx="1733226" cy="1233019"/>
            <a:chOff x="7400760" y="4297937"/>
            <a:chExt cx="1692186" cy="1203821"/>
          </a:xfrm>
        </p:grpSpPr>
        <p:pic>
          <p:nvPicPr>
            <p:cNvPr id="11" name="Gráfico 10" descr="Quadra">
              <a:extLst>
                <a:ext uri="{FF2B5EF4-FFF2-40B4-BE49-F238E27FC236}">
                  <a16:creationId xmlns:a16="http://schemas.microsoft.com/office/drawing/2014/main" xmlns="" id="{F7FB32EF-1AEA-4847-99BC-8F15DE1CC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760444" y="4297937"/>
              <a:ext cx="914400" cy="914400"/>
            </a:xfrm>
            <a:prstGeom prst="rect">
              <a:avLst/>
            </a:prstGeom>
          </p:spPr>
        </p:pic>
        <p:sp>
          <p:nvSpPr>
            <p:cNvPr id="12" name="Fluxograma: Processo 11">
              <a:extLst>
                <a:ext uri="{FF2B5EF4-FFF2-40B4-BE49-F238E27FC236}">
                  <a16:creationId xmlns:a16="http://schemas.microsoft.com/office/drawing/2014/main" xmlns="" id="{B6F9DCAC-65F1-4503-B5DC-D77428C4FD30}"/>
                </a:ext>
              </a:extLst>
            </p:cNvPr>
            <p:cNvSpPr/>
            <p:nvPr/>
          </p:nvSpPr>
          <p:spPr>
            <a:xfrm>
              <a:off x="7400760" y="5254279"/>
              <a:ext cx="1692186" cy="247479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Conta Bancária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do Governo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3C832467-424C-4ADB-A840-8CBE671E0F7F}"/>
              </a:ext>
            </a:extLst>
          </p:cNvPr>
          <p:cNvGrpSpPr/>
          <p:nvPr/>
        </p:nvGrpSpPr>
        <p:grpSpPr>
          <a:xfrm>
            <a:off x="1081844" y="3714750"/>
            <a:ext cx="1733226" cy="1162532"/>
            <a:chOff x="7400760" y="2578751"/>
            <a:chExt cx="1692186" cy="1135006"/>
          </a:xfrm>
        </p:grpSpPr>
        <p:pic>
          <p:nvPicPr>
            <p:cNvPr id="14" name="Gráfico 13" descr="Fábrica">
              <a:extLst>
                <a:ext uri="{FF2B5EF4-FFF2-40B4-BE49-F238E27FC236}">
                  <a16:creationId xmlns:a16="http://schemas.microsoft.com/office/drawing/2014/main" xmlns="" id="{6ED3CEE6-2403-4CB2-AD67-ABDCB8F99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59340" y="2578751"/>
              <a:ext cx="914400" cy="914400"/>
            </a:xfrm>
            <a:prstGeom prst="rect">
              <a:avLst/>
            </a:prstGeom>
          </p:spPr>
        </p:pic>
        <p:sp>
          <p:nvSpPr>
            <p:cNvPr id="15" name="Fluxograma: Processo 14">
              <a:extLst>
                <a:ext uri="{FF2B5EF4-FFF2-40B4-BE49-F238E27FC236}">
                  <a16:creationId xmlns:a16="http://schemas.microsoft.com/office/drawing/2014/main" xmlns="" id="{03110BB4-E93D-493E-87C2-F5D855317D57}"/>
                </a:ext>
              </a:extLst>
            </p:cNvPr>
            <p:cNvSpPr/>
            <p:nvPr/>
          </p:nvSpPr>
          <p:spPr>
            <a:xfrm>
              <a:off x="7400760" y="3466278"/>
              <a:ext cx="1692186" cy="247479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Comprador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xmlns="" id="{2CCFA014-E8F6-4FA0-8E41-8B9911FDC6B2}"/>
              </a:ext>
            </a:extLst>
          </p:cNvPr>
          <p:cNvCxnSpPr>
            <a:cxnSpLocks/>
          </p:cNvCxnSpPr>
          <p:nvPr/>
        </p:nvCxnSpPr>
        <p:spPr bwMode="auto">
          <a:xfrm>
            <a:off x="2604422" y="4381500"/>
            <a:ext cx="2066925" cy="0"/>
          </a:xfrm>
          <a:prstGeom prst="straightConnector1">
            <a:avLst/>
          </a:prstGeom>
          <a:gradFill rotWithShape="0">
            <a:gsLst>
              <a:gs pos="0">
                <a:srgbClr val="006600">
                  <a:gamma/>
                  <a:tint val="43922"/>
                  <a:invGamma/>
                </a:srgbClr>
              </a:gs>
              <a:gs pos="100000">
                <a:srgbClr val="006600"/>
              </a:gs>
            </a:gsLst>
            <a:lin ang="0" scaled="1"/>
          </a:gra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C0E489C5-3FD5-4165-A06D-46A112AA95B0}"/>
              </a:ext>
            </a:extLst>
          </p:cNvPr>
          <p:cNvCxnSpPr>
            <a:cxnSpLocks/>
          </p:cNvCxnSpPr>
          <p:nvPr/>
        </p:nvCxnSpPr>
        <p:spPr bwMode="auto">
          <a:xfrm flipV="1">
            <a:off x="7218422" y="3457575"/>
            <a:ext cx="2197886" cy="809625"/>
          </a:xfrm>
          <a:prstGeom prst="straightConnector1">
            <a:avLst/>
          </a:prstGeom>
          <a:gradFill rotWithShape="0">
            <a:gsLst>
              <a:gs pos="0">
                <a:srgbClr val="006600">
                  <a:gamma/>
                  <a:tint val="43922"/>
                  <a:invGamma/>
                </a:srgbClr>
              </a:gs>
              <a:gs pos="100000">
                <a:srgbClr val="006600"/>
              </a:gs>
            </a:gsLst>
            <a:lin ang="0" scaled="1"/>
          </a:gra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xmlns="" id="{4D49D585-5284-4D6C-A86A-24DB1FCEAE8B}"/>
              </a:ext>
            </a:extLst>
          </p:cNvPr>
          <p:cNvCxnSpPr>
            <a:cxnSpLocks/>
          </p:cNvCxnSpPr>
          <p:nvPr/>
        </p:nvCxnSpPr>
        <p:spPr bwMode="auto">
          <a:xfrm>
            <a:off x="7218422" y="4381500"/>
            <a:ext cx="2197886" cy="998856"/>
          </a:xfrm>
          <a:prstGeom prst="straightConnector1">
            <a:avLst/>
          </a:prstGeom>
          <a:gradFill rotWithShape="0">
            <a:gsLst>
              <a:gs pos="0">
                <a:srgbClr val="006600">
                  <a:gamma/>
                  <a:tint val="43922"/>
                  <a:invGamma/>
                </a:srgbClr>
              </a:gs>
              <a:gs pos="100000">
                <a:srgbClr val="006600"/>
              </a:gs>
            </a:gsLst>
            <a:lin ang="0" scaled="1"/>
          </a:gra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E798240F-0F2D-4BA8-9DD5-50F311369DCB}"/>
              </a:ext>
            </a:extLst>
          </p:cNvPr>
          <p:cNvSpPr txBox="1"/>
          <p:nvPr/>
        </p:nvSpPr>
        <p:spPr>
          <a:xfrm>
            <a:off x="2507288" y="3850567"/>
            <a:ext cx="1863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Pagamento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C7D8AD5D-BBA3-4A6D-A8FD-4234F94B2F87}"/>
              </a:ext>
            </a:extLst>
          </p:cNvPr>
          <p:cNvSpPr txBox="1"/>
          <p:nvPr/>
        </p:nvSpPr>
        <p:spPr>
          <a:xfrm>
            <a:off x="7679046" y="3327347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err="1">
                <a:solidFill>
                  <a:srgbClr val="C00000"/>
                </a:solidFill>
                <a:latin typeface="Calibri" panose="020F0502020204030204"/>
              </a:rPr>
              <a:t>X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D800361C-1C8E-42F5-85F1-D6E9D926AC34}"/>
              </a:ext>
            </a:extLst>
          </p:cNvPr>
          <p:cNvSpPr txBox="1"/>
          <p:nvPr/>
        </p:nvSpPr>
        <p:spPr>
          <a:xfrm>
            <a:off x="7764808" y="5004772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C00000"/>
                </a:solidFill>
                <a:latin typeface="Calibri" panose="020F0502020204030204"/>
              </a:rPr>
              <a:t>Y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0ABDFEC0-3800-F045-AD7E-2ED5C9EE69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169" y="131927"/>
            <a:ext cx="1612120" cy="1650028"/>
          </a:xfrm>
          <a:prstGeom prst="rect">
            <a:avLst/>
          </a:prstGeom>
        </p:spPr>
      </p:pic>
      <p:sp>
        <p:nvSpPr>
          <p:cNvPr id="27" name="Título 1">
            <a:extLst>
              <a:ext uri="{FF2B5EF4-FFF2-40B4-BE49-F238E27FC236}">
                <a16:creationId xmlns:a16="http://schemas.microsoft.com/office/drawing/2014/main" xmlns="" id="{6BF12ACB-8805-794B-AE6A-ABC516ED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402" y="230005"/>
            <a:ext cx="9227288" cy="1325563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+mn-lt"/>
              </a:rPr>
              <a:t>APURAÇÃO E RECOLHIMENTO </a:t>
            </a:r>
            <a:br>
              <a:rPr lang="pt-BR" sz="3200" dirty="0">
                <a:latin typeface="+mn-lt"/>
              </a:rPr>
            </a:br>
            <a:r>
              <a:rPr lang="pt-BR" sz="3200" dirty="0">
                <a:latin typeface="+mn-lt"/>
              </a:rPr>
              <a:t>NO MODELO ABUHAB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0D07101E-18E9-4F41-A663-BB628C384E7A}"/>
              </a:ext>
            </a:extLst>
          </p:cNvPr>
          <p:cNvSpPr/>
          <p:nvPr/>
        </p:nvSpPr>
        <p:spPr>
          <a:xfrm>
            <a:off x="0" y="538911"/>
            <a:ext cx="2035061" cy="6210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2º PILAR</a:t>
            </a:r>
            <a:endParaRPr kumimoji="0" lang="pt-BR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2"/>
    </mc:Choice>
    <mc:Fallback xmlns="">
      <p:transition spd="slow" advTm="6600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5FCA32C4-B71D-415A-9C86-F87A48E0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latin typeface="+mn-lt"/>
              </a:rPr>
              <a:t>POR QUE REFORMAR?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37EF33D-1986-44FE-BB5B-81300FBB6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Por que mudar?</a:t>
            </a:r>
          </a:p>
        </p:txBody>
      </p:sp>
    </p:spTree>
    <p:extLst>
      <p:ext uri="{BB962C8B-B14F-4D97-AF65-F5344CB8AC3E}">
        <p14:creationId xmlns:p14="http://schemas.microsoft.com/office/powerpoint/2010/main" val="402466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57DD8F97-7A4B-4CEC-90A9-262365E0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2463" r="3499" b="5823"/>
          <a:stretch>
            <a:fillRect/>
          </a:stretch>
        </p:blipFill>
        <p:spPr bwMode="auto">
          <a:xfrm>
            <a:off x="1969935" y="1463051"/>
            <a:ext cx="8858861" cy="494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0EFF5051-ED80-4AE1-8E81-B93207E4CD33}"/>
              </a:ext>
            </a:extLst>
          </p:cNvPr>
          <p:cNvGrpSpPr/>
          <p:nvPr/>
        </p:nvGrpSpPr>
        <p:grpSpPr>
          <a:xfrm>
            <a:off x="0" y="1073150"/>
            <a:ext cx="12201872" cy="6000750"/>
            <a:chOff x="0" y="1071001"/>
            <a:chExt cx="12201872" cy="600075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xmlns="" id="{A0017794-FD3E-420A-9F0A-0E7365243AF0}"/>
                </a:ext>
              </a:extLst>
            </p:cNvPr>
            <p:cNvSpPr/>
            <p:nvPr/>
          </p:nvSpPr>
          <p:spPr bwMode="auto">
            <a:xfrm>
              <a:off x="0" y="1311644"/>
              <a:ext cx="12201872" cy="5643639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0" name="Imagem 9" descr="Uma imagem contendo placa, tráfego, relógio&#10;&#10;Descrição gerada automaticamente">
              <a:extLst>
                <a:ext uri="{FF2B5EF4-FFF2-40B4-BE49-F238E27FC236}">
                  <a16:creationId xmlns:a16="http://schemas.microsoft.com/office/drawing/2014/main" xmlns="" id="{5E892CD4-7B89-4E59-8BC2-1A19501F2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467" y="1071001"/>
              <a:ext cx="6096000" cy="6000750"/>
            </a:xfrm>
            <a:prstGeom prst="rect">
              <a:avLst/>
            </a:prstGeom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Boleto bancário com vínculo fiscal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D76E29-242B-4552-A8EA-4C2FC10563BE}" type="slidenum">
              <a:rPr kumimoji="0" lang="en-US" alt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pt-B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6" name="Imagem 5" descr="Uma imagem contendo frutas&#10;&#10;Descrição gerada automaticamente">
            <a:extLst>
              <a:ext uri="{FF2B5EF4-FFF2-40B4-BE49-F238E27FC236}">
                <a16:creationId xmlns:a16="http://schemas.microsoft.com/office/drawing/2014/main" xmlns="" id="{7F44238A-0AE8-4FE2-A76E-BA79FDF719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13087" r="21567" b="21480"/>
          <a:stretch/>
        </p:blipFill>
        <p:spPr>
          <a:xfrm>
            <a:off x="929828" y="2146300"/>
            <a:ext cx="5229726" cy="323466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97E04FDB-EC5A-437F-85D8-EB3214F43AA3}"/>
              </a:ext>
            </a:extLst>
          </p:cNvPr>
          <p:cNvSpPr txBox="1"/>
          <p:nvPr/>
        </p:nvSpPr>
        <p:spPr>
          <a:xfrm>
            <a:off x="7558924" y="1918165"/>
            <a:ext cx="264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Tahoma"/>
                <a:ea typeface="+mn-ea"/>
                <a:cs typeface="+mn-cs"/>
              </a:rPr>
              <a:t>R$1.200,00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523822B7-627F-4C2F-A60E-EC84B9AA0CE8}"/>
              </a:ext>
            </a:extLst>
          </p:cNvPr>
          <p:cNvSpPr/>
          <p:nvPr/>
        </p:nvSpPr>
        <p:spPr bwMode="auto">
          <a:xfrm>
            <a:off x="7732295" y="3966290"/>
            <a:ext cx="2434791" cy="477373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2C1E7AF3-5680-4B14-AE23-91EBD0142678}"/>
              </a:ext>
            </a:extLst>
          </p:cNvPr>
          <p:cNvSpPr/>
          <p:nvPr/>
        </p:nvSpPr>
        <p:spPr>
          <a:xfrm>
            <a:off x="7331214" y="4579229"/>
            <a:ext cx="4348465" cy="9184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FA256D10-B72E-48E0-B5D8-43DD85D10940}"/>
              </a:ext>
            </a:extLst>
          </p:cNvPr>
          <p:cNvSpPr/>
          <p:nvPr/>
        </p:nvSpPr>
        <p:spPr>
          <a:xfrm>
            <a:off x="7423413" y="3601479"/>
            <a:ext cx="3923462" cy="8909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ECD3E81-41FB-4943-A369-6F8C83A65B87}"/>
              </a:ext>
            </a:extLst>
          </p:cNvPr>
          <p:cNvSpPr txBox="1"/>
          <p:nvPr/>
        </p:nvSpPr>
        <p:spPr>
          <a:xfrm>
            <a:off x="7605656" y="3875262"/>
            <a:ext cx="264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R$60,00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58BC3515-1B36-4604-B3C6-2B224E769272}"/>
              </a:ext>
            </a:extLst>
          </p:cNvPr>
          <p:cNvSpPr/>
          <p:nvPr/>
        </p:nvSpPr>
        <p:spPr bwMode="auto">
          <a:xfrm>
            <a:off x="7558924" y="2997549"/>
            <a:ext cx="2434791" cy="477373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9F95B94D-397E-4224-99B4-F3459BE1B5FD}"/>
              </a:ext>
            </a:extLst>
          </p:cNvPr>
          <p:cNvSpPr txBox="1"/>
          <p:nvPr/>
        </p:nvSpPr>
        <p:spPr>
          <a:xfrm>
            <a:off x="7605656" y="2868360"/>
            <a:ext cx="264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R$1.000,00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53655C31-82FC-433A-B105-0CF370454B06}"/>
              </a:ext>
            </a:extLst>
          </p:cNvPr>
          <p:cNvSpPr txBox="1"/>
          <p:nvPr/>
        </p:nvSpPr>
        <p:spPr>
          <a:xfrm>
            <a:off x="7423413" y="3598510"/>
            <a:ext cx="264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Valor CBS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60032101-12A6-4F2D-8565-C06F461F9251}"/>
              </a:ext>
            </a:extLst>
          </p:cNvPr>
          <p:cNvSpPr txBox="1"/>
          <p:nvPr/>
        </p:nvSpPr>
        <p:spPr>
          <a:xfrm>
            <a:off x="7605656" y="4882972"/>
            <a:ext cx="2643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R$140,00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0443BB2A-6F18-4A73-A767-9706DDDAFD54}"/>
              </a:ext>
            </a:extLst>
          </p:cNvPr>
          <p:cNvSpPr txBox="1"/>
          <p:nvPr/>
        </p:nvSpPr>
        <p:spPr>
          <a:xfrm>
            <a:off x="7423413" y="4606470"/>
            <a:ext cx="2643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Valor IBS</a:t>
            </a:r>
          </a:p>
        </p:txBody>
      </p:sp>
    </p:spTree>
    <p:extLst>
      <p:ext uri="{BB962C8B-B14F-4D97-AF65-F5344CB8AC3E}">
        <p14:creationId xmlns:p14="http://schemas.microsoft.com/office/powerpoint/2010/main" val="266642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65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          Como provocar a mudança</a:t>
            </a:r>
          </a:p>
        </p:txBody>
      </p:sp>
      <p:sp>
        <p:nvSpPr>
          <p:cNvPr id="80899" name="Rectangle 2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pt-BR" altLang="pt-BR" dirty="0">
                <a:solidFill>
                  <a:srgbClr val="000066"/>
                </a:solidFill>
              </a:rPr>
              <a:t>Cobranças bancárias de empresas contribuintes:</a:t>
            </a:r>
          </a:p>
          <a:p>
            <a:pPr lvl="1" algn="just">
              <a:spcBef>
                <a:spcPts val="0"/>
              </a:spcBef>
              <a:spcAft>
                <a:spcPts val="1800"/>
              </a:spcAft>
            </a:pPr>
            <a:r>
              <a:rPr lang="pt-BR" altLang="pt-BR" dirty="0"/>
              <a:t>Nos boletos de cobrança ou transferências bancárias, deverão constar o numero da Nota Fiscal e o valor do imposto  a ser recolhido;</a:t>
            </a:r>
          </a:p>
          <a:p>
            <a:pPr lvl="1"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 dirty="0"/>
              <a:t>Somente após confirmado o recebimento do imposto referente a cada Nota Fiscal, é que será gerado um crédito financeiro para o contribuinte;</a:t>
            </a:r>
          </a:p>
          <a:p>
            <a:pPr lvl="1" algn="just">
              <a:spcBef>
                <a:spcPts val="0"/>
              </a:spcBef>
              <a:spcAft>
                <a:spcPts val="1800"/>
              </a:spcAft>
            </a:pPr>
            <a:r>
              <a:rPr lang="pt-BR" altLang="pt-BR" dirty="0"/>
              <a:t>Diariamente pela liquidação do boleto será creditado ao contribuinte o valor liquido de impostos; </a:t>
            </a:r>
          </a:p>
          <a:p>
            <a:pPr lvl="1" algn="just">
              <a:spcBef>
                <a:spcPts val="0"/>
              </a:spcBef>
              <a:spcAft>
                <a:spcPts val="1800"/>
              </a:spcAft>
            </a:pPr>
            <a:r>
              <a:rPr lang="pt-BR" altLang="pt-BR" dirty="0"/>
              <a:t>Em D+Z Será feito o credito financeiro aos contribuintes e ao governo.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D29B4-8A05-497C-8CA1-4BB68D17258A}" type="slidenum">
              <a:rPr kumimoji="0" lang="en-US" alt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pt-B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59AC94E-A8C4-D847-ABAC-A0ADFA15C333}"/>
              </a:ext>
            </a:extLst>
          </p:cNvPr>
          <p:cNvSpPr txBox="1"/>
          <p:nvPr/>
        </p:nvSpPr>
        <p:spPr>
          <a:xfrm>
            <a:off x="0" y="681037"/>
            <a:ext cx="192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800" b="1" dirty="0">
                <a:solidFill>
                  <a:prstClr val="white"/>
                </a:solidFill>
                <a:highlight>
                  <a:srgbClr val="FF0000"/>
                </a:highlight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2º PILAR</a:t>
            </a:r>
            <a:endParaRPr lang="pt-BR" sz="2800" b="1" i="1" dirty="0">
              <a:solidFill>
                <a:prstClr val="white"/>
              </a:solidFill>
              <a:highlight>
                <a:srgbClr val="FF0000"/>
              </a:highlight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9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2"/>
    </mc:Choice>
    <mc:Fallback xmlns="">
      <p:transition spd="slow" advTm="6600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65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Como provocar a mudança</a:t>
            </a:r>
          </a:p>
        </p:txBody>
      </p:sp>
      <p:sp>
        <p:nvSpPr>
          <p:cNvPr id="87043" name="Rectangle 22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7916917" cy="4667250"/>
          </a:xfrm>
        </p:spPr>
        <p:txBody>
          <a:bodyPr/>
          <a:lstStyle/>
          <a:p>
            <a:pPr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 dirty="0">
                <a:solidFill>
                  <a:srgbClr val="000066"/>
                </a:solidFill>
              </a:rPr>
              <a:t> Para cobranças por meio de pagamentos:</a:t>
            </a:r>
          </a:p>
          <a:p>
            <a:pPr lvl="1"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 dirty="0"/>
              <a:t>O imposto será calculado pelos sistemas de ponto de venda de cada estabelecimento;</a:t>
            </a:r>
          </a:p>
          <a:p>
            <a:pPr lvl="1"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 dirty="0"/>
              <a:t>Será destacado na transação o valor do imposto;</a:t>
            </a:r>
          </a:p>
          <a:p>
            <a:pPr lvl="1" algn="just">
              <a:spcBef>
                <a:spcPts val="0"/>
              </a:spcBef>
              <a:spcAft>
                <a:spcPts val="1800"/>
              </a:spcAft>
            </a:pPr>
            <a:r>
              <a:rPr lang="pt-BR" altLang="pt-BR" dirty="0"/>
              <a:t>Os sistemas de meios de pagamento farão depósitos ao CNPJ emitente já liquido de impostos;</a:t>
            </a:r>
          </a:p>
          <a:p>
            <a:pPr lvl="1" algn="just">
              <a:spcBef>
                <a:spcPts val="0"/>
              </a:spcBef>
              <a:spcAft>
                <a:spcPts val="1800"/>
              </a:spcAft>
            </a:pPr>
            <a:r>
              <a:rPr lang="pt-BR" altLang="pt-BR" dirty="0"/>
              <a:t>Os tributos referente as vendas à dinheiro serão recolhidos como atualmente, com base na escrituração fiscal.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D29B4-8A05-497C-8CA1-4BB68D17258A}" type="slidenum">
              <a:rPr kumimoji="0" lang="en-US" alt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pt-B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Resultado de imagem para credit card">
            <a:extLst>
              <a:ext uri="{FF2B5EF4-FFF2-40B4-BE49-F238E27FC236}">
                <a16:creationId xmlns:a16="http://schemas.microsoft.com/office/drawing/2014/main" xmlns="" id="{5CD6CF45-DEE1-434E-90DC-AF0361AE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CE3E"/>
              </a:clrFrom>
              <a:clrTo>
                <a:srgbClr val="FECE3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784" y="1988183"/>
            <a:ext cx="3263904" cy="388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10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"/>
    </mc:Choice>
    <mc:Fallback xmlns="">
      <p:transition spd="slow" advTm="254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vem 17">
            <a:extLst>
              <a:ext uri="{FF2B5EF4-FFF2-40B4-BE49-F238E27FC236}">
                <a16:creationId xmlns:a16="http://schemas.microsoft.com/office/drawing/2014/main" xmlns="" id="{BEB2639B-20E6-49D5-B862-4E43D54D7176}"/>
              </a:ext>
            </a:extLst>
          </p:cNvPr>
          <p:cNvSpPr/>
          <p:nvPr/>
        </p:nvSpPr>
        <p:spPr bwMode="auto">
          <a:xfrm flipH="1">
            <a:off x="676978" y="2620683"/>
            <a:ext cx="10922874" cy="1632632"/>
          </a:xfrm>
          <a:prstGeom prst="cloud">
            <a:avLst/>
          </a:prstGeom>
          <a:solidFill>
            <a:srgbClr val="47C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Governo</a:t>
            </a:r>
          </a:p>
        </p:txBody>
      </p:sp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838200" y="58057"/>
            <a:ext cx="10515600" cy="1632632"/>
          </a:xfrm>
        </p:spPr>
        <p:txBody>
          <a:bodyPr>
            <a:normAutofit/>
          </a:bodyPr>
          <a:lstStyle/>
          <a:p>
            <a:r>
              <a:rPr lang="pt-BR" dirty="0"/>
              <a:t>      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APURAÇÃO E RECOLHIMENTO </a:t>
            </a:r>
            <a:b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      NO MODELO ABUHAB</a:t>
            </a:r>
          </a:p>
        </p:txBody>
      </p:sp>
      <p:sp>
        <p:nvSpPr>
          <p:cNvPr id="37" name="Espaço Reservado para Número de Slide 1">
            <a:extLst>
              <a:ext uri="{FF2B5EF4-FFF2-40B4-BE49-F238E27FC236}">
                <a16:creationId xmlns:a16="http://schemas.microsoft.com/office/drawing/2014/main" xmlns="" id="{411145A8-BF59-43F5-A1BE-8FBB6337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D29B4-8A05-497C-8CA1-4BB68D17258A}" type="slidenum">
              <a:rPr kumimoji="0" lang="en-US" alt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22"/>
          <p:cNvSpPr txBox="1">
            <a:spLocks noChangeArrowheads="1"/>
          </p:cNvSpPr>
          <p:nvPr/>
        </p:nvSpPr>
        <p:spPr bwMode="auto">
          <a:xfrm>
            <a:off x="720285" y="2036639"/>
            <a:ext cx="356656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76238" indent="-376238" algn="l" rtl="0" eaLnBrk="0" fontAlgn="base" hangingPunct="0">
              <a:spcBef>
                <a:spcPct val="20000"/>
              </a:spcBef>
              <a:spcAft>
                <a:spcPct val="0"/>
              </a:spcAft>
              <a:buSzPct val="140000"/>
              <a:buBlip>
                <a:blip r:embed="rId4"/>
              </a:buBlip>
              <a:tabLst>
                <a:tab pos="482600" algn="l"/>
              </a:tabLst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8524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482600" algn="l"/>
              </a:tabLst>
              <a:defRPr sz="2000">
                <a:solidFill>
                  <a:srgbClr val="000066"/>
                </a:solidFill>
                <a:latin typeface="+mn-lt"/>
              </a:defRPr>
            </a:lvl2pPr>
            <a:lvl3pPr marL="12715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400">
                <a:solidFill>
                  <a:srgbClr val="000066"/>
                </a:solidFill>
                <a:latin typeface="+mn-lt"/>
              </a:defRPr>
            </a:lvl3pPr>
            <a:lvl4pPr marL="16906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tabLst>
                <a:tab pos="482600" algn="l"/>
              </a:tabLst>
              <a:defRPr sz="2000">
                <a:solidFill>
                  <a:srgbClr val="000066"/>
                </a:solidFill>
                <a:latin typeface="+mn-lt"/>
              </a:defRPr>
            </a:lvl4pPr>
            <a:lvl5pPr marL="2109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000">
                <a:solidFill>
                  <a:srgbClr val="000066"/>
                </a:solidFill>
                <a:latin typeface="+mn-lt"/>
              </a:defRPr>
            </a:lvl5pPr>
            <a:lvl6pPr marL="2566988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6pPr>
            <a:lvl7pPr marL="3024188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7pPr>
            <a:lvl8pPr marL="3481388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8pPr>
            <a:lvl9pPr marL="3938588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9pPr>
          </a:lstStyle>
          <a:p>
            <a:pPr marL="90488" marR="0" lvl="0" indent="0" algn="l" defTabSz="914400" rtl="0" eaLnBrk="1" fontAlgn="base" latinLnBrk="0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Tx/>
              <a:buSzPct val="140000"/>
              <a:buFontTx/>
              <a:buNone/>
              <a:tabLst>
                <a:tab pos="482600" algn="l"/>
              </a:tabLst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BF33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Exemplo: IBS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BF33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20%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99261B78-5FE2-4C06-BC59-CDBBAFFBD9E0}"/>
              </a:ext>
            </a:extLst>
          </p:cNvPr>
          <p:cNvGrpSpPr/>
          <p:nvPr/>
        </p:nvGrpSpPr>
        <p:grpSpPr>
          <a:xfrm>
            <a:off x="237153" y="5093846"/>
            <a:ext cx="4820765" cy="951750"/>
            <a:chOff x="675923" y="3132285"/>
            <a:chExt cx="4820765" cy="951750"/>
          </a:xfrm>
        </p:grpSpPr>
        <p:sp>
          <p:nvSpPr>
            <p:cNvPr id="3" name="Retângulo de cantos arredondados 2"/>
            <p:cNvSpPr/>
            <p:nvPr/>
          </p:nvSpPr>
          <p:spPr bwMode="auto">
            <a:xfrm>
              <a:off x="675923" y="3143682"/>
              <a:ext cx="1512000" cy="900100"/>
            </a:xfrm>
            <a:prstGeom prst="roundRect">
              <a:avLst/>
            </a:prstGeom>
            <a:solidFill>
              <a:srgbClr val="008E4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Insumos</a:t>
              </a:r>
              <a:endPara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xmlns="" id="{E70913A4-0864-4BC1-B945-34F1AA06B5D8}"/>
                </a:ext>
              </a:extLst>
            </p:cNvPr>
            <p:cNvGrpSpPr/>
            <p:nvPr/>
          </p:nvGrpSpPr>
          <p:grpSpPr>
            <a:xfrm>
              <a:off x="2187922" y="3132285"/>
              <a:ext cx="3308766" cy="951750"/>
              <a:chOff x="2293502" y="2096854"/>
              <a:chExt cx="3308766" cy="951750"/>
            </a:xfrm>
          </p:grpSpPr>
          <p:grpSp>
            <p:nvGrpSpPr>
              <p:cNvPr id="2" name="Agrupar 1">
                <a:extLst>
                  <a:ext uri="{FF2B5EF4-FFF2-40B4-BE49-F238E27FC236}">
                    <a16:creationId xmlns:a16="http://schemas.microsoft.com/office/drawing/2014/main" xmlns="" id="{A234E77D-6CE8-4A4C-BCC8-2D3B787CF46F}"/>
                  </a:ext>
                </a:extLst>
              </p:cNvPr>
              <p:cNvGrpSpPr/>
              <p:nvPr/>
            </p:nvGrpSpPr>
            <p:grpSpPr>
              <a:xfrm>
                <a:off x="2293502" y="2096854"/>
                <a:ext cx="3308766" cy="900100"/>
                <a:chOff x="2293502" y="2096854"/>
                <a:chExt cx="3308766" cy="900100"/>
              </a:xfrm>
            </p:grpSpPr>
            <p:sp>
              <p:nvSpPr>
                <p:cNvPr id="6" name="Retângulo de cantos arredondados 5"/>
                <p:cNvSpPr/>
                <p:nvPr/>
              </p:nvSpPr>
              <p:spPr bwMode="auto">
                <a:xfrm>
                  <a:off x="4090268" y="2096854"/>
                  <a:ext cx="1512000" cy="900100"/>
                </a:xfrm>
                <a:prstGeom prst="roundRect">
                  <a:avLst/>
                </a:prstGeom>
                <a:solidFill>
                  <a:srgbClr val="008E4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Manufatura</a:t>
                  </a:r>
                  <a:endParaRPr kumimoji="0" lang="pt-B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" name="Seta para a direita 4"/>
                <p:cNvSpPr/>
                <p:nvPr/>
              </p:nvSpPr>
              <p:spPr bwMode="auto">
                <a:xfrm flipH="1">
                  <a:off x="2293502" y="2346850"/>
                  <a:ext cx="1834443" cy="400109"/>
                </a:xfrm>
                <a:prstGeom prst="rightArrow">
                  <a:avLst/>
                </a:prstGeom>
                <a:solidFill>
                  <a:srgbClr val="008E4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xmlns="" id="{5F941DC6-FA20-4A0B-AE59-C0C94CA7C97D}"/>
                  </a:ext>
                </a:extLst>
              </p:cNvPr>
              <p:cNvSpPr txBox="1"/>
              <p:nvPr/>
            </p:nvSpPr>
            <p:spPr>
              <a:xfrm>
                <a:off x="2812412" y="2586939"/>
                <a:ext cx="10246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R$100</a:t>
                </a:r>
              </a:p>
            </p:txBody>
          </p:sp>
        </p:grp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xmlns="" id="{337CE779-1436-41C0-8A94-2B1B7143263D}"/>
              </a:ext>
            </a:extLst>
          </p:cNvPr>
          <p:cNvGrpSpPr/>
          <p:nvPr/>
        </p:nvGrpSpPr>
        <p:grpSpPr>
          <a:xfrm>
            <a:off x="5056377" y="5089098"/>
            <a:ext cx="3354420" cy="966403"/>
            <a:chOff x="2247848" y="2096854"/>
            <a:chExt cx="3354420" cy="966403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xmlns="" id="{17286A70-0BBD-489B-8675-3BE4A73A9D6F}"/>
                </a:ext>
              </a:extLst>
            </p:cNvPr>
            <p:cNvGrpSpPr/>
            <p:nvPr/>
          </p:nvGrpSpPr>
          <p:grpSpPr>
            <a:xfrm>
              <a:off x="2247848" y="2096854"/>
              <a:ext cx="3354420" cy="900100"/>
              <a:chOff x="2247848" y="2096854"/>
              <a:chExt cx="3354420" cy="900100"/>
            </a:xfrm>
          </p:grpSpPr>
          <p:sp>
            <p:nvSpPr>
              <p:cNvPr id="28" name="Retângulo de cantos arredondados 5">
                <a:extLst>
                  <a:ext uri="{FF2B5EF4-FFF2-40B4-BE49-F238E27FC236}">
                    <a16:creationId xmlns:a16="http://schemas.microsoft.com/office/drawing/2014/main" xmlns="" id="{16D5AA24-0245-410B-B360-424C5A6A7C37}"/>
                  </a:ext>
                </a:extLst>
              </p:cNvPr>
              <p:cNvSpPr/>
              <p:nvPr/>
            </p:nvSpPr>
            <p:spPr bwMode="auto">
              <a:xfrm>
                <a:off x="4090268" y="2096854"/>
                <a:ext cx="1512000" cy="900100"/>
              </a:xfrm>
              <a:prstGeom prst="roundRect">
                <a:avLst/>
              </a:prstGeom>
              <a:solidFill>
                <a:srgbClr val="008E4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Varejo</a:t>
                </a:r>
                <a:endPara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Seta para a direita 4">
                <a:extLst>
                  <a:ext uri="{FF2B5EF4-FFF2-40B4-BE49-F238E27FC236}">
                    <a16:creationId xmlns:a16="http://schemas.microsoft.com/office/drawing/2014/main" xmlns="" id="{6C83F93F-D245-476E-9784-E843587099ED}"/>
                  </a:ext>
                </a:extLst>
              </p:cNvPr>
              <p:cNvSpPr/>
              <p:nvPr/>
            </p:nvSpPr>
            <p:spPr bwMode="auto">
              <a:xfrm flipH="1">
                <a:off x="2247848" y="2346850"/>
                <a:ext cx="1880100" cy="400109"/>
              </a:xfrm>
              <a:prstGeom prst="rightArrow">
                <a:avLst/>
              </a:prstGeom>
              <a:solidFill>
                <a:srgbClr val="008E4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7C5BB93D-4F19-4679-BF68-8FD8867748C1}"/>
                </a:ext>
              </a:extLst>
            </p:cNvPr>
            <p:cNvSpPr txBox="1"/>
            <p:nvPr/>
          </p:nvSpPr>
          <p:spPr>
            <a:xfrm>
              <a:off x="2862366" y="2601592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R$200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xmlns="" id="{8843316F-9C89-4CAB-98F3-639EA29E07C8}"/>
              </a:ext>
            </a:extLst>
          </p:cNvPr>
          <p:cNvGrpSpPr/>
          <p:nvPr/>
        </p:nvGrpSpPr>
        <p:grpSpPr>
          <a:xfrm>
            <a:off x="8445343" y="5079601"/>
            <a:ext cx="3343420" cy="976189"/>
            <a:chOff x="2258848" y="2096854"/>
            <a:chExt cx="3343420" cy="976189"/>
          </a:xfrm>
        </p:grpSpPr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xmlns="" id="{916E1DD5-0461-4143-959E-5B408A17B65C}"/>
                </a:ext>
              </a:extLst>
            </p:cNvPr>
            <p:cNvGrpSpPr/>
            <p:nvPr/>
          </p:nvGrpSpPr>
          <p:grpSpPr>
            <a:xfrm>
              <a:off x="2258848" y="2096854"/>
              <a:ext cx="3343420" cy="900100"/>
              <a:chOff x="2258848" y="2096854"/>
              <a:chExt cx="3343420" cy="900100"/>
            </a:xfrm>
          </p:grpSpPr>
          <p:sp>
            <p:nvSpPr>
              <p:cNvPr id="34" name="Retângulo de cantos arredondados 5">
                <a:extLst>
                  <a:ext uri="{FF2B5EF4-FFF2-40B4-BE49-F238E27FC236}">
                    <a16:creationId xmlns:a16="http://schemas.microsoft.com/office/drawing/2014/main" xmlns="" id="{89CE53FF-D9C3-43D8-B980-A6FAF13D0C7D}"/>
                  </a:ext>
                </a:extLst>
              </p:cNvPr>
              <p:cNvSpPr/>
              <p:nvPr/>
            </p:nvSpPr>
            <p:spPr bwMode="auto">
              <a:xfrm>
                <a:off x="4090268" y="2096854"/>
                <a:ext cx="1512000" cy="900100"/>
              </a:xfrm>
              <a:prstGeom prst="roundRect">
                <a:avLst/>
              </a:prstGeom>
              <a:solidFill>
                <a:srgbClr val="008E4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Consumidor</a:t>
                </a:r>
                <a:endPara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Seta para a direita 4">
                <a:extLst>
                  <a:ext uri="{FF2B5EF4-FFF2-40B4-BE49-F238E27FC236}">
                    <a16:creationId xmlns:a16="http://schemas.microsoft.com/office/drawing/2014/main" xmlns="" id="{E54F029D-F542-4702-BCE4-BB18FB4D53C9}"/>
                  </a:ext>
                </a:extLst>
              </p:cNvPr>
              <p:cNvSpPr/>
              <p:nvPr/>
            </p:nvSpPr>
            <p:spPr bwMode="auto">
              <a:xfrm flipH="1">
                <a:off x="2258848" y="2346850"/>
                <a:ext cx="1869099" cy="400109"/>
              </a:xfrm>
              <a:prstGeom prst="rightArrow">
                <a:avLst/>
              </a:prstGeom>
              <a:solidFill>
                <a:srgbClr val="008E4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xmlns="" id="{8BA43C2B-5ACA-4FA9-AC6B-F5F9BA9175DF}"/>
                </a:ext>
              </a:extLst>
            </p:cNvPr>
            <p:cNvSpPr txBox="1"/>
            <p:nvPr/>
          </p:nvSpPr>
          <p:spPr>
            <a:xfrm>
              <a:off x="2912575" y="2611378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R$400</a:t>
              </a: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xmlns="" id="{B3BB7D01-8BCB-410B-A636-375E5751F596}"/>
              </a:ext>
            </a:extLst>
          </p:cNvPr>
          <p:cNvGrpSpPr/>
          <p:nvPr/>
        </p:nvGrpSpPr>
        <p:grpSpPr>
          <a:xfrm>
            <a:off x="2787980" y="3643874"/>
            <a:ext cx="892573" cy="1741006"/>
            <a:chOff x="2787980" y="3097337"/>
            <a:chExt cx="892573" cy="1741006"/>
          </a:xfrm>
        </p:grpSpPr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xmlns="" id="{FEE193D4-EE9E-4806-8765-102AF701CBF7}"/>
                </a:ext>
              </a:extLst>
            </p:cNvPr>
            <p:cNvSpPr txBox="1"/>
            <p:nvPr/>
          </p:nvSpPr>
          <p:spPr>
            <a:xfrm>
              <a:off x="2856288" y="3794868"/>
              <a:ext cx="8242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R$20</a:t>
              </a:r>
            </a:p>
          </p:txBody>
        </p:sp>
        <p:sp>
          <p:nvSpPr>
            <p:cNvPr id="62" name="Seta: Curva para Cima 61">
              <a:extLst>
                <a:ext uri="{FF2B5EF4-FFF2-40B4-BE49-F238E27FC236}">
                  <a16:creationId xmlns:a16="http://schemas.microsoft.com/office/drawing/2014/main" xmlns="" id="{F04C2EB7-7C78-4599-A0CD-EAAA11858A61}"/>
                </a:ext>
              </a:extLst>
            </p:cNvPr>
            <p:cNvSpPr/>
            <p:nvPr/>
          </p:nvSpPr>
          <p:spPr bwMode="auto">
            <a:xfrm rot="16200000" flipV="1">
              <a:off x="2297242" y="3588075"/>
              <a:ext cx="1741006" cy="759529"/>
            </a:xfrm>
            <a:prstGeom prst="curvedUpArrow">
              <a:avLst/>
            </a:prstGeom>
            <a:gradFill rotWithShape="0">
              <a:gsLst>
                <a:gs pos="0">
                  <a:srgbClr val="006600">
                    <a:gamma/>
                    <a:tint val="43922"/>
                    <a:invGamma/>
                  </a:srgbClr>
                </a:gs>
                <a:gs pos="100000">
                  <a:srgbClr val="006600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Agrupar 69">
            <a:extLst>
              <a:ext uri="{FF2B5EF4-FFF2-40B4-BE49-F238E27FC236}">
                <a16:creationId xmlns:a16="http://schemas.microsoft.com/office/drawing/2014/main" xmlns="" id="{F0C33526-BACF-4AB8-8090-3D80F79F9C3D}"/>
              </a:ext>
            </a:extLst>
          </p:cNvPr>
          <p:cNvGrpSpPr/>
          <p:nvPr/>
        </p:nvGrpSpPr>
        <p:grpSpPr>
          <a:xfrm>
            <a:off x="4955130" y="3748782"/>
            <a:ext cx="865643" cy="1741006"/>
            <a:chOff x="4955130" y="3202245"/>
            <a:chExt cx="865643" cy="1741006"/>
          </a:xfrm>
        </p:grpSpPr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xmlns="" id="{AB8DFBB9-7DD5-4AF7-AD4A-29CCDD83B538}"/>
                </a:ext>
              </a:extLst>
            </p:cNvPr>
            <p:cNvSpPr txBox="1"/>
            <p:nvPr/>
          </p:nvSpPr>
          <p:spPr>
            <a:xfrm>
              <a:off x="4955130" y="3794868"/>
              <a:ext cx="8242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0701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R$20</a:t>
              </a:r>
            </a:p>
          </p:txBody>
        </p:sp>
        <p:sp>
          <p:nvSpPr>
            <p:cNvPr id="63" name="Seta: Curva para Cima 62">
              <a:extLst>
                <a:ext uri="{FF2B5EF4-FFF2-40B4-BE49-F238E27FC236}">
                  <a16:creationId xmlns:a16="http://schemas.microsoft.com/office/drawing/2014/main" xmlns="" id="{771C4F43-D769-4C50-84FD-37BF85435660}"/>
                </a:ext>
              </a:extLst>
            </p:cNvPr>
            <p:cNvSpPr/>
            <p:nvPr/>
          </p:nvSpPr>
          <p:spPr bwMode="auto">
            <a:xfrm rot="16200000" flipH="1">
              <a:off x="4570505" y="3692983"/>
              <a:ext cx="1741006" cy="759530"/>
            </a:xfrm>
            <a:prstGeom prst="curvedUpArrow">
              <a:avLst/>
            </a:prstGeom>
            <a:gradFill rotWithShape="0">
              <a:gsLst>
                <a:gs pos="0">
                  <a:srgbClr val="006600">
                    <a:gamma/>
                    <a:tint val="43922"/>
                    <a:invGamma/>
                  </a:srgbClr>
                </a:gs>
                <a:gs pos="100000">
                  <a:srgbClr val="006600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xmlns="" id="{63C95110-EFB3-4B52-A14A-EF3AC68B76BA}"/>
              </a:ext>
            </a:extLst>
          </p:cNvPr>
          <p:cNvGrpSpPr/>
          <p:nvPr/>
        </p:nvGrpSpPr>
        <p:grpSpPr>
          <a:xfrm>
            <a:off x="6140942" y="3643873"/>
            <a:ext cx="827973" cy="1741006"/>
            <a:chOff x="6140942" y="3097336"/>
            <a:chExt cx="827973" cy="1741006"/>
          </a:xfrm>
        </p:grpSpPr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xmlns="" id="{F20F7300-B8DF-4231-8FF1-ED52F9926F74}"/>
                </a:ext>
              </a:extLst>
            </p:cNvPr>
            <p:cNvSpPr txBox="1"/>
            <p:nvPr/>
          </p:nvSpPr>
          <p:spPr>
            <a:xfrm>
              <a:off x="6144650" y="3794868"/>
              <a:ext cx="8242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R$40</a:t>
              </a:r>
            </a:p>
          </p:txBody>
        </p:sp>
        <p:sp>
          <p:nvSpPr>
            <p:cNvPr id="66" name="Seta: Curva para Cima 65">
              <a:extLst>
                <a:ext uri="{FF2B5EF4-FFF2-40B4-BE49-F238E27FC236}">
                  <a16:creationId xmlns:a16="http://schemas.microsoft.com/office/drawing/2014/main" xmlns="" id="{B7707EDB-FEFA-4AFA-8B42-E7ED18E6BCD5}"/>
                </a:ext>
              </a:extLst>
            </p:cNvPr>
            <p:cNvSpPr/>
            <p:nvPr/>
          </p:nvSpPr>
          <p:spPr bwMode="auto">
            <a:xfrm rot="16200000" flipV="1">
              <a:off x="5650204" y="3588074"/>
              <a:ext cx="1741006" cy="759529"/>
            </a:xfrm>
            <a:prstGeom prst="curvedUpArrow">
              <a:avLst/>
            </a:prstGeom>
            <a:gradFill rotWithShape="0">
              <a:gsLst>
                <a:gs pos="0">
                  <a:srgbClr val="006600">
                    <a:gamma/>
                    <a:tint val="43922"/>
                    <a:invGamma/>
                  </a:srgbClr>
                </a:gs>
                <a:gs pos="100000">
                  <a:srgbClr val="006600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xmlns="" id="{532A297B-7365-4D4C-AA8D-687864D5A621}"/>
              </a:ext>
            </a:extLst>
          </p:cNvPr>
          <p:cNvGrpSpPr/>
          <p:nvPr/>
        </p:nvGrpSpPr>
        <p:grpSpPr>
          <a:xfrm>
            <a:off x="8317468" y="3748781"/>
            <a:ext cx="856267" cy="1741006"/>
            <a:chOff x="8317468" y="3202244"/>
            <a:chExt cx="856267" cy="1741006"/>
          </a:xfrm>
        </p:grpSpPr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xmlns="" id="{1775A03C-CD92-4B5D-9FC0-B8985745B8DA}"/>
                </a:ext>
              </a:extLst>
            </p:cNvPr>
            <p:cNvSpPr txBox="1"/>
            <p:nvPr/>
          </p:nvSpPr>
          <p:spPr>
            <a:xfrm>
              <a:off x="8317468" y="3794868"/>
              <a:ext cx="8242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0701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R$40</a:t>
              </a:r>
            </a:p>
          </p:txBody>
        </p:sp>
        <p:sp>
          <p:nvSpPr>
            <p:cNvPr id="67" name="Seta: Curva para Cima 66">
              <a:extLst>
                <a:ext uri="{FF2B5EF4-FFF2-40B4-BE49-F238E27FC236}">
                  <a16:creationId xmlns:a16="http://schemas.microsoft.com/office/drawing/2014/main" xmlns="" id="{87F84D4F-0132-4FDF-883D-4FF65B08B3CC}"/>
                </a:ext>
              </a:extLst>
            </p:cNvPr>
            <p:cNvSpPr/>
            <p:nvPr/>
          </p:nvSpPr>
          <p:spPr bwMode="auto">
            <a:xfrm rot="16200000" flipH="1">
              <a:off x="7923467" y="3692982"/>
              <a:ext cx="1741006" cy="759530"/>
            </a:xfrm>
            <a:prstGeom prst="curvedUpArrow">
              <a:avLst/>
            </a:prstGeom>
            <a:gradFill rotWithShape="0">
              <a:gsLst>
                <a:gs pos="0">
                  <a:srgbClr val="006600">
                    <a:gamma/>
                    <a:tint val="43922"/>
                    <a:invGamma/>
                  </a:srgbClr>
                </a:gs>
                <a:gs pos="100000">
                  <a:srgbClr val="006600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xmlns="" id="{3AA5CE42-147F-4146-99CA-1BA8AB072F1C}"/>
              </a:ext>
            </a:extLst>
          </p:cNvPr>
          <p:cNvGrpSpPr/>
          <p:nvPr/>
        </p:nvGrpSpPr>
        <p:grpSpPr>
          <a:xfrm>
            <a:off x="9523618" y="3627552"/>
            <a:ext cx="824265" cy="1741007"/>
            <a:chOff x="9523618" y="2913321"/>
            <a:chExt cx="824265" cy="1908702"/>
          </a:xfrm>
        </p:grpSpPr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xmlns="" id="{2357FA8A-AF0F-44E0-81B9-2FE9716FC57B}"/>
                </a:ext>
              </a:extLst>
            </p:cNvPr>
            <p:cNvSpPr txBox="1"/>
            <p:nvPr/>
          </p:nvSpPr>
          <p:spPr>
            <a:xfrm>
              <a:off x="9523618" y="3656600"/>
              <a:ext cx="824265" cy="506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R$80</a:t>
              </a:r>
            </a:p>
          </p:txBody>
        </p:sp>
        <p:sp>
          <p:nvSpPr>
            <p:cNvPr id="68" name="Seta: Curva para Cima 67">
              <a:extLst>
                <a:ext uri="{FF2B5EF4-FFF2-40B4-BE49-F238E27FC236}">
                  <a16:creationId xmlns:a16="http://schemas.microsoft.com/office/drawing/2014/main" xmlns="" id="{5CD1EC26-A797-4C0C-B8AA-AD47C5D3E6D6}"/>
                </a:ext>
              </a:extLst>
            </p:cNvPr>
            <p:cNvSpPr/>
            <p:nvPr/>
          </p:nvSpPr>
          <p:spPr bwMode="auto">
            <a:xfrm rot="16200000" flipV="1">
              <a:off x="8949032" y="3487907"/>
              <a:ext cx="1908702" cy="759529"/>
            </a:xfrm>
            <a:prstGeom prst="curvedUpArrow">
              <a:avLst>
                <a:gd name="adj1" fmla="val 25000"/>
                <a:gd name="adj2" fmla="val 50000"/>
                <a:gd name="adj3" fmla="val 31999"/>
              </a:avLst>
            </a:prstGeom>
            <a:gradFill rotWithShape="0">
              <a:gsLst>
                <a:gs pos="0">
                  <a:srgbClr val="006600">
                    <a:gamma/>
                    <a:tint val="43922"/>
                    <a:invGamma/>
                  </a:srgbClr>
                </a:gs>
                <a:gs pos="100000">
                  <a:srgbClr val="006600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3419893-A506-F743-93DA-9C2CAB664AEF}"/>
              </a:ext>
            </a:extLst>
          </p:cNvPr>
          <p:cNvSpPr txBox="1"/>
          <p:nvPr/>
        </p:nvSpPr>
        <p:spPr>
          <a:xfrm>
            <a:off x="20647" y="841021"/>
            <a:ext cx="139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000" b="1" dirty="0">
                <a:solidFill>
                  <a:prstClr val="white"/>
                </a:solidFill>
                <a:highlight>
                  <a:srgbClr val="FF0000"/>
                </a:highlight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2º PILAR</a:t>
            </a:r>
            <a:endParaRPr lang="pt-BR" sz="2000" b="1" i="1" dirty="0">
              <a:solidFill>
                <a:prstClr val="white"/>
              </a:solidFill>
              <a:highlight>
                <a:srgbClr val="FF0000"/>
              </a:highlight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53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78F392F9-6C2F-46F3-ACE9-B3F14507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solidFill>
                  <a:prstClr val="white"/>
                </a:solidFill>
                <a:highlight>
                  <a:srgbClr val="FF0000"/>
                </a:highlight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2º PILAR</a:t>
            </a:r>
            <a:r>
              <a:rPr lang="pt-BR" sz="3200" i="1" dirty="0">
                <a:solidFill>
                  <a:prstClr val="white"/>
                </a:solidFill>
                <a:highlight>
                  <a:srgbClr val="FF0000"/>
                </a:highlight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    </a:t>
            </a:r>
            <a:r>
              <a:rPr lang="pt-BR" dirty="0"/>
              <a:t>Concluindo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82407F7C-987E-4187-97EB-A802C7954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4621"/>
            <a:ext cx="10515600" cy="4022342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0066"/>
                </a:solidFill>
              </a:rPr>
              <a:t>O imposto é calculado pelo Estado</a:t>
            </a:r>
          </a:p>
          <a:p>
            <a:r>
              <a:rPr lang="pt-BR" sz="3200" b="1" kern="0" dirty="0">
                <a:solidFill>
                  <a:srgbClr val="000066"/>
                </a:solidFill>
              </a:rPr>
              <a:t>O recolhimento é automático pelo sistema bancário</a:t>
            </a:r>
          </a:p>
          <a:p>
            <a:r>
              <a:rPr lang="pt-BR" sz="3200" b="1" kern="0" dirty="0">
                <a:solidFill>
                  <a:srgbClr val="000066"/>
                </a:solidFill>
              </a:rPr>
              <a:t>Transações bancárias passam a ter suporte contábil</a:t>
            </a:r>
          </a:p>
          <a:p>
            <a:r>
              <a:rPr lang="pt-BR" sz="3200" b="1" dirty="0">
                <a:solidFill>
                  <a:srgbClr val="000066"/>
                </a:solidFill>
              </a:rPr>
              <a:t>Unificação legislativa tributária da base de consumo</a:t>
            </a:r>
          </a:p>
          <a:p>
            <a:r>
              <a:rPr lang="pt-BR" sz="3200" b="1" kern="0" dirty="0">
                <a:solidFill>
                  <a:srgbClr val="000066"/>
                </a:solidFill>
              </a:rPr>
              <a:t>Carga tributária adequada na base consumo</a:t>
            </a:r>
          </a:p>
          <a:p>
            <a:r>
              <a:rPr lang="pt-BR" sz="3200" b="1" kern="0" dirty="0">
                <a:solidFill>
                  <a:srgbClr val="000066"/>
                </a:solidFill>
              </a:rPr>
              <a:t>Crédito Financeiro das etapas anteriores</a:t>
            </a:r>
          </a:p>
          <a:p>
            <a:endParaRPr lang="pt-BR" sz="3200" b="1" kern="0" dirty="0">
              <a:solidFill>
                <a:srgbClr val="000066"/>
              </a:solidFill>
            </a:endParaRPr>
          </a:p>
          <a:p>
            <a:endParaRPr lang="pt-BR" sz="3200" b="1" dirty="0">
              <a:solidFill>
                <a:srgbClr val="000066"/>
              </a:solidFill>
            </a:endParaRPr>
          </a:p>
          <a:p>
            <a:endParaRPr lang="pt-BR" sz="3200" b="1" kern="0" dirty="0">
              <a:solidFill>
                <a:srgbClr val="000066"/>
              </a:solidFill>
            </a:endParaRPr>
          </a:p>
          <a:p>
            <a:endParaRPr lang="pt-BR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0" indent="0">
              <a:buNone/>
            </a:pPr>
            <a:endParaRPr lang="pt-BR" sz="3200" b="1" dirty="0">
              <a:solidFill>
                <a:srgbClr val="000066"/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AC600E32-B774-4026-9493-E255B1F5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0158C-675C-4384-84D2-BF7F4C77D303}" type="slidenum">
              <a:rPr lang="en-US" altLang="pt-BR" smtClean="0"/>
              <a:pPr>
                <a:defRPr/>
              </a:pPr>
              <a:t>34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82108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0A7E6A6B-47BD-4480-91B7-BA65B6FC5532}"/>
              </a:ext>
            </a:extLst>
          </p:cNvPr>
          <p:cNvSpPr/>
          <p:nvPr/>
        </p:nvSpPr>
        <p:spPr>
          <a:xfrm>
            <a:off x="89678" y="501171"/>
            <a:ext cx="2035061" cy="6210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3º PILAR</a:t>
            </a:r>
            <a:endParaRPr kumimoji="0" lang="pt-BR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FA762364-552E-440D-B50F-68B379B770EE}"/>
              </a:ext>
            </a:extLst>
          </p:cNvPr>
          <p:cNvGrpSpPr/>
          <p:nvPr/>
        </p:nvGrpSpPr>
        <p:grpSpPr>
          <a:xfrm>
            <a:off x="0" y="4909143"/>
            <a:ext cx="12199374" cy="806089"/>
            <a:chOff x="0" y="4909143"/>
            <a:chExt cx="12199374" cy="806089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730020F9-3750-49AD-B0AD-816A03260864}"/>
                </a:ext>
              </a:extLst>
            </p:cNvPr>
            <p:cNvSpPr/>
            <p:nvPr/>
          </p:nvSpPr>
          <p:spPr>
            <a:xfrm>
              <a:off x="0" y="4909143"/>
              <a:ext cx="12199374" cy="545015"/>
            </a:xfrm>
            <a:prstGeom prst="rect">
              <a:avLst/>
            </a:prstGeom>
            <a:solidFill>
              <a:srgbClr val="00295E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tangle 22">
              <a:extLst>
                <a:ext uri="{FF2B5EF4-FFF2-40B4-BE49-F238E27FC236}">
                  <a16:creationId xmlns:a16="http://schemas.microsoft.com/office/drawing/2014/main" xmlns="" id="{D751DAE3-EFC3-4312-895A-0D514D29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75" y="5002142"/>
              <a:ext cx="11879898" cy="71309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76238" indent="-376238" algn="l" rtl="0" eaLnBrk="1" fontAlgn="base" hangingPunct="1">
                <a:spcBef>
                  <a:spcPct val="20000"/>
                </a:spcBef>
                <a:spcAft>
                  <a:spcPct val="0"/>
                </a:spcAft>
                <a:buSzPct val="140000"/>
                <a:buBlip>
                  <a:blip r:embed="rId3"/>
                </a:buBlip>
                <a:tabLst>
                  <a:tab pos="482600" algn="l"/>
                </a:tabLst>
                <a:defRPr sz="2400" b="1">
                  <a:solidFill>
                    <a:srgbClr val="6C1A10"/>
                  </a:solidFill>
                  <a:latin typeface="+mn-lt"/>
                  <a:ea typeface="+mn-ea"/>
                  <a:cs typeface="+mn-cs"/>
                </a:defRPr>
              </a:lvl1pPr>
              <a:lvl2pPr marL="852488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tabLst>
                  <a:tab pos="482600" algn="l"/>
                </a:tabLst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2715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906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482600" algn="l"/>
                </a:tabLst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1097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669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6pPr>
              <a:lvl7pPr marL="30241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7pPr>
              <a:lvl8pPr marL="34813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8pPr>
              <a:lvl9pPr marL="39385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9pPr>
            </a:lstStyle>
            <a:p>
              <a:pPr marL="0" lvl="0" indent="0">
                <a:buNone/>
                <a:defRPr/>
              </a:pPr>
              <a:r>
                <a:rPr lang="pt-BR" sz="1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2º TRANSFERÊNCIA DA GARGA TRIBUTÁRIA DO CONSUMO PARA A RENDA  ART. 17 § 2º (ADCT) </a:t>
              </a:r>
            </a:p>
          </p:txBody>
        </p: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315DE825-27F1-425F-A346-8CB231ACBA1F}"/>
              </a:ext>
            </a:extLst>
          </p:cNvPr>
          <p:cNvSpPr/>
          <p:nvPr/>
        </p:nvSpPr>
        <p:spPr>
          <a:xfrm>
            <a:off x="0" y="1676349"/>
            <a:ext cx="12192000" cy="545015"/>
          </a:xfrm>
          <a:prstGeom prst="rect">
            <a:avLst/>
          </a:prstGeom>
          <a:solidFill>
            <a:srgbClr val="00295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xmlns="" id="{D5D548BA-2712-4803-9088-E0A3ACAE5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75" y="1772951"/>
            <a:ext cx="11684899" cy="434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6238" indent="-376238" algn="l" rtl="0" eaLnBrk="1" fontAlgn="base" hangingPunct="1">
              <a:spcBef>
                <a:spcPct val="20000"/>
              </a:spcBef>
              <a:spcAft>
                <a:spcPct val="0"/>
              </a:spcAft>
              <a:buSzPct val="140000"/>
              <a:buBlip>
                <a:blip r:embed="rId3"/>
              </a:buBlip>
              <a:tabLst>
                <a:tab pos="482600" algn="l"/>
              </a:tabLst>
              <a:defRPr sz="2400" b="1">
                <a:solidFill>
                  <a:srgbClr val="6C1A10"/>
                </a:solidFill>
                <a:latin typeface="+mn-lt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2pPr>
            <a:lvl3pPr marL="1271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16906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1097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5pPr>
            <a:lvl6pPr marL="25669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6pPr>
            <a:lvl7pPr marL="30241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7pPr>
            <a:lvl8pPr marL="34813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8pPr>
            <a:lvl9pPr marL="3938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40000"/>
              <a:buFontTx/>
              <a:buNone/>
              <a:tabLst>
                <a:tab pos="482600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1º  ADOTAR A MENOR ALÍQUOTA DO IBS PARA ITENS ESSENCIAIS À VIDA HUMANA (7%)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40000"/>
              <a:buFontTx/>
              <a:buNone/>
              <a:tabLst>
                <a:tab pos="482600" algn="l"/>
              </a:tabLst>
              <a:defRPr/>
            </a:pPr>
            <a:endParaRPr kumimoji="0" lang="pt-BR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36750BE-AB23-442F-895E-B067F3D32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75" y="2673826"/>
            <a:ext cx="10397816" cy="81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6238" indent="-376238" algn="l" rtl="0" eaLnBrk="1" fontAlgn="base" hangingPunct="1">
              <a:spcBef>
                <a:spcPct val="20000"/>
              </a:spcBef>
              <a:spcAft>
                <a:spcPct val="0"/>
              </a:spcAft>
              <a:buSzPct val="140000"/>
              <a:buBlip>
                <a:blip r:embed="rId3"/>
              </a:buBlip>
              <a:tabLst>
                <a:tab pos="482600" algn="l"/>
              </a:tabLst>
              <a:defRPr sz="2400" b="1">
                <a:solidFill>
                  <a:srgbClr val="6C1A10"/>
                </a:solidFill>
                <a:latin typeface="+mn-lt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2pPr>
            <a:lvl3pPr marL="1271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16906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1097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5pPr>
            <a:lvl6pPr marL="25669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6pPr>
            <a:lvl7pPr marL="30241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7pPr>
            <a:lvl8pPr marL="34813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8pPr>
            <a:lvl9pPr marL="3938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40000"/>
              <a:buFontTx/>
              <a:buNone/>
              <a:tabLst>
                <a:tab pos="482600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ALÍQUOTA MÉDIA MUNDIAL DO IVA PARA COMIDA = 6% E REMÉDIO = 7%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40000"/>
              <a:buFontTx/>
              <a:buNone/>
              <a:tabLst>
                <a:tab pos="482600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BRASIL: COMIDA = 34% E REMÉDIO = 33%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xmlns="" id="{0A9F06BC-7AC2-45DB-BCED-514B0376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74" y="3465694"/>
            <a:ext cx="4209926" cy="140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6238" indent="-376238" algn="l" rtl="0" eaLnBrk="1" fontAlgn="base" hangingPunct="1">
              <a:spcBef>
                <a:spcPct val="20000"/>
              </a:spcBef>
              <a:spcAft>
                <a:spcPct val="0"/>
              </a:spcAft>
              <a:buSzPct val="140000"/>
              <a:buBlip>
                <a:blip r:embed="rId3"/>
              </a:buBlip>
              <a:tabLst>
                <a:tab pos="482600" algn="l"/>
              </a:tabLst>
              <a:defRPr sz="2400" b="1">
                <a:solidFill>
                  <a:srgbClr val="6C1A10"/>
                </a:solidFill>
                <a:latin typeface="+mn-lt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2pPr>
            <a:lvl3pPr marL="1271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16906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1097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5pPr>
            <a:lvl6pPr marL="25669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6pPr>
            <a:lvl7pPr marL="30241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7pPr>
            <a:lvl8pPr marL="34813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8pPr>
            <a:lvl9pPr marL="3938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9pPr>
          </a:lstStyle>
          <a:p>
            <a:pPr marL="376238" marR="0" lvl="0" indent="-3762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tabLst>
                <a:tab pos="482600" algn="l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COMIDA</a:t>
            </a:r>
          </a:p>
          <a:p>
            <a:pPr marL="376238" marR="0" lvl="0" indent="-3762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tabLst>
                <a:tab pos="482600" algn="l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REMÉDIO</a:t>
            </a:r>
          </a:p>
          <a:p>
            <a:pPr marL="376238" marR="0" lvl="0" indent="-3762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tabLst>
                <a:tab pos="482600" algn="l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SANEAMENTO</a:t>
            </a:r>
          </a:p>
          <a:p>
            <a:pPr marL="376238" marR="0" lvl="0" indent="-3762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tabLst>
                <a:tab pos="482600" algn="l"/>
              </a:tabLst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CADEIA PRODUTIVA DA SAÚDE</a:t>
            </a: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xmlns="" id="{F6A030F4-DA3E-4C20-A783-069B53680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044" y="3572109"/>
            <a:ext cx="6383190" cy="118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76238" indent="-376238" algn="l" rtl="0" eaLnBrk="1" fontAlgn="base" hangingPunct="1">
              <a:spcBef>
                <a:spcPct val="20000"/>
              </a:spcBef>
              <a:spcAft>
                <a:spcPct val="0"/>
              </a:spcAft>
              <a:buSzPct val="140000"/>
              <a:buBlip>
                <a:blip r:embed="rId3"/>
              </a:buBlip>
              <a:tabLst>
                <a:tab pos="482600" algn="l"/>
              </a:tabLst>
              <a:defRPr sz="2400" b="1">
                <a:solidFill>
                  <a:srgbClr val="6C1A10"/>
                </a:solidFill>
                <a:latin typeface="+mn-lt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2pPr>
            <a:lvl3pPr marL="1271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16906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1097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5pPr>
            <a:lvl6pPr marL="25669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6pPr>
            <a:lvl7pPr marL="30241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7pPr>
            <a:lvl8pPr marL="34813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8pPr>
            <a:lvl9pPr marL="3938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9pPr>
          </a:lstStyle>
          <a:p>
            <a:pPr lvl="2" indent="-376238"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defRPr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LOGÍSTICA REVERSA (Meio Ambiente)</a:t>
            </a:r>
          </a:p>
          <a:p>
            <a:pPr lvl="2" indent="-376238"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EDUCAÇÃO</a:t>
            </a:r>
          </a:p>
          <a:p>
            <a:pPr lvl="2" indent="-376238"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TRANSPORTE PÚBLICO URBANO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2F541E-D195-456C-8227-69E73109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739" y="542084"/>
            <a:ext cx="9813710" cy="640663"/>
          </a:xfrm>
        </p:spPr>
        <p:txBody>
          <a:bodyPr>
            <a:normAutofit fontScale="90000"/>
          </a:bodyPr>
          <a:lstStyle/>
          <a:p>
            <a:r>
              <a:rPr lang="pt-BR" dirty="0"/>
              <a:t>FRATERNA E SOLIDÁRIA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xmlns="" id="{5DB979FF-5991-4555-8198-1015FC077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41" y="2290110"/>
            <a:ext cx="11879898" cy="434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6238" indent="-376238" algn="l" rtl="0" eaLnBrk="1" fontAlgn="base" hangingPunct="1">
              <a:spcBef>
                <a:spcPct val="20000"/>
              </a:spcBef>
              <a:spcAft>
                <a:spcPct val="0"/>
              </a:spcAft>
              <a:buSzPct val="140000"/>
              <a:buBlip>
                <a:blip r:embed="rId3"/>
              </a:buBlip>
              <a:tabLst>
                <a:tab pos="482600" algn="l"/>
              </a:tabLst>
              <a:defRPr sz="2400" b="1">
                <a:solidFill>
                  <a:srgbClr val="6C1A10"/>
                </a:solidFill>
                <a:latin typeface="+mn-lt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2pPr>
            <a:lvl3pPr marL="1271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16906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1097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5pPr>
            <a:lvl6pPr marL="25669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6pPr>
            <a:lvl7pPr marL="30241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7pPr>
            <a:lvl8pPr marL="34813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8pPr>
            <a:lvl9pPr marL="3938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40000"/>
              <a:buFontTx/>
              <a:buNone/>
              <a:tabLst>
                <a:tab pos="482600" algn="l"/>
              </a:tabLst>
              <a:defRPr/>
            </a:pP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DIMINUIR 66% CARGA TRIBUTÁRIA DOS MAIS POBRES: DOS ATUAIS 53,9% DE PARA 18% 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97F2F74C-BF58-47F2-8BD5-16C8C2531279}"/>
              </a:ext>
            </a:extLst>
          </p:cNvPr>
          <p:cNvGrpSpPr/>
          <p:nvPr/>
        </p:nvGrpSpPr>
        <p:grpSpPr>
          <a:xfrm>
            <a:off x="7582" y="5547157"/>
            <a:ext cx="12199374" cy="1000143"/>
            <a:chOff x="7582" y="5547157"/>
            <a:chExt cx="12199374" cy="1000143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xmlns="" id="{3DD23732-F0C5-4742-8B8F-57DE5268A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75" y="6159192"/>
              <a:ext cx="11161492" cy="388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76238" indent="-376238" algn="l" rtl="0" eaLnBrk="1" fontAlgn="base" hangingPunct="1">
                <a:spcBef>
                  <a:spcPct val="20000"/>
                </a:spcBef>
                <a:spcAft>
                  <a:spcPct val="0"/>
                </a:spcAft>
                <a:buSzPct val="140000"/>
                <a:buBlip>
                  <a:blip r:embed="rId3"/>
                </a:buBlip>
                <a:tabLst>
                  <a:tab pos="482600" algn="l"/>
                </a:tabLst>
                <a:defRPr sz="2400" b="1">
                  <a:solidFill>
                    <a:srgbClr val="6C1A10"/>
                  </a:solidFill>
                  <a:latin typeface="+mn-lt"/>
                  <a:ea typeface="+mn-ea"/>
                  <a:cs typeface="+mn-cs"/>
                </a:defRPr>
              </a:lvl1pPr>
              <a:lvl2pPr marL="852488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tabLst>
                  <a:tab pos="482600" algn="l"/>
                </a:tabLst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2715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906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482600" algn="l"/>
                </a:tabLst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1097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669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6pPr>
              <a:lvl7pPr marL="30241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7pPr>
              <a:lvl8pPr marL="34813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8pPr>
              <a:lvl9pPr marL="39385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pt-BR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 CPF PARA AS PESSOAS DE BAIXA RENDA. (À EXEMPLO DA NOTA PARANÁ, NOTA PAULISTA, ETC.) </a:t>
              </a:r>
              <a:r>
                <a:rPr lang="pt-BR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  <a:p>
              <a:pPr marL="0" indent="0" algn="ctr">
                <a:buNone/>
                <a:defRPr/>
              </a:pPr>
              <a:r>
                <a:rPr lang="pt-BR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140000"/>
                <a:buFontTx/>
                <a:buNone/>
                <a:tabLst>
                  <a:tab pos="482600" algn="l"/>
                </a:tabLst>
                <a:defRPr/>
              </a:pPr>
              <a:endParaRPr kumimoji="0" lang="pt-BR" alt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xmlns="" id="{443DB3D3-0C31-4BEA-BFD2-F0A4668C068F}"/>
                </a:ext>
              </a:extLst>
            </p:cNvPr>
            <p:cNvSpPr/>
            <p:nvPr/>
          </p:nvSpPr>
          <p:spPr>
            <a:xfrm>
              <a:off x="7582" y="5547157"/>
              <a:ext cx="12199374" cy="545015"/>
            </a:xfrm>
            <a:prstGeom prst="rect">
              <a:avLst/>
            </a:prstGeom>
            <a:solidFill>
              <a:srgbClr val="00295E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xmlns="" id="{45300C14-60FA-4332-9C87-1DF0AC640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457" y="5640156"/>
              <a:ext cx="11879898" cy="71309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76238" indent="-376238" algn="l" rtl="0" eaLnBrk="1" fontAlgn="base" hangingPunct="1">
                <a:spcBef>
                  <a:spcPct val="20000"/>
                </a:spcBef>
                <a:spcAft>
                  <a:spcPct val="0"/>
                </a:spcAft>
                <a:buSzPct val="140000"/>
                <a:buBlip>
                  <a:blip r:embed="rId3"/>
                </a:buBlip>
                <a:tabLst>
                  <a:tab pos="482600" algn="l"/>
                </a:tabLst>
                <a:defRPr sz="2400" b="1">
                  <a:solidFill>
                    <a:srgbClr val="6C1A10"/>
                  </a:solidFill>
                  <a:latin typeface="+mn-lt"/>
                  <a:ea typeface="+mn-ea"/>
                  <a:cs typeface="+mn-cs"/>
                </a:defRPr>
              </a:lvl1pPr>
              <a:lvl2pPr marL="852488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tabLst>
                  <a:tab pos="482600" algn="l"/>
                </a:tabLst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2715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906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482600" algn="l"/>
                </a:tabLst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1097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669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6pPr>
              <a:lvl7pPr marL="30241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7pPr>
              <a:lvl8pPr marL="34813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8pPr>
              <a:lvl9pPr marL="393858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tabLst>
                  <a:tab pos="482600" algn="l"/>
                </a:tabLst>
                <a:defRPr>
                  <a:solidFill>
                    <a:srgbClr val="000066"/>
                  </a:solidFill>
                  <a:latin typeface="+mn-lt"/>
                </a:defRPr>
              </a:lvl9pPr>
            </a:lstStyle>
            <a:p>
              <a:pPr marL="0" lvl="0" indent="0">
                <a:buNone/>
                <a:defRPr/>
              </a:pPr>
              <a:r>
                <a:rPr lang="pt-BR" sz="2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3º  DEVOLUÇÃO VIA NOTA FISCAL ELETRÔNICA BRASIL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26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BDACEB33-3E21-4918-8383-193F119D4B2E}"/>
              </a:ext>
            </a:extLst>
          </p:cNvPr>
          <p:cNvSpPr/>
          <p:nvPr/>
        </p:nvSpPr>
        <p:spPr>
          <a:xfrm>
            <a:off x="0" y="941614"/>
            <a:ext cx="12192000" cy="570605"/>
          </a:xfrm>
          <a:prstGeom prst="rect">
            <a:avLst/>
          </a:prstGeom>
          <a:solidFill>
            <a:srgbClr val="00295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1359ADB-9DBA-4168-BF9F-07BA0C50EC17}"/>
              </a:ext>
            </a:extLst>
          </p:cNvPr>
          <p:cNvSpPr/>
          <p:nvPr/>
        </p:nvSpPr>
        <p:spPr>
          <a:xfrm>
            <a:off x="0" y="1532628"/>
            <a:ext cx="12192000" cy="570605"/>
          </a:xfrm>
          <a:prstGeom prst="rect">
            <a:avLst/>
          </a:prstGeom>
          <a:solidFill>
            <a:srgbClr val="00295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0D5EE2D5-FBBA-4230-859E-31F86BBB19B4}"/>
              </a:ext>
            </a:extLst>
          </p:cNvPr>
          <p:cNvSpPr txBox="1"/>
          <p:nvPr/>
        </p:nvSpPr>
        <p:spPr>
          <a:xfrm>
            <a:off x="456235" y="2109430"/>
            <a:ext cx="11405356" cy="2104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Clr>
                <a:srgbClr val="FFC000"/>
              </a:buClr>
              <a:buFont typeface="Arial" panose="020B0604020202020204" pitchFamily="34" charset="0"/>
              <a:buChar char="›"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FIM DAS </a:t>
            </a:r>
            <a:r>
              <a:rPr lang="pt-BR" sz="17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RENÚNCIAS/GUERRA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FISCAL 	 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R$300 BILHÕES AO ANO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          (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60%)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R$ 500 BILHÕES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›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FIM DA DÍVIDA  </a:t>
            </a:r>
            <a:r>
              <a:rPr lang="pt-BR" sz="1700" noProof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INADIMPLÊNCIA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pt-BR" sz="17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R$100 BILHÕES</a:t>
            </a:r>
            <a:r>
              <a:rPr kumimoji="0" lang="pt-BR" sz="17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AO ANO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	             </a:t>
            </a:r>
            <a:r>
              <a:rPr kumimoji="0" lang="pt-BR" sz="17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pt-BR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$ 3 TRILHÕES</a:t>
            </a: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›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DIMINUIÇÃO DO CONTENCIOSO FISCAL   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R$100 BILHÕES AO ANO                               </a:t>
            </a:r>
            <a:r>
              <a:rPr kumimoji="0" lang="pt-BR" sz="17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R$ 5 TRILHÕES</a:t>
            </a: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›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GANHO COM A DESBUROCRATIZAÇÃO </a:t>
            </a:r>
            <a:r>
              <a:rPr lang="pt-BR" sz="17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R$ 50 BILHÕES AO ANO                    (80%)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pt-BR" sz="17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R$ 75 BILHÕES</a:t>
            </a: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xmlns="" id="{831D6799-9374-4A3F-A2A2-DE6A60CF2B6B}"/>
              </a:ext>
            </a:extLst>
          </p:cNvPr>
          <p:cNvSpPr/>
          <p:nvPr/>
        </p:nvSpPr>
        <p:spPr>
          <a:xfrm>
            <a:off x="0" y="4316670"/>
            <a:ext cx="12191999" cy="570605"/>
          </a:xfrm>
          <a:prstGeom prst="rect">
            <a:avLst/>
          </a:prstGeom>
          <a:solidFill>
            <a:srgbClr val="00295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F8F2AEB3-9C95-46D6-B81E-63245FC14815}"/>
              </a:ext>
            </a:extLst>
          </p:cNvPr>
          <p:cNvSpPr txBox="1"/>
          <p:nvPr/>
        </p:nvSpPr>
        <p:spPr>
          <a:xfrm>
            <a:off x="0" y="4412061"/>
            <a:ext cx="9622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REDUÇÃO DA CARGA EM APROX.  7% DO PIB AO ANO    =   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R$ 500 BILHÕES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C734F5D7-4D18-094C-B40A-1FAEFEABF16B}"/>
              </a:ext>
            </a:extLst>
          </p:cNvPr>
          <p:cNvSpPr/>
          <p:nvPr/>
        </p:nvSpPr>
        <p:spPr>
          <a:xfrm>
            <a:off x="456235" y="5041853"/>
            <a:ext cx="10853302" cy="1619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›"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HARMONIZAÇÃO DO STN COM OCDE </a:t>
            </a:r>
            <a:r>
              <a:rPr lang="pt-BR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CRESCIMENTO SUSTENTADO,</a:t>
            </a:r>
            <a:r>
              <a:rPr kumimoji="0" lang="pt-BR" sz="17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INCLUSÃO ECONÔMICA E SOCIAL,</a:t>
            </a:r>
            <a:r>
              <a:rPr kumimoji="0" lang="pt-BR" sz="17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PLENO EMPREGO,</a:t>
            </a:r>
            <a:r>
              <a:rPr kumimoji="0" lang="pt-BR" sz="17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COMBATE A CORRUPÇÃO,</a:t>
            </a:r>
            <a:r>
              <a:rPr kumimoji="0" lang="pt-BR" sz="17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SEGURANÇA JURÍDICA </a:t>
            </a:r>
            <a:r>
              <a:rPr lang="pt-BR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POLÍTICA, CREDIBILIDADE, TRANSPARÊNCIA, ATRAÇÃO DE INVESTIMENTOS, CRIAÇÃO DE UM NOVO CÍRCULO ECONÔMICO VIRTUOSO E PERENE</a:t>
            </a: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E90B6F4A-6A4C-4D89-B783-666A3F54E153}"/>
              </a:ext>
            </a:extLst>
          </p:cNvPr>
          <p:cNvSpPr txBox="1"/>
          <p:nvPr/>
        </p:nvSpPr>
        <p:spPr>
          <a:xfrm>
            <a:off x="456236" y="1171074"/>
            <a:ext cx="1140535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GANHOS ESTIMADOS PARA OS CONSUMIDORES DE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$ 500 BILHOĒS a.a.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C49349F1-00D9-4799-8412-2B80E6CA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33" y="-99019"/>
            <a:ext cx="11470105" cy="7702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FORMALIZAÇÃO DE PELO MENOS 50% DO PIB INFORMAL DE </a:t>
            </a:r>
            <a:r>
              <a:rPr lang="pt-BR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$ 1,8 TRILHÃO  a.a., COM </a:t>
            </a:r>
            <a:b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GANHO DE ARRECADAÇÃO DE  </a:t>
            </a:r>
            <a:r>
              <a:rPr lang="pt-BR" sz="2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$ 300 BILHÕES</a:t>
            </a:r>
            <a: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a.a. </a:t>
            </a:r>
            <a:br>
              <a:rPr lang="pt-BR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7489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5" grpId="0"/>
      <p:bldP spid="36" grpId="0" animBg="1"/>
      <p:bldP spid="19" grpId="0"/>
      <p:bldP spid="2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2E91FB4-8615-4617-86E5-CEBB59EE1BDD}"/>
              </a:ext>
            </a:extLst>
          </p:cNvPr>
          <p:cNvSpPr txBox="1"/>
          <p:nvPr/>
        </p:nvSpPr>
        <p:spPr>
          <a:xfrm>
            <a:off x="734568" y="212237"/>
            <a:ext cx="85945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 110 Para destravar a economia</a:t>
            </a:r>
          </a:p>
          <a:p>
            <a:endParaRPr lang="pt-BR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CERTEZA ELA VAI DESTRAVAR A ECONOMIA, FAZER O PIB CRESCER COMO OS EMERGENTES, DIMINUIR O CUSTO DE PRODUÇÃO DAS NOSSAS EMPRESAS, O CUSTO DOS TRIBUTOS SOBRE OS BENS E SERVIÇOS DE CONSUMO PARA OS MAIS POBRES, O CUSTO DE CONTRATAÇÃO DA MÃO DE OBRA, VAI GERAR MILHÕES DE NOVOS EMPREGOS ANUALMENTE, RECUPERAR AS EMPRESAS E TODO O SETOR PUBLICO DOS TRÊS NÍVEIS. 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F696E52-5231-4E75-9F61-4B80EF586C18}"/>
              </a:ext>
            </a:extLst>
          </p:cNvPr>
          <p:cNvSpPr txBox="1"/>
          <p:nvPr/>
        </p:nvSpPr>
        <p:spPr>
          <a:xfrm>
            <a:off x="-74201" y="-511100"/>
            <a:ext cx="89319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5A03177-30A3-4DC8-8606-89D1C00771BE}"/>
              </a:ext>
            </a:extLst>
          </p:cNvPr>
          <p:cNvSpPr txBox="1"/>
          <p:nvPr/>
        </p:nvSpPr>
        <p:spPr>
          <a:xfrm>
            <a:off x="9068549" y="1544619"/>
            <a:ext cx="89319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DA05C8A-697D-4AF0-9683-B35395AB9569}"/>
              </a:ext>
            </a:extLst>
          </p:cNvPr>
          <p:cNvSpPr txBox="1"/>
          <p:nvPr/>
        </p:nvSpPr>
        <p:spPr>
          <a:xfrm>
            <a:off x="734568" y="2711088"/>
            <a:ext cx="8594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Luiz Carlos Hauly</a:t>
            </a:r>
          </a:p>
        </p:txBody>
      </p:sp>
      <p:pic>
        <p:nvPicPr>
          <p:cNvPr id="3" name="Imagem 2" descr="Código QR&#10;&#10;Descrição gerada automaticamente">
            <a:extLst>
              <a:ext uri="{FF2B5EF4-FFF2-40B4-BE49-F238E27FC236}">
                <a16:creationId xmlns:a16="http://schemas.microsoft.com/office/drawing/2014/main" xmlns="" id="{054302DA-20C6-1B45-8CE0-D2B4FB42D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226" y="2619807"/>
            <a:ext cx="3908667" cy="3908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DC1FF7F-0560-F241-8248-330112296E64}"/>
              </a:ext>
            </a:extLst>
          </p:cNvPr>
          <p:cNvSpPr txBox="1"/>
          <p:nvPr/>
        </p:nvSpPr>
        <p:spPr>
          <a:xfrm>
            <a:off x="8655193" y="3861886"/>
            <a:ext cx="29995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Enquete Consulta Pública</a:t>
            </a:r>
          </a:p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 110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13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Linha do tempo&#10;&#10;Descrição gerada automaticamente com confiança baixa">
            <a:extLst>
              <a:ext uri="{FF2B5EF4-FFF2-40B4-BE49-F238E27FC236}">
                <a16:creationId xmlns:a16="http://schemas.microsoft.com/office/drawing/2014/main" xmlns="" id="{1C848E3A-4329-8843-B712-EAB16052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8630"/>
            <a:ext cx="112776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2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xmlns="" id="{C3B6F1D5-056B-4FF2-AA2A-667F09B55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188447"/>
              </p:ext>
            </p:extLst>
          </p:nvPr>
        </p:nvGraphicFramePr>
        <p:xfrm>
          <a:off x="0" y="0"/>
          <a:ext cx="12192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r:id="rId4" imgW="24380640" imgH="13714200" progId="">
                  <p:embed/>
                </p:oleObj>
              </mc:Choice>
              <mc:Fallback>
                <p:oleObj r:id="rId4" imgW="24380640" imgH="13714200" progId="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xmlns="" id="{C3B6F1D5-056B-4FF2-AA2A-667F09B559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6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m 9" descr="Código QR&#10;&#10;Descrição gerada automaticamente">
            <a:extLst>
              <a:ext uri="{FF2B5EF4-FFF2-40B4-BE49-F238E27FC236}">
                <a16:creationId xmlns:a16="http://schemas.microsoft.com/office/drawing/2014/main" xmlns="" id="{200C778E-77A1-3147-B20F-34D581B958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32" y="4616068"/>
            <a:ext cx="1668948" cy="162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Brasil terá sua pior recessão em 2020 e a pior década perdida da  história. Artigo de José Eustáquio Diniz Alves - Instituto Humanitas  Unisinos - IHU">
            <a:extLst>
              <a:ext uri="{FF2B5EF4-FFF2-40B4-BE49-F238E27FC236}">
                <a16:creationId xmlns:a16="http://schemas.microsoft.com/office/drawing/2014/main" xmlns="" id="{978179F3-8181-5C41-BE44-4816C706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8" y="2282105"/>
            <a:ext cx="10778836" cy="457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ão de Linha 1 4">
            <a:extLst>
              <a:ext uri="{FF2B5EF4-FFF2-40B4-BE49-F238E27FC236}">
                <a16:creationId xmlns:a16="http://schemas.microsoft.com/office/drawing/2014/main" xmlns="" id="{AABF1DA7-F5C1-394B-852E-BB14FEA64029}"/>
              </a:ext>
            </a:extLst>
          </p:cNvPr>
          <p:cNvSpPr/>
          <p:nvPr/>
        </p:nvSpPr>
        <p:spPr>
          <a:xfrm>
            <a:off x="6936446" y="1722389"/>
            <a:ext cx="1505016" cy="545015"/>
          </a:xfrm>
          <a:prstGeom prst="borderCallout1">
            <a:avLst>
              <a:gd name="adj1" fmla="val 92939"/>
              <a:gd name="adj2" fmla="val 50917"/>
              <a:gd name="adj3" fmla="val 486644"/>
              <a:gd name="adj4" fmla="val 159610"/>
            </a:avLst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PLANO REAL</a:t>
            </a:r>
          </a:p>
        </p:txBody>
      </p:sp>
      <p:sp>
        <p:nvSpPr>
          <p:cNvPr id="9" name="Balão de Linha 1 8">
            <a:extLst>
              <a:ext uri="{FF2B5EF4-FFF2-40B4-BE49-F238E27FC236}">
                <a16:creationId xmlns:a16="http://schemas.microsoft.com/office/drawing/2014/main" xmlns="" id="{3A0C4203-2CD1-8B4B-8B74-0E6D3C697703}"/>
              </a:ext>
            </a:extLst>
          </p:cNvPr>
          <p:cNvSpPr/>
          <p:nvPr/>
        </p:nvSpPr>
        <p:spPr>
          <a:xfrm>
            <a:off x="8486951" y="1722389"/>
            <a:ext cx="1491112" cy="545015"/>
          </a:xfrm>
          <a:prstGeom prst="borderCallout1">
            <a:avLst>
              <a:gd name="adj1" fmla="val 89045"/>
              <a:gd name="adj2" fmla="val 52011"/>
              <a:gd name="adj3" fmla="val 622280"/>
              <a:gd name="adj4" fmla="val 206304"/>
            </a:avLst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TRABALHISTA</a:t>
            </a:r>
          </a:p>
        </p:txBody>
      </p:sp>
      <p:sp>
        <p:nvSpPr>
          <p:cNvPr id="10" name="Balão de Linha 1 9">
            <a:extLst>
              <a:ext uri="{FF2B5EF4-FFF2-40B4-BE49-F238E27FC236}">
                <a16:creationId xmlns:a16="http://schemas.microsoft.com/office/drawing/2014/main" xmlns="" id="{5F0346AB-E95B-EC41-8053-335F68E30041}"/>
              </a:ext>
            </a:extLst>
          </p:cNvPr>
          <p:cNvSpPr/>
          <p:nvPr/>
        </p:nvSpPr>
        <p:spPr>
          <a:xfrm>
            <a:off x="10033488" y="1722389"/>
            <a:ext cx="1789859" cy="545015"/>
          </a:xfrm>
          <a:prstGeom prst="borderCallout1">
            <a:avLst>
              <a:gd name="adj1" fmla="val 97389"/>
              <a:gd name="adj2" fmla="val 51012"/>
              <a:gd name="adj3" fmla="val 626201"/>
              <a:gd name="adj4" fmla="val 91163"/>
            </a:avLst>
          </a:prstGeom>
          <a:solidFill>
            <a:schemeClr val="accent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PREVIDÊNCIÁRIA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5433ADC-5C9E-42EB-A09A-4623F991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481"/>
            <a:ext cx="6886903" cy="736331"/>
          </a:xfrm>
        </p:spPr>
        <p:txBody>
          <a:bodyPr>
            <a:normAutofit fontScale="90000"/>
          </a:bodyPr>
          <a:lstStyle/>
          <a:p>
            <a:r>
              <a:rPr lang="pt-BR" dirty="0"/>
              <a:t>DE TIGRE AO VOO DE GALINHA À PATINHO FEIO NO MUNDO</a:t>
            </a:r>
          </a:p>
        </p:txBody>
      </p:sp>
      <p:sp>
        <p:nvSpPr>
          <p:cNvPr id="12" name="Baixo Crescimento Da Economia">
            <a:extLst>
              <a:ext uri="{FF2B5EF4-FFF2-40B4-BE49-F238E27FC236}">
                <a16:creationId xmlns:a16="http://schemas.microsoft.com/office/drawing/2014/main" xmlns="" id="{CD90A84F-F40E-486B-B21C-F5A70AADDA39}"/>
              </a:ext>
            </a:extLst>
          </p:cNvPr>
          <p:cNvSpPr>
            <a:spLocks noChangeAspect="1"/>
          </p:cNvSpPr>
          <p:nvPr/>
        </p:nvSpPr>
        <p:spPr>
          <a:xfrm>
            <a:off x="368653" y="1902601"/>
            <a:ext cx="1419375" cy="729606"/>
          </a:xfrm>
          <a:prstGeom prst="rect">
            <a:avLst/>
          </a:prstGeom>
          <a:solidFill>
            <a:srgbClr val="9D0F19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BAIXO CRESCIMENTO DA ECONOMIA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517E5845-B215-074E-B288-58DCAD6AE268}"/>
              </a:ext>
            </a:extLst>
          </p:cNvPr>
          <p:cNvSpPr txBox="1"/>
          <p:nvPr/>
        </p:nvSpPr>
        <p:spPr>
          <a:xfrm>
            <a:off x="4384310" y="1843311"/>
            <a:ext cx="2469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Mesmo aprovando....</a:t>
            </a:r>
          </a:p>
        </p:txBody>
      </p:sp>
    </p:spTree>
    <p:extLst>
      <p:ext uri="{BB962C8B-B14F-4D97-AF65-F5344CB8AC3E}">
        <p14:creationId xmlns:p14="http://schemas.microsoft.com/office/powerpoint/2010/main" val="20563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5">
            <a:extLst>
              <a:ext uri="{FF2B5EF4-FFF2-40B4-BE49-F238E27FC236}">
                <a16:creationId xmlns:a16="http://schemas.microsoft.com/office/drawing/2014/main" xmlns="" id="{104B72C5-F3EA-1449-BD92-0E0577303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059" y="1"/>
            <a:ext cx="5952705" cy="1269374"/>
          </a:xfrm>
        </p:spPr>
        <p:txBody>
          <a:bodyPr>
            <a:normAutofit/>
          </a:bodyPr>
          <a:lstStyle/>
          <a:p>
            <a:r>
              <a:rPr lang="pt-BR" sz="3200" dirty="0"/>
              <a:t>NOVO RELATÓRIO PEC 110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xmlns="" id="{8A31A6F6-ED0F-EF43-99D7-76A77CF74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775792"/>
            <a:ext cx="9465277" cy="508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8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ítulo 52">
            <a:extLst>
              <a:ext uri="{FF2B5EF4-FFF2-40B4-BE49-F238E27FC236}">
                <a16:creationId xmlns:a16="http://schemas.microsoft.com/office/drawing/2014/main" xmlns="" id="{F725602B-3918-40CC-AA46-6120A40C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        Como provocar a mudança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B17E5048-BF7D-4B8A-A098-7E379F4E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D29B4-8A05-497C-8CA1-4BB68D17258A}" type="slidenum">
              <a:rPr kumimoji="0" lang="en-US" alt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BF49DE9D-37D1-452A-81E3-94B3B504592C}"/>
              </a:ext>
            </a:extLst>
          </p:cNvPr>
          <p:cNvGrpSpPr/>
          <p:nvPr/>
        </p:nvGrpSpPr>
        <p:grpSpPr>
          <a:xfrm>
            <a:off x="4317752" y="1883763"/>
            <a:ext cx="1119051" cy="1119051"/>
            <a:chOff x="2977924" y="2115457"/>
            <a:chExt cx="1119051" cy="1119051"/>
          </a:xfrm>
        </p:grpSpPr>
        <p:pic>
          <p:nvPicPr>
            <p:cNvPr id="7" name="Gráfico 6" descr="Papel">
              <a:extLst>
                <a:ext uri="{FF2B5EF4-FFF2-40B4-BE49-F238E27FC236}">
                  <a16:creationId xmlns:a16="http://schemas.microsoft.com/office/drawing/2014/main" xmlns="" id="{E061CCF4-84B2-4E9B-B94A-8D6E68253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77924" y="2115457"/>
              <a:ext cx="1119051" cy="1119051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xmlns="" id="{E89D54ED-D453-4C5D-A53E-3206EF4F6765}"/>
                </a:ext>
              </a:extLst>
            </p:cNvPr>
            <p:cNvSpPr txBox="1"/>
            <p:nvPr/>
          </p:nvSpPr>
          <p:spPr>
            <a:xfrm>
              <a:off x="3190240" y="2573774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NF-e</a:t>
              </a:r>
            </a:p>
          </p:txBody>
        </p:sp>
      </p:grpSp>
      <p:pic>
        <p:nvPicPr>
          <p:cNvPr id="16" name="Gráfico 15" descr="Interface do Usuário/Experiência do Usuário">
            <a:extLst>
              <a:ext uri="{FF2B5EF4-FFF2-40B4-BE49-F238E27FC236}">
                <a16:creationId xmlns:a16="http://schemas.microsoft.com/office/drawing/2014/main" xmlns="" id="{A595CA6C-1DC8-4810-849C-B8DC29786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44843" y="3448310"/>
            <a:ext cx="1405042" cy="1405042"/>
          </a:xfrm>
          <a:prstGeom prst="rect">
            <a:avLst/>
          </a:prstGeom>
        </p:spPr>
      </p:pic>
      <p:pic>
        <p:nvPicPr>
          <p:cNvPr id="20" name="Gráfico 19" descr="Empréstimo">
            <a:extLst>
              <a:ext uri="{FF2B5EF4-FFF2-40B4-BE49-F238E27FC236}">
                <a16:creationId xmlns:a16="http://schemas.microsoft.com/office/drawing/2014/main" xmlns="" id="{7289876F-4F60-48BC-B289-A4B7CD374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26299" y="5354175"/>
            <a:ext cx="914400" cy="914400"/>
          </a:xfrm>
          <a:prstGeom prst="rect">
            <a:avLst/>
          </a:prstGeom>
        </p:spPr>
      </p:pic>
      <p:pic>
        <p:nvPicPr>
          <p:cNvPr id="22" name="Gráfico 21" descr="Recibo">
            <a:extLst>
              <a:ext uri="{FF2B5EF4-FFF2-40B4-BE49-F238E27FC236}">
                <a16:creationId xmlns:a16="http://schemas.microsoft.com/office/drawing/2014/main" xmlns="" id="{F8F10E08-F065-4E29-9CF8-474AFF017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23938" y="1762247"/>
            <a:ext cx="1119050" cy="111905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D4E807F8-6DA3-479B-BCC3-DF72E929F915}"/>
              </a:ext>
            </a:extLst>
          </p:cNvPr>
          <p:cNvSpPr txBox="1"/>
          <p:nvPr/>
        </p:nvSpPr>
        <p:spPr>
          <a:xfrm>
            <a:off x="6558950" y="3471094"/>
            <a:ext cx="1742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Cálculo dos créditos de impostos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BDBA8707-B085-4760-B7B5-6522F0849B50}"/>
              </a:ext>
            </a:extLst>
          </p:cNvPr>
          <p:cNvSpPr txBox="1"/>
          <p:nvPr/>
        </p:nvSpPr>
        <p:spPr>
          <a:xfrm>
            <a:off x="7283718" y="1955745"/>
            <a:ext cx="262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Extratos Bancários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 Impostos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27C75871-F0EB-4A6C-8E7C-93C2D8FFB641}"/>
              </a:ext>
            </a:extLst>
          </p:cNvPr>
          <p:cNvSpPr txBox="1"/>
          <p:nvPr/>
        </p:nvSpPr>
        <p:spPr>
          <a:xfrm>
            <a:off x="3534903" y="5600165"/>
            <a:ext cx="1754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Créditos de impostos</a:t>
            </a:r>
          </a:p>
        </p:txBody>
      </p:sp>
      <p:sp>
        <p:nvSpPr>
          <p:cNvPr id="40" name="Seta: para a Direita 39">
            <a:extLst>
              <a:ext uri="{FF2B5EF4-FFF2-40B4-BE49-F238E27FC236}">
                <a16:creationId xmlns:a16="http://schemas.microsoft.com/office/drawing/2014/main" xmlns="" id="{99B95CF8-1BB4-4A0E-910E-8838A5813122}"/>
              </a:ext>
            </a:extLst>
          </p:cNvPr>
          <p:cNvSpPr/>
          <p:nvPr/>
        </p:nvSpPr>
        <p:spPr bwMode="auto">
          <a:xfrm rot="2700000">
            <a:off x="6079595" y="4805848"/>
            <a:ext cx="923026" cy="260074"/>
          </a:xfrm>
          <a:prstGeom prst="rightArrow">
            <a:avLst>
              <a:gd name="adj1" fmla="val 14301"/>
              <a:gd name="adj2" fmla="val 58238"/>
            </a:avLst>
          </a:prstGeom>
          <a:gradFill rotWithShape="0">
            <a:gsLst>
              <a:gs pos="0">
                <a:srgbClr val="006600">
                  <a:gamma/>
                  <a:tint val="43922"/>
                  <a:invGamma/>
                </a:srgbClr>
              </a:gs>
              <a:gs pos="100000">
                <a:srgbClr val="006600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4" name="Gráfico 43" descr="Recibo">
            <a:extLst>
              <a:ext uri="{FF2B5EF4-FFF2-40B4-BE49-F238E27FC236}">
                <a16:creationId xmlns:a16="http://schemas.microsoft.com/office/drawing/2014/main" xmlns="" id="{33F19C83-D738-43FB-919B-3F254351F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419088" y="5433767"/>
            <a:ext cx="1270816" cy="1270816"/>
          </a:xfrm>
          <a:prstGeom prst="rect">
            <a:avLst/>
          </a:prstGeom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xmlns="" id="{3FA6D815-0E51-42E1-860C-2138223E38EB}"/>
              </a:ext>
            </a:extLst>
          </p:cNvPr>
          <p:cNvSpPr txBox="1"/>
          <p:nvPr/>
        </p:nvSpPr>
        <p:spPr>
          <a:xfrm>
            <a:off x="7626849" y="4937381"/>
            <a:ext cx="37269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Demonstrativos Contábeis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União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Estados,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Municípios 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Contribuintes</a:t>
            </a:r>
          </a:p>
        </p:txBody>
      </p:sp>
      <p:sp>
        <p:nvSpPr>
          <p:cNvPr id="48" name="Seta: para a Direita 47">
            <a:extLst>
              <a:ext uri="{FF2B5EF4-FFF2-40B4-BE49-F238E27FC236}">
                <a16:creationId xmlns:a16="http://schemas.microsoft.com/office/drawing/2014/main" xmlns="" id="{A4FFD260-BC67-48E1-A8BD-4E7ED0117FFF}"/>
              </a:ext>
            </a:extLst>
          </p:cNvPr>
          <p:cNvSpPr/>
          <p:nvPr/>
        </p:nvSpPr>
        <p:spPr bwMode="auto">
          <a:xfrm rot="2700000">
            <a:off x="4827827" y="3165273"/>
            <a:ext cx="923026" cy="260074"/>
          </a:xfrm>
          <a:prstGeom prst="rightArrow">
            <a:avLst>
              <a:gd name="adj1" fmla="val 14301"/>
              <a:gd name="adj2" fmla="val 58238"/>
            </a:avLst>
          </a:prstGeom>
          <a:gradFill rotWithShape="0">
            <a:gsLst>
              <a:gs pos="0">
                <a:srgbClr val="006600">
                  <a:gamma/>
                  <a:tint val="43922"/>
                  <a:invGamma/>
                </a:srgbClr>
              </a:gs>
              <a:gs pos="100000">
                <a:srgbClr val="006600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Seta: para a Direita 49">
            <a:extLst>
              <a:ext uri="{FF2B5EF4-FFF2-40B4-BE49-F238E27FC236}">
                <a16:creationId xmlns:a16="http://schemas.microsoft.com/office/drawing/2014/main" xmlns="" id="{11757A24-A602-47D5-BE26-BD3EF19BB79A}"/>
              </a:ext>
            </a:extLst>
          </p:cNvPr>
          <p:cNvSpPr/>
          <p:nvPr/>
        </p:nvSpPr>
        <p:spPr bwMode="auto">
          <a:xfrm rot="7405745">
            <a:off x="6016855" y="3165273"/>
            <a:ext cx="923026" cy="260074"/>
          </a:xfrm>
          <a:prstGeom prst="rightArrow">
            <a:avLst>
              <a:gd name="adj1" fmla="val 14301"/>
              <a:gd name="adj2" fmla="val 58238"/>
            </a:avLst>
          </a:prstGeom>
          <a:gradFill rotWithShape="0">
            <a:gsLst>
              <a:gs pos="0">
                <a:srgbClr val="006600">
                  <a:gamma/>
                  <a:tint val="43922"/>
                  <a:invGamma/>
                </a:srgbClr>
              </a:gs>
              <a:gs pos="100000">
                <a:srgbClr val="006600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Seta: para a Direita 51">
            <a:extLst>
              <a:ext uri="{FF2B5EF4-FFF2-40B4-BE49-F238E27FC236}">
                <a16:creationId xmlns:a16="http://schemas.microsoft.com/office/drawing/2014/main" xmlns="" id="{9CC20400-AD7F-4D8A-900D-71DBA1C0C527}"/>
              </a:ext>
            </a:extLst>
          </p:cNvPr>
          <p:cNvSpPr/>
          <p:nvPr/>
        </p:nvSpPr>
        <p:spPr bwMode="auto">
          <a:xfrm rot="7405745">
            <a:off x="4576353" y="4945242"/>
            <a:ext cx="1247317" cy="260074"/>
          </a:xfrm>
          <a:prstGeom prst="rightArrow">
            <a:avLst>
              <a:gd name="adj1" fmla="val 14301"/>
              <a:gd name="adj2" fmla="val 58238"/>
            </a:avLst>
          </a:prstGeom>
          <a:gradFill rotWithShape="0">
            <a:gsLst>
              <a:gs pos="0">
                <a:srgbClr val="006600">
                  <a:gamma/>
                  <a:tint val="43922"/>
                  <a:invGamma/>
                </a:srgbClr>
              </a:gs>
              <a:gs pos="100000">
                <a:srgbClr val="006600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xmlns="" id="{9CC82B96-A8E4-4E4C-A56B-3F983F98EB87}"/>
              </a:ext>
            </a:extLst>
          </p:cNvPr>
          <p:cNvSpPr/>
          <p:nvPr/>
        </p:nvSpPr>
        <p:spPr bwMode="auto">
          <a:xfrm rot="10800000">
            <a:off x="4036026" y="4063230"/>
            <a:ext cx="988083" cy="260074"/>
          </a:xfrm>
          <a:prstGeom prst="rightArrow">
            <a:avLst>
              <a:gd name="adj1" fmla="val 14301"/>
              <a:gd name="adj2" fmla="val 58238"/>
            </a:avLst>
          </a:prstGeom>
          <a:gradFill rotWithShape="0">
            <a:gsLst>
              <a:gs pos="0">
                <a:srgbClr val="006600">
                  <a:gamma/>
                  <a:tint val="43922"/>
                  <a:invGamma/>
                </a:srgbClr>
              </a:gs>
              <a:gs pos="100000">
                <a:srgbClr val="006600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xmlns="" id="{31B09CD2-2302-4047-92A0-9864FB317ADE}"/>
              </a:ext>
            </a:extLst>
          </p:cNvPr>
          <p:cNvSpPr txBox="1"/>
          <p:nvPr/>
        </p:nvSpPr>
        <p:spPr>
          <a:xfrm>
            <a:off x="1554496" y="4012555"/>
            <a:ext cx="1947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Notas Fiscais Pendentes de Pagamento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xmlns="" id="{B367BAC0-9A3C-4D04-B088-A1CE861F6712}"/>
              </a:ext>
            </a:extLst>
          </p:cNvPr>
          <p:cNvSpPr txBox="1"/>
          <p:nvPr/>
        </p:nvSpPr>
        <p:spPr>
          <a:xfrm>
            <a:off x="1398017" y="3697157"/>
            <a:ext cx="194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Fiscalização</a:t>
            </a:r>
          </a:p>
        </p:txBody>
      </p:sp>
      <p:pic>
        <p:nvPicPr>
          <p:cNvPr id="64" name="Gráfico 63" descr="Pesquisa">
            <a:extLst>
              <a:ext uri="{FF2B5EF4-FFF2-40B4-BE49-F238E27FC236}">
                <a16:creationId xmlns:a16="http://schemas.microsoft.com/office/drawing/2014/main" xmlns="" id="{A91C605A-ED3C-4CD3-BADF-EF5353EA04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998098" y="3530666"/>
            <a:ext cx="914400" cy="9144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6500AE1-8398-4740-8B13-1D0C3C177907}"/>
              </a:ext>
            </a:extLst>
          </p:cNvPr>
          <p:cNvSpPr txBox="1"/>
          <p:nvPr/>
        </p:nvSpPr>
        <p:spPr>
          <a:xfrm>
            <a:off x="177007" y="1908206"/>
            <a:ext cx="424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9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Comitê Gestor/Receita Federal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0DB7848-8E5D-9843-B534-E7D8DFA501D2}"/>
              </a:ext>
            </a:extLst>
          </p:cNvPr>
          <p:cNvSpPr txBox="1"/>
          <p:nvPr/>
        </p:nvSpPr>
        <p:spPr>
          <a:xfrm>
            <a:off x="-773835" y="747411"/>
            <a:ext cx="393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800" b="1" dirty="0">
                <a:solidFill>
                  <a:prstClr val="white"/>
                </a:solidFill>
                <a:highlight>
                  <a:srgbClr val="FF0000"/>
                </a:highlight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2º PILAR</a:t>
            </a:r>
            <a:endParaRPr lang="pt-BR" sz="2800" b="1" i="1" dirty="0">
              <a:solidFill>
                <a:prstClr val="white"/>
              </a:solidFill>
              <a:highlight>
                <a:srgbClr val="FF0000"/>
              </a:highlight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89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65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dirty="0"/>
              <a:t>           Como provocar a mudança</a:t>
            </a:r>
          </a:p>
        </p:txBody>
      </p:sp>
      <p:sp>
        <p:nvSpPr>
          <p:cNvPr id="80899" name="Rectangle 22"/>
          <p:cNvSpPr>
            <a:spLocks noGrp="1" noChangeArrowheads="1"/>
          </p:cNvSpPr>
          <p:nvPr>
            <p:ph idx="1"/>
          </p:nvPr>
        </p:nvSpPr>
        <p:spPr>
          <a:xfrm>
            <a:off x="451945" y="1825625"/>
            <a:ext cx="8158655" cy="2704775"/>
          </a:xfrm>
        </p:spPr>
        <p:txBody>
          <a:bodyPr>
            <a:normAutofit fontScale="77500" lnSpcReduction="20000"/>
          </a:bodyPr>
          <a:lstStyle/>
          <a:p>
            <a:pPr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 dirty="0">
                <a:solidFill>
                  <a:srgbClr val="000066"/>
                </a:solidFill>
              </a:rPr>
              <a:t>Comitê Gestor CBS/IBS</a:t>
            </a:r>
          </a:p>
          <a:p>
            <a:pPr lvl="1"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 sz="2800" dirty="0"/>
              <a:t>A Receita Federal será o órgão que irá apurar, conferir e controlar o CBS. </a:t>
            </a:r>
          </a:p>
          <a:p>
            <a:pPr lvl="1"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 sz="2800" dirty="0"/>
              <a:t>Será criado um Comitê Gestor que irá apurar, conferir e controlar o IBS.</a:t>
            </a:r>
          </a:p>
          <a:p>
            <a:pPr lvl="1" algn="just" eaLnBrk="1" hangingPunct="1">
              <a:spcBef>
                <a:spcPts val="0"/>
              </a:spcBef>
              <a:spcAft>
                <a:spcPts val="1800"/>
              </a:spcAft>
            </a:pPr>
            <a:r>
              <a:rPr lang="pt-BR" altLang="pt-BR" sz="2800" dirty="0"/>
              <a:t>Os sistemas do Comitê Gestor e Receita Federal receberão diariamente das SEFAZ as </a:t>
            </a:r>
            <a:r>
              <a:rPr lang="pt-BR" altLang="pt-BR" sz="2800" dirty="0" err="1"/>
              <a:t>NFEs</a:t>
            </a:r>
            <a:r>
              <a:rPr lang="pt-BR" altLang="pt-BR" sz="2800" dirty="0"/>
              <a:t>, e do sistema bancário as transações de liquidação dos impostos;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D29B4-8A05-497C-8CA1-4BB68D17258A}" type="slidenum">
              <a:rPr kumimoji="0" lang="en-US" alt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pt-B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Resultado de imagem para aperto de mao">
            <a:extLst>
              <a:ext uri="{FF2B5EF4-FFF2-40B4-BE49-F238E27FC236}">
                <a16:creationId xmlns:a16="http://schemas.microsoft.com/office/drawing/2014/main" xmlns="" id="{33A4AEB1-DE58-471C-AC86-98A0A45A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040" y="2280193"/>
            <a:ext cx="3314181" cy="248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2">
            <a:extLst>
              <a:ext uri="{FF2B5EF4-FFF2-40B4-BE49-F238E27FC236}">
                <a16:creationId xmlns:a16="http://schemas.microsoft.com/office/drawing/2014/main" xmlns="" id="{8DCF9878-A40E-415F-AD98-0A6B706F1855}"/>
              </a:ext>
            </a:extLst>
          </p:cNvPr>
          <p:cNvSpPr txBox="1">
            <a:spLocks noChangeArrowheads="1"/>
          </p:cNvSpPr>
          <p:nvPr/>
        </p:nvSpPr>
        <p:spPr>
          <a:xfrm>
            <a:off x="451946" y="4577807"/>
            <a:ext cx="11225048" cy="2096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 fontAlgn="auto">
              <a:spcBef>
                <a:spcPts val="0"/>
              </a:spcBef>
              <a:spcAft>
                <a:spcPts val="1800"/>
              </a:spcAft>
            </a:pPr>
            <a:r>
              <a:rPr lang="pt-BR" altLang="pt-BR" sz="2200" b="0" dirty="0"/>
              <a:t>A apuração passa a ser feita diariamente e transferida  para os cofres da União, Estados e Municípios; </a:t>
            </a:r>
          </a:p>
          <a:p>
            <a:pPr lvl="1" algn="just" fontAlgn="auto">
              <a:spcBef>
                <a:spcPts val="0"/>
              </a:spcBef>
              <a:spcAft>
                <a:spcPts val="1800"/>
              </a:spcAft>
            </a:pPr>
            <a:r>
              <a:rPr lang="pt-BR" altLang="pt-BR" sz="2200" b="0" dirty="0"/>
              <a:t>Os sistemas dos Comitês Gestores disponibilizarão informações eletrônicas sobre as movimentações da conta de impostos para cada contribuinte, permitindo automatizar a contabilização.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BFBD825-22E6-ED44-A91B-30ADED793326}"/>
              </a:ext>
            </a:extLst>
          </p:cNvPr>
          <p:cNvSpPr txBox="1"/>
          <p:nvPr/>
        </p:nvSpPr>
        <p:spPr>
          <a:xfrm>
            <a:off x="-741750" y="657726"/>
            <a:ext cx="382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800" b="1" dirty="0">
                <a:solidFill>
                  <a:prstClr val="white"/>
                </a:solidFill>
                <a:highlight>
                  <a:srgbClr val="FF0000"/>
                </a:highlight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2º PILAR</a:t>
            </a:r>
            <a:endParaRPr lang="pt-BR" sz="2800" b="1" i="1" dirty="0">
              <a:solidFill>
                <a:prstClr val="white"/>
              </a:solidFill>
              <a:highlight>
                <a:srgbClr val="FF0000"/>
              </a:highlight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76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63"/>
    </mc:Choice>
    <mc:Fallback xmlns="">
      <p:transition spd="slow" advTm="7636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6B12B02-AE95-414F-93E9-0189EAF7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28" y="208547"/>
            <a:ext cx="11181471" cy="1219200"/>
          </a:xfrm>
        </p:spPr>
        <p:txBody>
          <a:bodyPr>
            <a:no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MANTER O TRATAMENTO DIFERENCIADO PARA O SUPERSIMPLES NACIONAL NA PEC 110 </a:t>
            </a:r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xmlns="" id="{05822D00-C87E-7A43-8096-D41F6FAB5C23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6173081" y="1983756"/>
          <a:ext cx="5743575" cy="4786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E977247-0040-2344-9DD1-2CE1C52258B7}"/>
              </a:ext>
            </a:extLst>
          </p:cNvPr>
          <p:cNvSpPr txBox="1"/>
          <p:nvPr/>
        </p:nvSpPr>
        <p:spPr>
          <a:xfrm>
            <a:off x="172329" y="1983756"/>
            <a:ext cx="61405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effectLst/>
                <a:latin typeface="Helvetica" pitchFamily="2" charset="0"/>
              </a:rPr>
              <a:t>1</a:t>
            </a:r>
            <a:r>
              <a:rPr lang="pt-BR" dirty="0">
                <a:latin typeface="Helvetica" pitchFamily="2" charset="0"/>
              </a:rPr>
              <a:t>. “Embora a definição da maior parte dos tratamentos</a:t>
            </a:r>
          </a:p>
          <a:p>
            <a:r>
              <a:rPr lang="pt-BR" dirty="0">
                <a:latin typeface="Helvetica" pitchFamily="2" charset="0"/>
              </a:rPr>
              <a:t>diferenciados e favorecidos seja delegado a Lei Complementar, a proposta já prevê algumas situações em que esses deverão ser adotados – caso das compras governamentais, da Zona Franca de Manaus e das Zonas de Processamento de Exportação (</a:t>
            </a:r>
            <a:r>
              <a:rPr lang="pt-BR" dirty="0" err="1">
                <a:latin typeface="Helvetica" pitchFamily="2" charset="0"/>
              </a:rPr>
              <a:t>ZPEs</a:t>
            </a:r>
            <a:r>
              <a:rPr lang="pt-BR" dirty="0">
                <a:latin typeface="Helvetica" pitchFamily="2" charset="0"/>
              </a:rPr>
              <a:t>) e do SIMPLES Nacional </a:t>
            </a:r>
            <a:r>
              <a:rPr lang="pt-BR" dirty="0">
                <a:effectLst/>
                <a:latin typeface="Helvetica" pitchFamily="2" charset="0"/>
              </a:rPr>
              <a:t>” – pg. 20 - Relatório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2B24E29F-AB13-D04F-96FC-2A6F799A547B}"/>
              </a:ext>
            </a:extLst>
          </p:cNvPr>
          <p:cNvSpPr txBox="1"/>
          <p:nvPr/>
        </p:nvSpPr>
        <p:spPr>
          <a:xfrm>
            <a:off x="172329" y="3960500"/>
            <a:ext cx="61405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effectLst/>
                <a:latin typeface="Helvetica" pitchFamily="2" charset="0"/>
              </a:rPr>
              <a:t>2. “Adicionalmente, visando manter políticas adequadas de tratamento a pequenos negócios, também prevemos tratamento especial e favorecido, no âmbito do IBS e da CBS, para pequenas e microempresas, por meio do SIMPLES Nacional (art. 146 da CF). Especificamente no caso do IBS, a empresa poderá optar por pagar separadamente o imposto, e com isso ter direito à apropriação e à transferência dos créditos, podendo beneficiar-se</a:t>
            </a:r>
            <a:r>
              <a:rPr lang="pt-BR" dirty="0">
                <a:latin typeface="Helvetica" pitchFamily="2" charset="0"/>
              </a:rPr>
              <a:t> </a:t>
            </a:r>
            <a:r>
              <a:rPr lang="pt-BR" dirty="0">
                <a:effectLst/>
                <a:latin typeface="Helvetica" pitchFamily="2" charset="0"/>
              </a:rPr>
              <a:t>integralmente da não cumulatividade do imposto.” – pg. 21 - Relatório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8B6D0667-1052-934B-AC2C-CE0128E93B76}"/>
              </a:ext>
            </a:extLst>
          </p:cNvPr>
          <p:cNvSpPr txBox="1"/>
          <p:nvPr/>
        </p:nvSpPr>
        <p:spPr>
          <a:xfrm>
            <a:off x="6199237" y="1997839"/>
            <a:ext cx="614054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effectLst/>
                <a:latin typeface="Helvetica" pitchFamily="2" charset="0"/>
              </a:rPr>
              <a:t>Art. 146 ,III, </a:t>
            </a:r>
            <a:r>
              <a:rPr lang="pt-BR" b="1" dirty="0" err="1">
                <a:effectLst/>
                <a:latin typeface="Helvetica" pitchFamily="2" charset="0"/>
              </a:rPr>
              <a:t>d</a:t>
            </a:r>
            <a:r>
              <a:rPr lang="pt-BR" b="1" dirty="0">
                <a:effectLst/>
                <a:latin typeface="Helvetica" pitchFamily="2" charset="0"/>
              </a:rPr>
              <a:t>)</a:t>
            </a:r>
            <a:r>
              <a:rPr lang="pt-BR" dirty="0">
                <a:effectLst/>
                <a:latin typeface="Helvetica" pitchFamily="2" charset="0"/>
              </a:rPr>
              <a:t> “definição de tratamento diferenciado e favorecido para as microempresas e para as empresas de pequeno porte, inclusive regimes especiais ou simplificados no caso dos impostos previstos nos </a:t>
            </a:r>
            <a:r>
              <a:rPr lang="pt-BR" dirty="0" err="1">
                <a:effectLst/>
                <a:latin typeface="Helvetica" pitchFamily="2" charset="0"/>
              </a:rPr>
              <a:t>arts</a:t>
            </a:r>
            <a:r>
              <a:rPr lang="pt-BR" dirty="0">
                <a:effectLst/>
                <a:latin typeface="Helvetica" pitchFamily="2" charset="0"/>
              </a:rPr>
              <a:t>. 155, II, 156-A e das contribuições sociais previstas no art.</a:t>
            </a:r>
          </a:p>
          <a:p>
            <a:r>
              <a:rPr lang="pt-BR" dirty="0">
                <a:effectLst/>
                <a:latin typeface="Helvetica" pitchFamily="2" charset="0"/>
              </a:rPr>
              <a:t>195, </a:t>
            </a:r>
            <a:r>
              <a:rPr lang="pt-BR" dirty="0" err="1">
                <a:effectLst/>
                <a:latin typeface="Helvetica" pitchFamily="2" charset="0"/>
              </a:rPr>
              <a:t>I</a:t>
            </a:r>
            <a:r>
              <a:rPr lang="pt-BR" dirty="0">
                <a:effectLst/>
                <a:latin typeface="Helvetica" pitchFamily="2" charset="0"/>
              </a:rPr>
              <a:t>, V e § 12, e da contribuição a que se refere o art. 239.”</a:t>
            </a:r>
          </a:p>
          <a:p>
            <a:r>
              <a:rPr lang="pt-BR" b="1" dirty="0">
                <a:effectLst/>
                <a:latin typeface="Helvetica" pitchFamily="2" charset="0"/>
              </a:rPr>
              <a:t>Parágrafo </a:t>
            </a:r>
            <a:r>
              <a:rPr lang="pt-BR" b="1" dirty="0">
                <a:latin typeface="Helvetica" pitchFamily="2" charset="0"/>
              </a:rPr>
              <a:t>Único</a:t>
            </a:r>
          </a:p>
          <a:p>
            <a:r>
              <a:rPr lang="pt-BR" b="1" dirty="0">
                <a:latin typeface="Helvetica" pitchFamily="2" charset="0"/>
              </a:rPr>
              <a:t>V –</a:t>
            </a:r>
            <a:r>
              <a:rPr lang="pt-BR" dirty="0">
                <a:latin typeface="Helvetica" pitchFamily="2" charset="0"/>
              </a:rPr>
              <a:t> o contribuinte poderá optar pelo pagamento do imposto a que se refere o art. 156-A, hipótese em que a parcela a ele relativa não será cobrada pelo regime unificado de que trata este parágrafo;</a:t>
            </a:r>
          </a:p>
          <a:p>
            <a:r>
              <a:rPr lang="pt-BR" b="1" dirty="0">
                <a:latin typeface="Helvetica" pitchFamily="2" charset="0"/>
              </a:rPr>
              <a:t>VI – </a:t>
            </a:r>
            <a:r>
              <a:rPr lang="pt-BR" dirty="0">
                <a:latin typeface="Helvetica" pitchFamily="2" charset="0"/>
              </a:rPr>
              <a:t>na hipótese de o recolhimento do imposto a que se refere o art. 156-A ser feito por meio do regime unificado de que trata o caput deste parágrafo não será permitida a apropriação e a transferência de créditos.”</a:t>
            </a:r>
            <a:r>
              <a:rPr lang="pt-BR" dirty="0">
                <a:effectLst/>
                <a:latin typeface="Helvetica" pitchFamily="2" charset="0"/>
              </a:rPr>
              <a:t> </a:t>
            </a:r>
            <a:r>
              <a:rPr lang="pt-BR" dirty="0">
                <a:latin typeface="Helvetica" pitchFamily="2" charset="0"/>
              </a:rPr>
              <a:t>- pg. 31 – Substitutivo</a:t>
            </a:r>
            <a:endParaRPr lang="pt-BR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0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xmlns="" id="{3DD23732-F0C5-4742-8B8F-57DE5268A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84" y="1660350"/>
            <a:ext cx="10397816" cy="300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6238" indent="-376238" algn="l" rtl="0" eaLnBrk="1" fontAlgn="base" hangingPunct="1">
              <a:spcBef>
                <a:spcPct val="20000"/>
              </a:spcBef>
              <a:spcAft>
                <a:spcPct val="0"/>
              </a:spcAft>
              <a:buSzPct val="140000"/>
              <a:buBlip>
                <a:blip r:embed="rId3"/>
              </a:buBlip>
              <a:tabLst>
                <a:tab pos="482600" algn="l"/>
              </a:tabLst>
              <a:defRPr sz="2400" b="1">
                <a:solidFill>
                  <a:srgbClr val="6C1A10"/>
                </a:solidFill>
                <a:latin typeface="+mn-lt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2pPr>
            <a:lvl3pPr marL="1271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16906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1097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5pPr>
            <a:lvl6pPr marL="25669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6pPr>
            <a:lvl7pPr marL="30241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7pPr>
            <a:lvl8pPr marL="34813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8pPr>
            <a:lvl9pPr marL="3938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9pPr>
          </a:lstStyle>
          <a:p>
            <a:pPr marL="376238" marR="0" lvl="0" indent="-376238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tabLst>
                <a:tab pos="482600" algn="l"/>
              </a:tabLst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imposto será calculado pelos sistemas de ponto de venda de cada estabelecimento;</a:t>
            </a:r>
          </a:p>
          <a:p>
            <a:pPr marL="376238" marR="0" lvl="0" indent="-376238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tabLst>
                <a:tab pos="482600" algn="l"/>
              </a:tabLst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Será destacado na transação o valor do imposto;</a:t>
            </a:r>
          </a:p>
          <a:p>
            <a:pPr marL="376238" marR="0" lvl="0" indent="-376238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tabLst>
                <a:tab pos="482600" algn="l"/>
              </a:tabLst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sistemas de meios de pagamento farão depósitos ao CNPJ emitente já liquido de impostos;</a:t>
            </a:r>
          </a:p>
          <a:p>
            <a:pPr marL="376238" marR="0" lvl="0" indent="-376238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Pct val="140000"/>
              <a:buFont typeface="Arial" panose="020B0604020202020204" pitchFamily="34" charset="0"/>
              <a:buChar char="›"/>
              <a:tabLst>
                <a:tab pos="482600" algn="l"/>
              </a:tabLst>
              <a:defRPr/>
            </a:pPr>
            <a:r>
              <a:rPr kumimoji="0" lang="pt-BR" alt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tributos referente as vendas à dinheiro serão recolhidas como atualmente, com base na escrituração fiscal.</a:t>
            </a:r>
          </a:p>
        </p:txBody>
      </p:sp>
      <p:sp>
        <p:nvSpPr>
          <p:cNvPr id="18" name="Transações Bancárias não Têm Suporte Contábil">
            <a:extLst>
              <a:ext uri="{FF2B5EF4-FFF2-40B4-BE49-F238E27FC236}">
                <a16:creationId xmlns:a16="http://schemas.microsoft.com/office/drawing/2014/main" xmlns="" id="{BA148430-661B-7F4E-88E3-B51F479FF040}"/>
              </a:ext>
            </a:extLst>
          </p:cNvPr>
          <p:cNvSpPr>
            <a:spLocks noChangeAspect="1"/>
          </p:cNvSpPr>
          <p:nvPr/>
        </p:nvSpPr>
        <p:spPr>
          <a:xfrm>
            <a:off x="8055629" y="4898656"/>
            <a:ext cx="3642251" cy="143715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TRANSAÇÕES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BANCÁRIAS NÃO TÊM SUPORTE CONTÁBIL</a:t>
            </a:r>
          </a:p>
        </p:txBody>
      </p:sp>
      <p:sp>
        <p:nvSpPr>
          <p:cNvPr id="19" name="Recolhimento é Iniciativa do Contribuinte">
            <a:extLst>
              <a:ext uri="{FF2B5EF4-FFF2-40B4-BE49-F238E27FC236}">
                <a16:creationId xmlns:a16="http://schemas.microsoft.com/office/drawing/2014/main" xmlns="" id="{278BF78E-3795-C648-8A9F-0A26EF52423D}"/>
              </a:ext>
            </a:extLst>
          </p:cNvPr>
          <p:cNvSpPr>
            <a:spLocks noChangeAspect="1"/>
          </p:cNvSpPr>
          <p:nvPr/>
        </p:nvSpPr>
        <p:spPr>
          <a:xfrm>
            <a:off x="4240351" y="4898656"/>
            <a:ext cx="3642251" cy="143715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RECOLHIMENTO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 INICIATIVA DO CONTRIBUINTE</a:t>
            </a:r>
          </a:p>
        </p:txBody>
      </p:sp>
      <p:sp>
        <p:nvSpPr>
          <p:cNvPr id="20" name="Imposto é Declaratório">
            <a:extLst>
              <a:ext uri="{FF2B5EF4-FFF2-40B4-BE49-F238E27FC236}">
                <a16:creationId xmlns:a16="http://schemas.microsoft.com/office/drawing/2014/main" xmlns="" id="{75ECA9CA-1E05-9248-8BF9-194A0D8C9B4B}"/>
              </a:ext>
            </a:extLst>
          </p:cNvPr>
          <p:cNvSpPr>
            <a:spLocks noChangeAspect="1"/>
          </p:cNvSpPr>
          <p:nvPr/>
        </p:nvSpPr>
        <p:spPr>
          <a:xfrm>
            <a:off x="460684" y="4898656"/>
            <a:ext cx="3642250" cy="1437158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DECLARATÓRIO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7" name="Modelo 3D 16" descr="Sinal de Multiplicação Vermelho">
                <a:extLst>
                  <a:ext uri="{FF2B5EF4-FFF2-40B4-BE49-F238E27FC236}">
                    <a16:creationId xmlns:a16="http://schemas.microsoft.com/office/drawing/2014/main" id="{ADBCA46A-4FCF-7640-A674-8622875A29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268405" y="4946257"/>
              <a:ext cx="1439520" cy="143716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39520" cy="14371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578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o 3D 16" descr="Sinal de Multiplicação Vermelho">
                <a:extLst>
                  <a:ext uri="{FF2B5EF4-FFF2-40B4-BE49-F238E27FC236}">
                    <a16:creationId xmlns:a16="http://schemas.microsoft.com/office/drawing/2014/main" xmlns="" id="{ADBCA46A-4FCF-7640-A674-8622875A29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68405" y="4946257"/>
                <a:ext cx="1439520" cy="1437160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4" name="Modelo 3D 13" descr="Sinal de Multiplicação Vermelho">
                <a:extLst>
                  <a:ext uri="{FF2B5EF4-FFF2-40B4-BE49-F238E27FC236}">
                    <a16:creationId xmlns:a16="http://schemas.microsoft.com/office/drawing/2014/main" id="{240DD875-5CE8-134F-A6F3-B3F0324ECC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65828" y="4946259"/>
              <a:ext cx="1439518" cy="143715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39518" cy="143715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665695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67641" d="1000000"/>
                    <am3d:preTrans dx="-6" dy="-17961074" dz="169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157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Modelo 3D 13" descr="Sinal de Multiplicação Vermelho">
                <a:extLst>
                  <a:ext uri="{FF2B5EF4-FFF2-40B4-BE49-F238E27FC236}">
                    <a16:creationId xmlns:a16="http://schemas.microsoft.com/office/drawing/2014/main" xmlns="" id="{240DD875-5CE8-134F-A6F3-B3F0324ECC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65828" y="4946259"/>
                <a:ext cx="1439518" cy="1437158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CA2A8CAE-3C5B-467E-A7F9-B69977CBED07}"/>
              </a:ext>
            </a:extLst>
          </p:cNvPr>
          <p:cNvSpPr/>
          <p:nvPr/>
        </p:nvSpPr>
        <p:spPr>
          <a:xfrm>
            <a:off x="1" y="-66350"/>
            <a:ext cx="12192000" cy="621062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		TECNOLOGIA 5.0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0A7E6A6B-47BD-4480-91B7-BA65B6FC5532}"/>
              </a:ext>
            </a:extLst>
          </p:cNvPr>
          <p:cNvSpPr/>
          <p:nvPr/>
        </p:nvSpPr>
        <p:spPr>
          <a:xfrm>
            <a:off x="-1" y="-62672"/>
            <a:ext cx="2035061" cy="6210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2º PILAR</a:t>
            </a:r>
            <a:endParaRPr kumimoji="0" lang="pt-BR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730020F9-3750-49AD-B0AD-816A03260864}"/>
              </a:ext>
            </a:extLst>
          </p:cNvPr>
          <p:cNvSpPr/>
          <p:nvPr/>
        </p:nvSpPr>
        <p:spPr>
          <a:xfrm>
            <a:off x="0" y="632830"/>
            <a:ext cx="12192000" cy="545015"/>
          </a:xfrm>
          <a:prstGeom prst="rect">
            <a:avLst/>
          </a:prstGeom>
          <a:solidFill>
            <a:srgbClr val="00295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xmlns="" id="{D751DAE3-EFC3-4312-895A-0D514D295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84" y="717447"/>
            <a:ext cx="11084796" cy="43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6238" indent="-376238" algn="l" rtl="0" eaLnBrk="1" fontAlgn="base" hangingPunct="1">
              <a:spcBef>
                <a:spcPct val="20000"/>
              </a:spcBef>
              <a:spcAft>
                <a:spcPct val="0"/>
              </a:spcAft>
              <a:buSzPct val="140000"/>
              <a:buBlip>
                <a:blip r:embed="rId3"/>
              </a:buBlip>
              <a:tabLst>
                <a:tab pos="482600" algn="l"/>
              </a:tabLst>
              <a:defRPr sz="2400" b="1">
                <a:solidFill>
                  <a:srgbClr val="6C1A10"/>
                </a:solidFill>
                <a:latin typeface="+mn-lt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2pPr>
            <a:lvl3pPr marL="1271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400">
                <a:solidFill>
                  <a:schemeClr val="tx1"/>
                </a:solidFill>
                <a:latin typeface="+mn-lt"/>
              </a:defRPr>
            </a:lvl3pPr>
            <a:lvl4pPr marL="16906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4pPr>
            <a:lvl5pPr marL="21097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 sz="2000">
                <a:solidFill>
                  <a:schemeClr val="tx1"/>
                </a:solidFill>
                <a:latin typeface="+mn-lt"/>
              </a:defRPr>
            </a:lvl5pPr>
            <a:lvl6pPr marL="25669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6pPr>
            <a:lvl7pPr marL="30241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7pPr>
            <a:lvl8pPr marL="34813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8pPr>
            <a:lvl9pPr marL="3938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tabLst>
                <a:tab pos="482600" algn="l"/>
              </a:tabLst>
              <a:defRPr>
                <a:solidFill>
                  <a:srgbClr val="000066"/>
                </a:solidFill>
                <a:latin typeface="+mn-lt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40000"/>
              <a:buFontTx/>
              <a:buNone/>
              <a:tabLst>
                <a:tab pos="482600" algn="l"/>
              </a:tabLst>
              <a:defRPr/>
            </a:pPr>
            <a:r>
              <a:rPr kumimoji="0" lang="pt-BR" altLang="pt-B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COBRANÇAS POR MEIO DE PAGAMENTOS</a:t>
            </a:r>
            <a:endParaRPr kumimoji="0" lang="pt-BR" altLang="pt-BR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54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21EA42-AE40-43AE-B7C6-EC2F84190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470"/>
            <a:ext cx="7717221" cy="1325563"/>
          </a:xfrm>
        </p:spPr>
        <p:txBody>
          <a:bodyPr/>
          <a:lstStyle/>
          <a:p>
            <a:r>
              <a:rPr lang="pt-BR" dirty="0"/>
              <a:t>DE TIGRE AO VOO DE GALINHA À PATINHO FEIO NO MUNDO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A406ABA6-5489-494C-9271-F1656DED292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2" b="7608"/>
          <a:stretch/>
        </p:blipFill>
        <p:spPr>
          <a:xfrm>
            <a:off x="0" y="1929511"/>
            <a:ext cx="12192000" cy="4795285"/>
          </a:xfrm>
          <a:noFill/>
        </p:spPr>
      </p:pic>
      <p:sp>
        <p:nvSpPr>
          <p:cNvPr id="10" name="Baixo Crescimento Da Economia">
            <a:extLst>
              <a:ext uri="{FF2B5EF4-FFF2-40B4-BE49-F238E27FC236}">
                <a16:creationId xmlns:a16="http://schemas.microsoft.com/office/drawing/2014/main" xmlns="" id="{6FB48A75-2526-45D5-8578-B14435B8A39A}"/>
              </a:ext>
            </a:extLst>
          </p:cNvPr>
          <p:cNvSpPr>
            <a:spLocks noChangeAspect="1"/>
          </p:cNvSpPr>
          <p:nvPr/>
        </p:nvSpPr>
        <p:spPr>
          <a:xfrm>
            <a:off x="10442186" y="1929511"/>
            <a:ext cx="1419375" cy="729606"/>
          </a:xfrm>
          <a:prstGeom prst="rect">
            <a:avLst/>
          </a:prstGeom>
          <a:solidFill>
            <a:srgbClr val="9D0F19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BAIXO CRESCIMENTO DA ECONOMIA</a:t>
            </a:r>
          </a:p>
        </p:txBody>
      </p:sp>
    </p:spTree>
    <p:extLst>
      <p:ext uri="{BB962C8B-B14F-4D97-AF65-F5344CB8AC3E}">
        <p14:creationId xmlns:p14="http://schemas.microsoft.com/office/powerpoint/2010/main" val="2645637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A2B29DE2-B666-504C-91D3-1D4DE5742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751"/>
          <a:stretch/>
        </p:blipFill>
        <p:spPr>
          <a:xfrm>
            <a:off x="4268265" y="1690687"/>
            <a:ext cx="7085535" cy="48818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AB71AC-8047-4A51-8158-463BEC9C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+mn-lt"/>
              </a:rPr>
              <a:t>VOO DE GALINHA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77820AD-B525-6345-B1C0-7044576E738E}"/>
              </a:ext>
            </a:extLst>
          </p:cNvPr>
          <p:cNvSpPr txBox="1"/>
          <p:nvPr/>
        </p:nvSpPr>
        <p:spPr>
          <a:xfrm>
            <a:off x="4746194" y="6510522"/>
            <a:ext cx="671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infograficos.gazetadopovo.com.br</a:t>
            </a:r>
            <a:r>
              <a:rPr lang="pt-BR" dirty="0"/>
              <a:t>/economia/</a:t>
            </a:r>
            <a:r>
              <a:rPr lang="pt-BR" dirty="0" err="1"/>
              <a:t>pib</a:t>
            </a:r>
            <a:r>
              <a:rPr lang="pt-BR" dirty="0"/>
              <a:t>-do-brasil/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xmlns="" id="{1C956745-2C55-4F8D-988A-D6171A3E8941}"/>
              </a:ext>
            </a:extLst>
          </p:cNvPr>
          <p:cNvSpPr/>
          <p:nvPr/>
        </p:nvSpPr>
        <p:spPr>
          <a:xfrm>
            <a:off x="744035" y="2564083"/>
            <a:ext cx="3016469" cy="3076663"/>
          </a:xfrm>
          <a:prstGeom prst="roundRect">
            <a:avLst>
              <a:gd name="adj" fmla="val 51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CF16C"/>
                </a:solidFill>
              </a:rPr>
              <a:t>“VOO DE GALINHA” COM </a:t>
            </a:r>
            <a:r>
              <a:rPr lang="pt-B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PIB ZERADO </a:t>
            </a:r>
            <a:r>
              <a:rPr lang="pt-BR" sz="2400" dirty="0">
                <a:solidFill>
                  <a:srgbClr val="FCF16C"/>
                </a:solidFill>
              </a:rPr>
              <a:t>ENTRE 2011/2020 E</a:t>
            </a:r>
          </a:p>
          <a:p>
            <a:pPr algn="ctr"/>
            <a:r>
              <a:rPr lang="pt-BR" sz="2400" dirty="0">
                <a:solidFill>
                  <a:srgbClr val="FCF16C"/>
                </a:solidFill>
              </a:rPr>
              <a:t> “CRINA DE RABO DE CAVALO” NEGATIVO EM </a:t>
            </a:r>
            <a:r>
              <a:rPr lang="pt-B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12%</a:t>
            </a:r>
            <a:r>
              <a:rPr lang="pt-BR" sz="2400" dirty="0">
                <a:solidFill>
                  <a:srgbClr val="FCF16C"/>
                </a:solidFill>
              </a:rPr>
              <a:t>  ENTRE 2015/2020</a:t>
            </a:r>
          </a:p>
        </p:txBody>
      </p:sp>
      <p:sp>
        <p:nvSpPr>
          <p:cNvPr id="8" name="Baixo Crescimento Da Economia">
            <a:extLst>
              <a:ext uri="{FF2B5EF4-FFF2-40B4-BE49-F238E27FC236}">
                <a16:creationId xmlns:a16="http://schemas.microsoft.com/office/drawing/2014/main" xmlns="" id="{0D2F68F1-68F9-4E89-98FB-64E624FF5439}"/>
              </a:ext>
            </a:extLst>
          </p:cNvPr>
          <p:cNvSpPr>
            <a:spLocks noChangeAspect="1"/>
          </p:cNvSpPr>
          <p:nvPr/>
        </p:nvSpPr>
        <p:spPr>
          <a:xfrm>
            <a:off x="10442186" y="1929511"/>
            <a:ext cx="1419375" cy="729606"/>
          </a:xfrm>
          <a:prstGeom prst="rect">
            <a:avLst/>
          </a:prstGeom>
          <a:solidFill>
            <a:srgbClr val="9D0F19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BAIXO CRESCIMENTO DA ECONOMIA</a:t>
            </a:r>
          </a:p>
        </p:txBody>
      </p:sp>
    </p:spTree>
    <p:extLst>
      <p:ext uri="{BB962C8B-B14F-4D97-AF65-F5344CB8AC3E}">
        <p14:creationId xmlns:p14="http://schemas.microsoft.com/office/powerpoint/2010/main" val="2230907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E655BADB-1439-4226-9289-E5C047DAE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+mn-lt"/>
              </a:rPr>
              <a:t>PATINHO FEIO NO MUNDO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202F4DD-DD30-4A49-AEC2-B3612D3A9F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" b="3288"/>
          <a:stretch/>
        </p:blipFill>
        <p:spPr bwMode="auto">
          <a:xfrm>
            <a:off x="1838776" y="1844675"/>
            <a:ext cx="8148372" cy="48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925C4DD2-7525-1242-8AA5-47DD64E19940}"/>
              </a:ext>
            </a:extLst>
          </p:cNvPr>
          <p:cNvSpPr txBox="1">
            <a:spLocks/>
          </p:cNvSpPr>
          <p:nvPr/>
        </p:nvSpPr>
        <p:spPr>
          <a:xfrm>
            <a:off x="419100" y="1844675"/>
            <a:ext cx="1135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7" name="Baixo Crescimento Da Economia">
            <a:extLst>
              <a:ext uri="{FF2B5EF4-FFF2-40B4-BE49-F238E27FC236}">
                <a16:creationId xmlns:a16="http://schemas.microsoft.com/office/drawing/2014/main" xmlns="" id="{5A62E00F-4B83-4CA7-8B4B-4DFA48165246}"/>
              </a:ext>
            </a:extLst>
          </p:cNvPr>
          <p:cNvSpPr>
            <a:spLocks noChangeAspect="1"/>
          </p:cNvSpPr>
          <p:nvPr/>
        </p:nvSpPr>
        <p:spPr>
          <a:xfrm>
            <a:off x="10442186" y="1929511"/>
            <a:ext cx="1419375" cy="729606"/>
          </a:xfrm>
          <a:prstGeom prst="rect">
            <a:avLst/>
          </a:prstGeom>
          <a:solidFill>
            <a:srgbClr val="9D0F19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BAIXO CRESCIMENTO DA ECONOMIA</a:t>
            </a:r>
          </a:p>
        </p:txBody>
      </p:sp>
    </p:spTree>
    <p:extLst>
      <p:ext uri="{BB962C8B-B14F-4D97-AF65-F5344CB8AC3E}">
        <p14:creationId xmlns:p14="http://schemas.microsoft.com/office/powerpoint/2010/main" val="1293441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2E5CDA-88B5-E64F-949E-AC3B935D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54656" cy="1325563"/>
          </a:xfrm>
        </p:spPr>
        <p:txBody>
          <a:bodyPr>
            <a:normAutofit/>
          </a:bodyPr>
          <a:lstStyle/>
          <a:p>
            <a:r>
              <a:rPr lang="pt-BR" sz="4000" b="1" dirty="0"/>
              <a:t>RENDA PER CAPITA </a:t>
            </a:r>
            <a:br>
              <a:rPr lang="pt-BR" sz="4000" b="1" dirty="0"/>
            </a:br>
            <a:r>
              <a:rPr lang="pt-BR" sz="4000" b="1" dirty="0"/>
              <a:t>EM</a:t>
            </a:r>
            <a:r>
              <a:rPr lang="pt-BR" sz="4000" b="1" dirty="0">
                <a:highlight>
                  <a:srgbClr val="FFFF00"/>
                </a:highlight>
              </a:rPr>
              <a:t> </a:t>
            </a:r>
            <a:r>
              <a:rPr lang="pt-BR" sz="4000" b="1" dirty="0">
                <a:solidFill>
                  <a:srgbClr val="FF0000"/>
                </a:solidFill>
                <a:highlight>
                  <a:srgbClr val="FFFF00"/>
                </a:highlight>
              </a:rPr>
              <a:t>ZERO</a:t>
            </a:r>
            <a:r>
              <a:rPr lang="pt-BR" sz="4000" b="1" dirty="0">
                <a:highlight>
                  <a:srgbClr val="FFFF00"/>
                </a:highlight>
              </a:rPr>
              <a:t> </a:t>
            </a:r>
            <a:r>
              <a:rPr lang="pt-BR" sz="4000" b="1" dirty="0"/>
              <a:t>NA  DÉCADA 2011/2020</a:t>
            </a:r>
            <a:endParaRPr lang="pt-BR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D2554750-C106-634B-A21E-3D4FC3C7AF4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82692065"/>
              </p:ext>
            </p:extLst>
          </p:nvPr>
        </p:nvGraphicFramePr>
        <p:xfrm>
          <a:off x="852896" y="1814101"/>
          <a:ext cx="10486208" cy="4870717"/>
        </p:xfrm>
        <a:graphic>
          <a:graphicData uri="http://schemas.openxmlformats.org/drawingml/2006/table">
            <a:tbl>
              <a:tblPr/>
              <a:tblGrid>
                <a:gridCol w="2416629">
                  <a:extLst>
                    <a:ext uri="{9D8B030D-6E8A-4147-A177-3AD203B41FA5}">
                      <a16:colId xmlns:a16="http://schemas.microsoft.com/office/drawing/2014/main" xmlns="" val="2505818483"/>
                    </a:ext>
                  </a:extLst>
                </a:gridCol>
                <a:gridCol w="4979449">
                  <a:extLst>
                    <a:ext uri="{9D8B030D-6E8A-4147-A177-3AD203B41FA5}">
                      <a16:colId xmlns:a16="http://schemas.microsoft.com/office/drawing/2014/main" xmlns="" val="519991717"/>
                    </a:ext>
                  </a:extLst>
                </a:gridCol>
                <a:gridCol w="3090130">
                  <a:extLst>
                    <a:ext uri="{9D8B030D-6E8A-4147-A177-3AD203B41FA5}">
                      <a16:colId xmlns:a16="http://schemas.microsoft.com/office/drawing/2014/main" xmlns="" val="549754278"/>
                    </a:ext>
                  </a:extLst>
                </a:gridCol>
              </a:tblGrid>
              <a:tr h="415709">
                <a:tc>
                  <a:txBody>
                    <a:bodyPr/>
                    <a:lstStyle/>
                    <a:p>
                      <a:endParaRPr lang="pt-BR" dirty="0">
                        <a:effectLst/>
                        <a:latin typeface="Helvetica" pitchFamily="2" charset="0"/>
                      </a:endParaRPr>
                    </a:p>
                  </a:txBody>
                  <a:tcPr marL="47625" marR="47625" marT="9525" marB="9525" anchor="ctr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effectLst/>
                          <a:latin typeface="Helvetica Neue" panose="02000503000000020004" pitchFamily="2" charset="0"/>
                        </a:rPr>
                        <a:t>Crescimento acumulado em 10 anos</a:t>
                      </a:r>
                      <a:endParaRPr lang="pt-BR" dirty="0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7625" marR="47625" marT="9525" marB="9525" anchor="ctr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effectLst/>
                          <a:latin typeface="Helvetica Neue" panose="02000503000000020004" pitchFamily="2" charset="0"/>
                        </a:rPr>
                        <a:t>Crescimento médio anual</a:t>
                      </a:r>
                      <a:endParaRPr lang="pt-BR" dirty="0"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47625" marR="47625" marT="9525" marB="9525" anchor="ctr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7309759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1901-10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11.3%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1.1%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1417400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1911-20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17.3%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1.6%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372446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1921-30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34.2%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3.0%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307272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1931-40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32.3%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2.8%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9748671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1941-50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40.8%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3.5%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2020607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1951-60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51.1%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4.2%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8318065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1961-70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36.9%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3.2%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3228888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1971-80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79.1%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6.0%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1467515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1981-90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-3.9%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-0.4%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4288000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1991-00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18.1%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1.7%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6604635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2001-10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27.8%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effectLst/>
                          <a:latin typeface="Helvetica Neue" panose="02000503000000020004" pitchFamily="2" charset="0"/>
                        </a:rPr>
                        <a:t>2.5%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7052416"/>
                  </a:ext>
                </a:extLst>
              </a:tr>
              <a:tr h="370018">
                <a:tc>
                  <a:txBody>
                    <a:bodyPr/>
                    <a:lstStyle/>
                    <a:p>
                      <a:pPr algn="ctr"/>
                      <a:r>
                        <a:rPr lang="pt-BR">
                          <a:effectLst/>
                          <a:latin typeface="Helvetica Neue" panose="02000503000000020004" pitchFamily="2" charset="0"/>
                        </a:rPr>
                        <a:t>Projeção 2011-20*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FF0000"/>
                          </a:solidFill>
                          <a:effectLst/>
                          <a:latin typeface="Helvetica Neue" panose="02000503000000020004" pitchFamily="2" charset="0"/>
                        </a:rPr>
                        <a:t>0.0%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FF0000"/>
                          </a:solidFill>
                          <a:effectLst/>
                          <a:latin typeface="Helvetica Neue" panose="02000503000000020004" pitchFamily="2" charset="0"/>
                        </a:rPr>
                        <a:t>0.0%</a:t>
                      </a:r>
                    </a:p>
                  </a:txBody>
                  <a:tcPr marL="47625" marR="47625" marT="9525" marB="9525">
                    <a:lnL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A9A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619481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622AEAE6-7558-0442-BA55-E40279B42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896" y="6652128"/>
            <a:ext cx="168753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Fonte: IBGE e BCB até 2017 e estimativa do autor </a:t>
            </a:r>
            <a:r>
              <a:rPr lang="pt-BR" sz="1200" dirty="0"/>
              <a:t>Nelson Barbosa </a:t>
            </a:r>
            <a:r>
              <a:rPr kumimoji="0" lang="pt-BR" altLang="pt-BR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para 2018-20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Baixo Crescimento Da Economia">
            <a:extLst>
              <a:ext uri="{FF2B5EF4-FFF2-40B4-BE49-F238E27FC236}">
                <a16:creationId xmlns:a16="http://schemas.microsoft.com/office/drawing/2014/main" xmlns="" id="{BA9F42FD-6E87-474E-B5E8-C7CA623FAF35}"/>
              </a:ext>
            </a:extLst>
          </p:cNvPr>
          <p:cNvSpPr>
            <a:spLocks noChangeAspect="1"/>
          </p:cNvSpPr>
          <p:nvPr/>
        </p:nvSpPr>
        <p:spPr>
          <a:xfrm>
            <a:off x="10541339" y="2447302"/>
            <a:ext cx="1419375" cy="729606"/>
          </a:xfrm>
          <a:prstGeom prst="rect">
            <a:avLst/>
          </a:prstGeom>
          <a:solidFill>
            <a:srgbClr val="9D0F19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BAIXO CRESCIMENTO DA ECONOMIA</a:t>
            </a:r>
          </a:p>
        </p:txBody>
      </p:sp>
    </p:spTree>
    <p:extLst>
      <p:ext uri="{BB962C8B-B14F-4D97-AF65-F5344CB8AC3E}">
        <p14:creationId xmlns:p14="http://schemas.microsoft.com/office/powerpoint/2010/main" val="1199027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8B0F88-44A5-4FC4-9A23-1C9629AB4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53248" cy="1325563"/>
          </a:xfrm>
        </p:spPr>
        <p:txBody>
          <a:bodyPr>
            <a:normAutofit/>
          </a:bodyPr>
          <a:lstStyle/>
          <a:p>
            <a:r>
              <a:rPr lang="pt-BR" dirty="0"/>
              <a:t>34 MILHÕES DE DESEMPREGADOS E SUBEMPREGADOS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A71F21C7-1D0E-2F43-A232-AC5638B42B8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603375" y="2044505"/>
            <a:ext cx="8985250" cy="4727575"/>
          </a:xfrm>
          <a:prstGeom prst="rect">
            <a:avLst/>
          </a:prstGeom>
        </p:spPr>
      </p:pic>
      <p:sp>
        <p:nvSpPr>
          <p:cNvPr id="7" name="Baixo Crescimento Da Economia">
            <a:extLst>
              <a:ext uri="{FF2B5EF4-FFF2-40B4-BE49-F238E27FC236}">
                <a16:creationId xmlns:a16="http://schemas.microsoft.com/office/drawing/2014/main" xmlns="" id="{0E4920D9-5D4D-4D33-B993-4FA599FCB25F}"/>
              </a:ext>
            </a:extLst>
          </p:cNvPr>
          <p:cNvSpPr>
            <a:spLocks noChangeAspect="1"/>
          </p:cNvSpPr>
          <p:nvPr/>
        </p:nvSpPr>
        <p:spPr>
          <a:xfrm>
            <a:off x="10442186" y="1929511"/>
            <a:ext cx="1419375" cy="729606"/>
          </a:xfrm>
          <a:prstGeom prst="rect">
            <a:avLst/>
          </a:prstGeom>
          <a:solidFill>
            <a:srgbClr val="9D0F19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BAIXA GERAÇÃO DE EMPREGOS</a:t>
            </a:r>
          </a:p>
        </p:txBody>
      </p:sp>
    </p:spTree>
    <p:extLst>
      <p:ext uri="{BB962C8B-B14F-4D97-AF65-F5344CB8AC3E}">
        <p14:creationId xmlns:p14="http://schemas.microsoft.com/office/powerpoint/2010/main" val="3574079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-541063206,C:\Users\corp10006\Desktop\2008-07-30-apre-PBF 2003.p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-541063206,C:\Users\corp10006\Desktop\2008-07-30-apre-PBF 2003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-541063206,C:\Users\corp10006\Desktop\2008-07-30-apre-PBF 2003.pp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-541063206,C:\Users\corp10006\Desktop\2008-07-30-apre-PBF 2003.pp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-541063206,C:\Users\corp10006\Desktop\2008-07-30-apre-PBF 2003.pp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-541063206,C:\Users\corp10006\Desktop\2008-07-30-apre-PBF 2003.ppc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HAULY_CONAMPE_V309" id="{C0B218C1-F8F1-0445-B9ED-ED2D2EA151EA}" vid="{12BB0558-82F4-BD47-ACA5-CE90D6B80DE9}"/>
    </a:ext>
  </a:extLst>
</a:theme>
</file>

<file path=ppt/theme/theme3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3252</Words>
  <Application>Microsoft Office PowerPoint</Application>
  <PresentationFormat>Widescreen</PresentationFormat>
  <Paragraphs>615</Paragraphs>
  <Slides>44</Slides>
  <Notes>33</Notes>
  <HiddenSlides>5</HiddenSlides>
  <MMClips>0</MMClips>
  <ScaleCrop>false</ScaleCrop>
  <HeadingPairs>
    <vt:vector size="8" baseType="variant">
      <vt:variant>
        <vt:lpstr>Fontes usadas</vt:lpstr>
      </vt:variant>
      <vt:variant>
        <vt:i4>13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44</vt:i4>
      </vt:variant>
    </vt:vector>
  </HeadingPairs>
  <TitlesOfParts>
    <vt:vector size="60" baseType="lpstr">
      <vt:lpstr>MS PGothic</vt:lpstr>
      <vt:lpstr>Anaheim</vt:lpstr>
      <vt:lpstr>Arial</vt:lpstr>
      <vt:lpstr>Calibri</vt:lpstr>
      <vt:lpstr>Calibri Light</vt:lpstr>
      <vt:lpstr>Century Gothic</vt:lpstr>
      <vt:lpstr>Helvetica</vt:lpstr>
      <vt:lpstr>Helvetica Neue</vt:lpstr>
      <vt:lpstr>Josefin Slab</vt:lpstr>
      <vt:lpstr>Staatliches</vt:lpstr>
      <vt:lpstr>Tahoma</vt:lpstr>
      <vt:lpstr>Times New Roman</vt:lpstr>
      <vt:lpstr>Wingdings</vt:lpstr>
      <vt:lpstr>Tema do Office</vt:lpstr>
      <vt:lpstr>4_Tema do Office</vt:lpstr>
      <vt:lpstr>1_Tema do Office</vt:lpstr>
      <vt:lpstr>Apresentação do PowerPoint</vt:lpstr>
      <vt:lpstr>Objetivo</vt:lpstr>
      <vt:lpstr>POR QUE REFORMAR?</vt:lpstr>
      <vt:lpstr>DE TIGRE AO VOO DE GALINHA À PATINHO FEIO NO MUNDO</vt:lpstr>
      <vt:lpstr>DE TIGRE AO VOO DE GALINHA À PATINHO FEIO NO MUNDO</vt:lpstr>
      <vt:lpstr>VOO DE GALINHA</vt:lpstr>
      <vt:lpstr>PATINHO FEIO NO MUNDO</vt:lpstr>
      <vt:lpstr>RENDA PER CAPITA  EM ZERO NA  DÉCADA 2011/2020</vt:lpstr>
      <vt:lpstr>34 MILHÕES DE DESEMPREGADOS E SUBEMPREGADOS </vt:lpstr>
      <vt:lpstr>Apresentação do PowerPoint</vt:lpstr>
      <vt:lpstr>PELA (DES)CONSTRUÇÃO DO STN</vt:lpstr>
      <vt:lpstr>OS SISTEMAS TRIBUTÁRIOS  TEM 3 BASES TRIBUTÁRIAS</vt:lpstr>
      <vt:lpstr>DISTRIBUIÇÃO DA CARGA TRIBUTÁRIA BRUTA POR FAIXA DE SALÁRIO</vt:lpstr>
      <vt:lpstr>Por que mudar?</vt:lpstr>
      <vt:lpstr>Efeitos Indesejáveis – Por que Mudar? </vt:lpstr>
      <vt:lpstr>O QUE MUDAR?</vt:lpstr>
      <vt:lpstr>Apresentação do PowerPoint</vt:lpstr>
      <vt:lpstr>PERFIL DO ATUAL MANICÔMIO TRIBUTÁRIO (base 2018)</vt:lpstr>
      <vt:lpstr>Para o que mudar?</vt:lpstr>
      <vt:lpstr>OS ADOTAR O SISTEMA TRIBUTÁRIO CLÁSSICO DA OCDE - 3 BASES TRIBUTÁRIAS</vt:lpstr>
      <vt:lpstr>Apresentação do PowerPoint</vt:lpstr>
      <vt:lpstr>COMO PROVOCAR A MUDANÇA?</vt:lpstr>
      <vt:lpstr>2 REGRAS DE OURO</vt:lpstr>
      <vt:lpstr>MANTER A RECEITA DISPONÍVEL DOS 3 ENTES FEDERADOS </vt:lpstr>
      <vt:lpstr>COM SIMPLIFICAÇÃO RADICAL NA BASE CONSUMO/FOLHA E RENDA </vt:lpstr>
      <vt:lpstr>Apresentação do PowerPoint</vt:lpstr>
      <vt:lpstr>SIMPLIFICAÇÃO RADICAL NA BASE CONSUMO/FOLHA E RENDA (PEC RAIZ)</vt:lpstr>
      <vt:lpstr>Apresentação do PowerPoint</vt:lpstr>
      <vt:lpstr>APURAÇÃO E RECOLHIMENTO  NO MODELO ABUHAB</vt:lpstr>
      <vt:lpstr>Boleto bancário com vínculo fiscal</vt:lpstr>
      <vt:lpstr>          Como provocar a mudança</vt:lpstr>
      <vt:lpstr>Como provocar a mudança</vt:lpstr>
      <vt:lpstr>      APURAÇÃO E RECOLHIMENTO        NO MODELO ABUHAB</vt:lpstr>
      <vt:lpstr>2º PILAR.     Concluindo</vt:lpstr>
      <vt:lpstr>FRATERNA E SOLIDÁRIA</vt:lpstr>
      <vt:lpstr>  FORMALIZAÇÃO DE PELO MENOS 50% DO PIB INFORMAL DE R$ 1,8 TRILHÃO  a.a., COM  GANHO DE ARRECADAÇÃO DE  R$ 300 BILHÕES a.a.  </vt:lpstr>
      <vt:lpstr>Apresentação do PowerPoint</vt:lpstr>
      <vt:lpstr>Apresentação do PowerPoint</vt:lpstr>
      <vt:lpstr>Apresentação do PowerPoint</vt:lpstr>
      <vt:lpstr>NOVO RELATÓRIO PEC 110</vt:lpstr>
      <vt:lpstr>          Como provocar a mudança</vt:lpstr>
      <vt:lpstr>           Como provocar a mudança</vt:lpstr>
      <vt:lpstr>MANTER O TRATAMENTO DIFERENCIADO PARA O SUPERSIMPLES NACIONAL NA PEC 110 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 Carlos Jorge Hauly</dc:creator>
  <cp:lastModifiedBy>Felipe Costa Geraldes</cp:lastModifiedBy>
  <cp:revision>73</cp:revision>
  <dcterms:created xsi:type="dcterms:W3CDTF">2021-08-15T12:11:13Z</dcterms:created>
  <dcterms:modified xsi:type="dcterms:W3CDTF">2022-02-11T11:48:22Z</dcterms:modified>
</cp:coreProperties>
</file>