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57"/>
  </p:notesMasterIdLst>
  <p:handoutMasterIdLst>
    <p:handoutMasterId r:id="rId58"/>
  </p:handoutMasterIdLst>
  <p:sldIdLst>
    <p:sldId id="733" r:id="rId3"/>
    <p:sldId id="614" r:id="rId4"/>
    <p:sldId id="772" r:id="rId5"/>
    <p:sldId id="767" r:id="rId6"/>
    <p:sldId id="734" r:id="rId7"/>
    <p:sldId id="553" r:id="rId8"/>
    <p:sldId id="739" r:id="rId9"/>
    <p:sldId id="735" r:id="rId10"/>
    <p:sldId id="737" r:id="rId11"/>
    <p:sldId id="741" r:id="rId12"/>
    <p:sldId id="742" r:id="rId13"/>
    <p:sldId id="743" r:id="rId14"/>
    <p:sldId id="744" r:id="rId15"/>
    <p:sldId id="764" r:id="rId16"/>
    <p:sldId id="747" r:id="rId17"/>
    <p:sldId id="745" r:id="rId18"/>
    <p:sldId id="746" r:id="rId19"/>
    <p:sldId id="740" r:id="rId20"/>
    <p:sldId id="750" r:id="rId21"/>
    <p:sldId id="751" r:id="rId22"/>
    <p:sldId id="752" r:id="rId23"/>
    <p:sldId id="755" r:id="rId24"/>
    <p:sldId id="756" r:id="rId25"/>
    <p:sldId id="748" r:id="rId26"/>
    <p:sldId id="774" r:id="rId27"/>
    <p:sldId id="758" r:id="rId28"/>
    <p:sldId id="541" r:id="rId29"/>
    <p:sldId id="779" r:id="rId30"/>
    <p:sldId id="780" r:id="rId31"/>
    <p:sldId id="781" r:id="rId32"/>
    <p:sldId id="782" r:id="rId33"/>
    <p:sldId id="783" r:id="rId34"/>
    <p:sldId id="784" r:id="rId35"/>
    <p:sldId id="785" r:id="rId36"/>
    <p:sldId id="769" r:id="rId37"/>
    <p:sldId id="770" r:id="rId38"/>
    <p:sldId id="771" r:id="rId39"/>
    <p:sldId id="913" r:id="rId40"/>
    <p:sldId id="914" r:id="rId41"/>
    <p:sldId id="915" r:id="rId42"/>
    <p:sldId id="916" r:id="rId43"/>
    <p:sldId id="917" r:id="rId44"/>
    <p:sldId id="790" r:id="rId45"/>
    <p:sldId id="723" r:id="rId46"/>
    <p:sldId id="724" r:id="rId47"/>
    <p:sldId id="577" r:id="rId48"/>
    <p:sldId id="791" r:id="rId49"/>
    <p:sldId id="792" r:id="rId50"/>
    <p:sldId id="759" r:id="rId51"/>
    <p:sldId id="793" r:id="rId52"/>
    <p:sldId id="794" r:id="rId53"/>
    <p:sldId id="795" r:id="rId54"/>
    <p:sldId id="796" r:id="rId55"/>
    <p:sldId id="713" r:id="rId5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498" y="90"/>
      </p:cViewPr>
      <p:guideLst>
        <p:guide orient="horz" pos="2160"/>
        <p:guide pos="3840"/>
      </p:guideLst>
    </p:cSldViewPr>
  </p:slideViewPr>
  <p:notesTextViewPr>
    <p:cViewPr>
      <p:scale>
        <a:sx n="1" d="1"/>
        <a:sy n="1" d="1"/>
      </p:scale>
      <p:origin x="0" y="0"/>
    </p:cViewPr>
  </p:notesTextViewPr>
  <p:sorterViewPr>
    <p:cViewPr>
      <p:scale>
        <a:sx n="33" d="100"/>
        <a:sy n="33" d="100"/>
      </p:scale>
      <p:origin x="0" y="-4296"/>
    </p:cViewPr>
  </p:sorterViewPr>
  <p:notesViewPr>
    <p:cSldViewPr snapToGrid="0">
      <p:cViewPr varScale="1">
        <p:scale>
          <a:sx n="89" d="100"/>
          <a:sy n="89" d="100"/>
        </p:scale>
        <p:origin x="294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D:\SFB\Temporario\C&#243;pia%20de%20Pagamentos%202015%20RGFP%20suporte%20pp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738523648399372"/>
          <c:y val="4.5208515602216393E-2"/>
          <c:w val="0.84158197092833276"/>
          <c:h val="0.8416746864975212"/>
        </c:manualLayout>
      </c:layout>
      <c:barChart>
        <c:barDir val="col"/>
        <c:grouping val="stacked"/>
        <c:varyColors val="0"/>
        <c:ser>
          <c:idx val="0"/>
          <c:order val="0"/>
          <c:tx>
            <c:strRef>
              <c:f>'Gráficos Estadual'!$C$2</c:f>
              <c:strCache>
                <c:ptCount val="1"/>
                <c:pt idx="0">
                  <c:v>Estadual (PA)</c:v>
                </c:pt>
              </c:strCache>
            </c:strRef>
          </c:tx>
          <c:spPr>
            <a:solidFill>
              <a:srgbClr val="7030A0"/>
            </a:solidFill>
            <a:ln>
              <a:noFill/>
            </a:ln>
            <a:effectLst/>
          </c:spPr>
          <c:invertIfNegative val="0"/>
          <c:cat>
            <c:strRef>
              <c:f>'Gráficos Estadual'!$A$3:$B$11</c:f>
              <c:strCache>
                <c:ptCount val="9"/>
                <c:pt idx="0">
                  <c:v>2008</c:v>
                </c:pt>
                <c:pt idx="1">
                  <c:v>2009</c:v>
                </c:pt>
                <c:pt idx="2">
                  <c:v>2010</c:v>
                </c:pt>
                <c:pt idx="3">
                  <c:v>2011</c:v>
                </c:pt>
                <c:pt idx="4">
                  <c:v>2012</c:v>
                </c:pt>
                <c:pt idx="5">
                  <c:v>2013</c:v>
                </c:pt>
                <c:pt idx="6">
                  <c:v>2014</c:v>
                </c:pt>
                <c:pt idx="7">
                  <c:v>2015</c:v>
                </c:pt>
                <c:pt idx="8">
                  <c:v>2016</c:v>
                </c:pt>
              </c:strCache>
            </c:strRef>
          </c:cat>
          <c:val>
            <c:numRef>
              <c:f>'Gráficos Estadual'!$C$3:$C$11</c:f>
              <c:numCache>
                <c:formatCode>General</c:formatCode>
                <c:ptCount val="9"/>
                <c:pt idx="3" formatCode="#,##0.00">
                  <c:v>150956.95000000001</c:v>
                </c:pt>
                <c:pt idx="4" formatCode="#,##0.00">
                  <c:v>477140.95</c:v>
                </c:pt>
                <c:pt idx="5" formatCode="#,##0.00">
                  <c:v>477141</c:v>
                </c:pt>
                <c:pt idx="6" formatCode="#,##0.00">
                  <c:v>502105.95</c:v>
                </c:pt>
                <c:pt idx="7" formatCode="#,##0.00">
                  <c:v>544060.42000000004</c:v>
                </c:pt>
                <c:pt idx="8" formatCode="#,##0.00">
                  <c:v>544060.42000000004</c:v>
                </c:pt>
              </c:numCache>
            </c:numRef>
          </c:val>
          <c:extLst xmlns:c16r2="http://schemas.microsoft.com/office/drawing/2015/06/chart">
            <c:ext xmlns:c16="http://schemas.microsoft.com/office/drawing/2014/chart" uri="{C3380CC4-5D6E-409C-BE32-E72D297353CC}">
              <c16:uniqueId val="{00000000-E0D7-4E2C-9178-B01B28410710}"/>
            </c:ext>
          </c:extLst>
        </c:ser>
        <c:ser>
          <c:idx val="1"/>
          <c:order val="1"/>
          <c:tx>
            <c:strRef>
              <c:f>'Gráficos Estadual'!$D$2</c:f>
              <c:strCache>
                <c:ptCount val="1"/>
                <c:pt idx="0">
                  <c:v>Federal</c:v>
                </c:pt>
              </c:strCache>
            </c:strRef>
          </c:tx>
          <c:spPr>
            <a:solidFill>
              <a:schemeClr val="accent6"/>
            </a:solidFill>
            <a:ln>
              <a:noFill/>
            </a:ln>
            <a:effectLst/>
          </c:spPr>
          <c:invertIfNegative val="0"/>
          <c:cat>
            <c:strRef>
              <c:f>'Gráficos Estadual'!$A$3:$B$11</c:f>
              <c:strCache>
                <c:ptCount val="9"/>
                <c:pt idx="0">
                  <c:v>2008</c:v>
                </c:pt>
                <c:pt idx="1">
                  <c:v>2009</c:v>
                </c:pt>
                <c:pt idx="2">
                  <c:v>2010</c:v>
                </c:pt>
                <c:pt idx="3">
                  <c:v>2011</c:v>
                </c:pt>
                <c:pt idx="4">
                  <c:v>2012</c:v>
                </c:pt>
                <c:pt idx="5">
                  <c:v>2013</c:v>
                </c:pt>
                <c:pt idx="6">
                  <c:v>2014</c:v>
                </c:pt>
                <c:pt idx="7">
                  <c:v>2015</c:v>
                </c:pt>
                <c:pt idx="8">
                  <c:v>2016</c:v>
                </c:pt>
              </c:strCache>
            </c:strRef>
          </c:cat>
          <c:val>
            <c:numRef>
              <c:f>'Gráficos Estadual'!$D$3:$D$11</c:f>
              <c:numCache>
                <c:formatCode>#,##0.00</c:formatCode>
                <c:ptCount val="9"/>
                <c:pt idx="0">
                  <c:v>96358.56</c:v>
                </c:pt>
                <c:pt idx="1">
                  <c:v>145062</c:v>
                </c:pt>
                <c:pt idx="2">
                  <c:v>145062</c:v>
                </c:pt>
                <c:pt idx="3">
                  <c:v>145062</c:v>
                </c:pt>
                <c:pt idx="4">
                  <c:v>112064</c:v>
                </c:pt>
                <c:pt idx="5">
                  <c:v>199836.22999999998</c:v>
                </c:pt>
                <c:pt idx="6">
                  <c:v>480154.43999999994</c:v>
                </c:pt>
                <c:pt idx="7">
                  <c:v>842071.44</c:v>
                </c:pt>
                <c:pt idx="8" formatCode="#,##0">
                  <c:v>1018823</c:v>
                </c:pt>
              </c:numCache>
            </c:numRef>
          </c:val>
          <c:extLst xmlns:c16r2="http://schemas.microsoft.com/office/drawing/2015/06/chart">
            <c:ext xmlns:c16="http://schemas.microsoft.com/office/drawing/2014/chart" uri="{C3380CC4-5D6E-409C-BE32-E72D297353CC}">
              <c16:uniqueId val="{00000001-E0D7-4E2C-9178-B01B28410710}"/>
            </c:ext>
          </c:extLst>
        </c:ser>
        <c:dLbls>
          <c:showLegendKey val="0"/>
          <c:showVal val="0"/>
          <c:showCatName val="0"/>
          <c:showSerName val="0"/>
          <c:showPercent val="0"/>
          <c:showBubbleSize val="0"/>
        </c:dLbls>
        <c:gapWidth val="150"/>
        <c:overlap val="100"/>
        <c:axId val="363541560"/>
        <c:axId val="363540384"/>
      </c:barChart>
      <c:catAx>
        <c:axId val="363541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363540384"/>
        <c:crosses val="autoZero"/>
        <c:auto val="1"/>
        <c:lblAlgn val="ctr"/>
        <c:lblOffset val="100"/>
        <c:tickLblSkip val="2"/>
        <c:tickMarkSkip val="2"/>
        <c:noMultiLvlLbl val="0"/>
      </c:catAx>
      <c:valAx>
        <c:axId val="363540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363541560"/>
        <c:crosses val="autoZero"/>
        <c:crossBetween val="between"/>
        <c:majorUnit val="400000"/>
      </c:valAx>
      <c:spPr>
        <a:noFill/>
        <a:ln>
          <a:noFill/>
        </a:ln>
        <a:effectLst/>
      </c:spPr>
    </c:plotArea>
    <c:legend>
      <c:legendPos val="r"/>
      <c:layout>
        <c:manualLayout>
          <c:xMode val="edge"/>
          <c:yMode val="edge"/>
          <c:x val="0.25712383968921415"/>
          <c:y val="6.2830487478148761E-2"/>
          <c:w val="0.52164040396494138"/>
          <c:h val="0.22339676290463692"/>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F11841-F907-4903-8700-4C5295092471}" type="datetimeFigureOut">
              <a:rPr lang="pt-BR" smtClean="0"/>
              <a:pPr/>
              <a:t>15/05/2018</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A9D0C8-D3D2-4D6E-85A5-86C829D06E55}" type="slidenum">
              <a:rPr lang="pt-BR" smtClean="0"/>
              <a:pPr/>
              <a:t>‹nº›</a:t>
            </a:fld>
            <a:endParaRPr lang="pt-BR"/>
          </a:p>
        </p:txBody>
      </p:sp>
    </p:spTree>
    <p:extLst>
      <p:ext uri="{BB962C8B-B14F-4D97-AF65-F5344CB8AC3E}">
        <p14:creationId xmlns:p14="http://schemas.microsoft.com/office/powerpoint/2010/main" val="2937820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5CF53-FEA7-4CCF-B6BE-EC469E96F68C}" type="datetimeFigureOut">
              <a:rPr lang="pt-BR" smtClean="0"/>
              <a:pPr/>
              <a:t>15/05/2018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3CB2A-80AE-4D68-8FB1-2A8B7F714CDB}" type="slidenum">
              <a:rPr lang="pt-BR" smtClean="0"/>
              <a:pPr/>
              <a:t>‹nº›</a:t>
            </a:fld>
            <a:endParaRPr lang="pt-BR"/>
          </a:p>
        </p:txBody>
      </p:sp>
    </p:spTree>
    <p:extLst>
      <p:ext uri="{BB962C8B-B14F-4D97-AF65-F5344CB8AC3E}">
        <p14:creationId xmlns:p14="http://schemas.microsoft.com/office/powerpoint/2010/main" val="3622391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295090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2597426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B93F09-F538-4E47-BAE7-4891A2EDE661}" type="slidenum">
              <a:rPr lang="pt-BR" altLang="pt-BR" smtClean="0">
                <a:latin typeface="Corbel" panose="020B0503020204020204" pitchFamily="34" charset="0"/>
              </a:rPr>
              <a:pPr/>
              <a:t>3</a:t>
            </a:fld>
            <a:endParaRPr lang="pt-BR" altLang="pt-BR">
              <a:latin typeface="Corbel" panose="020B0503020204020204" pitchFamily="34" charset="0"/>
            </a:endParaRPr>
          </a:p>
        </p:txBody>
      </p:sp>
      <p:sp>
        <p:nvSpPr>
          <p:cNvPr id="12291"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29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pt-BR" altLang="pt-BR"/>
          </a:p>
        </p:txBody>
      </p:sp>
    </p:spTree>
    <p:extLst>
      <p:ext uri="{BB962C8B-B14F-4D97-AF65-F5344CB8AC3E}">
        <p14:creationId xmlns:p14="http://schemas.microsoft.com/office/powerpoint/2010/main" val="3640794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1238250"/>
            <a:ext cx="5943600" cy="33432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Atualmente </a:t>
            </a:r>
            <a:r>
              <a:rPr lang="pt-BR" sz="1200" b="1" kern="1200" dirty="0">
                <a:solidFill>
                  <a:schemeClr val="tx1"/>
                </a:solidFill>
                <a:effectLst/>
                <a:latin typeface="+mn-lt"/>
                <a:ea typeface="+mn-ea"/>
                <a:cs typeface="+mn-cs"/>
              </a:rPr>
              <a:t>1,018 milhões hectares de florestas federais estão sob regime de concessão</a:t>
            </a:r>
            <a:r>
              <a:rPr lang="pt-BR" sz="1200" kern="1200" dirty="0">
                <a:solidFill>
                  <a:schemeClr val="tx1"/>
                </a:solidFill>
                <a:effectLst/>
                <a:latin typeface="+mn-lt"/>
                <a:ea typeface="+mn-ea"/>
                <a:cs typeface="+mn-cs"/>
              </a:rPr>
              <a:t>. O estado do Pará tem </a:t>
            </a:r>
            <a:r>
              <a:rPr lang="pt-BR" sz="1200" b="1" kern="1200" dirty="0">
                <a:solidFill>
                  <a:schemeClr val="tx1"/>
                </a:solidFill>
                <a:effectLst/>
                <a:latin typeface="+mn-lt"/>
                <a:ea typeface="+mn-ea"/>
                <a:cs typeface="+mn-cs"/>
              </a:rPr>
              <a:t>550 mil hectares</a:t>
            </a:r>
            <a:r>
              <a:rPr lang="pt-BR" sz="1200" kern="1200" dirty="0">
                <a:solidFill>
                  <a:schemeClr val="tx1"/>
                </a:solidFill>
                <a:effectLst/>
                <a:latin typeface="+mn-lt"/>
                <a:ea typeface="+mn-ea"/>
                <a:cs typeface="+mn-cs"/>
              </a:rPr>
              <a:t> de florestas concedidas, em contratos de concessões estaduais.</a:t>
            </a:r>
          </a:p>
          <a:p>
            <a:pPr marL="0" indent="0">
              <a:buFontTx/>
              <a:buNone/>
            </a:pPr>
            <a:r>
              <a:rPr lang="pt-BR" sz="1200" kern="1200" dirty="0">
                <a:solidFill>
                  <a:schemeClr val="tx1"/>
                </a:solidFill>
                <a:effectLst/>
                <a:latin typeface="+mn-lt"/>
                <a:ea typeface="+mn-ea"/>
                <a:cs typeface="+mn-cs"/>
              </a:rPr>
              <a:t>A </a:t>
            </a:r>
            <a:r>
              <a:rPr lang="pt-BR" sz="1200" kern="1200" dirty="0" err="1">
                <a:solidFill>
                  <a:schemeClr val="tx1"/>
                </a:solidFill>
                <a:effectLst/>
                <a:latin typeface="+mn-lt"/>
                <a:ea typeface="+mn-ea"/>
                <a:cs typeface="+mn-cs"/>
              </a:rPr>
              <a:t>Flota</a:t>
            </a:r>
            <a:r>
              <a:rPr lang="pt-BR" sz="1200" kern="1200" baseline="0" dirty="0">
                <a:solidFill>
                  <a:schemeClr val="tx1"/>
                </a:solidFill>
                <a:effectLst/>
                <a:latin typeface="+mn-lt"/>
                <a:ea typeface="+mn-ea"/>
                <a:cs typeface="+mn-cs"/>
              </a:rPr>
              <a:t> do Amapá está em processo de licitação.</a:t>
            </a:r>
            <a:endParaRPr lang="pt-B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E0480A-F9BA-499C-8A5A-FBA21A4ABCC8}" type="slidenum">
              <a:rPr lang="pt-BR" smtClean="0"/>
              <a:t>25</a:t>
            </a:fld>
            <a:endParaRPr lang="pt-BR"/>
          </a:p>
        </p:txBody>
      </p:sp>
    </p:spTree>
    <p:extLst>
      <p:ext uri="{BB962C8B-B14F-4D97-AF65-F5344CB8AC3E}">
        <p14:creationId xmlns:p14="http://schemas.microsoft.com/office/powerpoint/2010/main" val="253988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Já</a:t>
            </a:r>
            <a:r>
              <a:rPr lang="pt-BR" sz="1200" kern="1200" baseline="0" dirty="0">
                <a:solidFill>
                  <a:schemeClr val="tx1"/>
                </a:solidFill>
                <a:effectLst/>
                <a:latin typeface="+mn-lt"/>
                <a:ea typeface="+mn-ea"/>
                <a:cs typeface="+mn-cs"/>
              </a:rPr>
              <a:t> foram celebrados </a:t>
            </a:r>
            <a:r>
              <a:rPr lang="pt-BR" sz="1200" b="1" kern="1200" dirty="0">
                <a:solidFill>
                  <a:schemeClr val="tx1"/>
                </a:solidFill>
                <a:effectLst/>
                <a:latin typeface="+mn-lt"/>
                <a:ea typeface="+mn-ea"/>
                <a:cs typeface="+mn-cs"/>
              </a:rPr>
              <a:t>18</a:t>
            </a:r>
            <a:r>
              <a:rPr lang="pt-BR" sz="1200" kern="120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contratos de concessão florestal federais</a:t>
            </a:r>
            <a:r>
              <a:rPr lang="pt-BR" sz="1200" kern="1200" dirty="0">
                <a:solidFill>
                  <a:schemeClr val="tx1"/>
                </a:solidFill>
                <a:effectLst/>
                <a:latin typeface="+mn-lt"/>
                <a:ea typeface="+mn-ea"/>
                <a:cs typeface="+mn-cs"/>
              </a:rPr>
              <a:t>, com pagamento pelo uso de produtos florestais</a:t>
            </a:r>
            <a:r>
              <a:rPr lang="pt-BR" sz="1200" kern="1200" baseline="0" dirty="0">
                <a:solidFill>
                  <a:schemeClr val="tx1"/>
                </a:solidFill>
                <a:effectLst/>
                <a:latin typeface="+mn-lt"/>
                <a:ea typeface="+mn-ea"/>
                <a:cs typeface="+mn-cs"/>
              </a:rPr>
              <a:t> madeireiros.</a:t>
            </a:r>
          </a:p>
        </p:txBody>
      </p:sp>
      <p:sp>
        <p:nvSpPr>
          <p:cNvPr id="4" name="Slide Number Placeholder 3"/>
          <p:cNvSpPr>
            <a:spLocks noGrp="1"/>
          </p:cNvSpPr>
          <p:nvPr>
            <p:ph type="sldNum" sz="quarter" idx="10"/>
          </p:nvPr>
        </p:nvSpPr>
        <p:spPr/>
        <p:txBody>
          <a:bodyPr/>
          <a:lstStyle/>
          <a:p>
            <a:fld id="{C1E0480A-F9BA-499C-8A5A-FBA21A4ABCC8}" type="slidenum">
              <a:rPr lang="pt-BR" smtClean="0">
                <a:solidFill>
                  <a:prstClr val="black"/>
                </a:solidFill>
              </a:rPr>
              <a:pPr/>
              <a:t>26</a:t>
            </a:fld>
            <a:endParaRPr lang="pt-BR">
              <a:solidFill>
                <a:prstClr val="black"/>
              </a:solidFill>
            </a:endParaRPr>
          </a:p>
        </p:txBody>
      </p:sp>
    </p:spTree>
    <p:extLst>
      <p:ext uri="{BB962C8B-B14F-4D97-AF65-F5344CB8AC3E}">
        <p14:creationId xmlns:p14="http://schemas.microsoft.com/office/powerpoint/2010/main" val="3996032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90564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3364618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4100991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738464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738417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295090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2550736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2690995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2484585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3468406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412418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3882167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480237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388188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808074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241329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a:extLst>
              <a:ext uri="{FF2B5EF4-FFF2-40B4-BE49-F238E27FC236}">
                <a16:creationId xmlns:a16="http://schemas.microsoft.com/office/drawing/2014/main" xmlns="" id="{64F99F71-9608-4170-9841-22A0C4CA67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ço Reservado para Anotações 2">
            <a:extLst>
              <a:ext uri="{FF2B5EF4-FFF2-40B4-BE49-F238E27FC236}">
                <a16:creationId xmlns:a16="http://schemas.microsoft.com/office/drawing/2014/main" xmlns="" id="{5CC39C9C-1CF8-44B3-9204-A9FF3642F0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43012" name="Espaço Reservado para Cabeçalho 3">
            <a:extLst>
              <a:ext uri="{FF2B5EF4-FFF2-40B4-BE49-F238E27FC236}">
                <a16:creationId xmlns:a16="http://schemas.microsoft.com/office/drawing/2014/main" xmlns="" id="{6482F149-C20E-4888-B51B-33A2B287D1E9}"/>
              </a:ext>
            </a:extLst>
          </p:cNvPr>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pt-BR" altLang="pt-BR"/>
          </a:p>
        </p:txBody>
      </p:sp>
    </p:spTree>
    <p:extLst>
      <p:ext uri="{BB962C8B-B14F-4D97-AF65-F5344CB8AC3E}">
        <p14:creationId xmlns:p14="http://schemas.microsoft.com/office/powerpoint/2010/main" val="2024446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Retirar incrementos</a:t>
            </a:r>
          </a:p>
        </p:txBody>
      </p:sp>
      <p:sp>
        <p:nvSpPr>
          <p:cNvPr id="4" name="Espaço Reservado para Cabeçalho 3"/>
          <p:cNvSpPr>
            <a:spLocks noGrp="1"/>
          </p:cNvSpPr>
          <p:nvPr>
            <p:ph type="hdr" sz="quarter" idx="10"/>
          </p:nvPr>
        </p:nvSpPr>
        <p:spPr/>
        <p:txBody>
          <a:bodyPr/>
          <a:lstStyle/>
          <a:p>
            <a:endParaRPr lang="pt-BR" dirty="0"/>
          </a:p>
        </p:txBody>
      </p:sp>
    </p:spTree>
    <p:extLst>
      <p:ext uri="{BB962C8B-B14F-4D97-AF65-F5344CB8AC3E}">
        <p14:creationId xmlns:p14="http://schemas.microsoft.com/office/powerpoint/2010/main" val="1556193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Espaço Reservado para Data 2"/>
          <p:cNvSpPr>
            <a:spLocks noGrp="1"/>
          </p:cNvSpPr>
          <p:nvPr>
            <p:ph type="dt" sz="half" idx="10"/>
          </p:nvPr>
        </p:nvSpPr>
        <p:spPr>
          <a:xfrm>
            <a:off x="838200" y="6356350"/>
            <a:ext cx="2743200" cy="365125"/>
          </a:xfrm>
          <a:prstGeom prst="rect">
            <a:avLst/>
          </a:prstGeom>
        </p:spPr>
        <p:txBody>
          <a:bodyPr/>
          <a:lstStyle/>
          <a:p>
            <a:fld id="{0247F4C7-4F35-463A-86CC-4E22B9095716}" type="datetimeFigureOut">
              <a:rPr lang="pt-BR" smtClean="0"/>
              <a:pPr/>
              <a:t>15/05/2018</a:t>
            </a:fld>
            <a:endParaRPr lang="pt-BR"/>
          </a:p>
        </p:txBody>
      </p:sp>
      <p:sp>
        <p:nvSpPr>
          <p:cNvPr id="4" name="Espaço Reservado para Rodapé 3"/>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p:cNvSpPr>
            <a:spLocks noGrp="1"/>
          </p:cNvSpPr>
          <p:nvPr>
            <p:ph type="sldNum" sz="quarter" idx="12"/>
          </p:nvPr>
        </p:nvSpPr>
        <p:spPr>
          <a:xfrm>
            <a:off x="8610600" y="6356350"/>
            <a:ext cx="2743200" cy="365125"/>
          </a:xfrm>
          <a:prstGeom prst="rect">
            <a:avLst/>
          </a:prstGeom>
        </p:spPr>
        <p:txBody>
          <a:bodyPr/>
          <a:lstStyle/>
          <a:p>
            <a:fld id="{A26DA29C-4893-4A1D-985F-A65F51194813}" type="slidenum">
              <a:rPr lang="pt-BR" smtClean="0"/>
              <a:pPr/>
              <a:t>‹nº›</a:t>
            </a:fld>
            <a:endParaRPr lang="pt-BR"/>
          </a:p>
        </p:txBody>
      </p:sp>
      <p:sp>
        <p:nvSpPr>
          <p:cNvPr id="6" name="Espaço Reservado para Texto 3"/>
          <p:cNvSpPr>
            <a:spLocks noGrp="1"/>
          </p:cNvSpPr>
          <p:nvPr>
            <p:ph type="body" sz="quarter" idx="13" hasCustomPrompt="1"/>
          </p:nvPr>
        </p:nvSpPr>
        <p:spPr>
          <a:xfrm>
            <a:off x="4645025" y="3069092"/>
            <a:ext cx="6229350" cy="1690687"/>
          </a:xfrm>
          <a:prstGeom prst="rect">
            <a:avLst/>
          </a:prstGeom>
        </p:spPr>
        <p:txBody>
          <a:bodyPr anchor="ctr"/>
          <a:lstStyle>
            <a:lvl1pPr marL="0" indent="0" algn="ctr">
              <a:buNone/>
              <a:defRPr sz="3600" baseline="0">
                <a:solidFill>
                  <a:srgbClr val="00713D"/>
                </a:solidFill>
              </a:defRPr>
            </a:lvl1pPr>
            <a:lvl2pPr marL="457189" indent="0">
              <a:buNone/>
              <a:defRPr/>
            </a:lvl2pPr>
          </a:lstStyle>
          <a:p>
            <a:pPr lvl="0"/>
            <a:r>
              <a:rPr lang="pt-BR" dirty="0"/>
              <a:t>Clique para inserir título</a:t>
            </a:r>
            <a:endParaRPr lang="fr-FR" dirty="0"/>
          </a:p>
        </p:txBody>
      </p:sp>
    </p:spTree>
    <p:extLst>
      <p:ext uri="{BB962C8B-B14F-4D97-AF65-F5344CB8AC3E}">
        <p14:creationId xmlns:p14="http://schemas.microsoft.com/office/powerpoint/2010/main" val="1575341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Tree>
    <p:extLst>
      <p:ext uri="{BB962C8B-B14F-4D97-AF65-F5344CB8AC3E}">
        <p14:creationId xmlns:p14="http://schemas.microsoft.com/office/powerpoint/2010/main" val="788563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Texto Vertical 2"/>
          <p:cNvSpPr>
            <a:spLocks noGrp="1"/>
          </p:cNvSpPr>
          <p:nvPr>
            <p:ph type="body" orient="vert" idx="1"/>
          </p:nvPr>
        </p:nvSpPr>
        <p:spPr>
          <a:xfrm>
            <a:off x="838200" y="1825625"/>
            <a:ext cx="10515600" cy="4351338"/>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358528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0978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final">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Espaço Reservado para Texto 6"/>
          <p:cNvSpPr>
            <a:spLocks noGrp="1"/>
          </p:cNvSpPr>
          <p:nvPr>
            <p:ph type="body" sz="quarter" idx="11" hasCustomPrompt="1"/>
          </p:nvPr>
        </p:nvSpPr>
        <p:spPr>
          <a:xfrm>
            <a:off x="2972481" y="1616756"/>
            <a:ext cx="5665787" cy="1935162"/>
          </a:xfrm>
          <a:prstGeom prst="rect">
            <a:avLst/>
          </a:prstGeom>
        </p:spPr>
        <p:txBody>
          <a:bodyPr anchor="ctr"/>
          <a:lstStyle>
            <a:lvl1pPr marL="0" indent="0" algn="ctr">
              <a:buNone/>
              <a:defRPr lang="fr-FR" sz="3600" kern="1200" dirty="0">
                <a:solidFill>
                  <a:srgbClr val="007A49"/>
                </a:solidFill>
                <a:latin typeface="+mn-lt"/>
                <a:ea typeface="+mn-ea"/>
                <a:cs typeface="+mn-cs"/>
              </a:defRPr>
            </a:lvl1pPr>
          </a:lstStyle>
          <a:p>
            <a:pPr lvl="0"/>
            <a:r>
              <a:rPr lang="pt-BR" dirty="0"/>
              <a:t>Contatos e agradecimentos</a:t>
            </a:r>
            <a:endParaRPr lang="fr-FR" dirty="0"/>
          </a:p>
        </p:txBody>
      </p:sp>
    </p:spTree>
    <p:extLst>
      <p:ext uri="{BB962C8B-B14F-4D97-AF65-F5344CB8AC3E}">
        <p14:creationId xmlns:p14="http://schemas.microsoft.com/office/powerpoint/2010/main" val="1759128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55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956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sp>
        <p:nvSpPr>
          <p:cNvPr id="6" name="Espaço Reservado para Texto 3"/>
          <p:cNvSpPr>
            <a:spLocks noGrp="1"/>
          </p:cNvSpPr>
          <p:nvPr>
            <p:ph type="body" sz="quarter" idx="13"/>
          </p:nvPr>
        </p:nvSpPr>
        <p:spPr>
          <a:xfrm>
            <a:off x="4645025" y="3069092"/>
            <a:ext cx="6229350" cy="1690687"/>
          </a:xfrm>
          <a:prstGeom prst="rect">
            <a:avLst/>
          </a:prstGeom>
        </p:spPr>
        <p:txBody>
          <a:bodyPr anchor="ctr"/>
          <a:lstStyle>
            <a:lvl1pPr marL="0" indent="0" algn="ctr">
              <a:buNone/>
              <a:defRPr sz="3600" baseline="0">
                <a:solidFill>
                  <a:srgbClr val="00713D"/>
                </a:solidFill>
              </a:defRPr>
            </a:lvl1pPr>
            <a:lvl2pPr marL="457189" indent="0">
              <a:buNone/>
              <a:defRPr/>
            </a:lvl2pPr>
          </a:lstStyle>
          <a:p>
            <a:pPr lvl="0"/>
            <a:r>
              <a:rPr lang="pt-BR"/>
              <a:t>Clique para editar o texto mestre</a:t>
            </a:r>
          </a:p>
        </p:txBody>
      </p:sp>
      <p:sp>
        <p:nvSpPr>
          <p:cNvPr id="3" name="Espaço Reservado para Data 2"/>
          <p:cNvSpPr>
            <a:spLocks noGrp="1"/>
          </p:cNvSpPr>
          <p:nvPr>
            <p:ph type="dt" sz="half" idx="14"/>
          </p:nvPr>
        </p:nvSpPr>
        <p:spPr>
          <a:xfrm>
            <a:off x="838200" y="6356350"/>
            <a:ext cx="2743200" cy="365125"/>
          </a:xfrm>
          <a:prstGeom prst="rect">
            <a:avLst/>
          </a:prstGeom>
        </p:spPr>
        <p:txBody>
          <a:bodyPr/>
          <a:lstStyle>
            <a:lvl1pPr fontAlgn="auto">
              <a:spcBef>
                <a:spcPts val="0"/>
              </a:spcBef>
              <a:spcAft>
                <a:spcPts val="0"/>
              </a:spcAft>
              <a:defRPr>
                <a:latin typeface="+mn-lt"/>
                <a:cs typeface="+mn-cs"/>
              </a:defRPr>
            </a:lvl1pPr>
          </a:lstStyle>
          <a:p>
            <a:pPr>
              <a:defRPr/>
            </a:pPr>
            <a:fld id="{0D048A08-4428-40FF-A488-A2AC6578844A}" type="datetimeFigureOut">
              <a:rPr lang="pt-BR">
                <a:solidFill>
                  <a:prstClr val="black"/>
                </a:solidFill>
              </a:rPr>
              <a:pPr>
                <a:defRPr/>
              </a:pPr>
              <a:t>15/05/2018</a:t>
            </a:fld>
            <a:endParaRPr lang="pt-BR">
              <a:solidFill>
                <a:prstClr val="black"/>
              </a:solidFill>
            </a:endParaRPr>
          </a:p>
        </p:txBody>
      </p:sp>
      <p:sp>
        <p:nvSpPr>
          <p:cNvPr id="4" name="Espaço Reservado para Rodapé 3"/>
          <p:cNvSpPr>
            <a:spLocks noGrp="1"/>
          </p:cNvSpPr>
          <p:nvPr>
            <p:ph type="ftr" sz="quarter" idx="15"/>
          </p:nvPr>
        </p:nvSpPr>
        <p:spPr>
          <a:xfrm>
            <a:off x="4038600" y="6356350"/>
            <a:ext cx="4114800" cy="365125"/>
          </a:xfrm>
          <a:prstGeom prst="rect">
            <a:avLst/>
          </a:prstGeom>
        </p:spPr>
        <p:txBody>
          <a:bodyPr/>
          <a:lstStyle>
            <a:lvl1pPr fontAlgn="auto">
              <a:spcBef>
                <a:spcPts val="0"/>
              </a:spcBef>
              <a:spcAft>
                <a:spcPts val="0"/>
              </a:spcAft>
              <a:defRPr>
                <a:latin typeface="+mn-lt"/>
                <a:cs typeface="+mn-cs"/>
              </a:defRPr>
            </a:lvl1pPr>
          </a:lstStyle>
          <a:p>
            <a:pPr>
              <a:defRPr/>
            </a:pPr>
            <a:endParaRPr lang="pt-BR">
              <a:solidFill>
                <a:prstClr val="black"/>
              </a:solidFill>
            </a:endParaRPr>
          </a:p>
        </p:txBody>
      </p:sp>
      <p:sp>
        <p:nvSpPr>
          <p:cNvPr id="5" name="Espaço Reservado para Número de Slide 4"/>
          <p:cNvSpPr>
            <a:spLocks noGrp="1"/>
          </p:cNvSpPr>
          <p:nvPr>
            <p:ph type="sldNum" sz="quarter" idx="16"/>
          </p:nvPr>
        </p:nvSpPr>
        <p:spPr>
          <a:xfrm>
            <a:off x="8610600" y="6356350"/>
            <a:ext cx="2743200" cy="365125"/>
          </a:xfrm>
          <a:prstGeom prst="rect">
            <a:avLst/>
          </a:prstGeom>
        </p:spPr>
        <p:txBody>
          <a:bodyPr/>
          <a:lstStyle>
            <a:lvl1pPr fontAlgn="auto">
              <a:spcBef>
                <a:spcPts val="0"/>
              </a:spcBef>
              <a:spcAft>
                <a:spcPts val="0"/>
              </a:spcAft>
              <a:defRPr>
                <a:latin typeface="+mn-lt"/>
                <a:cs typeface="+mn-cs"/>
              </a:defRPr>
            </a:lvl1pPr>
          </a:lstStyle>
          <a:p>
            <a:pPr>
              <a:defRPr/>
            </a:pPr>
            <a:fld id="{A1BC4BB0-093D-40A5-B51E-6D779BC9E7FD}" type="slidenum">
              <a:rPr lang="pt-BR">
                <a:solidFill>
                  <a:prstClr val="black"/>
                </a:solidFill>
              </a:rPr>
              <a:pPr>
                <a:defRPr/>
              </a:pPr>
              <a:t>‹nº›</a:t>
            </a:fld>
            <a:endParaRPr lang="pt-BR">
              <a:solidFill>
                <a:prstClr val="black"/>
              </a:solidFill>
            </a:endParaRPr>
          </a:p>
        </p:txBody>
      </p:sp>
    </p:spTree>
    <p:extLst>
      <p:ext uri="{BB962C8B-B14F-4D97-AF65-F5344CB8AC3E}">
        <p14:creationId xmlns:p14="http://schemas.microsoft.com/office/powerpoint/2010/main" val="1577524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Tree>
    <p:extLst>
      <p:ext uri="{BB962C8B-B14F-4D97-AF65-F5344CB8AC3E}">
        <p14:creationId xmlns:p14="http://schemas.microsoft.com/office/powerpoint/2010/main" val="1460626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5" name="Título 4"/>
          <p:cNvSpPr>
            <a:spLocks noGrp="1"/>
          </p:cNvSpPr>
          <p:nvPr>
            <p:ph type="title"/>
          </p:nvPr>
        </p:nvSpPr>
        <p:spPr>
          <a:xfrm>
            <a:off x="838200" y="365125"/>
            <a:ext cx="10515600" cy="1325563"/>
          </a:xfrm>
          <a:prstGeom prst="rect">
            <a:avLst/>
          </a:prstGeom>
        </p:spPr>
        <p:txBody>
          <a:bodyPr/>
          <a:lstStyle/>
          <a:p>
            <a:r>
              <a:rPr lang="pt-BR"/>
              <a:t>Clique para editar o título mestre</a:t>
            </a:r>
            <a:endParaRPr lang="fr-FR"/>
          </a:p>
        </p:txBody>
      </p:sp>
      <p:sp>
        <p:nvSpPr>
          <p:cNvPr id="7" name="Espaço Reservado para Conteúdo 6"/>
          <p:cNvSpPr>
            <a:spLocks noGrp="1"/>
          </p:cNvSpPr>
          <p:nvPr>
            <p:ph sz="quarter" idx="10"/>
          </p:nvPr>
        </p:nvSpPr>
        <p:spPr>
          <a:xfrm>
            <a:off x="838200" y="1857375"/>
            <a:ext cx="10515600" cy="4076700"/>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fr-FR"/>
          </a:p>
        </p:txBody>
      </p:sp>
    </p:spTree>
    <p:extLst>
      <p:ext uri="{BB962C8B-B14F-4D97-AF65-F5344CB8AC3E}">
        <p14:creationId xmlns:p14="http://schemas.microsoft.com/office/powerpoint/2010/main" val="713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Tree>
    <p:extLst>
      <p:ext uri="{BB962C8B-B14F-4D97-AF65-F5344CB8AC3E}">
        <p14:creationId xmlns:p14="http://schemas.microsoft.com/office/powerpoint/2010/main" val="2915624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Tree>
    <p:extLst>
      <p:ext uri="{BB962C8B-B14F-4D97-AF65-F5344CB8AC3E}">
        <p14:creationId xmlns:p14="http://schemas.microsoft.com/office/powerpoint/2010/main" val="3583250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820166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634023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Tree>
    <p:extLst>
      <p:ext uri="{BB962C8B-B14F-4D97-AF65-F5344CB8AC3E}">
        <p14:creationId xmlns:p14="http://schemas.microsoft.com/office/powerpoint/2010/main" val="189727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170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Tree>
    <p:extLst>
      <p:ext uri="{BB962C8B-B14F-4D97-AF65-F5344CB8AC3E}">
        <p14:creationId xmlns:p14="http://schemas.microsoft.com/office/powerpoint/2010/main" val="3562420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Tree>
    <p:extLst>
      <p:ext uri="{BB962C8B-B14F-4D97-AF65-F5344CB8AC3E}">
        <p14:creationId xmlns:p14="http://schemas.microsoft.com/office/powerpoint/2010/main" val="3685127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Texto Vertical 2"/>
          <p:cNvSpPr>
            <a:spLocks noGrp="1"/>
          </p:cNvSpPr>
          <p:nvPr>
            <p:ph type="body" orient="vert" idx="1"/>
          </p:nvPr>
        </p:nvSpPr>
        <p:spPr>
          <a:xfrm>
            <a:off x="838200" y="1825625"/>
            <a:ext cx="10515600" cy="4351338"/>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663368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789468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final">
    <p:spTree>
      <p:nvGrpSpPr>
        <p:cNvPr id="1" name=""/>
        <p:cNvGrpSpPr/>
        <p:nvPr/>
      </p:nvGrpSpPr>
      <p:grpSpPr>
        <a:xfrm>
          <a:off x="0" y="0"/>
          <a:ext cx="0" cy="0"/>
          <a:chOff x="0" y="0"/>
          <a:chExt cx="0" cy="0"/>
        </a:xfrm>
      </p:grpSpPr>
      <p:sp>
        <p:nvSpPr>
          <p:cNvPr id="6" name="Espaço Reservado para Texto 6"/>
          <p:cNvSpPr>
            <a:spLocks noGrp="1"/>
          </p:cNvSpPr>
          <p:nvPr>
            <p:ph type="body" sz="quarter" idx="11"/>
          </p:nvPr>
        </p:nvSpPr>
        <p:spPr>
          <a:xfrm>
            <a:off x="2972481" y="1616756"/>
            <a:ext cx="5665787" cy="1935162"/>
          </a:xfrm>
          <a:prstGeom prst="rect">
            <a:avLst/>
          </a:prstGeom>
        </p:spPr>
        <p:txBody>
          <a:bodyPr anchor="ctr"/>
          <a:lstStyle>
            <a:lvl1pPr marL="0" indent="0" algn="ctr">
              <a:buNone/>
              <a:defRPr lang="fr-FR" sz="3600" kern="1200" dirty="0">
                <a:solidFill>
                  <a:srgbClr val="007A49"/>
                </a:solidFill>
                <a:latin typeface="+mn-lt"/>
                <a:ea typeface="+mn-ea"/>
                <a:cs typeface="+mn-cs"/>
              </a:defRPr>
            </a:lvl1pPr>
          </a:lstStyle>
          <a:p>
            <a:pPr lvl="0"/>
            <a:r>
              <a:rPr lang="pt-BR"/>
              <a:t>Clique para editar o texto mestre</a:t>
            </a:r>
          </a:p>
        </p:txBody>
      </p:sp>
    </p:spTree>
    <p:extLst>
      <p:ext uri="{BB962C8B-B14F-4D97-AF65-F5344CB8AC3E}">
        <p14:creationId xmlns:p14="http://schemas.microsoft.com/office/powerpoint/2010/main" val="442254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e conteúdo">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ítulo 4"/>
          <p:cNvSpPr>
            <a:spLocks noGrp="1"/>
          </p:cNvSpPr>
          <p:nvPr>
            <p:ph type="title"/>
          </p:nvPr>
        </p:nvSpPr>
        <p:spPr>
          <a:xfrm>
            <a:off x="838200" y="365125"/>
            <a:ext cx="10515600" cy="1325563"/>
          </a:xfrm>
          <a:prstGeom prst="rect">
            <a:avLst/>
          </a:prstGeom>
        </p:spPr>
        <p:txBody>
          <a:bodyPr/>
          <a:lstStyle/>
          <a:p>
            <a:r>
              <a:rPr lang="pt-BR"/>
              <a:t>Clique para editar o título mestre</a:t>
            </a:r>
            <a:endParaRPr lang="fr-FR"/>
          </a:p>
        </p:txBody>
      </p:sp>
      <p:sp>
        <p:nvSpPr>
          <p:cNvPr id="7" name="Espaço Reservado para Conteúdo 6"/>
          <p:cNvSpPr>
            <a:spLocks noGrp="1"/>
          </p:cNvSpPr>
          <p:nvPr>
            <p:ph sz="quarter" idx="10"/>
          </p:nvPr>
        </p:nvSpPr>
        <p:spPr>
          <a:xfrm>
            <a:off x="838200" y="1857375"/>
            <a:ext cx="10515600" cy="4076700"/>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fr-FR"/>
          </a:p>
        </p:txBody>
      </p:sp>
    </p:spTree>
    <p:extLst>
      <p:ext uri="{BB962C8B-B14F-4D97-AF65-F5344CB8AC3E}">
        <p14:creationId xmlns:p14="http://schemas.microsoft.com/office/powerpoint/2010/main" val="254221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Tree>
    <p:extLst>
      <p:ext uri="{BB962C8B-B14F-4D97-AF65-F5344CB8AC3E}">
        <p14:creationId xmlns:p14="http://schemas.microsoft.com/office/powerpoint/2010/main" val="4051498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989135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45244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Tree>
    <p:extLst>
      <p:ext uri="{BB962C8B-B14F-4D97-AF65-F5344CB8AC3E}">
        <p14:creationId xmlns:p14="http://schemas.microsoft.com/office/powerpoint/2010/main" val="344324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3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Tree>
    <p:extLst>
      <p:ext uri="{BB962C8B-B14F-4D97-AF65-F5344CB8AC3E}">
        <p14:creationId xmlns:p14="http://schemas.microsoft.com/office/powerpoint/2010/main" val="4144360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4.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555040"/>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88"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23542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chart" Target="../charts/chart1.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Espaço Reservado para Texto 2"/>
          <p:cNvSpPr txBox="1">
            <a:spLocks/>
          </p:cNvSpPr>
          <p:nvPr/>
        </p:nvSpPr>
        <p:spPr>
          <a:xfrm>
            <a:off x="3594222" y="2185451"/>
            <a:ext cx="8437829" cy="3559795"/>
          </a:xfrm>
          <a:prstGeom prst="rect">
            <a:avLst/>
          </a:prstGeom>
        </p:spPr>
        <p:txBody>
          <a:bodyPr anchor="ctr"/>
          <a:lstStyle>
            <a:lvl1pPr marL="0" indent="0" algn="ctr" rtl="0" eaLnBrk="0" fontAlgn="base" hangingPunct="0">
              <a:lnSpc>
                <a:spcPct val="90000"/>
              </a:lnSpc>
              <a:spcBef>
                <a:spcPts val="1000"/>
              </a:spcBef>
              <a:spcAft>
                <a:spcPct val="0"/>
              </a:spcAft>
              <a:buFont typeface="Arial" charset="0"/>
              <a:buNone/>
              <a:defRPr sz="3600" kern="1200" baseline="0">
                <a:solidFill>
                  <a:srgbClr val="00713D"/>
                </a:solidFill>
                <a:latin typeface="+mn-lt"/>
                <a:ea typeface="+mn-ea"/>
                <a:cs typeface="+mn-cs"/>
              </a:defRPr>
            </a:lvl1pPr>
            <a:lvl2pPr marL="457189" indent="0" algn="l" rtl="0" eaLnBrk="0" fontAlgn="base" hangingPunct="0">
              <a:lnSpc>
                <a:spcPct val="90000"/>
              </a:lnSpc>
              <a:spcBef>
                <a:spcPts val="500"/>
              </a:spcBef>
              <a:spcAft>
                <a:spcPct val="0"/>
              </a:spcAft>
              <a:buFont typeface="Arial" charset="0"/>
              <a:buNone/>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600"/>
              </a:spcAft>
            </a:pPr>
            <a:r>
              <a:rPr lang="pt-BR" dirty="0"/>
              <a:t>Importância das estatísticas rurais e da integração de registros para planejamento e avaliação de políticas agrícolas e de desenvolvimento rural</a:t>
            </a:r>
            <a:endParaRPr lang="pt-BR" sz="3200" dirty="0"/>
          </a:p>
          <a:p>
            <a:r>
              <a:rPr lang="pt-BR" sz="2400" dirty="0"/>
              <a:t>Senado Federal</a:t>
            </a:r>
          </a:p>
          <a:p>
            <a:r>
              <a:rPr lang="pt-BR" sz="2400" dirty="0"/>
              <a:t>Brasília/DF, 15 de maio de 2018</a:t>
            </a:r>
          </a:p>
        </p:txBody>
      </p:sp>
    </p:spTree>
    <p:extLst>
      <p:ext uri="{BB962C8B-B14F-4D97-AF65-F5344CB8AC3E}">
        <p14:creationId xmlns:p14="http://schemas.microsoft.com/office/powerpoint/2010/main" val="894667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edro.salles\AppData\Local\Skitch\Captura_de_tela_050818_045917_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96"/>
            <a:ext cx="12192000" cy="6206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38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edro.salles\AppData\Local\Skitch\Captura_de_tela_050818_050131_PM.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57980" y="209546"/>
            <a:ext cx="10930456" cy="5892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189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edro.salles\AppData\Local\Skitch\Captura_de_tela_050818_050255_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75" y="172020"/>
            <a:ext cx="10287660" cy="5790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365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3"/>
          <p:cNvSpPr txBox="1">
            <a:spLocks noChangeArrowheads="1"/>
          </p:cNvSpPr>
          <p:nvPr/>
        </p:nvSpPr>
        <p:spPr bwMode="auto">
          <a:xfrm>
            <a:off x="1524001" y="1052736"/>
            <a:ext cx="9144000" cy="25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algn="ctr"/>
            <a:endParaRPr lang="pt-BR" altLang="pt-BR" sz="3991" b="1" dirty="0">
              <a:solidFill>
                <a:srgbClr val="006600"/>
              </a:solidFill>
              <a:latin typeface="Calibri" panose="020F0502020204030204" pitchFamily="34" charset="0"/>
              <a:cs typeface="Times New Roman" panose="02020603050405020304" pitchFamily="18" charset="0"/>
            </a:endParaRPr>
          </a:p>
          <a:p>
            <a:pPr algn="ctr"/>
            <a:r>
              <a:rPr lang="pt-BR" altLang="pt-BR" sz="3991" b="1" dirty="0">
                <a:solidFill>
                  <a:srgbClr val="006600"/>
                </a:solidFill>
                <a:latin typeface="Calibri" panose="020F0502020204030204" pitchFamily="34" charset="0"/>
                <a:cs typeface="Times New Roman" panose="02020603050405020304" pitchFamily="18" charset="0"/>
              </a:rPr>
              <a:t>INVENTÁRIO FLORESTAL </a:t>
            </a:r>
          </a:p>
          <a:p>
            <a:pPr algn="ctr"/>
            <a:r>
              <a:rPr lang="pt-BR" altLang="pt-BR" sz="3991" b="1" dirty="0">
                <a:solidFill>
                  <a:srgbClr val="006600"/>
                </a:solidFill>
                <a:latin typeface="Calibri" panose="020F0502020204030204" pitchFamily="34" charset="0"/>
                <a:cs typeface="Times New Roman" panose="02020603050405020304" pitchFamily="18" charset="0"/>
              </a:rPr>
              <a:t>NACIONAL - IFN</a:t>
            </a:r>
          </a:p>
          <a:p>
            <a:pPr algn="ctr"/>
            <a:endParaRPr lang="pt-BR" altLang="pt-BR" sz="3991" b="1" dirty="0">
              <a:solidFill>
                <a:srgbClr val="0066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79841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1523521" y="227544"/>
            <a:ext cx="9144960" cy="63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6" tIns="42456" rIns="81646" bIns="4245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a:tabLst>
                <a:tab pos="0" algn="l"/>
                <a:tab pos="407211" algn="l"/>
                <a:tab pos="814754" algn="l"/>
                <a:tab pos="1222297" algn="l"/>
                <a:tab pos="1629840" algn="l"/>
                <a:tab pos="2037383" algn="l"/>
                <a:tab pos="2444927" algn="l"/>
                <a:tab pos="2852469" algn="l"/>
                <a:tab pos="3260004" algn="l"/>
                <a:tab pos="3667547" algn="l"/>
                <a:tab pos="4075091" algn="l"/>
                <a:tab pos="4482633" algn="l"/>
                <a:tab pos="4890176" algn="l"/>
                <a:tab pos="5297719" algn="l"/>
                <a:tab pos="5705263" algn="l"/>
                <a:tab pos="6112805" algn="l"/>
                <a:tab pos="6520340" algn="l"/>
                <a:tab pos="6927883" algn="l"/>
                <a:tab pos="7335427" algn="l"/>
                <a:tab pos="7742969" algn="l"/>
                <a:tab pos="8150512" algn="l"/>
              </a:tabLst>
              <a:defRPr sz="1800" b="0" i="0" u="none" strike="noStrike" kern="0" cap="none" spc="0" baseline="0">
                <a:solidFill>
                  <a:srgbClr val="000000"/>
                </a:solidFill>
                <a:uFillTx/>
              </a:defRPr>
            </a:pPr>
            <a:r>
              <a:rPr lang="pt-BR" sz="2903" b="1" kern="0" dirty="0">
                <a:solidFill>
                  <a:srgbClr val="008000"/>
                </a:solidFill>
                <a:latin typeface="Verdana" pitchFamily="34"/>
                <a:ea typeface="Arial Unicode MS" pitchFamily="34"/>
                <a:cs typeface="Arial Unicode MS" pitchFamily="34"/>
              </a:rPr>
              <a:t>Inventário Florestal Nacional</a:t>
            </a:r>
          </a:p>
        </p:txBody>
      </p:sp>
      <p:pic>
        <p:nvPicPr>
          <p:cNvPr id="6" name="Imagem 5" descr="mapa1.jpg"/>
          <p:cNvPicPr>
            <a:picLocks noChangeAspect="1"/>
          </p:cNvPicPr>
          <p:nvPr/>
        </p:nvPicPr>
        <p:blipFill>
          <a:blip r:embed="rId2" cstate="print"/>
          <a:srcRect/>
          <a:stretch>
            <a:fillRect/>
          </a:stretch>
        </p:blipFill>
        <p:spPr bwMode="auto">
          <a:xfrm>
            <a:off x="2018356" y="1030045"/>
            <a:ext cx="6408996" cy="4478514"/>
          </a:xfrm>
          <a:prstGeom prst="rect">
            <a:avLst/>
          </a:prstGeom>
          <a:noFill/>
          <a:ln w="9525">
            <a:noFill/>
            <a:miter lim="800000"/>
            <a:headEnd/>
            <a:tailEnd/>
          </a:ln>
        </p:spPr>
      </p:pic>
      <p:sp>
        <p:nvSpPr>
          <p:cNvPr id="8" name="CaixaDeTexto 7"/>
          <p:cNvSpPr txBox="1">
            <a:spLocks noChangeArrowheads="1"/>
          </p:cNvSpPr>
          <p:nvPr/>
        </p:nvSpPr>
        <p:spPr bwMode="auto">
          <a:xfrm>
            <a:off x="2181885" y="1142647"/>
            <a:ext cx="3756554" cy="653244"/>
          </a:xfrm>
          <a:prstGeom prst="rect">
            <a:avLst/>
          </a:prstGeom>
          <a:solidFill>
            <a:srgbClr val="CCFF99"/>
          </a:solidFill>
          <a:ln w="9525">
            <a:noFill/>
            <a:miter lim="800000"/>
            <a:headEnd/>
            <a:tailEnd/>
          </a:ln>
          <a:effectLst/>
        </p:spPr>
        <p:txBody>
          <a:bodyPr/>
          <a:lstStyle/>
          <a:p>
            <a:pPr algn="l"/>
            <a:r>
              <a:rPr lang="pt-BR" sz="1814" dirty="0" err="1">
                <a:latin typeface="Arial" panose="020B0604020202020204" pitchFamily="34" charset="0"/>
                <a:cs typeface="Arial" panose="020B0604020202020204" pitchFamily="34" charset="0"/>
              </a:rPr>
              <a:t>Gride</a:t>
            </a:r>
            <a:r>
              <a:rPr lang="pt-BR" sz="1814" dirty="0">
                <a:latin typeface="Arial" panose="020B0604020202020204" pitchFamily="34" charset="0"/>
                <a:cs typeface="Arial" panose="020B0604020202020204" pitchFamily="34" charset="0"/>
              </a:rPr>
              <a:t> de pontos de amostragem sistemática: 20 x 20 km</a:t>
            </a:r>
          </a:p>
          <a:p>
            <a:pPr algn="l"/>
            <a:endParaRPr lang="pt-BR" sz="1452" dirty="0">
              <a:latin typeface="Arial" panose="020B0604020202020204" pitchFamily="34" charset="0"/>
              <a:cs typeface="Arial" panose="020B0604020202020204" pitchFamily="34" charset="0"/>
            </a:endParaRPr>
          </a:p>
          <a:p>
            <a:pPr algn="l"/>
            <a:endParaRPr lang="pt-BR" sz="1452" dirty="0">
              <a:latin typeface="Arial" panose="020B0604020202020204" pitchFamily="34" charset="0"/>
              <a:cs typeface="Arial" panose="020B0604020202020204" pitchFamily="34" charset="0"/>
            </a:endParaRPr>
          </a:p>
        </p:txBody>
      </p:sp>
      <p:grpSp>
        <p:nvGrpSpPr>
          <p:cNvPr id="10" name="Grupo 39"/>
          <p:cNvGrpSpPr>
            <a:grpSpLocks/>
          </p:cNvGrpSpPr>
          <p:nvPr/>
        </p:nvGrpSpPr>
        <p:grpSpPr bwMode="auto">
          <a:xfrm>
            <a:off x="6519516" y="1307373"/>
            <a:ext cx="3110749" cy="2216834"/>
            <a:chOff x="4191025" y="1528616"/>
            <a:chExt cx="4024313" cy="3290888"/>
          </a:xfrm>
        </p:grpSpPr>
        <p:pic>
          <p:nvPicPr>
            <p:cNvPr id="11" name="Imagem 10" descr="mapa2.jpg"/>
            <p:cNvPicPr>
              <a:picLocks noChangeAspect="1"/>
            </p:cNvPicPr>
            <p:nvPr/>
          </p:nvPicPr>
          <p:blipFill>
            <a:blip r:embed="rId3" cstate="print"/>
            <a:stretch>
              <a:fillRect/>
            </a:stretch>
          </p:blipFill>
          <p:spPr>
            <a:xfrm>
              <a:off x="4191025" y="1528616"/>
              <a:ext cx="4024313" cy="3290888"/>
            </a:xfrm>
            <a:prstGeom prst="rect">
              <a:avLst/>
            </a:prstGeom>
            <a:gradFill>
              <a:gsLst>
                <a:gs pos="0">
                  <a:srgbClr val="8488C4"/>
                </a:gs>
                <a:gs pos="53000">
                  <a:srgbClr val="D4DEFF"/>
                </a:gs>
                <a:gs pos="83000">
                  <a:srgbClr val="D4DEFF"/>
                </a:gs>
                <a:gs pos="100000">
                  <a:srgbClr val="96AB94"/>
                </a:gs>
              </a:gsLst>
              <a:lin ang="5400000" scaled="0"/>
            </a:gradFill>
            <a:ln>
              <a:solidFill>
                <a:srgbClr val="92D050"/>
              </a:solidFill>
            </a:ln>
            <a:effectLst>
              <a:glow rad="63500">
                <a:schemeClr val="accent2">
                  <a:satMod val="175000"/>
                  <a:alpha val="40000"/>
                </a:schemeClr>
              </a:glow>
              <a:outerShdw blurRad="50800" dist="38100" dir="2700000" algn="tl" rotWithShape="0">
                <a:prstClr val="black">
                  <a:alpha val="40000"/>
                </a:prstClr>
              </a:outerShdw>
              <a:softEdge rad="12700"/>
            </a:effectLst>
          </p:spPr>
        </p:pic>
        <p:sp>
          <p:nvSpPr>
            <p:cNvPr id="12" name="CaixaDeTexto 23"/>
            <p:cNvSpPr txBox="1">
              <a:spLocks noChangeArrowheads="1"/>
            </p:cNvSpPr>
            <p:nvPr/>
          </p:nvSpPr>
          <p:spPr bwMode="auto">
            <a:xfrm>
              <a:off x="4214811" y="3786190"/>
              <a:ext cx="2070040" cy="365040"/>
            </a:xfrm>
            <a:prstGeom prst="rect">
              <a:avLst/>
            </a:prstGeom>
            <a:noFill/>
            <a:ln w="9525">
              <a:noFill/>
              <a:miter lim="800000"/>
              <a:headEnd/>
              <a:tailEnd/>
            </a:ln>
          </p:spPr>
          <p:txBody>
            <a:bodyPr wrap="none">
              <a:spAutoFit/>
            </a:bodyPr>
            <a:lstStyle/>
            <a:p>
              <a:r>
                <a:rPr lang="pt-BR" sz="998" i="1" dirty="0"/>
                <a:t>Forest </a:t>
              </a:r>
              <a:r>
                <a:rPr lang="pt-BR" sz="998" i="1" dirty="0" err="1"/>
                <a:t>types</a:t>
              </a:r>
              <a:r>
                <a:rPr lang="pt-BR" sz="998" i="1" dirty="0"/>
                <a:t> </a:t>
              </a:r>
              <a:r>
                <a:rPr lang="pt-BR" sz="998" i="1" dirty="0" err="1"/>
                <a:t>by</a:t>
              </a:r>
              <a:r>
                <a:rPr lang="pt-BR" sz="998" i="1" dirty="0"/>
                <a:t> IBGE (2004)</a:t>
              </a:r>
            </a:p>
          </p:txBody>
        </p:sp>
      </p:grpSp>
      <p:sp>
        <p:nvSpPr>
          <p:cNvPr id="13" name="CaixaDeTexto 12"/>
          <p:cNvSpPr txBox="1">
            <a:spLocks noChangeArrowheads="1"/>
          </p:cNvSpPr>
          <p:nvPr/>
        </p:nvSpPr>
        <p:spPr bwMode="auto">
          <a:xfrm>
            <a:off x="6519516" y="1177759"/>
            <a:ext cx="3110749" cy="371512"/>
          </a:xfrm>
          <a:prstGeom prst="rect">
            <a:avLst/>
          </a:prstGeom>
          <a:solidFill>
            <a:srgbClr val="CCFF99"/>
          </a:solidFill>
          <a:ln w="9525">
            <a:noFill/>
            <a:miter lim="800000"/>
            <a:headEnd/>
            <a:tailEnd/>
          </a:ln>
        </p:spPr>
        <p:txBody>
          <a:bodyPr wrap="square">
            <a:spAutoFit/>
          </a:bodyPr>
          <a:lstStyle/>
          <a:p>
            <a:pPr algn="ctr"/>
            <a:r>
              <a:rPr lang="pt-BR" sz="1814" dirty="0">
                <a:latin typeface="Arial" panose="020B0604020202020204" pitchFamily="34" charset="0"/>
                <a:cs typeface="Arial" panose="020B0604020202020204" pitchFamily="34" charset="0"/>
              </a:rPr>
              <a:t>Todos os tipos de floresta</a:t>
            </a:r>
          </a:p>
        </p:txBody>
      </p:sp>
      <p:cxnSp>
        <p:nvCxnSpPr>
          <p:cNvPr id="14" name="Conector de seta reta 13"/>
          <p:cNvCxnSpPr/>
          <p:nvPr/>
        </p:nvCxnSpPr>
        <p:spPr bwMode="auto">
          <a:xfrm flipV="1">
            <a:off x="4899334" y="3640434"/>
            <a:ext cx="1425760" cy="712880"/>
          </a:xfrm>
          <a:prstGeom prst="straightConnector1">
            <a:avLst/>
          </a:prstGeom>
          <a:solidFill>
            <a:srgbClr val="008000"/>
          </a:solidFill>
          <a:ln w="34925" cap="flat" cmpd="sng" algn="ctr">
            <a:solidFill>
              <a:schemeClr val="bg1">
                <a:lumMod val="65000"/>
              </a:schemeClr>
            </a:solidFill>
            <a:prstDash val="solid"/>
            <a:round/>
            <a:headEnd type="none" w="med" len="med"/>
            <a:tailEnd type="arrow"/>
          </a:ln>
          <a:effectLst/>
        </p:spPr>
      </p:cxnSp>
      <p:pic>
        <p:nvPicPr>
          <p:cNvPr id="15" name="Imagem 14" descr="Simple PLOT.jpg"/>
          <p:cNvPicPr>
            <a:picLocks noChangeAspect="1"/>
          </p:cNvPicPr>
          <p:nvPr/>
        </p:nvPicPr>
        <p:blipFill>
          <a:blip r:embed="rId4" cstate="print"/>
          <a:stretch>
            <a:fillRect/>
          </a:stretch>
        </p:blipFill>
        <p:spPr>
          <a:xfrm>
            <a:off x="7711426" y="3705736"/>
            <a:ext cx="2138597" cy="2002814"/>
          </a:xfrm>
          <a:prstGeom prst="rect">
            <a:avLst/>
          </a:prstGeom>
        </p:spPr>
      </p:pic>
      <p:grpSp>
        <p:nvGrpSpPr>
          <p:cNvPr id="16" name="Grupo 14"/>
          <p:cNvGrpSpPr/>
          <p:nvPr/>
        </p:nvGrpSpPr>
        <p:grpSpPr>
          <a:xfrm rot="19000104">
            <a:off x="7035963" y="3763008"/>
            <a:ext cx="869126" cy="521029"/>
            <a:chOff x="4614448" y="5532885"/>
            <a:chExt cx="988773" cy="570409"/>
          </a:xfrm>
          <a:solidFill>
            <a:schemeClr val="accent3"/>
          </a:solidFill>
          <a:effectLst>
            <a:glow rad="139700">
              <a:schemeClr val="accent4">
                <a:satMod val="175000"/>
                <a:alpha val="40000"/>
              </a:schemeClr>
            </a:glow>
          </a:effectLst>
        </p:grpSpPr>
        <p:pic>
          <p:nvPicPr>
            <p:cNvPr id="17" name="Picture 2" descr="C:\Documents and Settings\15026299253\Configurações locais\Temporary Internet Files\Content.IE5\APKZM9I5\MCj04339340000[1].png"/>
            <p:cNvPicPr>
              <a:picLocks noChangeAspect="1" noChangeArrowheads="1"/>
            </p:cNvPicPr>
            <p:nvPr/>
          </p:nvPicPr>
          <p:blipFill>
            <a:blip r:embed="rId5" cstate="print"/>
            <a:srcRect/>
            <a:stretch>
              <a:fillRect/>
            </a:stretch>
          </p:blipFill>
          <p:spPr bwMode="auto">
            <a:xfrm rot="1391336">
              <a:off x="5032812" y="5532885"/>
              <a:ext cx="570409" cy="570409"/>
            </a:xfrm>
            <a:prstGeom prst="rect">
              <a:avLst/>
            </a:prstGeom>
            <a:grpFill/>
          </p:spPr>
        </p:pic>
        <p:pic>
          <p:nvPicPr>
            <p:cNvPr id="18" name="Picture 4" descr="C:\Documents and Settings\15026299253\Configurações locais\Temporary Internet Files\Content.IE5\4T4VWNKJ\MCj04339320000[1].png"/>
            <p:cNvPicPr>
              <a:picLocks noChangeAspect="1" noChangeArrowheads="1"/>
            </p:cNvPicPr>
            <p:nvPr/>
          </p:nvPicPr>
          <p:blipFill>
            <a:blip r:embed="rId6" cstate="print"/>
            <a:stretch>
              <a:fillRect/>
            </a:stretch>
          </p:blipFill>
          <p:spPr bwMode="auto">
            <a:xfrm rot="20869351" flipH="1">
              <a:off x="4614448" y="5614405"/>
              <a:ext cx="448759" cy="450326"/>
            </a:xfrm>
            <a:prstGeom prst="rect">
              <a:avLst/>
            </a:prstGeom>
            <a:grpFill/>
          </p:spPr>
        </p:pic>
      </p:grpSp>
      <p:sp>
        <p:nvSpPr>
          <p:cNvPr id="19" name="Line 32"/>
          <p:cNvSpPr>
            <a:spLocks noChangeShapeType="1"/>
          </p:cNvSpPr>
          <p:nvPr/>
        </p:nvSpPr>
        <p:spPr bwMode="auto">
          <a:xfrm flipH="1">
            <a:off x="8699694" y="2415790"/>
            <a:ext cx="0" cy="1357878"/>
          </a:xfrm>
          <a:prstGeom prst="line">
            <a:avLst/>
          </a:prstGeom>
          <a:noFill/>
          <a:ln w="34925">
            <a:solidFill>
              <a:schemeClr val="tx1"/>
            </a:solidFill>
            <a:round/>
            <a:headEnd/>
            <a:tailEnd type="arrow" w="med" len="med"/>
          </a:ln>
        </p:spPr>
        <p:txBody>
          <a:bodyPr/>
          <a:lstStyle/>
          <a:p>
            <a:endParaRPr lang="pt-BR" sz="1633"/>
          </a:p>
        </p:txBody>
      </p:sp>
      <p:sp>
        <p:nvSpPr>
          <p:cNvPr id="9" name="CaixaDeTexto 8"/>
          <p:cNvSpPr txBox="1">
            <a:spLocks noChangeArrowheads="1"/>
          </p:cNvSpPr>
          <p:nvPr/>
        </p:nvSpPr>
        <p:spPr bwMode="auto">
          <a:xfrm>
            <a:off x="7279201" y="5519380"/>
            <a:ext cx="3193529" cy="650691"/>
          </a:xfrm>
          <a:prstGeom prst="rect">
            <a:avLst/>
          </a:prstGeom>
          <a:solidFill>
            <a:srgbClr val="CCFF99"/>
          </a:solidFill>
          <a:ln w="9525">
            <a:noFill/>
            <a:miter lim="800000"/>
            <a:headEnd/>
            <a:tailEnd/>
          </a:ln>
        </p:spPr>
        <p:txBody>
          <a:bodyPr wrap="square">
            <a:spAutoFit/>
          </a:bodyPr>
          <a:lstStyle/>
          <a:p>
            <a:pPr algn="r"/>
            <a:r>
              <a:rPr lang="pt-BR" sz="1814" dirty="0">
                <a:latin typeface="Arial" panose="020B0604020202020204" pitchFamily="34" charset="0"/>
                <a:cs typeface="Arial" panose="020B0604020202020204" pitchFamily="34" charset="0"/>
              </a:rPr>
              <a:t>Conglomerado para amostragem de campo</a:t>
            </a:r>
          </a:p>
        </p:txBody>
      </p:sp>
    </p:spTree>
    <p:extLst>
      <p:ext uri="{BB962C8B-B14F-4D97-AF65-F5344CB8AC3E}">
        <p14:creationId xmlns:p14="http://schemas.microsoft.com/office/powerpoint/2010/main" val="3057164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5227" y="1023420"/>
            <a:ext cx="4900612" cy="4900612"/>
          </a:xfrm>
          <a:prstGeom prst="rect">
            <a:avLst/>
          </a:prstGeom>
        </p:spPr>
      </p:pic>
      <p:sp>
        <p:nvSpPr>
          <p:cNvPr id="9" name="Retângulo 8"/>
          <p:cNvSpPr/>
          <p:nvPr/>
        </p:nvSpPr>
        <p:spPr>
          <a:xfrm>
            <a:off x="490035" y="3019139"/>
            <a:ext cx="4354920" cy="3046988"/>
          </a:xfrm>
          <a:prstGeom prst="rect">
            <a:avLst/>
          </a:prstGeom>
        </p:spPr>
        <p:txBody>
          <a:bodyPr wrap="square">
            <a:spAutoFit/>
          </a:bodyPr>
          <a:lstStyle/>
          <a:p>
            <a:pPr algn="r"/>
            <a:r>
              <a:rPr lang="pt-BR" sz="2400" b="1" dirty="0">
                <a:solidFill>
                  <a:schemeClr val="accent2">
                    <a:lumMod val="50000"/>
                  </a:schemeClr>
                </a:solidFill>
              </a:rPr>
              <a:t>169 milhões de hectares </a:t>
            </a:r>
            <a:r>
              <a:rPr lang="pt-BR" sz="2400" dirty="0">
                <a:solidFill>
                  <a:schemeClr val="accent2">
                    <a:lumMod val="50000"/>
                  </a:schemeClr>
                </a:solidFill>
              </a:rPr>
              <a:t>inventariados, sendo que em 10 estados e no Distrito Federal já foram concluídos os levantamentos de dados em campo</a:t>
            </a:r>
          </a:p>
          <a:p>
            <a:pPr algn="r"/>
            <a:r>
              <a:rPr lang="pt-BR" sz="2400" dirty="0">
                <a:solidFill>
                  <a:schemeClr val="accent2">
                    <a:lumMod val="50000"/>
                  </a:schemeClr>
                </a:solidFill>
              </a:rPr>
              <a:t>(AL, CE, DF, ES, PR, RN, RO, SC, SE, RS e RJ)</a:t>
            </a:r>
          </a:p>
        </p:txBody>
      </p:sp>
      <p:sp>
        <p:nvSpPr>
          <p:cNvPr id="10" name="CaixaDeTexto 9"/>
          <p:cNvSpPr txBox="1"/>
          <p:nvPr/>
        </p:nvSpPr>
        <p:spPr>
          <a:xfrm>
            <a:off x="9908961" y="3149032"/>
            <a:ext cx="1991686" cy="769441"/>
          </a:xfrm>
          <a:prstGeom prst="rect">
            <a:avLst/>
          </a:prstGeom>
          <a:solidFill>
            <a:srgbClr val="FFC000"/>
          </a:solidFill>
        </p:spPr>
        <p:txBody>
          <a:bodyPr wrap="square" rtlCol="0">
            <a:spAutoFit/>
          </a:bodyPr>
          <a:lstStyle/>
          <a:p>
            <a:pPr algn="ctr"/>
            <a:r>
              <a:rPr lang="pt-BR" sz="2400" b="1" dirty="0">
                <a:solidFill>
                  <a:srgbClr val="0070C0"/>
                </a:solidFill>
                <a:effectLst>
                  <a:outerShdw blurRad="38100" dist="38100" dir="2700000" algn="tl">
                    <a:srgbClr val="000000">
                      <a:alpha val="43137"/>
                    </a:srgbClr>
                  </a:outerShdw>
                </a:effectLst>
              </a:rPr>
              <a:t>5.000</a:t>
            </a:r>
            <a:r>
              <a:rPr lang="pt-BR" sz="2000" b="1" dirty="0">
                <a:solidFill>
                  <a:srgbClr val="0070C0"/>
                </a:solidFill>
                <a:effectLst>
                  <a:outerShdw blurRad="38100" dist="38100" dir="2700000" algn="tl">
                    <a:srgbClr val="000000">
                      <a:alpha val="43137"/>
                    </a:srgbClr>
                  </a:outerShdw>
                </a:effectLst>
              </a:rPr>
              <a:t> </a:t>
            </a:r>
          </a:p>
          <a:p>
            <a:pPr algn="ctr"/>
            <a:r>
              <a:rPr lang="pt-BR" sz="2000" dirty="0">
                <a:solidFill>
                  <a:srgbClr val="0070C0"/>
                </a:solidFill>
                <a:effectLst>
                  <a:outerShdw blurRad="38100" dist="38100" dir="2700000" algn="tl">
                    <a:srgbClr val="000000">
                      <a:alpha val="43137"/>
                    </a:srgbClr>
                  </a:outerShdw>
                </a:effectLst>
              </a:rPr>
              <a:t>pontos medidos</a:t>
            </a:r>
          </a:p>
        </p:txBody>
      </p:sp>
      <p:sp>
        <p:nvSpPr>
          <p:cNvPr id="11" name="CaixaDeTexto 10"/>
          <p:cNvSpPr txBox="1"/>
          <p:nvPr/>
        </p:nvSpPr>
        <p:spPr>
          <a:xfrm>
            <a:off x="9908960" y="1174402"/>
            <a:ext cx="1855409" cy="1323439"/>
          </a:xfrm>
          <a:prstGeom prst="rect">
            <a:avLst/>
          </a:prstGeom>
          <a:solidFill>
            <a:srgbClr val="FFC000"/>
          </a:solidFill>
        </p:spPr>
        <p:txBody>
          <a:bodyPr wrap="square" rtlCol="0">
            <a:spAutoFit/>
          </a:bodyPr>
          <a:lstStyle/>
          <a:p>
            <a:pPr algn="ctr"/>
            <a:r>
              <a:rPr lang="pt-BR" sz="2400" b="1" dirty="0">
                <a:solidFill>
                  <a:srgbClr val="0070C0"/>
                </a:solidFill>
                <a:effectLst>
                  <a:outerShdw blurRad="38100" dist="38100" dir="2700000" algn="tl">
                    <a:srgbClr val="000000">
                      <a:alpha val="43137"/>
                    </a:srgbClr>
                  </a:outerShdw>
                </a:effectLst>
              </a:rPr>
              <a:t>169 milhões </a:t>
            </a:r>
            <a:endParaRPr lang="pt-BR" sz="2000" b="1" dirty="0">
              <a:solidFill>
                <a:srgbClr val="0070C0"/>
              </a:solidFill>
              <a:effectLst>
                <a:outerShdw blurRad="38100" dist="38100" dir="2700000" algn="tl">
                  <a:srgbClr val="000000">
                    <a:alpha val="43137"/>
                  </a:srgbClr>
                </a:outerShdw>
              </a:effectLst>
            </a:endParaRPr>
          </a:p>
          <a:p>
            <a:pPr algn="ctr"/>
            <a:r>
              <a:rPr lang="pt-BR" dirty="0">
                <a:solidFill>
                  <a:srgbClr val="0070C0"/>
                </a:solidFill>
                <a:effectLst>
                  <a:outerShdw blurRad="38100" dist="38100" dir="2700000" algn="tl">
                    <a:srgbClr val="000000">
                      <a:alpha val="43137"/>
                    </a:srgbClr>
                  </a:outerShdw>
                </a:effectLst>
              </a:rPr>
              <a:t>de hectares inventariados </a:t>
            </a:r>
          </a:p>
          <a:p>
            <a:pPr algn="ctr"/>
            <a:r>
              <a:rPr lang="pt-BR" sz="2000" dirty="0">
                <a:solidFill>
                  <a:srgbClr val="0070C0"/>
                </a:solidFill>
                <a:effectLst>
                  <a:outerShdw blurRad="38100" dist="38100" dir="2700000" algn="tl">
                    <a:srgbClr val="000000">
                      <a:alpha val="43137"/>
                    </a:srgbClr>
                  </a:outerShdw>
                </a:effectLst>
              </a:rPr>
              <a:t>(20% do país)</a:t>
            </a:r>
          </a:p>
        </p:txBody>
      </p:sp>
      <p:sp>
        <p:nvSpPr>
          <p:cNvPr id="12" name="CaixaDeTexto 11"/>
          <p:cNvSpPr txBox="1"/>
          <p:nvPr/>
        </p:nvSpPr>
        <p:spPr>
          <a:xfrm>
            <a:off x="9882067" y="4400641"/>
            <a:ext cx="2085815" cy="1077218"/>
          </a:xfrm>
          <a:prstGeom prst="rect">
            <a:avLst/>
          </a:prstGeom>
          <a:solidFill>
            <a:srgbClr val="FFC000"/>
          </a:solidFill>
        </p:spPr>
        <p:txBody>
          <a:bodyPr wrap="square" rtlCol="0">
            <a:spAutoFit/>
          </a:bodyPr>
          <a:lstStyle/>
          <a:p>
            <a:pPr algn="ctr"/>
            <a:r>
              <a:rPr lang="pt-BR" sz="2400" b="1" dirty="0">
                <a:solidFill>
                  <a:srgbClr val="0070C0"/>
                </a:solidFill>
                <a:effectLst>
                  <a:outerShdw blurRad="38100" dist="38100" dir="2700000" algn="tl">
                    <a:srgbClr val="000000">
                      <a:alpha val="43137"/>
                    </a:srgbClr>
                  </a:outerShdw>
                </a:effectLst>
              </a:rPr>
              <a:t>45.416</a:t>
            </a:r>
            <a:r>
              <a:rPr lang="pt-BR" sz="2000" b="1" dirty="0">
                <a:solidFill>
                  <a:srgbClr val="0070C0"/>
                </a:solidFill>
                <a:effectLst>
                  <a:outerShdw blurRad="38100" dist="38100" dir="2700000" algn="tl">
                    <a:srgbClr val="000000">
                      <a:alpha val="43137"/>
                    </a:srgbClr>
                  </a:outerShdw>
                </a:effectLst>
              </a:rPr>
              <a:t> </a:t>
            </a:r>
          </a:p>
          <a:p>
            <a:pPr algn="ctr"/>
            <a:r>
              <a:rPr lang="pt-BR" sz="2000" dirty="0">
                <a:solidFill>
                  <a:srgbClr val="0070C0"/>
                </a:solidFill>
                <a:effectLst>
                  <a:outerShdw blurRad="38100" dist="38100" dir="2700000" algn="tl">
                    <a:srgbClr val="000000">
                      <a:alpha val="43137"/>
                    </a:srgbClr>
                  </a:outerShdw>
                </a:effectLst>
              </a:rPr>
              <a:t>Amostras de plantas coletadas </a:t>
            </a:r>
          </a:p>
        </p:txBody>
      </p:sp>
      <p:pic>
        <p:nvPicPr>
          <p:cNvPr id="13" name="Imagem 12" descr="IMG_0671.JPG"/>
          <p:cNvPicPr>
            <a:picLocks noChangeAspect="1"/>
          </p:cNvPicPr>
          <p:nvPr/>
        </p:nvPicPr>
        <p:blipFill>
          <a:blip r:embed="rId4" cstate="print"/>
          <a:stretch>
            <a:fillRect/>
          </a:stretch>
        </p:blipFill>
        <p:spPr>
          <a:xfrm>
            <a:off x="2441755" y="1621867"/>
            <a:ext cx="2095909" cy="1397272"/>
          </a:xfrm>
          <a:prstGeom prst="rect">
            <a:avLst/>
          </a:prstGeom>
          <a:effectLst>
            <a:softEdge rad="127000"/>
          </a:effectLst>
        </p:spPr>
      </p:pic>
      <p:pic>
        <p:nvPicPr>
          <p:cNvPr id="14" name="Imagem 13" descr="IMG_0715.JPG"/>
          <p:cNvPicPr>
            <a:picLocks noChangeAspect="1"/>
          </p:cNvPicPr>
          <p:nvPr/>
        </p:nvPicPr>
        <p:blipFill>
          <a:blip r:embed="rId5" cstate="print"/>
          <a:stretch>
            <a:fillRect/>
          </a:stretch>
        </p:blipFill>
        <p:spPr>
          <a:xfrm>
            <a:off x="490035" y="890186"/>
            <a:ext cx="1951721" cy="1413781"/>
          </a:xfrm>
          <a:prstGeom prst="rect">
            <a:avLst/>
          </a:prstGeom>
          <a:effectLst>
            <a:softEdge rad="127000"/>
          </a:effectLst>
        </p:spPr>
      </p:pic>
      <p:sp>
        <p:nvSpPr>
          <p:cNvPr id="15" name="Forma livre 14"/>
          <p:cNvSpPr/>
          <p:nvPr/>
        </p:nvSpPr>
        <p:spPr>
          <a:xfrm>
            <a:off x="0" y="261001"/>
            <a:ext cx="12191999" cy="53237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lIns="81641" tIns="40816" rIns="81641" bIns="40816" anchorCtr="1"/>
          <a:lstStyle/>
          <a:p>
            <a:pPr algn="ctr">
              <a:tabLst>
                <a:tab pos="0" algn="l"/>
                <a:tab pos="407211" algn="l"/>
                <a:tab pos="814754" algn="l"/>
                <a:tab pos="1222297" algn="l"/>
                <a:tab pos="1629840" algn="l"/>
                <a:tab pos="2037383" algn="l"/>
                <a:tab pos="2444927" algn="l"/>
                <a:tab pos="2852469" algn="l"/>
                <a:tab pos="3260004" algn="l"/>
                <a:tab pos="3667547" algn="l"/>
                <a:tab pos="4075091" algn="l"/>
                <a:tab pos="4482633" algn="l"/>
                <a:tab pos="4890176" algn="l"/>
                <a:tab pos="5297719" algn="l"/>
                <a:tab pos="5705263" algn="l"/>
                <a:tab pos="6112805" algn="l"/>
                <a:tab pos="6520340" algn="l"/>
                <a:tab pos="6927883" algn="l"/>
                <a:tab pos="7335427" algn="l"/>
                <a:tab pos="7742969" algn="l"/>
                <a:tab pos="8150512" algn="l"/>
              </a:tabLst>
              <a:defRPr sz="1800" b="0" i="0" u="none" strike="noStrike" kern="0" cap="none" spc="0" baseline="0">
                <a:solidFill>
                  <a:srgbClr val="000000"/>
                </a:solidFill>
                <a:uFillTx/>
              </a:defRPr>
            </a:pPr>
            <a:r>
              <a:rPr lang="pt-BR" sz="2903" b="1" kern="0" dirty="0">
                <a:solidFill>
                  <a:srgbClr val="008000"/>
                </a:solidFill>
                <a:latin typeface="Verdana" pitchFamily="34"/>
                <a:ea typeface="Arial Unicode MS" pitchFamily="34"/>
                <a:cs typeface="Arial Unicode MS" pitchFamily="34"/>
              </a:rPr>
              <a:t>Inventário Florestal Nacional</a:t>
            </a:r>
          </a:p>
        </p:txBody>
      </p:sp>
    </p:spTree>
    <p:extLst>
      <p:ext uri="{BB962C8B-B14F-4D97-AF65-F5344CB8AC3E}">
        <p14:creationId xmlns:p14="http://schemas.microsoft.com/office/powerpoint/2010/main" val="717361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edro.salles\AppData\Local\Skitch\Captura_de_tela_050818_050808_PM.jpg"/>
          <p:cNvPicPr>
            <a:picLocks noChangeAspect="1" noChangeArrowheads="1"/>
          </p:cNvPicPr>
          <p:nvPr/>
        </p:nvPicPr>
        <p:blipFill rotWithShape="1">
          <a:blip r:embed="rId3">
            <a:extLst>
              <a:ext uri="{28A0092B-C50C-407E-A947-70E740481C1C}">
                <a14:useLocalDpi xmlns:a14="http://schemas.microsoft.com/office/drawing/2010/main" val="0"/>
              </a:ext>
            </a:extLst>
          </a:blip>
          <a:srcRect b="1015"/>
          <a:stretch/>
        </p:blipFill>
        <p:spPr bwMode="auto">
          <a:xfrm>
            <a:off x="0" y="3733"/>
            <a:ext cx="12192000" cy="6261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008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edro.salles\AppData\Local\Skitch\Captura_de_tela_050818_051045_PM.jpg"/>
          <p:cNvPicPr>
            <a:picLocks noChangeAspect="1" noChangeArrowheads="1"/>
          </p:cNvPicPr>
          <p:nvPr/>
        </p:nvPicPr>
        <p:blipFill rotWithShape="1">
          <a:blip r:embed="rId3">
            <a:extLst>
              <a:ext uri="{28A0092B-C50C-407E-A947-70E740481C1C}">
                <a14:useLocalDpi xmlns:a14="http://schemas.microsoft.com/office/drawing/2010/main" val="0"/>
              </a:ext>
            </a:extLst>
          </a:blip>
          <a:srcRect b="2675"/>
          <a:stretch/>
        </p:blipFill>
        <p:spPr bwMode="auto">
          <a:xfrm>
            <a:off x="0" y="25846"/>
            <a:ext cx="12192000" cy="614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876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3"/>
          <p:cNvSpPr txBox="1">
            <a:spLocks noChangeArrowheads="1"/>
          </p:cNvSpPr>
          <p:nvPr/>
        </p:nvSpPr>
        <p:spPr bwMode="auto">
          <a:xfrm>
            <a:off x="1524001" y="1052736"/>
            <a:ext cx="9144000" cy="25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algn="ctr"/>
            <a:endParaRPr lang="pt-BR" altLang="pt-BR" sz="3991" b="1" dirty="0">
              <a:solidFill>
                <a:srgbClr val="006600"/>
              </a:solidFill>
              <a:latin typeface="Calibri" panose="020F0502020204030204" pitchFamily="34" charset="0"/>
              <a:cs typeface="Times New Roman" panose="02020603050405020304" pitchFamily="18" charset="0"/>
            </a:endParaRPr>
          </a:p>
          <a:p>
            <a:pPr algn="ctr"/>
            <a:r>
              <a:rPr lang="pt-BR" altLang="pt-BR" sz="3991" b="1" dirty="0">
                <a:solidFill>
                  <a:srgbClr val="006600"/>
                </a:solidFill>
                <a:latin typeface="Calibri" panose="020F0502020204030204" pitchFamily="34" charset="0"/>
                <a:cs typeface="Times New Roman" panose="02020603050405020304" pitchFamily="18" charset="0"/>
              </a:rPr>
              <a:t>LABORATÓRIO DE PRODUTOS </a:t>
            </a:r>
          </a:p>
          <a:p>
            <a:pPr algn="ctr"/>
            <a:r>
              <a:rPr lang="pt-BR" altLang="pt-BR" sz="3991" b="1" dirty="0">
                <a:solidFill>
                  <a:srgbClr val="006600"/>
                </a:solidFill>
                <a:latin typeface="Calibri" panose="020F0502020204030204" pitchFamily="34" charset="0"/>
                <a:cs typeface="Times New Roman" panose="02020603050405020304" pitchFamily="18" charset="0"/>
              </a:rPr>
              <a:t>FLORESTAIS - LPF</a:t>
            </a:r>
          </a:p>
          <a:p>
            <a:pPr algn="ctr"/>
            <a:endParaRPr lang="pt-BR" altLang="pt-BR" sz="3991" b="1" dirty="0">
              <a:solidFill>
                <a:srgbClr val="0066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41460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edro.salles\AppData\Local\Skitch\Captura_de_tela_050818_052623_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14"/>
            <a:ext cx="12192000" cy="6103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475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3"/>
          <p:cNvSpPr txBox="1">
            <a:spLocks noChangeArrowheads="1"/>
          </p:cNvSpPr>
          <p:nvPr/>
        </p:nvSpPr>
        <p:spPr bwMode="auto">
          <a:xfrm>
            <a:off x="282388" y="330840"/>
            <a:ext cx="11497236" cy="439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p>
            <a:pPr algn="ctr"/>
            <a:endParaRPr lang="pt-BR" altLang="pt-BR" sz="3991" b="1" dirty="0">
              <a:solidFill>
                <a:srgbClr val="006600"/>
              </a:solidFill>
              <a:latin typeface="Calibri" panose="020F0502020204030204" pitchFamily="34" charset="0"/>
              <a:cs typeface="Times New Roman" panose="02020603050405020304" pitchFamily="18" charset="0"/>
            </a:endParaRPr>
          </a:p>
          <a:p>
            <a:pPr algn="ctr"/>
            <a:r>
              <a:rPr lang="pt-BR" altLang="pt-BR" sz="3991" b="1" dirty="0">
                <a:solidFill>
                  <a:srgbClr val="006600"/>
                </a:solidFill>
                <a:latin typeface="Calibri" panose="020F0502020204030204" pitchFamily="34" charset="0"/>
                <a:cs typeface="Times New Roman" panose="02020603050405020304" pitchFamily="18" charset="0"/>
              </a:rPr>
              <a:t>Serviço Florestal Brasileiro</a:t>
            </a:r>
          </a:p>
          <a:p>
            <a:pPr algn="ctr"/>
            <a:endParaRPr lang="pt-BR" altLang="pt-BR" sz="3991" b="1" dirty="0">
              <a:solidFill>
                <a:srgbClr val="006600"/>
              </a:solidFill>
              <a:latin typeface="Calibri" panose="020F0502020204030204" pitchFamily="34" charset="0"/>
              <a:cs typeface="Times New Roman" panose="02020603050405020304" pitchFamily="18" charset="0"/>
            </a:endParaRPr>
          </a:p>
          <a:p>
            <a:pPr algn="ctr"/>
            <a:r>
              <a:rPr lang="pt-BR" altLang="pt-BR" sz="3200" b="1" dirty="0">
                <a:solidFill>
                  <a:srgbClr val="006600"/>
                </a:solidFill>
                <a:latin typeface="Calibri" panose="020F0502020204030204" pitchFamily="34" charset="0"/>
                <a:cs typeface="Times New Roman" panose="02020603050405020304" pitchFamily="18" charset="0"/>
              </a:rPr>
              <a:t>Missão: Promover o conhecimento, o uso sustentável e a ampliação da cobertura florestal, tornando a agenda florestal estratégica para a economia do país.</a:t>
            </a:r>
          </a:p>
          <a:p>
            <a:pPr algn="ctr"/>
            <a:r>
              <a:rPr lang="pt-BR" altLang="pt-BR" sz="3200" b="1" dirty="0">
                <a:solidFill>
                  <a:srgbClr val="006600"/>
                </a:solidFill>
                <a:latin typeface="Calibri" panose="020F0502020204030204" pitchFamily="34" charset="0"/>
                <a:cs typeface="Times New Roman" panose="02020603050405020304" pitchFamily="18" charset="0"/>
              </a:rPr>
              <a:t> </a:t>
            </a:r>
          </a:p>
          <a:p>
            <a:pPr algn="ctr"/>
            <a:r>
              <a:rPr lang="pt-BR" altLang="pt-BR" sz="3200" b="1" dirty="0">
                <a:solidFill>
                  <a:srgbClr val="006600"/>
                </a:solidFill>
                <a:latin typeface="Calibri" panose="020F0502020204030204" pitchFamily="34" charset="0"/>
                <a:cs typeface="Times New Roman" panose="02020603050405020304" pitchFamily="18" charset="0"/>
              </a:rPr>
              <a:t>Visão: Ser o órgão de excelência na gestão de florestas no Brasil.</a:t>
            </a:r>
            <a:endParaRPr lang="pt-BR" altLang="pt-BR" sz="3600" b="1" dirty="0">
              <a:solidFill>
                <a:srgbClr val="0066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0127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edro.salles\AppData\Local\Skitch\Captura_de_tela_050818_052859_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4422"/>
            <a:ext cx="12192000" cy="5552944"/>
          </a:xfrm>
          <a:prstGeom prst="rect">
            <a:avLst/>
          </a:prstGeom>
          <a:noFill/>
          <a:extLst>
            <a:ext uri="{909E8E84-426E-40DD-AFC4-6F175D3DCCD1}">
              <a14:hiddenFill xmlns:a14="http://schemas.microsoft.com/office/drawing/2010/main">
                <a:solidFill>
                  <a:srgbClr val="FFFFFF"/>
                </a:solidFill>
              </a14:hiddenFill>
            </a:ext>
          </a:extLst>
        </p:spPr>
      </p:pic>
      <p:sp>
        <p:nvSpPr>
          <p:cNvPr id="4" name="Forma livre 3"/>
          <p:cNvSpPr/>
          <p:nvPr/>
        </p:nvSpPr>
        <p:spPr>
          <a:xfrm>
            <a:off x="0" y="125206"/>
            <a:ext cx="12191999" cy="53237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lIns="81641" tIns="40816" rIns="81641" bIns="40816" anchorCtr="1"/>
          <a:lstStyle/>
          <a:p>
            <a:pPr algn="ctr">
              <a:tabLst>
                <a:tab pos="0" algn="l"/>
                <a:tab pos="407211" algn="l"/>
                <a:tab pos="814754" algn="l"/>
                <a:tab pos="1222297" algn="l"/>
                <a:tab pos="1629840" algn="l"/>
                <a:tab pos="2037383" algn="l"/>
                <a:tab pos="2444927" algn="l"/>
                <a:tab pos="2852469" algn="l"/>
                <a:tab pos="3260004" algn="l"/>
                <a:tab pos="3667547" algn="l"/>
                <a:tab pos="4075091" algn="l"/>
                <a:tab pos="4482633" algn="l"/>
                <a:tab pos="4890176" algn="l"/>
                <a:tab pos="5297719" algn="l"/>
                <a:tab pos="5705263" algn="l"/>
                <a:tab pos="6112805" algn="l"/>
                <a:tab pos="6520340" algn="l"/>
                <a:tab pos="6927883" algn="l"/>
                <a:tab pos="7335427" algn="l"/>
                <a:tab pos="7742969" algn="l"/>
                <a:tab pos="8150512" algn="l"/>
              </a:tabLst>
              <a:defRPr sz="1800" b="0" i="0" u="none" strike="noStrike" kern="0" cap="none" spc="0" baseline="0">
                <a:solidFill>
                  <a:srgbClr val="000000"/>
                </a:solidFill>
                <a:uFillTx/>
              </a:defRPr>
            </a:pPr>
            <a:r>
              <a:rPr lang="pt-BR" sz="2903" b="1" kern="0" dirty="0">
                <a:solidFill>
                  <a:srgbClr val="008000"/>
                </a:solidFill>
                <a:latin typeface="Verdana" pitchFamily="34"/>
                <a:ea typeface="Arial Unicode MS" pitchFamily="34"/>
                <a:cs typeface="Arial Unicode MS" pitchFamily="34"/>
              </a:rPr>
              <a:t>Banco de dados de madeiras brasileiras</a:t>
            </a:r>
          </a:p>
        </p:txBody>
      </p:sp>
    </p:spTree>
    <p:extLst>
      <p:ext uri="{BB962C8B-B14F-4D97-AF65-F5344CB8AC3E}">
        <p14:creationId xmlns:p14="http://schemas.microsoft.com/office/powerpoint/2010/main" val="2651337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edro.salles\AppData\Local\Skitch\Captura_de_tela_050818_053004_PM.jpg"/>
          <p:cNvPicPr>
            <a:picLocks noChangeAspect="1" noChangeArrowheads="1"/>
          </p:cNvPicPr>
          <p:nvPr/>
        </p:nvPicPr>
        <p:blipFill rotWithShape="1">
          <a:blip r:embed="rId3">
            <a:extLst>
              <a:ext uri="{28A0092B-C50C-407E-A947-70E740481C1C}">
                <a14:useLocalDpi xmlns:a14="http://schemas.microsoft.com/office/drawing/2010/main" val="0"/>
              </a:ext>
            </a:extLst>
          </a:blip>
          <a:srcRect b="1753"/>
          <a:stretch/>
        </p:blipFill>
        <p:spPr bwMode="auto">
          <a:xfrm>
            <a:off x="0" y="639437"/>
            <a:ext cx="12192000" cy="5516920"/>
          </a:xfrm>
          <a:prstGeom prst="rect">
            <a:avLst/>
          </a:prstGeom>
          <a:noFill/>
          <a:extLst>
            <a:ext uri="{909E8E84-426E-40DD-AFC4-6F175D3DCCD1}">
              <a14:hiddenFill xmlns:a14="http://schemas.microsoft.com/office/drawing/2010/main">
                <a:solidFill>
                  <a:srgbClr val="FFFFFF"/>
                </a:solidFill>
              </a14:hiddenFill>
            </a:ext>
          </a:extLst>
        </p:spPr>
      </p:pic>
      <p:sp>
        <p:nvSpPr>
          <p:cNvPr id="4" name="Forma livre 3"/>
          <p:cNvSpPr/>
          <p:nvPr/>
        </p:nvSpPr>
        <p:spPr>
          <a:xfrm>
            <a:off x="0" y="125206"/>
            <a:ext cx="12191999" cy="53237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lIns="81641" tIns="40816" rIns="81641" bIns="40816" anchorCtr="1"/>
          <a:lstStyle/>
          <a:p>
            <a:pPr algn="ctr">
              <a:tabLst>
                <a:tab pos="0" algn="l"/>
                <a:tab pos="407211" algn="l"/>
                <a:tab pos="814754" algn="l"/>
                <a:tab pos="1222297" algn="l"/>
                <a:tab pos="1629840" algn="l"/>
                <a:tab pos="2037383" algn="l"/>
                <a:tab pos="2444927" algn="l"/>
                <a:tab pos="2852469" algn="l"/>
                <a:tab pos="3260004" algn="l"/>
                <a:tab pos="3667547" algn="l"/>
                <a:tab pos="4075091" algn="l"/>
                <a:tab pos="4482633" algn="l"/>
                <a:tab pos="4890176" algn="l"/>
                <a:tab pos="5297719" algn="l"/>
                <a:tab pos="5705263" algn="l"/>
                <a:tab pos="6112805" algn="l"/>
                <a:tab pos="6520340" algn="l"/>
                <a:tab pos="6927883" algn="l"/>
                <a:tab pos="7335427" algn="l"/>
                <a:tab pos="7742969" algn="l"/>
                <a:tab pos="8150512" algn="l"/>
              </a:tabLst>
              <a:defRPr sz="1800" b="0" i="0" u="none" strike="noStrike" kern="0" cap="none" spc="0" baseline="0">
                <a:solidFill>
                  <a:srgbClr val="000000"/>
                </a:solidFill>
                <a:uFillTx/>
              </a:defRPr>
            </a:pPr>
            <a:r>
              <a:rPr lang="pt-BR" sz="2903" b="1" kern="0" dirty="0">
                <a:solidFill>
                  <a:srgbClr val="008000"/>
                </a:solidFill>
                <a:latin typeface="Verdana" pitchFamily="34"/>
                <a:ea typeface="Arial Unicode MS" pitchFamily="34"/>
                <a:cs typeface="Arial Unicode MS" pitchFamily="34"/>
              </a:rPr>
              <a:t>Banco de dados de madeiras brasileiras</a:t>
            </a:r>
          </a:p>
        </p:txBody>
      </p:sp>
    </p:spTree>
    <p:extLst>
      <p:ext uri="{BB962C8B-B14F-4D97-AF65-F5344CB8AC3E}">
        <p14:creationId xmlns:p14="http://schemas.microsoft.com/office/powerpoint/2010/main" val="2925985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330171" y="865125"/>
            <a:ext cx="11531656" cy="5333544"/>
            <a:chOff x="557675" y="932502"/>
            <a:chExt cx="11094720" cy="4906977"/>
          </a:xfrm>
        </p:grpSpPr>
        <p:pic>
          <p:nvPicPr>
            <p:cNvPr id="16386" name="Picture 2" descr="C:\Users\pedro.salles\AppData\Local\Skitch\Captura_de_tela_050818_053341_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75" y="932502"/>
              <a:ext cx="5356363" cy="4879818"/>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pedro.salles\AppData\Local\Skitch\Captura_de_tela_050818_053429_P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158" y="941555"/>
              <a:ext cx="5376237" cy="489792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orma livre 4"/>
          <p:cNvSpPr/>
          <p:nvPr/>
        </p:nvSpPr>
        <p:spPr>
          <a:xfrm>
            <a:off x="0" y="125206"/>
            <a:ext cx="12191999" cy="53237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lIns="81641" tIns="40816" rIns="81641" bIns="40816" anchorCtr="1"/>
          <a:lstStyle/>
          <a:p>
            <a:pPr algn="ctr">
              <a:tabLst>
                <a:tab pos="0" algn="l"/>
                <a:tab pos="407211" algn="l"/>
                <a:tab pos="814754" algn="l"/>
                <a:tab pos="1222297" algn="l"/>
                <a:tab pos="1629840" algn="l"/>
                <a:tab pos="2037383" algn="l"/>
                <a:tab pos="2444927" algn="l"/>
                <a:tab pos="2852469" algn="l"/>
                <a:tab pos="3260004" algn="l"/>
                <a:tab pos="3667547" algn="l"/>
                <a:tab pos="4075091" algn="l"/>
                <a:tab pos="4482633" algn="l"/>
                <a:tab pos="4890176" algn="l"/>
                <a:tab pos="5297719" algn="l"/>
                <a:tab pos="5705263" algn="l"/>
                <a:tab pos="6112805" algn="l"/>
                <a:tab pos="6520340" algn="l"/>
                <a:tab pos="6927883" algn="l"/>
                <a:tab pos="7335427" algn="l"/>
                <a:tab pos="7742969" algn="l"/>
                <a:tab pos="8150512" algn="l"/>
              </a:tabLst>
              <a:defRPr sz="1800" b="0" i="0" u="none" strike="noStrike" kern="0" cap="none" spc="0" baseline="0">
                <a:solidFill>
                  <a:srgbClr val="000000"/>
                </a:solidFill>
                <a:uFillTx/>
              </a:defRPr>
            </a:pPr>
            <a:r>
              <a:rPr lang="pt-BR" sz="2903" b="1" kern="0" dirty="0">
                <a:solidFill>
                  <a:srgbClr val="008000"/>
                </a:solidFill>
                <a:latin typeface="Verdana" pitchFamily="34"/>
                <a:ea typeface="Arial Unicode MS" pitchFamily="34"/>
                <a:cs typeface="Arial Unicode MS" pitchFamily="34"/>
              </a:rPr>
              <a:t>Banco de dados de madeiras brasileiras</a:t>
            </a:r>
          </a:p>
        </p:txBody>
      </p:sp>
    </p:spTree>
    <p:extLst>
      <p:ext uri="{BB962C8B-B14F-4D97-AF65-F5344CB8AC3E}">
        <p14:creationId xmlns:p14="http://schemas.microsoft.com/office/powerpoint/2010/main" val="1415828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edro.salles\AppData\Local\Skitch\Captura_de_tela_050818_052404_PM.jpg"/>
          <p:cNvPicPr>
            <a:picLocks noChangeAspect="1" noChangeArrowheads="1"/>
          </p:cNvPicPr>
          <p:nvPr/>
        </p:nvPicPr>
        <p:blipFill rotWithShape="1">
          <a:blip r:embed="rId3">
            <a:extLst>
              <a:ext uri="{28A0092B-C50C-407E-A947-70E740481C1C}">
                <a14:useLocalDpi xmlns:a14="http://schemas.microsoft.com/office/drawing/2010/main" val="0"/>
              </a:ext>
            </a:extLst>
          </a:blip>
          <a:srcRect b="11451"/>
          <a:stretch/>
        </p:blipFill>
        <p:spPr bwMode="auto">
          <a:xfrm>
            <a:off x="84723" y="657581"/>
            <a:ext cx="12022551" cy="5383001"/>
          </a:xfrm>
          <a:prstGeom prst="rect">
            <a:avLst/>
          </a:prstGeom>
          <a:noFill/>
          <a:extLst>
            <a:ext uri="{909E8E84-426E-40DD-AFC4-6F175D3DCCD1}">
              <a14:hiddenFill xmlns:a14="http://schemas.microsoft.com/office/drawing/2010/main">
                <a:solidFill>
                  <a:srgbClr val="FFFFFF"/>
                </a:solidFill>
              </a14:hiddenFill>
            </a:ext>
          </a:extLst>
        </p:spPr>
      </p:pic>
      <p:sp>
        <p:nvSpPr>
          <p:cNvPr id="3" name="Forma livre 2"/>
          <p:cNvSpPr/>
          <p:nvPr/>
        </p:nvSpPr>
        <p:spPr>
          <a:xfrm>
            <a:off x="0" y="125206"/>
            <a:ext cx="12191999" cy="53237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lIns="81641" tIns="40816" rIns="81641" bIns="40816" anchorCtr="1"/>
          <a:lstStyle/>
          <a:p>
            <a:pPr algn="ctr">
              <a:tabLst>
                <a:tab pos="0" algn="l"/>
                <a:tab pos="407211" algn="l"/>
                <a:tab pos="814754" algn="l"/>
                <a:tab pos="1222297" algn="l"/>
                <a:tab pos="1629840" algn="l"/>
                <a:tab pos="2037383" algn="l"/>
                <a:tab pos="2444927" algn="l"/>
                <a:tab pos="2852469" algn="l"/>
                <a:tab pos="3260004" algn="l"/>
                <a:tab pos="3667547" algn="l"/>
                <a:tab pos="4075091" algn="l"/>
                <a:tab pos="4482633" algn="l"/>
                <a:tab pos="4890176" algn="l"/>
                <a:tab pos="5297719" algn="l"/>
                <a:tab pos="5705263" algn="l"/>
                <a:tab pos="6112805" algn="l"/>
                <a:tab pos="6520340" algn="l"/>
                <a:tab pos="6927883" algn="l"/>
                <a:tab pos="7335427" algn="l"/>
                <a:tab pos="7742969" algn="l"/>
                <a:tab pos="8150512" algn="l"/>
              </a:tabLst>
              <a:defRPr sz="1800" b="0" i="0" u="none" strike="noStrike" kern="0" cap="none" spc="0" baseline="0">
                <a:solidFill>
                  <a:srgbClr val="000000"/>
                </a:solidFill>
                <a:uFillTx/>
              </a:defRPr>
            </a:pPr>
            <a:r>
              <a:rPr lang="pt-BR" sz="2903" b="1" kern="0" dirty="0">
                <a:solidFill>
                  <a:srgbClr val="008000"/>
                </a:solidFill>
                <a:latin typeface="Verdana" pitchFamily="34"/>
                <a:ea typeface="Arial Unicode MS" pitchFamily="34"/>
                <a:cs typeface="Arial Unicode MS" pitchFamily="34"/>
              </a:rPr>
              <a:t>Chave interativa de identificação de madeiras</a:t>
            </a:r>
          </a:p>
        </p:txBody>
      </p:sp>
    </p:spTree>
    <p:extLst>
      <p:ext uri="{BB962C8B-B14F-4D97-AF65-F5344CB8AC3E}">
        <p14:creationId xmlns:p14="http://schemas.microsoft.com/office/powerpoint/2010/main" val="2528338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3"/>
          <p:cNvSpPr txBox="1">
            <a:spLocks noChangeArrowheads="1"/>
          </p:cNvSpPr>
          <p:nvPr/>
        </p:nvSpPr>
        <p:spPr bwMode="auto">
          <a:xfrm>
            <a:off x="1524001" y="1052736"/>
            <a:ext cx="9144000" cy="193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algn="ctr"/>
            <a:endParaRPr lang="pt-BR" altLang="pt-BR" sz="3991" b="1" dirty="0">
              <a:solidFill>
                <a:srgbClr val="006600"/>
              </a:solidFill>
              <a:latin typeface="Calibri" panose="020F0502020204030204" pitchFamily="34" charset="0"/>
              <a:cs typeface="Times New Roman" panose="02020603050405020304" pitchFamily="18" charset="0"/>
            </a:endParaRPr>
          </a:p>
          <a:p>
            <a:pPr algn="ctr"/>
            <a:r>
              <a:rPr lang="pt-BR" altLang="pt-BR" sz="3991" b="1" dirty="0">
                <a:solidFill>
                  <a:srgbClr val="006600"/>
                </a:solidFill>
                <a:latin typeface="Calibri" panose="020F0502020204030204" pitchFamily="34" charset="0"/>
                <a:cs typeface="Times New Roman" panose="02020603050405020304" pitchFamily="18" charset="0"/>
              </a:rPr>
              <a:t>CONCESSÕES DE FLORESTAS PÚBLICAS</a:t>
            </a:r>
          </a:p>
          <a:p>
            <a:pPr algn="ctr"/>
            <a:endParaRPr lang="pt-BR" altLang="pt-BR" sz="3991" b="1" dirty="0">
              <a:solidFill>
                <a:srgbClr val="0066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158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arcus.alves\AppData\Local\Microsoft\Windows\Temporary Internet Files\Content.Outlook\6H3ENQEM\sfb nova logomarca 2016-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06" b="13500"/>
          <a:stretch/>
        </p:blipFill>
        <p:spPr bwMode="auto">
          <a:xfrm>
            <a:off x="9637460" y="6241889"/>
            <a:ext cx="2404316" cy="5472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Fotos\Jacunda\DSC0173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489" r="20365" b="23470"/>
          <a:stretch/>
        </p:blipFill>
        <p:spPr bwMode="auto">
          <a:xfrm>
            <a:off x="416924" y="1855802"/>
            <a:ext cx="4392194" cy="2855934"/>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1"/>
          <p:cNvSpPr txBox="1"/>
          <p:nvPr/>
        </p:nvSpPr>
        <p:spPr>
          <a:xfrm>
            <a:off x="291664" y="5295328"/>
            <a:ext cx="11750112" cy="523220"/>
          </a:xfrm>
          <a:prstGeom prst="rect">
            <a:avLst/>
          </a:prstGeom>
          <a:noFill/>
        </p:spPr>
        <p:txBody>
          <a:bodyPr wrap="square" rtlCol="0">
            <a:spAutoFit/>
          </a:bodyPr>
          <a:lstStyle/>
          <a:p>
            <a:pPr algn="ctr"/>
            <a:r>
              <a:rPr lang="pt-BR" sz="2800" b="1" dirty="0">
                <a:solidFill>
                  <a:srgbClr val="C00000"/>
                </a:solidFill>
              </a:rPr>
              <a:t>1,56 milhão de hectares sob concessão em todo o Brasil</a:t>
            </a:r>
          </a:p>
        </p:txBody>
      </p:sp>
      <p:graphicFrame>
        <p:nvGraphicFramePr>
          <p:cNvPr id="7" name="Gráfico 6"/>
          <p:cNvGraphicFramePr>
            <a:graphicFrameLocks/>
          </p:cNvGraphicFramePr>
          <p:nvPr>
            <p:extLst/>
          </p:nvPr>
        </p:nvGraphicFramePr>
        <p:xfrm>
          <a:off x="5491429" y="1367270"/>
          <a:ext cx="6210836" cy="3769810"/>
        </p:xfrm>
        <a:graphic>
          <a:graphicData uri="http://schemas.openxmlformats.org/drawingml/2006/chart">
            <c:chart xmlns:c="http://schemas.openxmlformats.org/drawingml/2006/chart" xmlns:r="http://schemas.openxmlformats.org/officeDocument/2006/relationships" r:id="rId5"/>
          </a:graphicData>
        </a:graphic>
      </p:graphicFrame>
      <p:sp>
        <p:nvSpPr>
          <p:cNvPr id="8" name="Forma livre 7"/>
          <p:cNvSpPr/>
          <p:nvPr/>
        </p:nvSpPr>
        <p:spPr>
          <a:xfrm>
            <a:off x="0" y="261001"/>
            <a:ext cx="12191999" cy="53237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lIns="81641" tIns="40816" rIns="81641" bIns="40816" anchorCtr="1"/>
          <a:lstStyle/>
          <a:p>
            <a:pPr algn="ctr">
              <a:tabLst>
                <a:tab pos="0" algn="l"/>
                <a:tab pos="407211" algn="l"/>
                <a:tab pos="814754" algn="l"/>
                <a:tab pos="1222297" algn="l"/>
                <a:tab pos="1629840" algn="l"/>
                <a:tab pos="2037383" algn="l"/>
                <a:tab pos="2444927" algn="l"/>
                <a:tab pos="2852469" algn="l"/>
                <a:tab pos="3260004" algn="l"/>
                <a:tab pos="3667547" algn="l"/>
                <a:tab pos="4075091" algn="l"/>
                <a:tab pos="4482633" algn="l"/>
                <a:tab pos="4890176" algn="l"/>
                <a:tab pos="5297719" algn="l"/>
                <a:tab pos="5705263" algn="l"/>
                <a:tab pos="6112805" algn="l"/>
                <a:tab pos="6520340" algn="l"/>
                <a:tab pos="6927883" algn="l"/>
                <a:tab pos="7335427" algn="l"/>
                <a:tab pos="7742969" algn="l"/>
                <a:tab pos="8150512" algn="l"/>
              </a:tabLst>
              <a:defRPr sz="1800" b="0" i="0" u="none" strike="noStrike" kern="0" cap="none" spc="0" baseline="0">
                <a:solidFill>
                  <a:srgbClr val="000000"/>
                </a:solidFill>
                <a:uFillTx/>
              </a:defRPr>
            </a:pPr>
            <a:r>
              <a:rPr lang="pt-BR" sz="2903" b="1" kern="0" dirty="0">
                <a:solidFill>
                  <a:srgbClr val="008000"/>
                </a:solidFill>
                <a:latin typeface="Verdana" pitchFamily="34"/>
                <a:ea typeface="Arial Unicode MS" pitchFamily="34"/>
                <a:cs typeface="Arial Unicode MS" pitchFamily="34"/>
              </a:rPr>
              <a:t>Florestas sob concessão</a:t>
            </a:r>
          </a:p>
        </p:txBody>
      </p:sp>
    </p:spTree>
    <p:extLst>
      <p:ext uri="{BB962C8B-B14F-4D97-AF65-F5344CB8AC3E}">
        <p14:creationId xmlns:p14="http://schemas.microsoft.com/office/powerpoint/2010/main" val="1573729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451805" y="1033972"/>
            <a:ext cx="7638095" cy="5033879"/>
          </a:xfrm>
          <a:prstGeom prst="rect">
            <a:avLst/>
          </a:prstGeom>
          <a:noFill/>
        </p:spPr>
        <p:txBody>
          <a:bodyPr wrap="square" rtlCol="0">
            <a:spAutoFit/>
          </a:bodyPr>
          <a:lstStyle/>
          <a:p>
            <a:pPr marL="228600" indent="-228600" algn="just">
              <a:lnSpc>
                <a:spcPct val="125000"/>
              </a:lnSpc>
              <a:spcBef>
                <a:spcPts val="1000"/>
              </a:spcBef>
              <a:spcAft>
                <a:spcPts val="600"/>
              </a:spcAft>
              <a:buFont typeface="Arial" panose="020B0604020202020204" pitchFamily="34" charset="0"/>
              <a:buChar char="•"/>
            </a:pPr>
            <a:r>
              <a:rPr lang="pt-BR" sz="2400" dirty="0">
                <a:solidFill>
                  <a:schemeClr val="accent2">
                    <a:lumMod val="50000"/>
                  </a:schemeClr>
                </a:solidFill>
              </a:rPr>
              <a:t>1,018 milhão de hectares de florestas estão sob concessão federal;</a:t>
            </a:r>
          </a:p>
          <a:p>
            <a:pPr marL="228600" indent="-228600" algn="just">
              <a:lnSpc>
                <a:spcPct val="125000"/>
              </a:lnSpc>
              <a:spcBef>
                <a:spcPts val="1000"/>
              </a:spcBef>
              <a:spcAft>
                <a:spcPts val="600"/>
              </a:spcAft>
              <a:buFont typeface="Arial" panose="020B0604020202020204" pitchFamily="34" charset="0"/>
              <a:buChar char="•"/>
            </a:pPr>
            <a:r>
              <a:rPr lang="pt-BR" sz="2400" dirty="0">
                <a:solidFill>
                  <a:schemeClr val="accent2">
                    <a:lumMod val="50000"/>
                  </a:schemeClr>
                </a:solidFill>
              </a:rPr>
              <a:t>17 Contratos assinados em 06 Florestas Nacionais, localizadas nos Estados do Pará e Rondônia;</a:t>
            </a:r>
          </a:p>
          <a:p>
            <a:pPr marL="228600" indent="-228600" algn="just">
              <a:lnSpc>
                <a:spcPct val="125000"/>
              </a:lnSpc>
              <a:spcBef>
                <a:spcPts val="1000"/>
              </a:spcBef>
              <a:spcAft>
                <a:spcPts val="600"/>
              </a:spcAft>
              <a:buFont typeface="Arial" panose="020B0604020202020204" pitchFamily="34" charset="0"/>
              <a:buChar char="•"/>
            </a:pPr>
            <a:r>
              <a:rPr lang="pt-BR" sz="2400" dirty="0">
                <a:solidFill>
                  <a:schemeClr val="accent2">
                    <a:lumMod val="50000"/>
                  </a:schemeClr>
                </a:solidFill>
              </a:rPr>
              <a:t>555 mil m</a:t>
            </a:r>
            <a:r>
              <a:rPr lang="pt-BR" sz="2400" baseline="30000" dirty="0">
                <a:solidFill>
                  <a:schemeClr val="accent2">
                    <a:lumMod val="50000"/>
                  </a:schemeClr>
                </a:solidFill>
              </a:rPr>
              <a:t>3</a:t>
            </a:r>
            <a:r>
              <a:rPr lang="pt-BR" sz="2400" dirty="0">
                <a:solidFill>
                  <a:schemeClr val="accent2">
                    <a:lumMod val="50000"/>
                  </a:schemeClr>
                </a:solidFill>
              </a:rPr>
              <a:t> produzidos;</a:t>
            </a:r>
          </a:p>
          <a:p>
            <a:pPr marL="228600" indent="-228600" algn="just">
              <a:lnSpc>
                <a:spcPct val="125000"/>
              </a:lnSpc>
              <a:spcBef>
                <a:spcPts val="1000"/>
              </a:spcBef>
              <a:spcAft>
                <a:spcPts val="600"/>
              </a:spcAft>
              <a:buFont typeface="Arial" panose="020B0604020202020204" pitchFamily="34" charset="0"/>
              <a:buChar char="•"/>
            </a:pPr>
            <a:r>
              <a:rPr lang="pt-BR" sz="2400" dirty="0">
                <a:solidFill>
                  <a:schemeClr val="accent2">
                    <a:lumMod val="50000"/>
                  </a:schemeClr>
                </a:solidFill>
              </a:rPr>
              <a:t>463 empregos diretos gerados;</a:t>
            </a:r>
          </a:p>
          <a:p>
            <a:pPr marL="228600" indent="-228600" algn="just">
              <a:lnSpc>
                <a:spcPct val="125000"/>
              </a:lnSpc>
              <a:spcBef>
                <a:spcPts val="1000"/>
              </a:spcBef>
              <a:spcAft>
                <a:spcPts val="600"/>
              </a:spcAft>
              <a:buFont typeface="Arial" panose="020B0604020202020204" pitchFamily="34" charset="0"/>
              <a:buChar char="•"/>
            </a:pPr>
            <a:r>
              <a:rPr lang="pt-BR" sz="2400" dirty="0">
                <a:solidFill>
                  <a:schemeClr val="accent2">
                    <a:lumMod val="50000"/>
                  </a:schemeClr>
                </a:solidFill>
              </a:rPr>
              <a:t>Mais de R$ 33 milhões arrecadados, sendo R$ 9 milhões para o </a:t>
            </a:r>
            <a:r>
              <a:rPr lang="pt-BR" sz="2400" dirty="0" err="1">
                <a:solidFill>
                  <a:schemeClr val="accent2">
                    <a:lumMod val="50000"/>
                  </a:schemeClr>
                </a:solidFill>
              </a:rPr>
              <a:t>ICMBio</a:t>
            </a:r>
            <a:r>
              <a:rPr lang="pt-BR" sz="2400" dirty="0">
                <a:solidFill>
                  <a:schemeClr val="accent2">
                    <a:lumMod val="50000"/>
                  </a:schemeClr>
                </a:solidFill>
              </a:rPr>
              <a:t>, R$ 4,5 milhões para estados, R$ 4,5 milhões para municípios e R$ 4,5 milhões para o FNDF.</a:t>
            </a:r>
          </a:p>
        </p:txBody>
      </p:sp>
      <p:pic>
        <p:nvPicPr>
          <p:cNvPr id="5" name="Picture 3" descr="C:\Users\marcus.alves\AppData\Local\Microsoft\Windows\Temporary Internet Files\Content.Outlook\6H3ENQEM\sfb nova logomarca 2016-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06" b="13500"/>
          <a:stretch/>
        </p:blipFill>
        <p:spPr bwMode="auto">
          <a:xfrm>
            <a:off x="9637460" y="6241889"/>
            <a:ext cx="2404316" cy="5472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2192" y="1137563"/>
            <a:ext cx="3325003" cy="23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9936" y="3488456"/>
            <a:ext cx="3201634" cy="2401226"/>
          </a:xfrm>
          <a:prstGeom prst="rect">
            <a:avLst/>
          </a:prstGeom>
        </p:spPr>
      </p:pic>
      <p:sp>
        <p:nvSpPr>
          <p:cNvPr id="8" name="Forma livre 7"/>
          <p:cNvSpPr/>
          <p:nvPr/>
        </p:nvSpPr>
        <p:spPr>
          <a:xfrm>
            <a:off x="0" y="261001"/>
            <a:ext cx="12191999" cy="53237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lIns="81641" tIns="40816" rIns="81641" bIns="40816" anchorCtr="1"/>
          <a:lstStyle/>
          <a:p>
            <a:pPr algn="ctr">
              <a:tabLst>
                <a:tab pos="0" algn="l"/>
                <a:tab pos="407211" algn="l"/>
                <a:tab pos="814754" algn="l"/>
                <a:tab pos="1222297" algn="l"/>
                <a:tab pos="1629840" algn="l"/>
                <a:tab pos="2037383" algn="l"/>
                <a:tab pos="2444927" algn="l"/>
                <a:tab pos="2852469" algn="l"/>
                <a:tab pos="3260004" algn="l"/>
                <a:tab pos="3667547" algn="l"/>
                <a:tab pos="4075091" algn="l"/>
                <a:tab pos="4482633" algn="l"/>
                <a:tab pos="4890176" algn="l"/>
                <a:tab pos="5297719" algn="l"/>
                <a:tab pos="5705263" algn="l"/>
                <a:tab pos="6112805" algn="l"/>
                <a:tab pos="6520340" algn="l"/>
                <a:tab pos="6927883" algn="l"/>
                <a:tab pos="7335427" algn="l"/>
                <a:tab pos="7742969" algn="l"/>
                <a:tab pos="8150512" algn="l"/>
              </a:tabLst>
              <a:defRPr sz="1800" b="0" i="0" u="none" strike="noStrike" kern="0" cap="none" spc="0" baseline="0">
                <a:solidFill>
                  <a:srgbClr val="000000"/>
                </a:solidFill>
                <a:uFillTx/>
              </a:defRPr>
            </a:pPr>
            <a:r>
              <a:rPr lang="pt-BR" sz="2903" b="1" kern="0" dirty="0">
                <a:solidFill>
                  <a:srgbClr val="008000"/>
                </a:solidFill>
                <a:latin typeface="Verdana" pitchFamily="34"/>
                <a:ea typeface="Arial Unicode MS" pitchFamily="34"/>
                <a:cs typeface="Arial Unicode MS" pitchFamily="34"/>
              </a:rPr>
              <a:t>Florestas sob concessão federal</a:t>
            </a:r>
          </a:p>
        </p:txBody>
      </p:sp>
    </p:spTree>
    <p:extLst>
      <p:ext uri="{BB962C8B-B14F-4D97-AF65-F5344CB8AC3E}">
        <p14:creationId xmlns:p14="http://schemas.microsoft.com/office/powerpoint/2010/main" val="976829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aixaDeTexto 3"/>
          <p:cNvSpPr txBox="1">
            <a:spLocks noChangeArrowheads="1"/>
          </p:cNvSpPr>
          <p:nvPr/>
        </p:nvSpPr>
        <p:spPr bwMode="auto">
          <a:xfrm>
            <a:off x="389965" y="786181"/>
            <a:ext cx="11430000" cy="427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p>
            <a:pPr algn="ctr"/>
            <a:endParaRPr lang="pt-BR" altLang="pt-BR" sz="3991" b="1" dirty="0">
              <a:solidFill>
                <a:srgbClr val="006600"/>
              </a:solidFill>
              <a:latin typeface="Calibri" panose="020F0502020204030204" pitchFamily="34" charset="0"/>
              <a:cs typeface="Times New Roman" panose="02020603050405020304" pitchFamily="18" charset="0"/>
            </a:endParaRPr>
          </a:p>
          <a:p>
            <a:pPr algn="ctr"/>
            <a:r>
              <a:rPr lang="pt-BR" altLang="pt-BR" sz="3991" b="1" dirty="0">
                <a:solidFill>
                  <a:srgbClr val="006600"/>
                </a:solidFill>
                <a:latin typeface="Calibri" panose="020F0502020204030204" pitchFamily="34" charset="0"/>
                <a:cs typeface="Times New Roman" panose="02020603050405020304" pitchFamily="18" charset="0"/>
              </a:rPr>
              <a:t>CONSULTA PÚBLICA DA SITUAÇÃO E ACESSO AOS DADOS DO CAR </a:t>
            </a:r>
          </a:p>
          <a:p>
            <a:pPr algn="ctr"/>
            <a:endParaRPr lang="pt-BR" altLang="pt-BR" sz="3991" b="1" dirty="0">
              <a:solidFill>
                <a:srgbClr val="006600"/>
              </a:solidFill>
              <a:latin typeface="Calibri" panose="020F0502020204030204" pitchFamily="34" charset="0"/>
              <a:cs typeface="Times New Roman" panose="02020603050405020304" pitchFamily="18" charset="0"/>
            </a:endParaRPr>
          </a:p>
          <a:p>
            <a:pPr algn="ctr"/>
            <a:r>
              <a:rPr lang="pt-BR" altLang="pt-BR" sz="2800" b="1" dirty="0">
                <a:solidFill>
                  <a:srgbClr val="006600"/>
                </a:solidFill>
                <a:latin typeface="Calibri" panose="020F0502020204030204" pitchFamily="34" charset="0"/>
                <a:cs typeface="Times New Roman" panose="02020603050405020304" pitchFamily="18" charset="0"/>
              </a:rPr>
              <a:t>http://www.car.gov.br/#/consultar</a:t>
            </a:r>
          </a:p>
          <a:p>
            <a:pPr algn="ctr"/>
            <a:endParaRPr lang="pt-BR" altLang="pt-BR" sz="2800" b="1" dirty="0">
              <a:solidFill>
                <a:srgbClr val="006600"/>
              </a:solidFill>
              <a:latin typeface="Calibri" panose="020F0502020204030204" pitchFamily="34" charset="0"/>
              <a:cs typeface="Times New Roman" panose="02020603050405020304" pitchFamily="18" charset="0"/>
            </a:endParaRPr>
          </a:p>
          <a:p>
            <a:pPr algn="ctr"/>
            <a:r>
              <a:rPr lang="pt-BR" altLang="pt-BR" sz="2800" b="1" dirty="0">
                <a:solidFill>
                  <a:srgbClr val="006600"/>
                </a:solidFill>
                <a:latin typeface="Calibri" panose="020F0502020204030204" pitchFamily="34" charset="0"/>
                <a:cs typeface="Times New Roman" panose="02020603050405020304" pitchFamily="18" charset="0"/>
              </a:rPr>
              <a:t>http://www.car.gov.br/publico/imoveis/index</a:t>
            </a:r>
          </a:p>
          <a:p>
            <a:pPr algn="ctr"/>
            <a:endParaRPr lang="en-US" altLang="pt-BR" sz="2800" dirty="0"/>
          </a:p>
        </p:txBody>
      </p:sp>
    </p:spTree>
    <p:extLst>
      <p:ext uri="{BB962C8B-B14F-4D97-AF65-F5344CB8AC3E}">
        <p14:creationId xmlns:p14="http://schemas.microsoft.com/office/powerpoint/2010/main" val="2185550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58" y="150368"/>
            <a:ext cx="10581948" cy="6028444"/>
          </a:xfrm>
          <a:prstGeom prst="rect">
            <a:avLst/>
          </a:prstGeom>
        </p:spPr>
      </p:pic>
    </p:spTree>
    <p:extLst>
      <p:ext uri="{BB962C8B-B14F-4D97-AF65-F5344CB8AC3E}">
        <p14:creationId xmlns:p14="http://schemas.microsoft.com/office/powerpoint/2010/main" val="34210686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366" y="220432"/>
            <a:ext cx="11887198" cy="5679830"/>
          </a:xfrm>
          <a:prstGeom prst="rect">
            <a:avLst/>
          </a:prstGeom>
        </p:spPr>
      </p:pic>
      <p:sp>
        <p:nvSpPr>
          <p:cNvPr id="5" name="CaixaDeTexto 4">
            <a:extLst>
              <a:ext uri="{FF2B5EF4-FFF2-40B4-BE49-F238E27FC236}">
                <a16:creationId xmlns:a16="http://schemas.microsoft.com/office/drawing/2014/main" xmlns="" id="{77DDA629-BE68-433B-ADED-6B06C2DF2D56}"/>
              </a:ext>
            </a:extLst>
          </p:cNvPr>
          <p:cNvSpPr txBox="1"/>
          <p:nvPr/>
        </p:nvSpPr>
        <p:spPr>
          <a:xfrm>
            <a:off x="4271754" y="4865058"/>
            <a:ext cx="2490449" cy="14465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defRPr/>
            </a:pPr>
            <a:r>
              <a:rPr lang="pt-BR" sz="3200" b="1" dirty="0">
                <a:solidFill>
                  <a:prstClr val="black"/>
                </a:solidFill>
              </a:rPr>
              <a:t>439.004.861</a:t>
            </a:r>
            <a:endParaRPr lang="pt-BR" sz="2400" b="1" dirty="0">
              <a:solidFill>
                <a:prstClr val="black"/>
              </a:solidFill>
            </a:endParaRPr>
          </a:p>
          <a:p>
            <a:pPr algn="ctr">
              <a:defRPr/>
            </a:pPr>
            <a:r>
              <a:rPr lang="pt-BR" sz="2000" b="1" dirty="0">
                <a:solidFill>
                  <a:prstClr val="black"/>
                </a:solidFill>
              </a:rPr>
              <a:t>Área cadastrada (ha)</a:t>
            </a:r>
          </a:p>
          <a:p>
            <a:pPr algn="ctr">
              <a:defRPr/>
            </a:pPr>
            <a:r>
              <a:rPr lang="pt-BR" sz="2000" b="1" dirty="0">
                <a:solidFill>
                  <a:prstClr val="black"/>
                </a:solidFill>
              </a:rPr>
              <a:t>até 31/03/18</a:t>
            </a:r>
            <a:endParaRPr lang="pt-BR" dirty="0">
              <a:solidFill>
                <a:prstClr val="black"/>
              </a:solidFill>
            </a:endParaRPr>
          </a:p>
        </p:txBody>
      </p:sp>
      <p:sp>
        <p:nvSpPr>
          <p:cNvPr id="6" name="CaixaDeTexto 5">
            <a:extLst>
              <a:ext uri="{FF2B5EF4-FFF2-40B4-BE49-F238E27FC236}">
                <a16:creationId xmlns:a16="http://schemas.microsoft.com/office/drawing/2014/main" xmlns="" id="{E65A97FF-A6A7-44EF-8BBE-57674F196616}"/>
              </a:ext>
            </a:extLst>
          </p:cNvPr>
          <p:cNvSpPr txBox="1"/>
          <p:nvPr/>
        </p:nvSpPr>
        <p:spPr>
          <a:xfrm>
            <a:off x="7209369" y="4865058"/>
            <a:ext cx="2589724" cy="14465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defRPr/>
            </a:pPr>
            <a:r>
              <a:rPr lang="pt-BR" sz="3200" b="1" dirty="0">
                <a:solidFill>
                  <a:prstClr val="black"/>
                </a:solidFill>
              </a:rPr>
              <a:t>4.915.221</a:t>
            </a:r>
            <a:endParaRPr lang="pt-BR" b="1" dirty="0">
              <a:solidFill>
                <a:prstClr val="black"/>
              </a:solidFill>
            </a:endParaRPr>
          </a:p>
          <a:p>
            <a:pPr algn="ctr">
              <a:defRPr/>
            </a:pPr>
            <a:r>
              <a:rPr lang="pt-BR" sz="2000" b="1" dirty="0">
                <a:solidFill>
                  <a:prstClr val="black"/>
                </a:solidFill>
              </a:rPr>
              <a:t>Imóveis cadastrados</a:t>
            </a:r>
          </a:p>
          <a:p>
            <a:pPr algn="ctr">
              <a:defRPr/>
            </a:pPr>
            <a:r>
              <a:rPr lang="pt-BR" sz="2000" b="1" dirty="0">
                <a:solidFill>
                  <a:prstClr val="black"/>
                </a:solidFill>
              </a:rPr>
              <a:t>até 31/03/18</a:t>
            </a:r>
            <a:endParaRPr lang="pt-BR" sz="1600" dirty="0">
              <a:solidFill>
                <a:prstClr val="black"/>
              </a:solidFill>
            </a:endParaRPr>
          </a:p>
        </p:txBody>
      </p:sp>
    </p:spTree>
    <p:extLst>
      <p:ext uri="{BB962C8B-B14F-4D97-AF65-F5344CB8AC3E}">
        <p14:creationId xmlns:p14="http://schemas.microsoft.com/office/powerpoint/2010/main" val="3362548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48" y="1997500"/>
            <a:ext cx="421163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11267" name="AutoShape 3"/>
          <p:cNvCxnSpPr>
            <a:cxnSpLocks noChangeShapeType="1"/>
            <a:stCxn id="11285" idx="1"/>
            <a:endCxn id="6173" idx="2"/>
          </p:cNvCxnSpPr>
          <p:nvPr/>
        </p:nvCxnSpPr>
        <p:spPr bwMode="auto">
          <a:xfrm rot="10800000">
            <a:off x="2182814" y="3586957"/>
            <a:ext cx="858837" cy="2273113"/>
          </a:xfrm>
          <a:prstGeom prst="bentConnector3">
            <a:avLst>
              <a:gd name="adj1" fmla="val 50000"/>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149" name="Oval 4"/>
          <p:cNvSpPr>
            <a:spLocks noChangeArrowheads="1"/>
          </p:cNvSpPr>
          <p:nvPr/>
        </p:nvSpPr>
        <p:spPr bwMode="auto">
          <a:xfrm>
            <a:off x="2476500" y="2338388"/>
            <a:ext cx="146050" cy="107950"/>
          </a:xfrm>
          <a:prstGeom prst="ellipse">
            <a:avLst/>
          </a:prstGeom>
          <a:solidFill>
            <a:srgbClr val="8BAA00"/>
          </a:solidFill>
          <a:ln w="12600">
            <a:solidFill>
              <a:srgbClr val="657C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pt-BR" altLang="pt-BR" sz="1633"/>
          </a:p>
        </p:txBody>
      </p:sp>
      <p:cxnSp>
        <p:nvCxnSpPr>
          <p:cNvPr id="11269" name="AutoShape 5"/>
          <p:cNvCxnSpPr>
            <a:cxnSpLocks noChangeShapeType="1"/>
            <a:stCxn id="6154" idx="6"/>
            <a:endCxn id="11277" idx="1"/>
          </p:cNvCxnSpPr>
          <p:nvPr/>
        </p:nvCxnSpPr>
        <p:spPr bwMode="auto">
          <a:xfrm>
            <a:off x="4162425" y="2335213"/>
            <a:ext cx="2458922" cy="571030"/>
          </a:xfrm>
          <a:prstGeom prst="bentConnector3">
            <a:avLst>
              <a:gd name="adj1" fmla="val 76227"/>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270" name="AutoShape 7"/>
          <p:cNvCxnSpPr>
            <a:cxnSpLocks noChangeShapeType="1"/>
            <a:stCxn id="6159" idx="6"/>
            <a:endCxn id="36" idx="1"/>
          </p:cNvCxnSpPr>
          <p:nvPr/>
        </p:nvCxnSpPr>
        <p:spPr bwMode="auto">
          <a:xfrm>
            <a:off x="4276725" y="3460750"/>
            <a:ext cx="1532496" cy="854566"/>
          </a:xfrm>
          <a:prstGeom prst="bentConnector3">
            <a:avLst>
              <a:gd name="adj1" fmla="val 79532"/>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154" name="Oval 10"/>
          <p:cNvSpPr>
            <a:spLocks noChangeArrowheads="1"/>
          </p:cNvSpPr>
          <p:nvPr/>
        </p:nvSpPr>
        <p:spPr bwMode="auto">
          <a:xfrm>
            <a:off x="4017963" y="2281238"/>
            <a:ext cx="144462" cy="107950"/>
          </a:xfrm>
          <a:prstGeom prst="ellipse">
            <a:avLst/>
          </a:prstGeom>
          <a:solidFill>
            <a:srgbClr val="8BAA00"/>
          </a:solidFill>
          <a:ln w="12600">
            <a:solidFill>
              <a:srgbClr val="657C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pt-BR" altLang="pt-BR" sz="1633"/>
          </a:p>
        </p:txBody>
      </p:sp>
      <p:sp>
        <p:nvSpPr>
          <p:cNvPr id="6157" name="Oval 13"/>
          <p:cNvSpPr>
            <a:spLocks noChangeArrowheads="1"/>
          </p:cNvSpPr>
          <p:nvPr/>
        </p:nvSpPr>
        <p:spPr bwMode="auto">
          <a:xfrm>
            <a:off x="4494213" y="2849563"/>
            <a:ext cx="142875" cy="107950"/>
          </a:xfrm>
          <a:prstGeom prst="ellipse">
            <a:avLst/>
          </a:prstGeom>
          <a:solidFill>
            <a:srgbClr val="8BAA00"/>
          </a:solidFill>
          <a:ln w="12600">
            <a:solidFill>
              <a:srgbClr val="657C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pt-BR" altLang="pt-BR" sz="1633"/>
          </a:p>
        </p:txBody>
      </p:sp>
      <p:sp>
        <p:nvSpPr>
          <p:cNvPr id="6159" name="Oval 15"/>
          <p:cNvSpPr>
            <a:spLocks noChangeArrowheads="1"/>
          </p:cNvSpPr>
          <p:nvPr/>
        </p:nvSpPr>
        <p:spPr bwMode="auto">
          <a:xfrm>
            <a:off x="4132263" y="3406775"/>
            <a:ext cx="144462" cy="107950"/>
          </a:xfrm>
          <a:prstGeom prst="ellipse">
            <a:avLst/>
          </a:prstGeom>
          <a:solidFill>
            <a:srgbClr val="8BAA00"/>
          </a:solidFill>
          <a:ln w="12600">
            <a:solidFill>
              <a:srgbClr val="657C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pt-BR" altLang="pt-BR" sz="1633"/>
          </a:p>
        </p:txBody>
      </p:sp>
      <p:sp>
        <p:nvSpPr>
          <p:cNvPr id="6160" name="Oval 16"/>
          <p:cNvSpPr>
            <a:spLocks noChangeArrowheads="1"/>
          </p:cNvSpPr>
          <p:nvPr/>
        </p:nvSpPr>
        <p:spPr bwMode="auto">
          <a:xfrm>
            <a:off x="2895600" y="3011488"/>
            <a:ext cx="146050" cy="107950"/>
          </a:xfrm>
          <a:prstGeom prst="ellipse">
            <a:avLst/>
          </a:prstGeom>
          <a:solidFill>
            <a:srgbClr val="8BAA00"/>
          </a:solidFill>
          <a:ln w="12600">
            <a:solidFill>
              <a:srgbClr val="657C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pt-BR" altLang="pt-BR" sz="1633"/>
          </a:p>
        </p:txBody>
      </p:sp>
      <p:cxnSp>
        <p:nvCxnSpPr>
          <p:cNvPr id="11275" name="AutoShape 17"/>
          <p:cNvCxnSpPr>
            <a:cxnSpLocks noChangeShapeType="1"/>
            <a:stCxn id="11278" idx="1"/>
            <a:endCxn id="6157" idx="6"/>
          </p:cNvCxnSpPr>
          <p:nvPr/>
        </p:nvCxnSpPr>
        <p:spPr bwMode="auto">
          <a:xfrm rot="10800000">
            <a:off x="4637088" y="2903538"/>
            <a:ext cx="1335086" cy="744106"/>
          </a:xfrm>
          <a:prstGeom prst="bentConnector3">
            <a:avLst>
              <a:gd name="adj1" fmla="val 25095"/>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276" name="AutoShape 18"/>
          <p:cNvCxnSpPr>
            <a:cxnSpLocks noChangeShapeType="1"/>
            <a:stCxn id="6160" idx="4"/>
            <a:endCxn id="11281" idx="1"/>
          </p:cNvCxnSpPr>
          <p:nvPr/>
        </p:nvCxnSpPr>
        <p:spPr bwMode="auto">
          <a:xfrm rot="16200000" flipH="1">
            <a:off x="2898543" y="3189519"/>
            <a:ext cx="2040876" cy="1900713"/>
          </a:xfrm>
          <a:prstGeom prst="bentConnector2">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1277" name="Text Box 19"/>
          <p:cNvSpPr txBox="1">
            <a:spLocks noChangeArrowheads="1"/>
          </p:cNvSpPr>
          <p:nvPr/>
        </p:nvSpPr>
        <p:spPr bwMode="auto">
          <a:xfrm>
            <a:off x="6621347" y="2501465"/>
            <a:ext cx="4693726" cy="80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7" tIns="35103" rIns="67507" bIns="35103">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9pPr>
          </a:lstStyle>
          <a:p>
            <a:pPr eaLnBrk="1" hangingPunct="1"/>
            <a:r>
              <a:rPr lang="pt-BR" altLang="pt-BR" sz="2400" dirty="0"/>
              <a:t>Sistema Nacional de Informações Florestais - SNIF</a:t>
            </a:r>
          </a:p>
        </p:txBody>
      </p:sp>
      <p:sp>
        <p:nvSpPr>
          <p:cNvPr id="11278" name="Text Box 20"/>
          <p:cNvSpPr txBox="1">
            <a:spLocks noChangeArrowheads="1"/>
          </p:cNvSpPr>
          <p:nvPr/>
        </p:nvSpPr>
        <p:spPr bwMode="auto">
          <a:xfrm>
            <a:off x="5972174" y="3427532"/>
            <a:ext cx="5670575" cy="44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7" tIns="35103" rIns="67507" bIns="35103">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9pPr>
          </a:lstStyle>
          <a:p>
            <a:pPr eaLnBrk="1" hangingPunct="1"/>
            <a:r>
              <a:rPr lang="pt-BR" altLang="pt-BR" sz="2400" dirty="0"/>
              <a:t>Cadastro Nacional de Florestas Públicas</a:t>
            </a:r>
          </a:p>
        </p:txBody>
      </p:sp>
      <p:sp>
        <p:nvSpPr>
          <p:cNvPr id="11281" name="Text Box 24"/>
          <p:cNvSpPr txBox="1">
            <a:spLocks noChangeArrowheads="1"/>
          </p:cNvSpPr>
          <p:nvPr/>
        </p:nvSpPr>
        <p:spPr bwMode="auto">
          <a:xfrm>
            <a:off x="4869338" y="4755536"/>
            <a:ext cx="4845050" cy="80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7" tIns="35103" rIns="67507" bIns="35103">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9pPr>
          </a:lstStyle>
          <a:p>
            <a:r>
              <a:rPr lang="pt-BR" altLang="pt-BR" sz="2400" dirty="0"/>
              <a:t>Sistema de cadeia de custódia (Concessões de florestas públicas)</a:t>
            </a:r>
          </a:p>
        </p:txBody>
      </p:sp>
      <p:cxnSp>
        <p:nvCxnSpPr>
          <p:cNvPr id="11282" name="AutoShape 27"/>
          <p:cNvCxnSpPr>
            <a:cxnSpLocks noChangeShapeType="1"/>
            <a:stCxn id="6149" idx="0"/>
            <a:endCxn id="11283" idx="1"/>
          </p:cNvCxnSpPr>
          <p:nvPr/>
        </p:nvCxnSpPr>
        <p:spPr bwMode="auto">
          <a:xfrm rot="5400000" flipH="1" flipV="1">
            <a:off x="3311792" y="879525"/>
            <a:ext cx="696596" cy="2221130"/>
          </a:xfrm>
          <a:prstGeom prst="bentConnector2">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1283" name="Text Box 28"/>
          <p:cNvSpPr txBox="1">
            <a:spLocks noChangeArrowheads="1"/>
          </p:cNvSpPr>
          <p:nvPr/>
        </p:nvSpPr>
        <p:spPr bwMode="auto">
          <a:xfrm>
            <a:off x="4770655" y="1052348"/>
            <a:ext cx="7078043" cy="117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7" tIns="35103" rIns="67507" bIns="35103">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9pPr>
          </a:lstStyle>
          <a:p>
            <a:pPr algn="ctr"/>
            <a:r>
              <a:rPr lang="pt-BR" altLang="pt-BR" sz="2400" dirty="0"/>
              <a:t>SICAR - Sistema de Cadastro Ambiental Rural - CAR, dos Programas de Regularização Ambiental – PRA e das Cotas de Reserva Ambiental - CRA</a:t>
            </a:r>
          </a:p>
        </p:txBody>
      </p:sp>
      <p:sp>
        <p:nvSpPr>
          <p:cNvPr id="6173" name="Oval 29"/>
          <p:cNvSpPr>
            <a:spLocks noChangeArrowheads="1"/>
          </p:cNvSpPr>
          <p:nvPr/>
        </p:nvSpPr>
        <p:spPr bwMode="auto">
          <a:xfrm flipH="1" flipV="1">
            <a:off x="2054225" y="3519488"/>
            <a:ext cx="128588" cy="134937"/>
          </a:xfrm>
          <a:prstGeom prst="ellipse">
            <a:avLst/>
          </a:prstGeom>
          <a:solidFill>
            <a:srgbClr val="8BAA00"/>
          </a:solidFill>
          <a:ln w="12600">
            <a:solidFill>
              <a:srgbClr val="657C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pt-BR" altLang="pt-BR" sz="1633"/>
          </a:p>
        </p:txBody>
      </p:sp>
      <p:sp>
        <p:nvSpPr>
          <p:cNvPr id="11285" name="Text Box 31"/>
          <p:cNvSpPr txBox="1">
            <a:spLocks noChangeArrowheads="1"/>
          </p:cNvSpPr>
          <p:nvPr/>
        </p:nvSpPr>
        <p:spPr bwMode="auto">
          <a:xfrm>
            <a:off x="3041650" y="5639957"/>
            <a:ext cx="5892800" cy="44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7" tIns="35103" rIns="67507" bIns="35103">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9pPr>
          </a:lstStyle>
          <a:p>
            <a:r>
              <a:rPr lang="pt-BR" altLang="pt-BR" sz="2400" dirty="0"/>
              <a:t>Laboratório de Produtos Florestais - LPF</a:t>
            </a:r>
          </a:p>
        </p:txBody>
      </p:sp>
      <p:sp>
        <p:nvSpPr>
          <p:cNvPr id="24" name="Text Box 1"/>
          <p:cNvSpPr txBox="1">
            <a:spLocks noChangeArrowheads="1"/>
          </p:cNvSpPr>
          <p:nvPr/>
        </p:nvSpPr>
        <p:spPr bwMode="auto">
          <a:xfrm>
            <a:off x="0" y="227013"/>
            <a:ext cx="12192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6" tIns="42456" rIns="81646" bIns="4245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fontAlgn="auto" hangingPunct="1">
              <a:spcBef>
                <a:spcPts val="0"/>
              </a:spcBef>
              <a:spcAft>
                <a:spcPts val="0"/>
              </a:spcAft>
              <a:buSzPct val="100000"/>
              <a:defRPr/>
            </a:pPr>
            <a:r>
              <a:rPr lang="pt-BR" altLang="pt-BR" sz="2903" b="1" dirty="0">
                <a:solidFill>
                  <a:srgbClr val="008000"/>
                </a:solidFill>
                <a:latin typeface="Verdana" panose="020B0604030504040204" pitchFamily="34" charset="0"/>
                <a:ea typeface="Arial Unicode MS" panose="020B0604020202020204" pitchFamily="34" charset="-128"/>
                <a:cs typeface="Arial Unicode MS" panose="020B0604020202020204" pitchFamily="34" charset="-128"/>
              </a:rPr>
              <a:t>Sistemas de informações florestais sob gestão do SFB</a:t>
            </a:r>
            <a:endParaRPr lang="pt-BR" altLang="pt-BR" sz="2903" b="1" dirty="0">
              <a:solidFill>
                <a:srgbClr val="000000"/>
              </a:solidFill>
              <a:latin typeface="Verdana" panose="020B0604030504040204" pitchFamily="34" charset="0"/>
              <a:ea typeface="Arial Unicode MS" panose="020B0604020202020204" pitchFamily="34" charset="-128"/>
              <a:cs typeface="Arial Unicode MS" panose="020B0604020202020204" pitchFamily="34" charset="-128"/>
            </a:endParaRPr>
          </a:p>
        </p:txBody>
      </p:sp>
      <p:sp>
        <p:nvSpPr>
          <p:cNvPr id="36" name="Text Box 20"/>
          <p:cNvSpPr txBox="1">
            <a:spLocks noChangeArrowheads="1"/>
          </p:cNvSpPr>
          <p:nvPr/>
        </p:nvSpPr>
        <p:spPr bwMode="auto">
          <a:xfrm>
            <a:off x="5809221" y="4095204"/>
            <a:ext cx="3905167" cy="44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7" tIns="35103" rIns="67507" bIns="35103">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cs typeface="Arial" panose="020B0604020202020204" pitchFamily="34" charset="0"/>
              </a:defRPr>
            </a:lvl9pPr>
          </a:lstStyle>
          <a:p>
            <a:pPr eaLnBrk="1" hangingPunct="1"/>
            <a:r>
              <a:rPr lang="pt-BR" altLang="pt-BR" sz="2400" dirty="0"/>
              <a:t>Inventário Florestal Nacional</a:t>
            </a:r>
          </a:p>
        </p:txBody>
      </p:sp>
    </p:spTree>
    <p:extLst>
      <p:ext uri="{BB962C8B-B14F-4D97-AF65-F5344CB8AC3E}">
        <p14:creationId xmlns:p14="http://schemas.microsoft.com/office/powerpoint/2010/main" val="133944877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3">
            <a:extLst>
              <a:ext uri="{28A0092B-C50C-407E-A947-70E740481C1C}">
                <a14:useLocalDpi xmlns:a14="http://schemas.microsoft.com/office/drawing/2010/main" val="0"/>
              </a:ext>
            </a:extLst>
          </a:blip>
          <a:srcRect t="1695"/>
          <a:stretch/>
        </p:blipFill>
        <p:spPr>
          <a:xfrm>
            <a:off x="434778" y="123825"/>
            <a:ext cx="11317415" cy="6076949"/>
          </a:xfrm>
          <a:prstGeom prst="rect">
            <a:avLst/>
          </a:prstGeom>
        </p:spPr>
      </p:pic>
    </p:spTree>
    <p:extLst>
      <p:ext uri="{BB962C8B-B14F-4D97-AF65-F5344CB8AC3E}">
        <p14:creationId xmlns:p14="http://schemas.microsoft.com/office/powerpoint/2010/main" val="27259462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t="6337"/>
          <a:stretch/>
        </p:blipFill>
        <p:spPr>
          <a:xfrm>
            <a:off x="520190" y="38100"/>
            <a:ext cx="11202255" cy="6134100"/>
          </a:xfrm>
          <a:prstGeom prst="rect">
            <a:avLst/>
          </a:prstGeom>
        </p:spPr>
      </p:pic>
      <p:sp>
        <p:nvSpPr>
          <p:cNvPr id="4" name="Texto Explicativo 2 3"/>
          <p:cNvSpPr/>
          <p:nvPr/>
        </p:nvSpPr>
        <p:spPr>
          <a:xfrm>
            <a:off x="9362061" y="1136578"/>
            <a:ext cx="2213701" cy="1046139"/>
          </a:xfrm>
          <a:prstGeom prst="borderCallout2">
            <a:avLst>
              <a:gd name="adj1" fmla="val 60124"/>
              <a:gd name="adj2" fmla="val 164"/>
              <a:gd name="adj3" fmla="val 100736"/>
              <a:gd name="adj4" fmla="val -24030"/>
              <a:gd name="adj5" fmla="val 118800"/>
              <a:gd name="adj6" fmla="val -701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Download de arquivos vetoriais e tabelas de atributos</a:t>
            </a:r>
          </a:p>
        </p:txBody>
      </p:sp>
    </p:spTree>
    <p:extLst>
      <p:ext uri="{BB962C8B-B14F-4D97-AF65-F5344CB8AC3E}">
        <p14:creationId xmlns:p14="http://schemas.microsoft.com/office/powerpoint/2010/main" val="31246103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t="1852"/>
          <a:stretch/>
        </p:blipFill>
        <p:spPr>
          <a:xfrm>
            <a:off x="441721" y="114300"/>
            <a:ext cx="11275358" cy="6057900"/>
          </a:xfrm>
          <a:prstGeom prst="rect">
            <a:avLst/>
          </a:prstGeom>
        </p:spPr>
      </p:pic>
    </p:spTree>
    <p:extLst>
      <p:ext uri="{BB962C8B-B14F-4D97-AF65-F5344CB8AC3E}">
        <p14:creationId xmlns:p14="http://schemas.microsoft.com/office/powerpoint/2010/main" val="11102333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t="1701"/>
          <a:stretch/>
        </p:blipFill>
        <p:spPr>
          <a:xfrm>
            <a:off x="413146" y="133350"/>
            <a:ext cx="11375160" cy="6057900"/>
          </a:xfrm>
          <a:prstGeom prst="rect">
            <a:avLst/>
          </a:prstGeom>
        </p:spPr>
      </p:pic>
    </p:spTree>
    <p:extLst>
      <p:ext uri="{BB962C8B-B14F-4D97-AF65-F5344CB8AC3E}">
        <p14:creationId xmlns:p14="http://schemas.microsoft.com/office/powerpoint/2010/main" val="14239178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t="1701"/>
          <a:stretch/>
        </p:blipFill>
        <p:spPr>
          <a:xfrm>
            <a:off x="395623" y="114300"/>
            <a:ext cx="11418673" cy="6057900"/>
          </a:xfrm>
          <a:prstGeom prst="rect">
            <a:avLst/>
          </a:prstGeom>
        </p:spPr>
      </p:pic>
      <p:sp>
        <p:nvSpPr>
          <p:cNvPr id="4" name="Texto Explicativo 2 3"/>
          <p:cNvSpPr/>
          <p:nvPr/>
        </p:nvSpPr>
        <p:spPr>
          <a:xfrm>
            <a:off x="8604985" y="306271"/>
            <a:ext cx="2690799" cy="925116"/>
          </a:xfrm>
          <a:prstGeom prst="borderCallout2">
            <a:avLst>
              <a:gd name="adj1" fmla="val 60124"/>
              <a:gd name="adj2" fmla="val 164"/>
              <a:gd name="adj3" fmla="val 81295"/>
              <a:gd name="adj4" fmla="val -15855"/>
              <a:gd name="adj5" fmla="val 127683"/>
              <a:gd name="adj6" fmla="val -241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Acesso ao demonstrativo e arquivos vetoriais do CAR</a:t>
            </a:r>
          </a:p>
        </p:txBody>
      </p:sp>
      <p:pic>
        <p:nvPicPr>
          <p:cNvPr id="6" name="Imagem 5">
            <a:extLst>
              <a:ext uri="{FF2B5EF4-FFF2-40B4-BE49-F238E27FC236}">
                <a16:creationId xmlns:a16="http://schemas.microsoft.com/office/drawing/2014/main" xmlns="" id="{04C12E09-D04F-4ED8-98B1-09A9B223C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638" y="1423358"/>
            <a:ext cx="3450983" cy="1613230"/>
          </a:xfrm>
          <a:prstGeom prst="rect">
            <a:avLst/>
          </a:prstGeom>
        </p:spPr>
      </p:pic>
    </p:spTree>
    <p:extLst>
      <p:ext uri="{BB962C8B-B14F-4D97-AF65-F5344CB8AC3E}">
        <p14:creationId xmlns:p14="http://schemas.microsoft.com/office/powerpoint/2010/main" val="480786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cstate="print">
            <a:extLst>
              <a:ext uri="{28A0092B-C50C-407E-A947-70E740481C1C}">
                <a14:useLocalDpi xmlns:a14="http://schemas.microsoft.com/office/drawing/2010/main" val="0"/>
              </a:ext>
            </a:extLst>
          </a:blip>
          <a:srcRect t="12558" b="59349"/>
          <a:stretch/>
        </p:blipFill>
        <p:spPr>
          <a:xfrm>
            <a:off x="944934" y="93170"/>
            <a:ext cx="10301289" cy="1958789"/>
          </a:xfrm>
          <a:prstGeom prst="rect">
            <a:avLst/>
          </a:prstGeom>
        </p:spPr>
      </p:pic>
      <p:grpSp>
        <p:nvGrpSpPr>
          <p:cNvPr id="2" name="Grupo 1"/>
          <p:cNvGrpSpPr/>
          <p:nvPr/>
        </p:nvGrpSpPr>
        <p:grpSpPr>
          <a:xfrm>
            <a:off x="1164743" y="1944383"/>
            <a:ext cx="9480081" cy="3920707"/>
            <a:chOff x="1164743" y="1944383"/>
            <a:chExt cx="9480081" cy="3920707"/>
          </a:xfrm>
        </p:grpSpPr>
        <p:pic>
          <p:nvPicPr>
            <p:cNvPr id="4" name="Imagem 3"/>
            <p:cNvPicPr>
              <a:picLocks noChangeAspect="1"/>
            </p:cNvPicPr>
            <p:nvPr/>
          </p:nvPicPr>
          <p:blipFill rotWithShape="1">
            <a:blip r:embed="rId3" cstate="print">
              <a:extLst>
                <a:ext uri="{28A0092B-C50C-407E-A947-70E740481C1C}">
                  <a14:useLocalDpi xmlns:a14="http://schemas.microsoft.com/office/drawing/2010/main" val="0"/>
                </a:ext>
              </a:extLst>
            </a:blip>
            <a:srcRect b="22850"/>
            <a:stretch/>
          </p:blipFill>
          <p:spPr>
            <a:xfrm>
              <a:off x="1164743" y="2051959"/>
              <a:ext cx="9480081" cy="3813131"/>
            </a:xfrm>
            <a:prstGeom prst="rect">
              <a:avLst/>
            </a:prstGeom>
          </p:spPr>
        </p:pic>
        <p:sp>
          <p:nvSpPr>
            <p:cNvPr id="5" name="Texto Explicativo 2 4"/>
            <p:cNvSpPr/>
            <p:nvPr/>
          </p:nvSpPr>
          <p:spPr>
            <a:xfrm>
              <a:off x="5507616" y="1944383"/>
              <a:ext cx="2213701" cy="816076"/>
            </a:xfrm>
            <a:prstGeom prst="borderCallout2">
              <a:avLst>
                <a:gd name="adj1" fmla="val 48614"/>
                <a:gd name="adj2" fmla="val 544"/>
                <a:gd name="adj3" fmla="val 53984"/>
                <a:gd name="adj4" fmla="val -54202"/>
                <a:gd name="adj5" fmla="val 98949"/>
                <a:gd name="adj6" fmla="val -8064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prstClr val="black"/>
                  </a:solidFill>
                </a:rPr>
                <a:t>Situação do CAR e do processo de análise</a:t>
              </a:r>
            </a:p>
          </p:txBody>
        </p:sp>
      </p:grpSp>
    </p:spTree>
    <p:extLst>
      <p:ext uri="{BB962C8B-B14F-4D97-AF65-F5344CB8AC3E}">
        <p14:creationId xmlns:p14="http://schemas.microsoft.com/office/powerpoint/2010/main" val="31352051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633412" y="882626"/>
            <a:ext cx="10925175" cy="5192644"/>
            <a:chOff x="633412" y="210276"/>
            <a:chExt cx="10925175" cy="5192644"/>
          </a:xfrm>
        </p:grpSpPr>
        <p:pic>
          <p:nvPicPr>
            <p:cNvPr id="4" name="Imagem 3"/>
            <p:cNvPicPr>
              <a:picLocks noChangeAspect="1"/>
            </p:cNvPicPr>
            <p:nvPr/>
          </p:nvPicPr>
          <p:blipFill rotWithShape="1">
            <a:blip r:embed="rId2" cstate="print">
              <a:extLst>
                <a:ext uri="{28A0092B-C50C-407E-A947-70E740481C1C}">
                  <a14:useLocalDpi xmlns:a14="http://schemas.microsoft.com/office/drawing/2010/main" val="0"/>
                </a:ext>
              </a:extLst>
            </a:blip>
            <a:srcRect b="89280"/>
            <a:stretch/>
          </p:blipFill>
          <p:spPr>
            <a:xfrm>
              <a:off x="633412" y="210276"/>
              <a:ext cx="10925175" cy="610646"/>
            </a:xfrm>
            <a:prstGeom prst="rect">
              <a:avLst/>
            </a:prstGeom>
          </p:spPr>
        </p:pic>
        <p:pic>
          <p:nvPicPr>
            <p:cNvPr id="7" name="Imagem 6"/>
            <p:cNvPicPr>
              <a:picLocks noChangeAspect="1"/>
            </p:cNvPicPr>
            <p:nvPr/>
          </p:nvPicPr>
          <p:blipFill rotWithShape="1">
            <a:blip r:embed="rId2" cstate="print">
              <a:extLst>
                <a:ext uri="{28A0092B-C50C-407E-A947-70E740481C1C}">
                  <a14:useLocalDpi xmlns:a14="http://schemas.microsoft.com/office/drawing/2010/main" val="0"/>
                </a:ext>
              </a:extLst>
            </a:blip>
            <a:srcRect t="81871"/>
            <a:stretch/>
          </p:blipFill>
          <p:spPr>
            <a:xfrm>
              <a:off x="633412" y="860612"/>
              <a:ext cx="10925175" cy="1032624"/>
            </a:xfrm>
            <a:prstGeom prst="rect">
              <a:avLst/>
            </a:prstGeom>
          </p:spPr>
        </p:pic>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937" y="1907245"/>
              <a:ext cx="10915650" cy="3495675"/>
            </a:xfrm>
            <a:prstGeom prst="rect">
              <a:avLst/>
            </a:prstGeom>
          </p:spPr>
        </p:pic>
      </p:grpSp>
      <p:sp>
        <p:nvSpPr>
          <p:cNvPr id="10" name="Texto Explicativo 2 9"/>
          <p:cNvSpPr/>
          <p:nvPr/>
        </p:nvSpPr>
        <p:spPr>
          <a:xfrm>
            <a:off x="5129049" y="928837"/>
            <a:ext cx="2213701" cy="1097215"/>
          </a:xfrm>
          <a:prstGeom prst="borderCallout2">
            <a:avLst>
              <a:gd name="adj1" fmla="val 40252"/>
              <a:gd name="adj2" fmla="val 1161"/>
              <a:gd name="adj3" fmla="val 43950"/>
              <a:gd name="adj4" fmla="val -57902"/>
              <a:gd name="adj5" fmla="val 83897"/>
              <a:gd name="adj6" fmla="val -9420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prstClr val="black"/>
                </a:solidFill>
              </a:rPr>
              <a:t>Situação da aprovação da Reserva Legal</a:t>
            </a:r>
          </a:p>
        </p:txBody>
      </p:sp>
      <p:sp>
        <p:nvSpPr>
          <p:cNvPr id="11" name="Texto Explicativo 2 10"/>
          <p:cNvSpPr/>
          <p:nvPr/>
        </p:nvSpPr>
        <p:spPr>
          <a:xfrm>
            <a:off x="6657598" y="2919475"/>
            <a:ext cx="2213701" cy="816076"/>
          </a:xfrm>
          <a:prstGeom prst="borderCallout2">
            <a:avLst>
              <a:gd name="adj1" fmla="val 46942"/>
              <a:gd name="adj2" fmla="val 98570"/>
              <a:gd name="adj3" fmla="val 75725"/>
              <a:gd name="adj4" fmla="val 138766"/>
              <a:gd name="adj5" fmla="val 122362"/>
              <a:gd name="adj6" fmla="val 1758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prstClr val="black"/>
                </a:solidFill>
              </a:rPr>
              <a:t>Reserva Legal </a:t>
            </a:r>
          </a:p>
          <a:p>
            <a:pPr algn="ctr"/>
            <a:r>
              <a:rPr lang="pt-BR" b="1" dirty="0">
                <a:solidFill>
                  <a:prstClr val="black"/>
                </a:solidFill>
              </a:rPr>
              <a:t>Déficit/ Ativo</a:t>
            </a:r>
          </a:p>
        </p:txBody>
      </p:sp>
      <p:sp>
        <p:nvSpPr>
          <p:cNvPr id="12" name="Texto Explicativo 2 11"/>
          <p:cNvSpPr/>
          <p:nvPr/>
        </p:nvSpPr>
        <p:spPr>
          <a:xfrm>
            <a:off x="7342750" y="4527443"/>
            <a:ext cx="2213701" cy="1009612"/>
          </a:xfrm>
          <a:prstGeom prst="borderCallout2">
            <a:avLst>
              <a:gd name="adj1" fmla="val 45270"/>
              <a:gd name="adj2" fmla="val 99187"/>
              <a:gd name="adj3" fmla="val 87432"/>
              <a:gd name="adj4" fmla="val 133834"/>
              <a:gd name="adj5" fmla="val 122362"/>
              <a:gd name="adj6" fmla="val 15239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prstClr val="black"/>
                </a:solidFill>
              </a:rPr>
              <a:t>Áreas de Preservação Permanente a recompor</a:t>
            </a:r>
          </a:p>
        </p:txBody>
      </p:sp>
      <p:pic>
        <p:nvPicPr>
          <p:cNvPr id="13" name="Imagem 12"/>
          <p:cNvPicPr>
            <a:picLocks noChangeAspect="1"/>
          </p:cNvPicPr>
          <p:nvPr/>
        </p:nvPicPr>
        <p:blipFill rotWithShape="1">
          <a:blip r:embed="rId4" cstate="print">
            <a:extLst>
              <a:ext uri="{28A0092B-C50C-407E-A947-70E740481C1C}">
                <a14:useLocalDpi xmlns:a14="http://schemas.microsoft.com/office/drawing/2010/main" val="0"/>
              </a:ext>
            </a:extLst>
          </a:blip>
          <a:srcRect t="12558" b="78364"/>
          <a:stretch/>
        </p:blipFill>
        <p:spPr>
          <a:xfrm>
            <a:off x="944934" y="160405"/>
            <a:ext cx="10301289" cy="632971"/>
          </a:xfrm>
          <a:prstGeom prst="rect">
            <a:avLst/>
          </a:prstGeom>
        </p:spPr>
      </p:pic>
    </p:spTree>
    <p:extLst>
      <p:ext uri="{BB962C8B-B14F-4D97-AF65-F5344CB8AC3E}">
        <p14:creationId xmlns:p14="http://schemas.microsoft.com/office/powerpoint/2010/main" val="3467253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024" y="3793259"/>
            <a:ext cx="11632618" cy="1773768"/>
          </a:xfrm>
          <a:prstGeom prst="rect">
            <a:avLst/>
          </a:prstGeom>
        </p:spPr>
      </p:pic>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024" y="1211424"/>
            <a:ext cx="12070976" cy="2147138"/>
          </a:xfrm>
          <a:prstGeom prst="rect">
            <a:avLst/>
          </a:prstGeom>
        </p:spPr>
      </p:pic>
      <p:sp>
        <p:nvSpPr>
          <p:cNvPr id="10" name="Texto Explicativo 2 9"/>
          <p:cNvSpPr/>
          <p:nvPr/>
        </p:nvSpPr>
        <p:spPr>
          <a:xfrm>
            <a:off x="8431124" y="2696044"/>
            <a:ext cx="2213701" cy="1097215"/>
          </a:xfrm>
          <a:prstGeom prst="borderCallout2">
            <a:avLst>
              <a:gd name="adj1" fmla="val 40252"/>
              <a:gd name="adj2" fmla="val 1161"/>
              <a:gd name="adj3" fmla="val 43950"/>
              <a:gd name="adj4" fmla="val -57902"/>
              <a:gd name="adj5" fmla="val 12814"/>
              <a:gd name="adj6" fmla="val -1239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prstClr val="black"/>
                </a:solidFill>
              </a:rPr>
              <a:t>Situação da aprovação da Reserva Legal</a:t>
            </a:r>
          </a:p>
        </p:txBody>
      </p:sp>
      <p:sp>
        <p:nvSpPr>
          <p:cNvPr id="13" name="Texto Explicativo 2 12"/>
          <p:cNvSpPr/>
          <p:nvPr/>
        </p:nvSpPr>
        <p:spPr>
          <a:xfrm>
            <a:off x="8435607" y="2391245"/>
            <a:ext cx="2213701" cy="1817685"/>
          </a:xfrm>
          <a:prstGeom prst="borderCallout2">
            <a:avLst>
              <a:gd name="adj1" fmla="val 40252"/>
              <a:gd name="adj2" fmla="val 1161"/>
              <a:gd name="adj3" fmla="val 43950"/>
              <a:gd name="adj4" fmla="val -57902"/>
              <a:gd name="adj5" fmla="val 107357"/>
              <a:gd name="adj6" fmla="val -1762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prstClr val="black"/>
                </a:solidFill>
              </a:rPr>
              <a:t>Restrições: sobreposições com áreas embargadas, Terras indígenas e Unidade de Conservação</a:t>
            </a:r>
          </a:p>
        </p:txBody>
      </p:sp>
      <p:pic>
        <p:nvPicPr>
          <p:cNvPr id="7" name="Imagem 6"/>
          <p:cNvPicPr>
            <a:picLocks noChangeAspect="1"/>
          </p:cNvPicPr>
          <p:nvPr/>
        </p:nvPicPr>
        <p:blipFill rotWithShape="1">
          <a:blip r:embed="rId4" cstate="print">
            <a:extLst>
              <a:ext uri="{28A0092B-C50C-407E-A947-70E740481C1C}">
                <a14:useLocalDpi xmlns:a14="http://schemas.microsoft.com/office/drawing/2010/main" val="0"/>
              </a:ext>
            </a:extLst>
          </a:blip>
          <a:srcRect t="12558" b="78364"/>
          <a:stretch/>
        </p:blipFill>
        <p:spPr>
          <a:xfrm>
            <a:off x="944934" y="348663"/>
            <a:ext cx="10301289" cy="632971"/>
          </a:xfrm>
          <a:prstGeom prst="rect">
            <a:avLst/>
          </a:prstGeom>
        </p:spPr>
      </p:pic>
    </p:spTree>
    <p:extLst>
      <p:ext uri="{BB962C8B-B14F-4D97-AF65-F5344CB8AC3E}">
        <p14:creationId xmlns:p14="http://schemas.microsoft.com/office/powerpoint/2010/main" val="16407885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txBox="1">
            <a:spLocks/>
          </p:cNvSpPr>
          <p:nvPr/>
        </p:nvSpPr>
        <p:spPr>
          <a:xfrm>
            <a:off x="2772557" y="1615280"/>
            <a:ext cx="6713361" cy="3469905"/>
          </a:xfrm>
          <a:prstGeom prst="rect">
            <a:avLst/>
          </a:prstGeom>
        </p:spPr>
        <p:txBody>
          <a:bodyPr>
            <a:noAutofit/>
          </a:bodyPr>
          <a:lstStyle>
            <a:lvl1pPr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lang="pt-BR" sz="4000" kern="1200">
                <a:solidFill>
                  <a:srgbClr val="000000"/>
                </a:solidFill>
                <a:latin typeface="Arial" pitchFamily="18"/>
                <a:ea typeface="MS PGothic" pitchFamily="34"/>
                <a:cs typeface="MS PGothic" charset="0"/>
              </a:defRPr>
            </a:lvl1pPr>
            <a:lvl2pPr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cs typeface="MS PGothic" charset="0"/>
              </a:defRPr>
            </a:lvl2pPr>
            <a:lvl3pPr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cs typeface="MS PGothic" charset="0"/>
              </a:defRPr>
            </a:lvl3pPr>
            <a:lvl4pPr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cs typeface="MS PGothic" charset="0"/>
              </a:defRPr>
            </a:lvl4pPr>
            <a:lvl5pPr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cs typeface="MS PGothic" charset="0"/>
              </a:defRPr>
            </a:lvl5pPr>
            <a:lvl6pPr marL="414726"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defRPr>
            </a:lvl6pPr>
            <a:lvl7pPr marL="829452"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defRPr>
            </a:lvl7pPr>
            <a:lvl8pPr marL="1244178"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defRPr>
            </a:lvl8pPr>
            <a:lvl9pPr marL="1658904"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defRPr>
            </a:lvl9pPr>
          </a:lstStyle>
          <a:p>
            <a:pPr eaLnBrk="1" hangingPunct="1"/>
            <a:r>
              <a:rPr lang="pt-BR" b="1" dirty="0">
                <a:solidFill>
                  <a:srgbClr val="006600"/>
                </a:solidFill>
                <a:latin typeface="Calibri"/>
                <a:cs typeface="+mj-cs"/>
              </a:rPr>
              <a:t>SALA DE SITUAÇÃO DO SICAR</a:t>
            </a:r>
          </a:p>
          <a:p>
            <a:pPr eaLnBrk="1" hangingPunct="1"/>
            <a:endParaRPr b="1" dirty="0">
              <a:solidFill>
                <a:srgbClr val="006600"/>
              </a:solidFill>
              <a:latin typeface="Calibri"/>
              <a:cs typeface="+mj-cs"/>
            </a:endParaRPr>
          </a:p>
          <a:p>
            <a:pPr eaLnBrk="1" hangingPunct="1"/>
            <a:r>
              <a:rPr lang="pt-BR" b="1" dirty="0">
                <a:solidFill>
                  <a:srgbClr val="006600"/>
                </a:solidFill>
                <a:latin typeface="Calibri"/>
                <a:cs typeface="+mj-cs"/>
              </a:rPr>
              <a:t>Levantamento de dados e informações sobre a bacia do Rio São Francisco</a:t>
            </a:r>
            <a:endParaRPr b="1" dirty="0">
              <a:solidFill>
                <a:srgbClr val="006600"/>
              </a:solidFill>
              <a:latin typeface="Calibri"/>
              <a:cs typeface="+mj-cs"/>
            </a:endParaRPr>
          </a:p>
          <a:p>
            <a:pPr eaLnBrk="1" hangingPunct="1"/>
            <a:r>
              <a:rPr b="1" dirty="0">
                <a:solidFill>
                  <a:srgbClr val="006600"/>
                </a:solidFill>
                <a:latin typeface="Calibri"/>
                <a:cs typeface="+mj-cs"/>
              </a:rPr>
              <a:t>(22/01/2016)</a:t>
            </a:r>
          </a:p>
        </p:txBody>
      </p:sp>
    </p:spTree>
    <p:extLst>
      <p:ext uri="{BB962C8B-B14F-4D97-AF65-F5344CB8AC3E}">
        <p14:creationId xmlns:p14="http://schemas.microsoft.com/office/powerpoint/2010/main" val="18403954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E:\gerex_SFB\sala_situacao\Sao_Francisco\resultados_sao_francisco\resultados\mapa SAO FRANCISCO IMOVEIS clas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2" t="1555" r="1451" b="1557"/>
          <a:stretch/>
        </p:blipFill>
        <p:spPr bwMode="auto">
          <a:xfrm>
            <a:off x="225890" y="0"/>
            <a:ext cx="4475420" cy="6915683"/>
          </a:xfrm>
          <a:prstGeom prst="rect">
            <a:avLst/>
          </a:prstGeom>
          <a:noFill/>
          <a:extLst>
            <a:ext uri="{909E8E84-426E-40DD-AFC4-6F175D3DCCD1}">
              <a14:hiddenFill xmlns:a14="http://schemas.microsoft.com/office/drawing/2010/main">
                <a:solidFill>
                  <a:srgbClr val="FFFFFF"/>
                </a:solidFill>
              </a14:hiddenFill>
            </a:ext>
          </a:extLst>
        </p:spPr>
      </p:pic>
      <p:sp>
        <p:nvSpPr>
          <p:cNvPr id="4" name="Subtítulo 2"/>
          <p:cNvSpPr txBox="1">
            <a:spLocks/>
          </p:cNvSpPr>
          <p:nvPr/>
        </p:nvSpPr>
        <p:spPr>
          <a:xfrm>
            <a:off x="4571998" y="508235"/>
            <a:ext cx="3524514" cy="52565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None/>
            </a:pPr>
            <a:r>
              <a:rPr lang="pt-BR" dirty="0">
                <a:solidFill>
                  <a:srgbClr val="006600"/>
                </a:solidFill>
              </a:rPr>
              <a:t>Imóveis rurais declarados</a:t>
            </a:r>
          </a:p>
          <a:p>
            <a:pPr marL="0" indent="0" algn="ctr">
              <a:spcBef>
                <a:spcPts val="0"/>
              </a:spcBef>
              <a:buNone/>
            </a:pPr>
            <a:r>
              <a:rPr lang="pt-BR" sz="3600" b="1" dirty="0">
                <a:solidFill>
                  <a:srgbClr val="006600"/>
                </a:solidFill>
              </a:rPr>
              <a:t>97.259</a:t>
            </a:r>
            <a:r>
              <a:rPr lang="pt-BR" b="1" dirty="0">
                <a:solidFill>
                  <a:srgbClr val="006600"/>
                </a:solidFill>
              </a:rPr>
              <a:t> </a:t>
            </a:r>
            <a:r>
              <a:rPr lang="pt-BR" dirty="0">
                <a:solidFill>
                  <a:srgbClr val="006600"/>
                </a:solidFill>
              </a:rPr>
              <a:t>imóveis</a:t>
            </a:r>
          </a:p>
          <a:p>
            <a:pPr marL="0" indent="0" algn="ctr">
              <a:spcBef>
                <a:spcPts val="0"/>
              </a:spcBef>
              <a:buNone/>
            </a:pPr>
            <a:r>
              <a:rPr lang="pt-BR" sz="3600" b="1" dirty="0">
                <a:solidFill>
                  <a:srgbClr val="006600"/>
                </a:solidFill>
              </a:rPr>
              <a:t>14.592.054</a:t>
            </a:r>
            <a:r>
              <a:rPr lang="pt-BR" b="1" dirty="0">
                <a:solidFill>
                  <a:srgbClr val="006600"/>
                </a:solidFill>
              </a:rPr>
              <a:t> </a:t>
            </a:r>
            <a:r>
              <a:rPr lang="pt-BR" dirty="0">
                <a:solidFill>
                  <a:srgbClr val="006600"/>
                </a:solidFill>
              </a:rPr>
              <a:t>ha </a:t>
            </a:r>
          </a:p>
          <a:p>
            <a:pPr marL="0" indent="0" algn="ctr">
              <a:spcBef>
                <a:spcPts val="0"/>
              </a:spcBef>
              <a:buNone/>
            </a:pPr>
            <a:r>
              <a:rPr lang="pt-BR" dirty="0">
                <a:solidFill>
                  <a:srgbClr val="006600"/>
                </a:solidFill>
              </a:rPr>
              <a:t>(23% da bacia)</a:t>
            </a:r>
          </a:p>
          <a:p>
            <a:pPr marL="0" indent="0" algn="ctr">
              <a:spcBef>
                <a:spcPts val="0"/>
              </a:spcBef>
              <a:buNone/>
            </a:pPr>
            <a:endParaRPr lang="pt-BR" dirty="0">
              <a:solidFill>
                <a:srgbClr val="006600"/>
              </a:solidFill>
            </a:endParaRPr>
          </a:p>
          <a:p>
            <a:pPr marL="0" indent="0" algn="ctr">
              <a:spcBef>
                <a:spcPts val="0"/>
              </a:spcBef>
              <a:spcAft>
                <a:spcPts val="1200"/>
              </a:spcAft>
              <a:buNone/>
            </a:pPr>
            <a:r>
              <a:rPr lang="pt-BR" dirty="0">
                <a:solidFill>
                  <a:srgbClr val="006600"/>
                </a:solidFill>
              </a:rPr>
              <a:t>Pequenos</a:t>
            </a:r>
          </a:p>
          <a:p>
            <a:pPr marL="0" indent="0" algn="ctr">
              <a:spcBef>
                <a:spcPts val="0"/>
              </a:spcBef>
              <a:buNone/>
            </a:pPr>
            <a:r>
              <a:rPr lang="pt-BR" sz="3600" b="1" dirty="0">
                <a:solidFill>
                  <a:srgbClr val="006600"/>
                </a:solidFill>
              </a:rPr>
              <a:t>84.813</a:t>
            </a:r>
            <a:r>
              <a:rPr lang="pt-BR" b="1" dirty="0">
                <a:solidFill>
                  <a:srgbClr val="006600"/>
                </a:solidFill>
              </a:rPr>
              <a:t> </a:t>
            </a:r>
            <a:r>
              <a:rPr lang="pt-BR" dirty="0">
                <a:solidFill>
                  <a:srgbClr val="006600"/>
                </a:solidFill>
              </a:rPr>
              <a:t>imóveis</a:t>
            </a:r>
          </a:p>
          <a:p>
            <a:pPr marL="0" indent="0" algn="ctr">
              <a:spcBef>
                <a:spcPts val="0"/>
              </a:spcBef>
              <a:buNone/>
            </a:pPr>
            <a:r>
              <a:rPr lang="pt-BR" sz="3600" b="1" dirty="0">
                <a:solidFill>
                  <a:srgbClr val="006600"/>
                </a:solidFill>
              </a:rPr>
              <a:t>3.400.678</a:t>
            </a:r>
            <a:r>
              <a:rPr lang="pt-BR" b="1" dirty="0">
                <a:solidFill>
                  <a:srgbClr val="006600"/>
                </a:solidFill>
              </a:rPr>
              <a:t> </a:t>
            </a:r>
            <a:r>
              <a:rPr lang="pt-BR" dirty="0">
                <a:solidFill>
                  <a:srgbClr val="006600"/>
                </a:solidFill>
              </a:rPr>
              <a:t>ha </a:t>
            </a:r>
          </a:p>
          <a:p>
            <a:pPr marL="0" indent="0" algn="ctr">
              <a:spcBef>
                <a:spcPts val="0"/>
              </a:spcBef>
              <a:buNone/>
            </a:pPr>
            <a:r>
              <a:rPr lang="pt-BR" dirty="0">
                <a:solidFill>
                  <a:srgbClr val="006600"/>
                </a:solidFill>
              </a:rPr>
              <a:t>(23,3% da área dos IR)</a:t>
            </a:r>
            <a:endParaRPr lang="pt-BR" sz="2000" dirty="0">
              <a:solidFill>
                <a:prstClr val="black"/>
              </a:solidFill>
              <a:latin typeface="Arial" panose="020B0604020202020204" pitchFamily="34" charset="0"/>
              <a:cs typeface="Arial" panose="020B0604020202020204" pitchFamily="34" charset="0"/>
            </a:endParaRPr>
          </a:p>
        </p:txBody>
      </p:sp>
      <p:sp>
        <p:nvSpPr>
          <p:cNvPr id="5" name="Subtítulo 2"/>
          <p:cNvSpPr txBox="1">
            <a:spLocks/>
          </p:cNvSpPr>
          <p:nvPr/>
        </p:nvSpPr>
        <p:spPr>
          <a:xfrm>
            <a:off x="8476008" y="508235"/>
            <a:ext cx="3534021" cy="52565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None/>
            </a:pPr>
            <a:r>
              <a:rPr lang="pt-BR" dirty="0">
                <a:solidFill>
                  <a:srgbClr val="006600"/>
                </a:solidFill>
              </a:rPr>
              <a:t>Médios</a:t>
            </a:r>
          </a:p>
          <a:p>
            <a:pPr marL="0" indent="0" algn="ctr">
              <a:spcBef>
                <a:spcPts val="0"/>
              </a:spcBef>
              <a:buNone/>
            </a:pPr>
            <a:r>
              <a:rPr lang="pt-BR" sz="3600" b="1" dirty="0">
                <a:solidFill>
                  <a:srgbClr val="006600"/>
                </a:solidFill>
              </a:rPr>
              <a:t>8.992</a:t>
            </a:r>
            <a:r>
              <a:rPr lang="pt-BR" dirty="0">
                <a:solidFill>
                  <a:srgbClr val="006600"/>
                </a:solidFill>
              </a:rPr>
              <a:t> imóveis</a:t>
            </a:r>
          </a:p>
          <a:p>
            <a:pPr marL="0" indent="0" algn="ctr">
              <a:spcBef>
                <a:spcPts val="0"/>
              </a:spcBef>
              <a:buNone/>
            </a:pPr>
            <a:r>
              <a:rPr lang="pt-BR" sz="3600" b="1" dirty="0">
                <a:solidFill>
                  <a:srgbClr val="006600"/>
                </a:solidFill>
              </a:rPr>
              <a:t>3.157.966</a:t>
            </a:r>
            <a:r>
              <a:rPr lang="pt-BR" dirty="0">
                <a:solidFill>
                  <a:srgbClr val="006600"/>
                </a:solidFill>
              </a:rPr>
              <a:t> ha</a:t>
            </a:r>
          </a:p>
          <a:p>
            <a:pPr marL="0" indent="0" algn="ctr">
              <a:spcBef>
                <a:spcPts val="0"/>
              </a:spcBef>
              <a:buNone/>
            </a:pPr>
            <a:r>
              <a:rPr lang="pt-BR" dirty="0">
                <a:solidFill>
                  <a:srgbClr val="006600"/>
                </a:solidFill>
              </a:rPr>
              <a:t> (21,6% da área dos IR)</a:t>
            </a:r>
          </a:p>
          <a:p>
            <a:pPr marL="0" indent="0" algn="ctr">
              <a:spcBef>
                <a:spcPts val="0"/>
              </a:spcBef>
              <a:buNone/>
            </a:pPr>
            <a:endParaRPr lang="pt-BR" dirty="0">
              <a:solidFill>
                <a:srgbClr val="006600"/>
              </a:solidFill>
            </a:endParaRPr>
          </a:p>
          <a:p>
            <a:pPr marL="0" indent="0" algn="ctr">
              <a:spcBef>
                <a:spcPts val="0"/>
              </a:spcBef>
              <a:spcAft>
                <a:spcPts val="1200"/>
              </a:spcAft>
              <a:buNone/>
            </a:pPr>
            <a:r>
              <a:rPr lang="pt-BR" dirty="0">
                <a:solidFill>
                  <a:srgbClr val="006600"/>
                </a:solidFill>
              </a:rPr>
              <a:t>Grandes</a:t>
            </a:r>
          </a:p>
          <a:p>
            <a:pPr marL="0" indent="0" algn="ctr">
              <a:spcBef>
                <a:spcPts val="0"/>
              </a:spcBef>
              <a:buNone/>
            </a:pPr>
            <a:r>
              <a:rPr lang="pt-BR" sz="3600" b="1" dirty="0">
                <a:solidFill>
                  <a:srgbClr val="006600"/>
                </a:solidFill>
              </a:rPr>
              <a:t>3.454</a:t>
            </a:r>
            <a:r>
              <a:rPr lang="pt-BR" dirty="0">
                <a:solidFill>
                  <a:srgbClr val="006600"/>
                </a:solidFill>
              </a:rPr>
              <a:t> imóveis</a:t>
            </a:r>
          </a:p>
          <a:p>
            <a:pPr marL="0" indent="0" algn="ctr">
              <a:spcBef>
                <a:spcPts val="0"/>
              </a:spcBef>
              <a:buNone/>
            </a:pPr>
            <a:r>
              <a:rPr lang="pt-BR" sz="3600" b="1" dirty="0">
                <a:solidFill>
                  <a:srgbClr val="006600"/>
                </a:solidFill>
              </a:rPr>
              <a:t>8.033.410</a:t>
            </a:r>
            <a:r>
              <a:rPr lang="pt-BR" dirty="0">
                <a:solidFill>
                  <a:srgbClr val="006600"/>
                </a:solidFill>
              </a:rPr>
              <a:t> ha </a:t>
            </a:r>
          </a:p>
          <a:p>
            <a:pPr marL="0" indent="0" algn="ctr">
              <a:spcBef>
                <a:spcPts val="0"/>
              </a:spcBef>
              <a:buNone/>
            </a:pPr>
            <a:r>
              <a:rPr lang="pt-BR" dirty="0">
                <a:solidFill>
                  <a:srgbClr val="006600"/>
                </a:solidFill>
              </a:rPr>
              <a:t>(55,1% da área dos IR)</a:t>
            </a:r>
          </a:p>
          <a:p>
            <a:pPr marL="0" indent="0" algn="ctr">
              <a:buNone/>
            </a:pPr>
            <a:endParaRPr lang="pt-BR" dirty="0">
              <a:solidFill>
                <a:prstClr val="black"/>
              </a:solidFill>
              <a:latin typeface="Arial" panose="020B0604020202020204" pitchFamily="34" charset="0"/>
              <a:cs typeface="Arial" panose="020B0604020202020204" pitchFamily="34" charset="0"/>
            </a:endParaRPr>
          </a:p>
          <a:p>
            <a:pPr marL="0" indent="0" algn="ctr">
              <a:buNone/>
            </a:pPr>
            <a:endParaRPr lang="pt-BR"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732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a livre 2"/>
          <p:cNvSpPr/>
          <p:nvPr/>
        </p:nvSpPr>
        <p:spPr>
          <a:xfrm>
            <a:off x="0" y="261001"/>
            <a:ext cx="12191999" cy="53237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lIns="81641" tIns="40816" rIns="81641" bIns="40816" anchorCtr="1"/>
          <a:lstStyle/>
          <a:p>
            <a:pPr algn="ctr">
              <a:tabLst>
                <a:tab pos="0" algn="l"/>
                <a:tab pos="407211" algn="l"/>
                <a:tab pos="814754" algn="l"/>
                <a:tab pos="1222297" algn="l"/>
                <a:tab pos="1629840" algn="l"/>
                <a:tab pos="2037383" algn="l"/>
                <a:tab pos="2444927" algn="l"/>
                <a:tab pos="2852469" algn="l"/>
                <a:tab pos="3260004" algn="l"/>
                <a:tab pos="3667547" algn="l"/>
                <a:tab pos="4075091" algn="l"/>
                <a:tab pos="4482633" algn="l"/>
                <a:tab pos="4890176" algn="l"/>
                <a:tab pos="5297719" algn="l"/>
                <a:tab pos="5705263" algn="l"/>
                <a:tab pos="6112805" algn="l"/>
                <a:tab pos="6520340" algn="l"/>
                <a:tab pos="6927883" algn="l"/>
                <a:tab pos="7335427" algn="l"/>
                <a:tab pos="7742969" algn="l"/>
                <a:tab pos="8150512" algn="l"/>
              </a:tabLst>
              <a:defRPr sz="1800" b="0" i="0" u="none" strike="noStrike" kern="0" cap="none" spc="0" baseline="0">
                <a:solidFill>
                  <a:srgbClr val="000000"/>
                </a:solidFill>
                <a:uFillTx/>
              </a:defRPr>
            </a:pPr>
            <a:r>
              <a:rPr lang="pt-BR" sz="2903" b="1" kern="0" dirty="0">
                <a:solidFill>
                  <a:srgbClr val="008000"/>
                </a:solidFill>
                <a:latin typeface="Verdana" pitchFamily="34"/>
                <a:ea typeface="Arial Unicode MS" pitchFamily="34"/>
                <a:cs typeface="Arial Unicode MS" pitchFamily="34"/>
              </a:rPr>
              <a:t>SFB: 2º lugar ranking da transparência ambiental MPF</a:t>
            </a:r>
          </a:p>
        </p:txBody>
      </p:sp>
      <p:pic>
        <p:nvPicPr>
          <p:cNvPr id="20482" name="Picture 2" descr="C:\Users\pedro.salles\AppData\Local\Skitch\Captura_de_tela_050818_061445_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977" y="924192"/>
            <a:ext cx="10012043" cy="519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8362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2772557" y="1615280"/>
            <a:ext cx="6713361" cy="3469905"/>
          </a:xfrm>
          <a:prstGeom prst="rect">
            <a:avLst/>
          </a:prstGeom>
        </p:spPr>
        <p:txBody>
          <a:bodyPr>
            <a:noAutofit/>
          </a:bodyPr>
          <a:lstStyle>
            <a:lvl1pPr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lang="pt-BR" sz="4000" kern="1200">
                <a:solidFill>
                  <a:srgbClr val="000000"/>
                </a:solidFill>
                <a:latin typeface="Arial" pitchFamily="18"/>
                <a:ea typeface="MS PGothic" pitchFamily="34"/>
                <a:cs typeface="MS PGothic" charset="0"/>
              </a:defRPr>
            </a:lvl1pPr>
            <a:lvl2pPr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cs typeface="MS PGothic" charset="0"/>
              </a:defRPr>
            </a:lvl2pPr>
            <a:lvl3pPr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cs typeface="MS PGothic" charset="0"/>
              </a:defRPr>
            </a:lvl3pPr>
            <a:lvl4pPr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cs typeface="MS PGothic" charset="0"/>
              </a:defRPr>
            </a:lvl4pPr>
            <a:lvl5pPr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cs typeface="MS PGothic" charset="0"/>
              </a:defRPr>
            </a:lvl5pPr>
            <a:lvl6pPr marL="414726"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defRPr>
            </a:lvl6pPr>
            <a:lvl7pPr marL="829452"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defRPr>
            </a:lvl7pPr>
            <a:lvl8pPr marL="1244178"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defRPr>
            </a:lvl8pPr>
            <a:lvl9pPr marL="1658904" algn="ctr" rtl="0" eaLnBrk="0" fontAlgn="base" hangingPunct="0">
              <a:lnSpc>
                <a:spcPct val="93000"/>
              </a:lnSpc>
              <a:spcBef>
                <a:spcPct val="0"/>
              </a:spcBef>
              <a:spcAft>
                <a:spcPct val="0"/>
              </a:spcAf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sz="4000">
                <a:solidFill>
                  <a:srgbClr val="000000"/>
                </a:solidFill>
                <a:latin typeface="Arial" charset="0"/>
                <a:ea typeface="MS PGothic" pitchFamily="34" charset="-128"/>
              </a:defRPr>
            </a:lvl9pPr>
          </a:lstStyle>
          <a:p>
            <a:pPr eaLnBrk="1" hangingPunct="1"/>
            <a:r>
              <a:rPr lang="pt-BR" b="1" dirty="0">
                <a:solidFill>
                  <a:srgbClr val="006600"/>
                </a:solidFill>
                <a:latin typeface="Calibri"/>
                <a:cs typeface="+mj-cs"/>
              </a:rPr>
              <a:t>SALA DE SITUAÇÃO DO SICAR</a:t>
            </a:r>
          </a:p>
          <a:p>
            <a:pPr eaLnBrk="1" hangingPunct="1"/>
            <a:endParaRPr b="1" dirty="0">
              <a:solidFill>
                <a:srgbClr val="006600"/>
              </a:solidFill>
              <a:latin typeface="Calibri"/>
              <a:cs typeface="+mj-cs"/>
            </a:endParaRPr>
          </a:p>
          <a:p>
            <a:pPr eaLnBrk="1" hangingPunct="1"/>
            <a:r>
              <a:rPr lang="pt-BR" b="1" dirty="0">
                <a:solidFill>
                  <a:srgbClr val="006600"/>
                </a:solidFill>
                <a:latin typeface="Calibri"/>
                <a:cs typeface="+mj-cs"/>
              </a:rPr>
              <a:t>Levantamento de dados e informações sobre a bacia do Rio Doce</a:t>
            </a:r>
            <a:endParaRPr b="1" dirty="0">
              <a:solidFill>
                <a:srgbClr val="006600"/>
              </a:solidFill>
              <a:latin typeface="Calibri"/>
              <a:cs typeface="+mj-cs"/>
            </a:endParaRPr>
          </a:p>
          <a:p>
            <a:pPr eaLnBrk="1" hangingPunct="1"/>
            <a:r>
              <a:rPr b="1" dirty="0">
                <a:solidFill>
                  <a:srgbClr val="006600"/>
                </a:solidFill>
                <a:latin typeface="Calibri"/>
                <a:cs typeface="+mj-cs"/>
              </a:rPr>
              <a:t>(04/02/2016)</a:t>
            </a:r>
          </a:p>
        </p:txBody>
      </p:sp>
    </p:spTree>
    <p:extLst>
      <p:ext uri="{BB962C8B-B14F-4D97-AF65-F5344CB8AC3E}">
        <p14:creationId xmlns:p14="http://schemas.microsoft.com/office/powerpoint/2010/main" val="16165921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112698" y="55411"/>
            <a:ext cx="10303781" cy="6770254"/>
            <a:chOff x="-294506" y="665494"/>
            <a:chExt cx="8891323" cy="6063963"/>
          </a:xfrm>
        </p:grpSpPr>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06" y="665494"/>
              <a:ext cx="7928668" cy="6063963"/>
            </a:xfrm>
            <a:prstGeom prst="rect">
              <a:avLst/>
            </a:prstGeom>
          </p:spPr>
        </p:pic>
        <p:sp useBgFill="1">
          <p:nvSpPr>
            <p:cNvPr id="9" name="Subtítulo 2"/>
            <p:cNvSpPr txBox="1">
              <a:spLocks/>
            </p:cNvSpPr>
            <p:nvPr/>
          </p:nvSpPr>
          <p:spPr>
            <a:xfrm>
              <a:off x="3669827" y="4956783"/>
              <a:ext cx="1750328" cy="6535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None/>
              </a:pPr>
              <a:r>
                <a:rPr lang="pt-BR" sz="1400" dirty="0">
                  <a:solidFill>
                    <a:prstClr val="black"/>
                  </a:solidFill>
                  <a:latin typeface="Arial" panose="020B0604020202020204" pitchFamily="34" charset="0"/>
                  <a:cs typeface="Arial" panose="020B0604020202020204" pitchFamily="34" charset="0"/>
                </a:rPr>
                <a:t>Nº de imóveis rurais</a:t>
              </a:r>
              <a:r>
                <a:rPr lang="pt-BR" sz="1800" dirty="0">
                  <a:solidFill>
                    <a:prstClr val="black"/>
                  </a:solidFill>
                  <a:latin typeface="Arial" panose="020B0604020202020204" pitchFamily="34" charset="0"/>
                  <a:cs typeface="Arial" panose="020B0604020202020204" pitchFamily="34" charset="0"/>
                </a:rPr>
                <a:t> </a:t>
              </a:r>
            </a:p>
            <a:p>
              <a:pPr marL="0" indent="0" algn="ctr">
                <a:spcBef>
                  <a:spcPts val="0"/>
                </a:spcBef>
                <a:buNone/>
              </a:pPr>
              <a:r>
                <a:rPr lang="pt-BR" sz="2200" b="1" dirty="0">
                  <a:solidFill>
                    <a:prstClr val="black"/>
                  </a:solidFill>
                  <a:latin typeface="Arial" panose="020B0604020202020204" pitchFamily="34" charset="0"/>
                  <a:cs typeface="Arial" panose="020B0604020202020204" pitchFamily="34" charset="0"/>
                </a:rPr>
                <a:t>55.566</a:t>
              </a:r>
            </a:p>
          </p:txBody>
        </p:sp>
        <p:sp>
          <p:nvSpPr>
            <p:cNvPr id="11" name="Subtítulo 2"/>
            <p:cNvSpPr txBox="1">
              <a:spLocks/>
            </p:cNvSpPr>
            <p:nvPr/>
          </p:nvSpPr>
          <p:spPr>
            <a:xfrm>
              <a:off x="5644489" y="1700808"/>
              <a:ext cx="2952328" cy="43204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pt-BR" b="1" dirty="0">
                  <a:solidFill>
                    <a:prstClr val="black"/>
                  </a:solidFill>
                  <a:latin typeface="DaunPenh" pitchFamily="2" charset="0"/>
                  <a:cs typeface="DaunPenh" pitchFamily="2" charset="0"/>
                </a:rPr>
                <a:t>PERFIL DOS IMÓVEIS</a:t>
              </a:r>
            </a:p>
          </p:txBody>
        </p:sp>
      </p:grpSp>
      <p:sp useBgFill="1">
        <p:nvSpPr>
          <p:cNvPr id="7" name="Subtítulo 2">
            <a:extLst>
              <a:ext uri="{FF2B5EF4-FFF2-40B4-BE49-F238E27FC236}">
                <a16:creationId xmlns:a16="http://schemas.microsoft.com/office/drawing/2014/main" xmlns="" id="{46591D03-1CF4-403A-83F3-0D83504C471C}"/>
              </a:ext>
            </a:extLst>
          </p:cNvPr>
          <p:cNvSpPr txBox="1">
            <a:spLocks/>
          </p:cNvSpPr>
          <p:nvPr/>
        </p:nvSpPr>
        <p:spPr>
          <a:xfrm>
            <a:off x="3248747" y="5576229"/>
            <a:ext cx="3746403" cy="5966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None/>
            </a:pPr>
            <a:r>
              <a:rPr lang="pt-BR" sz="1400" dirty="0">
                <a:solidFill>
                  <a:prstClr val="black"/>
                </a:solidFill>
                <a:latin typeface="Arial" panose="020B0604020202020204" pitchFamily="34" charset="0"/>
                <a:cs typeface="Arial" panose="020B0604020202020204" pitchFamily="34" charset="0"/>
              </a:rPr>
              <a:t>Área dos imóveis rurais</a:t>
            </a:r>
          </a:p>
          <a:p>
            <a:pPr marL="0" indent="0" algn="ctr">
              <a:spcBef>
                <a:spcPts val="0"/>
              </a:spcBef>
              <a:buNone/>
            </a:pPr>
            <a:r>
              <a:rPr lang="pt-BR" sz="2200" b="1" dirty="0">
                <a:solidFill>
                  <a:prstClr val="black"/>
                </a:solidFill>
                <a:latin typeface="Arial" panose="020B0604020202020204" pitchFamily="34" charset="0"/>
                <a:cs typeface="Arial" panose="020B0604020202020204" pitchFamily="34" charset="0"/>
              </a:rPr>
              <a:t>2.394.107 ha </a:t>
            </a:r>
            <a:r>
              <a:rPr lang="pt-BR" sz="1600" b="1" dirty="0">
                <a:solidFill>
                  <a:prstClr val="black"/>
                </a:solidFill>
                <a:latin typeface="Arial" panose="020B0604020202020204" pitchFamily="34" charset="0"/>
                <a:cs typeface="Arial" panose="020B0604020202020204" pitchFamily="34" charset="0"/>
              </a:rPr>
              <a:t>(27,6% </a:t>
            </a:r>
            <a:r>
              <a:rPr lang="pt-BR" sz="1050" b="1" dirty="0">
                <a:solidFill>
                  <a:prstClr val="black"/>
                </a:solidFill>
                <a:latin typeface="Arial" panose="020B0604020202020204" pitchFamily="34" charset="0"/>
                <a:cs typeface="Arial" panose="020B0604020202020204" pitchFamily="34" charset="0"/>
              </a:rPr>
              <a:t>da bacia</a:t>
            </a:r>
            <a:r>
              <a:rPr lang="pt-BR" sz="1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933966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670565" y="214386"/>
            <a:ext cx="8713580" cy="6537395"/>
            <a:chOff x="1513195" y="849318"/>
            <a:chExt cx="7083620" cy="5417658"/>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195" y="849318"/>
              <a:ext cx="7083620" cy="5417658"/>
            </a:xfrm>
            <a:prstGeom prst="rect">
              <a:avLst/>
            </a:prstGeom>
          </p:spPr>
        </p:pic>
        <p:sp useBgFill="1">
          <p:nvSpPr>
            <p:cNvPr id="13" name="Subtítulo 2"/>
            <p:cNvSpPr txBox="1">
              <a:spLocks/>
            </p:cNvSpPr>
            <p:nvPr/>
          </p:nvSpPr>
          <p:spPr>
            <a:xfrm>
              <a:off x="4731458" y="4797157"/>
              <a:ext cx="1750328" cy="6535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None/>
              </a:pPr>
              <a:r>
                <a:rPr lang="pt-BR" sz="1400" dirty="0">
                  <a:solidFill>
                    <a:prstClr val="black"/>
                  </a:solidFill>
                  <a:latin typeface="Arial" panose="020B0604020202020204" pitchFamily="34" charset="0"/>
                  <a:cs typeface="Arial" panose="020B0604020202020204" pitchFamily="34" charset="0"/>
                </a:rPr>
                <a:t>Nº de nascentes*</a:t>
              </a:r>
              <a:r>
                <a:rPr lang="pt-BR" sz="1800" dirty="0">
                  <a:solidFill>
                    <a:prstClr val="black"/>
                  </a:solidFill>
                  <a:latin typeface="Arial" panose="020B0604020202020204" pitchFamily="34" charset="0"/>
                  <a:cs typeface="Arial" panose="020B0604020202020204" pitchFamily="34" charset="0"/>
                </a:rPr>
                <a:t> </a:t>
              </a:r>
            </a:p>
            <a:p>
              <a:pPr marL="0" indent="0" algn="ctr">
                <a:spcBef>
                  <a:spcPts val="0"/>
                </a:spcBef>
                <a:buNone/>
              </a:pPr>
              <a:r>
                <a:rPr lang="pt-BR" sz="2200" b="1" dirty="0">
                  <a:solidFill>
                    <a:prstClr val="black"/>
                  </a:solidFill>
                  <a:latin typeface="Arial" panose="020B0604020202020204" pitchFamily="34" charset="0"/>
                  <a:cs typeface="Arial" panose="020B0604020202020204" pitchFamily="34" charset="0"/>
                </a:rPr>
                <a:t>19.837</a:t>
              </a:r>
            </a:p>
          </p:txBody>
        </p:sp>
      </p:grpSp>
    </p:spTree>
    <p:extLst>
      <p:ext uri="{BB962C8B-B14F-4D97-AF65-F5344CB8AC3E}">
        <p14:creationId xmlns:p14="http://schemas.microsoft.com/office/powerpoint/2010/main" val="16814486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a livre 2"/>
          <p:cNvSpPr/>
          <p:nvPr/>
        </p:nvSpPr>
        <p:spPr>
          <a:xfrm>
            <a:off x="0" y="231777"/>
            <a:ext cx="12192000" cy="525463"/>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lIns="81641" tIns="40816" rIns="81641" bIns="40816" anchorCtr="1"/>
          <a:lstStyle/>
          <a:p>
            <a:pPr marL="0" marR="0" lvl="0" indent="0" algn="ctr" defTabSz="914400" rtl="0" eaLnBrk="1" fontAlgn="auto" latinLnBrk="0" hangingPunct="1">
              <a:lnSpc>
                <a:spcPct val="100000"/>
              </a:lnSpc>
              <a:spcBef>
                <a:spcPts val="0"/>
              </a:spcBef>
              <a:spcAft>
                <a:spcPts val="0"/>
              </a:spcAft>
              <a:buClrTx/>
              <a:buSzTx/>
              <a:buFontTx/>
              <a:buNone/>
              <a:tabLst>
                <a:tab pos="0" algn="l"/>
                <a:tab pos="407211" algn="l"/>
                <a:tab pos="814754" algn="l"/>
                <a:tab pos="1222297" algn="l"/>
                <a:tab pos="1629840" algn="l"/>
                <a:tab pos="2037383" algn="l"/>
                <a:tab pos="2444927" algn="l"/>
                <a:tab pos="2852469" algn="l"/>
                <a:tab pos="3260004" algn="l"/>
                <a:tab pos="3667547" algn="l"/>
                <a:tab pos="4075091" algn="l"/>
                <a:tab pos="4482633" algn="l"/>
                <a:tab pos="4890176" algn="l"/>
                <a:tab pos="5297719" algn="l"/>
                <a:tab pos="5705263" algn="l"/>
                <a:tab pos="6112805" algn="l"/>
                <a:tab pos="6520340" algn="l"/>
                <a:tab pos="6927883" algn="l"/>
                <a:tab pos="7335427" algn="l"/>
                <a:tab pos="7742969" algn="l"/>
                <a:tab pos="8150512" algn="l"/>
              </a:tabLst>
              <a:defRPr sz="1800" b="0" i="0" u="none" strike="noStrike" kern="0" cap="none" spc="0" baseline="0">
                <a:solidFill>
                  <a:srgbClr val="000000"/>
                </a:solidFill>
                <a:uFillTx/>
              </a:defRPr>
            </a:pPr>
            <a:r>
              <a:rPr kumimoji="0" lang="pt-BR" sz="2800" b="1" i="0" u="none" strike="noStrike" kern="0" cap="none" spc="0" normalizeH="0" baseline="0" noProof="0" dirty="0">
                <a:ln>
                  <a:noFill/>
                </a:ln>
                <a:solidFill>
                  <a:srgbClr val="008000"/>
                </a:solidFill>
                <a:effectLst/>
                <a:uLnTx/>
                <a:uFillTx/>
                <a:latin typeface="Verdana" pitchFamily="34"/>
                <a:ea typeface="Arial Unicode MS" pitchFamily="34"/>
                <a:cs typeface="Arial Unicode MS" pitchFamily="34"/>
              </a:rPr>
              <a:t>Integrações do SICAR (em andamento)</a:t>
            </a: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922" y="970145"/>
            <a:ext cx="7552155" cy="5166521"/>
          </a:xfrm>
          <a:prstGeom prst="rect">
            <a:avLst/>
          </a:prstGeom>
        </p:spPr>
      </p:pic>
    </p:spTree>
    <p:extLst>
      <p:ext uri="{BB962C8B-B14F-4D97-AF65-F5344CB8AC3E}">
        <p14:creationId xmlns:p14="http://schemas.microsoft.com/office/powerpoint/2010/main" val="7272287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G:\GABINETE\apresentacoes\dia_meio_ambiete_SFB_2017\site.png"/>
          <p:cNvPicPr>
            <a:picLocks noChangeAspect="1" noChangeArrowheads="1"/>
          </p:cNvPicPr>
          <p:nvPr/>
        </p:nvPicPr>
        <p:blipFill rotWithShape="1">
          <a:blip r:embed="rId3">
            <a:extLst>
              <a:ext uri="{28A0092B-C50C-407E-A947-70E740481C1C}">
                <a14:useLocalDpi xmlns:a14="http://schemas.microsoft.com/office/drawing/2010/main" val="0"/>
              </a:ext>
            </a:extLst>
          </a:blip>
          <a:srcRect r="56209"/>
          <a:stretch/>
        </p:blipFill>
        <p:spPr bwMode="auto">
          <a:xfrm>
            <a:off x="6855725" y="0"/>
            <a:ext cx="5336275"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66674"/>
            <a:ext cx="7017736" cy="1337901"/>
          </a:xfrm>
          <a:prstGeom prst="rect">
            <a:avLst/>
          </a:prstGeom>
          <a:noFill/>
          <a:ln w="9525">
            <a:noFill/>
            <a:miter lim="800000"/>
            <a:headEnd/>
            <a:tailEnd/>
          </a:ln>
        </p:spPr>
        <p:txBody>
          <a:bodyPr lIns="83529" tIns="41765" rIns="83529" bIns="41765"/>
          <a:lstStyle/>
          <a:p>
            <a:pPr algn="ctr">
              <a:defRPr/>
            </a:pPr>
            <a:r>
              <a:rPr lang="en-US" sz="2800" b="1" kern="0" dirty="0" err="1">
                <a:solidFill>
                  <a:srgbClr val="008000"/>
                </a:solidFill>
                <a:latin typeface="Verdana" pitchFamily="34"/>
                <a:ea typeface="Arial Unicode MS" pitchFamily="34"/>
                <a:cs typeface="Arial Unicode MS" pitchFamily="34"/>
              </a:rPr>
              <a:t>Programa</a:t>
            </a:r>
            <a:r>
              <a:rPr lang="en-US" sz="2800" b="1" kern="0" dirty="0">
                <a:solidFill>
                  <a:srgbClr val="008000"/>
                </a:solidFill>
                <a:latin typeface="Verdana" pitchFamily="34"/>
                <a:ea typeface="Arial Unicode MS" pitchFamily="34"/>
                <a:cs typeface="Arial Unicode MS" pitchFamily="34"/>
              </a:rPr>
              <a:t> </a:t>
            </a:r>
            <a:r>
              <a:rPr lang="en-US" sz="2800" b="1" kern="0" dirty="0" err="1">
                <a:solidFill>
                  <a:srgbClr val="008000"/>
                </a:solidFill>
                <a:latin typeface="Verdana" pitchFamily="34"/>
                <a:ea typeface="Arial Unicode MS" pitchFamily="34"/>
                <a:cs typeface="Arial Unicode MS" pitchFamily="34"/>
              </a:rPr>
              <a:t>Plantadores</a:t>
            </a:r>
            <a:r>
              <a:rPr lang="en-US" sz="2800" b="1" kern="0" dirty="0">
                <a:solidFill>
                  <a:srgbClr val="008000"/>
                </a:solidFill>
                <a:latin typeface="Verdana" pitchFamily="34"/>
                <a:ea typeface="Arial Unicode MS" pitchFamily="34"/>
                <a:cs typeface="Arial Unicode MS" pitchFamily="34"/>
              </a:rPr>
              <a:t> de Rios</a:t>
            </a:r>
          </a:p>
        </p:txBody>
      </p:sp>
      <p:sp>
        <p:nvSpPr>
          <p:cNvPr id="81" name="object 14"/>
          <p:cNvSpPr txBox="1"/>
          <p:nvPr/>
        </p:nvSpPr>
        <p:spPr>
          <a:xfrm>
            <a:off x="28151" y="729988"/>
            <a:ext cx="6391971" cy="855427"/>
          </a:xfrm>
          <a:prstGeom prst="rect">
            <a:avLst/>
          </a:prstGeom>
        </p:spPr>
        <p:txBody>
          <a:bodyPr vert="horz" wrap="square" lIns="0" tIns="0" rIns="0" bIns="0" rtlCol="0">
            <a:spAutoFit/>
          </a:bodyPr>
          <a:lstStyle/>
          <a:p>
            <a:pPr marL="11206" algn="ctr"/>
            <a:r>
              <a:rPr lang="en-US" sz="1853" b="1" spc="199" dirty="0" err="1">
                <a:solidFill>
                  <a:schemeClr val="accent6">
                    <a:lumMod val="50000"/>
                  </a:schemeClr>
                </a:solidFill>
                <a:latin typeface="Calibri"/>
                <a:cs typeface="Calibri"/>
              </a:rPr>
              <a:t>Conectando</a:t>
            </a:r>
            <a:r>
              <a:rPr lang="en-US" sz="1853" b="1" spc="199" dirty="0">
                <a:solidFill>
                  <a:schemeClr val="accent6">
                    <a:lumMod val="50000"/>
                  </a:schemeClr>
                </a:solidFill>
                <a:latin typeface="Calibri"/>
                <a:cs typeface="Calibri"/>
              </a:rPr>
              <a:t> </a:t>
            </a:r>
            <a:r>
              <a:rPr lang="en-US" sz="1853" b="1" spc="199" dirty="0" err="1">
                <a:solidFill>
                  <a:schemeClr val="accent6">
                    <a:lumMod val="50000"/>
                  </a:schemeClr>
                </a:solidFill>
                <a:latin typeface="Calibri"/>
                <a:cs typeface="Calibri"/>
              </a:rPr>
              <a:t>proprietários</a:t>
            </a:r>
            <a:r>
              <a:rPr lang="en-US" sz="1853" b="1" spc="199" dirty="0">
                <a:solidFill>
                  <a:schemeClr val="accent6">
                    <a:lumMod val="50000"/>
                  </a:schemeClr>
                </a:solidFill>
                <a:latin typeface="Calibri"/>
                <a:cs typeface="Calibri"/>
              </a:rPr>
              <a:t> de </a:t>
            </a:r>
            <a:r>
              <a:rPr lang="en-US" sz="1853" b="1" spc="199" dirty="0" err="1">
                <a:solidFill>
                  <a:schemeClr val="accent6">
                    <a:lumMod val="50000"/>
                  </a:schemeClr>
                </a:solidFill>
                <a:latin typeface="Calibri"/>
                <a:cs typeface="Calibri"/>
              </a:rPr>
              <a:t>nascentes</a:t>
            </a:r>
            <a:r>
              <a:rPr lang="en-US" sz="1853" b="1" spc="199" dirty="0">
                <a:solidFill>
                  <a:schemeClr val="accent6">
                    <a:lumMod val="50000"/>
                  </a:schemeClr>
                </a:solidFill>
                <a:latin typeface="Calibri"/>
                <a:cs typeface="Calibri"/>
              </a:rPr>
              <a:t> e </a:t>
            </a:r>
            <a:r>
              <a:rPr lang="en-US" sz="1853" b="1" spc="199" dirty="0" err="1">
                <a:solidFill>
                  <a:schemeClr val="accent6">
                    <a:lumMod val="50000"/>
                  </a:schemeClr>
                </a:solidFill>
                <a:latin typeface="Calibri"/>
                <a:cs typeface="Calibri"/>
              </a:rPr>
              <a:t>olhos</a:t>
            </a:r>
            <a:r>
              <a:rPr lang="en-US" sz="1853" b="1" spc="199" dirty="0">
                <a:solidFill>
                  <a:schemeClr val="accent6">
                    <a:lumMod val="50000"/>
                  </a:schemeClr>
                </a:solidFill>
                <a:latin typeface="Calibri"/>
                <a:cs typeface="Calibri"/>
              </a:rPr>
              <a:t> </a:t>
            </a:r>
            <a:r>
              <a:rPr lang="en-US" sz="1853" b="1" spc="199" dirty="0" err="1">
                <a:solidFill>
                  <a:schemeClr val="accent6">
                    <a:lumMod val="50000"/>
                  </a:schemeClr>
                </a:solidFill>
                <a:latin typeface="Calibri"/>
                <a:cs typeface="Calibri"/>
              </a:rPr>
              <a:t>d’água</a:t>
            </a:r>
            <a:r>
              <a:rPr lang="en-US" sz="1853" b="1" spc="199" dirty="0">
                <a:solidFill>
                  <a:schemeClr val="accent6">
                    <a:lumMod val="50000"/>
                  </a:schemeClr>
                </a:solidFill>
                <a:latin typeface="Calibri"/>
                <a:cs typeface="Calibri"/>
              </a:rPr>
              <a:t> </a:t>
            </a:r>
            <a:r>
              <a:rPr lang="en-US" sz="1853" b="1" spc="199" dirty="0" err="1">
                <a:solidFill>
                  <a:schemeClr val="accent6">
                    <a:lumMod val="50000"/>
                  </a:schemeClr>
                </a:solidFill>
                <a:latin typeface="Calibri"/>
                <a:cs typeface="Calibri"/>
              </a:rPr>
              <a:t>declarados</a:t>
            </a:r>
            <a:r>
              <a:rPr lang="en-US" sz="1853" b="1" spc="199" dirty="0">
                <a:solidFill>
                  <a:schemeClr val="accent6">
                    <a:lumMod val="50000"/>
                  </a:schemeClr>
                </a:solidFill>
                <a:latin typeface="Calibri"/>
                <a:cs typeface="Calibri"/>
              </a:rPr>
              <a:t> no CAR com </a:t>
            </a:r>
            <a:r>
              <a:rPr lang="en-US" sz="1853" b="1" spc="199" dirty="0" err="1">
                <a:solidFill>
                  <a:schemeClr val="accent6">
                    <a:lumMod val="50000"/>
                  </a:schemeClr>
                </a:solidFill>
                <a:latin typeface="Calibri"/>
                <a:cs typeface="Calibri"/>
              </a:rPr>
              <a:t>apoiadores</a:t>
            </a:r>
            <a:r>
              <a:rPr lang="en-US" sz="1853" b="1" spc="199" dirty="0">
                <a:solidFill>
                  <a:schemeClr val="accent6">
                    <a:lumMod val="50000"/>
                  </a:schemeClr>
                </a:solidFill>
                <a:latin typeface="Calibri"/>
                <a:cs typeface="Calibri"/>
              </a:rPr>
              <a:t> da </a:t>
            </a:r>
            <a:r>
              <a:rPr lang="en-US" sz="1853" b="1" spc="199" dirty="0" err="1">
                <a:solidFill>
                  <a:schemeClr val="accent6">
                    <a:lumMod val="50000"/>
                  </a:schemeClr>
                </a:solidFill>
                <a:latin typeface="Calibri"/>
                <a:cs typeface="Calibri"/>
              </a:rPr>
              <a:t>recomposição</a:t>
            </a:r>
            <a:r>
              <a:rPr lang="en-US" sz="1853" b="1" spc="199" dirty="0">
                <a:solidFill>
                  <a:schemeClr val="accent6">
                    <a:lumMod val="50000"/>
                  </a:schemeClr>
                </a:solidFill>
                <a:latin typeface="Calibri"/>
                <a:cs typeface="Calibri"/>
              </a:rPr>
              <a:t> da </a:t>
            </a:r>
            <a:r>
              <a:rPr lang="en-US" sz="1853" b="1" spc="199" dirty="0" err="1">
                <a:solidFill>
                  <a:schemeClr val="accent6">
                    <a:lumMod val="50000"/>
                  </a:schemeClr>
                </a:solidFill>
                <a:latin typeface="Calibri"/>
                <a:cs typeface="Calibri"/>
              </a:rPr>
              <a:t>vegetação</a:t>
            </a:r>
            <a:r>
              <a:rPr lang="en-US" sz="1853" b="1" spc="199" dirty="0">
                <a:solidFill>
                  <a:schemeClr val="accent6">
                    <a:lumMod val="50000"/>
                  </a:schemeClr>
                </a:solidFill>
                <a:latin typeface="Calibri"/>
                <a:cs typeface="Calibri"/>
              </a:rPr>
              <a:t> </a:t>
            </a:r>
            <a:r>
              <a:rPr lang="en-US" sz="1853" b="1" spc="199" dirty="0" err="1">
                <a:solidFill>
                  <a:schemeClr val="accent6">
                    <a:lumMod val="50000"/>
                  </a:schemeClr>
                </a:solidFill>
                <a:latin typeface="Calibri"/>
                <a:cs typeface="Calibri"/>
              </a:rPr>
              <a:t>nativa</a:t>
            </a:r>
            <a:r>
              <a:rPr lang="en-US" sz="1853" b="1" spc="199" dirty="0">
                <a:solidFill>
                  <a:schemeClr val="accent6">
                    <a:lumMod val="50000"/>
                  </a:schemeClr>
                </a:solidFill>
                <a:latin typeface="Calibri"/>
                <a:cs typeface="Calibri"/>
              </a:rPr>
              <a:t> </a:t>
            </a:r>
            <a:endParaRPr sz="1853" dirty="0">
              <a:solidFill>
                <a:schemeClr val="accent6">
                  <a:lumMod val="50000"/>
                </a:schemeClr>
              </a:solidFill>
              <a:latin typeface="Calibri"/>
              <a:cs typeface="Calibri"/>
            </a:endParaRPr>
          </a:p>
        </p:txBody>
      </p:sp>
      <p:grpSp>
        <p:nvGrpSpPr>
          <p:cNvPr id="4096" name="Grupo 4095"/>
          <p:cNvGrpSpPr/>
          <p:nvPr/>
        </p:nvGrpSpPr>
        <p:grpSpPr>
          <a:xfrm>
            <a:off x="116764" y="1641622"/>
            <a:ext cx="6500176" cy="4571040"/>
            <a:chOff x="116764" y="1450550"/>
            <a:chExt cx="6500176" cy="4571040"/>
          </a:xfrm>
        </p:grpSpPr>
        <p:sp>
          <p:nvSpPr>
            <p:cNvPr id="71" name="object 4"/>
            <p:cNvSpPr/>
            <p:nvPr/>
          </p:nvSpPr>
          <p:spPr>
            <a:xfrm>
              <a:off x="2620745" y="2709120"/>
              <a:ext cx="1206785" cy="1470622"/>
            </a:xfrm>
            <a:custGeom>
              <a:avLst/>
              <a:gdLst/>
              <a:ahLst/>
              <a:cxnLst/>
              <a:rect l="l" t="t" r="r" b="b"/>
              <a:pathLst>
                <a:path w="1556385" h="1845945">
                  <a:moveTo>
                    <a:pt x="660958" y="0"/>
                  </a:moveTo>
                  <a:lnTo>
                    <a:pt x="609268" y="50"/>
                  </a:lnTo>
                  <a:lnTo>
                    <a:pt x="0" y="7023"/>
                  </a:lnTo>
                  <a:lnTo>
                    <a:pt x="228776" y="258962"/>
                  </a:lnTo>
                  <a:lnTo>
                    <a:pt x="325753" y="367495"/>
                  </a:lnTo>
                  <a:lnTo>
                    <a:pt x="411966" y="466222"/>
                  </a:lnTo>
                  <a:lnTo>
                    <a:pt x="488049" y="556506"/>
                  </a:lnTo>
                  <a:lnTo>
                    <a:pt x="554635" y="639709"/>
                  </a:lnTo>
                  <a:lnTo>
                    <a:pt x="612357" y="717195"/>
                  </a:lnTo>
                  <a:lnTo>
                    <a:pt x="661848" y="790326"/>
                  </a:lnTo>
                  <a:lnTo>
                    <a:pt x="703741" y="860466"/>
                  </a:lnTo>
                  <a:lnTo>
                    <a:pt x="738670" y="928978"/>
                  </a:lnTo>
                  <a:lnTo>
                    <a:pt x="767267" y="997224"/>
                  </a:lnTo>
                  <a:lnTo>
                    <a:pt x="790165" y="1066568"/>
                  </a:lnTo>
                  <a:lnTo>
                    <a:pt x="807999" y="1138373"/>
                  </a:lnTo>
                  <a:lnTo>
                    <a:pt x="821401" y="1214002"/>
                  </a:lnTo>
                  <a:lnTo>
                    <a:pt x="831003" y="1294817"/>
                  </a:lnTo>
                  <a:lnTo>
                    <a:pt x="837440" y="1382183"/>
                  </a:lnTo>
                  <a:lnTo>
                    <a:pt x="841345" y="1477462"/>
                  </a:lnTo>
                  <a:lnTo>
                    <a:pt x="843350" y="1582016"/>
                  </a:lnTo>
                  <a:lnTo>
                    <a:pt x="844088" y="1697210"/>
                  </a:lnTo>
                  <a:lnTo>
                    <a:pt x="844194" y="1838947"/>
                  </a:lnTo>
                  <a:lnTo>
                    <a:pt x="844448" y="1845818"/>
                  </a:lnTo>
                  <a:lnTo>
                    <a:pt x="845096" y="1845818"/>
                  </a:lnTo>
                  <a:lnTo>
                    <a:pt x="847151" y="1835824"/>
                  </a:lnTo>
                  <a:lnTo>
                    <a:pt x="850744" y="1807012"/>
                  </a:lnTo>
                  <a:lnTo>
                    <a:pt x="856200" y="1761136"/>
                  </a:lnTo>
                  <a:lnTo>
                    <a:pt x="863842" y="1699948"/>
                  </a:lnTo>
                  <a:lnTo>
                    <a:pt x="873995" y="1625203"/>
                  </a:lnTo>
                  <a:lnTo>
                    <a:pt x="886982" y="1538653"/>
                  </a:lnTo>
                  <a:lnTo>
                    <a:pt x="903128" y="1442052"/>
                  </a:lnTo>
                  <a:lnTo>
                    <a:pt x="922758" y="1337154"/>
                  </a:lnTo>
                  <a:lnTo>
                    <a:pt x="946194" y="1225711"/>
                  </a:lnTo>
                  <a:lnTo>
                    <a:pt x="973762" y="1109478"/>
                  </a:lnTo>
                  <a:lnTo>
                    <a:pt x="1005786" y="990207"/>
                  </a:lnTo>
                  <a:lnTo>
                    <a:pt x="1042590" y="869653"/>
                  </a:lnTo>
                  <a:lnTo>
                    <a:pt x="1084497" y="749567"/>
                  </a:lnTo>
                  <a:lnTo>
                    <a:pt x="1131832" y="631705"/>
                  </a:lnTo>
                  <a:lnTo>
                    <a:pt x="1184920" y="517819"/>
                  </a:lnTo>
                  <a:lnTo>
                    <a:pt x="1244084" y="409663"/>
                  </a:lnTo>
                  <a:lnTo>
                    <a:pt x="1309649" y="308990"/>
                  </a:lnTo>
                  <a:lnTo>
                    <a:pt x="1381939" y="217554"/>
                  </a:lnTo>
                  <a:lnTo>
                    <a:pt x="1461278" y="137108"/>
                  </a:lnTo>
                  <a:lnTo>
                    <a:pt x="1547990" y="69405"/>
                  </a:lnTo>
                  <a:lnTo>
                    <a:pt x="1556341" y="61170"/>
                  </a:lnTo>
                  <a:lnTo>
                    <a:pt x="1509718" y="34466"/>
                  </a:lnTo>
                  <a:lnTo>
                    <a:pt x="1445264" y="24514"/>
                  </a:lnTo>
                  <a:lnTo>
                    <a:pt x="1404471" y="20302"/>
                  </a:lnTo>
                  <a:lnTo>
                    <a:pt x="1358620" y="16567"/>
                  </a:lnTo>
                  <a:lnTo>
                    <a:pt x="1308204" y="13285"/>
                  </a:lnTo>
                  <a:lnTo>
                    <a:pt x="1253714" y="10432"/>
                  </a:lnTo>
                  <a:lnTo>
                    <a:pt x="1134473" y="5912"/>
                  </a:lnTo>
                  <a:lnTo>
                    <a:pt x="868700" y="939"/>
                  </a:lnTo>
                  <a:lnTo>
                    <a:pt x="660958" y="0"/>
                  </a:lnTo>
                  <a:close/>
                </a:path>
              </a:pathLst>
            </a:custGeom>
            <a:solidFill>
              <a:srgbClr val="DDDDDF"/>
            </a:solidFill>
          </p:spPr>
          <p:txBody>
            <a:bodyPr wrap="square" lIns="0" tIns="0" rIns="0" bIns="0" rtlCol="0"/>
            <a:lstStyle/>
            <a:p>
              <a:endParaRPr sz="1588"/>
            </a:p>
          </p:txBody>
        </p:sp>
        <p:sp>
          <p:nvSpPr>
            <p:cNvPr id="72" name="object 5"/>
            <p:cNvSpPr/>
            <p:nvPr/>
          </p:nvSpPr>
          <p:spPr>
            <a:xfrm>
              <a:off x="428755" y="2714717"/>
              <a:ext cx="2136368" cy="1842957"/>
            </a:xfrm>
            <a:custGeom>
              <a:avLst/>
              <a:gdLst/>
              <a:ahLst/>
              <a:cxnLst/>
              <a:rect l="l" t="t" r="r" b="b"/>
              <a:pathLst>
                <a:path w="2755265" h="2313304">
                  <a:moveTo>
                    <a:pt x="1056314" y="0"/>
                  </a:moveTo>
                  <a:lnTo>
                    <a:pt x="900928" y="678"/>
                  </a:lnTo>
                  <a:lnTo>
                    <a:pt x="655470" y="5047"/>
                  </a:lnTo>
                  <a:lnTo>
                    <a:pt x="494444" y="10944"/>
                  </a:lnTo>
                  <a:lnTo>
                    <a:pt x="417508" y="14982"/>
                  </a:lnTo>
                  <a:lnTo>
                    <a:pt x="344198" y="19831"/>
                  </a:lnTo>
                  <a:lnTo>
                    <a:pt x="275445" y="25557"/>
                  </a:lnTo>
                  <a:lnTo>
                    <a:pt x="212181" y="32223"/>
                  </a:lnTo>
                  <a:lnTo>
                    <a:pt x="155337" y="39894"/>
                  </a:lnTo>
                  <a:lnTo>
                    <a:pt x="105843" y="48634"/>
                  </a:lnTo>
                  <a:lnTo>
                    <a:pt x="64632" y="58509"/>
                  </a:lnTo>
                  <a:lnTo>
                    <a:pt x="10779" y="81917"/>
                  </a:lnTo>
                  <a:lnTo>
                    <a:pt x="0" y="95579"/>
                  </a:lnTo>
                  <a:lnTo>
                    <a:pt x="1227" y="110633"/>
                  </a:lnTo>
                  <a:lnTo>
                    <a:pt x="15392" y="127143"/>
                  </a:lnTo>
                  <a:lnTo>
                    <a:pt x="43426" y="145173"/>
                  </a:lnTo>
                  <a:lnTo>
                    <a:pt x="206116" y="237162"/>
                  </a:lnTo>
                  <a:lnTo>
                    <a:pt x="376092" y="342781"/>
                  </a:lnTo>
                  <a:lnTo>
                    <a:pt x="551665" y="460047"/>
                  </a:lnTo>
                  <a:lnTo>
                    <a:pt x="731146" y="586977"/>
                  </a:lnTo>
                  <a:lnTo>
                    <a:pt x="912842" y="721585"/>
                  </a:lnTo>
                  <a:lnTo>
                    <a:pt x="1095066" y="861888"/>
                  </a:lnTo>
                  <a:lnTo>
                    <a:pt x="1276125" y="1005901"/>
                  </a:lnTo>
                  <a:lnTo>
                    <a:pt x="1454331" y="1151641"/>
                  </a:lnTo>
                  <a:lnTo>
                    <a:pt x="1627993" y="1297124"/>
                  </a:lnTo>
                  <a:lnTo>
                    <a:pt x="1795421" y="1440365"/>
                  </a:lnTo>
                  <a:lnTo>
                    <a:pt x="1954925" y="1579381"/>
                  </a:lnTo>
                  <a:lnTo>
                    <a:pt x="2104815" y="1712187"/>
                  </a:lnTo>
                  <a:lnTo>
                    <a:pt x="2243400" y="1836799"/>
                  </a:lnTo>
                  <a:lnTo>
                    <a:pt x="2368991" y="1951234"/>
                  </a:lnTo>
                  <a:lnTo>
                    <a:pt x="2479897" y="2053506"/>
                  </a:lnTo>
                  <a:lnTo>
                    <a:pt x="2650894" y="2213630"/>
                  </a:lnTo>
                  <a:lnTo>
                    <a:pt x="2755003" y="2313000"/>
                  </a:lnTo>
                  <a:lnTo>
                    <a:pt x="2622468" y="2166185"/>
                  </a:lnTo>
                  <a:lnTo>
                    <a:pt x="2497679" y="2014865"/>
                  </a:lnTo>
                  <a:lnTo>
                    <a:pt x="2380533" y="1860340"/>
                  </a:lnTo>
                  <a:lnTo>
                    <a:pt x="2270927" y="1703913"/>
                  </a:lnTo>
                  <a:lnTo>
                    <a:pt x="2168759" y="1546885"/>
                  </a:lnTo>
                  <a:lnTo>
                    <a:pt x="2073926" y="1390556"/>
                  </a:lnTo>
                  <a:lnTo>
                    <a:pt x="1986326" y="1236229"/>
                  </a:lnTo>
                  <a:lnTo>
                    <a:pt x="1905855" y="1085204"/>
                  </a:lnTo>
                  <a:lnTo>
                    <a:pt x="1832412" y="938783"/>
                  </a:lnTo>
                  <a:lnTo>
                    <a:pt x="1765894" y="798268"/>
                  </a:lnTo>
                  <a:lnTo>
                    <a:pt x="1706197" y="664958"/>
                  </a:lnTo>
                  <a:lnTo>
                    <a:pt x="1653220" y="540156"/>
                  </a:lnTo>
                  <a:lnTo>
                    <a:pt x="1606860" y="425164"/>
                  </a:lnTo>
                  <a:lnTo>
                    <a:pt x="1567015" y="321281"/>
                  </a:lnTo>
                  <a:lnTo>
                    <a:pt x="1533581" y="229811"/>
                  </a:lnTo>
                  <a:lnTo>
                    <a:pt x="1506456" y="152053"/>
                  </a:lnTo>
                  <a:lnTo>
                    <a:pt x="1485537" y="89310"/>
                  </a:lnTo>
                  <a:lnTo>
                    <a:pt x="1470722" y="42882"/>
                  </a:lnTo>
                  <a:lnTo>
                    <a:pt x="1458993" y="4178"/>
                  </a:lnTo>
                  <a:lnTo>
                    <a:pt x="1277880" y="522"/>
                  </a:lnTo>
                  <a:lnTo>
                    <a:pt x="1056314" y="0"/>
                  </a:lnTo>
                  <a:close/>
                </a:path>
              </a:pathLst>
            </a:custGeom>
            <a:solidFill>
              <a:srgbClr val="DDDDDF"/>
            </a:solidFill>
          </p:spPr>
          <p:txBody>
            <a:bodyPr wrap="square" lIns="0" tIns="0" rIns="0" bIns="0" rtlCol="0"/>
            <a:lstStyle/>
            <a:p>
              <a:endParaRPr sz="1588"/>
            </a:p>
          </p:txBody>
        </p:sp>
        <p:sp>
          <p:nvSpPr>
            <p:cNvPr id="73" name="object 6"/>
            <p:cNvSpPr/>
            <p:nvPr/>
          </p:nvSpPr>
          <p:spPr>
            <a:xfrm>
              <a:off x="3985735" y="2714717"/>
              <a:ext cx="2136368" cy="1842957"/>
            </a:xfrm>
            <a:custGeom>
              <a:avLst/>
              <a:gdLst/>
              <a:ahLst/>
              <a:cxnLst/>
              <a:rect l="l" t="t" r="r" b="b"/>
              <a:pathLst>
                <a:path w="2755265" h="2313304">
                  <a:moveTo>
                    <a:pt x="1698675" y="0"/>
                  </a:moveTo>
                  <a:lnTo>
                    <a:pt x="1631921" y="116"/>
                  </a:lnTo>
                  <a:lnTo>
                    <a:pt x="1295996" y="4178"/>
                  </a:lnTo>
                  <a:lnTo>
                    <a:pt x="1240773" y="196551"/>
                  </a:lnTo>
                  <a:lnTo>
                    <a:pt x="1190373" y="370437"/>
                  </a:lnTo>
                  <a:lnTo>
                    <a:pt x="1143825" y="527567"/>
                  </a:lnTo>
                  <a:lnTo>
                    <a:pt x="1100158" y="669672"/>
                  </a:lnTo>
                  <a:lnTo>
                    <a:pt x="1058398" y="798484"/>
                  </a:lnTo>
                  <a:lnTo>
                    <a:pt x="1017574" y="915734"/>
                  </a:lnTo>
                  <a:lnTo>
                    <a:pt x="976714" y="1023155"/>
                  </a:lnTo>
                  <a:lnTo>
                    <a:pt x="934846" y="1122477"/>
                  </a:lnTo>
                  <a:lnTo>
                    <a:pt x="890999" y="1215433"/>
                  </a:lnTo>
                  <a:lnTo>
                    <a:pt x="844199" y="1303755"/>
                  </a:lnTo>
                  <a:lnTo>
                    <a:pt x="793475" y="1389172"/>
                  </a:lnTo>
                  <a:lnTo>
                    <a:pt x="737855" y="1473418"/>
                  </a:lnTo>
                  <a:lnTo>
                    <a:pt x="676367" y="1558224"/>
                  </a:lnTo>
                  <a:lnTo>
                    <a:pt x="608039" y="1645322"/>
                  </a:lnTo>
                  <a:lnTo>
                    <a:pt x="531899" y="1736443"/>
                  </a:lnTo>
                  <a:lnTo>
                    <a:pt x="446975" y="1833318"/>
                  </a:lnTo>
                  <a:lnTo>
                    <a:pt x="352295" y="1937680"/>
                  </a:lnTo>
                  <a:lnTo>
                    <a:pt x="246887" y="2051260"/>
                  </a:lnTo>
                  <a:lnTo>
                    <a:pt x="0" y="2313000"/>
                  </a:lnTo>
                  <a:lnTo>
                    <a:pt x="816098" y="1525537"/>
                  </a:lnTo>
                  <a:lnTo>
                    <a:pt x="973313" y="1376643"/>
                  </a:lnTo>
                  <a:lnTo>
                    <a:pt x="1115870" y="1243686"/>
                  </a:lnTo>
                  <a:lnTo>
                    <a:pt x="1245804" y="1125040"/>
                  </a:lnTo>
                  <a:lnTo>
                    <a:pt x="1365149" y="1019079"/>
                  </a:lnTo>
                  <a:lnTo>
                    <a:pt x="1475938" y="924177"/>
                  </a:lnTo>
                  <a:lnTo>
                    <a:pt x="1580205" y="838709"/>
                  </a:lnTo>
                  <a:lnTo>
                    <a:pt x="1679983" y="761048"/>
                  </a:lnTo>
                  <a:lnTo>
                    <a:pt x="1777307" y="689569"/>
                  </a:lnTo>
                  <a:lnTo>
                    <a:pt x="1874209" y="622646"/>
                  </a:lnTo>
                  <a:lnTo>
                    <a:pt x="1972724" y="558653"/>
                  </a:lnTo>
                  <a:lnTo>
                    <a:pt x="2074886" y="495964"/>
                  </a:lnTo>
                  <a:lnTo>
                    <a:pt x="2182727" y="432953"/>
                  </a:lnTo>
                  <a:lnTo>
                    <a:pt x="2298281" y="367994"/>
                  </a:lnTo>
                  <a:lnTo>
                    <a:pt x="2711564" y="145173"/>
                  </a:lnTo>
                  <a:lnTo>
                    <a:pt x="2739598" y="127143"/>
                  </a:lnTo>
                  <a:lnTo>
                    <a:pt x="2753763" y="110633"/>
                  </a:lnTo>
                  <a:lnTo>
                    <a:pt x="2754990" y="95579"/>
                  </a:lnTo>
                  <a:lnTo>
                    <a:pt x="2744211" y="81917"/>
                  </a:lnTo>
                  <a:lnTo>
                    <a:pt x="2690358" y="58509"/>
                  </a:lnTo>
                  <a:lnTo>
                    <a:pt x="2649146" y="48634"/>
                  </a:lnTo>
                  <a:lnTo>
                    <a:pt x="2599653" y="39894"/>
                  </a:lnTo>
                  <a:lnTo>
                    <a:pt x="2542808" y="32223"/>
                  </a:lnTo>
                  <a:lnTo>
                    <a:pt x="2479544" y="25557"/>
                  </a:lnTo>
                  <a:lnTo>
                    <a:pt x="2410792" y="19831"/>
                  </a:lnTo>
                  <a:lnTo>
                    <a:pt x="2337482" y="14982"/>
                  </a:lnTo>
                  <a:lnTo>
                    <a:pt x="2260546" y="10944"/>
                  </a:lnTo>
                  <a:lnTo>
                    <a:pt x="2099519" y="5047"/>
                  </a:lnTo>
                  <a:lnTo>
                    <a:pt x="1854062" y="678"/>
                  </a:lnTo>
                  <a:lnTo>
                    <a:pt x="1698675" y="0"/>
                  </a:lnTo>
                  <a:close/>
                </a:path>
              </a:pathLst>
            </a:custGeom>
            <a:solidFill>
              <a:srgbClr val="DDDDDF"/>
            </a:solidFill>
          </p:spPr>
          <p:txBody>
            <a:bodyPr wrap="square" lIns="0" tIns="0" rIns="0" bIns="0" rtlCol="0"/>
            <a:lstStyle/>
            <a:p>
              <a:endParaRPr sz="1588"/>
            </a:p>
          </p:txBody>
        </p:sp>
        <p:sp>
          <p:nvSpPr>
            <p:cNvPr id="74" name="object 7"/>
            <p:cNvSpPr/>
            <p:nvPr/>
          </p:nvSpPr>
          <p:spPr>
            <a:xfrm>
              <a:off x="196233" y="1450550"/>
              <a:ext cx="1552424" cy="1595071"/>
            </a:xfrm>
            <a:custGeom>
              <a:avLst/>
              <a:gdLst/>
              <a:ahLst/>
              <a:cxnLst/>
              <a:rect l="l" t="t" r="r" b="b"/>
              <a:pathLst>
                <a:path w="2002155" h="2002154">
                  <a:moveTo>
                    <a:pt x="1001077" y="0"/>
                  </a:moveTo>
                  <a:lnTo>
                    <a:pt x="918973" y="3318"/>
                  </a:lnTo>
                  <a:lnTo>
                    <a:pt x="838697" y="13102"/>
                  </a:lnTo>
                  <a:lnTo>
                    <a:pt x="760506" y="29093"/>
                  </a:lnTo>
                  <a:lnTo>
                    <a:pt x="684658" y="51035"/>
                  </a:lnTo>
                  <a:lnTo>
                    <a:pt x="611412" y="78669"/>
                  </a:lnTo>
                  <a:lnTo>
                    <a:pt x="541023" y="111738"/>
                  </a:lnTo>
                  <a:lnTo>
                    <a:pt x="473751" y="149983"/>
                  </a:lnTo>
                  <a:lnTo>
                    <a:pt x="409853" y="193149"/>
                  </a:lnTo>
                  <a:lnTo>
                    <a:pt x="349586" y="240976"/>
                  </a:lnTo>
                  <a:lnTo>
                    <a:pt x="293208" y="293208"/>
                  </a:lnTo>
                  <a:lnTo>
                    <a:pt x="240976" y="349586"/>
                  </a:lnTo>
                  <a:lnTo>
                    <a:pt x="193149" y="409853"/>
                  </a:lnTo>
                  <a:lnTo>
                    <a:pt x="149983" y="473751"/>
                  </a:lnTo>
                  <a:lnTo>
                    <a:pt x="111738" y="541023"/>
                  </a:lnTo>
                  <a:lnTo>
                    <a:pt x="78669" y="611412"/>
                  </a:lnTo>
                  <a:lnTo>
                    <a:pt x="51035" y="684658"/>
                  </a:lnTo>
                  <a:lnTo>
                    <a:pt x="29093" y="760506"/>
                  </a:lnTo>
                  <a:lnTo>
                    <a:pt x="13102" y="838697"/>
                  </a:lnTo>
                  <a:lnTo>
                    <a:pt x="3318" y="918973"/>
                  </a:lnTo>
                  <a:lnTo>
                    <a:pt x="0" y="1001077"/>
                  </a:lnTo>
                  <a:lnTo>
                    <a:pt x="3318" y="1083181"/>
                  </a:lnTo>
                  <a:lnTo>
                    <a:pt x="13102" y="1163457"/>
                  </a:lnTo>
                  <a:lnTo>
                    <a:pt x="29093" y="1241648"/>
                  </a:lnTo>
                  <a:lnTo>
                    <a:pt x="51035" y="1317496"/>
                  </a:lnTo>
                  <a:lnTo>
                    <a:pt x="78669" y="1390742"/>
                  </a:lnTo>
                  <a:lnTo>
                    <a:pt x="111738" y="1461131"/>
                  </a:lnTo>
                  <a:lnTo>
                    <a:pt x="149983" y="1528403"/>
                  </a:lnTo>
                  <a:lnTo>
                    <a:pt x="193149" y="1592301"/>
                  </a:lnTo>
                  <a:lnTo>
                    <a:pt x="240976" y="1652568"/>
                  </a:lnTo>
                  <a:lnTo>
                    <a:pt x="293208" y="1708946"/>
                  </a:lnTo>
                  <a:lnTo>
                    <a:pt x="349586" y="1761178"/>
                  </a:lnTo>
                  <a:lnTo>
                    <a:pt x="409853" y="1809005"/>
                  </a:lnTo>
                  <a:lnTo>
                    <a:pt x="473751" y="1852171"/>
                  </a:lnTo>
                  <a:lnTo>
                    <a:pt x="541023" y="1890416"/>
                  </a:lnTo>
                  <a:lnTo>
                    <a:pt x="611412" y="1923485"/>
                  </a:lnTo>
                  <a:lnTo>
                    <a:pt x="684658" y="1951119"/>
                  </a:lnTo>
                  <a:lnTo>
                    <a:pt x="760506" y="1973061"/>
                  </a:lnTo>
                  <a:lnTo>
                    <a:pt x="838697" y="1989052"/>
                  </a:lnTo>
                  <a:lnTo>
                    <a:pt x="918973" y="1998836"/>
                  </a:lnTo>
                  <a:lnTo>
                    <a:pt x="1001077" y="2002154"/>
                  </a:lnTo>
                  <a:lnTo>
                    <a:pt x="1083181" y="1998836"/>
                  </a:lnTo>
                  <a:lnTo>
                    <a:pt x="1163457" y="1989052"/>
                  </a:lnTo>
                  <a:lnTo>
                    <a:pt x="1241648" y="1973061"/>
                  </a:lnTo>
                  <a:lnTo>
                    <a:pt x="1317496" y="1951119"/>
                  </a:lnTo>
                  <a:lnTo>
                    <a:pt x="1390742" y="1923485"/>
                  </a:lnTo>
                  <a:lnTo>
                    <a:pt x="1461131" y="1890416"/>
                  </a:lnTo>
                  <a:lnTo>
                    <a:pt x="1528403" y="1852171"/>
                  </a:lnTo>
                  <a:lnTo>
                    <a:pt x="1592301" y="1809005"/>
                  </a:lnTo>
                  <a:lnTo>
                    <a:pt x="1652568" y="1761178"/>
                  </a:lnTo>
                  <a:lnTo>
                    <a:pt x="1708946" y="1708946"/>
                  </a:lnTo>
                  <a:lnTo>
                    <a:pt x="1761178" y="1652568"/>
                  </a:lnTo>
                  <a:lnTo>
                    <a:pt x="1809005" y="1592301"/>
                  </a:lnTo>
                  <a:lnTo>
                    <a:pt x="1852171" y="1528403"/>
                  </a:lnTo>
                  <a:lnTo>
                    <a:pt x="1890416" y="1461131"/>
                  </a:lnTo>
                  <a:lnTo>
                    <a:pt x="1923485" y="1390742"/>
                  </a:lnTo>
                  <a:lnTo>
                    <a:pt x="1951119" y="1317496"/>
                  </a:lnTo>
                  <a:lnTo>
                    <a:pt x="1973061" y="1241648"/>
                  </a:lnTo>
                  <a:lnTo>
                    <a:pt x="1989052" y="1163457"/>
                  </a:lnTo>
                  <a:lnTo>
                    <a:pt x="1998836" y="1083181"/>
                  </a:lnTo>
                  <a:lnTo>
                    <a:pt x="2002155" y="1001077"/>
                  </a:lnTo>
                  <a:lnTo>
                    <a:pt x="1998836" y="918973"/>
                  </a:lnTo>
                  <a:lnTo>
                    <a:pt x="1989052" y="838697"/>
                  </a:lnTo>
                  <a:lnTo>
                    <a:pt x="1973061" y="760506"/>
                  </a:lnTo>
                  <a:lnTo>
                    <a:pt x="1951119" y="684658"/>
                  </a:lnTo>
                  <a:lnTo>
                    <a:pt x="1923485" y="611412"/>
                  </a:lnTo>
                  <a:lnTo>
                    <a:pt x="1890416" y="541023"/>
                  </a:lnTo>
                  <a:lnTo>
                    <a:pt x="1852171" y="473751"/>
                  </a:lnTo>
                  <a:lnTo>
                    <a:pt x="1809005" y="409853"/>
                  </a:lnTo>
                  <a:lnTo>
                    <a:pt x="1761178" y="349586"/>
                  </a:lnTo>
                  <a:lnTo>
                    <a:pt x="1708946" y="293208"/>
                  </a:lnTo>
                  <a:lnTo>
                    <a:pt x="1652568" y="240976"/>
                  </a:lnTo>
                  <a:lnTo>
                    <a:pt x="1592301" y="193149"/>
                  </a:lnTo>
                  <a:lnTo>
                    <a:pt x="1528403" y="149983"/>
                  </a:lnTo>
                  <a:lnTo>
                    <a:pt x="1461131" y="111738"/>
                  </a:lnTo>
                  <a:lnTo>
                    <a:pt x="1390742" y="78669"/>
                  </a:lnTo>
                  <a:lnTo>
                    <a:pt x="1317496" y="51035"/>
                  </a:lnTo>
                  <a:lnTo>
                    <a:pt x="1241648" y="29093"/>
                  </a:lnTo>
                  <a:lnTo>
                    <a:pt x="1163457" y="13102"/>
                  </a:lnTo>
                  <a:lnTo>
                    <a:pt x="1083181" y="3318"/>
                  </a:lnTo>
                  <a:lnTo>
                    <a:pt x="1001077" y="0"/>
                  </a:lnTo>
                  <a:close/>
                </a:path>
              </a:pathLst>
            </a:custGeom>
            <a:solidFill>
              <a:srgbClr val="003E57"/>
            </a:solidFill>
          </p:spPr>
          <p:txBody>
            <a:bodyPr wrap="square" lIns="0" tIns="0" rIns="0" bIns="0" rtlCol="0"/>
            <a:lstStyle/>
            <a:p>
              <a:endParaRPr sz="1588"/>
            </a:p>
          </p:txBody>
        </p:sp>
        <p:sp>
          <p:nvSpPr>
            <p:cNvPr id="75" name="object 8"/>
            <p:cNvSpPr/>
            <p:nvPr/>
          </p:nvSpPr>
          <p:spPr>
            <a:xfrm>
              <a:off x="231643" y="1486942"/>
              <a:ext cx="1482016" cy="1522729"/>
            </a:xfrm>
            <a:custGeom>
              <a:avLst/>
              <a:gdLst/>
              <a:ahLst/>
              <a:cxnLst/>
              <a:rect l="l" t="t" r="r" b="b"/>
              <a:pathLst>
                <a:path w="1911350" h="1911350">
                  <a:moveTo>
                    <a:pt x="955408" y="0"/>
                  </a:moveTo>
                  <a:lnTo>
                    <a:pt x="877049" y="3167"/>
                  </a:lnTo>
                  <a:lnTo>
                    <a:pt x="800435" y="12504"/>
                  </a:lnTo>
                  <a:lnTo>
                    <a:pt x="725811" y="27766"/>
                  </a:lnTo>
                  <a:lnTo>
                    <a:pt x="653424" y="48707"/>
                  </a:lnTo>
                  <a:lnTo>
                    <a:pt x="583519" y="75080"/>
                  </a:lnTo>
                  <a:lnTo>
                    <a:pt x="516342" y="106640"/>
                  </a:lnTo>
                  <a:lnTo>
                    <a:pt x="452139" y="143141"/>
                  </a:lnTo>
                  <a:lnTo>
                    <a:pt x="391155" y="184336"/>
                  </a:lnTo>
                  <a:lnTo>
                    <a:pt x="333637" y="229981"/>
                  </a:lnTo>
                  <a:lnTo>
                    <a:pt x="279831" y="279830"/>
                  </a:lnTo>
                  <a:lnTo>
                    <a:pt x="229983" y="333635"/>
                  </a:lnTo>
                  <a:lnTo>
                    <a:pt x="184337" y="391152"/>
                  </a:lnTo>
                  <a:lnTo>
                    <a:pt x="143141" y="452135"/>
                  </a:lnTo>
                  <a:lnTo>
                    <a:pt x="106640" y="516337"/>
                  </a:lnTo>
                  <a:lnTo>
                    <a:pt x="75080" y="583514"/>
                  </a:lnTo>
                  <a:lnTo>
                    <a:pt x="48707" y="653418"/>
                  </a:lnTo>
                  <a:lnTo>
                    <a:pt x="27766" y="725804"/>
                  </a:lnTo>
                  <a:lnTo>
                    <a:pt x="12504" y="800426"/>
                  </a:lnTo>
                  <a:lnTo>
                    <a:pt x="3167" y="877038"/>
                  </a:lnTo>
                  <a:lnTo>
                    <a:pt x="0" y="955395"/>
                  </a:lnTo>
                  <a:lnTo>
                    <a:pt x="3167" y="1033754"/>
                  </a:lnTo>
                  <a:lnTo>
                    <a:pt x="12504" y="1110368"/>
                  </a:lnTo>
                  <a:lnTo>
                    <a:pt x="27766" y="1184991"/>
                  </a:lnTo>
                  <a:lnTo>
                    <a:pt x="48707" y="1257379"/>
                  </a:lnTo>
                  <a:lnTo>
                    <a:pt x="75080" y="1327284"/>
                  </a:lnTo>
                  <a:lnTo>
                    <a:pt x="106640" y="1394461"/>
                  </a:lnTo>
                  <a:lnTo>
                    <a:pt x="143141" y="1458664"/>
                  </a:lnTo>
                  <a:lnTo>
                    <a:pt x="184337" y="1519648"/>
                  </a:lnTo>
                  <a:lnTo>
                    <a:pt x="229983" y="1577165"/>
                  </a:lnTo>
                  <a:lnTo>
                    <a:pt x="279831" y="1630972"/>
                  </a:lnTo>
                  <a:lnTo>
                    <a:pt x="333637" y="1680820"/>
                  </a:lnTo>
                  <a:lnTo>
                    <a:pt x="391155" y="1726466"/>
                  </a:lnTo>
                  <a:lnTo>
                    <a:pt x="452139" y="1767662"/>
                  </a:lnTo>
                  <a:lnTo>
                    <a:pt x="516342" y="1804163"/>
                  </a:lnTo>
                  <a:lnTo>
                    <a:pt x="583519" y="1835723"/>
                  </a:lnTo>
                  <a:lnTo>
                    <a:pt x="653424" y="1862096"/>
                  </a:lnTo>
                  <a:lnTo>
                    <a:pt x="725811" y="1883037"/>
                  </a:lnTo>
                  <a:lnTo>
                    <a:pt x="800435" y="1898299"/>
                  </a:lnTo>
                  <a:lnTo>
                    <a:pt x="877049" y="1907636"/>
                  </a:lnTo>
                  <a:lnTo>
                    <a:pt x="955408" y="1910803"/>
                  </a:lnTo>
                  <a:lnTo>
                    <a:pt x="1033766" y="1907636"/>
                  </a:lnTo>
                  <a:lnTo>
                    <a:pt x="1110381" y="1898299"/>
                  </a:lnTo>
                  <a:lnTo>
                    <a:pt x="1185004" y="1883037"/>
                  </a:lnTo>
                  <a:lnTo>
                    <a:pt x="1257392" y="1862096"/>
                  </a:lnTo>
                  <a:lnTo>
                    <a:pt x="1327297" y="1835723"/>
                  </a:lnTo>
                  <a:lnTo>
                    <a:pt x="1394474" y="1804163"/>
                  </a:lnTo>
                  <a:lnTo>
                    <a:pt x="1458677" y="1767662"/>
                  </a:lnTo>
                  <a:lnTo>
                    <a:pt x="1519660" y="1726466"/>
                  </a:lnTo>
                  <a:lnTo>
                    <a:pt x="1577178" y="1680820"/>
                  </a:lnTo>
                  <a:lnTo>
                    <a:pt x="1630984" y="1630972"/>
                  </a:lnTo>
                  <a:lnTo>
                    <a:pt x="1680833" y="1577165"/>
                  </a:lnTo>
                  <a:lnTo>
                    <a:pt x="1726478" y="1519648"/>
                  </a:lnTo>
                  <a:lnTo>
                    <a:pt x="1767674" y="1458664"/>
                  </a:lnTo>
                  <a:lnTo>
                    <a:pt x="1804176" y="1394461"/>
                  </a:lnTo>
                  <a:lnTo>
                    <a:pt x="1835736" y="1327284"/>
                  </a:lnTo>
                  <a:lnTo>
                    <a:pt x="1862109" y="1257379"/>
                  </a:lnTo>
                  <a:lnTo>
                    <a:pt x="1883050" y="1184991"/>
                  </a:lnTo>
                  <a:lnTo>
                    <a:pt x="1898311" y="1110368"/>
                  </a:lnTo>
                  <a:lnTo>
                    <a:pt x="1907649" y="1033754"/>
                  </a:lnTo>
                  <a:lnTo>
                    <a:pt x="1910816" y="955395"/>
                  </a:lnTo>
                  <a:lnTo>
                    <a:pt x="1907649" y="877038"/>
                  </a:lnTo>
                  <a:lnTo>
                    <a:pt x="1898311" y="800426"/>
                  </a:lnTo>
                  <a:lnTo>
                    <a:pt x="1883050" y="725804"/>
                  </a:lnTo>
                  <a:lnTo>
                    <a:pt x="1862109" y="653418"/>
                  </a:lnTo>
                  <a:lnTo>
                    <a:pt x="1835736" y="583514"/>
                  </a:lnTo>
                  <a:lnTo>
                    <a:pt x="1804176" y="516337"/>
                  </a:lnTo>
                  <a:lnTo>
                    <a:pt x="1767674" y="452135"/>
                  </a:lnTo>
                  <a:lnTo>
                    <a:pt x="1726478" y="391152"/>
                  </a:lnTo>
                  <a:lnTo>
                    <a:pt x="1680833" y="333635"/>
                  </a:lnTo>
                  <a:lnTo>
                    <a:pt x="1630984" y="279830"/>
                  </a:lnTo>
                  <a:lnTo>
                    <a:pt x="1577178" y="229981"/>
                  </a:lnTo>
                  <a:lnTo>
                    <a:pt x="1519660" y="184336"/>
                  </a:lnTo>
                  <a:lnTo>
                    <a:pt x="1458677" y="143141"/>
                  </a:lnTo>
                  <a:lnTo>
                    <a:pt x="1394474" y="106640"/>
                  </a:lnTo>
                  <a:lnTo>
                    <a:pt x="1327297" y="75080"/>
                  </a:lnTo>
                  <a:lnTo>
                    <a:pt x="1257392" y="48707"/>
                  </a:lnTo>
                  <a:lnTo>
                    <a:pt x="1185004" y="27766"/>
                  </a:lnTo>
                  <a:lnTo>
                    <a:pt x="1110381" y="12504"/>
                  </a:lnTo>
                  <a:lnTo>
                    <a:pt x="1033766" y="3167"/>
                  </a:lnTo>
                  <a:lnTo>
                    <a:pt x="955408" y="0"/>
                  </a:lnTo>
                  <a:close/>
                </a:path>
              </a:pathLst>
            </a:custGeom>
            <a:solidFill>
              <a:srgbClr val="E2E4E5"/>
            </a:solidFill>
          </p:spPr>
          <p:txBody>
            <a:bodyPr wrap="square" lIns="0" tIns="0" rIns="0" bIns="0" rtlCol="0"/>
            <a:lstStyle/>
            <a:p>
              <a:endParaRPr sz="1588"/>
            </a:p>
          </p:txBody>
        </p:sp>
        <p:sp>
          <p:nvSpPr>
            <p:cNvPr id="76" name="object 9"/>
            <p:cNvSpPr/>
            <p:nvPr/>
          </p:nvSpPr>
          <p:spPr>
            <a:xfrm>
              <a:off x="2457231" y="1450550"/>
              <a:ext cx="1552424" cy="1595071"/>
            </a:xfrm>
            <a:custGeom>
              <a:avLst/>
              <a:gdLst/>
              <a:ahLst/>
              <a:cxnLst/>
              <a:rect l="l" t="t" r="r" b="b"/>
              <a:pathLst>
                <a:path w="2002154" h="2002154">
                  <a:moveTo>
                    <a:pt x="1001077" y="0"/>
                  </a:moveTo>
                  <a:lnTo>
                    <a:pt x="918973" y="3318"/>
                  </a:lnTo>
                  <a:lnTo>
                    <a:pt x="838697" y="13102"/>
                  </a:lnTo>
                  <a:lnTo>
                    <a:pt x="760506" y="29093"/>
                  </a:lnTo>
                  <a:lnTo>
                    <a:pt x="684658" y="51035"/>
                  </a:lnTo>
                  <a:lnTo>
                    <a:pt x="611412" y="78669"/>
                  </a:lnTo>
                  <a:lnTo>
                    <a:pt x="541023" y="111738"/>
                  </a:lnTo>
                  <a:lnTo>
                    <a:pt x="473751" y="149983"/>
                  </a:lnTo>
                  <a:lnTo>
                    <a:pt x="409853" y="193149"/>
                  </a:lnTo>
                  <a:lnTo>
                    <a:pt x="349586" y="240976"/>
                  </a:lnTo>
                  <a:lnTo>
                    <a:pt x="293208" y="293208"/>
                  </a:lnTo>
                  <a:lnTo>
                    <a:pt x="240976" y="349586"/>
                  </a:lnTo>
                  <a:lnTo>
                    <a:pt x="193149" y="409853"/>
                  </a:lnTo>
                  <a:lnTo>
                    <a:pt x="149983" y="473751"/>
                  </a:lnTo>
                  <a:lnTo>
                    <a:pt x="111738" y="541023"/>
                  </a:lnTo>
                  <a:lnTo>
                    <a:pt x="78669" y="611412"/>
                  </a:lnTo>
                  <a:lnTo>
                    <a:pt x="51035" y="684658"/>
                  </a:lnTo>
                  <a:lnTo>
                    <a:pt x="29093" y="760506"/>
                  </a:lnTo>
                  <a:lnTo>
                    <a:pt x="13102" y="838697"/>
                  </a:lnTo>
                  <a:lnTo>
                    <a:pt x="3318" y="918973"/>
                  </a:lnTo>
                  <a:lnTo>
                    <a:pt x="0" y="1001077"/>
                  </a:lnTo>
                  <a:lnTo>
                    <a:pt x="3318" y="1083181"/>
                  </a:lnTo>
                  <a:lnTo>
                    <a:pt x="13102" y="1163457"/>
                  </a:lnTo>
                  <a:lnTo>
                    <a:pt x="29093" y="1241648"/>
                  </a:lnTo>
                  <a:lnTo>
                    <a:pt x="51035" y="1317496"/>
                  </a:lnTo>
                  <a:lnTo>
                    <a:pt x="78669" y="1390742"/>
                  </a:lnTo>
                  <a:lnTo>
                    <a:pt x="111738" y="1461131"/>
                  </a:lnTo>
                  <a:lnTo>
                    <a:pt x="149983" y="1528403"/>
                  </a:lnTo>
                  <a:lnTo>
                    <a:pt x="193149" y="1592301"/>
                  </a:lnTo>
                  <a:lnTo>
                    <a:pt x="240976" y="1652568"/>
                  </a:lnTo>
                  <a:lnTo>
                    <a:pt x="293208" y="1708946"/>
                  </a:lnTo>
                  <a:lnTo>
                    <a:pt x="349586" y="1761178"/>
                  </a:lnTo>
                  <a:lnTo>
                    <a:pt x="409853" y="1809005"/>
                  </a:lnTo>
                  <a:lnTo>
                    <a:pt x="473751" y="1852171"/>
                  </a:lnTo>
                  <a:lnTo>
                    <a:pt x="541023" y="1890416"/>
                  </a:lnTo>
                  <a:lnTo>
                    <a:pt x="611412" y="1923485"/>
                  </a:lnTo>
                  <a:lnTo>
                    <a:pt x="684658" y="1951119"/>
                  </a:lnTo>
                  <a:lnTo>
                    <a:pt x="760506" y="1973061"/>
                  </a:lnTo>
                  <a:lnTo>
                    <a:pt x="838697" y="1989052"/>
                  </a:lnTo>
                  <a:lnTo>
                    <a:pt x="918973" y="1998836"/>
                  </a:lnTo>
                  <a:lnTo>
                    <a:pt x="1001077" y="2002154"/>
                  </a:lnTo>
                  <a:lnTo>
                    <a:pt x="1083181" y="1998836"/>
                  </a:lnTo>
                  <a:lnTo>
                    <a:pt x="1163457" y="1989052"/>
                  </a:lnTo>
                  <a:lnTo>
                    <a:pt x="1241648" y="1973061"/>
                  </a:lnTo>
                  <a:lnTo>
                    <a:pt x="1317496" y="1951119"/>
                  </a:lnTo>
                  <a:lnTo>
                    <a:pt x="1390742" y="1923485"/>
                  </a:lnTo>
                  <a:lnTo>
                    <a:pt x="1461131" y="1890416"/>
                  </a:lnTo>
                  <a:lnTo>
                    <a:pt x="1528403" y="1852171"/>
                  </a:lnTo>
                  <a:lnTo>
                    <a:pt x="1592301" y="1809005"/>
                  </a:lnTo>
                  <a:lnTo>
                    <a:pt x="1652568" y="1761178"/>
                  </a:lnTo>
                  <a:lnTo>
                    <a:pt x="1708946" y="1708946"/>
                  </a:lnTo>
                  <a:lnTo>
                    <a:pt x="1761178" y="1652568"/>
                  </a:lnTo>
                  <a:lnTo>
                    <a:pt x="1809005" y="1592301"/>
                  </a:lnTo>
                  <a:lnTo>
                    <a:pt x="1852171" y="1528403"/>
                  </a:lnTo>
                  <a:lnTo>
                    <a:pt x="1890416" y="1461131"/>
                  </a:lnTo>
                  <a:lnTo>
                    <a:pt x="1923485" y="1390742"/>
                  </a:lnTo>
                  <a:lnTo>
                    <a:pt x="1951119" y="1317496"/>
                  </a:lnTo>
                  <a:lnTo>
                    <a:pt x="1973061" y="1241648"/>
                  </a:lnTo>
                  <a:lnTo>
                    <a:pt x="1989052" y="1163457"/>
                  </a:lnTo>
                  <a:lnTo>
                    <a:pt x="1998836" y="1083181"/>
                  </a:lnTo>
                  <a:lnTo>
                    <a:pt x="2002154" y="1001077"/>
                  </a:lnTo>
                  <a:lnTo>
                    <a:pt x="1998836" y="918973"/>
                  </a:lnTo>
                  <a:lnTo>
                    <a:pt x="1989052" y="838697"/>
                  </a:lnTo>
                  <a:lnTo>
                    <a:pt x="1973061" y="760506"/>
                  </a:lnTo>
                  <a:lnTo>
                    <a:pt x="1951119" y="684658"/>
                  </a:lnTo>
                  <a:lnTo>
                    <a:pt x="1923485" y="611412"/>
                  </a:lnTo>
                  <a:lnTo>
                    <a:pt x="1890416" y="541023"/>
                  </a:lnTo>
                  <a:lnTo>
                    <a:pt x="1852171" y="473751"/>
                  </a:lnTo>
                  <a:lnTo>
                    <a:pt x="1809005" y="409853"/>
                  </a:lnTo>
                  <a:lnTo>
                    <a:pt x="1761178" y="349586"/>
                  </a:lnTo>
                  <a:lnTo>
                    <a:pt x="1708946" y="293208"/>
                  </a:lnTo>
                  <a:lnTo>
                    <a:pt x="1652568" y="240976"/>
                  </a:lnTo>
                  <a:lnTo>
                    <a:pt x="1592301" y="193149"/>
                  </a:lnTo>
                  <a:lnTo>
                    <a:pt x="1528403" y="149983"/>
                  </a:lnTo>
                  <a:lnTo>
                    <a:pt x="1461131" y="111738"/>
                  </a:lnTo>
                  <a:lnTo>
                    <a:pt x="1390742" y="78669"/>
                  </a:lnTo>
                  <a:lnTo>
                    <a:pt x="1317496" y="51035"/>
                  </a:lnTo>
                  <a:lnTo>
                    <a:pt x="1241648" y="29093"/>
                  </a:lnTo>
                  <a:lnTo>
                    <a:pt x="1163457" y="13102"/>
                  </a:lnTo>
                  <a:lnTo>
                    <a:pt x="1083181" y="3318"/>
                  </a:lnTo>
                  <a:lnTo>
                    <a:pt x="1001077" y="0"/>
                  </a:lnTo>
                  <a:close/>
                </a:path>
              </a:pathLst>
            </a:custGeom>
            <a:solidFill>
              <a:srgbClr val="003E57"/>
            </a:solidFill>
          </p:spPr>
          <p:txBody>
            <a:bodyPr wrap="square" lIns="0" tIns="0" rIns="0" bIns="0" rtlCol="0"/>
            <a:lstStyle/>
            <a:p>
              <a:endParaRPr sz="1588"/>
            </a:p>
          </p:txBody>
        </p:sp>
        <p:sp>
          <p:nvSpPr>
            <p:cNvPr id="77" name="object 10"/>
            <p:cNvSpPr/>
            <p:nvPr/>
          </p:nvSpPr>
          <p:spPr>
            <a:xfrm>
              <a:off x="2492641" y="1486942"/>
              <a:ext cx="1482016" cy="1522729"/>
            </a:xfrm>
            <a:custGeom>
              <a:avLst/>
              <a:gdLst/>
              <a:ahLst/>
              <a:cxnLst/>
              <a:rect l="l" t="t" r="r" b="b"/>
              <a:pathLst>
                <a:path w="1911350" h="1911350">
                  <a:moveTo>
                    <a:pt x="955408" y="0"/>
                  </a:moveTo>
                  <a:lnTo>
                    <a:pt x="877049" y="3167"/>
                  </a:lnTo>
                  <a:lnTo>
                    <a:pt x="800435" y="12504"/>
                  </a:lnTo>
                  <a:lnTo>
                    <a:pt x="725811" y="27766"/>
                  </a:lnTo>
                  <a:lnTo>
                    <a:pt x="653424" y="48707"/>
                  </a:lnTo>
                  <a:lnTo>
                    <a:pt x="583519" y="75080"/>
                  </a:lnTo>
                  <a:lnTo>
                    <a:pt x="516342" y="106640"/>
                  </a:lnTo>
                  <a:lnTo>
                    <a:pt x="452139" y="143141"/>
                  </a:lnTo>
                  <a:lnTo>
                    <a:pt x="391155" y="184336"/>
                  </a:lnTo>
                  <a:lnTo>
                    <a:pt x="333637" y="229981"/>
                  </a:lnTo>
                  <a:lnTo>
                    <a:pt x="279831" y="279830"/>
                  </a:lnTo>
                  <a:lnTo>
                    <a:pt x="229983" y="333635"/>
                  </a:lnTo>
                  <a:lnTo>
                    <a:pt x="184337" y="391152"/>
                  </a:lnTo>
                  <a:lnTo>
                    <a:pt x="143141" y="452135"/>
                  </a:lnTo>
                  <a:lnTo>
                    <a:pt x="106640" y="516337"/>
                  </a:lnTo>
                  <a:lnTo>
                    <a:pt x="75080" y="583514"/>
                  </a:lnTo>
                  <a:lnTo>
                    <a:pt x="48707" y="653418"/>
                  </a:lnTo>
                  <a:lnTo>
                    <a:pt x="27766" y="725804"/>
                  </a:lnTo>
                  <a:lnTo>
                    <a:pt x="12504" y="800426"/>
                  </a:lnTo>
                  <a:lnTo>
                    <a:pt x="3167" y="877038"/>
                  </a:lnTo>
                  <a:lnTo>
                    <a:pt x="0" y="955395"/>
                  </a:lnTo>
                  <a:lnTo>
                    <a:pt x="3167" y="1033754"/>
                  </a:lnTo>
                  <a:lnTo>
                    <a:pt x="12504" y="1110368"/>
                  </a:lnTo>
                  <a:lnTo>
                    <a:pt x="27766" y="1184991"/>
                  </a:lnTo>
                  <a:lnTo>
                    <a:pt x="48707" y="1257379"/>
                  </a:lnTo>
                  <a:lnTo>
                    <a:pt x="75080" y="1327284"/>
                  </a:lnTo>
                  <a:lnTo>
                    <a:pt x="106640" y="1394461"/>
                  </a:lnTo>
                  <a:lnTo>
                    <a:pt x="143141" y="1458664"/>
                  </a:lnTo>
                  <a:lnTo>
                    <a:pt x="184337" y="1519648"/>
                  </a:lnTo>
                  <a:lnTo>
                    <a:pt x="229983" y="1577165"/>
                  </a:lnTo>
                  <a:lnTo>
                    <a:pt x="279831" y="1630972"/>
                  </a:lnTo>
                  <a:lnTo>
                    <a:pt x="333637" y="1680820"/>
                  </a:lnTo>
                  <a:lnTo>
                    <a:pt x="391155" y="1726466"/>
                  </a:lnTo>
                  <a:lnTo>
                    <a:pt x="452139" y="1767662"/>
                  </a:lnTo>
                  <a:lnTo>
                    <a:pt x="516342" y="1804163"/>
                  </a:lnTo>
                  <a:lnTo>
                    <a:pt x="583519" y="1835723"/>
                  </a:lnTo>
                  <a:lnTo>
                    <a:pt x="653424" y="1862096"/>
                  </a:lnTo>
                  <a:lnTo>
                    <a:pt x="725811" y="1883037"/>
                  </a:lnTo>
                  <a:lnTo>
                    <a:pt x="800435" y="1898299"/>
                  </a:lnTo>
                  <a:lnTo>
                    <a:pt x="877049" y="1907636"/>
                  </a:lnTo>
                  <a:lnTo>
                    <a:pt x="955408" y="1910803"/>
                  </a:lnTo>
                  <a:lnTo>
                    <a:pt x="1033766" y="1907636"/>
                  </a:lnTo>
                  <a:lnTo>
                    <a:pt x="1110381" y="1898299"/>
                  </a:lnTo>
                  <a:lnTo>
                    <a:pt x="1185004" y="1883037"/>
                  </a:lnTo>
                  <a:lnTo>
                    <a:pt x="1257392" y="1862096"/>
                  </a:lnTo>
                  <a:lnTo>
                    <a:pt x="1327297" y="1835723"/>
                  </a:lnTo>
                  <a:lnTo>
                    <a:pt x="1394474" y="1804163"/>
                  </a:lnTo>
                  <a:lnTo>
                    <a:pt x="1458677" y="1767662"/>
                  </a:lnTo>
                  <a:lnTo>
                    <a:pt x="1519660" y="1726466"/>
                  </a:lnTo>
                  <a:lnTo>
                    <a:pt x="1577178" y="1680820"/>
                  </a:lnTo>
                  <a:lnTo>
                    <a:pt x="1630984" y="1630972"/>
                  </a:lnTo>
                  <a:lnTo>
                    <a:pt x="1680833" y="1577165"/>
                  </a:lnTo>
                  <a:lnTo>
                    <a:pt x="1726478" y="1519648"/>
                  </a:lnTo>
                  <a:lnTo>
                    <a:pt x="1767674" y="1458664"/>
                  </a:lnTo>
                  <a:lnTo>
                    <a:pt x="1804176" y="1394461"/>
                  </a:lnTo>
                  <a:lnTo>
                    <a:pt x="1835736" y="1327284"/>
                  </a:lnTo>
                  <a:lnTo>
                    <a:pt x="1862109" y="1257379"/>
                  </a:lnTo>
                  <a:lnTo>
                    <a:pt x="1883050" y="1184991"/>
                  </a:lnTo>
                  <a:lnTo>
                    <a:pt x="1898311" y="1110368"/>
                  </a:lnTo>
                  <a:lnTo>
                    <a:pt x="1907649" y="1033754"/>
                  </a:lnTo>
                  <a:lnTo>
                    <a:pt x="1910816" y="955395"/>
                  </a:lnTo>
                  <a:lnTo>
                    <a:pt x="1907649" y="877038"/>
                  </a:lnTo>
                  <a:lnTo>
                    <a:pt x="1898311" y="800426"/>
                  </a:lnTo>
                  <a:lnTo>
                    <a:pt x="1883050" y="725804"/>
                  </a:lnTo>
                  <a:lnTo>
                    <a:pt x="1862109" y="653418"/>
                  </a:lnTo>
                  <a:lnTo>
                    <a:pt x="1835736" y="583514"/>
                  </a:lnTo>
                  <a:lnTo>
                    <a:pt x="1804176" y="516337"/>
                  </a:lnTo>
                  <a:lnTo>
                    <a:pt x="1767674" y="452135"/>
                  </a:lnTo>
                  <a:lnTo>
                    <a:pt x="1726478" y="391152"/>
                  </a:lnTo>
                  <a:lnTo>
                    <a:pt x="1680833" y="333635"/>
                  </a:lnTo>
                  <a:lnTo>
                    <a:pt x="1630984" y="279830"/>
                  </a:lnTo>
                  <a:lnTo>
                    <a:pt x="1577178" y="229981"/>
                  </a:lnTo>
                  <a:lnTo>
                    <a:pt x="1519660" y="184336"/>
                  </a:lnTo>
                  <a:lnTo>
                    <a:pt x="1458677" y="143141"/>
                  </a:lnTo>
                  <a:lnTo>
                    <a:pt x="1394474" y="106640"/>
                  </a:lnTo>
                  <a:lnTo>
                    <a:pt x="1327297" y="75080"/>
                  </a:lnTo>
                  <a:lnTo>
                    <a:pt x="1257392" y="48707"/>
                  </a:lnTo>
                  <a:lnTo>
                    <a:pt x="1185004" y="27766"/>
                  </a:lnTo>
                  <a:lnTo>
                    <a:pt x="1110381" y="12504"/>
                  </a:lnTo>
                  <a:lnTo>
                    <a:pt x="1033766" y="3167"/>
                  </a:lnTo>
                  <a:lnTo>
                    <a:pt x="955408" y="0"/>
                  </a:lnTo>
                  <a:close/>
                </a:path>
              </a:pathLst>
            </a:custGeom>
            <a:solidFill>
              <a:srgbClr val="E2E4E5"/>
            </a:solidFill>
          </p:spPr>
          <p:txBody>
            <a:bodyPr wrap="square" lIns="0" tIns="0" rIns="0" bIns="0" rtlCol="0"/>
            <a:lstStyle/>
            <a:p>
              <a:endParaRPr sz="1588"/>
            </a:p>
          </p:txBody>
        </p:sp>
        <p:sp>
          <p:nvSpPr>
            <p:cNvPr id="78" name="object 11"/>
            <p:cNvSpPr/>
            <p:nvPr/>
          </p:nvSpPr>
          <p:spPr>
            <a:xfrm>
              <a:off x="2499102" y="4074657"/>
              <a:ext cx="1552424" cy="1595071"/>
            </a:xfrm>
            <a:custGeom>
              <a:avLst/>
              <a:gdLst/>
              <a:ahLst/>
              <a:cxnLst/>
              <a:rect l="l" t="t" r="r" b="b"/>
              <a:pathLst>
                <a:path w="2002154" h="2002154">
                  <a:moveTo>
                    <a:pt x="1001077" y="0"/>
                  </a:moveTo>
                  <a:lnTo>
                    <a:pt x="918973" y="3318"/>
                  </a:lnTo>
                  <a:lnTo>
                    <a:pt x="838697" y="13102"/>
                  </a:lnTo>
                  <a:lnTo>
                    <a:pt x="760506" y="29093"/>
                  </a:lnTo>
                  <a:lnTo>
                    <a:pt x="684658" y="51035"/>
                  </a:lnTo>
                  <a:lnTo>
                    <a:pt x="611412" y="78669"/>
                  </a:lnTo>
                  <a:lnTo>
                    <a:pt x="541023" y="111738"/>
                  </a:lnTo>
                  <a:lnTo>
                    <a:pt x="473751" y="149983"/>
                  </a:lnTo>
                  <a:lnTo>
                    <a:pt x="409853" y="193149"/>
                  </a:lnTo>
                  <a:lnTo>
                    <a:pt x="349586" y="240976"/>
                  </a:lnTo>
                  <a:lnTo>
                    <a:pt x="293208" y="293208"/>
                  </a:lnTo>
                  <a:lnTo>
                    <a:pt x="240976" y="349586"/>
                  </a:lnTo>
                  <a:lnTo>
                    <a:pt x="193149" y="409853"/>
                  </a:lnTo>
                  <a:lnTo>
                    <a:pt x="149983" y="473751"/>
                  </a:lnTo>
                  <a:lnTo>
                    <a:pt x="111738" y="541023"/>
                  </a:lnTo>
                  <a:lnTo>
                    <a:pt x="78669" y="611412"/>
                  </a:lnTo>
                  <a:lnTo>
                    <a:pt x="51035" y="684658"/>
                  </a:lnTo>
                  <a:lnTo>
                    <a:pt x="29093" y="760506"/>
                  </a:lnTo>
                  <a:lnTo>
                    <a:pt x="13102" y="838697"/>
                  </a:lnTo>
                  <a:lnTo>
                    <a:pt x="3318" y="918973"/>
                  </a:lnTo>
                  <a:lnTo>
                    <a:pt x="0" y="1001077"/>
                  </a:lnTo>
                  <a:lnTo>
                    <a:pt x="3318" y="1083181"/>
                  </a:lnTo>
                  <a:lnTo>
                    <a:pt x="13102" y="1163457"/>
                  </a:lnTo>
                  <a:lnTo>
                    <a:pt x="29093" y="1241648"/>
                  </a:lnTo>
                  <a:lnTo>
                    <a:pt x="51035" y="1317496"/>
                  </a:lnTo>
                  <a:lnTo>
                    <a:pt x="78669" y="1390742"/>
                  </a:lnTo>
                  <a:lnTo>
                    <a:pt x="111738" y="1461131"/>
                  </a:lnTo>
                  <a:lnTo>
                    <a:pt x="149983" y="1528403"/>
                  </a:lnTo>
                  <a:lnTo>
                    <a:pt x="193149" y="1592301"/>
                  </a:lnTo>
                  <a:lnTo>
                    <a:pt x="240976" y="1652568"/>
                  </a:lnTo>
                  <a:lnTo>
                    <a:pt x="293208" y="1708946"/>
                  </a:lnTo>
                  <a:lnTo>
                    <a:pt x="349586" y="1761178"/>
                  </a:lnTo>
                  <a:lnTo>
                    <a:pt x="409853" y="1809005"/>
                  </a:lnTo>
                  <a:lnTo>
                    <a:pt x="473751" y="1852171"/>
                  </a:lnTo>
                  <a:lnTo>
                    <a:pt x="541023" y="1890416"/>
                  </a:lnTo>
                  <a:lnTo>
                    <a:pt x="611412" y="1923485"/>
                  </a:lnTo>
                  <a:lnTo>
                    <a:pt x="684658" y="1951119"/>
                  </a:lnTo>
                  <a:lnTo>
                    <a:pt x="760506" y="1973061"/>
                  </a:lnTo>
                  <a:lnTo>
                    <a:pt x="838697" y="1989052"/>
                  </a:lnTo>
                  <a:lnTo>
                    <a:pt x="918973" y="1998836"/>
                  </a:lnTo>
                  <a:lnTo>
                    <a:pt x="1001077" y="2002154"/>
                  </a:lnTo>
                  <a:lnTo>
                    <a:pt x="1083181" y="1998836"/>
                  </a:lnTo>
                  <a:lnTo>
                    <a:pt x="1163457" y="1989052"/>
                  </a:lnTo>
                  <a:lnTo>
                    <a:pt x="1241648" y="1973061"/>
                  </a:lnTo>
                  <a:lnTo>
                    <a:pt x="1317496" y="1951119"/>
                  </a:lnTo>
                  <a:lnTo>
                    <a:pt x="1390742" y="1923485"/>
                  </a:lnTo>
                  <a:lnTo>
                    <a:pt x="1461131" y="1890416"/>
                  </a:lnTo>
                  <a:lnTo>
                    <a:pt x="1528403" y="1852171"/>
                  </a:lnTo>
                  <a:lnTo>
                    <a:pt x="1592301" y="1809005"/>
                  </a:lnTo>
                  <a:lnTo>
                    <a:pt x="1652568" y="1761178"/>
                  </a:lnTo>
                  <a:lnTo>
                    <a:pt x="1708946" y="1708946"/>
                  </a:lnTo>
                  <a:lnTo>
                    <a:pt x="1761178" y="1652568"/>
                  </a:lnTo>
                  <a:lnTo>
                    <a:pt x="1809005" y="1592301"/>
                  </a:lnTo>
                  <a:lnTo>
                    <a:pt x="1852171" y="1528403"/>
                  </a:lnTo>
                  <a:lnTo>
                    <a:pt x="1890416" y="1461131"/>
                  </a:lnTo>
                  <a:lnTo>
                    <a:pt x="1923485" y="1390742"/>
                  </a:lnTo>
                  <a:lnTo>
                    <a:pt x="1951119" y="1317496"/>
                  </a:lnTo>
                  <a:lnTo>
                    <a:pt x="1973061" y="1241648"/>
                  </a:lnTo>
                  <a:lnTo>
                    <a:pt x="1989052" y="1163457"/>
                  </a:lnTo>
                  <a:lnTo>
                    <a:pt x="1998836" y="1083181"/>
                  </a:lnTo>
                  <a:lnTo>
                    <a:pt x="2002154" y="1001077"/>
                  </a:lnTo>
                  <a:lnTo>
                    <a:pt x="1998836" y="918973"/>
                  </a:lnTo>
                  <a:lnTo>
                    <a:pt x="1989052" y="838697"/>
                  </a:lnTo>
                  <a:lnTo>
                    <a:pt x="1973061" y="760506"/>
                  </a:lnTo>
                  <a:lnTo>
                    <a:pt x="1951119" y="684658"/>
                  </a:lnTo>
                  <a:lnTo>
                    <a:pt x="1923485" y="611412"/>
                  </a:lnTo>
                  <a:lnTo>
                    <a:pt x="1890416" y="541023"/>
                  </a:lnTo>
                  <a:lnTo>
                    <a:pt x="1852171" y="473751"/>
                  </a:lnTo>
                  <a:lnTo>
                    <a:pt x="1809005" y="409853"/>
                  </a:lnTo>
                  <a:lnTo>
                    <a:pt x="1761178" y="349586"/>
                  </a:lnTo>
                  <a:lnTo>
                    <a:pt x="1708946" y="293208"/>
                  </a:lnTo>
                  <a:lnTo>
                    <a:pt x="1652568" y="240976"/>
                  </a:lnTo>
                  <a:lnTo>
                    <a:pt x="1592301" y="193149"/>
                  </a:lnTo>
                  <a:lnTo>
                    <a:pt x="1528403" y="149983"/>
                  </a:lnTo>
                  <a:lnTo>
                    <a:pt x="1461131" y="111738"/>
                  </a:lnTo>
                  <a:lnTo>
                    <a:pt x="1390742" y="78669"/>
                  </a:lnTo>
                  <a:lnTo>
                    <a:pt x="1317496" y="51035"/>
                  </a:lnTo>
                  <a:lnTo>
                    <a:pt x="1241648" y="29093"/>
                  </a:lnTo>
                  <a:lnTo>
                    <a:pt x="1163457" y="13102"/>
                  </a:lnTo>
                  <a:lnTo>
                    <a:pt x="1083181" y="3318"/>
                  </a:lnTo>
                  <a:lnTo>
                    <a:pt x="1001077" y="0"/>
                  </a:lnTo>
                  <a:close/>
                </a:path>
              </a:pathLst>
            </a:custGeom>
            <a:solidFill>
              <a:srgbClr val="003E57"/>
            </a:solidFill>
          </p:spPr>
          <p:txBody>
            <a:bodyPr wrap="square" lIns="0" tIns="0" rIns="0" bIns="0" rtlCol="0"/>
            <a:lstStyle/>
            <a:p>
              <a:endParaRPr sz="1588"/>
            </a:p>
          </p:txBody>
        </p:sp>
        <p:sp>
          <p:nvSpPr>
            <p:cNvPr id="79" name="object 12"/>
            <p:cNvSpPr/>
            <p:nvPr/>
          </p:nvSpPr>
          <p:spPr>
            <a:xfrm>
              <a:off x="2534511" y="4111047"/>
              <a:ext cx="1482016" cy="1522729"/>
            </a:xfrm>
            <a:custGeom>
              <a:avLst/>
              <a:gdLst/>
              <a:ahLst/>
              <a:cxnLst/>
              <a:rect l="l" t="t" r="r" b="b"/>
              <a:pathLst>
                <a:path w="1911350" h="1911350">
                  <a:moveTo>
                    <a:pt x="955408" y="0"/>
                  </a:moveTo>
                  <a:lnTo>
                    <a:pt x="877049" y="3167"/>
                  </a:lnTo>
                  <a:lnTo>
                    <a:pt x="800435" y="12504"/>
                  </a:lnTo>
                  <a:lnTo>
                    <a:pt x="725811" y="27766"/>
                  </a:lnTo>
                  <a:lnTo>
                    <a:pt x="653424" y="48707"/>
                  </a:lnTo>
                  <a:lnTo>
                    <a:pt x="583519" y="75080"/>
                  </a:lnTo>
                  <a:lnTo>
                    <a:pt x="516342" y="106640"/>
                  </a:lnTo>
                  <a:lnTo>
                    <a:pt x="452139" y="143141"/>
                  </a:lnTo>
                  <a:lnTo>
                    <a:pt x="391155" y="184336"/>
                  </a:lnTo>
                  <a:lnTo>
                    <a:pt x="333637" y="229981"/>
                  </a:lnTo>
                  <a:lnTo>
                    <a:pt x="279831" y="279830"/>
                  </a:lnTo>
                  <a:lnTo>
                    <a:pt x="229983" y="333635"/>
                  </a:lnTo>
                  <a:lnTo>
                    <a:pt x="184337" y="391152"/>
                  </a:lnTo>
                  <a:lnTo>
                    <a:pt x="143141" y="452135"/>
                  </a:lnTo>
                  <a:lnTo>
                    <a:pt x="106640" y="516337"/>
                  </a:lnTo>
                  <a:lnTo>
                    <a:pt x="75080" y="583514"/>
                  </a:lnTo>
                  <a:lnTo>
                    <a:pt x="48707" y="653418"/>
                  </a:lnTo>
                  <a:lnTo>
                    <a:pt x="27766" y="725804"/>
                  </a:lnTo>
                  <a:lnTo>
                    <a:pt x="12504" y="800426"/>
                  </a:lnTo>
                  <a:lnTo>
                    <a:pt x="3167" y="877038"/>
                  </a:lnTo>
                  <a:lnTo>
                    <a:pt x="0" y="955395"/>
                  </a:lnTo>
                  <a:lnTo>
                    <a:pt x="3167" y="1033754"/>
                  </a:lnTo>
                  <a:lnTo>
                    <a:pt x="12504" y="1110368"/>
                  </a:lnTo>
                  <a:lnTo>
                    <a:pt x="27766" y="1184991"/>
                  </a:lnTo>
                  <a:lnTo>
                    <a:pt x="48707" y="1257379"/>
                  </a:lnTo>
                  <a:lnTo>
                    <a:pt x="75080" y="1327284"/>
                  </a:lnTo>
                  <a:lnTo>
                    <a:pt x="106640" y="1394461"/>
                  </a:lnTo>
                  <a:lnTo>
                    <a:pt x="143141" y="1458664"/>
                  </a:lnTo>
                  <a:lnTo>
                    <a:pt x="184337" y="1519648"/>
                  </a:lnTo>
                  <a:lnTo>
                    <a:pt x="229983" y="1577165"/>
                  </a:lnTo>
                  <a:lnTo>
                    <a:pt x="279831" y="1630972"/>
                  </a:lnTo>
                  <a:lnTo>
                    <a:pt x="333637" y="1680820"/>
                  </a:lnTo>
                  <a:lnTo>
                    <a:pt x="391155" y="1726466"/>
                  </a:lnTo>
                  <a:lnTo>
                    <a:pt x="452139" y="1767662"/>
                  </a:lnTo>
                  <a:lnTo>
                    <a:pt x="516342" y="1804163"/>
                  </a:lnTo>
                  <a:lnTo>
                    <a:pt x="583519" y="1835723"/>
                  </a:lnTo>
                  <a:lnTo>
                    <a:pt x="653424" y="1862096"/>
                  </a:lnTo>
                  <a:lnTo>
                    <a:pt x="725811" y="1883037"/>
                  </a:lnTo>
                  <a:lnTo>
                    <a:pt x="800435" y="1898299"/>
                  </a:lnTo>
                  <a:lnTo>
                    <a:pt x="877049" y="1907636"/>
                  </a:lnTo>
                  <a:lnTo>
                    <a:pt x="955408" y="1910803"/>
                  </a:lnTo>
                  <a:lnTo>
                    <a:pt x="1033766" y="1907636"/>
                  </a:lnTo>
                  <a:lnTo>
                    <a:pt x="1110381" y="1898299"/>
                  </a:lnTo>
                  <a:lnTo>
                    <a:pt x="1185004" y="1883037"/>
                  </a:lnTo>
                  <a:lnTo>
                    <a:pt x="1257392" y="1862096"/>
                  </a:lnTo>
                  <a:lnTo>
                    <a:pt x="1327297" y="1835723"/>
                  </a:lnTo>
                  <a:lnTo>
                    <a:pt x="1394474" y="1804163"/>
                  </a:lnTo>
                  <a:lnTo>
                    <a:pt x="1458677" y="1767662"/>
                  </a:lnTo>
                  <a:lnTo>
                    <a:pt x="1519660" y="1726466"/>
                  </a:lnTo>
                  <a:lnTo>
                    <a:pt x="1577178" y="1680820"/>
                  </a:lnTo>
                  <a:lnTo>
                    <a:pt x="1630984" y="1630972"/>
                  </a:lnTo>
                  <a:lnTo>
                    <a:pt x="1680833" y="1577165"/>
                  </a:lnTo>
                  <a:lnTo>
                    <a:pt x="1726478" y="1519648"/>
                  </a:lnTo>
                  <a:lnTo>
                    <a:pt x="1767674" y="1458664"/>
                  </a:lnTo>
                  <a:lnTo>
                    <a:pt x="1804176" y="1394461"/>
                  </a:lnTo>
                  <a:lnTo>
                    <a:pt x="1835736" y="1327284"/>
                  </a:lnTo>
                  <a:lnTo>
                    <a:pt x="1862109" y="1257379"/>
                  </a:lnTo>
                  <a:lnTo>
                    <a:pt x="1883050" y="1184991"/>
                  </a:lnTo>
                  <a:lnTo>
                    <a:pt x="1898311" y="1110368"/>
                  </a:lnTo>
                  <a:lnTo>
                    <a:pt x="1907649" y="1033754"/>
                  </a:lnTo>
                  <a:lnTo>
                    <a:pt x="1910816" y="955395"/>
                  </a:lnTo>
                  <a:lnTo>
                    <a:pt x="1907649" y="877038"/>
                  </a:lnTo>
                  <a:lnTo>
                    <a:pt x="1898311" y="800426"/>
                  </a:lnTo>
                  <a:lnTo>
                    <a:pt x="1883050" y="725804"/>
                  </a:lnTo>
                  <a:lnTo>
                    <a:pt x="1862109" y="653418"/>
                  </a:lnTo>
                  <a:lnTo>
                    <a:pt x="1835736" y="583514"/>
                  </a:lnTo>
                  <a:lnTo>
                    <a:pt x="1804176" y="516337"/>
                  </a:lnTo>
                  <a:lnTo>
                    <a:pt x="1767674" y="452135"/>
                  </a:lnTo>
                  <a:lnTo>
                    <a:pt x="1726478" y="391152"/>
                  </a:lnTo>
                  <a:lnTo>
                    <a:pt x="1680833" y="333635"/>
                  </a:lnTo>
                  <a:lnTo>
                    <a:pt x="1630984" y="279830"/>
                  </a:lnTo>
                  <a:lnTo>
                    <a:pt x="1577178" y="229981"/>
                  </a:lnTo>
                  <a:lnTo>
                    <a:pt x="1519660" y="184336"/>
                  </a:lnTo>
                  <a:lnTo>
                    <a:pt x="1458677" y="143141"/>
                  </a:lnTo>
                  <a:lnTo>
                    <a:pt x="1394474" y="106640"/>
                  </a:lnTo>
                  <a:lnTo>
                    <a:pt x="1327297" y="75080"/>
                  </a:lnTo>
                  <a:lnTo>
                    <a:pt x="1257392" y="48707"/>
                  </a:lnTo>
                  <a:lnTo>
                    <a:pt x="1185004" y="27766"/>
                  </a:lnTo>
                  <a:lnTo>
                    <a:pt x="1110381" y="12504"/>
                  </a:lnTo>
                  <a:lnTo>
                    <a:pt x="1033766" y="3167"/>
                  </a:lnTo>
                  <a:lnTo>
                    <a:pt x="955408" y="0"/>
                  </a:lnTo>
                  <a:close/>
                </a:path>
              </a:pathLst>
            </a:custGeom>
            <a:solidFill>
              <a:srgbClr val="E2E4E5"/>
            </a:solidFill>
          </p:spPr>
          <p:txBody>
            <a:bodyPr wrap="square" lIns="0" tIns="0" rIns="0" bIns="0" rtlCol="0"/>
            <a:lstStyle/>
            <a:p>
              <a:endParaRPr sz="1588"/>
            </a:p>
          </p:txBody>
        </p:sp>
        <p:sp>
          <p:nvSpPr>
            <p:cNvPr id="82" name="object 15"/>
            <p:cNvSpPr txBox="1"/>
            <p:nvPr/>
          </p:nvSpPr>
          <p:spPr>
            <a:xfrm>
              <a:off x="116764" y="3165652"/>
              <a:ext cx="1881324" cy="243656"/>
            </a:xfrm>
            <a:prstGeom prst="rect">
              <a:avLst/>
            </a:prstGeom>
          </p:spPr>
          <p:txBody>
            <a:bodyPr vert="horz" wrap="square" lIns="0" tIns="0" rIns="0" bIns="0" rtlCol="0">
              <a:spAutoFit/>
            </a:bodyPr>
            <a:lstStyle/>
            <a:p>
              <a:pPr marL="233095" marR="4483" indent="-222449" algn="ctr">
                <a:lnSpc>
                  <a:spcPts val="1871"/>
                </a:lnSpc>
              </a:pPr>
              <a:r>
                <a:rPr lang="en-US" sz="1588" b="1" spc="132" dirty="0" err="1">
                  <a:solidFill>
                    <a:srgbClr val="231F20"/>
                  </a:solidFill>
                  <a:latin typeface="Calibri"/>
                  <a:cs typeface="Calibri"/>
                </a:rPr>
                <a:t>Nascentes</a:t>
              </a:r>
              <a:endParaRPr lang="en-US" sz="1588" dirty="0">
                <a:latin typeface="Calibri"/>
                <a:cs typeface="Calibri"/>
              </a:endParaRPr>
            </a:p>
          </p:txBody>
        </p:sp>
        <p:sp>
          <p:nvSpPr>
            <p:cNvPr id="83" name="object 16"/>
            <p:cNvSpPr txBox="1"/>
            <p:nvPr/>
          </p:nvSpPr>
          <p:spPr>
            <a:xfrm>
              <a:off x="4634190" y="3145415"/>
              <a:ext cx="1982750" cy="488724"/>
            </a:xfrm>
            <a:prstGeom prst="rect">
              <a:avLst/>
            </a:prstGeom>
          </p:spPr>
          <p:txBody>
            <a:bodyPr vert="horz" wrap="square" lIns="0" tIns="0" rIns="0" bIns="0" rtlCol="0">
              <a:spAutoFit/>
            </a:bodyPr>
            <a:lstStyle/>
            <a:p>
              <a:pPr marL="11206" marR="4483" algn="ctr"/>
              <a:r>
                <a:rPr lang="en-US" sz="1588" b="1" spc="190" dirty="0" err="1">
                  <a:solidFill>
                    <a:srgbClr val="231F20"/>
                  </a:solidFill>
                  <a:latin typeface="Calibri"/>
                  <a:cs typeface="Calibri"/>
                </a:rPr>
                <a:t>Assistência</a:t>
              </a:r>
              <a:r>
                <a:rPr lang="en-US" sz="1588" b="1" spc="190" dirty="0">
                  <a:solidFill>
                    <a:srgbClr val="231F20"/>
                  </a:solidFill>
                  <a:latin typeface="Calibri"/>
                  <a:cs typeface="Calibri"/>
                </a:rPr>
                <a:t> </a:t>
              </a:r>
              <a:r>
                <a:rPr lang="en-US" sz="1588" b="1" spc="190" dirty="0" err="1">
                  <a:solidFill>
                    <a:srgbClr val="231F20"/>
                  </a:solidFill>
                  <a:latin typeface="Calibri"/>
                  <a:cs typeface="Calibri"/>
                </a:rPr>
                <a:t>técnica</a:t>
              </a:r>
              <a:endParaRPr lang="en-US" sz="1588" dirty="0">
                <a:latin typeface="Calibri"/>
                <a:cs typeface="Calibri"/>
              </a:endParaRPr>
            </a:p>
          </p:txBody>
        </p:sp>
        <p:sp>
          <p:nvSpPr>
            <p:cNvPr id="84" name="object 17"/>
            <p:cNvSpPr txBox="1"/>
            <p:nvPr/>
          </p:nvSpPr>
          <p:spPr>
            <a:xfrm>
              <a:off x="2783621" y="5777228"/>
              <a:ext cx="1568385" cy="244362"/>
            </a:xfrm>
            <a:prstGeom prst="rect">
              <a:avLst/>
            </a:prstGeom>
          </p:spPr>
          <p:txBody>
            <a:bodyPr vert="horz" wrap="square" lIns="0" tIns="0" rIns="0" bIns="0" rtlCol="0">
              <a:spAutoFit/>
            </a:bodyPr>
            <a:lstStyle/>
            <a:p>
              <a:pPr marL="11206"/>
              <a:r>
                <a:rPr lang="en-US" sz="1588" b="1" spc="75" dirty="0" err="1">
                  <a:solidFill>
                    <a:srgbClr val="231F20"/>
                  </a:solidFill>
                  <a:latin typeface="Calibri"/>
                  <a:cs typeface="Calibri"/>
                </a:rPr>
                <a:t>Monitoramento</a:t>
              </a:r>
              <a:endParaRPr lang="en-US" sz="1588" dirty="0">
                <a:latin typeface="Calibri"/>
                <a:cs typeface="Calibri"/>
              </a:endParaRPr>
            </a:p>
          </p:txBody>
        </p:sp>
        <p:sp>
          <p:nvSpPr>
            <p:cNvPr id="85" name="object 18"/>
            <p:cNvSpPr txBox="1"/>
            <p:nvPr/>
          </p:nvSpPr>
          <p:spPr>
            <a:xfrm>
              <a:off x="2247150" y="3138313"/>
              <a:ext cx="2104856" cy="244362"/>
            </a:xfrm>
            <a:prstGeom prst="rect">
              <a:avLst/>
            </a:prstGeom>
          </p:spPr>
          <p:txBody>
            <a:bodyPr vert="horz" wrap="square" lIns="0" tIns="0" rIns="0" bIns="0" rtlCol="0">
              <a:spAutoFit/>
            </a:bodyPr>
            <a:lstStyle/>
            <a:p>
              <a:pPr marL="11206" marR="4483" algn="ctr"/>
              <a:r>
                <a:rPr lang="en-US" sz="1588" b="1" spc="190" dirty="0" err="1">
                  <a:solidFill>
                    <a:srgbClr val="231F20"/>
                  </a:solidFill>
                  <a:latin typeface="Calibri"/>
                  <a:cs typeface="Calibri"/>
                </a:rPr>
                <a:t>Apoiadores</a:t>
              </a:r>
              <a:endParaRPr lang="en-US" sz="1588" dirty="0">
                <a:latin typeface="Calibri"/>
                <a:cs typeface="Calibri"/>
              </a:endParaRPr>
            </a:p>
          </p:txBody>
        </p:sp>
        <p:sp>
          <p:nvSpPr>
            <p:cNvPr id="86" name="object 19"/>
            <p:cNvSpPr/>
            <p:nvPr/>
          </p:nvSpPr>
          <p:spPr>
            <a:xfrm>
              <a:off x="4849424" y="1450550"/>
              <a:ext cx="1552424" cy="1595071"/>
            </a:xfrm>
            <a:custGeom>
              <a:avLst/>
              <a:gdLst/>
              <a:ahLst/>
              <a:cxnLst/>
              <a:rect l="l" t="t" r="r" b="b"/>
              <a:pathLst>
                <a:path w="2002154" h="2002154">
                  <a:moveTo>
                    <a:pt x="1001077" y="0"/>
                  </a:moveTo>
                  <a:lnTo>
                    <a:pt x="918973" y="3318"/>
                  </a:lnTo>
                  <a:lnTo>
                    <a:pt x="838697" y="13102"/>
                  </a:lnTo>
                  <a:lnTo>
                    <a:pt x="760506" y="29093"/>
                  </a:lnTo>
                  <a:lnTo>
                    <a:pt x="684658" y="51035"/>
                  </a:lnTo>
                  <a:lnTo>
                    <a:pt x="611412" y="78669"/>
                  </a:lnTo>
                  <a:lnTo>
                    <a:pt x="541023" y="111738"/>
                  </a:lnTo>
                  <a:lnTo>
                    <a:pt x="473751" y="149983"/>
                  </a:lnTo>
                  <a:lnTo>
                    <a:pt x="409853" y="193149"/>
                  </a:lnTo>
                  <a:lnTo>
                    <a:pt x="349586" y="240976"/>
                  </a:lnTo>
                  <a:lnTo>
                    <a:pt x="293208" y="293208"/>
                  </a:lnTo>
                  <a:lnTo>
                    <a:pt x="240976" y="349586"/>
                  </a:lnTo>
                  <a:lnTo>
                    <a:pt x="193149" y="409853"/>
                  </a:lnTo>
                  <a:lnTo>
                    <a:pt x="149983" y="473751"/>
                  </a:lnTo>
                  <a:lnTo>
                    <a:pt x="111738" y="541023"/>
                  </a:lnTo>
                  <a:lnTo>
                    <a:pt x="78669" y="611412"/>
                  </a:lnTo>
                  <a:lnTo>
                    <a:pt x="51035" y="684658"/>
                  </a:lnTo>
                  <a:lnTo>
                    <a:pt x="29093" y="760506"/>
                  </a:lnTo>
                  <a:lnTo>
                    <a:pt x="13102" y="838697"/>
                  </a:lnTo>
                  <a:lnTo>
                    <a:pt x="3318" y="918973"/>
                  </a:lnTo>
                  <a:lnTo>
                    <a:pt x="0" y="1001077"/>
                  </a:lnTo>
                  <a:lnTo>
                    <a:pt x="3318" y="1083181"/>
                  </a:lnTo>
                  <a:lnTo>
                    <a:pt x="13102" y="1163457"/>
                  </a:lnTo>
                  <a:lnTo>
                    <a:pt x="29093" y="1241648"/>
                  </a:lnTo>
                  <a:lnTo>
                    <a:pt x="51035" y="1317496"/>
                  </a:lnTo>
                  <a:lnTo>
                    <a:pt x="78669" y="1390742"/>
                  </a:lnTo>
                  <a:lnTo>
                    <a:pt x="111738" y="1461131"/>
                  </a:lnTo>
                  <a:lnTo>
                    <a:pt x="149983" y="1528403"/>
                  </a:lnTo>
                  <a:lnTo>
                    <a:pt x="193149" y="1592301"/>
                  </a:lnTo>
                  <a:lnTo>
                    <a:pt x="240976" y="1652568"/>
                  </a:lnTo>
                  <a:lnTo>
                    <a:pt x="293208" y="1708946"/>
                  </a:lnTo>
                  <a:lnTo>
                    <a:pt x="349586" y="1761178"/>
                  </a:lnTo>
                  <a:lnTo>
                    <a:pt x="409853" y="1809005"/>
                  </a:lnTo>
                  <a:lnTo>
                    <a:pt x="473751" y="1852171"/>
                  </a:lnTo>
                  <a:lnTo>
                    <a:pt x="541023" y="1890416"/>
                  </a:lnTo>
                  <a:lnTo>
                    <a:pt x="611412" y="1923485"/>
                  </a:lnTo>
                  <a:lnTo>
                    <a:pt x="684658" y="1951119"/>
                  </a:lnTo>
                  <a:lnTo>
                    <a:pt x="760506" y="1973061"/>
                  </a:lnTo>
                  <a:lnTo>
                    <a:pt x="838697" y="1989052"/>
                  </a:lnTo>
                  <a:lnTo>
                    <a:pt x="918973" y="1998836"/>
                  </a:lnTo>
                  <a:lnTo>
                    <a:pt x="1001077" y="2002154"/>
                  </a:lnTo>
                  <a:lnTo>
                    <a:pt x="1083181" y="1998836"/>
                  </a:lnTo>
                  <a:lnTo>
                    <a:pt x="1163457" y="1989052"/>
                  </a:lnTo>
                  <a:lnTo>
                    <a:pt x="1241648" y="1973061"/>
                  </a:lnTo>
                  <a:lnTo>
                    <a:pt x="1317496" y="1951119"/>
                  </a:lnTo>
                  <a:lnTo>
                    <a:pt x="1390742" y="1923485"/>
                  </a:lnTo>
                  <a:lnTo>
                    <a:pt x="1461131" y="1890416"/>
                  </a:lnTo>
                  <a:lnTo>
                    <a:pt x="1528403" y="1852171"/>
                  </a:lnTo>
                  <a:lnTo>
                    <a:pt x="1592301" y="1809005"/>
                  </a:lnTo>
                  <a:lnTo>
                    <a:pt x="1652568" y="1761178"/>
                  </a:lnTo>
                  <a:lnTo>
                    <a:pt x="1708946" y="1708946"/>
                  </a:lnTo>
                  <a:lnTo>
                    <a:pt x="1761178" y="1652568"/>
                  </a:lnTo>
                  <a:lnTo>
                    <a:pt x="1809005" y="1592301"/>
                  </a:lnTo>
                  <a:lnTo>
                    <a:pt x="1852171" y="1528403"/>
                  </a:lnTo>
                  <a:lnTo>
                    <a:pt x="1890416" y="1461131"/>
                  </a:lnTo>
                  <a:lnTo>
                    <a:pt x="1923485" y="1390742"/>
                  </a:lnTo>
                  <a:lnTo>
                    <a:pt x="1951119" y="1317496"/>
                  </a:lnTo>
                  <a:lnTo>
                    <a:pt x="1973061" y="1241648"/>
                  </a:lnTo>
                  <a:lnTo>
                    <a:pt x="1989052" y="1163457"/>
                  </a:lnTo>
                  <a:lnTo>
                    <a:pt x="1998836" y="1083181"/>
                  </a:lnTo>
                  <a:lnTo>
                    <a:pt x="2002154" y="1001077"/>
                  </a:lnTo>
                  <a:lnTo>
                    <a:pt x="1998836" y="918973"/>
                  </a:lnTo>
                  <a:lnTo>
                    <a:pt x="1989052" y="838697"/>
                  </a:lnTo>
                  <a:lnTo>
                    <a:pt x="1973061" y="760506"/>
                  </a:lnTo>
                  <a:lnTo>
                    <a:pt x="1951119" y="684658"/>
                  </a:lnTo>
                  <a:lnTo>
                    <a:pt x="1923485" y="611412"/>
                  </a:lnTo>
                  <a:lnTo>
                    <a:pt x="1890416" y="541023"/>
                  </a:lnTo>
                  <a:lnTo>
                    <a:pt x="1852171" y="473751"/>
                  </a:lnTo>
                  <a:lnTo>
                    <a:pt x="1809005" y="409853"/>
                  </a:lnTo>
                  <a:lnTo>
                    <a:pt x="1761178" y="349586"/>
                  </a:lnTo>
                  <a:lnTo>
                    <a:pt x="1708946" y="293208"/>
                  </a:lnTo>
                  <a:lnTo>
                    <a:pt x="1652568" y="240976"/>
                  </a:lnTo>
                  <a:lnTo>
                    <a:pt x="1592301" y="193149"/>
                  </a:lnTo>
                  <a:lnTo>
                    <a:pt x="1528403" y="149983"/>
                  </a:lnTo>
                  <a:lnTo>
                    <a:pt x="1461131" y="111738"/>
                  </a:lnTo>
                  <a:lnTo>
                    <a:pt x="1390742" y="78669"/>
                  </a:lnTo>
                  <a:lnTo>
                    <a:pt x="1317496" y="51035"/>
                  </a:lnTo>
                  <a:lnTo>
                    <a:pt x="1241648" y="29093"/>
                  </a:lnTo>
                  <a:lnTo>
                    <a:pt x="1163457" y="13102"/>
                  </a:lnTo>
                  <a:lnTo>
                    <a:pt x="1083181" y="3318"/>
                  </a:lnTo>
                  <a:lnTo>
                    <a:pt x="1001077" y="0"/>
                  </a:lnTo>
                  <a:close/>
                </a:path>
              </a:pathLst>
            </a:custGeom>
            <a:solidFill>
              <a:srgbClr val="003E57"/>
            </a:solidFill>
          </p:spPr>
          <p:txBody>
            <a:bodyPr wrap="square" lIns="0" tIns="0" rIns="0" bIns="0" rtlCol="0"/>
            <a:lstStyle/>
            <a:p>
              <a:endParaRPr sz="1588"/>
            </a:p>
          </p:txBody>
        </p:sp>
        <p:sp>
          <p:nvSpPr>
            <p:cNvPr id="87" name="object 20"/>
            <p:cNvSpPr/>
            <p:nvPr/>
          </p:nvSpPr>
          <p:spPr>
            <a:xfrm>
              <a:off x="4884834" y="1486942"/>
              <a:ext cx="1482016" cy="1522729"/>
            </a:xfrm>
            <a:custGeom>
              <a:avLst/>
              <a:gdLst/>
              <a:ahLst/>
              <a:cxnLst/>
              <a:rect l="l" t="t" r="r" b="b"/>
              <a:pathLst>
                <a:path w="1911350" h="1911350">
                  <a:moveTo>
                    <a:pt x="955408" y="0"/>
                  </a:moveTo>
                  <a:lnTo>
                    <a:pt x="877049" y="3167"/>
                  </a:lnTo>
                  <a:lnTo>
                    <a:pt x="800435" y="12504"/>
                  </a:lnTo>
                  <a:lnTo>
                    <a:pt x="725811" y="27766"/>
                  </a:lnTo>
                  <a:lnTo>
                    <a:pt x="653424" y="48707"/>
                  </a:lnTo>
                  <a:lnTo>
                    <a:pt x="583519" y="75080"/>
                  </a:lnTo>
                  <a:lnTo>
                    <a:pt x="516342" y="106640"/>
                  </a:lnTo>
                  <a:lnTo>
                    <a:pt x="452139" y="143141"/>
                  </a:lnTo>
                  <a:lnTo>
                    <a:pt x="391155" y="184336"/>
                  </a:lnTo>
                  <a:lnTo>
                    <a:pt x="333637" y="229981"/>
                  </a:lnTo>
                  <a:lnTo>
                    <a:pt x="279831" y="279830"/>
                  </a:lnTo>
                  <a:lnTo>
                    <a:pt x="229983" y="333635"/>
                  </a:lnTo>
                  <a:lnTo>
                    <a:pt x="184337" y="391152"/>
                  </a:lnTo>
                  <a:lnTo>
                    <a:pt x="143141" y="452135"/>
                  </a:lnTo>
                  <a:lnTo>
                    <a:pt x="106640" y="516337"/>
                  </a:lnTo>
                  <a:lnTo>
                    <a:pt x="75080" y="583514"/>
                  </a:lnTo>
                  <a:lnTo>
                    <a:pt x="48707" y="653418"/>
                  </a:lnTo>
                  <a:lnTo>
                    <a:pt x="27766" y="725804"/>
                  </a:lnTo>
                  <a:lnTo>
                    <a:pt x="12504" y="800426"/>
                  </a:lnTo>
                  <a:lnTo>
                    <a:pt x="3167" y="877038"/>
                  </a:lnTo>
                  <a:lnTo>
                    <a:pt x="0" y="955395"/>
                  </a:lnTo>
                  <a:lnTo>
                    <a:pt x="3167" y="1033754"/>
                  </a:lnTo>
                  <a:lnTo>
                    <a:pt x="12504" y="1110368"/>
                  </a:lnTo>
                  <a:lnTo>
                    <a:pt x="27766" y="1184991"/>
                  </a:lnTo>
                  <a:lnTo>
                    <a:pt x="48707" y="1257379"/>
                  </a:lnTo>
                  <a:lnTo>
                    <a:pt x="75080" y="1327284"/>
                  </a:lnTo>
                  <a:lnTo>
                    <a:pt x="106640" y="1394461"/>
                  </a:lnTo>
                  <a:lnTo>
                    <a:pt x="143141" y="1458664"/>
                  </a:lnTo>
                  <a:lnTo>
                    <a:pt x="184337" y="1519648"/>
                  </a:lnTo>
                  <a:lnTo>
                    <a:pt x="229983" y="1577165"/>
                  </a:lnTo>
                  <a:lnTo>
                    <a:pt x="279831" y="1630972"/>
                  </a:lnTo>
                  <a:lnTo>
                    <a:pt x="333637" y="1680820"/>
                  </a:lnTo>
                  <a:lnTo>
                    <a:pt x="391155" y="1726466"/>
                  </a:lnTo>
                  <a:lnTo>
                    <a:pt x="452139" y="1767662"/>
                  </a:lnTo>
                  <a:lnTo>
                    <a:pt x="516342" y="1804163"/>
                  </a:lnTo>
                  <a:lnTo>
                    <a:pt x="583519" y="1835723"/>
                  </a:lnTo>
                  <a:lnTo>
                    <a:pt x="653424" y="1862096"/>
                  </a:lnTo>
                  <a:lnTo>
                    <a:pt x="725811" y="1883037"/>
                  </a:lnTo>
                  <a:lnTo>
                    <a:pt x="800435" y="1898299"/>
                  </a:lnTo>
                  <a:lnTo>
                    <a:pt x="877049" y="1907636"/>
                  </a:lnTo>
                  <a:lnTo>
                    <a:pt x="955408" y="1910803"/>
                  </a:lnTo>
                  <a:lnTo>
                    <a:pt x="1033766" y="1907636"/>
                  </a:lnTo>
                  <a:lnTo>
                    <a:pt x="1110381" y="1898299"/>
                  </a:lnTo>
                  <a:lnTo>
                    <a:pt x="1185004" y="1883037"/>
                  </a:lnTo>
                  <a:lnTo>
                    <a:pt x="1257392" y="1862096"/>
                  </a:lnTo>
                  <a:lnTo>
                    <a:pt x="1327297" y="1835723"/>
                  </a:lnTo>
                  <a:lnTo>
                    <a:pt x="1394474" y="1804163"/>
                  </a:lnTo>
                  <a:lnTo>
                    <a:pt x="1458677" y="1767662"/>
                  </a:lnTo>
                  <a:lnTo>
                    <a:pt x="1519660" y="1726466"/>
                  </a:lnTo>
                  <a:lnTo>
                    <a:pt x="1577178" y="1680820"/>
                  </a:lnTo>
                  <a:lnTo>
                    <a:pt x="1630984" y="1630972"/>
                  </a:lnTo>
                  <a:lnTo>
                    <a:pt x="1680833" y="1577165"/>
                  </a:lnTo>
                  <a:lnTo>
                    <a:pt x="1726478" y="1519648"/>
                  </a:lnTo>
                  <a:lnTo>
                    <a:pt x="1767674" y="1458664"/>
                  </a:lnTo>
                  <a:lnTo>
                    <a:pt x="1804176" y="1394461"/>
                  </a:lnTo>
                  <a:lnTo>
                    <a:pt x="1835736" y="1327284"/>
                  </a:lnTo>
                  <a:lnTo>
                    <a:pt x="1862109" y="1257379"/>
                  </a:lnTo>
                  <a:lnTo>
                    <a:pt x="1883050" y="1184991"/>
                  </a:lnTo>
                  <a:lnTo>
                    <a:pt x="1898311" y="1110368"/>
                  </a:lnTo>
                  <a:lnTo>
                    <a:pt x="1907649" y="1033754"/>
                  </a:lnTo>
                  <a:lnTo>
                    <a:pt x="1910816" y="955395"/>
                  </a:lnTo>
                  <a:lnTo>
                    <a:pt x="1907649" y="877038"/>
                  </a:lnTo>
                  <a:lnTo>
                    <a:pt x="1898311" y="800426"/>
                  </a:lnTo>
                  <a:lnTo>
                    <a:pt x="1883050" y="725804"/>
                  </a:lnTo>
                  <a:lnTo>
                    <a:pt x="1862109" y="653418"/>
                  </a:lnTo>
                  <a:lnTo>
                    <a:pt x="1835736" y="583514"/>
                  </a:lnTo>
                  <a:lnTo>
                    <a:pt x="1804176" y="516337"/>
                  </a:lnTo>
                  <a:lnTo>
                    <a:pt x="1767674" y="452135"/>
                  </a:lnTo>
                  <a:lnTo>
                    <a:pt x="1726478" y="391152"/>
                  </a:lnTo>
                  <a:lnTo>
                    <a:pt x="1680833" y="333635"/>
                  </a:lnTo>
                  <a:lnTo>
                    <a:pt x="1630984" y="279830"/>
                  </a:lnTo>
                  <a:lnTo>
                    <a:pt x="1577178" y="229981"/>
                  </a:lnTo>
                  <a:lnTo>
                    <a:pt x="1519660" y="184336"/>
                  </a:lnTo>
                  <a:lnTo>
                    <a:pt x="1458677" y="143141"/>
                  </a:lnTo>
                  <a:lnTo>
                    <a:pt x="1394474" y="106640"/>
                  </a:lnTo>
                  <a:lnTo>
                    <a:pt x="1327297" y="75080"/>
                  </a:lnTo>
                  <a:lnTo>
                    <a:pt x="1257392" y="48707"/>
                  </a:lnTo>
                  <a:lnTo>
                    <a:pt x="1185004" y="27766"/>
                  </a:lnTo>
                  <a:lnTo>
                    <a:pt x="1110381" y="12504"/>
                  </a:lnTo>
                  <a:lnTo>
                    <a:pt x="1033766" y="3167"/>
                  </a:lnTo>
                  <a:lnTo>
                    <a:pt x="955408" y="0"/>
                  </a:lnTo>
                  <a:close/>
                </a:path>
              </a:pathLst>
            </a:custGeom>
            <a:solidFill>
              <a:srgbClr val="E2E4E5"/>
            </a:solidFill>
          </p:spPr>
          <p:txBody>
            <a:bodyPr wrap="square" lIns="0" tIns="0" rIns="0" bIns="0" rtlCol="0"/>
            <a:lstStyle/>
            <a:p>
              <a:endParaRPr sz="1588"/>
            </a:p>
          </p:txBody>
        </p:sp>
        <p:sp>
          <p:nvSpPr>
            <p:cNvPr id="88" name="object 21"/>
            <p:cNvSpPr/>
            <p:nvPr/>
          </p:nvSpPr>
          <p:spPr>
            <a:xfrm>
              <a:off x="5288160" y="1853934"/>
              <a:ext cx="675031" cy="906049"/>
            </a:xfrm>
            <a:custGeom>
              <a:avLst/>
              <a:gdLst/>
              <a:ahLst/>
              <a:cxnLst/>
              <a:rect l="l" t="t" r="r" b="b"/>
              <a:pathLst>
                <a:path w="870584" h="1137285">
                  <a:moveTo>
                    <a:pt x="819810" y="0"/>
                  </a:moveTo>
                  <a:lnTo>
                    <a:pt x="41340" y="857"/>
                  </a:lnTo>
                  <a:lnTo>
                    <a:pt x="7774" y="23689"/>
                  </a:lnTo>
                  <a:lnTo>
                    <a:pt x="0" y="50672"/>
                  </a:lnTo>
                  <a:lnTo>
                    <a:pt x="855" y="1095614"/>
                  </a:lnTo>
                  <a:lnTo>
                    <a:pt x="23681" y="1129178"/>
                  </a:lnTo>
                  <a:lnTo>
                    <a:pt x="50673" y="1136954"/>
                  </a:lnTo>
                  <a:lnTo>
                    <a:pt x="819810" y="1136954"/>
                  </a:lnTo>
                  <a:lnTo>
                    <a:pt x="862692" y="1113279"/>
                  </a:lnTo>
                  <a:lnTo>
                    <a:pt x="870470" y="1086294"/>
                  </a:lnTo>
                  <a:lnTo>
                    <a:pt x="869615" y="41352"/>
                  </a:lnTo>
                  <a:lnTo>
                    <a:pt x="846792" y="7779"/>
                  </a:lnTo>
                  <a:lnTo>
                    <a:pt x="819810" y="0"/>
                  </a:lnTo>
                  <a:close/>
                </a:path>
              </a:pathLst>
            </a:custGeom>
            <a:solidFill>
              <a:srgbClr val="505E6D"/>
            </a:solidFill>
          </p:spPr>
          <p:txBody>
            <a:bodyPr wrap="square" lIns="0" tIns="0" rIns="0" bIns="0" rtlCol="0"/>
            <a:lstStyle/>
            <a:p>
              <a:endParaRPr sz="1588"/>
            </a:p>
          </p:txBody>
        </p:sp>
        <p:sp>
          <p:nvSpPr>
            <p:cNvPr id="89" name="object 22"/>
            <p:cNvSpPr/>
            <p:nvPr/>
          </p:nvSpPr>
          <p:spPr>
            <a:xfrm>
              <a:off x="5347145" y="1912680"/>
              <a:ext cx="570158" cy="788683"/>
            </a:xfrm>
            <a:custGeom>
              <a:avLst/>
              <a:gdLst/>
              <a:ahLst/>
              <a:cxnLst/>
              <a:rect l="l" t="t" r="r" b="b"/>
              <a:pathLst>
                <a:path w="735329" h="989964">
                  <a:moveTo>
                    <a:pt x="734974" y="989482"/>
                  </a:moveTo>
                  <a:lnTo>
                    <a:pt x="0" y="989482"/>
                  </a:lnTo>
                  <a:lnTo>
                    <a:pt x="0" y="0"/>
                  </a:lnTo>
                  <a:lnTo>
                    <a:pt x="734974" y="0"/>
                  </a:lnTo>
                  <a:lnTo>
                    <a:pt x="734974" y="989482"/>
                  </a:lnTo>
                  <a:close/>
                </a:path>
              </a:pathLst>
            </a:custGeom>
            <a:solidFill>
              <a:srgbClr val="F7F7F6"/>
            </a:solidFill>
          </p:spPr>
          <p:txBody>
            <a:bodyPr wrap="square" lIns="0" tIns="0" rIns="0" bIns="0" rtlCol="0"/>
            <a:lstStyle/>
            <a:p>
              <a:endParaRPr sz="1588"/>
            </a:p>
          </p:txBody>
        </p:sp>
        <p:sp>
          <p:nvSpPr>
            <p:cNvPr id="90" name="object 23"/>
            <p:cNvSpPr/>
            <p:nvPr/>
          </p:nvSpPr>
          <p:spPr>
            <a:xfrm>
              <a:off x="5378824" y="2138145"/>
              <a:ext cx="92564" cy="0"/>
            </a:xfrm>
            <a:custGeom>
              <a:avLst/>
              <a:gdLst/>
              <a:ahLst/>
              <a:cxnLst/>
              <a:rect l="l" t="t" r="r" b="b"/>
              <a:pathLst>
                <a:path w="119379">
                  <a:moveTo>
                    <a:pt x="0" y="0"/>
                  </a:moveTo>
                  <a:lnTo>
                    <a:pt x="118922" y="0"/>
                  </a:lnTo>
                </a:path>
              </a:pathLst>
            </a:custGeom>
            <a:ln w="11430">
              <a:solidFill>
                <a:srgbClr val="505E6D"/>
              </a:solidFill>
            </a:ln>
          </p:spPr>
          <p:txBody>
            <a:bodyPr wrap="square" lIns="0" tIns="0" rIns="0" bIns="0" rtlCol="0"/>
            <a:lstStyle/>
            <a:p>
              <a:endParaRPr sz="1588"/>
            </a:p>
          </p:txBody>
        </p:sp>
        <p:sp>
          <p:nvSpPr>
            <p:cNvPr id="91" name="object 24"/>
            <p:cNvSpPr/>
            <p:nvPr/>
          </p:nvSpPr>
          <p:spPr>
            <a:xfrm>
              <a:off x="5382506" y="2055180"/>
              <a:ext cx="0" cy="78919"/>
            </a:xfrm>
            <a:custGeom>
              <a:avLst/>
              <a:gdLst/>
              <a:ahLst/>
              <a:cxnLst/>
              <a:rect l="l" t="t" r="r" b="b"/>
              <a:pathLst>
                <a:path h="99060">
                  <a:moveTo>
                    <a:pt x="0" y="0"/>
                  </a:moveTo>
                  <a:lnTo>
                    <a:pt x="0" y="99060"/>
                  </a:lnTo>
                </a:path>
              </a:pathLst>
            </a:custGeom>
            <a:ln w="10769">
              <a:solidFill>
                <a:srgbClr val="505E6D"/>
              </a:solidFill>
            </a:ln>
          </p:spPr>
          <p:txBody>
            <a:bodyPr wrap="square" lIns="0" tIns="0" rIns="0" bIns="0" rtlCol="0"/>
            <a:lstStyle/>
            <a:p>
              <a:endParaRPr sz="1588"/>
            </a:p>
          </p:txBody>
        </p:sp>
        <p:sp>
          <p:nvSpPr>
            <p:cNvPr id="92" name="object 25"/>
            <p:cNvSpPr/>
            <p:nvPr/>
          </p:nvSpPr>
          <p:spPr>
            <a:xfrm>
              <a:off x="5378824" y="2051132"/>
              <a:ext cx="92564" cy="0"/>
            </a:xfrm>
            <a:custGeom>
              <a:avLst/>
              <a:gdLst/>
              <a:ahLst/>
              <a:cxnLst/>
              <a:rect l="l" t="t" r="r" b="b"/>
              <a:pathLst>
                <a:path w="119379">
                  <a:moveTo>
                    <a:pt x="0" y="0"/>
                  </a:moveTo>
                  <a:lnTo>
                    <a:pt x="118922" y="0"/>
                  </a:lnTo>
                </a:path>
              </a:pathLst>
            </a:custGeom>
            <a:ln w="11430">
              <a:solidFill>
                <a:srgbClr val="505E6D"/>
              </a:solidFill>
            </a:ln>
          </p:spPr>
          <p:txBody>
            <a:bodyPr wrap="square" lIns="0" tIns="0" rIns="0" bIns="0" rtlCol="0"/>
            <a:lstStyle/>
            <a:p>
              <a:endParaRPr sz="1588"/>
            </a:p>
          </p:txBody>
        </p:sp>
        <p:sp>
          <p:nvSpPr>
            <p:cNvPr id="93" name="object 26"/>
            <p:cNvSpPr/>
            <p:nvPr/>
          </p:nvSpPr>
          <p:spPr>
            <a:xfrm>
              <a:off x="5467341" y="2054805"/>
              <a:ext cx="0" cy="79930"/>
            </a:xfrm>
            <a:custGeom>
              <a:avLst/>
              <a:gdLst/>
              <a:ahLst/>
              <a:cxnLst/>
              <a:rect l="l" t="t" r="r" b="b"/>
              <a:pathLst>
                <a:path h="100330">
                  <a:moveTo>
                    <a:pt x="0" y="0"/>
                  </a:moveTo>
                  <a:lnTo>
                    <a:pt x="0" y="99898"/>
                  </a:lnTo>
                </a:path>
              </a:pathLst>
            </a:custGeom>
            <a:ln w="10795">
              <a:solidFill>
                <a:srgbClr val="505E6D"/>
              </a:solidFill>
            </a:ln>
          </p:spPr>
          <p:txBody>
            <a:bodyPr wrap="square" lIns="0" tIns="0" rIns="0" bIns="0" rtlCol="0"/>
            <a:lstStyle/>
            <a:p>
              <a:endParaRPr sz="1588"/>
            </a:p>
          </p:txBody>
        </p:sp>
        <p:sp>
          <p:nvSpPr>
            <p:cNvPr id="94" name="object 27"/>
            <p:cNvSpPr/>
            <p:nvPr/>
          </p:nvSpPr>
          <p:spPr>
            <a:xfrm>
              <a:off x="5391625" y="2047088"/>
              <a:ext cx="95026" cy="78919"/>
            </a:xfrm>
            <a:custGeom>
              <a:avLst/>
              <a:gdLst/>
              <a:ahLst/>
              <a:cxnLst/>
              <a:rect l="l" t="t" r="r" b="b"/>
              <a:pathLst>
                <a:path w="122554" h="99060">
                  <a:moveTo>
                    <a:pt x="20180" y="35331"/>
                  </a:moveTo>
                  <a:lnTo>
                    <a:pt x="0" y="55524"/>
                  </a:lnTo>
                  <a:lnTo>
                    <a:pt x="43484" y="99009"/>
                  </a:lnTo>
                  <a:lnTo>
                    <a:pt x="83845" y="58648"/>
                  </a:lnTo>
                  <a:lnTo>
                    <a:pt x="43484" y="58648"/>
                  </a:lnTo>
                  <a:lnTo>
                    <a:pt x="20180" y="35331"/>
                  </a:lnTo>
                  <a:close/>
                </a:path>
                <a:path w="122554" h="99060">
                  <a:moveTo>
                    <a:pt x="102133" y="0"/>
                  </a:moveTo>
                  <a:lnTo>
                    <a:pt x="43484" y="58648"/>
                  </a:lnTo>
                  <a:lnTo>
                    <a:pt x="83845" y="58648"/>
                  </a:lnTo>
                  <a:lnTo>
                    <a:pt x="122313" y="20180"/>
                  </a:lnTo>
                  <a:lnTo>
                    <a:pt x="102133" y="0"/>
                  </a:lnTo>
                  <a:close/>
                </a:path>
              </a:pathLst>
            </a:custGeom>
            <a:solidFill>
              <a:srgbClr val="E3323F"/>
            </a:solidFill>
          </p:spPr>
          <p:txBody>
            <a:bodyPr wrap="square" lIns="0" tIns="0" rIns="0" bIns="0" rtlCol="0"/>
            <a:lstStyle/>
            <a:p>
              <a:endParaRPr sz="1588"/>
            </a:p>
          </p:txBody>
        </p:sp>
        <p:sp>
          <p:nvSpPr>
            <p:cNvPr id="95" name="object 28"/>
            <p:cNvSpPr/>
            <p:nvPr/>
          </p:nvSpPr>
          <p:spPr>
            <a:xfrm>
              <a:off x="5507587" y="2054268"/>
              <a:ext cx="365334" cy="0"/>
            </a:xfrm>
            <a:custGeom>
              <a:avLst/>
              <a:gdLst/>
              <a:ahLst/>
              <a:cxnLst/>
              <a:rect l="l" t="t" r="r" b="b"/>
              <a:pathLst>
                <a:path w="471170">
                  <a:moveTo>
                    <a:pt x="0" y="0"/>
                  </a:moveTo>
                  <a:lnTo>
                    <a:pt x="470560" y="0"/>
                  </a:lnTo>
                </a:path>
              </a:pathLst>
            </a:custGeom>
            <a:ln w="18948">
              <a:solidFill>
                <a:srgbClr val="A0D9F6"/>
              </a:solidFill>
            </a:ln>
          </p:spPr>
          <p:txBody>
            <a:bodyPr wrap="square" lIns="0" tIns="0" rIns="0" bIns="0" rtlCol="0"/>
            <a:lstStyle/>
            <a:p>
              <a:endParaRPr sz="1588"/>
            </a:p>
          </p:txBody>
        </p:sp>
        <p:sp>
          <p:nvSpPr>
            <p:cNvPr id="96" name="object 29"/>
            <p:cNvSpPr/>
            <p:nvPr/>
          </p:nvSpPr>
          <p:spPr>
            <a:xfrm>
              <a:off x="5507587" y="2094598"/>
              <a:ext cx="365334" cy="0"/>
            </a:xfrm>
            <a:custGeom>
              <a:avLst/>
              <a:gdLst/>
              <a:ahLst/>
              <a:cxnLst/>
              <a:rect l="l" t="t" r="r" b="b"/>
              <a:pathLst>
                <a:path w="471170">
                  <a:moveTo>
                    <a:pt x="0" y="0"/>
                  </a:moveTo>
                  <a:lnTo>
                    <a:pt x="470560" y="0"/>
                  </a:lnTo>
                </a:path>
              </a:pathLst>
            </a:custGeom>
            <a:ln w="18948">
              <a:solidFill>
                <a:srgbClr val="A0D9F6"/>
              </a:solidFill>
            </a:ln>
          </p:spPr>
          <p:txBody>
            <a:bodyPr wrap="square" lIns="0" tIns="0" rIns="0" bIns="0" rtlCol="0"/>
            <a:lstStyle/>
            <a:p>
              <a:endParaRPr sz="1588"/>
            </a:p>
          </p:txBody>
        </p:sp>
        <p:sp>
          <p:nvSpPr>
            <p:cNvPr id="97" name="object 30"/>
            <p:cNvSpPr/>
            <p:nvPr/>
          </p:nvSpPr>
          <p:spPr>
            <a:xfrm>
              <a:off x="5507587" y="2134927"/>
              <a:ext cx="249629" cy="0"/>
            </a:xfrm>
            <a:custGeom>
              <a:avLst/>
              <a:gdLst/>
              <a:ahLst/>
              <a:cxnLst/>
              <a:rect l="l" t="t" r="r" b="b"/>
              <a:pathLst>
                <a:path w="321945">
                  <a:moveTo>
                    <a:pt x="0" y="0"/>
                  </a:moveTo>
                  <a:lnTo>
                    <a:pt x="321906" y="0"/>
                  </a:lnTo>
                </a:path>
              </a:pathLst>
            </a:custGeom>
            <a:ln w="18948">
              <a:solidFill>
                <a:srgbClr val="A0D9F6"/>
              </a:solidFill>
            </a:ln>
          </p:spPr>
          <p:txBody>
            <a:bodyPr wrap="square" lIns="0" tIns="0" rIns="0" bIns="0" rtlCol="0"/>
            <a:lstStyle/>
            <a:p>
              <a:endParaRPr sz="1588"/>
            </a:p>
          </p:txBody>
        </p:sp>
        <p:sp>
          <p:nvSpPr>
            <p:cNvPr id="98" name="object 31"/>
            <p:cNvSpPr/>
            <p:nvPr/>
          </p:nvSpPr>
          <p:spPr>
            <a:xfrm>
              <a:off x="5378824" y="2309642"/>
              <a:ext cx="92564" cy="0"/>
            </a:xfrm>
            <a:custGeom>
              <a:avLst/>
              <a:gdLst/>
              <a:ahLst/>
              <a:cxnLst/>
              <a:rect l="l" t="t" r="r" b="b"/>
              <a:pathLst>
                <a:path w="119379">
                  <a:moveTo>
                    <a:pt x="0" y="0"/>
                  </a:moveTo>
                  <a:lnTo>
                    <a:pt x="118922" y="0"/>
                  </a:lnTo>
                </a:path>
              </a:pathLst>
            </a:custGeom>
            <a:ln w="10159">
              <a:solidFill>
                <a:srgbClr val="505E6D"/>
              </a:solidFill>
            </a:ln>
          </p:spPr>
          <p:txBody>
            <a:bodyPr wrap="square" lIns="0" tIns="0" rIns="0" bIns="0" rtlCol="0"/>
            <a:lstStyle/>
            <a:p>
              <a:endParaRPr sz="1588"/>
            </a:p>
          </p:txBody>
        </p:sp>
        <p:sp>
          <p:nvSpPr>
            <p:cNvPr id="99" name="object 32"/>
            <p:cNvSpPr/>
            <p:nvPr/>
          </p:nvSpPr>
          <p:spPr>
            <a:xfrm>
              <a:off x="5382506" y="2226170"/>
              <a:ext cx="0" cy="79930"/>
            </a:xfrm>
            <a:custGeom>
              <a:avLst/>
              <a:gdLst/>
              <a:ahLst/>
              <a:cxnLst/>
              <a:rect l="l" t="t" r="r" b="b"/>
              <a:pathLst>
                <a:path h="100330">
                  <a:moveTo>
                    <a:pt x="0" y="0"/>
                  </a:moveTo>
                  <a:lnTo>
                    <a:pt x="0" y="100329"/>
                  </a:lnTo>
                </a:path>
              </a:pathLst>
            </a:custGeom>
            <a:ln w="10769">
              <a:solidFill>
                <a:srgbClr val="505E6D"/>
              </a:solidFill>
            </a:ln>
          </p:spPr>
          <p:txBody>
            <a:bodyPr wrap="square" lIns="0" tIns="0" rIns="0" bIns="0" rtlCol="0"/>
            <a:lstStyle/>
            <a:p>
              <a:endParaRPr sz="1588"/>
            </a:p>
          </p:txBody>
        </p:sp>
        <p:sp>
          <p:nvSpPr>
            <p:cNvPr id="100" name="object 33"/>
            <p:cNvSpPr/>
            <p:nvPr/>
          </p:nvSpPr>
          <p:spPr>
            <a:xfrm>
              <a:off x="5378824" y="2222628"/>
              <a:ext cx="92564" cy="0"/>
            </a:xfrm>
            <a:custGeom>
              <a:avLst/>
              <a:gdLst/>
              <a:ahLst/>
              <a:cxnLst/>
              <a:rect l="l" t="t" r="r" b="b"/>
              <a:pathLst>
                <a:path w="119379">
                  <a:moveTo>
                    <a:pt x="0" y="0"/>
                  </a:moveTo>
                  <a:lnTo>
                    <a:pt x="118922" y="0"/>
                  </a:lnTo>
                </a:path>
              </a:pathLst>
            </a:custGeom>
            <a:ln w="10160">
              <a:solidFill>
                <a:srgbClr val="505E6D"/>
              </a:solidFill>
            </a:ln>
          </p:spPr>
          <p:txBody>
            <a:bodyPr wrap="square" lIns="0" tIns="0" rIns="0" bIns="0" rtlCol="0"/>
            <a:lstStyle/>
            <a:p>
              <a:endParaRPr sz="1588"/>
            </a:p>
          </p:txBody>
        </p:sp>
        <p:sp>
          <p:nvSpPr>
            <p:cNvPr id="101" name="object 34"/>
            <p:cNvSpPr/>
            <p:nvPr/>
          </p:nvSpPr>
          <p:spPr>
            <a:xfrm>
              <a:off x="5467341" y="2226514"/>
              <a:ext cx="0" cy="79930"/>
            </a:xfrm>
            <a:custGeom>
              <a:avLst/>
              <a:gdLst/>
              <a:ahLst/>
              <a:cxnLst/>
              <a:rect l="l" t="t" r="r" b="b"/>
              <a:pathLst>
                <a:path h="100330">
                  <a:moveTo>
                    <a:pt x="0" y="0"/>
                  </a:moveTo>
                  <a:lnTo>
                    <a:pt x="0" y="99898"/>
                  </a:lnTo>
                </a:path>
              </a:pathLst>
            </a:custGeom>
            <a:ln w="10795">
              <a:solidFill>
                <a:srgbClr val="505E6D"/>
              </a:solidFill>
            </a:ln>
          </p:spPr>
          <p:txBody>
            <a:bodyPr wrap="square" lIns="0" tIns="0" rIns="0" bIns="0" rtlCol="0"/>
            <a:lstStyle/>
            <a:p>
              <a:endParaRPr sz="1588"/>
            </a:p>
          </p:txBody>
        </p:sp>
        <p:sp>
          <p:nvSpPr>
            <p:cNvPr id="102" name="object 35"/>
            <p:cNvSpPr/>
            <p:nvPr/>
          </p:nvSpPr>
          <p:spPr>
            <a:xfrm>
              <a:off x="5391625" y="2218801"/>
              <a:ext cx="95026" cy="78919"/>
            </a:xfrm>
            <a:custGeom>
              <a:avLst/>
              <a:gdLst/>
              <a:ahLst/>
              <a:cxnLst/>
              <a:rect l="l" t="t" r="r" b="b"/>
              <a:pathLst>
                <a:path w="122554" h="99060">
                  <a:moveTo>
                    <a:pt x="20180" y="35331"/>
                  </a:moveTo>
                  <a:lnTo>
                    <a:pt x="0" y="55524"/>
                  </a:lnTo>
                  <a:lnTo>
                    <a:pt x="43484" y="99009"/>
                  </a:lnTo>
                  <a:lnTo>
                    <a:pt x="83845" y="58648"/>
                  </a:lnTo>
                  <a:lnTo>
                    <a:pt x="43484" y="58648"/>
                  </a:lnTo>
                  <a:lnTo>
                    <a:pt x="20180" y="35331"/>
                  </a:lnTo>
                  <a:close/>
                </a:path>
                <a:path w="122554" h="99060">
                  <a:moveTo>
                    <a:pt x="102133" y="0"/>
                  </a:moveTo>
                  <a:lnTo>
                    <a:pt x="43484" y="58648"/>
                  </a:lnTo>
                  <a:lnTo>
                    <a:pt x="83845" y="58648"/>
                  </a:lnTo>
                  <a:lnTo>
                    <a:pt x="122313" y="20180"/>
                  </a:lnTo>
                  <a:lnTo>
                    <a:pt x="102133" y="0"/>
                  </a:lnTo>
                  <a:close/>
                </a:path>
              </a:pathLst>
            </a:custGeom>
            <a:solidFill>
              <a:srgbClr val="E3323F"/>
            </a:solidFill>
          </p:spPr>
          <p:txBody>
            <a:bodyPr wrap="square" lIns="0" tIns="0" rIns="0" bIns="0" rtlCol="0"/>
            <a:lstStyle/>
            <a:p>
              <a:endParaRPr sz="1588"/>
            </a:p>
          </p:txBody>
        </p:sp>
        <p:sp>
          <p:nvSpPr>
            <p:cNvPr id="103" name="object 36"/>
            <p:cNvSpPr/>
            <p:nvPr/>
          </p:nvSpPr>
          <p:spPr>
            <a:xfrm>
              <a:off x="5507587" y="2225978"/>
              <a:ext cx="365334" cy="0"/>
            </a:xfrm>
            <a:custGeom>
              <a:avLst/>
              <a:gdLst/>
              <a:ahLst/>
              <a:cxnLst/>
              <a:rect l="l" t="t" r="r" b="b"/>
              <a:pathLst>
                <a:path w="471170">
                  <a:moveTo>
                    <a:pt x="0" y="0"/>
                  </a:moveTo>
                  <a:lnTo>
                    <a:pt x="470560" y="0"/>
                  </a:lnTo>
                </a:path>
              </a:pathLst>
            </a:custGeom>
            <a:ln w="18948">
              <a:solidFill>
                <a:srgbClr val="A0D9F6"/>
              </a:solidFill>
            </a:ln>
          </p:spPr>
          <p:txBody>
            <a:bodyPr wrap="square" lIns="0" tIns="0" rIns="0" bIns="0" rtlCol="0"/>
            <a:lstStyle/>
            <a:p>
              <a:endParaRPr sz="1588"/>
            </a:p>
          </p:txBody>
        </p:sp>
        <p:sp>
          <p:nvSpPr>
            <p:cNvPr id="104" name="object 37"/>
            <p:cNvSpPr/>
            <p:nvPr/>
          </p:nvSpPr>
          <p:spPr>
            <a:xfrm>
              <a:off x="5507587" y="2266307"/>
              <a:ext cx="365334" cy="0"/>
            </a:xfrm>
            <a:custGeom>
              <a:avLst/>
              <a:gdLst/>
              <a:ahLst/>
              <a:cxnLst/>
              <a:rect l="l" t="t" r="r" b="b"/>
              <a:pathLst>
                <a:path w="471170">
                  <a:moveTo>
                    <a:pt x="0" y="0"/>
                  </a:moveTo>
                  <a:lnTo>
                    <a:pt x="470560" y="0"/>
                  </a:lnTo>
                </a:path>
              </a:pathLst>
            </a:custGeom>
            <a:ln w="18948">
              <a:solidFill>
                <a:srgbClr val="A0D9F6"/>
              </a:solidFill>
            </a:ln>
          </p:spPr>
          <p:txBody>
            <a:bodyPr wrap="square" lIns="0" tIns="0" rIns="0" bIns="0" rtlCol="0"/>
            <a:lstStyle/>
            <a:p>
              <a:endParaRPr sz="1588"/>
            </a:p>
          </p:txBody>
        </p:sp>
        <p:sp>
          <p:nvSpPr>
            <p:cNvPr id="105" name="object 38"/>
            <p:cNvSpPr/>
            <p:nvPr/>
          </p:nvSpPr>
          <p:spPr>
            <a:xfrm>
              <a:off x="5507587" y="2306636"/>
              <a:ext cx="329884" cy="0"/>
            </a:xfrm>
            <a:custGeom>
              <a:avLst/>
              <a:gdLst/>
              <a:ahLst/>
              <a:cxnLst/>
              <a:rect l="l" t="t" r="r" b="b"/>
              <a:pathLst>
                <a:path w="425450">
                  <a:moveTo>
                    <a:pt x="0" y="0"/>
                  </a:moveTo>
                  <a:lnTo>
                    <a:pt x="425450" y="0"/>
                  </a:lnTo>
                </a:path>
              </a:pathLst>
            </a:custGeom>
            <a:ln w="18948">
              <a:solidFill>
                <a:srgbClr val="A0D9F6"/>
              </a:solidFill>
            </a:ln>
          </p:spPr>
          <p:txBody>
            <a:bodyPr wrap="square" lIns="0" tIns="0" rIns="0" bIns="0" rtlCol="0"/>
            <a:lstStyle/>
            <a:p>
              <a:endParaRPr sz="1588"/>
            </a:p>
          </p:txBody>
        </p:sp>
        <p:sp>
          <p:nvSpPr>
            <p:cNvPr id="106" name="object 39"/>
            <p:cNvSpPr/>
            <p:nvPr/>
          </p:nvSpPr>
          <p:spPr>
            <a:xfrm>
              <a:off x="5378824" y="2481645"/>
              <a:ext cx="92564" cy="0"/>
            </a:xfrm>
            <a:custGeom>
              <a:avLst/>
              <a:gdLst/>
              <a:ahLst/>
              <a:cxnLst/>
              <a:rect l="l" t="t" r="r" b="b"/>
              <a:pathLst>
                <a:path w="119379">
                  <a:moveTo>
                    <a:pt x="0" y="0"/>
                  </a:moveTo>
                  <a:lnTo>
                    <a:pt x="118922" y="0"/>
                  </a:lnTo>
                </a:path>
              </a:pathLst>
            </a:custGeom>
            <a:ln w="10159">
              <a:solidFill>
                <a:srgbClr val="505E6D"/>
              </a:solidFill>
            </a:ln>
          </p:spPr>
          <p:txBody>
            <a:bodyPr wrap="square" lIns="0" tIns="0" rIns="0" bIns="0" rtlCol="0"/>
            <a:lstStyle/>
            <a:p>
              <a:endParaRPr sz="1588"/>
            </a:p>
          </p:txBody>
        </p:sp>
        <p:sp>
          <p:nvSpPr>
            <p:cNvPr id="107" name="object 40"/>
            <p:cNvSpPr/>
            <p:nvPr/>
          </p:nvSpPr>
          <p:spPr>
            <a:xfrm>
              <a:off x="5382506" y="2398173"/>
              <a:ext cx="0" cy="79930"/>
            </a:xfrm>
            <a:custGeom>
              <a:avLst/>
              <a:gdLst/>
              <a:ahLst/>
              <a:cxnLst/>
              <a:rect l="l" t="t" r="r" b="b"/>
              <a:pathLst>
                <a:path h="100330">
                  <a:moveTo>
                    <a:pt x="0" y="0"/>
                  </a:moveTo>
                  <a:lnTo>
                    <a:pt x="0" y="100329"/>
                  </a:lnTo>
                </a:path>
              </a:pathLst>
            </a:custGeom>
            <a:ln w="10769">
              <a:solidFill>
                <a:srgbClr val="505E6D"/>
              </a:solidFill>
            </a:ln>
          </p:spPr>
          <p:txBody>
            <a:bodyPr wrap="square" lIns="0" tIns="0" rIns="0" bIns="0" rtlCol="0"/>
            <a:lstStyle/>
            <a:p>
              <a:endParaRPr sz="1588"/>
            </a:p>
          </p:txBody>
        </p:sp>
        <p:sp>
          <p:nvSpPr>
            <p:cNvPr id="108" name="object 41"/>
            <p:cNvSpPr/>
            <p:nvPr/>
          </p:nvSpPr>
          <p:spPr>
            <a:xfrm>
              <a:off x="5378824" y="2394630"/>
              <a:ext cx="92564" cy="0"/>
            </a:xfrm>
            <a:custGeom>
              <a:avLst/>
              <a:gdLst/>
              <a:ahLst/>
              <a:cxnLst/>
              <a:rect l="l" t="t" r="r" b="b"/>
              <a:pathLst>
                <a:path w="119379">
                  <a:moveTo>
                    <a:pt x="0" y="0"/>
                  </a:moveTo>
                  <a:lnTo>
                    <a:pt x="118922" y="0"/>
                  </a:lnTo>
                </a:path>
              </a:pathLst>
            </a:custGeom>
            <a:ln w="10160">
              <a:solidFill>
                <a:srgbClr val="505E6D"/>
              </a:solidFill>
            </a:ln>
          </p:spPr>
          <p:txBody>
            <a:bodyPr wrap="square" lIns="0" tIns="0" rIns="0" bIns="0" rtlCol="0"/>
            <a:lstStyle/>
            <a:p>
              <a:endParaRPr sz="1588"/>
            </a:p>
          </p:txBody>
        </p:sp>
        <p:sp>
          <p:nvSpPr>
            <p:cNvPr id="109" name="object 42"/>
            <p:cNvSpPr/>
            <p:nvPr/>
          </p:nvSpPr>
          <p:spPr>
            <a:xfrm>
              <a:off x="5467341" y="2398233"/>
              <a:ext cx="0" cy="79930"/>
            </a:xfrm>
            <a:custGeom>
              <a:avLst/>
              <a:gdLst/>
              <a:ahLst/>
              <a:cxnLst/>
              <a:rect l="l" t="t" r="r" b="b"/>
              <a:pathLst>
                <a:path h="100330">
                  <a:moveTo>
                    <a:pt x="0" y="0"/>
                  </a:moveTo>
                  <a:lnTo>
                    <a:pt x="0" y="99898"/>
                  </a:lnTo>
                </a:path>
              </a:pathLst>
            </a:custGeom>
            <a:ln w="10795">
              <a:solidFill>
                <a:srgbClr val="505E6D"/>
              </a:solidFill>
            </a:ln>
          </p:spPr>
          <p:txBody>
            <a:bodyPr wrap="square" lIns="0" tIns="0" rIns="0" bIns="0" rtlCol="0"/>
            <a:lstStyle/>
            <a:p>
              <a:endParaRPr sz="1588"/>
            </a:p>
          </p:txBody>
        </p:sp>
        <p:sp>
          <p:nvSpPr>
            <p:cNvPr id="110" name="object 43"/>
            <p:cNvSpPr/>
            <p:nvPr/>
          </p:nvSpPr>
          <p:spPr>
            <a:xfrm>
              <a:off x="5391625" y="2390515"/>
              <a:ext cx="95026" cy="78919"/>
            </a:xfrm>
            <a:custGeom>
              <a:avLst/>
              <a:gdLst/>
              <a:ahLst/>
              <a:cxnLst/>
              <a:rect l="l" t="t" r="r" b="b"/>
              <a:pathLst>
                <a:path w="122554" h="99060">
                  <a:moveTo>
                    <a:pt x="20180" y="35331"/>
                  </a:moveTo>
                  <a:lnTo>
                    <a:pt x="0" y="55524"/>
                  </a:lnTo>
                  <a:lnTo>
                    <a:pt x="43484" y="99009"/>
                  </a:lnTo>
                  <a:lnTo>
                    <a:pt x="83845" y="58648"/>
                  </a:lnTo>
                  <a:lnTo>
                    <a:pt x="43484" y="58648"/>
                  </a:lnTo>
                  <a:lnTo>
                    <a:pt x="20180" y="35331"/>
                  </a:lnTo>
                  <a:close/>
                </a:path>
                <a:path w="122554" h="99060">
                  <a:moveTo>
                    <a:pt x="102133" y="0"/>
                  </a:moveTo>
                  <a:lnTo>
                    <a:pt x="43484" y="58648"/>
                  </a:lnTo>
                  <a:lnTo>
                    <a:pt x="83845" y="58648"/>
                  </a:lnTo>
                  <a:lnTo>
                    <a:pt x="122313" y="20180"/>
                  </a:lnTo>
                  <a:lnTo>
                    <a:pt x="102133" y="0"/>
                  </a:lnTo>
                  <a:close/>
                </a:path>
              </a:pathLst>
            </a:custGeom>
            <a:solidFill>
              <a:srgbClr val="E3323F"/>
            </a:solidFill>
          </p:spPr>
          <p:txBody>
            <a:bodyPr wrap="square" lIns="0" tIns="0" rIns="0" bIns="0" rtlCol="0"/>
            <a:lstStyle/>
            <a:p>
              <a:endParaRPr sz="1588"/>
            </a:p>
          </p:txBody>
        </p:sp>
        <p:sp>
          <p:nvSpPr>
            <p:cNvPr id="111" name="object 44"/>
            <p:cNvSpPr/>
            <p:nvPr/>
          </p:nvSpPr>
          <p:spPr>
            <a:xfrm>
              <a:off x="5507587" y="2397687"/>
              <a:ext cx="365334" cy="0"/>
            </a:xfrm>
            <a:custGeom>
              <a:avLst/>
              <a:gdLst/>
              <a:ahLst/>
              <a:cxnLst/>
              <a:rect l="l" t="t" r="r" b="b"/>
              <a:pathLst>
                <a:path w="471170">
                  <a:moveTo>
                    <a:pt x="0" y="0"/>
                  </a:moveTo>
                  <a:lnTo>
                    <a:pt x="470560" y="0"/>
                  </a:lnTo>
                </a:path>
              </a:pathLst>
            </a:custGeom>
            <a:ln w="18948">
              <a:solidFill>
                <a:srgbClr val="A0D9F6"/>
              </a:solidFill>
            </a:ln>
          </p:spPr>
          <p:txBody>
            <a:bodyPr wrap="square" lIns="0" tIns="0" rIns="0" bIns="0" rtlCol="0"/>
            <a:lstStyle/>
            <a:p>
              <a:endParaRPr sz="1588"/>
            </a:p>
          </p:txBody>
        </p:sp>
        <p:sp>
          <p:nvSpPr>
            <p:cNvPr id="112" name="object 45"/>
            <p:cNvSpPr/>
            <p:nvPr/>
          </p:nvSpPr>
          <p:spPr>
            <a:xfrm>
              <a:off x="5507587" y="2438027"/>
              <a:ext cx="365334" cy="0"/>
            </a:xfrm>
            <a:custGeom>
              <a:avLst/>
              <a:gdLst/>
              <a:ahLst/>
              <a:cxnLst/>
              <a:rect l="l" t="t" r="r" b="b"/>
              <a:pathLst>
                <a:path w="471170">
                  <a:moveTo>
                    <a:pt x="0" y="0"/>
                  </a:moveTo>
                  <a:lnTo>
                    <a:pt x="470560" y="0"/>
                  </a:lnTo>
                </a:path>
              </a:pathLst>
            </a:custGeom>
            <a:ln w="18948">
              <a:solidFill>
                <a:srgbClr val="A0D9F6"/>
              </a:solidFill>
            </a:ln>
          </p:spPr>
          <p:txBody>
            <a:bodyPr wrap="square" lIns="0" tIns="0" rIns="0" bIns="0" rtlCol="0"/>
            <a:lstStyle/>
            <a:p>
              <a:endParaRPr sz="1588"/>
            </a:p>
          </p:txBody>
        </p:sp>
        <p:sp>
          <p:nvSpPr>
            <p:cNvPr id="113" name="object 46"/>
            <p:cNvSpPr/>
            <p:nvPr/>
          </p:nvSpPr>
          <p:spPr>
            <a:xfrm>
              <a:off x="5378824" y="2653141"/>
              <a:ext cx="92564" cy="0"/>
            </a:xfrm>
            <a:custGeom>
              <a:avLst/>
              <a:gdLst/>
              <a:ahLst/>
              <a:cxnLst/>
              <a:rect l="l" t="t" r="r" b="b"/>
              <a:pathLst>
                <a:path w="119379">
                  <a:moveTo>
                    <a:pt x="0" y="0"/>
                  </a:moveTo>
                  <a:lnTo>
                    <a:pt x="118922" y="0"/>
                  </a:lnTo>
                </a:path>
              </a:pathLst>
            </a:custGeom>
            <a:ln w="11430">
              <a:solidFill>
                <a:srgbClr val="505E6D"/>
              </a:solidFill>
            </a:ln>
          </p:spPr>
          <p:txBody>
            <a:bodyPr wrap="square" lIns="0" tIns="0" rIns="0" bIns="0" rtlCol="0"/>
            <a:lstStyle/>
            <a:p>
              <a:endParaRPr sz="1588"/>
            </a:p>
          </p:txBody>
        </p:sp>
        <p:sp>
          <p:nvSpPr>
            <p:cNvPr id="114" name="object 47"/>
            <p:cNvSpPr/>
            <p:nvPr/>
          </p:nvSpPr>
          <p:spPr>
            <a:xfrm>
              <a:off x="5382506" y="2570175"/>
              <a:ext cx="0" cy="78919"/>
            </a:xfrm>
            <a:custGeom>
              <a:avLst/>
              <a:gdLst/>
              <a:ahLst/>
              <a:cxnLst/>
              <a:rect l="l" t="t" r="r" b="b"/>
              <a:pathLst>
                <a:path h="99060">
                  <a:moveTo>
                    <a:pt x="0" y="0"/>
                  </a:moveTo>
                  <a:lnTo>
                    <a:pt x="0" y="99059"/>
                  </a:lnTo>
                </a:path>
              </a:pathLst>
            </a:custGeom>
            <a:ln w="10769">
              <a:solidFill>
                <a:srgbClr val="505E6D"/>
              </a:solidFill>
            </a:ln>
          </p:spPr>
          <p:txBody>
            <a:bodyPr wrap="square" lIns="0" tIns="0" rIns="0" bIns="0" rtlCol="0"/>
            <a:lstStyle/>
            <a:p>
              <a:endParaRPr sz="1588"/>
            </a:p>
          </p:txBody>
        </p:sp>
        <p:sp>
          <p:nvSpPr>
            <p:cNvPr id="115" name="object 48"/>
            <p:cNvSpPr/>
            <p:nvPr/>
          </p:nvSpPr>
          <p:spPr>
            <a:xfrm>
              <a:off x="5378824" y="2566128"/>
              <a:ext cx="92564" cy="0"/>
            </a:xfrm>
            <a:custGeom>
              <a:avLst/>
              <a:gdLst/>
              <a:ahLst/>
              <a:cxnLst/>
              <a:rect l="l" t="t" r="r" b="b"/>
              <a:pathLst>
                <a:path w="119379">
                  <a:moveTo>
                    <a:pt x="0" y="0"/>
                  </a:moveTo>
                  <a:lnTo>
                    <a:pt x="118922" y="0"/>
                  </a:lnTo>
                </a:path>
              </a:pathLst>
            </a:custGeom>
            <a:ln w="11430">
              <a:solidFill>
                <a:srgbClr val="505E6D"/>
              </a:solidFill>
            </a:ln>
          </p:spPr>
          <p:txBody>
            <a:bodyPr wrap="square" lIns="0" tIns="0" rIns="0" bIns="0" rtlCol="0"/>
            <a:lstStyle/>
            <a:p>
              <a:endParaRPr sz="1588"/>
            </a:p>
          </p:txBody>
        </p:sp>
        <p:sp>
          <p:nvSpPr>
            <p:cNvPr id="116" name="object 49"/>
            <p:cNvSpPr/>
            <p:nvPr/>
          </p:nvSpPr>
          <p:spPr>
            <a:xfrm>
              <a:off x="5467341" y="2569942"/>
              <a:ext cx="0" cy="79930"/>
            </a:xfrm>
            <a:custGeom>
              <a:avLst/>
              <a:gdLst/>
              <a:ahLst/>
              <a:cxnLst/>
              <a:rect l="l" t="t" r="r" b="b"/>
              <a:pathLst>
                <a:path h="100329">
                  <a:moveTo>
                    <a:pt x="0" y="0"/>
                  </a:moveTo>
                  <a:lnTo>
                    <a:pt x="0" y="99898"/>
                  </a:lnTo>
                </a:path>
              </a:pathLst>
            </a:custGeom>
            <a:ln w="10795">
              <a:solidFill>
                <a:srgbClr val="505E6D"/>
              </a:solidFill>
            </a:ln>
          </p:spPr>
          <p:txBody>
            <a:bodyPr wrap="square" lIns="0" tIns="0" rIns="0" bIns="0" rtlCol="0"/>
            <a:lstStyle/>
            <a:p>
              <a:endParaRPr sz="1588"/>
            </a:p>
          </p:txBody>
        </p:sp>
        <p:sp>
          <p:nvSpPr>
            <p:cNvPr id="117" name="object 50"/>
            <p:cNvSpPr/>
            <p:nvPr/>
          </p:nvSpPr>
          <p:spPr>
            <a:xfrm>
              <a:off x="5507587" y="2569406"/>
              <a:ext cx="365334" cy="0"/>
            </a:xfrm>
            <a:custGeom>
              <a:avLst/>
              <a:gdLst/>
              <a:ahLst/>
              <a:cxnLst/>
              <a:rect l="l" t="t" r="r" b="b"/>
              <a:pathLst>
                <a:path w="471170">
                  <a:moveTo>
                    <a:pt x="0" y="0"/>
                  </a:moveTo>
                  <a:lnTo>
                    <a:pt x="470560" y="0"/>
                  </a:lnTo>
                </a:path>
              </a:pathLst>
            </a:custGeom>
            <a:ln w="18948">
              <a:solidFill>
                <a:srgbClr val="A0D9F6"/>
              </a:solidFill>
            </a:ln>
          </p:spPr>
          <p:txBody>
            <a:bodyPr wrap="square" lIns="0" tIns="0" rIns="0" bIns="0" rtlCol="0"/>
            <a:lstStyle/>
            <a:p>
              <a:endParaRPr sz="1588"/>
            </a:p>
          </p:txBody>
        </p:sp>
        <p:sp>
          <p:nvSpPr>
            <p:cNvPr id="118" name="object 51"/>
            <p:cNvSpPr/>
            <p:nvPr/>
          </p:nvSpPr>
          <p:spPr>
            <a:xfrm>
              <a:off x="5507587" y="2609736"/>
              <a:ext cx="365334" cy="0"/>
            </a:xfrm>
            <a:custGeom>
              <a:avLst/>
              <a:gdLst/>
              <a:ahLst/>
              <a:cxnLst/>
              <a:rect l="l" t="t" r="r" b="b"/>
              <a:pathLst>
                <a:path w="471170">
                  <a:moveTo>
                    <a:pt x="0" y="0"/>
                  </a:moveTo>
                  <a:lnTo>
                    <a:pt x="470560" y="0"/>
                  </a:lnTo>
                </a:path>
              </a:pathLst>
            </a:custGeom>
            <a:ln w="18948">
              <a:solidFill>
                <a:srgbClr val="A0D9F6"/>
              </a:solidFill>
            </a:ln>
          </p:spPr>
          <p:txBody>
            <a:bodyPr wrap="square" lIns="0" tIns="0" rIns="0" bIns="0" rtlCol="0"/>
            <a:lstStyle/>
            <a:p>
              <a:endParaRPr sz="1588"/>
            </a:p>
          </p:txBody>
        </p:sp>
        <p:sp>
          <p:nvSpPr>
            <p:cNvPr id="119" name="object 52"/>
            <p:cNvSpPr/>
            <p:nvPr/>
          </p:nvSpPr>
          <p:spPr>
            <a:xfrm>
              <a:off x="5507596" y="2650066"/>
              <a:ext cx="118168" cy="0"/>
            </a:xfrm>
            <a:custGeom>
              <a:avLst/>
              <a:gdLst/>
              <a:ahLst/>
              <a:cxnLst/>
              <a:rect l="l" t="t" r="r" b="b"/>
              <a:pathLst>
                <a:path w="152400">
                  <a:moveTo>
                    <a:pt x="0" y="0"/>
                  </a:moveTo>
                  <a:lnTo>
                    <a:pt x="152234" y="0"/>
                  </a:lnTo>
                </a:path>
              </a:pathLst>
            </a:custGeom>
            <a:ln w="18948">
              <a:solidFill>
                <a:srgbClr val="A0D9F6"/>
              </a:solidFill>
            </a:ln>
          </p:spPr>
          <p:txBody>
            <a:bodyPr wrap="square" lIns="0" tIns="0" rIns="0" bIns="0" rtlCol="0"/>
            <a:lstStyle/>
            <a:p>
              <a:endParaRPr sz="1588"/>
            </a:p>
          </p:txBody>
        </p:sp>
        <p:sp>
          <p:nvSpPr>
            <p:cNvPr id="120" name="object 53"/>
            <p:cNvSpPr/>
            <p:nvPr/>
          </p:nvSpPr>
          <p:spPr>
            <a:xfrm>
              <a:off x="5378814" y="1998596"/>
              <a:ext cx="493841" cy="0"/>
            </a:xfrm>
            <a:custGeom>
              <a:avLst/>
              <a:gdLst/>
              <a:ahLst/>
              <a:cxnLst/>
              <a:rect l="l" t="t" r="r" b="b"/>
              <a:pathLst>
                <a:path w="636904">
                  <a:moveTo>
                    <a:pt x="0" y="0"/>
                  </a:moveTo>
                  <a:lnTo>
                    <a:pt x="636638" y="0"/>
                  </a:lnTo>
                </a:path>
              </a:pathLst>
            </a:custGeom>
            <a:ln w="52006">
              <a:solidFill>
                <a:srgbClr val="76ABCB"/>
              </a:solidFill>
            </a:ln>
          </p:spPr>
          <p:txBody>
            <a:bodyPr wrap="square" lIns="0" tIns="0" rIns="0" bIns="0" rtlCol="0"/>
            <a:lstStyle/>
            <a:p>
              <a:endParaRPr sz="1588"/>
            </a:p>
          </p:txBody>
        </p:sp>
        <p:sp>
          <p:nvSpPr>
            <p:cNvPr id="121" name="object 54"/>
            <p:cNvSpPr/>
            <p:nvPr/>
          </p:nvSpPr>
          <p:spPr>
            <a:xfrm>
              <a:off x="5431155" y="1736448"/>
              <a:ext cx="388967" cy="207415"/>
            </a:xfrm>
            <a:custGeom>
              <a:avLst/>
              <a:gdLst/>
              <a:ahLst/>
              <a:cxnLst/>
              <a:rect l="l" t="t" r="r" b="b"/>
              <a:pathLst>
                <a:path w="501650" h="260350">
                  <a:moveTo>
                    <a:pt x="237756" y="0"/>
                  </a:moveTo>
                  <a:lnTo>
                    <a:pt x="198133" y="13267"/>
                  </a:lnTo>
                  <a:lnTo>
                    <a:pt x="174716" y="46862"/>
                  </a:lnTo>
                  <a:lnTo>
                    <a:pt x="171945" y="84340"/>
                  </a:lnTo>
                  <a:lnTo>
                    <a:pt x="168594" y="98098"/>
                  </a:lnTo>
                  <a:lnTo>
                    <a:pt x="159657" y="108478"/>
                  </a:lnTo>
                  <a:lnTo>
                    <a:pt x="146808" y="113807"/>
                  </a:lnTo>
                  <a:lnTo>
                    <a:pt x="98780" y="114173"/>
                  </a:lnTo>
                  <a:lnTo>
                    <a:pt x="84187" y="115243"/>
                  </a:lnTo>
                  <a:lnTo>
                    <a:pt x="45001" y="130086"/>
                  </a:lnTo>
                  <a:lnTo>
                    <a:pt x="15918" y="159166"/>
                  </a:lnTo>
                  <a:lnTo>
                    <a:pt x="1071" y="198358"/>
                  </a:lnTo>
                  <a:lnTo>
                    <a:pt x="0" y="260045"/>
                  </a:lnTo>
                  <a:lnTo>
                    <a:pt x="501637" y="260045"/>
                  </a:lnTo>
                  <a:lnTo>
                    <a:pt x="501637" y="212953"/>
                  </a:lnTo>
                  <a:lnTo>
                    <a:pt x="500565" y="198355"/>
                  </a:lnTo>
                  <a:lnTo>
                    <a:pt x="485717" y="159163"/>
                  </a:lnTo>
                  <a:lnTo>
                    <a:pt x="456632" y="130084"/>
                  </a:lnTo>
                  <a:lnTo>
                    <a:pt x="250825" y="117335"/>
                  </a:lnTo>
                  <a:lnTo>
                    <a:pt x="236720" y="114809"/>
                  </a:lnTo>
                  <a:lnTo>
                    <a:pt x="224782" y="107838"/>
                  </a:lnTo>
                  <a:lnTo>
                    <a:pt x="215920" y="97333"/>
                  </a:lnTo>
                  <a:lnTo>
                    <a:pt x="211045" y="84204"/>
                  </a:lnTo>
                  <a:lnTo>
                    <a:pt x="212816" y="67741"/>
                  </a:lnTo>
                  <a:lnTo>
                    <a:pt x="218446" y="54411"/>
                  </a:lnTo>
                  <a:lnTo>
                    <a:pt x="227224" y="44539"/>
                  </a:lnTo>
                  <a:lnTo>
                    <a:pt x="238434" y="38449"/>
                  </a:lnTo>
                  <a:lnTo>
                    <a:pt x="330051" y="38449"/>
                  </a:lnTo>
                  <a:lnTo>
                    <a:pt x="329917" y="38055"/>
                  </a:lnTo>
                  <a:lnTo>
                    <a:pt x="302067" y="8201"/>
                  </a:lnTo>
                  <a:lnTo>
                    <a:pt x="275074" y="175"/>
                  </a:lnTo>
                  <a:lnTo>
                    <a:pt x="237756" y="0"/>
                  </a:lnTo>
                  <a:close/>
                </a:path>
                <a:path w="501650" h="260350">
                  <a:moveTo>
                    <a:pt x="330051" y="38449"/>
                  </a:moveTo>
                  <a:lnTo>
                    <a:pt x="238434" y="38449"/>
                  </a:lnTo>
                  <a:lnTo>
                    <a:pt x="256197" y="39345"/>
                  </a:lnTo>
                  <a:lnTo>
                    <a:pt x="270398" y="43852"/>
                  </a:lnTo>
                  <a:lnTo>
                    <a:pt x="280976" y="51341"/>
                  </a:lnTo>
                  <a:lnTo>
                    <a:pt x="287875" y="61185"/>
                  </a:lnTo>
                  <a:lnTo>
                    <a:pt x="291036" y="72756"/>
                  </a:lnTo>
                  <a:lnTo>
                    <a:pt x="288867" y="88276"/>
                  </a:lnTo>
                  <a:lnTo>
                    <a:pt x="282616" y="101023"/>
                  </a:lnTo>
                  <a:lnTo>
                    <a:pt x="273073" y="110453"/>
                  </a:lnTo>
                  <a:lnTo>
                    <a:pt x="261025" y="116020"/>
                  </a:lnTo>
                  <a:lnTo>
                    <a:pt x="250825" y="117335"/>
                  </a:lnTo>
                  <a:lnTo>
                    <a:pt x="426813" y="117335"/>
                  </a:lnTo>
                  <a:lnTo>
                    <a:pt x="417445" y="115243"/>
                  </a:lnTo>
                  <a:lnTo>
                    <a:pt x="402856" y="114173"/>
                  </a:lnTo>
                  <a:lnTo>
                    <a:pt x="365848" y="114173"/>
                  </a:lnTo>
                  <a:lnTo>
                    <a:pt x="352104" y="110820"/>
                  </a:lnTo>
                  <a:lnTo>
                    <a:pt x="341731" y="101877"/>
                  </a:lnTo>
                  <a:lnTo>
                    <a:pt x="336406" y="89018"/>
                  </a:lnTo>
                  <a:lnTo>
                    <a:pt x="336042" y="65811"/>
                  </a:lnTo>
                  <a:lnTo>
                    <a:pt x="334441" y="51341"/>
                  </a:lnTo>
                  <a:lnTo>
                    <a:pt x="330051" y="38449"/>
                  </a:lnTo>
                  <a:close/>
                </a:path>
              </a:pathLst>
            </a:custGeom>
            <a:solidFill>
              <a:srgbClr val="B0B3B8"/>
            </a:solidFill>
          </p:spPr>
          <p:txBody>
            <a:bodyPr wrap="square" lIns="0" tIns="0" rIns="0" bIns="0" rtlCol="0"/>
            <a:lstStyle/>
            <a:p>
              <a:endParaRPr sz="1588"/>
            </a:p>
          </p:txBody>
        </p:sp>
        <p:sp>
          <p:nvSpPr>
            <p:cNvPr id="122" name="object 55"/>
            <p:cNvSpPr/>
            <p:nvPr/>
          </p:nvSpPr>
          <p:spPr>
            <a:xfrm>
              <a:off x="5431152" y="1934149"/>
              <a:ext cx="388967" cy="0"/>
            </a:xfrm>
            <a:custGeom>
              <a:avLst/>
              <a:gdLst/>
              <a:ahLst/>
              <a:cxnLst/>
              <a:rect l="l" t="t" r="r" b="b"/>
              <a:pathLst>
                <a:path w="501650">
                  <a:moveTo>
                    <a:pt x="0" y="0"/>
                  </a:moveTo>
                  <a:lnTo>
                    <a:pt x="501637" y="0"/>
                  </a:lnTo>
                </a:path>
              </a:pathLst>
            </a:custGeom>
            <a:ln w="25044">
              <a:solidFill>
                <a:srgbClr val="646869"/>
              </a:solidFill>
            </a:ln>
          </p:spPr>
          <p:txBody>
            <a:bodyPr wrap="square" lIns="0" tIns="0" rIns="0" bIns="0" rtlCol="0"/>
            <a:lstStyle/>
            <a:p>
              <a:endParaRPr sz="1588"/>
            </a:p>
          </p:txBody>
        </p:sp>
        <p:sp>
          <p:nvSpPr>
            <p:cNvPr id="123" name="object 56"/>
            <p:cNvSpPr/>
            <p:nvPr/>
          </p:nvSpPr>
          <p:spPr>
            <a:xfrm>
              <a:off x="2788352" y="1811701"/>
              <a:ext cx="890195" cy="872660"/>
            </a:xfrm>
            <a:custGeom>
              <a:avLst/>
              <a:gdLst/>
              <a:ahLst/>
              <a:cxnLst/>
              <a:rect l="l" t="t" r="r" b="b"/>
              <a:pathLst>
                <a:path w="1148079" h="1095375">
                  <a:moveTo>
                    <a:pt x="920410" y="929381"/>
                  </a:moveTo>
                  <a:lnTo>
                    <a:pt x="578170" y="929381"/>
                  </a:lnTo>
                  <a:lnTo>
                    <a:pt x="590113" y="933105"/>
                  </a:lnTo>
                  <a:lnTo>
                    <a:pt x="900995" y="1094930"/>
                  </a:lnTo>
                  <a:lnTo>
                    <a:pt x="937994" y="1077401"/>
                  </a:lnTo>
                  <a:lnTo>
                    <a:pt x="941646" y="1066930"/>
                  </a:lnTo>
                  <a:lnTo>
                    <a:pt x="941611" y="1055076"/>
                  </a:lnTo>
                  <a:lnTo>
                    <a:pt x="920410" y="929381"/>
                  </a:lnTo>
                  <a:close/>
                </a:path>
                <a:path w="1148079" h="1095375">
                  <a:moveTo>
                    <a:pt x="572037" y="0"/>
                  </a:moveTo>
                  <a:lnTo>
                    <a:pt x="560670" y="2571"/>
                  </a:lnTo>
                  <a:lnTo>
                    <a:pt x="550622" y="8975"/>
                  </a:lnTo>
                  <a:lnTo>
                    <a:pt x="543021" y="19213"/>
                  </a:lnTo>
                  <a:lnTo>
                    <a:pt x="388591" y="330488"/>
                  </a:lnTo>
                  <a:lnTo>
                    <a:pt x="378763" y="339057"/>
                  </a:lnTo>
                  <a:lnTo>
                    <a:pt x="366339" y="343393"/>
                  </a:lnTo>
                  <a:lnTo>
                    <a:pt x="21769" y="394344"/>
                  </a:lnTo>
                  <a:lnTo>
                    <a:pt x="11795" y="400321"/>
                  </a:lnTo>
                  <a:lnTo>
                    <a:pt x="4640" y="408954"/>
                  </a:lnTo>
                  <a:lnTo>
                    <a:pt x="606" y="419308"/>
                  </a:lnTo>
                  <a:lnTo>
                    <a:pt x="0" y="430446"/>
                  </a:lnTo>
                  <a:lnTo>
                    <a:pt x="3123" y="441432"/>
                  </a:lnTo>
                  <a:lnTo>
                    <a:pt x="10282" y="451330"/>
                  </a:lnTo>
                  <a:lnTo>
                    <a:pt x="259203" y="695311"/>
                  </a:lnTo>
                  <a:lnTo>
                    <a:pt x="263827" y="706925"/>
                  </a:lnTo>
                  <a:lnTo>
                    <a:pt x="264002" y="719554"/>
                  </a:lnTo>
                  <a:lnTo>
                    <a:pt x="206172" y="1065227"/>
                  </a:lnTo>
                  <a:lnTo>
                    <a:pt x="209312" y="1075938"/>
                  </a:lnTo>
                  <a:lnTo>
                    <a:pt x="215524" y="1084819"/>
                  </a:lnTo>
                  <a:lnTo>
                    <a:pt x="224085" y="1091344"/>
                  </a:lnTo>
                  <a:lnTo>
                    <a:pt x="234271" y="1094987"/>
                  </a:lnTo>
                  <a:lnTo>
                    <a:pt x="245358" y="1095223"/>
                  </a:lnTo>
                  <a:lnTo>
                    <a:pt x="256624" y="1091525"/>
                  </a:lnTo>
                  <a:lnTo>
                    <a:pt x="565805" y="930126"/>
                  </a:lnTo>
                  <a:lnTo>
                    <a:pt x="578170" y="929381"/>
                  </a:lnTo>
                  <a:lnTo>
                    <a:pt x="920410" y="929381"/>
                  </a:lnTo>
                  <a:lnTo>
                    <a:pt x="883639" y="711377"/>
                  </a:lnTo>
                  <a:lnTo>
                    <a:pt x="886726" y="699262"/>
                  </a:lnTo>
                  <a:lnTo>
                    <a:pt x="894011" y="688947"/>
                  </a:lnTo>
                  <a:lnTo>
                    <a:pt x="1142814" y="445205"/>
                  </a:lnTo>
                  <a:lnTo>
                    <a:pt x="1147369" y="434506"/>
                  </a:lnTo>
                  <a:lnTo>
                    <a:pt x="1130219" y="396150"/>
                  </a:lnTo>
                  <a:lnTo>
                    <a:pt x="774845" y="341657"/>
                  </a:lnTo>
                  <a:lnTo>
                    <a:pt x="763656" y="334961"/>
                  </a:lnTo>
                  <a:lnTo>
                    <a:pt x="755695" y="324483"/>
                  </a:lnTo>
                  <a:lnTo>
                    <a:pt x="605035" y="19213"/>
                  </a:lnTo>
                  <a:lnTo>
                    <a:pt x="602785" y="15286"/>
                  </a:lnTo>
                  <a:lnTo>
                    <a:pt x="594222" y="6357"/>
                  </a:lnTo>
                  <a:lnTo>
                    <a:pt x="583597" y="1262"/>
                  </a:lnTo>
                  <a:lnTo>
                    <a:pt x="572037" y="0"/>
                  </a:lnTo>
                  <a:close/>
                </a:path>
              </a:pathLst>
            </a:custGeom>
            <a:solidFill>
              <a:srgbClr val="F8C64D"/>
            </a:solidFill>
          </p:spPr>
          <p:txBody>
            <a:bodyPr wrap="square" lIns="0" tIns="0" rIns="0" bIns="0" rtlCol="0"/>
            <a:lstStyle/>
            <a:p>
              <a:endParaRPr sz="1588"/>
            </a:p>
          </p:txBody>
        </p:sp>
        <p:sp>
          <p:nvSpPr>
            <p:cNvPr id="124" name="object 57"/>
            <p:cNvSpPr/>
            <p:nvPr/>
          </p:nvSpPr>
          <p:spPr>
            <a:xfrm>
              <a:off x="2948399" y="2362024"/>
              <a:ext cx="45297" cy="290887"/>
            </a:xfrm>
            <a:custGeom>
              <a:avLst/>
              <a:gdLst/>
              <a:ahLst/>
              <a:cxnLst/>
              <a:rect l="l" t="t" r="r" b="b"/>
              <a:pathLst>
                <a:path w="58420" h="365125">
                  <a:moveTo>
                    <a:pt x="57558" y="26202"/>
                  </a:moveTo>
                  <a:lnTo>
                    <a:pt x="0" y="364528"/>
                  </a:lnTo>
                  <a:lnTo>
                    <a:pt x="57594" y="28778"/>
                  </a:lnTo>
                  <a:lnTo>
                    <a:pt x="57558" y="26202"/>
                  </a:lnTo>
                  <a:close/>
                </a:path>
                <a:path w="58420" h="365125">
                  <a:moveTo>
                    <a:pt x="57466" y="19605"/>
                  </a:moveTo>
                  <a:lnTo>
                    <a:pt x="57558" y="26202"/>
                  </a:lnTo>
                  <a:lnTo>
                    <a:pt x="58090" y="23074"/>
                  </a:lnTo>
                  <a:lnTo>
                    <a:pt x="57466" y="19605"/>
                  </a:lnTo>
                  <a:close/>
                </a:path>
                <a:path w="58420" h="365125">
                  <a:moveTo>
                    <a:pt x="56372" y="13527"/>
                  </a:moveTo>
                  <a:lnTo>
                    <a:pt x="57466" y="19605"/>
                  </a:lnTo>
                  <a:lnTo>
                    <a:pt x="57417" y="16152"/>
                  </a:lnTo>
                  <a:lnTo>
                    <a:pt x="56372" y="13527"/>
                  </a:lnTo>
                  <a:close/>
                </a:path>
                <a:path w="58420" h="365125">
                  <a:moveTo>
                    <a:pt x="54090" y="7799"/>
                  </a:moveTo>
                  <a:lnTo>
                    <a:pt x="56372" y="13527"/>
                  </a:lnTo>
                  <a:lnTo>
                    <a:pt x="55873" y="10756"/>
                  </a:lnTo>
                  <a:lnTo>
                    <a:pt x="54090" y="7799"/>
                  </a:lnTo>
                  <a:close/>
                </a:path>
                <a:path w="58420" h="365125">
                  <a:moveTo>
                    <a:pt x="49390" y="0"/>
                  </a:moveTo>
                  <a:lnTo>
                    <a:pt x="54090" y="7799"/>
                  </a:lnTo>
                  <a:lnTo>
                    <a:pt x="52795" y="4547"/>
                  </a:lnTo>
                  <a:lnTo>
                    <a:pt x="49390" y="0"/>
                  </a:lnTo>
                  <a:close/>
                </a:path>
              </a:pathLst>
            </a:custGeom>
            <a:solidFill>
              <a:srgbClr val="FAE9B3"/>
            </a:solidFill>
          </p:spPr>
          <p:txBody>
            <a:bodyPr wrap="square" lIns="0" tIns="0" rIns="0" bIns="0" rtlCol="0"/>
            <a:lstStyle/>
            <a:p>
              <a:endParaRPr sz="1588"/>
            </a:p>
          </p:txBody>
        </p:sp>
        <p:sp>
          <p:nvSpPr>
            <p:cNvPr id="125" name="object 58"/>
            <p:cNvSpPr/>
            <p:nvPr/>
          </p:nvSpPr>
          <p:spPr>
            <a:xfrm>
              <a:off x="2788865" y="2088303"/>
              <a:ext cx="721806" cy="596444"/>
            </a:xfrm>
            <a:custGeom>
              <a:avLst/>
              <a:gdLst/>
              <a:ahLst/>
              <a:cxnLst/>
              <a:rect l="l" t="t" r="r" b="b"/>
              <a:pathLst>
                <a:path w="930910" h="748664">
                  <a:moveTo>
                    <a:pt x="339538" y="0"/>
                  </a:moveTo>
                  <a:lnTo>
                    <a:pt x="28782" y="45161"/>
                  </a:lnTo>
                  <a:lnTo>
                    <a:pt x="15113" y="50166"/>
                  </a:lnTo>
                  <a:lnTo>
                    <a:pt x="5341" y="59613"/>
                  </a:lnTo>
                  <a:lnTo>
                    <a:pt x="0" y="71865"/>
                  </a:lnTo>
                  <a:lnTo>
                    <a:pt x="733" y="87283"/>
                  </a:lnTo>
                  <a:lnTo>
                    <a:pt x="4834" y="98239"/>
                  </a:lnTo>
                  <a:lnTo>
                    <a:pt x="253394" y="341757"/>
                  </a:lnTo>
                  <a:lnTo>
                    <a:pt x="255134" y="343573"/>
                  </a:lnTo>
                  <a:lnTo>
                    <a:pt x="261623" y="354338"/>
                  </a:lnTo>
                  <a:lnTo>
                    <a:pt x="263835" y="366653"/>
                  </a:lnTo>
                  <a:lnTo>
                    <a:pt x="205630" y="708914"/>
                  </a:lnTo>
                  <a:lnTo>
                    <a:pt x="206448" y="722867"/>
                  </a:lnTo>
                  <a:lnTo>
                    <a:pt x="212270" y="734607"/>
                  </a:lnTo>
                  <a:lnTo>
                    <a:pt x="221849" y="743238"/>
                  </a:lnTo>
                  <a:lnTo>
                    <a:pt x="233937" y="747850"/>
                  </a:lnTo>
                  <a:lnTo>
                    <a:pt x="239869" y="748372"/>
                  </a:lnTo>
                  <a:lnTo>
                    <a:pt x="245025" y="748372"/>
                  </a:lnTo>
                  <a:lnTo>
                    <a:pt x="250346" y="747179"/>
                  </a:lnTo>
                  <a:lnTo>
                    <a:pt x="255960" y="744334"/>
                  </a:lnTo>
                  <a:lnTo>
                    <a:pt x="562322" y="583272"/>
                  </a:lnTo>
                  <a:lnTo>
                    <a:pt x="567846" y="581939"/>
                  </a:lnTo>
                  <a:lnTo>
                    <a:pt x="804932" y="581939"/>
                  </a:lnTo>
                  <a:lnTo>
                    <a:pt x="339538" y="0"/>
                  </a:lnTo>
                  <a:close/>
                </a:path>
                <a:path w="930910" h="748664">
                  <a:moveTo>
                    <a:pt x="804932" y="581939"/>
                  </a:moveTo>
                  <a:lnTo>
                    <a:pt x="578895" y="581939"/>
                  </a:lnTo>
                  <a:lnTo>
                    <a:pt x="584420" y="583272"/>
                  </a:lnTo>
                  <a:lnTo>
                    <a:pt x="896065" y="747115"/>
                  </a:lnTo>
                  <a:lnTo>
                    <a:pt x="901551" y="748372"/>
                  </a:lnTo>
                  <a:lnTo>
                    <a:pt x="906860" y="748372"/>
                  </a:lnTo>
                  <a:lnTo>
                    <a:pt x="919647" y="745869"/>
                  </a:lnTo>
                  <a:lnTo>
                    <a:pt x="930500" y="738952"/>
                  </a:lnTo>
                  <a:lnTo>
                    <a:pt x="804932" y="581939"/>
                  </a:lnTo>
                  <a:close/>
                </a:path>
              </a:pathLst>
            </a:custGeom>
            <a:solidFill>
              <a:srgbClr val="F6B73E"/>
            </a:solidFill>
          </p:spPr>
          <p:txBody>
            <a:bodyPr wrap="square" lIns="0" tIns="0" rIns="0" bIns="0" rtlCol="0"/>
            <a:lstStyle/>
            <a:p>
              <a:endParaRPr sz="1588"/>
            </a:p>
          </p:txBody>
        </p:sp>
        <p:sp>
          <p:nvSpPr>
            <p:cNvPr id="126" name="object 59"/>
            <p:cNvSpPr/>
            <p:nvPr/>
          </p:nvSpPr>
          <p:spPr>
            <a:xfrm>
              <a:off x="589303" y="1800891"/>
              <a:ext cx="766253" cy="441392"/>
            </a:xfrm>
            <a:prstGeom prst="rect">
              <a:avLst/>
            </a:prstGeom>
            <a:blipFill>
              <a:blip r:embed="rId4" cstate="print"/>
              <a:stretch>
                <a:fillRect/>
              </a:stretch>
            </a:blipFill>
          </p:spPr>
          <p:txBody>
            <a:bodyPr wrap="square" lIns="0" tIns="0" rIns="0" bIns="0" rtlCol="0"/>
            <a:lstStyle/>
            <a:p>
              <a:endParaRPr sz="1588"/>
            </a:p>
          </p:txBody>
        </p:sp>
        <p:sp>
          <p:nvSpPr>
            <p:cNvPr id="127" name="object 60"/>
            <p:cNvSpPr/>
            <p:nvPr/>
          </p:nvSpPr>
          <p:spPr>
            <a:xfrm>
              <a:off x="662451" y="2346108"/>
              <a:ext cx="167896" cy="243333"/>
            </a:xfrm>
            <a:custGeom>
              <a:avLst/>
              <a:gdLst/>
              <a:ahLst/>
              <a:cxnLst/>
              <a:rect l="l" t="t" r="r" b="b"/>
              <a:pathLst>
                <a:path w="216535" h="305435">
                  <a:moveTo>
                    <a:pt x="154466" y="0"/>
                  </a:moveTo>
                  <a:lnTo>
                    <a:pt x="115024" y="4940"/>
                  </a:lnTo>
                  <a:lnTo>
                    <a:pt x="69003" y="25266"/>
                  </a:lnTo>
                  <a:lnTo>
                    <a:pt x="38567" y="51780"/>
                  </a:lnTo>
                  <a:lnTo>
                    <a:pt x="17130" y="83741"/>
                  </a:lnTo>
                  <a:lnTo>
                    <a:pt x="1899" y="132420"/>
                  </a:lnTo>
                  <a:lnTo>
                    <a:pt x="0" y="159544"/>
                  </a:lnTo>
                  <a:lnTo>
                    <a:pt x="571" y="172800"/>
                  </a:lnTo>
                  <a:lnTo>
                    <a:pt x="12710" y="221862"/>
                  </a:lnTo>
                  <a:lnTo>
                    <a:pt x="32897" y="255270"/>
                  </a:lnTo>
                  <a:lnTo>
                    <a:pt x="68489" y="285882"/>
                  </a:lnTo>
                  <a:lnTo>
                    <a:pt x="116597" y="301486"/>
                  </a:lnTo>
                  <a:lnTo>
                    <a:pt x="164011" y="304877"/>
                  </a:lnTo>
                  <a:lnTo>
                    <a:pt x="177080" y="303947"/>
                  </a:lnTo>
                  <a:lnTo>
                    <a:pt x="189712" y="302275"/>
                  </a:lnTo>
                  <a:lnTo>
                    <a:pt x="201906" y="299861"/>
                  </a:lnTo>
                  <a:lnTo>
                    <a:pt x="213659" y="296706"/>
                  </a:lnTo>
                  <a:lnTo>
                    <a:pt x="215711" y="272677"/>
                  </a:lnTo>
                  <a:lnTo>
                    <a:pt x="159814" y="272677"/>
                  </a:lnTo>
                  <a:lnTo>
                    <a:pt x="146120" y="272069"/>
                  </a:lnTo>
                  <a:lnTo>
                    <a:pt x="109015" y="262949"/>
                  </a:lnTo>
                  <a:lnTo>
                    <a:pt x="76840" y="241609"/>
                  </a:lnTo>
                  <a:lnTo>
                    <a:pt x="53490" y="210812"/>
                  </a:lnTo>
                  <a:lnTo>
                    <a:pt x="40057" y="160985"/>
                  </a:lnTo>
                  <a:lnTo>
                    <a:pt x="39517" y="146380"/>
                  </a:lnTo>
                  <a:lnTo>
                    <a:pt x="40421" y="133459"/>
                  </a:lnTo>
                  <a:lnTo>
                    <a:pt x="55785" y="85750"/>
                  </a:lnTo>
                  <a:lnTo>
                    <a:pt x="79784" y="55515"/>
                  </a:lnTo>
                  <a:lnTo>
                    <a:pt x="125284" y="36433"/>
                  </a:lnTo>
                  <a:lnTo>
                    <a:pt x="156593" y="34195"/>
                  </a:lnTo>
                  <a:lnTo>
                    <a:pt x="194453" y="34195"/>
                  </a:lnTo>
                  <a:lnTo>
                    <a:pt x="192690" y="3950"/>
                  </a:lnTo>
                  <a:lnTo>
                    <a:pt x="180662" y="1735"/>
                  </a:lnTo>
                  <a:lnTo>
                    <a:pt x="168091" y="417"/>
                  </a:lnTo>
                  <a:lnTo>
                    <a:pt x="154466" y="0"/>
                  </a:lnTo>
                  <a:close/>
                </a:path>
                <a:path w="216535" h="305435">
                  <a:moveTo>
                    <a:pt x="216542" y="262949"/>
                  </a:moveTo>
                  <a:lnTo>
                    <a:pt x="170267" y="272204"/>
                  </a:lnTo>
                  <a:lnTo>
                    <a:pt x="159814" y="272677"/>
                  </a:lnTo>
                  <a:lnTo>
                    <a:pt x="215711" y="272677"/>
                  </a:lnTo>
                  <a:lnTo>
                    <a:pt x="216542" y="262949"/>
                  </a:lnTo>
                  <a:close/>
                </a:path>
                <a:path w="216535" h="305435">
                  <a:moveTo>
                    <a:pt x="194453" y="34195"/>
                  </a:moveTo>
                  <a:lnTo>
                    <a:pt x="156593" y="34195"/>
                  </a:lnTo>
                  <a:lnTo>
                    <a:pt x="168536" y="35611"/>
                  </a:lnTo>
                  <a:lnTo>
                    <a:pt x="181306" y="38246"/>
                  </a:lnTo>
                  <a:lnTo>
                    <a:pt x="194914" y="42096"/>
                  </a:lnTo>
                  <a:lnTo>
                    <a:pt x="194453" y="34195"/>
                  </a:lnTo>
                  <a:close/>
                </a:path>
              </a:pathLst>
            </a:custGeom>
            <a:solidFill>
              <a:srgbClr val="009247"/>
            </a:solidFill>
          </p:spPr>
          <p:txBody>
            <a:bodyPr wrap="square" lIns="0" tIns="0" rIns="0" bIns="0" rtlCol="0"/>
            <a:lstStyle/>
            <a:p>
              <a:endParaRPr sz="1588"/>
            </a:p>
          </p:txBody>
        </p:sp>
        <p:sp>
          <p:nvSpPr>
            <p:cNvPr id="128" name="object 61"/>
            <p:cNvSpPr/>
            <p:nvPr/>
          </p:nvSpPr>
          <p:spPr>
            <a:xfrm>
              <a:off x="852412" y="2349322"/>
              <a:ext cx="214671" cy="235239"/>
            </a:xfrm>
            <a:custGeom>
              <a:avLst/>
              <a:gdLst/>
              <a:ahLst/>
              <a:cxnLst/>
              <a:rect l="l" t="t" r="r" b="b"/>
              <a:pathLst>
                <a:path w="276860" h="295275">
                  <a:moveTo>
                    <a:pt x="166839" y="0"/>
                  </a:moveTo>
                  <a:lnTo>
                    <a:pt x="115077" y="368"/>
                  </a:lnTo>
                  <a:lnTo>
                    <a:pt x="114632" y="3386"/>
                  </a:lnTo>
                  <a:lnTo>
                    <a:pt x="113515" y="7839"/>
                  </a:lnTo>
                  <a:lnTo>
                    <a:pt x="97626" y="52189"/>
                  </a:lnTo>
                  <a:lnTo>
                    <a:pt x="79607" y="97034"/>
                  </a:lnTo>
                  <a:lnTo>
                    <a:pt x="63946" y="134792"/>
                  </a:lnTo>
                  <a:lnTo>
                    <a:pt x="46214" y="177002"/>
                  </a:lnTo>
                  <a:lnTo>
                    <a:pt x="38192" y="196227"/>
                  </a:lnTo>
                  <a:lnTo>
                    <a:pt x="18591" y="243996"/>
                  </a:lnTo>
                  <a:lnTo>
                    <a:pt x="3435" y="283180"/>
                  </a:lnTo>
                  <a:lnTo>
                    <a:pt x="0" y="294932"/>
                  </a:lnTo>
                  <a:lnTo>
                    <a:pt x="45349" y="290830"/>
                  </a:lnTo>
                  <a:lnTo>
                    <a:pt x="46544" y="283949"/>
                  </a:lnTo>
                  <a:lnTo>
                    <a:pt x="48710" y="274774"/>
                  </a:lnTo>
                  <a:lnTo>
                    <a:pt x="60375" y="235908"/>
                  </a:lnTo>
                  <a:lnTo>
                    <a:pt x="72720" y="199580"/>
                  </a:lnTo>
                  <a:lnTo>
                    <a:pt x="242507" y="199580"/>
                  </a:lnTo>
                  <a:lnTo>
                    <a:pt x="234925" y="180603"/>
                  </a:lnTo>
                  <a:lnTo>
                    <a:pt x="230604" y="169887"/>
                  </a:lnTo>
                  <a:lnTo>
                    <a:pt x="191147" y="169887"/>
                  </a:lnTo>
                  <a:lnTo>
                    <a:pt x="90118" y="149925"/>
                  </a:lnTo>
                  <a:lnTo>
                    <a:pt x="105378" y="111728"/>
                  </a:lnTo>
                  <a:lnTo>
                    <a:pt x="122765" y="67301"/>
                  </a:lnTo>
                  <a:lnTo>
                    <a:pt x="135902" y="30624"/>
                  </a:lnTo>
                  <a:lnTo>
                    <a:pt x="136283" y="28549"/>
                  </a:lnTo>
                  <a:lnTo>
                    <a:pt x="175091" y="28549"/>
                  </a:lnTo>
                  <a:lnTo>
                    <a:pt x="172511" y="21115"/>
                  </a:lnTo>
                  <a:lnTo>
                    <a:pt x="170040" y="13523"/>
                  </a:lnTo>
                  <a:lnTo>
                    <a:pt x="168262" y="7445"/>
                  </a:lnTo>
                  <a:lnTo>
                    <a:pt x="167195" y="2937"/>
                  </a:lnTo>
                  <a:lnTo>
                    <a:pt x="166839" y="0"/>
                  </a:lnTo>
                  <a:close/>
                </a:path>
                <a:path w="276860" h="295275">
                  <a:moveTo>
                    <a:pt x="242507" y="199580"/>
                  </a:moveTo>
                  <a:lnTo>
                    <a:pt x="72720" y="199580"/>
                  </a:lnTo>
                  <a:lnTo>
                    <a:pt x="207053" y="215791"/>
                  </a:lnTo>
                  <a:lnTo>
                    <a:pt x="213012" y="233461"/>
                  </a:lnTo>
                  <a:lnTo>
                    <a:pt x="225388" y="273744"/>
                  </a:lnTo>
                  <a:lnTo>
                    <a:pt x="229514" y="294932"/>
                  </a:lnTo>
                  <a:lnTo>
                    <a:pt x="276580" y="294932"/>
                  </a:lnTo>
                  <a:lnTo>
                    <a:pt x="264263" y="255812"/>
                  </a:lnTo>
                  <a:lnTo>
                    <a:pt x="248829" y="215573"/>
                  </a:lnTo>
                  <a:lnTo>
                    <a:pt x="242507" y="199580"/>
                  </a:lnTo>
                  <a:close/>
                </a:path>
                <a:path w="276860" h="295275">
                  <a:moveTo>
                    <a:pt x="175091" y="28549"/>
                  </a:moveTo>
                  <a:lnTo>
                    <a:pt x="136283" y="28549"/>
                  </a:lnTo>
                  <a:lnTo>
                    <a:pt x="139028" y="30445"/>
                  </a:lnTo>
                  <a:lnTo>
                    <a:pt x="140112" y="34491"/>
                  </a:lnTo>
                  <a:lnTo>
                    <a:pt x="156565" y="80701"/>
                  </a:lnTo>
                  <a:lnTo>
                    <a:pt x="174970" y="128619"/>
                  </a:lnTo>
                  <a:lnTo>
                    <a:pt x="191147" y="169887"/>
                  </a:lnTo>
                  <a:lnTo>
                    <a:pt x="230604" y="169887"/>
                  </a:lnTo>
                  <a:lnTo>
                    <a:pt x="226860" y="160602"/>
                  </a:lnTo>
                  <a:lnTo>
                    <a:pt x="218038" y="138892"/>
                  </a:lnTo>
                  <a:lnTo>
                    <a:pt x="209862" y="118680"/>
                  </a:lnTo>
                  <a:lnTo>
                    <a:pt x="194691" y="80529"/>
                  </a:lnTo>
                  <a:lnTo>
                    <a:pt x="179172" y="39882"/>
                  </a:lnTo>
                  <a:lnTo>
                    <a:pt x="175730" y="30390"/>
                  </a:lnTo>
                  <a:lnTo>
                    <a:pt x="175091" y="28549"/>
                  </a:lnTo>
                  <a:close/>
                </a:path>
              </a:pathLst>
            </a:custGeom>
            <a:solidFill>
              <a:srgbClr val="009247"/>
            </a:solidFill>
          </p:spPr>
          <p:txBody>
            <a:bodyPr wrap="square" lIns="0" tIns="0" rIns="0" bIns="0" rtlCol="0"/>
            <a:lstStyle/>
            <a:p>
              <a:endParaRPr sz="1588"/>
            </a:p>
          </p:txBody>
        </p:sp>
        <p:sp>
          <p:nvSpPr>
            <p:cNvPr id="129" name="object 62"/>
            <p:cNvSpPr/>
            <p:nvPr/>
          </p:nvSpPr>
          <p:spPr>
            <a:xfrm>
              <a:off x="1111910" y="2348281"/>
              <a:ext cx="170850" cy="236250"/>
            </a:xfrm>
            <a:custGeom>
              <a:avLst/>
              <a:gdLst/>
              <a:ahLst/>
              <a:cxnLst/>
              <a:rect l="l" t="t" r="r" b="b"/>
              <a:pathLst>
                <a:path w="220344" h="296545">
                  <a:moveTo>
                    <a:pt x="81349" y="0"/>
                  </a:moveTo>
                  <a:lnTo>
                    <a:pt x="68533" y="220"/>
                  </a:lnTo>
                  <a:lnTo>
                    <a:pt x="42829" y="1136"/>
                  </a:lnTo>
                  <a:lnTo>
                    <a:pt x="31457" y="1307"/>
                  </a:lnTo>
                  <a:lnTo>
                    <a:pt x="145" y="3969"/>
                  </a:lnTo>
                  <a:lnTo>
                    <a:pt x="783" y="16724"/>
                  </a:lnTo>
                  <a:lnTo>
                    <a:pt x="1206" y="26188"/>
                  </a:lnTo>
                  <a:lnTo>
                    <a:pt x="2690" y="74737"/>
                  </a:lnTo>
                  <a:lnTo>
                    <a:pt x="3286" y="162369"/>
                  </a:lnTo>
                  <a:lnTo>
                    <a:pt x="3163" y="179071"/>
                  </a:lnTo>
                  <a:lnTo>
                    <a:pt x="2401" y="227204"/>
                  </a:lnTo>
                  <a:lnTo>
                    <a:pt x="935" y="274630"/>
                  </a:lnTo>
                  <a:lnTo>
                    <a:pt x="0" y="296239"/>
                  </a:lnTo>
                  <a:lnTo>
                    <a:pt x="41005" y="285824"/>
                  </a:lnTo>
                  <a:lnTo>
                    <a:pt x="40599" y="274630"/>
                  </a:lnTo>
                  <a:lnTo>
                    <a:pt x="40336" y="263022"/>
                  </a:lnTo>
                  <a:lnTo>
                    <a:pt x="40459" y="237631"/>
                  </a:lnTo>
                  <a:lnTo>
                    <a:pt x="42791" y="198742"/>
                  </a:lnTo>
                  <a:lnTo>
                    <a:pt x="163731" y="169849"/>
                  </a:lnTo>
                  <a:lnTo>
                    <a:pt x="156422" y="162369"/>
                  </a:lnTo>
                  <a:lnTo>
                    <a:pt x="146226" y="155338"/>
                  </a:lnTo>
                  <a:lnTo>
                    <a:pt x="134950" y="150595"/>
                  </a:lnTo>
                  <a:lnTo>
                    <a:pt x="144757" y="143694"/>
                  </a:lnTo>
                  <a:lnTo>
                    <a:pt x="150104" y="140394"/>
                  </a:lnTo>
                  <a:lnTo>
                    <a:pt x="62563" y="140394"/>
                  </a:lnTo>
                  <a:lnTo>
                    <a:pt x="50716" y="139082"/>
                  </a:lnTo>
                  <a:lnTo>
                    <a:pt x="38374" y="131957"/>
                  </a:lnTo>
                  <a:lnTo>
                    <a:pt x="38493" y="87799"/>
                  </a:lnTo>
                  <a:lnTo>
                    <a:pt x="38710" y="75998"/>
                  </a:lnTo>
                  <a:lnTo>
                    <a:pt x="42061" y="31997"/>
                  </a:lnTo>
                  <a:lnTo>
                    <a:pt x="81312" y="29862"/>
                  </a:lnTo>
                  <a:lnTo>
                    <a:pt x="177828" y="29862"/>
                  </a:lnTo>
                  <a:lnTo>
                    <a:pt x="172999" y="24099"/>
                  </a:lnTo>
                  <a:lnTo>
                    <a:pt x="137800" y="6003"/>
                  </a:lnTo>
                  <a:lnTo>
                    <a:pt x="102632" y="657"/>
                  </a:lnTo>
                  <a:lnTo>
                    <a:pt x="81349" y="0"/>
                  </a:lnTo>
                  <a:close/>
                </a:path>
                <a:path w="220344" h="296545">
                  <a:moveTo>
                    <a:pt x="163731" y="169849"/>
                  </a:moveTo>
                  <a:lnTo>
                    <a:pt x="72608" y="169849"/>
                  </a:lnTo>
                  <a:lnTo>
                    <a:pt x="87575" y="170282"/>
                  </a:lnTo>
                  <a:lnTo>
                    <a:pt x="100564" y="171769"/>
                  </a:lnTo>
                  <a:lnTo>
                    <a:pt x="138696" y="197381"/>
                  </a:lnTo>
                  <a:lnTo>
                    <a:pt x="156701" y="237631"/>
                  </a:lnTo>
                  <a:lnTo>
                    <a:pt x="171169" y="279053"/>
                  </a:lnTo>
                  <a:lnTo>
                    <a:pt x="176885" y="296239"/>
                  </a:lnTo>
                  <a:lnTo>
                    <a:pt x="219938" y="296239"/>
                  </a:lnTo>
                  <a:lnTo>
                    <a:pt x="203683" y="253022"/>
                  </a:lnTo>
                  <a:lnTo>
                    <a:pt x="188463" y="215079"/>
                  </a:lnTo>
                  <a:lnTo>
                    <a:pt x="165532" y="171692"/>
                  </a:lnTo>
                  <a:lnTo>
                    <a:pt x="163731" y="169849"/>
                  </a:lnTo>
                  <a:close/>
                </a:path>
                <a:path w="220344" h="296545">
                  <a:moveTo>
                    <a:pt x="177828" y="29862"/>
                  </a:moveTo>
                  <a:lnTo>
                    <a:pt x="81312" y="29862"/>
                  </a:lnTo>
                  <a:lnTo>
                    <a:pt x="99986" y="31096"/>
                  </a:lnTo>
                  <a:lnTo>
                    <a:pt x="115786" y="34486"/>
                  </a:lnTo>
                  <a:lnTo>
                    <a:pt x="150252" y="69601"/>
                  </a:lnTo>
                  <a:lnTo>
                    <a:pt x="151563" y="87973"/>
                  </a:lnTo>
                  <a:lnTo>
                    <a:pt x="149490" y="100261"/>
                  </a:lnTo>
                  <a:lnTo>
                    <a:pt x="115484" y="133025"/>
                  </a:lnTo>
                  <a:lnTo>
                    <a:pt x="62563" y="140394"/>
                  </a:lnTo>
                  <a:lnTo>
                    <a:pt x="150104" y="140394"/>
                  </a:lnTo>
                  <a:lnTo>
                    <a:pt x="181542" y="107131"/>
                  </a:lnTo>
                  <a:lnTo>
                    <a:pt x="189804" y="67014"/>
                  </a:lnTo>
                  <a:lnTo>
                    <a:pt x="188643" y="54273"/>
                  </a:lnTo>
                  <a:lnTo>
                    <a:pt x="185496" y="42874"/>
                  </a:lnTo>
                  <a:lnTo>
                    <a:pt x="180303" y="32815"/>
                  </a:lnTo>
                  <a:lnTo>
                    <a:pt x="177828" y="29862"/>
                  </a:lnTo>
                  <a:close/>
                </a:path>
              </a:pathLst>
            </a:custGeom>
            <a:solidFill>
              <a:srgbClr val="009247"/>
            </a:solidFill>
          </p:spPr>
          <p:txBody>
            <a:bodyPr wrap="square" lIns="0" tIns="0" rIns="0" bIns="0" rtlCol="0"/>
            <a:lstStyle/>
            <a:p>
              <a:endParaRPr sz="1588"/>
            </a:p>
          </p:txBody>
        </p:sp>
        <p:sp>
          <p:nvSpPr>
            <p:cNvPr id="130" name="object 63"/>
            <p:cNvSpPr/>
            <p:nvPr/>
          </p:nvSpPr>
          <p:spPr>
            <a:xfrm>
              <a:off x="462432" y="2641921"/>
              <a:ext cx="1020024" cy="53664"/>
            </a:xfrm>
            <a:prstGeom prst="rect">
              <a:avLst/>
            </a:prstGeom>
            <a:blipFill>
              <a:blip r:embed="rId5" cstate="print"/>
              <a:stretch>
                <a:fillRect/>
              </a:stretch>
            </a:blipFill>
          </p:spPr>
          <p:txBody>
            <a:bodyPr wrap="square" lIns="0" tIns="0" rIns="0" bIns="0" rtlCol="0"/>
            <a:lstStyle/>
            <a:p>
              <a:endParaRPr sz="1588"/>
            </a:p>
          </p:txBody>
        </p:sp>
        <p:sp>
          <p:nvSpPr>
            <p:cNvPr id="131" name="object 64"/>
            <p:cNvSpPr/>
            <p:nvPr/>
          </p:nvSpPr>
          <p:spPr>
            <a:xfrm>
              <a:off x="3388049" y="4930549"/>
              <a:ext cx="74347" cy="78919"/>
            </a:xfrm>
            <a:custGeom>
              <a:avLst/>
              <a:gdLst/>
              <a:ahLst/>
              <a:cxnLst/>
              <a:rect l="l" t="t" r="r" b="b"/>
              <a:pathLst>
                <a:path w="95885" h="99060">
                  <a:moveTo>
                    <a:pt x="60109" y="0"/>
                  </a:moveTo>
                  <a:lnTo>
                    <a:pt x="0" y="67208"/>
                  </a:lnTo>
                  <a:lnTo>
                    <a:pt x="35521" y="98983"/>
                  </a:lnTo>
                  <a:lnTo>
                    <a:pt x="95643" y="31775"/>
                  </a:lnTo>
                  <a:lnTo>
                    <a:pt x="60109" y="0"/>
                  </a:lnTo>
                  <a:close/>
                </a:path>
              </a:pathLst>
            </a:custGeom>
            <a:solidFill>
              <a:srgbClr val="40AD49"/>
            </a:solidFill>
          </p:spPr>
          <p:txBody>
            <a:bodyPr wrap="square" lIns="0" tIns="0" rIns="0" bIns="0" rtlCol="0"/>
            <a:lstStyle/>
            <a:p>
              <a:endParaRPr sz="1588"/>
            </a:p>
          </p:txBody>
        </p:sp>
        <p:sp>
          <p:nvSpPr>
            <p:cNvPr id="132" name="object 65"/>
            <p:cNvSpPr/>
            <p:nvPr/>
          </p:nvSpPr>
          <p:spPr>
            <a:xfrm>
              <a:off x="3407006" y="4946605"/>
              <a:ext cx="73855" cy="81448"/>
            </a:xfrm>
            <a:custGeom>
              <a:avLst/>
              <a:gdLst/>
              <a:ahLst/>
              <a:cxnLst/>
              <a:rect l="l" t="t" r="r" b="b"/>
              <a:pathLst>
                <a:path w="95250" h="102235">
                  <a:moveTo>
                    <a:pt x="75425" y="0"/>
                  </a:moveTo>
                  <a:lnTo>
                    <a:pt x="0" y="84340"/>
                  </a:lnTo>
                  <a:lnTo>
                    <a:pt x="19685" y="101942"/>
                  </a:lnTo>
                  <a:lnTo>
                    <a:pt x="95123" y="17614"/>
                  </a:lnTo>
                  <a:lnTo>
                    <a:pt x="75425" y="0"/>
                  </a:lnTo>
                  <a:close/>
                </a:path>
              </a:pathLst>
            </a:custGeom>
            <a:solidFill>
              <a:srgbClr val="40AD49"/>
            </a:solidFill>
          </p:spPr>
          <p:txBody>
            <a:bodyPr wrap="square" lIns="0" tIns="0" rIns="0" bIns="0" rtlCol="0"/>
            <a:lstStyle/>
            <a:p>
              <a:endParaRPr sz="1588"/>
            </a:p>
          </p:txBody>
        </p:sp>
        <p:sp>
          <p:nvSpPr>
            <p:cNvPr id="133" name="object 66"/>
            <p:cNvSpPr/>
            <p:nvPr/>
          </p:nvSpPr>
          <p:spPr>
            <a:xfrm>
              <a:off x="3413347" y="4951403"/>
              <a:ext cx="360410" cy="345523"/>
            </a:xfrm>
            <a:custGeom>
              <a:avLst/>
              <a:gdLst/>
              <a:ahLst/>
              <a:cxnLst/>
              <a:rect l="l" t="t" r="r" b="b"/>
              <a:pathLst>
                <a:path w="464820" h="433704">
                  <a:moveTo>
                    <a:pt x="86161" y="0"/>
                  </a:moveTo>
                  <a:lnTo>
                    <a:pt x="78577" y="2938"/>
                  </a:lnTo>
                  <a:lnTo>
                    <a:pt x="71295" y="9354"/>
                  </a:lnTo>
                  <a:lnTo>
                    <a:pt x="63755" y="18072"/>
                  </a:lnTo>
                  <a:lnTo>
                    <a:pt x="55398" y="27917"/>
                  </a:lnTo>
                  <a:lnTo>
                    <a:pt x="17149" y="70316"/>
                  </a:lnTo>
                  <a:lnTo>
                    <a:pt x="9056" y="78885"/>
                  </a:lnTo>
                  <a:lnTo>
                    <a:pt x="2938" y="86857"/>
                  </a:lnTo>
                  <a:lnTo>
                    <a:pt x="0" y="94651"/>
                  </a:lnTo>
                  <a:lnTo>
                    <a:pt x="1446" y="102687"/>
                  </a:lnTo>
                  <a:lnTo>
                    <a:pt x="355508" y="421768"/>
                  </a:lnTo>
                  <a:lnTo>
                    <a:pt x="389694" y="433591"/>
                  </a:lnTo>
                  <a:lnTo>
                    <a:pt x="401448" y="431487"/>
                  </a:lnTo>
                  <a:lnTo>
                    <a:pt x="453774" y="382567"/>
                  </a:lnTo>
                  <a:lnTo>
                    <a:pt x="464437" y="348914"/>
                  </a:lnTo>
                  <a:lnTo>
                    <a:pt x="461973" y="337193"/>
                  </a:lnTo>
                  <a:lnTo>
                    <a:pt x="456571" y="326232"/>
                  </a:lnTo>
                  <a:lnTo>
                    <a:pt x="448273" y="316639"/>
                  </a:lnTo>
                  <a:lnTo>
                    <a:pt x="94606" y="1714"/>
                  </a:lnTo>
                  <a:lnTo>
                    <a:pt x="86161" y="0"/>
                  </a:lnTo>
                  <a:close/>
                </a:path>
              </a:pathLst>
            </a:custGeom>
            <a:solidFill>
              <a:srgbClr val="40AD49"/>
            </a:solidFill>
          </p:spPr>
          <p:txBody>
            <a:bodyPr wrap="square" lIns="0" tIns="0" rIns="0" bIns="0" rtlCol="0"/>
            <a:lstStyle/>
            <a:p>
              <a:endParaRPr sz="1588"/>
            </a:p>
          </p:txBody>
        </p:sp>
        <p:sp>
          <p:nvSpPr>
            <p:cNvPr id="134" name="object 67"/>
            <p:cNvSpPr/>
            <p:nvPr/>
          </p:nvSpPr>
          <p:spPr>
            <a:xfrm>
              <a:off x="2816191" y="4402864"/>
              <a:ext cx="680940" cy="699646"/>
            </a:xfrm>
            <a:custGeom>
              <a:avLst/>
              <a:gdLst/>
              <a:ahLst/>
              <a:cxnLst/>
              <a:rect l="l" t="t" r="r" b="b"/>
              <a:pathLst>
                <a:path w="878204" h="878204">
                  <a:moveTo>
                    <a:pt x="448099" y="0"/>
                  </a:moveTo>
                  <a:lnTo>
                    <a:pt x="380861" y="3745"/>
                  </a:lnTo>
                  <a:lnTo>
                    <a:pt x="314833" y="17723"/>
                  </a:lnTo>
                  <a:lnTo>
                    <a:pt x="251290" y="41862"/>
                  </a:lnTo>
                  <a:lnTo>
                    <a:pt x="191510" y="76092"/>
                  </a:lnTo>
                  <a:lnTo>
                    <a:pt x="136767" y="120342"/>
                  </a:lnTo>
                  <a:lnTo>
                    <a:pt x="88769" y="174002"/>
                  </a:lnTo>
                  <a:lnTo>
                    <a:pt x="50872" y="233320"/>
                  </a:lnTo>
                  <a:lnTo>
                    <a:pt x="23492" y="296532"/>
                  </a:lnTo>
                  <a:lnTo>
                    <a:pt x="6558" y="362362"/>
                  </a:lnTo>
                  <a:lnTo>
                    <a:pt x="0" y="429534"/>
                  </a:lnTo>
                  <a:lnTo>
                    <a:pt x="589" y="463224"/>
                  </a:lnTo>
                  <a:lnTo>
                    <a:pt x="9459" y="530017"/>
                  </a:lnTo>
                  <a:lnTo>
                    <a:pt x="28527" y="594962"/>
                  </a:lnTo>
                  <a:lnTo>
                    <a:pt x="57720" y="656783"/>
                  </a:lnTo>
                  <a:lnTo>
                    <a:pt x="96969" y="714204"/>
                  </a:lnTo>
                  <a:lnTo>
                    <a:pt x="146202" y="765949"/>
                  </a:lnTo>
                  <a:lnTo>
                    <a:pt x="203094" y="809131"/>
                  </a:lnTo>
                  <a:lnTo>
                    <a:pt x="264519" y="841761"/>
                  </a:lnTo>
                  <a:lnTo>
                    <a:pt x="329199" y="863909"/>
                  </a:lnTo>
                  <a:lnTo>
                    <a:pt x="395860" y="875646"/>
                  </a:lnTo>
                  <a:lnTo>
                    <a:pt x="429534" y="877633"/>
                  </a:lnTo>
                  <a:lnTo>
                    <a:pt x="463224" y="877044"/>
                  </a:lnTo>
                  <a:lnTo>
                    <a:pt x="530017" y="868174"/>
                  </a:lnTo>
                  <a:lnTo>
                    <a:pt x="594962" y="849106"/>
                  </a:lnTo>
                  <a:lnTo>
                    <a:pt x="656783" y="819912"/>
                  </a:lnTo>
                  <a:lnTo>
                    <a:pt x="685312" y="802048"/>
                  </a:lnTo>
                  <a:lnTo>
                    <a:pt x="431132" y="802048"/>
                  </a:lnTo>
                  <a:lnTo>
                    <a:pt x="403258" y="800404"/>
                  </a:lnTo>
                  <a:lnTo>
                    <a:pt x="348080" y="790690"/>
                  </a:lnTo>
                  <a:lnTo>
                    <a:pt x="294542" y="772359"/>
                  </a:lnTo>
                  <a:lnTo>
                    <a:pt x="243699" y="745352"/>
                  </a:lnTo>
                  <a:lnTo>
                    <a:pt x="196608" y="709612"/>
                  </a:lnTo>
                  <a:lnTo>
                    <a:pt x="155854" y="666777"/>
                  </a:lnTo>
                  <a:lnTo>
                    <a:pt x="123365" y="619244"/>
                  </a:lnTo>
                  <a:lnTo>
                    <a:pt x="99200" y="568069"/>
                  </a:lnTo>
                  <a:lnTo>
                    <a:pt x="83417" y="514309"/>
                  </a:lnTo>
                  <a:lnTo>
                    <a:pt x="76074" y="459020"/>
                  </a:lnTo>
                  <a:lnTo>
                    <a:pt x="75587" y="431133"/>
                  </a:lnTo>
                  <a:lnTo>
                    <a:pt x="77232" y="403259"/>
                  </a:lnTo>
                  <a:lnTo>
                    <a:pt x="86947" y="348081"/>
                  </a:lnTo>
                  <a:lnTo>
                    <a:pt x="105280" y="294542"/>
                  </a:lnTo>
                  <a:lnTo>
                    <a:pt x="132289" y="243699"/>
                  </a:lnTo>
                  <a:lnTo>
                    <a:pt x="168033" y="196608"/>
                  </a:lnTo>
                  <a:lnTo>
                    <a:pt x="210865" y="155854"/>
                  </a:lnTo>
                  <a:lnTo>
                    <a:pt x="258396" y="123365"/>
                  </a:lnTo>
                  <a:lnTo>
                    <a:pt x="309568" y="99200"/>
                  </a:lnTo>
                  <a:lnTo>
                    <a:pt x="363326" y="83417"/>
                  </a:lnTo>
                  <a:lnTo>
                    <a:pt x="418614" y="76074"/>
                  </a:lnTo>
                  <a:lnTo>
                    <a:pt x="446501" y="75587"/>
                  </a:lnTo>
                  <a:lnTo>
                    <a:pt x="684709" y="75587"/>
                  </a:lnTo>
                  <a:lnTo>
                    <a:pt x="674538" y="68501"/>
                  </a:lnTo>
                  <a:lnTo>
                    <a:pt x="613114" y="35872"/>
                  </a:lnTo>
                  <a:lnTo>
                    <a:pt x="548434" y="13724"/>
                  </a:lnTo>
                  <a:lnTo>
                    <a:pt x="481773" y="1986"/>
                  </a:lnTo>
                  <a:lnTo>
                    <a:pt x="448099" y="0"/>
                  </a:lnTo>
                  <a:close/>
                </a:path>
                <a:path w="878204" h="878204">
                  <a:moveTo>
                    <a:pt x="684709" y="75587"/>
                  </a:moveTo>
                  <a:lnTo>
                    <a:pt x="446501" y="75587"/>
                  </a:lnTo>
                  <a:lnTo>
                    <a:pt x="474375" y="77232"/>
                  </a:lnTo>
                  <a:lnTo>
                    <a:pt x="502102" y="81016"/>
                  </a:lnTo>
                  <a:lnTo>
                    <a:pt x="556593" y="95033"/>
                  </a:lnTo>
                  <a:lnTo>
                    <a:pt x="608915" y="117697"/>
                  </a:lnTo>
                  <a:lnTo>
                    <a:pt x="658014" y="149066"/>
                  </a:lnTo>
                  <a:lnTo>
                    <a:pt x="702431" y="188796"/>
                  </a:lnTo>
                  <a:lnTo>
                    <a:pt x="739059" y="234109"/>
                  </a:lnTo>
                  <a:lnTo>
                    <a:pt x="767394" y="283593"/>
                  </a:lnTo>
                  <a:lnTo>
                    <a:pt x="787376" y="336190"/>
                  </a:lnTo>
                  <a:lnTo>
                    <a:pt x="798946" y="390845"/>
                  </a:lnTo>
                  <a:lnTo>
                    <a:pt x="802046" y="446501"/>
                  </a:lnTo>
                  <a:lnTo>
                    <a:pt x="800401" y="474375"/>
                  </a:lnTo>
                  <a:lnTo>
                    <a:pt x="790685" y="529552"/>
                  </a:lnTo>
                  <a:lnTo>
                    <a:pt x="772352" y="583091"/>
                  </a:lnTo>
                  <a:lnTo>
                    <a:pt x="745343" y="633934"/>
                  </a:lnTo>
                  <a:lnTo>
                    <a:pt x="709599" y="681024"/>
                  </a:lnTo>
                  <a:lnTo>
                    <a:pt x="666767" y="721778"/>
                  </a:lnTo>
                  <a:lnTo>
                    <a:pt x="619237" y="754267"/>
                  </a:lnTo>
                  <a:lnTo>
                    <a:pt x="568065" y="778433"/>
                  </a:lnTo>
                  <a:lnTo>
                    <a:pt x="514306" y="794217"/>
                  </a:lnTo>
                  <a:lnTo>
                    <a:pt x="459019" y="801560"/>
                  </a:lnTo>
                  <a:lnTo>
                    <a:pt x="431132" y="802048"/>
                  </a:lnTo>
                  <a:lnTo>
                    <a:pt x="685312" y="802048"/>
                  </a:lnTo>
                  <a:lnTo>
                    <a:pt x="740866" y="757291"/>
                  </a:lnTo>
                  <a:lnTo>
                    <a:pt x="788864" y="703631"/>
                  </a:lnTo>
                  <a:lnTo>
                    <a:pt x="826761" y="644313"/>
                  </a:lnTo>
                  <a:lnTo>
                    <a:pt x="854141" y="581101"/>
                  </a:lnTo>
                  <a:lnTo>
                    <a:pt x="871074" y="515271"/>
                  </a:lnTo>
                  <a:lnTo>
                    <a:pt x="877633" y="448099"/>
                  </a:lnTo>
                  <a:lnTo>
                    <a:pt x="877044" y="414408"/>
                  </a:lnTo>
                  <a:lnTo>
                    <a:pt x="868174" y="347616"/>
                  </a:lnTo>
                  <a:lnTo>
                    <a:pt x="849106" y="282671"/>
                  </a:lnTo>
                  <a:lnTo>
                    <a:pt x="819912" y="220850"/>
                  </a:lnTo>
                  <a:lnTo>
                    <a:pt x="780663" y="163429"/>
                  </a:lnTo>
                  <a:lnTo>
                    <a:pt x="731431" y="111683"/>
                  </a:lnTo>
                  <a:lnTo>
                    <a:pt x="703631" y="88769"/>
                  </a:lnTo>
                  <a:lnTo>
                    <a:pt x="684709" y="75587"/>
                  </a:lnTo>
                  <a:close/>
                </a:path>
              </a:pathLst>
            </a:custGeom>
            <a:solidFill>
              <a:srgbClr val="40AD49"/>
            </a:solidFill>
          </p:spPr>
          <p:txBody>
            <a:bodyPr wrap="square" lIns="0" tIns="0" rIns="0" bIns="0" rtlCol="0"/>
            <a:lstStyle/>
            <a:p>
              <a:endParaRPr sz="1588"/>
            </a:p>
          </p:txBody>
        </p:sp>
      </p:grpSp>
    </p:spTree>
    <p:extLst>
      <p:ext uri="{BB962C8B-B14F-4D97-AF65-F5344CB8AC3E}">
        <p14:creationId xmlns:p14="http://schemas.microsoft.com/office/powerpoint/2010/main" val="908460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F32DC01D-309B-4838-B367-D68CC204E233}"/>
              </a:ext>
            </a:extLst>
          </p:cNvPr>
          <p:cNvPicPr>
            <a:picLocks noChangeAspect="1"/>
          </p:cNvPicPr>
          <p:nvPr/>
        </p:nvPicPr>
        <p:blipFill rotWithShape="1">
          <a:blip r:embed="rId3">
            <a:extLst>
              <a:ext uri="{28A0092B-C50C-407E-A947-70E740481C1C}">
                <a14:useLocalDpi xmlns:a14="http://schemas.microsoft.com/office/drawing/2010/main" val="0"/>
              </a:ext>
            </a:extLst>
          </a:blip>
          <a:srcRect b="32203"/>
          <a:stretch/>
        </p:blipFill>
        <p:spPr>
          <a:xfrm>
            <a:off x="0" y="753812"/>
            <a:ext cx="12192000" cy="4284532"/>
          </a:xfrm>
          <a:prstGeom prst="rect">
            <a:avLst/>
          </a:prstGeom>
        </p:spPr>
      </p:pic>
      <p:grpSp>
        <p:nvGrpSpPr>
          <p:cNvPr id="70" name="Grupo 67">
            <a:extLst>
              <a:ext uri="{FF2B5EF4-FFF2-40B4-BE49-F238E27FC236}">
                <a16:creationId xmlns:a16="http://schemas.microsoft.com/office/drawing/2014/main" xmlns="" id="{345EEA78-AA96-494A-B55D-171A7D8C4258}"/>
              </a:ext>
            </a:extLst>
          </p:cNvPr>
          <p:cNvGrpSpPr/>
          <p:nvPr/>
        </p:nvGrpSpPr>
        <p:grpSpPr>
          <a:xfrm>
            <a:off x="105570" y="5001421"/>
            <a:ext cx="11977243" cy="1228517"/>
            <a:chOff x="39121" y="2224997"/>
            <a:chExt cx="5721916" cy="558320"/>
          </a:xfrm>
        </p:grpSpPr>
        <p:pic>
          <p:nvPicPr>
            <p:cNvPr id="80" name="Picture 4">
              <a:extLst>
                <a:ext uri="{FF2B5EF4-FFF2-40B4-BE49-F238E27FC236}">
                  <a16:creationId xmlns:a16="http://schemas.microsoft.com/office/drawing/2014/main" xmlns="" id="{486A6D00-C14D-4C9F-8BAD-B96B21DD8B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527" t="18829" b="32032"/>
            <a:stretch/>
          </p:blipFill>
          <p:spPr bwMode="auto">
            <a:xfrm>
              <a:off x="5146014" y="2224997"/>
              <a:ext cx="615023" cy="22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5">
              <a:extLst>
                <a:ext uri="{FF2B5EF4-FFF2-40B4-BE49-F238E27FC236}">
                  <a16:creationId xmlns:a16="http://schemas.microsoft.com/office/drawing/2014/main" xmlns="" id="{43E0D9D8-F0D0-4B64-A3D5-7CF898B091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21" y="2251350"/>
              <a:ext cx="2505267" cy="29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 name="Picture 6">
              <a:extLst>
                <a:ext uri="{FF2B5EF4-FFF2-40B4-BE49-F238E27FC236}">
                  <a16:creationId xmlns:a16="http://schemas.microsoft.com/office/drawing/2014/main" xmlns="" id="{43ED2054-4C97-4F0A-A5E6-D599B5D5023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565392" y="2234517"/>
              <a:ext cx="423253" cy="27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 name="Picture 6">
              <a:extLst>
                <a:ext uri="{FF2B5EF4-FFF2-40B4-BE49-F238E27FC236}">
                  <a16:creationId xmlns:a16="http://schemas.microsoft.com/office/drawing/2014/main" xmlns="" id="{54E3F56F-B901-47AE-A242-7D93FAEE72A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063552" y="2241517"/>
              <a:ext cx="534010" cy="27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 name="Picture 6">
              <a:extLst>
                <a:ext uri="{FF2B5EF4-FFF2-40B4-BE49-F238E27FC236}">
                  <a16:creationId xmlns:a16="http://schemas.microsoft.com/office/drawing/2014/main" xmlns="" id="{E0680BD5-B62E-44D5-A5F1-8C8551DBFBC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857619" y="2520285"/>
              <a:ext cx="321869" cy="23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 name="Picture 7">
              <a:extLst>
                <a:ext uri="{FF2B5EF4-FFF2-40B4-BE49-F238E27FC236}">
                  <a16:creationId xmlns:a16="http://schemas.microsoft.com/office/drawing/2014/main" xmlns="" id="{9EE40876-C38F-4816-A028-1B403AC9855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73767" y="2474372"/>
              <a:ext cx="2563151" cy="29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 name="Picture 8">
              <a:extLst>
                <a:ext uri="{FF2B5EF4-FFF2-40B4-BE49-F238E27FC236}">
                  <a16:creationId xmlns:a16="http://schemas.microsoft.com/office/drawing/2014/main" xmlns="" id="{85B2E783-67D8-459C-BE61-4280F9FDEBD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 b="-17361"/>
            <a:stretch/>
          </p:blipFill>
          <p:spPr bwMode="auto">
            <a:xfrm>
              <a:off x="4493203" y="2510647"/>
              <a:ext cx="1256547" cy="27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 name="Picture 3">
              <a:extLst>
                <a:ext uri="{FF2B5EF4-FFF2-40B4-BE49-F238E27FC236}">
                  <a16:creationId xmlns:a16="http://schemas.microsoft.com/office/drawing/2014/main" xmlns="" id="{C4290821-0938-4A03-A627-EF250842B3A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541" y="2601098"/>
              <a:ext cx="797734" cy="157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2" name="Text Box 1">
            <a:extLst>
              <a:ext uri="{FF2B5EF4-FFF2-40B4-BE49-F238E27FC236}">
                <a16:creationId xmlns:a16="http://schemas.microsoft.com/office/drawing/2014/main" xmlns="" id="{E0A78085-4F19-4997-89EE-7692EFB5A9F1}"/>
              </a:ext>
            </a:extLst>
          </p:cNvPr>
          <p:cNvSpPr txBox="1">
            <a:spLocks noChangeArrowheads="1"/>
          </p:cNvSpPr>
          <p:nvPr/>
        </p:nvSpPr>
        <p:spPr bwMode="auto">
          <a:xfrm>
            <a:off x="0" y="144717"/>
            <a:ext cx="12192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6" tIns="42456" rIns="81646" bIns="4245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fontAlgn="auto">
              <a:spcBef>
                <a:spcPts val="0"/>
              </a:spcBef>
              <a:spcAft>
                <a:spcPts val="0"/>
              </a:spcAft>
              <a:buSzPct val="100000"/>
              <a:defRPr/>
            </a:pPr>
            <a:r>
              <a:rPr lang="pt-BR" altLang="pt-BR" sz="2903" b="1" dirty="0">
                <a:solidFill>
                  <a:srgbClr val="008000"/>
                </a:solidFill>
                <a:latin typeface="Verdana" panose="020B0604030504040204" pitchFamily="34" charset="0"/>
                <a:ea typeface="Arial Unicode MS" panose="020B0604020202020204" pitchFamily="34" charset="-128"/>
                <a:cs typeface="Arial Unicode MS" panose="020B0604020202020204" pitchFamily="34" charset="-128"/>
              </a:rPr>
              <a:t>Divulgação de iniciativas de recomposição vegetal</a:t>
            </a:r>
            <a:endParaRPr lang="pt-BR" altLang="pt-BR" sz="2903" b="1" dirty="0">
              <a:solidFill>
                <a:srgbClr val="000000"/>
              </a:solidFill>
              <a:latin typeface="Verdana" panose="020B0604030504040204" pitchFamily="34" charset="0"/>
              <a:ea typeface="Arial Unicode MS" panose="020B0604020202020204" pitchFamily="34" charset="-128"/>
              <a:cs typeface="Arial Unicode MS" panose="020B0604020202020204" pitchFamily="34" charset="-128"/>
            </a:endParaRPr>
          </a:p>
        </p:txBody>
      </p:sp>
      <p:pic>
        <p:nvPicPr>
          <p:cNvPr id="144" name="Picture 4">
            <a:extLst>
              <a:ext uri="{FF2B5EF4-FFF2-40B4-BE49-F238E27FC236}">
                <a16:creationId xmlns:a16="http://schemas.microsoft.com/office/drawing/2014/main" xmlns="" id="{59043586-BA2E-48B6-812F-EBF98312991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791" b="754"/>
          <a:stretch/>
        </p:blipFill>
        <p:spPr bwMode="auto">
          <a:xfrm>
            <a:off x="7633009" y="5051696"/>
            <a:ext cx="3101818" cy="630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183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787651" y="1261259"/>
            <a:ext cx="10583502" cy="4114512"/>
          </a:xfrm>
          <a:prstGeom prst="rect">
            <a:avLst/>
          </a:prstGeom>
          <a:noFill/>
          <a:ln w="9525">
            <a:noFill/>
            <a:miter lim="800000"/>
            <a:headEnd/>
            <a:tailEnd/>
          </a:ln>
        </p:spPr>
        <p:txBody>
          <a:bodyPr lIns="81646" tIns="42456" rIns="81646" bIns="42456"/>
          <a:lstStyle/>
          <a:p>
            <a:pPr algn="just">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en-US" altLang="pt-BR" sz="2600" dirty="0">
                <a:solidFill>
                  <a:schemeClr val="accent2">
                    <a:lumMod val="50000"/>
                  </a:schemeClr>
                </a:solidFill>
              </a:rPr>
              <a:t>Cota de </a:t>
            </a:r>
            <a:r>
              <a:rPr lang="en-US" altLang="pt-BR" sz="2600" dirty="0" err="1">
                <a:solidFill>
                  <a:schemeClr val="accent2">
                    <a:lumMod val="50000"/>
                  </a:schemeClr>
                </a:solidFill>
              </a:rPr>
              <a:t>Reserva</a:t>
            </a:r>
            <a:r>
              <a:rPr lang="en-US" altLang="pt-BR" sz="2600" dirty="0">
                <a:solidFill>
                  <a:schemeClr val="accent2">
                    <a:lumMod val="50000"/>
                  </a:schemeClr>
                </a:solidFill>
              </a:rPr>
              <a:t> Ambiental - CRA</a:t>
            </a:r>
          </a:p>
          <a:p>
            <a:pPr marL="361950" lvl="1"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en-US" altLang="pt-BR" sz="2600" dirty="0" err="1">
                <a:solidFill>
                  <a:schemeClr val="accent2">
                    <a:lumMod val="50000"/>
                  </a:schemeClr>
                </a:solidFill>
              </a:rPr>
              <a:t>Título</a:t>
            </a:r>
            <a:r>
              <a:rPr lang="en-US" altLang="pt-BR" sz="2600" dirty="0">
                <a:solidFill>
                  <a:schemeClr val="accent2">
                    <a:lumMod val="50000"/>
                  </a:schemeClr>
                </a:solidFill>
              </a:rPr>
              <a:t> </a:t>
            </a:r>
            <a:r>
              <a:rPr lang="en-US" altLang="pt-BR" sz="2600" dirty="0" err="1">
                <a:solidFill>
                  <a:schemeClr val="accent2">
                    <a:lumMod val="50000"/>
                  </a:schemeClr>
                </a:solidFill>
              </a:rPr>
              <a:t>nominativo</a:t>
            </a:r>
            <a:r>
              <a:rPr lang="en-US" altLang="pt-BR" sz="2600" dirty="0">
                <a:solidFill>
                  <a:schemeClr val="accent2">
                    <a:lumMod val="50000"/>
                  </a:schemeClr>
                </a:solidFill>
              </a:rPr>
              <a:t> </a:t>
            </a:r>
            <a:r>
              <a:rPr lang="en-US" altLang="pt-BR" sz="2600" dirty="0" err="1">
                <a:solidFill>
                  <a:schemeClr val="accent2">
                    <a:lumMod val="50000"/>
                  </a:schemeClr>
                </a:solidFill>
              </a:rPr>
              <a:t>representativo</a:t>
            </a:r>
            <a:r>
              <a:rPr lang="en-US" altLang="pt-BR" sz="2600" dirty="0">
                <a:solidFill>
                  <a:schemeClr val="accent2">
                    <a:lumMod val="50000"/>
                  </a:schemeClr>
                </a:solidFill>
              </a:rPr>
              <a:t> de </a:t>
            </a:r>
            <a:r>
              <a:rPr lang="en-US" altLang="pt-BR" sz="2600" dirty="0" err="1">
                <a:solidFill>
                  <a:schemeClr val="accent2">
                    <a:lumMod val="50000"/>
                  </a:schemeClr>
                </a:solidFill>
              </a:rPr>
              <a:t>área</a:t>
            </a:r>
            <a:r>
              <a:rPr lang="en-US" altLang="pt-BR" sz="2600" dirty="0">
                <a:solidFill>
                  <a:schemeClr val="accent2">
                    <a:lumMod val="50000"/>
                  </a:schemeClr>
                </a:solidFill>
              </a:rPr>
              <a:t> com </a:t>
            </a:r>
            <a:r>
              <a:rPr lang="en-US" altLang="pt-BR" sz="2600" dirty="0" err="1">
                <a:solidFill>
                  <a:schemeClr val="accent2">
                    <a:lumMod val="50000"/>
                  </a:schemeClr>
                </a:solidFill>
              </a:rPr>
              <a:t>vegetação</a:t>
            </a:r>
            <a:r>
              <a:rPr lang="en-US" altLang="pt-BR" sz="2600" dirty="0">
                <a:solidFill>
                  <a:schemeClr val="accent2">
                    <a:lumMod val="50000"/>
                  </a:schemeClr>
                </a:solidFill>
              </a:rPr>
              <a:t> </a:t>
            </a:r>
            <a:r>
              <a:rPr lang="en-US" altLang="pt-BR" sz="2600" dirty="0" err="1">
                <a:solidFill>
                  <a:schemeClr val="accent2">
                    <a:lumMod val="50000"/>
                  </a:schemeClr>
                </a:solidFill>
              </a:rPr>
              <a:t>nativa</a:t>
            </a:r>
            <a:r>
              <a:rPr lang="en-US" altLang="pt-BR" sz="2600" dirty="0">
                <a:solidFill>
                  <a:schemeClr val="accent2">
                    <a:lumMod val="50000"/>
                  </a:schemeClr>
                </a:solidFill>
              </a:rPr>
              <a:t> </a:t>
            </a:r>
            <a:r>
              <a:rPr lang="en-US" altLang="pt-BR" sz="2600" dirty="0" err="1">
                <a:solidFill>
                  <a:schemeClr val="accent2">
                    <a:lumMod val="50000"/>
                  </a:schemeClr>
                </a:solidFill>
              </a:rPr>
              <a:t>existente</a:t>
            </a:r>
            <a:r>
              <a:rPr lang="en-US" altLang="pt-BR" sz="2600" dirty="0">
                <a:solidFill>
                  <a:schemeClr val="accent2">
                    <a:lumMod val="50000"/>
                  </a:schemeClr>
                </a:solidFill>
              </a:rPr>
              <a:t> </a:t>
            </a:r>
            <a:r>
              <a:rPr lang="en-US" altLang="pt-BR" sz="2600" dirty="0" err="1">
                <a:solidFill>
                  <a:schemeClr val="accent2">
                    <a:lumMod val="50000"/>
                  </a:schemeClr>
                </a:solidFill>
              </a:rPr>
              <a:t>ou</a:t>
            </a:r>
            <a:r>
              <a:rPr lang="en-US" altLang="pt-BR" sz="2600" dirty="0">
                <a:solidFill>
                  <a:schemeClr val="accent2">
                    <a:lumMod val="50000"/>
                  </a:schemeClr>
                </a:solidFill>
              </a:rPr>
              <a:t> </a:t>
            </a:r>
            <a:r>
              <a:rPr lang="en-US" altLang="pt-BR" sz="2600" dirty="0" err="1">
                <a:solidFill>
                  <a:schemeClr val="accent2">
                    <a:lumMod val="50000"/>
                  </a:schemeClr>
                </a:solidFill>
              </a:rPr>
              <a:t>em</a:t>
            </a:r>
            <a:r>
              <a:rPr lang="en-US" altLang="pt-BR" sz="2600" dirty="0">
                <a:solidFill>
                  <a:schemeClr val="accent2">
                    <a:lumMod val="50000"/>
                  </a:schemeClr>
                </a:solidFill>
              </a:rPr>
              <a:t> </a:t>
            </a:r>
            <a:r>
              <a:rPr lang="en-US" altLang="pt-BR" sz="2600" dirty="0" err="1">
                <a:solidFill>
                  <a:schemeClr val="accent2">
                    <a:lumMod val="50000"/>
                  </a:schemeClr>
                </a:solidFill>
              </a:rPr>
              <a:t>processo</a:t>
            </a:r>
            <a:r>
              <a:rPr lang="en-US" altLang="pt-BR" sz="2600" dirty="0">
                <a:solidFill>
                  <a:schemeClr val="accent2">
                    <a:lumMod val="50000"/>
                  </a:schemeClr>
                </a:solidFill>
              </a:rPr>
              <a:t> de </a:t>
            </a:r>
            <a:r>
              <a:rPr lang="en-US" altLang="pt-BR" sz="2600" dirty="0" err="1">
                <a:solidFill>
                  <a:schemeClr val="accent2">
                    <a:lumMod val="50000"/>
                  </a:schemeClr>
                </a:solidFill>
              </a:rPr>
              <a:t>recuperação</a:t>
            </a:r>
            <a:r>
              <a:rPr lang="en-US" altLang="pt-BR" sz="2600" dirty="0">
                <a:solidFill>
                  <a:schemeClr val="accent2">
                    <a:lumMod val="50000"/>
                  </a:schemeClr>
                </a:solidFill>
              </a:rPr>
              <a:t>, </a:t>
            </a:r>
            <a:r>
              <a:rPr lang="en-US" altLang="pt-BR" sz="2600" dirty="0" err="1">
                <a:solidFill>
                  <a:schemeClr val="accent2">
                    <a:lumMod val="50000"/>
                  </a:schemeClr>
                </a:solidFill>
              </a:rPr>
              <a:t>instituído</a:t>
            </a:r>
            <a:r>
              <a:rPr lang="en-US" altLang="pt-BR" sz="2600" dirty="0">
                <a:solidFill>
                  <a:schemeClr val="accent2">
                    <a:lumMod val="50000"/>
                  </a:schemeClr>
                </a:solidFill>
              </a:rPr>
              <a:t> </a:t>
            </a:r>
            <a:r>
              <a:rPr lang="en-US" altLang="pt-BR" sz="2600" dirty="0" err="1">
                <a:solidFill>
                  <a:schemeClr val="accent2">
                    <a:lumMod val="50000"/>
                  </a:schemeClr>
                </a:solidFill>
              </a:rPr>
              <a:t>em</a:t>
            </a:r>
            <a:r>
              <a:rPr lang="en-US" altLang="pt-BR" sz="2600" dirty="0">
                <a:solidFill>
                  <a:schemeClr val="accent2">
                    <a:lumMod val="50000"/>
                  </a:schemeClr>
                </a:solidFill>
              </a:rPr>
              <a:t> </a:t>
            </a:r>
            <a:r>
              <a:rPr lang="en-US" altLang="pt-BR" sz="2600" dirty="0" err="1">
                <a:solidFill>
                  <a:schemeClr val="accent2">
                    <a:lumMod val="50000"/>
                  </a:schemeClr>
                </a:solidFill>
              </a:rPr>
              <a:t>áreas</a:t>
            </a:r>
            <a:r>
              <a:rPr lang="en-US" altLang="pt-BR" sz="2600" dirty="0">
                <a:solidFill>
                  <a:schemeClr val="accent2">
                    <a:lumMod val="50000"/>
                  </a:schemeClr>
                </a:solidFill>
              </a:rPr>
              <a:t>:</a:t>
            </a:r>
          </a:p>
          <a:p>
            <a:pPr marL="719138" lvl="1" indent="-3175" algn="just">
              <a:spcBef>
                <a:spcPts val="340"/>
              </a:spcBef>
              <a:spcAft>
                <a:spcPts val="1200"/>
              </a:spcAft>
              <a:buSzPct val="100000"/>
              <a:tabLst>
                <a:tab pos="0" algn="l"/>
                <a:tab pos="404813" algn="l"/>
                <a:tab pos="715963" algn="l"/>
                <a:tab pos="1220788" algn="l"/>
                <a:tab pos="1628775" algn="l"/>
                <a:tab pos="2035175" algn="l"/>
                <a:tab pos="2443163" algn="l"/>
                <a:tab pos="2851150" algn="l"/>
                <a:tab pos="3257550" algn="l"/>
                <a:tab pos="3665538" algn="l"/>
                <a:tab pos="4073525" algn="l"/>
                <a:tab pos="4481513" algn="l"/>
                <a:tab pos="4887913" algn="l"/>
                <a:tab pos="5295900" algn="l"/>
                <a:tab pos="5703888" algn="l"/>
                <a:tab pos="6111875" algn="l"/>
                <a:tab pos="6518275" algn="l"/>
                <a:tab pos="6926263" algn="l"/>
                <a:tab pos="7334250" algn="l"/>
                <a:tab pos="7742238" algn="l"/>
                <a:tab pos="8148638" algn="l"/>
              </a:tabLst>
              <a:defRPr/>
            </a:pPr>
            <a:r>
              <a:rPr lang="en-US" altLang="pt-BR" sz="2600" dirty="0">
                <a:solidFill>
                  <a:schemeClr val="accent2">
                    <a:lumMod val="50000"/>
                  </a:schemeClr>
                </a:solidFill>
              </a:rPr>
              <a:t>	- de </a:t>
            </a:r>
            <a:r>
              <a:rPr lang="en-US" altLang="pt-BR" sz="2600" dirty="0" err="1">
                <a:solidFill>
                  <a:schemeClr val="accent2">
                    <a:lumMod val="50000"/>
                  </a:schemeClr>
                </a:solidFill>
              </a:rPr>
              <a:t>vegetação</a:t>
            </a:r>
            <a:r>
              <a:rPr lang="en-US" altLang="pt-BR" sz="2600" dirty="0">
                <a:solidFill>
                  <a:schemeClr val="accent2">
                    <a:lumMod val="50000"/>
                  </a:schemeClr>
                </a:solidFill>
              </a:rPr>
              <a:t> que </a:t>
            </a:r>
            <a:r>
              <a:rPr lang="en-US" altLang="pt-BR" sz="2600" dirty="0" err="1">
                <a:solidFill>
                  <a:schemeClr val="accent2">
                    <a:lumMod val="50000"/>
                  </a:schemeClr>
                </a:solidFill>
              </a:rPr>
              <a:t>exceder</a:t>
            </a:r>
            <a:r>
              <a:rPr lang="en-US" altLang="pt-BR" sz="2600" dirty="0">
                <a:solidFill>
                  <a:schemeClr val="accent2">
                    <a:lumMod val="50000"/>
                  </a:schemeClr>
                </a:solidFill>
              </a:rPr>
              <a:t> a RL </a:t>
            </a:r>
            <a:r>
              <a:rPr lang="en-US" altLang="pt-BR" sz="2600" dirty="0" err="1">
                <a:solidFill>
                  <a:schemeClr val="accent2">
                    <a:lumMod val="50000"/>
                  </a:schemeClr>
                </a:solidFill>
              </a:rPr>
              <a:t>mínima</a:t>
            </a:r>
            <a:r>
              <a:rPr lang="en-US" altLang="pt-BR" sz="2600" dirty="0">
                <a:solidFill>
                  <a:schemeClr val="accent2">
                    <a:lumMod val="50000"/>
                  </a:schemeClr>
                </a:solidFill>
              </a:rPr>
              <a:t> do </a:t>
            </a:r>
            <a:r>
              <a:rPr lang="en-US" altLang="pt-BR" sz="2600" dirty="0" err="1">
                <a:solidFill>
                  <a:schemeClr val="accent2">
                    <a:lumMod val="50000"/>
                  </a:schemeClr>
                </a:solidFill>
              </a:rPr>
              <a:t>imóvel</a:t>
            </a:r>
            <a:r>
              <a:rPr lang="en-US" altLang="pt-BR" sz="2600" dirty="0">
                <a:solidFill>
                  <a:schemeClr val="accent2">
                    <a:lumMod val="50000"/>
                  </a:schemeClr>
                </a:solidFill>
              </a:rPr>
              <a:t> rural</a:t>
            </a:r>
          </a:p>
          <a:p>
            <a:pPr marL="719138" lvl="2" indent="-3175" algn="just">
              <a:spcBef>
                <a:spcPts val="340"/>
              </a:spcBef>
              <a:spcAft>
                <a:spcPts val="1200"/>
              </a:spcAft>
              <a:buSzPct val="100000"/>
              <a:tabLst>
                <a:tab pos="0" algn="l"/>
                <a:tab pos="404813" algn="l"/>
                <a:tab pos="715963" algn="l"/>
                <a:tab pos="1220788" algn="l"/>
                <a:tab pos="1628775" algn="l"/>
                <a:tab pos="2035175" algn="l"/>
                <a:tab pos="2443163" algn="l"/>
                <a:tab pos="2851150" algn="l"/>
                <a:tab pos="3257550" algn="l"/>
                <a:tab pos="3665538" algn="l"/>
                <a:tab pos="4073525" algn="l"/>
                <a:tab pos="4481513" algn="l"/>
                <a:tab pos="4887913" algn="l"/>
                <a:tab pos="5295900" algn="l"/>
                <a:tab pos="5703888" algn="l"/>
                <a:tab pos="6111875" algn="l"/>
                <a:tab pos="6518275" algn="l"/>
                <a:tab pos="6926263" algn="l"/>
                <a:tab pos="7334250" algn="l"/>
                <a:tab pos="7742238" algn="l"/>
                <a:tab pos="8148638" algn="l"/>
              </a:tabLst>
              <a:defRPr/>
            </a:pPr>
            <a:r>
              <a:rPr lang="en-US" altLang="pt-BR" sz="2600" dirty="0">
                <a:solidFill>
                  <a:schemeClr val="accent2">
                    <a:lumMod val="50000"/>
                  </a:schemeClr>
                </a:solidFill>
              </a:rPr>
              <a:t>- de </a:t>
            </a:r>
            <a:r>
              <a:rPr lang="en-US" altLang="pt-BR" sz="2600" dirty="0" err="1">
                <a:solidFill>
                  <a:schemeClr val="accent2">
                    <a:lumMod val="50000"/>
                  </a:schemeClr>
                </a:solidFill>
              </a:rPr>
              <a:t>vegetação</a:t>
            </a:r>
            <a:r>
              <a:rPr lang="en-US" altLang="pt-BR" sz="2600" dirty="0">
                <a:solidFill>
                  <a:schemeClr val="accent2">
                    <a:lumMod val="50000"/>
                  </a:schemeClr>
                </a:solidFill>
              </a:rPr>
              <a:t> </a:t>
            </a:r>
            <a:r>
              <a:rPr lang="en-US" altLang="pt-BR" sz="2600" dirty="0" err="1">
                <a:solidFill>
                  <a:schemeClr val="accent2">
                    <a:lumMod val="50000"/>
                  </a:schemeClr>
                </a:solidFill>
              </a:rPr>
              <a:t>nativa</a:t>
            </a:r>
            <a:r>
              <a:rPr lang="en-US" altLang="pt-BR" sz="2600" dirty="0">
                <a:solidFill>
                  <a:schemeClr val="accent2">
                    <a:lumMod val="50000"/>
                  </a:schemeClr>
                </a:solidFill>
              </a:rPr>
              <a:t> que </a:t>
            </a:r>
            <a:r>
              <a:rPr lang="en-US" altLang="pt-BR" sz="2600" dirty="0" err="1">
                <a:solidFill>
                  <a:schemeClr val="accent2">
                    <a:lumMod val="50000"/>
                  </a:schemeClr>
                </a:solidFill>
              </a:rPr>
              <a:t>integra</a:t>
            </a:r>
            <a:r>
              <a:rPr lang="en-US" altLang="pt-BR" sz="2600" dirty="0">
                <a:solidFill>
                  <a:schemeClr val="accent2">
                    <a:lumMod val="50000"/>
                  </a:schemeClr>
                </a:solidFill>
              </a:rPr>
              <a:t> a RL dos </a:t>
            </a:r>
            <a:r>
              <a:rPr lang="en-US" altLang="pt-BR" sz="2600" dirty="0" err="1">
                <a:solidFill>
                  <a:schemeClr val="accent2">
                    <a:lumMod val="50000"/>
                  </a:schemeClr>
                </a:solidFill>
              </a:rPr>
              <a:t>imóveis</a:t>
            </a:r>
            <a:r>
              <a:rPr lang="en-US" altLang="pt-BR" sz="2600" dirty="0">
                <a:solidFill>
                  <a:schemeClr val="accent2">
                    <a:lumMod val="50000"/>
                  </a:schemeClr>
                </a:solidFill>
              </a:rPr>
              <a:t> com </a:t>
            </a:r>
            <a:r>
              <a:rPr lang="en-US" altLang="pt-BR" sz="2600" dirty="0" err="1">
                <a:solidFill>
                  <a:schemeClr val="accent2">
                    <a:lumMod val="50000"/>
                  </a:schemeClr>
                </a:solidFill>
              </a:rPr>
              <a:t>até</a:t>
            </a:r>
            <a:r>
              <a:rPr lang="en-US" altLang="pt-BR" sz="2600" dirty="0">
                <a:solidFill>
                  <a:schemeClr val="accent2">
                    <a:lumMod val="50000"/>
                  </a:schemeClr>
                </a:solidFill>
              </a:rPr>
              <a:t> 4 MF</a:t>
            </a:r>
          </a:p>
          <a:p>
            <a:pPr marL="719138" lvl="2" indent="-3175" algn="just">
              <a:spcBef>
                <a:spcPts val="340"/>
              </a:spcBef>
              <a:spcAft>
                <a:spcPts val="1200"/>
              </a:spcAft>
              <a:buSzPct val="100000"/>
              <a:tabLst>
                <a:tab pos="0" algn="l"/>
                <a:tab pos="404813" algn="l"/>
                <a:tab pos="715963" algn="l"/>
                <a:tab pos="1220788" algn="l"/>
                <a:tab pos="1628775" algn="l"/>
                <a:tab pos="2035175" algn="l"/>
                <a:tab pos="2443163" algn="l"/>
                <a:tab pos="2851150" algn="l"/>
                <a:tab pos="3257550" algn="l"/>
                <a:tab pos="3665538" algn="l"/>
                <a:tab pos="4073525" algn="l"/>
                <a:tab pos="4481513" algn="l"/>
                <a:tab pos="4887913" algn="l"/>
                <a:tab pos="5295900" algn="l"/>
                <a:tab pos="5703888" algn="l"/>
                <a:tab pos="6111875" algn="l"/>
                <a:tab pos="6518275" algn="l"/>
                <a:tab pos="6926263" algn="l"/>
                <a:tab pos="7334250" algn="l"/>
                <a:tab pos="7742238" algn="l"/>
                <a:tab pos="8148638" algn="l"/>
              </a:tabLst>
              <a:defRPr/>
            </a:pPr>
            <a:r>
              <a:rPr lang="en-US" altLang="pt-BR" sz="2600" dirty="0">
                <a:solidFill>
                  <a:schemeClr val="accent2">
                    <a:lumMod val="50000"/>
                  </a:schemeClr>
                </a:solidFill>
              </a:rPr>
              <a:t>	- sob regime de </a:t>
            </a:r>
            <a:r>
              <a:rPr lang="en-US" altLang="pt-BR" sz="2600" dirty="0" err="1">
                <a:solidFill>
                  <a:schemeClr val="accent2">
                    <a:lumMod val="50000"/>
                  </a:schemeClr>
                </a:solidFill>
              </a:rPr>
              <a:t>Servidão</a:t>
            </a:r>
            <a:r>
              <a:rPr lang="en-US" altLang="pt-BR" sz="2600" dirty="0">
                <a:solidFill>
                  <a:schemeClr val="accent2">
                    <a:lumMod val="50000"/>
                  </a:schemeClr>
                </a:solidFill>
              </a:rPr>
              <a:t> </a:t>
            </a:r>
            <a:r>
              <a:rPr lang="en-US" altLang="pt-BR" sz="2600" dirty="0" err="1">
                <a:solidFill>
                  <a:schemeClr val="accent2">
                    <a:lumMod val="50000"/>
                  </a:schemeClr>
                </a:solidFill>
              </a:rPr>
              <a:t>Ambiental</a:t>
            </a:r>
            <a:r>
              <a:rPr lang="en-US" altLang="pt-BR" sz="2600" dirty="0">
                <a:solidFill>
                  <a:schemeClr val="accent2">
                    <a:lumMod val="50000"/>
                  </a:schemeClr>
                </a:solidFill>
              </a:rPr>
              <a:t> </a:t>
            </a:r>
          </a:p>
          <a:p>
            <a:pPr marL="719138" lvl="2" indent="-3175" algn="just">
              <a:spcBef>
                <a:spcPts val="340"/>
              </a:spcBef>
              <a:spcAft>
                <a:spcPts val="1200"/>
              </a:spcAft>
              <a:buSzPct val="100000"/>
              <a:tabLst>
                <a:tab pos="0" algn="l"/>
                <a:tab pos="404813" algn="l"/>
                <a:tab pos="715963" algn="l"/>
                <a:tab pos="1220788" algn="l"/>
                <a:tab pos="1628775" algn="l"/>
                <a:tab pos="2035175" algn="l"/>
                <a:tab pos="2443163" algn="l"/>
                <a:tab pos="2851150" algn="l"/>
                <a:tab pos="3257550" algn="l"/>
                <a:tab pos="3665538" algn="l"/>
                <a:tab pos="4073525" algn="l"/>
                <a:tab pos="4481513" algn="l"/>
                <a:tab pos="4887913" algn="l"/>
                <a:tab pos="5295900" algn="l"/>
                <a:tab pos="5703888" algn="l"/>
                <a:tab pos="6111875" algn="l"/>
                <a:tab pos="6518275" algn="l"/>
                <a:tab pos="6926263" algn="l"/>
                <a:tab pos="7334250" algn="l"/>
                <a:tab pos="7742238" algn="l"/>
                <a:tab pos="8148638" algn="l"/>
              </a:tabLst>
              <a:defRPr/>
            </a:pPr>
            <a:r>
              <a:rPr lang="en-US" altLang="pt-BR" sz="2600" dirty="0">
                <a:solidFill>
                  <a:schemeClr val="accent2">
                    <a:lumMod val="50000"/>
                  </a:schemeClr>
                </a:solidFill>
              </a:rPr>
              <a:t>- </a:t>
            </a:r>
            <a:r>
              <a:rPr lang="en-US" altLang="pt-BR" sz="2600" dirty="0" err="1">
                <a:solidFill>
                  <a:schemeClr val="accent2">
                    <a:lumMod val="50000"/>
                  </a:schemeClr>
                </a:solidFill>
              </a:rPr>
              <a:t>protegidas</a:t>
            </a:r>
            <a:r>
              <a:rPr lang="en-US" altLang="pt-BR" sz="2600" dirty="0">
                <a:solidFill>
                  <a:schemeClr val="accent2">
                    <a:lumMod val="50000"/>
                  </a:schemeClr>
                </a:solidFill>
              </a:rPr>
              <a:t> </a:t>
            </a:r>
            <a:r>
              <a:rPr lang="en-US" altLang="pt-BR" sz="2600" dirty="0" err="1">
                <a:solidFill>
                  <a:schemeClr val="accent2">
                    <a:lumMod val="50000"/>
                  </a:schemeClr>
                </a:solidFill>
              </a:rPr>
              <a:t>como</a:t>
            </a:r>
            <a:r>
              <a:rPr lang="en-US" altLang="pt-BR" sz="2600" dirty="0">
                <a:solidFill>
                  <a:schemeClr val="accent2">
                    <a:lumMod val="50000"/>
                  </a:schemeClr>
                </a:solidFill>
              </a:rPr>
              <a:t> RPPN</a:t>
            </a:r>
            <a:endParaRPr lang="es-ES" altLang="pt-BR" sz="2600" dirty="0">
              <a:solidFill>
                <a:schemeClr val="accent2">
                  <a:lumMod val="50000"/>
                </a:schemeClr>
              </a:solidFill>
            </a:endParaRPr>
          </a:p>
        </p:txBody>
      </p:sp>
      <p:sp>
        <p:nvSpPr>
          <p:cNvPr id="5" name="Text Box 1"/>
          <p:cNvSpPr txBox="1">
            <a:spLocks noChangeArrowheads="1"/>
          </p:cNvSpPr>
          <p:nvPr/>
        </p:nvSpPr>
        <p:spPr bwMode="auto">
          <a:xfrm>
            <a:off x="0" y="227544"/>
            <a:ext cx="12192000" cy="63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6" tIns="42456" rIns="81646" bIns="4245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SzPct val="100000"/>
            </a:pPr>
            <a:r>
              <a:rPr lang="pt-BR" altLang="pt-BR" sz="2903" b="1" dirty="0">
                <a:solidFill>
                  <a:srgbClr val="008000"/>
                </a:solidFill>
                <a:latin typeface="Verdana" panose="020B0604030504040204" pitchFamily="34" charset="0"/>
                <a:ea typeface="Arial Unicode MS" panose="020B0604020202020204" pitchFamily="34" charset="-128"/>
                <a:cs typeface="Arial Unicode MS" panose="020B0604020202020204" pitchFamily="34" charset="-128"/>
              </a:rPr>
              <a:t>O que é a Cota de Reserva Ambiental – CRA?</a:t>
            </a:r>
            <a:endParaRPr lang="pt-BR" altLang="pt-BR" sz="2903" b="1" dirty="0">
              <a:solidFill>
                <a:srgbClr val="000000"/>
              </a:solidFill>
              <a:latin typeface="Verdana" panose="020B060403050404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0258280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6398761" y="1496286"/>
            <a:ext cx="5114924" cy="176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6" tIns="42456" rIns="81646" bIns="4245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SzPct val="100000"/>
            </a:pPr>
            <a:r>
              <a:rPr lang="pt-BR" altLang="pt-BR" sz="2903" b="1" dirty="0">
                <a:solidFill>
                  <a:srgbClr val="008000"/>
                </a:solidFill>
                <a:latin typeface="Verdana" panose="020B0604030504040204" pitchFamily="34" charset="0"/>
                <a:ea typeface="Arial Unicode MS" panose="020B0604020202020204" pitchFamily="34" charset="-128"/>
                <a:cs typeface="Arial Unicode MS" panose="020B0604020202020204" pitchFamily="34" charset="-128"/>
              </a:rPr>
              <a:t>Aquisição da CRA para compensação de RL</a:t>
            </a:r>
            <a:endParaRPr lang="pt-BR" altLang="pt-BR" sz="2903" b="1" dirty="0">
              <a:solidFill>
                <a:srgbClr val="000000"/>
              </a:solidFill>
              <a:latin typeface="Verdana" panose="020B0604030504040204" pitchFamily="34" charset="0"/>
              <a:ea typeface="Arial Unicode MS" panose="020B0604020202020204" pitchFamily="34" charset="-128"/>
              <a:cs typeface="Arial Unicode MS" panose="020B0604020202020204" pitchFamily="34" charset="-128"/>
            </a:endParaRPr>
          </a:p>
        </p:txBody>
      </p:sp>
      <p:pic>
        <p:nvPicPr>
          <p:cNvPr id="4" name="Captura de Tela 2018-01-29 às 21.30.58.png" descr="Captura de Tela 2018-01-29 às 21.30.58.png"/>
          <p:cNvPicPr>
            <a:picLocks noChangeAspect="1"/>
          </p:cNvPicPr>
          <p:nvPr/>
        </p:nvPicPr>
        <p:blipFill>
          <a:blip r:embed="rId2">
            <a:extLst/>
          </a:blip>
          <a:srcRect t="9318"/>
          <a:stretch>
            <a:fillRect/>
          </a:stretch>
        </p:blipFill>
        <p:spPr>
          <a:xfrm>
            <a:off x="1022587" y="638174"/>
            <a:ext cx="4835287" cy="5415351"/>
          </a:xfrm>
          <a:prstGeom prst="rect">
            <a:avLst/>
          </a:prstGeom>
          <a:ln w="12700">
            <a:miter lim="400000"/>
          </a:ln>
        </p:spPr>
      </p:pic>
      <p:sp>
        <p:nvSpPr>
          <p:cNvPr id="6" name="Text Box 4"/>
          <p:cNvSpPr txBox="1">
            <a:spLocks noChangeArrowheads="1"/>
          </p:cNvSpPr>
          <p:nvPr/>
        </p:nvSpPr>
        <p:spPr bwMode="auto">
          <a:xfrm>
            <a:off x="6113011" y="3383729"/>
            <a:ext cx="5400674" cy="2057816"/>
          </a:xfrm>
          <a:prstGeom prst="rect">
            <a:avLst/>
          </a:prstGeom>
          <a:noFill/>
          <a:ln w="9525">
            <a:noFill/>
            <a:miter lim="800000"/>
            <a:headEnd/>
            <a:tailEnd/>
          </a:ln>
        </p:spPr>
        <p:txBody>
          <a:bodyPr lIns="81646" tIns="42456" rIns="81646" bIns="42456"/>
          <a:lstStyle/>
          <a:p>
            <a:pPr algn="just">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en-US" altLang="pt-BR" sz="2400" dirty="0">
                <a:solidFill>
                  <a:schemeClr val="accent2">
                    <a:lumMod val="50000"/>
                  </a:schemeClr>
                </a:solidFill>
              </a:rPr>
              <a:t>A </a:t>
            </a:r>
            <a:r>
              <a:rPr lang="en-US" altLang="pt-BR" sz="2400" dirty="0" err="1">
                <a:solidFill>
                  <a:schemeClr val="accent2">
                    <a:lumMod val="50000"/>
                  </a:schemeClr>
                </a:solidFill>
              </a:rPr>
              <a:t>emissão</a:t>
            </a:r>
            <a:r>
              <a:rPr lang="en-US" altLang="pt-BR" sz="2400" dirty="0">
                <a:solidFill>
                  <a:schemeClr val="accent2">
                    <a:lumMod val="50000"/>
                  </a:schemeClr>
                </a:solidFill>
              </a:rPr>
              <a:t> de CRA com a </a:t>
            </a:r>
            <a:r>
              <a:rPr lang="en-US" altLang="pt-BR" sz="2400" dirty="0" err="1">
                <a:solidFill>
                  <a:schemeClr val="accent2">
                    <a:lumMod val="50000"/>
                  </a:schemeClr>
                </a:solidFill>
              </a:rPr>
              <a:t>finalidade</a:t>
            </a:r>
            <a:r>
              <a:rPr lang="en-US" altLang="pt-BR" sz="2400" dirty="0">
                <a:solidFill>
                  <a:schemeClr val="accent2">
                    <a:lumMod val="50000"/>
                  </a:schemeClr>
                </a:solidFill>
              </a:rPr>
              <a:t> de </a:t>
            </a:r>
            <a:r>
              <a:rPr lang="en-US" altLang="pt-BR" sz="2400" dirty="0" err="1">
                <a:solidFill>
                  <a:schemeClr val="accent2">
                    <a:lumMod val="50000"/>
                  </a:schemeClr>
                </a:solidFill>
              </a:rPr>
              <a:t>compensação</a:t>
            </a:r>
            <a:r>
              <a:rPr lang="en-US" altLang="pt-BR" sz="2400" dirty="0">
                <a:solidFill>
                  <a:schemeClr val="accent2">
                    <a:lumMod val="50000"/>
                  </a:schemeClr>
                </a:solidFill>
              </a:rPr>
              <a:t> de RL </a:t>
            </a:r>
            <a:r>
              <a:rPr lang="en-US" altLang="pt-BR" sz="2400" dirty="0" err="1">
                <a:solidFill>
                  <a:schemeClr val="accent2">
                    <a:lumMod val="50000"/>
                  </a:schemeClr>
                </a:solidFill>
              </a:rPr>
              <a:t>será</a:t>
            </a:r>
            <a:r>
              <a:rPr lang="en-US" altLang="pt-BR" sz="2400" dirty="0">
                <a:solidFill>
                  <a:schemeClr val="accent2">
                    <a:lumMod val="50000"/>
                  </a:schemeClr>
                </a:solidFill>
              </a:rPr>
              <a:t> </a:t>
            </a:r>
            <a:r>
              <a:rPr lang="en-US" altLang="pt-BR" sz="2400" dirty="0" err="1">
                <a:solidFill>
                  <a:schemeClr val="accent2">
                    <a:lumMod val="50000"/>
                  </a:schemeClr>
                </a:solidFill>
              </a:rPr>
              <a:t>realizada</a:t>
            </a:r>
            <a:r>
              <a:rPr lang="en-US" altLang="pt-BR" sz="2400" dirty="0">
                <a:solidFill>
                  <a:schemeClr val="accent2">
                    <a:lumMod val="50000"/>
                  </a:schemeClr>
                </a:solidFill>
              </a:rPr>
              <a:t> </a:t>
            </a:r>
            <a:r>
              <a:rPr lang="en-US" altLang="pt-BR" sz="2400" dirty="0" err="1">
                <a:solidFill>
                  <a:schemeClr val="accent2">
                    <a:lumMod val="50000"/>
                  </a:schemeClr>
                </a:solidFill>
              </a:rPr>
              <a:t>apenas</a:t>
            </a:r>
            <a:r>
              <a:rPr lang="en-US" altLang="pt-BR" sz="2400" dirty="0">
                <a:solidFill>
                  <a:schemeClr val="accent2">
                    <a:lumMod val="50000"/>
                  </a:schemeClr>
                </a:solidFill>
              </a:rPr>
              <a:t> </a:t>
            </a:r>
            <a:r>
              <a:rPr lang="en-US" altLang="pt-BR" sz="2400" dirty="0" err="1">
                <a:solidFill>
                  <a:schemeClr val="accent2">
                    <a:lumMod val="50000"/>
                  </a:schemeClr>
                </a:solidFill>
              </a:rPr>
              <a:t>nos</a:t>
            </a:r>
            <a:r>
              <a:rPr lang="en-US" altLang="pt-BR" sz="2400" dirty="0">
                <a:solidFill>
                  <a:schemeClr val="accent2">
                    <a:lumMod val="50000"/>
                  </a:schemeClr>
                </a:solidFill>
              </a:rPr>
              <a:t> </a:t>
            </a:r>
            <a:r>
              <a:rPr lang="en-US" altLang="pt-BR" sz="2400" dirty="0" err="1">
                <a:solidFill>
                  <a:schemeClr val="accent2">
                    <a:lumMod val="50000"/>
                  </a:schemeClr>
                </a:solidFill>
              </a:rPr>
              <a:t>casos</a:t>
            </a:r>
            <a:r>
              <a:rPr lang="en-US" altLang="pt-BR" sz="2400" dirty="0">
                <a:solidFill>
                  <a:schemeClr val="accent2">
                    <a:lumMod val="50000"/>
                  </a:schemeClr>
                </a:solidFill>
              </a:rPr>
              <a:t> </a:t>
            </a:r>
            <a:r>
              <a:rPr lang="en-US" altLang="pt-BR" sz="2400" dirty="0" err="1">
                <a:solidFill>
                  <a:schemeClr val="accent2">
                    <a:lumMod val="50000"/>
                  </a:schemeClr>
                </a:solidFill>
              </a:rPr>
              <a:t>em</a:t>
            </a:r>
            <a:r>
              <a:rPr lang="en-US" altLang="pt-BR" sz="2400" dirty="0">
                <a:solidFill>
                  <a:schemeClr val="accent2">
                    <a:lumMod val="50000"/>
                  </a:schemeClr>
                </a:solidFill>
              </a:rPr>
              <a:t> que as </a:t>
            </a:r>
            <a:r>
              <a:rPr lang="en-US" altLang="pt-BR" sz="2400" dirty="0" err="1">
                <a:solidFill>
                  <a:schemeClr val="accent2">
                    <a:lumMod val="50000"/>
                  </a:schemeClr>
                </a:solidFill>
              </a:rPr>
              <a:t>áreas</a:t>
            </a:r>
            <a:r>
              <a:rPr lang="en-US" altLang="pt-BR" sz="2400" dirty="0">
                <a:solidFill>
                  <a:schemeClr val="accent2">
                    <a:lumMod val="50000"/>
                  </a:schemeClr>
                </a:solidFill>
              </a:rPr>
              <a:t> de </a:t>
            </a:r>
            <a:r>
              <a:rPr lang="en-US" altLang="pt-BR" sz="2400" dirty="0" err="1">
                <a:solidFill>
                  <a:schemeClr val="accent2">
                    <a:lumMod val="50000"/>
                  </a:schemeClr>
                </a:solidFill>
              </a:rPr>
              <a:t>vegetação</a:t>
            </a:r>
            <a:r>
              <a:rPr lang="en-US" altLang="pt-BR" sz="2400" dirty="0">
                <a:solidFill>
                  <a:schemeClr val="accent2">
                    <a:lumMod val="50000"/>
                  </a:schemeClr>
                </a:solidFill>
              </a:rPr>
              <a:t> </a:t>
            </a:r>
            <a:r>
              <a:rPr lang="en-US" altLang="pt-BR" sz="2400" dirty="0" err="1">
                <a:solidFill>
                  <a:schemeClr val="accent2">
                    <a:lumMod val="50000"/>
                  </a:schemeClr>
                </a:solidFill>
              </a:rPr>
              <a:t>vinculadas</a:t>
            </a:r>
            <a:r>
              <a:rPr lang="en-US" altLang="pt-BR" sz="2400" dirty="0">
                <a:solidFill>
                  <a:schemeClr val="accent2">
                    <a:lumMod val="50000"/>
                  </a:schemeClr>
                </a:solidFill>
              </a:rPr>
              <a:t> </a:t>
            </a:r>
            <a:r>
              <a:rPr lang="en-US" altLang="pt-BR" sz="2400" dirty="0" err="1">
                <a:solidFill>
                  <a:schemeClr val="accent2">
                    <a:lumMod val="50000"/>
                  </a:schemeClr>
                </a:solidFill>
              </a:rPr>
              <a:t>ao</a:t>
            </a:r>
            <a:r>
              <a:rPr lang="en-US" altLang="pt-BR" sz="2400" dirty="0">
                <a:solidFill>
                  <a:schemeClr val="accent2">
                    <a:lumMod val="50000"/>
                  </a:schemeClr>
                </a:solidFill>
              </a:rPr>
              <a:t> </a:t>
            </a:r>
            <a:r>
              <a:rPr lang="en-US" altLang="pt-BR" sz="2400" dirty="0" err="1">
                <a:solidFill>
                  <a:schemeClr val="accent2">
                    <a:lumMod val="50000"/>
                  </a:schemeClr>
                </a:solidFill>
              </a:rPr>
              <a:t>título</a:t>
            </a:r>
            <a:r>
              <a:rPr lang="en-US" altLang="pt-BR" sz="2400" dirty="0">
                <a:solidFill>
                  <a:schemeClr val="accent2">
                    <a:lumMod val="50000"/>
                  </a:schemeClr>
                </a:solidFill>
              </a:rPr>
              <a:t> </a:t>
            </a:r>
            <a:r>
              <a:rPr lang="en-US" altLang="pt-BR" sz="2400" dirty="0" err="1">
                <a:solidFill>
                  <a:schemeClr val="accent2">
                    <a:lumMod val="50000"/>
                  </a:schemeClr>
                </a:solidFill>
              </a:rPr>
              <a:t>excedam</a:t>
            </a:r>
            <a:r>
              <a:rPr lang="en-US" altLang="pt-BR" sz="2400" dirty="0">
                <a:solidFill>
                  <a:schemeClr val="accent2">
                    <a:lumMod val="50000"/>
                  </a:schemeClr>
                </a:solidFill>
              </a:rPr>
              <a:t> a RL </a:t>
            </a:r>
            <a:r>
              <a:rPr lang="en-US" altLang="pt-BR" sz="2400" dirty="0" err="1">
                <a:solidFill>
                  <a:schemeClr val="accent2">
                    <a:lumMod val="50000"/>
                  </a:schemeClr>
                </a:solidFill>
              </a:rPr>
              <a:t>mínima</a:t>
            </a:r>
            <a:r>
              <a:rPr lang="en-US" altLang="pt-BR" sz="2400" dirty="0">
                <a:solidFill>
                  <a:schemeClr val="accent2">
                    <a:lumMod val="50000"/>
                  </a:schemeClr>
                </a:solidFill>
              </a:rPr>
              <a:t> do </a:t>
            </a:r>
            <a:r>
              <a:rPr lang="en-US" altLang="pt-BR" sz="2400" dirty="0" err="1">
                <a:solidFill>
                  <a:schemeClr val="accent2">
                    <a:lumMod val="50000"/>
                  </a:schemeClr>
                </a:solidFill>
              </a:rPr>
              <a:t>imóvel</a:t>
            </a:r>
            <a:r>
              <a:rPr lang="en-US" altLang="pt-BR" sz="2400" dirty="0">
                <a:solidFill>
                  <a:schemeClr val="accent2">
                    <a:lumMod val="50000"/>
                  </a:schemeClr>
                </a:solidFill>
              </a:rPr>
              <a:t> rural</a:t>
            </a:r>
            <a:endParaRPr lang="es-ES" altLang="pt-BR" sz="2400" dirty="0">
              <a:solidFill>
                <a:schemeClr val="accent2">
                  <a:lumMod val="50000"/>
                </a:schemeClr>
              </a:solidFill>
            </a:endParaRPr>
          </a:p>
        </p:txBody>
      </p:sp>
      <p:sp>
        <p:nvSpPr>
          <p:cNvPr id="2" name="CaixaDeTexto 1">
            <a:extLst>
              <a:ext uri="{FF2B5EF4-FFF2-40B4-BE49-F238E27FC236}">
                <a16:creationId xmlns:a16="http://schemas.microsoft.com/office/drawing/2014/main" xmlns="" id="{C14E17B0-5890-443E-A338-0D005828BDCB}"/>
              </a:ext>
            </a:extLst>
          </p:cNvPr>
          <p:cNvSpPr txBox="1"/>
          <p:nvPr/>
        </p:nvSpPr>
        <p:spPr>
          <a:xfrm>
            <a:off x="295563" y="5902032"/>
            <a:ext cx="2512291" cy="369332"/>
          </a:xfrm>
          <a:prstGeom prst="rect">
            <a:avLst/>
          </a:prstGeom>
          <a:noFill/>
        </p:spPr>
        <p:txBody>
          <a:bodyPr wrap="square" rtlCol="0">
            <a:spAutoFit/>
          </a:bodyPr>
          <a:lstStyle/>
          <a:p>
            <a:r>
              <a:rPr lang="pt-BR" dirty="0"/>
              <a:t>Ilustração IPAM (2015)</a:t>
            </a:r>
          </a:p>
        </p:txBody>
      </p:sp>
    </p:spTree>
    <p:extLst>
      <p:ext uri="{BB962C8B-B14F-4D97-AF65-F5344CB8AC3E}">
        <p14:creationId xmlns:p14="http://schemas.microsoft.com/office/powerpoint/2010/main" val="575260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25925" y="1064831"/>
            <a:ext cx="11516008" cy="1036116"/>
          </a:xfrm>
          <a:prstGeom prst="rect">
            <a:avLst/>
          </a:prstGeom>
          <a:noFill/>
          <a:ln w="9525">
            <a:noFill/>
            <a:miter lim="800000"/>
            <a:headEnd/>
            <a:tailEnd/>
          </a:ln>
        </p:spPr>
        <p:txBody>
          <a:bodyPr lIns="81646" tIns="42456" rIns="81646" bIns="42456"/>
          <a:lstStyle/>
          <a:p>
            <a:pPr algn="just">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en-US" altLang="pt-BR" sz="2600" dirty="0">
                <a:solidFill>
                  <a:schemeClr val="accent2">
                    <a:lumMod val="50000"/>
                  </a:schemeClr>
                </a:solidFill>
              </a:rPr>
              <a:t>As </a:t>
            </a:r>
            <a:r>
              <a:rPr lang="en-US" altLang="pt-BR" sz="2600" dirty="0" err="1">
                <a:solidFill>
                  <a:schemeClr val="accent2">
                    <a:lumMod val="50000"/>
                  </a:schemeClr>
                </a:solidFill>
              </a:rPr>
              <a:t>áreas</a:t>
            </a:r>
            <a:r>
              <a:rPr lang="en-US" altLang="pt-BR" sz="2600" dirty="0">
                <a:solidFill>
                  <a:schemeClr val="accent2">
                    <a:lumMod val="50000"/>
                  </a:schemeClr>
                </a:solidFill>
              </a:rPr>
              <a:t> de </a:t>
            </a:r>
            <a:r>
              <a:rPr lang="en-US" altLang="pt-BR" sz="2600" dirty="0" err="1">
                <a:solidFill>
                  <a:schemeClr val="accent2">
                    <a:lumMod val="50000"/>
                  </a:schemeClr>
                </a:solidFill>
              </a:rPr>
              <a:t>vegetação</a:t>
            </a:r>
            <a:r>
              <a:rPr lang="en-US" altLang="pt-BR" sz="2600" dirty="0">
                <a:solidFill>
                  <a:schemeClr val="accent2">
                    <a:lumMod val="50000"/>
                  </a:schemeClr>
                </a:solidFill>
              </a:rPr>
              <a:t> </a:t>
            </a:r>
            <a:r>
              <a:rPr lang="en-US" altLang="pt-BR" sz="2600" dirty="0" err="1">
                <a:solidFill>
                  <a:schemeClr val="accent2">
                    <a:lumMod val="50000"/>
                  </a:schemeClr>
                </a:solidFill>
              </a:rPr>
              <a:t>vinculadas</a:t>
            </a:r>
            <a:r>
              <a:rPr lang="en-US" altLang="pt-BR" sz="2600" dirty="0">
                <a:solidFill>
                  <a:schemeClr val="accent2">
                    <a:lumMod val="50000"/>
                  </a:schemeClr>
                </a:solidFill>
              </a:rPr>
              <a:t> à CRA </a:t>
            </a:r>
            <a:r>
              <a:rPr lang="en-US" altLang="pt-BR" sz="2600" dirty="0" err="1">
                <a:solidFill>
                  <a:schemeClr val="accent2">
                    <a:lumMod val="50000"/>
                  </a:schemeClr>
                </a:solidFill>
              </a:rPr>
              <a:t>conservam</a:t>
            </a:r>
            <a:r>
              <a:rPr lang="en-US" altLang="pt-BR" sz="2600" dirty="0">
                <a:solidFill>
                  <a:schemeClr val="accent2">
                    <a:lumMod val="50000"/>
                  </a:schemeClr>
                </a:solidFill>
              </a:rPr>
              <a:t> e </a:t>
            </a:r>
            <a:r>
              <a:rPr lang="en-US" altLang="pt-BR" sz="2600" dirty="0" err="1">
                <a:solidFill>
                  <a:schemeClr val="accent2">
                    <a:lumMod val="50000"/>
                  </a:schemeClr>
                </a:solidFill>
              </a:rPr>
              <a:t>melhoram</a:t>
            </a:r>
            <a:r>
              <a:rPr lang="en-US" altLang="pt-BR" sz="2600" dirty="0">
                <a:solidFill>
                  <a:schemeClr val="accent2">
                    <a:lumMod val="50000"/>
                  </a:schemeClr>
                </a:solidFill>
              </a:rPr>
              <a:t> </a:t>
            </a:r>
            <a:r>
              <a:rPr lang="en-US" altLang="pt-BR" sz="2600" dirty="0" err="1">
                <a:solidFill>
                  <a:schemeClr val="accent2">
                    <a:lumMod val="50000"/>
                  </a:schemeClr>
                </a:solidFill>
              </a:rPr>
              <a:t>os</a:t>
            </a:r>
            <a:r>
              <a:rPr lang="en-US" altLang="pt-BR" sz="2600" dirty="0">
                <a:solidFill>
                  <a:schemeClr val="accent2">
                    <a:lumMod val="50000"/>
                  </a:schemeClr>
                </a:solidFill>
              </a:rPr>
              <a:t> </a:t>
            </a:r>
            <a:r>
              <a:rPr lang="en-US" altLang="pt-BR" sz="2600" dirty="0" err="1">
                <a:solidFill>
                  <a:schemeClr val="accent2">
                    <a:lumMod val="50000"/>
                  </a:schemeClr>
                </a:solidFill>
              </a:rPr>
              <a:t>ecossitemas</a:t>
            </a:r>
            <a:r>
              <a:rPr lang="en-US" altLang="pt-BR" sz="2600" dirty="0">
                <a:solidFill>
                  <a:schemeClr val="accent2">
                    <a:lumMod val="50000"/>
                  </a:schemeClr>
                </a:solidFill>
              </a:rPr>
              <a:t>, </a:t>
            </a:r>
            <a:r>
              <a:rPr lang="en-US" altLang="pt-BR" sz="2600" dirty="0" err="1">
                <a:solidFill>
                  <a:schemeClr val="accent2">
                    <a:lumMod val="50000"/>
                  </a:schemeClr>
                </a:solidFill>
              </a:rPr>
              <a:t>gerando</a:t>
            </a:r>
            <a:r>
              <a:rPr lang="en-US" altLang="pt-BR" sz="2600" dirty="0">
                <a:solidFill>
                  <a:schemeClr val="accent2">
                    <a:lumMod val="50000"/>
                  </a:schemeClr>
                </a:solidFill>
              </a:rPr>
              <a:t> </a:t>
            </a:r>
            <a:r>
              <a:rPr lang="en-US" altLang="pt-BR" sz="2600" dirty="0" err="1">
                <a:solidFill>
                  <a:schemeClr val="accent2">
                    <a:lumMod val="50000"/>
                  </a:schemeClr>
                </a:solidFill>
              </a:rPr>
              <a:t>serviços</a:t>
            </a:r>
            <a:r>
              <a:rPr lang="en-US" altLang="pt-BR" sz="2600" dirty="0">
                <a:solidFill>
                  <a:schemeClr val="accent2">
                    <a:lumMod val="50000"/>
                  </a:schemeClr>
                </a:solidFill>
              </a:rPr>
              <a:t> </a:t>
            </a:r>
            <a:r>
              <a:rPr lang="en-US" altLang="pt-BR" sz="2600" dirty="0" err="1">
                <a:solidFill>
                  <a:schemeClr val="accent2">
                    <a:lumMod val="50000"/>
                  </a:schemeClr>
                </a:solidFill>
              </a:rPr>
              <a:t>ambientais</a:t>
            </a:r>
            <a:r>
              <a:rPr lang="en-US" altLang="pt-BR" sz="2600" dirty="0">
                <a:solidFill>
                  <a:schemeClr val="accent2">
                    <a:lumMod val="50000"/>
                  </a:schemeClr>
                </a:solidFill>
              </a:rPr>
              <a:t>. As </a:t>
            </a:r>
            <a:r>
              <a:rPr lang="en-US" altLang="pt-BR" sz="2600" dirty="0" err="1">
                <a:solidFill>
                  <a:schemeClr val="accent2">
                    <a:lumMod val="50000"/>
                  </a:schemeClr>
                </a:solidFill>
              </a:rPr>
              <a:t>finalidades</a:t>
            </a:r>
            <a:r>
              <a:rPr lang="en-US" altLang="pt-BR" sz="2600" dirty="0">
                <a:solidFill>
                  <a:schemeClr val="accent2">
                    <a:lumMod val="50000"/>
                  </a:schemeClr>
                </a:solidFill>
              </a:rPr>
              <a:t> de </a:t>
            </a:r>
            <a:r>
              <a:rPr lang="en-US" altLang="pt-BR" sz="2600" dirty="0" err="1">
                <a:solidFill>
                  <a:schemeClr val="accent2">
                    <a:lumMod val="50000"/>
                  </a:schemeClr>
                </a:solidFill>
              </a:rPr>
              <a:t>emissão</a:t>
            </a:r>
            <a:r>
              <a:rPr lang="en-US" altLang="pt-BR" sz="2600" dirty="0">
                <a:solidFill>
                  <a:schemeClr val="accent2">
                    <a:lumMod val="50000"/>
                  </a:schemeClr>
                </a:solidFill>
              </a:rPr>
              <a:t> da CRA </a:t>
            </a:r>
            <a:r>
              <a:rPr lang="en-US" altLang="pt-BR" sz="2600" dirty="0" err="1">
                <a:solidFill>
                  <a:schemeClr val="accent2">
                    <a:lumMod val="50000"/>
                  </a:schemeClr>
                </a:solidFill>
              </a:rPr>
              <a:t>incluem</a:t>
            </a:r>
            <a:r>
              <a:rPr lang="en-US" altLang="pt-BR" sz="2600" dirty="0">
                <a:solidFill>
                  <a:schemeClr val="accent2">
                    <a:lumMod val="50000"/>
                  </a:schemeClr>
                </a:solidFill>
              </a:rPr>
              <a:t>:</a:t>
            </a:r>
          </a:p>
          <a:p>
            <a:pPr marL="719138" lvl="1" indent="-3175" algn="just">
              <a:spcBef>
                <a:spcPts val="340"/>
              </a:spcBef>
              <a:spcAft>
                <a:spcPts val="1200"/>
              </a:spcAft>
              <a:buSzPct val="100000"/>
              <a:tabLst>
                <a:tab pos="0" algn="l"/>
                <a:tab pos="404813" algn="l"/>
                <a:tab pos="715963" algn="l"/>
                <a:tab pos="1220788" algn="l"/>
                <a:tab pos="1628775" algn="l"/>
                <a:tab pos="2035175" algn="l"/>
                <a:tab pos="2443163" algn="l"/>
                <a:tab pos="2851150" algn="l"/>
                <a:tab pos="3257550" algn="l"/>
                <a:tab pos="3665538" algn="l"/>
                <a:tab pos="4073525" algn="l"/>
                <a:tab pos="4481513" algn="l"/>
                <a:tab pos="4887913" algn="l"/>
                <a:tab pos="5295900" algn="l"/>
                <a:tab pos="5703888" algn="l"/>
                <a:tab pos="6111875" algn="l"/>
                <a:tab pos="6518275" algn="l"/>
                <a:tab pos="6926263" algn="l"/>
                <a:tab pos="7334250" algn="l"/>
                <a:tab pos="7742238" algn="l"/>
                <a:tab pos="8148638" algn="l"/>
              </a:tabLst>
              <a:defRPr/>
            </a:pPr>
            <a:r>
              <a:rPr lang="en-US" altLang="pt-BR" sz="2400" dirty="0">
                <a:solidFill>
                  <a:schemeClr val="accent2">
                    <a:lumMod val="50000"/>
                  </a:schemeClr>
                </a:solidFill>
              </a:rPr>
              <a:t>	</a:t>
            </a:r>
            <a:endParaRPr lang="es-ES" altLang="pt-BR" sz="2400" dirty="0">
              <a:solidFill>
                <a:schemeClr val="accent2">
                  <a:lumMod val="50000"/>
                </a:schemeClr>
              </a:solidFill>
            </a:endParaRPr>
          </a:p>
        </p:txBody>
      </p:sp>
      <p:sp>
        <p:nvSpPr>
          <p:cNvPr id="5" name="Text Box 1"/>
          <p:cNvSpPr txBox="1">
            <a:spLocks noChangeArrowheads="1"/>
          </p:cNvSpPr>
          <p:nvPr/>
        </p:nvSpPr>
        <p:spPr bwMode="auto">
          <a:xfrm>
            <a:off x="0" y="227544"/>
            <a:ext cx="12192000" cy="63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6" tIns="42456" rIns="81646" bIns="4245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SzPct val="100000"/>
            </a:pPr>
            <a:r>
              <a:rPr lang="pt-BR" altLang="pt-BR" sz="2903" b="1" dirty="0">
                <a:solidFill>
                  <a:srgbClr val="008000"/>
                </a:solidFill>
                <a:latin typeface="Verdana" panose="020B0604030504040204" pitchFamily="34" charset="0"/>
                <a:ea typeface="Arial Unicode MS" panose="020B0604020202020204" pitchFamily="34" charset="-128"/>
                <a:cs typeface="Arial Unicode MS" panose="020B0604020202020204" pitchFamily="34" charset="-128"/>
              </a:rPr>
              <a:t>Finalidades da CRA</a:t>
            </a:r>
            <a:endParaRPr lang="pt-BR" altLang="pt-BR" sz="2903" b="1" dirty="0">
              <a:solidFill>
                <a:srgbClr val="000000"/>
              </a:solidFill>
              <a:latin typeface="Verdana" panose="020B0604030504040204" pitchFamily="34" charset="0"/>
              <a:ea typeface="Arial Unicode MS" panose="020B0604020202020204" pitchFamily="34" charset="-128"/>
              <a:cs typeface="Arial Unicode MS" panose="020B0604020202020204" pitchFamily="34" charset="-128"/>
            </a:endParaRPr>
          </a:p>
        </p:txBody>
      </p:sp>
      <p:graphicFrame>
        <p:nvGraphicFramePr>
          <p:cNvPr id="2" name="Tabela 1"/>
          <p:cNvGraphicFramePr>
            <a:graphicFrameLocks noGrp="1"/>
          </p:cNvGraphicFramePr>
          <p:nvPr>
            <p:extLst/>
          </p:nvPr>
        </p:nvGraphicFramePr>
        <p:xfrm>
          <a:off x="325925" y="2161736"/>
          <a:ext cx="11516008" cy="3945151"/>
        </p:xfrm>
        <a:graphic>
          <a:graphicData uri="http://schemas.openxmlformats.org/drawingml/2006/table">
            <a:tbl>
              <a:tblPr firstRow="1" bandRow="1">
                <a:tableStyleId>{5C22544A-7EE6-4342-B048-85BDC9FD1C3A}</a:tableStyleId>
              </a:tblPr>
              <a:tblGrid>
                <a:gridCol w="5758004">
                  <a:extLst>
                    <a:ext uri="{9D8B030D-6E8A-4147-A177-3AD203B41FA5}">
                      <a16:colId xmlns:a16="http://schemas.microsoft.com/office/drawing/2014/main" xmlns="" val="20000"/>
                    </a:ext>
                  </a:extLst>
                </a:gridCol>
                <a:gridCol w="5758004">
                  <a:extLst>
                    <a:ext uri="{9D8B030D-6E8A-4147-A177-3AD203B41FA5}">
                      <a16:colId xmlns:a16="http://schemas.microsoft.com/office/drawing/2014/main" xmlns="" val="20001"/>
                    </a:ext>
                  </a:extLst>
                </a:gridCol>
              </a:tblGrid>
              <a:tr h="518852">
                <a:tc>
                  <a:txBody>
                    <a:bodyPr/>
                    <a:lstStyle/>
                    <a:p>
                      <a:pPr algn="ctr"/>
                      <a:r>
                        <a:rPr lang="pt-BR" sz="2200" dirty="0"/>
                        <a:t>Finalidades da CRA</a:t>
                      </a:r>
                    </a:p>
                  </a:txBody>
                  <a:tcPr/>
                </a:tc>
                <a:tc>
                  <a:txBody>
                    <a:bodyPr/>
                    <a:lstStyle/>
                    <a:p>
                      <a:pPr algn="ctr"/>
                      <a:r>
                        <a:rPr lang="pt-BR" sz="2200" dirty="0"/>
                        <a:t>Finalidades da CRA</a:t>
                      </a:r>
                    </a:p>
                  </a:txBody>
                  <a:tcPr/>
                </a:tc>
                <a:extLst>
                  <a:ext uri="{0D108BD9-81ED-4DB2-BD59-A6C34878D82A}">
                    <a16:rowId xmlns:a16="http://schemas.microsoft.com/office/drawing/2014/main" xmlns="" val="10000"/>
                  </a:ext>
                </a:extLst>
              </a:tr>
              <a:tr h="518852">
                <a:tc>
                  <a:txBody>
                    <a:bodyPr/>
                    <a:lstStyle/>
                    <a:p>
                      <a:pPr algn="ctr"/>
                      <a:r>
                        <a:rPr lang="pt-BR" sz="2200" kern="1200" dirty="0">
                          <a:solidFill>
                            <a:schemeClr val="accent2">
                              <a:lumMod val="50000"/>
                            </a:schemeClr>
                          </a:solidFill>
                          <a:latin typeface="+mn-lt"/>
                          <a:ea typeface="+mn-ea"/>
                          <a:cs typeface="+mn-cs"/>
                        </a:rPr>
                        <a:t>Compensação de Reserva Legal</a:t>
                      </a:r>
                    </a:p>
                  </a:txBody>
                  <a:tcPr/>
                </a:tc>
                <a:tc>
                  <a:txBody>
                    <a:bodyPr/>
                    <a:lstStyle/>
                    <a:p>
                      <a:pPr algn="ctr"/>
                      <a:r>
                        <a:rPr lang="pt-BR" sz="2200" kern="1200" dirty="0">
                          <a:solidFill>
                            <a:schemeClr val="accent2">
                              <a:lumMod val="50000"/>
                            </a:schemeClr>
                          </a:solidFill>
                          <a:latin typeface="+mn-lt"/>
                          <a:ea typeface="+mn-ea"/>
                          <a:cs typeface="+mn-cs"/>
                        </a:rPr>
                        <a:t>Regulação do clima</a:t>
                      </a:r>
                    </a:p>
                  </a:txBody>
                  <a:tcPr/>
                </a:tc>
                <a:extLst>
                  <a:ext uri="{0D108BD9-81ED-4DB2-BD59-A6C34878D82A}">
                    <a16:rowId xmlns:a16="http://schemas.microsoft.com/office/drawing/2014/main" xmlns="" val="10001"/>
                  </a:ext>
                </a:extLst>
              </a:tr>
              <a:tr h="943222">
                <a:tc>
                  <a:txBody>
                    <a:bodyPr/>
                    <a:lstStyle/>
                    <a:p>
                      <a:pPr algn="ctr"/>
                      <a:r>
                        <a:rPr lang="pt-BR" sz="2200" kern="1200" dirty="0">
                          <a:solidFill>
                            <a:schemeClr val="accent2">
                              <a:lumMod val="50000"/>
                            </a:schemeClr>
                          </a:solidFill>
                          <a:latin typeface="+mn-lt"/>
                          <a:ea typeface="+mn-ea"/>
                          <a:cs typeface="+mn-cs"/>
                        </a:rPr>
                        <a:t>Sequestro, conservação, manutenção, aumento do estoque, e diminuição do fluxo de carbono</a:t>
                      </a:r>
                    </a:p>
                  </a:txBody>
                  <a:tcPr/>
                </a:tc>
                <a:tc>
                  <a:txBody>
                    <a:bodyPr/>
                    <a:lstStyle/>
                    <a:p>
                      <a:pPr algn="ctr"/>
                      <a:r>
                        <a:rPr lang="pt-BR" sz="2200" kern="1200" dirty="0">
                          <a:solidFill>
                            <a:schemeClr val="accent2">
                              <a:lumMod val="50000"/>
                            </a:schemeClr>
                          </a:solidFill>
                          <a:latin typeface="+mn-lt"/>
                          <a:ea typeface="+mn-ea"/>
                          <a:cs typeface="+mn-cs"/>
                        </a:rPr>
                        <a:t>Valorização cultural e do conhecimento tradicional ecossistêmico</a:t>
                      </a:r>
                    </a:p>
                  </a:txBody>
                  <a:tcPr/>
                </a:tc>
                <a:extLst>
                  <a:ext uri="{0D108BD9-81ED-4DB2-BD59-A6C34878D82A}">
                    <a16:rowId xmlns:a16="http://schemas.microsoft.com/office/drawing/2014/main" xmlns="" val="10002"/>
                  </a:ext>
                </a:extLst>
              </a:tr>
              <a:tr h="518852">
                <a:tc>
                  <a:txBody>
                    <a:bodyPr/>
                    <a:lstStyle/>
                    <a:p>
                      <a:pPr algn="ctr"/>
                      <a:r>
                        <a:rPr lang="pt-BR" sz="2200" kern="1200" dirty="0">
                          <a:solidFill>
                            <a:schemeClr val="accent2">
                              <a:lumMod val="50000"/>
                            </a:schemeClr>
                          </a:solidFill>
                          <a:latin typeface="+mn-lt"/>
                          <a:ea typeface="+mn-ea"/>
                          <a:cs typeface="+mn-cs"/>
                        </a:rPr>
                        <a:t>Conservação da biodiversidade</a:t>
                      </a:r>
                    </a:p>
                  </a:txBody>
                  <a:tcPr/>
                </a:tc>
                <a:tc>
                  <a:txBody>
                    <a:bodyPr/>
                    <a:lstStyle/>
                    <a:p>
                      <a:pPr algn="ctr"/>
                      <a:r>
                        <a:rPr lang="pt-BR" sz="2200" kern="1200" dirty="0">
                          <a:solidFill>
                            <a:schemeClr val="accent2">
                              <a:lumMod val="50000"/>
                            </a:schemeClr>
                          </a:solidFill>
                          <a:latin typeface="+mn-lt"/>
                          <a:ea typeface="+mn-ea"/>
                          <a:cs typeface="+mn-cs"/>
                        </a:rPr>
                        <a:t>Conservação e o melhoramento do solo</a:t>
                      </a:r>
                    </a:p>
                  </a:txBody>
                  <a:tcPr/>
                </a:tc>
                <a:extLst>
                  <a:ext uri="{0D108BD9-81ED-4DB2-BD59-A6C34878D82A}">
                    <a16:rowId xmlns:a16="http://schemas.microsoft.com/office/drawing/2014/main" xmlns="" val="10003"/>
                  </a:ext>
                </a:extLst>
              </a:tr>
              <a:tr h="518852">
                <a:tc>
                  <a:txBody>
                    <a:bodyPr/>
                    <a:lstStyle/>
                    <a:p>
                      <a:pPr algn="ctr"/>
                      <a:r>
                        <a:rPr lang="pt-BR" sz="2200" kern="1200" dirty="0">
                          <a:solidFill>
                            <a:schemeClr val="accent2">
                              <a:lumMod val="50000"/>
                            </a:schemeClr>
                          </a:solidFill>
                          <a:latin typeface="+mn-lt"/>
                          <a:ea typeface="+mn-ea"/>
                          <a:cs typeface="+mn-cs"/>
                        </a:rPr>
                        <a:t>Conservação das águas e dos serviços hídricos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200" kern="1200" dirty="0">
                          <a:solidFill>
                            <a:schemeClr val="accent2">
                              <a:lumMod val="50000"/>
                            </a:schemeClr>
                          </a:solidFill>
                          <a:latin typeface="+mn-lt"/>
                          <a:ea typeface="+mn-ea"/>
                          <a:cs typeface="+mn-cs"/>
                        </a:rPr>
                        <a:t>Conservação da beleza cênica natural</a:t>
                      </a:r>
                    </a:p>
                  </a:txBody>
                  <a:tcPr/>
                </a:tc>
                <a:extLst>
                  <a:ext uri="{0D108BD9-81ED-4DB2-BD59-A6C34878D82A}">
                    <a16:rowId xmlns:a16="http://schemas.microsoft.com/office/drawing/2014/main" xmlns="" val="10004"/>
                  </a:ext>
                </a:extLst>
              </a:tr>
              <a:tr h="926521">
                <a:tc>
                  <a:txBody>
                    <a:bodyPr/>
                    <a:lstStyle/>
                    <a:p>
                      <a:pPr algn="ctr"/>
                      <a:r>
                        <a:rPr lang="pt-BR" sz="2200" kern="1200" dirty="0">
                          <a:solidFill>
                            <a:schemeClr val="accent2">
                              <a:lumMod val="50000"/>
                            </a:schemeClr>
                          </a:solidFill>
                          <a:latin typeface="+mn-lt"/>
                          <a:ea typeface="+mn-ea"/>
                          <a:cs typeface="+mn-cs"/>
                        </a:rPr>
                        <a:t>Manutenção de Reserva Legal nos imóveis de até 4 módulos fiscais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2200" kern="1200" dirty="0">
                        <a:solidFill>
                          <a:schemeClr val="accent2">
                            <a:lumMod val="50000"/>
                          </a:schemeClr>
                        </a:solidFill>
                        <a:latin typeface="+mn-lt"/>
                        <a:ea typeface="+mn-ea"/>
                        <a:cs typeface="+mn-cs"/>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3126240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0" y="227544"/>
            <a:ext cx="12192000" cy="63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6" tIns="42456" rIns="81646" bIns="4245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SzPct val="100000"/>
            </a:pPr>
            <a:r>
              <a:rPr lang="pt-BR" altLang="pt-BR" sz="2903" b="1" dirty="0">
                <a:solidFill>
                  <a:srgbClr val="008000"/>
                </a:solidFill>
                <a:latin typeface="Verdana" panose="020B0604030504040204" pitchFamily="34" charset="0"/>
                <a:ea typeface="Arial Unicode MS" panose="020B0604020202020204" pitchFamily="34" charset="-128"/>
                <a:cs typeface="Arial Unicode MS" panose="020B0604020202020204" pitchFamily="34" charset="-128"/>
              </a:rPr>
              <a:t>Fluxo de emissão da CRA</a:t>
            </a:r>
            <a:endParaRPr lang="pt-BR" altLang="pt-BR" sz="2903" b="1" dirty="0">
              <a:solidFill>
                <a:srgbClr val="000000"/>
              </a:solidFill>
              <a:latin typeface="Verdana" panose="020B0604030504040204" pitchFamily="34" charset="0"/>
              <a:ea typeface="Arial Unicode MS" panose="020B0604020202020204" pitchFamily="34" charset="-128"/>
              <a:cs typeface="Arial Unicode MS" panose="020B0604020202020204" pitchFamily="34" charset="-128"/>
            </a:endParaRPr>
          </a:p>
        </p:txBody>
      </p:sp>
      <p:pic>
        <p:nvPicPr>
          <p:cNvPr id="2" name="Imagem 1">
            <a:extLst>
              <a:ext uri="{FF2B5EF4-FFF2-40B4-BE49-F238E27FC236}">
                <a16:creationId xmlns:a16="http://schemas.microsoft.com/office/drawing/2014/main" xmlns="" id="{66A3ABC0-1119-43E2-AD4D-59C9957C92BA}"/>
              </a:ext>
            </a:extLst>
          </p:cNvPr>
          <p:cNvPicPr>
            <a:picLocks noChangeAspect="1"/>
          </p:cNvPicPr>
          <p:nvPr/>
        </p:nvPicPr>
        <p:blipFill>
          <a:blip r:embed="rId2"/>
          <a:stretch>
            <a:fillRect/>
          </a:stretch>
        </p:blipFill>
        <p:spPr>
          <a:xfrm>
            <a:off x="1730828" y="974171"/>
            <a:ext cx="9182542" cy="5244402"/>
          </a:xfrm>
          <a:prstGeom prst="rect">
            <a:avLst/>
          </a:prstGeom>
        </p:spPr>
      </p:pic>
    </p:spTree>
    <p:extLst>
      <p:ext uri="{BB962C8B-B14F-4D97-AF65-F5344CB8AC3E}">
        <p14:creationId xmlns:p14="http://schemas.microsoft.com/office/powerpoint/2010/main" val="198072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3"/>
          <p:cNvSpPr txBox="1">
            <a:spLocks noChangeArrowheads="1"/>
          </p:cNvSpPr>
          <p:nvPr/>
        </p:nvSpPr>
        <p:spPr bwMode="auto">
          <a:xfrm>
            <a:off x="1524001" y="1052736"/>
            <a:ext cx="9144000" cy="25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algn="ctr"/>
            <a:endParaRPr lang="pt-BR" altLang="pt-BR" sz="3991" b="1" dirty="0">
              <a:solidFill>
                <a:srgbClr val="006600"/>
              </a:solidFill>
              <a:latin typeface="Calibri" panose="020F0502020204030204" pitchFamily="34" charset="0"/>
              <a:cs typeface="Times New Roman" panose="02020603050405020304" pitchFamily="18" charset="0"/>
            </a:endParaRPr>
          </a:p>
          <a:p>
            <a:pPr algn="ctr"/>
            <a:r>
              <a:rPr lang="pt-BR" altLang="pt-BR" sz="3991" b="1" dirty="0">
                <a:solidFill>
                  <a:srgbClr val="006600"/>
                </a:solidFill>
                <a:latin typeface="Calibri" panose="020F0502020204030204" pitchFamily="34" charset="0"/>
                <a:cs typeface="Times New Roman" panose="02020603050405020304" pitchFamily="18" charset="0"/>
              </a:rPr>
              <a:t>CADASTRO NACIONAL </a:t>
            </a:r>
          </a:p>
          <a:p>
            <a:pPr algn="ctr"/>
            <a:r>
              <a:rPr lang="pt-BR" altLang="pt-BR" sz="3991" b="1" dirty="0">
                <a:solidFill>
                  <a:srgbClr val="006600"/>
                </a:solidFill>
                <a:latin typeface="Calibri" panose="020F0502020204030204" pitchFamily="34" charset="0"/>
                <a:cs typeface="Times New Roman" panose="02020603050405020304" pitchFamily="18" charset="0"/>
              </a:rPr>
              <a:t>DE FLORESTAS PÚBLICAS</a:t>
            </a:r>
          </a:p>
          <a:p>
            <a:pPr algn="ctr"/>
            <a:endParaRPr lang="pt-BR" altLang="pt-BR" sz="3991" b="1" dirty="0">
              <a:solidFill>
                <a:srgbClr val="0066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13699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16048" y="928535"/>
            <a:ext cx="11108602" cy="4825720"/>
          </a:xfrm>
          <a:prstGeom prst="rect">
            <a:avLst/>
          </a:prstGeom>
          <a:noFill/>
          <a:ln w="9525">
            <a:noFill/>
            <a:miter lim="800000"/>
            <a:headEnd/>
            <a:tailEnd/>
          </a:ln>
        </p:spPr>
        <p:txBody>
          <a:bodyPr lIns="81646" tIns="42456" rIns="81646" bIns="42456"/>
          <a:lstStyle/>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200" dirty="0">
                <a:solidFill>
                  <a:schemeClr val="accent2">
                    <a:lumMod val="50000"/>
                  </a:schemeClr>
                </a:solidFill>
              </a:rPr>
              <a:t>Voto: "</a:t>
            </a:r>
            <a:r>
              <a:rPr lang="pt-BR" altLang="pt-BR" sz="2200" dirty="0" err="1">
                <a:solidFill>
                  <a:schemeClr val="accent2">
                    <a:lumMod val="50000"/>
                  </a:schemeClr>
                </a:solidFill>
              </a:rPr>
              <a:t>ix</a:t>
            </a:r>
            <a:r>
              <a:rPr lang="pt-BR" altLang="pt-BR" sz="2200" dirty="0">
                <a:solidFill>
                  <a:schemeClr val="accent2">
                    <a:lumMod val="50000"/>
                  </a:schemeClr>
                </a:solidFill>
              </a:rPr>
              <a:t>) por maioria, dar interpretação conforme a Constituição ao </a:t>
            </a:r>
            <a:r>
              <a:rPr lang="pt-BR" altLang="pt-BR" sz="2200" b="1" dirty="0">
                <a:solidFill>
                  <a:schemeClr val="accent2">
                    <a:lumMod val="50000"/>
                  </a:schemeClr>
                </a:solidFill>
              </a:rPr>
              <a:t>art. 48, § 2º</a:t>
            </a:r>
            <a:r>
              <a:rPr lang="pt-BR" altLang="pt-BR" sz="2200" dirty="0">
                <a:solidFill>
                  <a:schemeClr val="accent2">
                    <a:lumMod val="50000"/>
                  </a:schemeClr>
                </a:solidFill>
              </a:rPr>
              <a:t>, do Código Florestal, para </a:t>
            </a:r>
            <a:r>
              <a:rPr lang="pt-BR" altLang="pt-BR" sz="2200" b="1" dirty="0">
                <a:solidFill>
                  <a:schemeClr val="accent2">
                    <a:lumMod val="50000"/>
                  </a:schemeClr>
                </a:solidFill>
              </a:rPr>
              <a:t>permitir compensação apenas entre áreas com identidade ecológica</a:t>
            </a:r>
            <a:r>
              <a:rPr lang="pt-BR" altLang="pt-BR" sz="2200" dirty="0">
                <a:solidFill>
                  <a:schemeClr val="accent2">
                    <a:lumMod val="50000"/>
                  </a:schemeClr>
                </a:solidFill>
              </a:rPr>
              <a:t>, vencidos o Ministro Edson </a:t>
            </a:r>
            <a:r>
              <a:rPr lang="pt-BR" altLang="pt-BR" sz="2200" dirty="0" err="1">
                <a:solidFill>
                  <a:schemeClr val="accent2">
                    <a:lumMod val="50000"/>
                  </a:schemeClr>
                </a:solidFill>
              </a:rPr>
              <a:t>Fachin</a:t>
            </a:r>
            <a:r>
              <a:rPr lang="pt-BR" altLang="pt-BR" sz="2200" dirty="0">
                <a:solidFill>
                  <a:schemeClr val="accent2">
                    <a:lumMod val="50000"/>
                  </a:schemeClr>
                </a:solidFill>
              </a:rPr>
              <a:t> e, em parte, os Ministros Luiz </a:t>
            </a:r>
            <a:r>
              <a:rPr lang="pt-BR" altLang="pt-BR" sz="2200" dirty="0" err="1">
                <a:solidFill>
                  <a:schemeClr val="accent2">
                    <a:lumMod val="50000"/>
                  </a:schemeClr>
                </a:solidFill>
              </a:rPr>
              <a:t>Fux</a:t>
            </a:r>
            <a:r>
              <a:rPr lang="pt-BR" altLang="pt-BR" sz="2200" dirty="0">
                <a:solidFill>
                  <a:schemeClr val="accent2">
                    <a:lumMod val="50000"/>
                  </a:schemeClr>
                </a:solidFill>
              </a:rPr>
              <a:t> (Relator), Carmen Lúcia (Presidente), Alexandre de Moraes, Roberto Barroso e Gilmar Mendes".</a:t>
            </a:r>
            <a:r>
              <a:rPr lang="en-US" altLang="pt-BR" sz="2200" dirty="0">
                <a:solidFill>
                  <a:schemeClr val="accent2">
                    <a:lumMod val="50000"/>
                  </a:schemeClr>
                </a:solidFill>
              </a:rPr>
              <a:t> </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200" dirty="0">
                <a:solidFill>
                  <a:schemeClr val="accent2">
                    <a:lumMod val="50000"/>
                  </a:schemeClr>
                </a:solidFill>
              </a:rPr>
              <a:t>Art. 48. (...) § 2º </a:t>
            </a:r>
            <a:r>
              <a:rPr lang="pt-BR" altLang="pt-BR" sz="2200" b="1" dirty="0">
                <a:solidFill>
                  <a:schemeClr val="accent2">
                    <a:lumMod val="50000"/>
                  </a:schemeClr>
                </a:solidFill>
              </a:rPr>
              <a:t>A CRA só pode ser utilizada para compensar Reserva Legal</a:t>
            </a:r>
            <a:r>
              <a:rPr lang="pt-BR" altLang="pt-BR" sz="2200" dirty="0">
                <a:solidFill>
                  <a:schemeClr val="accent2">
                    <a:lumMod val="50000"/>
                  </a:schemeClr>
                </a:solidFill>
              </a:rPr>
              <a:t> de imóvel rural situado no mesmo </a:t>
            </a:r>
            <a:r>
              <a:rPr lang="pt-BR" altLang="pt-BR" sz="2200" b="1" dirty="0">
                <a:solidFill>
                  <a:schemeClr val="accent2">
                    <a:lumMod val="50000"/>
                  </a:schemeClr>
                </a:solidFill>
              </a:rPr>
              <a:t>bioma</a:t>
            </a:r>
            <a:r>
              <a:rPr lang="pt-BR" altLang="pt-BR" sz="2200" dirty="0">
                <a:solidFill>
                  <a:schemeClr val="accent2">
                    <a:lumMod val="50000"/>
                  </a:schemeClr>
                </a:solidFill>
              </a:rPr>
              <a:t> da área à qual o título está vinculado.</a:t>
            </a:r>
            <a:r>
              <a:rPr lang="pt-BR" altLang="pt-BR" sz="2000" dirty="0">
                <a:solidFill>
                  <a:schemeClr val="accent2">
                    <a:lumMod val="50000"/>
                  </a:schemeClr>
                </a:solidFill>
              </a:rPr>
              <a:t> </a:t>
            </a:r>
            <a:r>
              <a:rPr lang="pt-BR" altLang="pt-BR" sz="1600" dirty="0">
                <a:solidFill>
                  <a:schemeClr val="accent2">
                    <a:lumMod val="50000"/>
                  </a:schemeClr>
                </a:solidFill>
              </a:rPr>
              <a:t>(Vide ADIN Nº 4.937) (Vide ADC Nº 42) (Vide ADIN Nº 4.901)</a:t>
            </a:r>
            <a:endParaRPr lang="pt-BR" altLang="pt-BR" sz="2000" dirty="0">
              <a:solidFill>
                <a:schemeClr val="accent2">
                  <a:lumMod val="50000"/>
                </a:schemeClr>
              </a:solidFill>
            </a:endParaRP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200" dirty="0">
                <a:solidFill>
                  <a:schemeClr val="accent2">
                    <a:lumMod val="50000"/>
                  </a:schemeClr>
                </a:solidFill>
              </a:rPr>
              <a:t>Art. 66. O proprietário ou possuidor de imóvel rural que detinha, em 22 de julho de 2008, área de Reserva Legal em extensão inferior ao estabelecido no art. 12, poderá regularizar sua situação (...) adotando as seguintes alternativas, isolada ou conjuntamente: (...) §6º </a:t>
            </a:r>
            <a:r>
              <a:rPr lang="pt-BR" altLang="pt-BR" sz="2200" b="1" dirty="0">
                <a:solidFill>
                  <a:schemeClr val="accent2">
                    <a:lumMod val="50000"/>
                  </a:schemeClr>
                </a:solidFill>
              </a:rPr>
              <a:t>As áreas a serem utilizadas para compensação</a:t>
            </a:r>
            <a:r>
              <a:rPr lang="pt-BR" altLang="pt-BR" sz="2200" dirty="0">
                <a:solidFill>
                  <a:schemeClr val="accent2">
                    <a:lumMod val="50000"/>
                  </a:schemeClr>
                </a:solidFill>
              </a:rPr>
              <a:t> na forma do §5º </a:t>
            </a:r>
            <a:r>
              <a:rPr lang="pt-BR" altLang="pt-BR" sz="2200" b="1" dirty="0">
                <a:solidFill>
                  <a:schemeClr val="accent2">
                    <a:lumMod val="50000"/>
                  </a:schemeClr>
                </a:solidFill>
              </a:rPr>
              <a:t>deverão</a:t>
            </a:r>
            <a:r>
              <a:rPr lang="pt-BR" altLang="pt-BR" sz="2200" dirty="0">
                <a:solidFill>
                  <a:schemeClr val="accent2">
                    <a:lumMod val="50000"/>
                  </a:schemeClr>
                </a:solidFill>
              </a:rPr>
              <a:t>:</a:t>
            </a:r>
            <a:r>
              <a:rPr lang="pt-BR" altLang="pt-BR" sz="2000" dirty="0">
                <a:solidFill>
                  <a:schemeClr val="accent2">
                    <a:lumMod val="50000"/>
                  </a:schemeClr>
                </a:solidFill>
              </a:rPr>
              <a:t> </a:t>
            </a:r>
            <a:r>
              <a:rPr lang="pt-BR" altLang="pt-BR" sz="1600" dirty="0">
                <a:solidFill>
                  <a:schemeClr val="accent2">
                    <a:lumMod val="50000"/>
                  </a:schemeClr>
                </a:solidFill>
              </a:rPr>
              <a:t>(Vide ADC Nº 42) (Vide ADIN Nº 4.901)</a:t>
            </a:r>
            <a:r>
              <a:rPr lang="pt-BR" altLang="pt-BR" sz="2000" dirty="0">
                <a:solidFill>
                  <a:schemeClr val="accent2">
                    <a:lumMod val="50000"/>
                  </a:schemeClr>
                </a:solidFill>
              </a:rPr>
              <a:t> </a:t>
            </a:r>
            <a:r>
              <a:rPr lang="pt-BR" altLang="pt-BR" sz="2200" dirty="0">
                <a:solidFill>
                  <a:schemeClr val="accent2">
                    <a:lumMod val="50000"/>
                  </a:schemeClr>
                </a:solidFill>
              </a:rPr>
              <a:t>(...) II - </a:t>
            </a:r>
            <a:r>
              <a:rPr lang="pt-BR" altLang="pt-BR" sz="2200" b="1" dirty="0">
                <a:solidFill>
                  <a:schemeClr val="accent2">
                    <a:lumMod val="50000"/>
                  </a:schemeClr>
                </a:solidFill>
              </a:rPr>
              <a:t>estar localizadas no mesmo bioma</a:t>
            </a:r>
            <a:r>
              <a:rPr lang="pt-BR" altLang="pt-BR" sz="2200" dirty="0">
                <a:solidFill>
                  <a:schemeClr val="accent2">
                    <a:lumMod val="50000"/>
                  </a:schemeClr>
                </a:solidFill>
              </a:rPr>
              <a:t> da área de Reserva Legal a ser compensada.</a:t>
            </a:r>
            <a:endParaRPr lang="en-US" altLang="pt-BR" sz="2200" dirty="0">
              <a:solidFill>
                <a:schemeClr val="accent2">
                  <a:lumMod val="50000"/>
                </a:schemeClr>
              </a:solidFill>
            </a:endParaRPr>
          </a:p>
        </p:txBody>
      </p:sp>
      <p:sp>
        <p:nvSpPr>
          <p:cNvPr id="5" name="Text Box 1"/>
          <p:cNvSpPr txBox="1">
            <a:spLocks noChangeArrowheads="1"/>
          </p:cNvSpPr>
          <p:nvPr/>
        </p:nvSpPr>
        <p:spPr bwMode="auto">
          <a:xfrm>
            <a:off x="0" y="227544"/>
            <a:ext cx="12192000" cy="63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6" tIns="42456" rIns="81646" bIns="4245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SzPct val="100000"/>
            </a:pPr>
            <a:r>
              <a:rPr lang="pt-BR" altLang="pt-BR" sz="2903" b="1" dirty="0">
                <a:solidFill>
                  <a:srgbClr val="008000"/>
                </a:solidFill>
                <a:latin typeface="Verdana" panose="020B0604030504040204" pitchFamily="34" charset="0"/>
                <a:ea typeface="Arial Unicode MS" panose="020B0604020202020204" pitchFamily="34" charset="-128"/>
                <a:cs typeface="Arial Unicode MS" panose="020B0604020202020204" pitchFamily="34" charset="-128"/>
              </a:rPr>
              <a:t>Bioma e identidade ecológica</a:t>
            </a:r>
            <a:endParaRPr lang="pt-BR" altLang="pt-BR" sz="2903" b="1" dirty="0">
              <a:solidFill>
                <a:srgbClr val="000000"/>
              </a:solidFill>
              <a:latin typeface="Verdana" panose="020B060403050404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342807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16048" y="928534"/>
            <a:ext cx="11108602" cy="5701921"/>
          </a:xfrm>
          <a:prstGeom prst="rect">
            <a:avLst/>
          </a:prstGeom>
          <a:noFill/>
          <a:ln w="9525">
            <a:noFill/>
            <a:miter lim="800000"/>
            <a:headEnd/>
            <a:tailEnd/>
          </a:ln>
        </p:spPr>
        <p:txBody>
          <a:bodyPr lIns="81646" tIns="42456" rIns="81646" bIns="42456"/>
          <a:lstStyle/>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(Contribuições Projeto Temático FAPESP)</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b="1" dirty="0">
                <a:solidFill>
                  <a:schemeClr val="accent2">
                    <a:lumMod val="50000"/>
                  </a:schemeClr>
                </a:solidFill>
              </a:rPr>
              <a:t>O que é identidade ecológica??</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“Identidade Ecológica” não é definido na literatura científica.</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Identidade no dicionário: (1) qualidade do que é idêntico; (2) conjunto de características que distinguem uma pessoa ou uma coisa e por meio das quais é possível individualizá-la. Não é adequado para compensação de Reserva Legal por ser muito restritivo, ou seja, uma Reserva Legal idêntica à do imóvel apenas no próprio imóvel.</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O conceito mais próximo, e que atende aos objetivos da Lei 12.651/2012, é de Similaridade Ecológica (SE).</a:t>
            </a:r>
            <a:endParaRPr lang="en-US" altLang="pt-BR" sz="2400" dirty="0">
              <a:solidFill>
                <a:schemeClr val="accent2">
                  <a:lumMod val="50000"/>
                </a:schemeClr>
              </a:solidFill>
            </a:endParaRPr>
          </a:p>
        </p:txBody>
      </p:sp>
      <p:sp>
        <p:nvSpPr>
          <p:cNvPr id="5" name="Text Box 1"/>
          <p:cNvSpPr txBox="1">
            <a:spLocks noChangeArrowheads="1"/>
          </p:cNvSpPr>
          <p:nvPr/>
        </p:nvSpPr>
        <p:spPr bwMode="auto">
          <a:xfrm>
            <a:off x="0" y="227544"/>
            <a:ext cx="12192000" cy="63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6" tIns="42456" rIns="81646" bIns="4245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SzPct val="100000"/>
            </a:pPr>
            <a:r>
              <a:rPr lang="pt-BR" altLang="pt-BR" sz="2903" b="1" dirty="0">
                <a:solidFill>
                  <a:srgbClr val="008000"/>
                </a:solidFill>
                <a:latin typeface="Verdana" panose="020B0604030504040204" pitchFamily="34" charset="0"/>
                <a:ea typeface="Arial Unicode MS" panose="020B0604020202020204" pitchFamily="34" charset="-128"/>
                <a:cs typeface="Arial Unicode MS" panose="020B0604020202020204" pitchFamily="34" charset="-128"/>
              </a:rPr>
              <a:t>Bioma e identidade ecológica</a:t>
            </a:r>
            <a:endParaRPr lang="pt-BR" altLang="pt-BR" sz="2903" b="1" dirty="0">
              <a:solidFill>
                <a:srgbClr val="000000"/>
              </a:solidFill>
              <a:latin typeface="Verdana" panose="020B060403050404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1870472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16048" y="928534"/>
            <a:ext cx="11108602" cy="5324484"/>
          </a:xfrm>
          <a:prstGeom prst="rect">
            <a:avLst/>
          </a:prstGeom>
          <a:noFill/>
          <a:ln w="9525">
            <a:noFill/>
            <a:miter lim="800000"/>
            <a:headEnd/>
            <a:tailEnd/>
          </a:ln>
        </p:spPr>
        <p:txBody>
          <a:bodyPr lIns="81646" tIns="42456" rIns="81646" bIns="42456"/>
          <a:lstStyle/>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(Contribuições Projeto Temático FAPESP)</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b="1" dirty="0">
                <a:solidFill>
                  <a:schemeClr val="accent2">
                    <a:lumMod val="50000"/>
                  </a:schemeClr>
                </a:solidFill>
              </a:rPr>
              <a:t>Similaridade Abiótica - 14 variáveis avaliadas</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Solo: 5 variáveis – argila, C orgânico, pH, CTC, cascalho (Fonte </a:t>
            </a:r>
            <a:r>
              <a:rPr lang="pt-BR" altLang="pt-BR" sz="2400" dirty="0" err="1">
                <a:solidFill>
                  <a:schemeClr val="accent2">
                    <a:lumMod val="50000"/>
                  </a:schemeClr>
                </a:solidFill>
              </a:rPr>
              <a:t>SoilGrids</a:t>
            </a:r>
            <a:r>
              <a:rPr lang="pt-BR" altLang="pt-BR" sz="2400" dirty="0">
                <a:solidFill>
                  <a:schemeClr val="accent2">
                    <a:lumMod val="50000"/>
                  </a:schemeClr>
                </a:solidFill>
              </a:rPr>
              <a:t>)</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Relevo: 2 variáveis – altitude, declividade (Fonte Temático 30m)</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Clima: 7 variáveis bioclimáticas – média de temperatura anual, </a:t>
            </a:r>
            <a:r>
              <a:rPr lang="pt-BR" altLang="pt-BR" sz="2400" dirty="0" err="1">
                <a:solidFill>
                  <a:schemeClr val="accent2">
                    <a:lumMod val="50000"/>
                  </a:schemeClr>
                </a:solidFill>
              </a:rPr>
              <a:t>isotermalidade</a:t>
            </a:r>
            <a:r>
              <a:rPr lang="pt-BR" altLang="pt-BR" sz="2400" dirty="0">
                <a:solidFill>
                  <a:schemeClr val="accent2">
                    <a:lumMod val="50000"/>
                  </a:schemeClr>
                </a:solidFill>
              </a:rPr>
              <a:t>, sazonalidade da temperatura, variação anual de temperatura, precipitação anual, precipitação do mês mais chuvoso, precipitação do quarto período mais frio do ano (Fonte </a:t>
            </a:r>
            <a:r>
              <a:rPr lang="pt-BR" altLang="pt-BR" sz="2400" dirty="0" err="1">
                <a:solidFill>
                  <a:schemeClr val="accent2">
                    <a:lumMod val="50000"/>
                  </a:schemeClr>
                </a:solidFill>
              </a:rPr>
              <a:t>WorldClim</a:t>
            </a:r>
            <a:r>
              <a:rPr lang="pt-BR" altLang="pt-BR" sz="2400" dirty="0">
                <a:solidFill>
                  <a:schemeClr val="accent2">
                    <a:lumMod val="50000"/>
                  </a:schemeClr>
                </a:solidFill>
              </a:rPr>
              <a:t>)</a:t>
            </a:r>
            <a:r>
              <a:rPr lang="pt-BR" altLang="pt-BR" sz="2400" b="1" dirty="0">
                <a:solidFill>
                  <a:schemeClr val="accent2">
                    <a:lumMod val="50000"/>
                  </a:schemeClr>
                </a:solidFill>
              </a:rPr>
              <a:t> </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b="1" dirty="0">
                <a:solidFill>
                  <a:schemeClr val="accent2">
                    <a:lumMod val="50000"/>
                  </a:schemeClr>
                </a:solidFill>
              </a:rPr>
              <a:t>Similaridade Biótica - 2 variáveis avaliadas</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Espécies endêmicas e Espécies ameaçadas de extinção</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lang="pt-BR" altLang="pt-BR" sz="2400" dirty="0">
              <a:solidFill>
                <a:schemeClr val="accent2">
                  <a:lumMod val="50000"/>
                </a:schemeClr>
              </a:solidFill>
            </a:endParaRPr>
          </a:p>
        </p:txBody>
      </p:sp>
      <p:sp>
        <p:nvSpPr>
          <p:cNvPr id="5" name="Text Box 1"/>
          <p:cNvSpPr txBox="1">
            <a:spLocks noChangeArrowheads="1"/>
          </p:cNvSpPr>
          <p:nvPr/>
        </p:nvSpPr>
        <p:spPr bwMode="auto">
          <a:xfrm>
            <a:off x="0" y="227544"/>
            <a:ext cx="12192000" cy="63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6" tIns="42456" rIns="81646" bIns="4245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SzPct val="100000"/>
            </a:pPr>
            <a:r>
              <a:rPr lang="pt-BR" altLang="pt-BR" sz="2903" b="1" dirty="0">
                <a:solidFill>
                  <a:srgbClr val="008000"/>
                </a:solidFill>
                <a:latin typeface="Verdana" panose="020B0604030504040204" pitchFamily="34" charset="0"/>
                <a:ea typeface="Arial Unicode MS" panose="020B0604020202020204" pitchFamily="34" charset="-128"/>
                <a:cs typeface="Arial Unicode MS" panose="020B0604020202020204" pitchFamily="34" charset="-128"/>
              </a:rPr>
              <a:t>Bioma e identidade ecológica</a:t>
            </a:r>
            <a:endParaRPr lang="pt-BR" altLang="pt-BR" sz="2903" b="1" dirty="0">
              <a:solidFill>
                <a:srgbClr val="000000"/>
              </a:solidFill>
              <a:latin typeface="Verdana" panose="020B060403050404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63692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16048" y="928533"/>
            <a:ext cx="11108602" cy="5139757"/>
          </a:xfrm>
          <a:prstGeom prst="rect">
            <a:avLst/>
          </a:prstGeom>
          <a:noFill/>
          <a:ln w="9525">
            <a:noFill/>
            <a:miter lim="800000"/>
            <a:headEnd/>
            <a:tailEnd/>
          </a:ln>
        </p:spPr>
        <p:txBody>
          <a:bodyPr lIns="81646" tIns="42456" rIns="81646" bIns="42456"/>
          <a:lstStyle/>
          <a:p>
            <a:pPr algn="just">
              <a:spcBef>
                <a:spcPts val="340"/>
              </a:spcBef>
              <a:spcAft>
                <a:spcPts val="6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(Contribuições Projeto Temático FAPESP) – </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b="1" dirty="0">
                <a:solidFill>
                  <a:schemeClr val="accent2">
                    <a:lumMod val="50000"/>
                  </a:schemeClr>
                </a:solidFill>
              </a:rPr>
              <a:t>Esse modelo (que inclui as variáveis bióticas), no entanto, sendo mais restritivo, cria situações de grande escassez de áreas aptas à compensação. </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Questões a refletir: Liquidez / Fungibilidade </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Valorização dos excedentes à RL (floresta em pé)</a:t>
            </a:r>
          </a:p>
          <a:p>
            <a:pPr algn="just">
              <a:spcBef>
                <a:spcPts val="340"/>
              </a:spcBef>
              <a:spcAft>
                <a:spcPts val="6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a:solidFill>
                  <a:schemeClr val="accent2">
                    <a:lumMod val="50000"/>
                  </a:schemeClr>
                </a:solidFill>
              </a:rPr>
              <a:t>Riscos:</a:t>
            </a:r>
            <a:endParaRPr lang="pt-BR" altLang="pt-BR" sz="2400" dirty="0">
              <a:solidFill>
                <a:schemeClr val="accent2">
                  <a:lumMod val="50000"/>
                </a:schemeClr>
              </a:solidFill>
            </a:endParaRP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Extensão do conceito para a compensação física prevista no artigo 66 e para fundamentação do processo de recuperação da vegetação nativa.</a:t>
            </a:r>
          </a:p>
          <a:p>
            <a:pPr algn="just">
              <a:spcBef>
                <a:spcPts val="340"/>
              </a:spcBef>
              <a:spcAft>
                <a:spcPts val="1800"/>
              </a:spcAft>
              <a:buSzPct val="100000"/>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r>
              <a:rPr lang="pt-BR" altLang="pt-BR" sz="2400" dirty="0">
                <a:solidFill>
                  <a:schemeClr val="accent2">
                    <a:lumMod val="50000"/>
                  </a:schemeClr>
                </a:solidFill>
              </a:rPr>
              <a:t>Participação da CRA no PRA induzindo que a regularização ambiental se dê apenas por meio da restauração ou regeneração</a:t>
            </a:r>
          </a:p>
        </p:txBody>
      </p:sp>
      <p:sp>
        <p:nvSpPr>
          <p:cNvPr id="5" name="Text Box 1"/>
          <p:cNvSpPr txBox="1">
            <a:spLocks noChangeArrowheads="1"/>
          </p:cNvSpPr>
          <p:nvPr/>
        </p:nvSpPr>
        <p:spPr bwMode="auto">
          <a:xfrm>
            <a:off x="0" y="227544"/>
            <a:ext cx="12192000" cy="63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46" tIns="42456" rIns="81646" bIns="4245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SzPct val="100000"/>
            </a:pPr>
            <a:r>
              <a:rPr lang="pt-BR" altLang="pt-BR" sz="2903" b="1" dirty="0">
                <a:solidFill>
                  <a:srgbClr val="008000"/>
                </a:solidFill>
                <a:latin typeface="Verdana" panose="020B0604030504040204" pitchFamily="34" charset="0"/>
                <a:ea typeface="Arial Unicode MS" panose="020B0604020202020204" pitchFamily="34" charset="-128"/>
                <a:cs typeface="Arial Unicode MS" panose="020B0604020202020204" pitchFamily="34" charset="-128"/>
              </a:rPr>
              <a:t>Bioma e identidade ecológica</a:t>
            </a:r>
            <a:endParaRPr lang="pt-BR" altLang="pt-BR" sz="2903" b="1" dirty="0">
              <a:solidFill>
                <a:srgbClr val="000000"/>
              </a:solidFill>
              <a:latin typeface="Verdana" panose="020B060403050404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029225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3">
            <a:extLst>
              <a:ext uri="{FF2B5EF4-FFF2-40B4-BE49-F238E27FC236}">
                <a16:creationId xmlns:a16="http://schemas.microsoft.com/office/drawing/2014/main" xmlns="" id="{52734924-795B-4ECF-ABE3-857C33D68341}"/>
              </a:ext>
            </a:extLst>
          </p:cNvPr>
          <p:cNvSpPr txBox="1">
            <a:spLocks noChangeArrowheads="1"/>
          </p:cNvSpPr>
          <p:nvPr/>
        </p:nvSpPr>
        <p:spPr bwMode="auto">
          <a:xfrm>
            <a:off x="2663301" y="701736"/>
            <a:ext cx="9342268" cy="478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p>
            <a:pPr algn="ctr" fontAlgn="auto">
              <a:spcBef>
                <a:spcPts val="0"/>
              </a:spcBef>
              <a:spcAft>
                <a:spcPts val="0"/>
              </a:spcAft>
              <a:defRPr/>
            </a:pPr>
            <a:endParaRPr lang="pt-BR" altLang="pt-BR" sz="3991" b="1" dirty="0">
              <a:solidFill>
                <a:srgbClr val="006600"/>
              </a:solidFill>
              <a:cs typeface="Times New Roman" panose="02020603050405020304" pitchFamily="18" charset="0"/>
            </a:endParaRPr>
          </a:p>
          <a:p>
            <a:pPr algn="ctr" fontAlgn="auto">
              <a:spcBef>
                <a:spcPts val="0"/>
              </a:spcBef>
              <a:spcAft>
                <a:spcPts val="0"/>
              </a:spcAft>
              <a:defRPr/>
            </a:pPr>
            <a:r>
              <a:rPr lang="pt-BR" altLang="pt-BR" sz="3991" b="1" dirty="0">
                <a:solidFill>
                  <a:srgbClr val="006600"/>
                </a:solidFill>
                <a:cs typeface="Times New Roman" panose="02020603050405020304" pitchFamily="18" charset="0"/>
              </a:rPr>
              <a:t>Obrigado!</a:t>
            </a:r>
          </a:p>
          <a:p>
            <a:pPr algn="ctr" fontAlgn="auto">
              <a:spcBef>
                <a:spcPts val="0"/>
              </a:spcBef>
              <a:spcAft>
                <a:spcPts val="0"/>
              </a:spcAft>
              <a:defRPr/>
            </a:pPr>
            <a:endParaRPr lang="pt-BR" altLang="pt-BR" sz="3991" b="1" dirty="0">
              <a:solidFill>
                <a:srgbClr val="006600"/>
              </a:solidFill>
              <a:cs typeface="Times New Roman" panose="02020603050405020304" pitchFamily="18" charset="0"/>
            </a:endParaRPr>
          </a:p>
          <a:p>
            <a:pPr algn="ctr" fontAlgn="auto">
              <a:spcBef>
                <a:spcPts val="0"/>
              </a:spcBef>
              <a:spcAft>
                <a:spcPts val="1800"/>
              </a:spcAft>
              <a:defRPr/>
            </a:pPr>
            <a:r>
              <a:rPr lang="pt-BR" altLang="pt-BR" sz="3991" b="1" dirty="0">
                <a:solidFill>
                  <a:srgbClr val="006600"/>
                </a:solidFill>
                <a:cs typeface="Times New Roman" panose="02020603050405020304" pitchFamily="18" charset="0"/>
              </a:rPr>
              <a:t>Raimundo </a:t>
            </a:r>
            <a:r>
              <a:rPr lang="pt-BR" altLang="pt-BR" sz="3991" b="1" dirty="0" err="1">
                <a:solidFill>
                  <a:srgbClr val="006600"/>
                </a:solidFill>
                <a:cs typeface="Times New Roman" panose="02020603050405020304" pitchFamily="18" charset="0"/>
              </a:rPr>
              <a:t>Deusdará</a:t>
            </a:r>
            <a:r>
              <a:rPr lang="pt-BR" altLang="pt-BR" sz="3991" b="1" dirty="0">
                <a:solidFill>
                  <a:srgbClr val="006600"/>
                </a:solidFill>
                <a:cs typeface="Times New Roman" panose="02020603050405020304" pitchFamily="18" charset="0"/>
              </a:rPr>
              <a:t> Filho</a:t>
            </a:r>
          </a:p>
          <a:p>
            <a:pPr algn="ctr" fontAlgn="auto">
              <a:spcBef>
                <a:spcPts val="0"/>
              </a:spcBef>
              <a:spcAft>
                <a:spcPts val="0"/>
              </a:spcAft>
              <a:defRPr/>
            </a:pPr>
            <a:r>
              <a:rPr lang="pt-BR" altLang="pt-BR" sz="3200" b="1" dirty="0">
                <a:solidFill>
                  <a:srgbClr val="006600"/>
                </a:solidFill>
                <a:cs typeface="Times New Roman" panose="02020603050405020304" pitchFamily="18" charset="0"/>
              </a:rPr>
              <a:t>Diretor Geral</a:t>
            </a:r>
            <a:endParaRPr lang="pt-BR" altLang="pt-BR" sz="3991" b="1" dirty="0">
              <a:solidFill>
                <a:srgbClr val="006600"/>
              </a:solidFill>
              <a:cs typeface="Times New Roman" panose="02020603050405020304" pitchFamily="18" charset="0"/>
            </a:endParaRPr>
          </a:p>
          <a:p>
            <a:pPr algn="ctr" fontAlgn="auto">
              <a:spcBef>
                <a:spcPts val="0"/>
              </a:spcBef>
              <a:spcAft>
                <a:spcPts val="1200"/>
              </a:spcAft>
              <a:defRPr/>
            </a:pPr>
            <a:r>
              <a:rPr lang="pt-BR" altLang="pt-BR" sz="3200" b="1" dirty="0">
                <a:solidFill>
                  <a:srgbClr val="006600"/>
                </a:solidFill>
                <a:cs typeface="Times New Roman" panose="02020603050405020304" pitchFamily="18" charset="0"/>
              </a:rPr>
              <a:t>Serviço Florestal Brasileiro</a:t>
            </a:r>
          </a:p>
          <a:p>
            <a:pPr algn="ctr" fontAlgn="auto">
              <a:spcBef>
                <a:spcPts val="0"/>
              </a:spcBef>
              <a:spcAft>
                <a:spcPts val="0"/>
              </a:spcAft>
              <a:defRPr/>
            </a:pPr>
            <a:r>
              <a:rPr lang="pt-BR" altLang="pt-BR" sz="2400" b="1" dirty="0">
                <a:solidFill>
                  <a:srgbClr val="006600"/>
                </a:solidFill>
                <a:cs typeface="Times New Roman" panose="02020603050405020304" pitchFamily="18" charset="0"/>
              </a:rPr>
              <a:t>raimundo.deusdara@florestal.gov.br</a:t>
            </a:r>
            <a:endParaRPr lang="pt-BR" altLang="pt-BR" sz="3200" b="1" dirty="0">
              <a:solidFill>
                <a:srgbClr val="006600"/>
              </a:solidFill>
              <a:cs typeface="Times New Roman" panose="02020603050405020304" pitchFamily="18" charset="0"/>
            </a:endParaRPr>
          </a:p>
          <a:p>
            <a:pPr algn="ctr" fontAlgn="auto">
              <a:spcBef>
                <a:spcPts val="0"/>
              </a:spcBef>
              <a:spcAft>
                <a:spcPts val="0"/>
              </a:spcAft>
              <a:defRPr/>
            </a:pPr>
            <a:endParaRPr lang="pt-BR" altLang="pt-BR" sz="3200" b="1" dirty="0">
              <a:solidFill>
                <a:srgbClr val="006600"/>
              </a:solidFill>
              <a:cs typeface="Times New Roman" panose="02020603050405020304" pitchFamily="18" charset="0"/>
            </a:endParaRPr>
          </a:p>
        </p:txBody>
      </p:sp>
      <p:pic>
        <p:nvPicPr>
          <p:cNvPr id="3" name="Picture 3" descr="C:\Users\pedro.salles\AppData\Local\Skitch\Captura_de_tela_082117_043949_PM.jpg">
            <a:extLst>
              <a:ext uri="{FF2B5EF4-FFF2-40B4-BE49-F238E27FC236}">
                <a16:creationId xmlns:a16="http://schemas.microsoft.com/office/drawing/2014/main" xmlns="" id="{985BE7D2-DE8E-4911-8D47-62A76C98B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 y="2320978"/>
            <a:ext cx="3289051" cy="1807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023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edro.salles\AppData\Local\Skitch\Captura_de_tela_050818_043428_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909"/>
            <a:ext cx="12192000" cy="603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714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edro.salles\AppData\Local\Skitch\Captura_de_tela_050818_044545_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942"/>
            <a:ext cx="12192000" cy="6168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6269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edro.salles\AppData\Local\Skitch\Captura_de_tela_050818_043630_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951"/>
            <a:ext cx="12192000" cy="598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970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3"/>
          <p:cNvSpPr txBox="1">
            <a:spLocks noChangeArrowheads="1"/>
          </p:cNvSpPr>
          <p:nvPr/>
        </p:nvSpPr>
        <p:spPr bwMode="auto">
          <a:xfrm>
            <a:off x="1524001" y="1052736"/>
            <a:ext cx="9144000" cy="254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algn="ctr"/>
            <a:endParaRPr lang="pt-BR" altLang="pt-BR" sz="3991" b="1" dirty="0">
              <a:solidFill>
                <a:srgbClr val="006600"/>
              </a:solidFill>
              <a:latin typeface="Calibri" panose="020F0502020204030204" pitchFamily="34" charset="0"/>
              <a:cs typeface="Times New Roman" panose="02020603050405020304" pitchFamily="18" charset="0"/>
            </a:endParaRPr>
          </a:p>
          <a:p>
            <a:pPr algn="ctr"/>
            <a:r>
              <a:rPr lang="pt-BR" altLang="pt-BR" sz="3991" b="1" dirty="0">
                <a:solidFill>
                  <a:srgbClr val="006600"/>
                </a:solidFill>
                <a:latin typeface="Calibri" panose="020F0502020204030204" pitchFamily="34" charset="0"/>
                <a:cs typeface="Times New Roman" panose="02020603050405020304" pitchFamily="18" charset="0"/>
              </a:rPr>
              <a:t>SISTEMA NACIONAL DE </a:t>
            </a:r>
          </a:p>
          <a:p>
            <a:pPr algn="ctr"/>
            <a:r>
              <a:rPr lang="pt-BR" altLang="pt-BR" sz="3991" b="1" dirty="0">
                <a:solidFill>
                  <a:srgbClr val="006600"/>
                </a:solidFill>
                <a:latin typeface="Calibri" panose="020F0502020204030204" pitchFamily="34" charset="0"/>
                <a:cs typeface="Times New Roman" panose="02020603050405020304" pitchFamily="18" charset="0"/>
              </a:rPr>
              <a:t>INFORMAÇÕES FLORESTAIS - SNIF</a:t>
            </a:r>
          </a:p>
          <a:p>
            <a:pPr algn="ctr"/>
            <a:endParaRPr lang="pt-BR" altLang="pt-BR" sz="3991" b="1" dirty="0">
              <a:solidFill>
                <a:srgbClr val="0066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967414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o Office">
  <a:themeElements>
    <a:clrScheme name="Personalizada 1">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7048</TotalTime>
  <Words>1492</Words>
  <Application>Microsoft Office PowerPoint</Application>
  <PresentationFormat>Widescreen</PresentationFormat>
  <Paragraphs>218</Paragraphs>
  <Slides>54</Slides>
  <Notes>40</Notes>
  <HiddenSlides>0</HiddenSlides>
  <MMClips>0</MMClips>
  <ScaleCrop>false</ScaleCrop>
  <HeadingPairs>
    <vt:vector size="6" baseType="variant">
      <vt:variant>
        <vt:lpstr>Fontes usadas</vt:lpstr>
      </vt:variant>
      <vt:variant>
        <vt:i4>9</vt:i4>
      </vt:variant>
      <vt:variant>
        <vt:lpstr>Tema</vt:lpstr>
      </vt:variant>
      <vt:variant>
        <vt:i4>2</vt:i4>
      </vt:variant>
      <vt:variant>
        <vt:lpstr>Títulos de slides</vt:lpstr>
      </vt:variant>
      <vt:variant>
        <vt:i4>54</vt:i4>
      </vt:variant>
    </vt:vector>
  </HeadingPairs>
  <TitlesOfParts>
    <vt:vector size="65" baseType="lpstr">
      <vt:lpstr>Arial Unicode MS</vt:lpstr>
      <vt:lpstr>MS PGothic</vt:lpstr>
      <vt:lpstr>Arial</vt:lpstr>
      <vt:lpstr>Calibri</vt:lpstr>
      <vt:lpstr>Calibri Light</vt:lpstr>
      <vt:lpstr>Corbel</vt:lpstr>
      <vt:lpstr>DaunPenh</vt:lpstr>
      <vt:lpstr>Times New Roman</vt:lpstr>
      <vt:lpstr>Verdana</vt:lpstr>
      <vt:lpstr>Tema do Office</vt:lpstr>
      <vt:lpstr>2_Tema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Rafael Menezes de Oliveira</dc:creator>
  <cp:lastModifiedBy>Leomar Diniz</cp:lastModifiedBy>
  <cp:revision>739</cp:revision>
  <dcterms:created xsi:type="dcterms:W3CDTF">2015-10-05T19:42:53Z</dcterms:created>
  <dcterms:modified xsi:type="dcterms:W3CDTF">2018-05-15T14:49:30Z</dcterms:modified>
</cp:coreProperties>
</file>