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0" r:id="rId5"/>
  </p:sldMasterIdLst>
  <p:notesMasterIdLst>
    <p:notesMasterId r:id="rId20"/>
  </p:notesMasterIdLst>
  <p:handoutMasterIdLst>
    <p:handoutMasterId r:id="rId21"/>
  </p:handoutMasterIdLst>
  <p:sldIdLst>
    <p:sldId id="270" r:id="rId6"/>
    <p:sldId id="256" r:id="rId7"/>
    <p:sldId id="266" r:id="rId8"/>
    <p:sldId id="267" r:id="rId9"/>
    <p:sldId id="271" r:id="rId10"/>
    <p:sldId id="259" r:id="rId11"/>
    <p:sldId id="260" r:id="rId12"/>
    <p:sldId id="261" r:id="rId13"/>
    <p:sldId id="262" r:id="rId14"/>
    <p:sldId id="269" r:id="rId15"/>
    <p:sldId id="263" r:id="rId16"/>
    <p:sldId id="265" r:id="rId17"/>
    <p:sldId id="268" r:id="rId18"/>
    <p:sldId id="257" r:id="rId19"/>
  </p:sldIdLst>
  <p:sldSz cx="12192000" cy="6858000"/>
  <p:notesSz cx="9928225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70"/>
            <p14:sldId id="256"/>
            <p14:sldId id="266"/>
            <p14:sldId id="267"/>
            <p14:sldId id="271"/>
            <p14:sldId id="259"/>
            <p14:sldId id="260"/>
            <p14:sldId id="261"/>
            <p14:sldId id="262"/>
            <p14:sldId id="269"/>
            <p14:sldId id="263"/>
            <p14:sldId id="265"/>
            <p14:sldId id="268"/>
            <p14:sldId id="257"/>
          </p14:sldIdLst>
        </p14:section>
        <p14:section name="Seção sem Título" id="{92FE0699-881A-48D0-8E8E-44E02F5004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500"/>
    <a:srgbClr val="03CF00"/>
    <a:srgbClr val="FFD622"/>
    <a:srgbClr val="183EFF"/>
    <a:srgbClr val="783C00"/>
    <a:srgbClr val="E5231F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EF25CA-5CBA-975B-CA85-588F61CFF756}" v="39" dt="2026-04-08T11:36:32.213"/>
    <p1510:client id="{83109812-C68D-D666-040D-FDFABA166DA4}" v="103" dt="2026-04-08T12:16:54.508"/>
    <p1510:client id="{E22721E1-0824-4D41-9316-7A72B263FE81}" v="5" dt="2026-04-08T11:08:45.5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581" autoAdjust="0"/>
  </p:normalViewPr>
  <p:slideViewPr>
    <p:cSldViewPr snapToGrid="0">
      <p:cViewPr varScale="1">
        <p:scale>
          <a:sx n="86" d="100"/>
          <a:sy n="86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08/04/2026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08/04/2026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10103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9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945573" y="1402773"/>
            <a:ext cx="9881753" cy="4281053"/>
          </a:xfrm>
        </p:spPr>
        <p:txBody>
          <a:bodyPr lIns="91440" tIns="45720" rIns="91440" bIns="45720" anchor="t"/>
          <a:lstStyle/>
          <a:p>
            <a:r>
              <a:rPr lang="pt-BR" dirty="0">
                <a:solidFill>
                  <a:schemeClr val="accent6">
                    <a:lumMod val="76000"/>
                  </a:schemeClr>
                </a:solidFill>
                <a:latin typeface="Montserrat"/>
              </a:rPr>
              <a:t>A INTERNACIONALIZAÇÃO DA FIOCRUZ</a:t>
            </a:r>
          </a:p>
          <a:p>
            <a:endParaRPr lang="pt-BR" dirty="0">
              <a:solidFill>
                <a:schemeClr val="accent6">
                  <a:lumMod val="76000"/>
                </a:schemeClr>
              </a:solidFill>
            </a:endParaRPr>
          </a:p>
          <a:p>
            <a:pPr algn="ctr"/>
            <a:r>
              <a:rPr lang="pt-BR" sz="2400" dirty="0">
                <a:solidFill>
                  <a:schemeClr val="accent6">
                    <a:lumMod val="76000"/>
                  </a:schemeClr>
                </a:solidFill>
                <a:latin typeface="Montserrat"/>
              </a:rPr>
              <a:t>Audiência Pública no Senado Federal</a:t>
            </a:r>
          </a:p>
          <a:p>
            <a:pPr algn="ctr"/>
            <a:r>
              <a:rPr lang="pt-BR" sz="2400" dirty="0">
                <a:solidFill>
                  <a:schemeClr val="accent6">
                    <a:lumMod val="76000"/>
                  </a:schemeClr>
                </a:solidFill>
                <a:latin typeface="Montserrat"/>
              </a:rPr>
              <a:t>8 de abril de 2026</a:t>
            </a:r>
          </a:p>
          <a:p>
            <a:pPr algn="ctr"/>
            <a:endParaRPr lang="pt-BR" dirty="0">
              <a:solidFill>
                <a:schemeClr val="accent6">
                  <a:lumMod val="76000"/>
                </a:schemeClr>
              </a:solidFill>
            </a:endParaRPr>
          </a:p>
          <a:p>
            <a:pPr algn="ctr"/>
            <a:r>
              <a:rPr lang="pt-BR" sz="2400" dirty="0">
                <a:solidFill>
                  <a:schemeClr val="accent6">
                    <a:lumMod val="76000"/>
                  </a:schemeClr>
                </a:solidFill>
                <a:latin typeface="Montserrat"/>
              </a:rPr>
              <a:t>Marise Ribeiro Nogueira</a:t>
            </a:r>
          </a:p>
          <a:p>
            <a:pPr algn="ctr"/>
            <a:r>
              <a:rPr lang="pt-BR" sz="2400" b="0" dirty="0">
                <a:solidFill>
                  <a:schemeClr val="accent6">
                    <a:lumMod val="76000"/>
                  </a:schemeClr>
                </a:solidFill>
                <a:latin typeface="Montserrat"/>
              </a:rPr>
              <a:t>Chefe da Assessoria Especial de Assuntos Internacionais do Ministério da Saúde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933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8548369" cy="564696"/>
          </a:xfrm>
        </p:spPr>
        <p:txBody>
          <a:bodyPr lIns="91440" tIns="45720" rIns="91440" bIns="45720" anchor="t"/>
          <a:lstStyle/>
          <a:p>
            <a:r>
              <a:rPr lang="pt-BR">
                <a:solidFill>
                  <a:schemeClr val="accent6">
                    <a:lumMod val="49000"/>
                  </a:schemeClr>
                </a:solidFill>
                <a:latin typeface="Montserrat"/>
              </a:rPr>
              <a:t>Saúde, Pesquisa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 e Ensino</a:t>
            </a:r>
          </a:p>
        </p:txBody>
      </p:sp>
      <p:sp>
        <p:nvSpPr>
          <p:cNvPr id="5" name="Retângulo 4"/>
          <p:cNvSpPr/>
          <p:nvPr/>
        </p:nvSpPr>
        <p:spPr>
          <a:xfrm>
            <a:off x="1144271" y="1484545"/>
            <a:ext cx="10273754" cy="12618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>
                <a:solidFill>
                  <a:schemeClr val="accent6"/>
                </a:solidFill>
                <a:latin typeface="Calibri"/>
                <a:ea typeface="Calibri"/>
                <a:cs typeface="Calibri"/>
              </a:rPr>
              <a:t>Lei nº 14.725, de 16 de novembro de 2023</a:t>
            </a:r>
          </a:p>
          <a:p>
            <a:r>
              <a:rPr lang="pt-BR" sz="2400">
                <a:solidFill>
                  <a:schemeClr val="accent6"/>
                </a:solidFill>
                <a:latin typeface="Calibri"/>
                <a:ea typeface="Calibri"/>
                <a:cs typeface="Calibri"/>
              </a:rPr>
              <a:t>Regula a profissão de sanitarista e estabelece os requisitos para o exercício de sua atividade </a:t>
            </a:r>
            <a:r>
              <a:rPr lang="pt-BR" sz="2400" dirty="0">
                <a:solidFill>
                  <a:schemeClr val="accent6"/>
                </a:solidFill>
                <a:latin typeface="Calibri"/>
                <a:ea typeface="Calibri"/>
                <a:cs typeface="Calibri"/>
              </a:rPr>
              <a:t>profissional.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64CD50-E964-AF5D-1E56-0A1B07242CB5}"/>
              </a:ext>
            </a:extLst>
          </p:cNvPr>
          <p:cNvSpPr txBox="1"/>
          <p:nvPr/>
        </p:nvSpPr>
        <p:spPr>
          <a:xfrm>
            <a:off x="2907015" y="3597137"/>
            <a:ext cx="5720219" cy="147732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 err="1">
                <a:solidFill>
                  <a:schemeClr val="accent6">
                    <a:lumMod val="49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RedEscola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, em parceria com a Secretaria de Gestão do Trabalho e Educação da Saúde (SGTES/MS), formou </a:t>
            </a:r>
            <a:r>
              <a:rPr lang="pt-BR" b="1" dirty="0">
                <a:solidFill>
                  <a:schemeClr val="accent6">
                    <a:lumMod val="49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1.013 sanitaristas 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no curso de Especialização em Saúde Pública, entre 2020 e 2021 (cenário da pandemia de Covid-19)</a:t>
            </a:r>
            <a:endParaRPr lang="pt-BR" dirty="0">
              <a:solidFill>
                <a:schemeClr val="accent6">
                  <a:lumMod val="49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335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9078031" cy="950750"/>
          </a:xfrm>
        </p:spPr>
        <p:txBody>
          <a:bodyPr lIns="91440" tIns="45720" rIns="91440" bIns="45720" anchor="t"/>
          <a:lstStyle/>
          <a:p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Saúde e Cooperação Técnica Internacional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39162" y="1742536"/>
            <a:ext cx="721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Apoio da Fiocruz na cooperação bilateral e multilateral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475117" y="2700068"/>
            <a:ext cx="9360319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Alguns exemplos recentes: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Acordo sobre Pandemias e Anexo </a:t>
            </a:r>
            <a:r>
              <a:rPr lang="pt-BR" dirty="0" err="1"/>
              <a:t>PABS</a:t>
            </a:r>
            <a:r>
              <a:rPr lang="pt-BR" dirty="0"/>
              <a:t> e demais agendas da OMS e da OPAS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G20 e  Coalizão Global para Produção Local e Regional, Inovação e Acesso Equitativo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CPLP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Cooperação para capacitação de profissionais de saúde de Angola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Complexo Industrial da Saúde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Missões presidenciais e ministeriais (assessoramento e participação).</a:t>
            </a:r>
          </a:p>
        </p:txBody>
      </p:sp>
    </p:spTree>
    <p:extLst>
      <p:ext uri="{BB962C8B-B14F-4D97-AF65-F5344CB8AC3E}">
        <p14:creationId xmlns:p14="http://schemas.microsoft.com/office/powerpoint/2010/main" val="99009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478727" y="163477"/>
            <a:ext cx="8548369" cy="564696"/>
          </a:xfrm>
        </p:spPr>
        <p:txBody>
          <a:bodyPr lIns="91440" tIns="45720" rIns="91440" bIns="45720" anchor="t"/>
          <a:lstStyle/>
          <a:p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Fiocruz no Brasil e no mundo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226" y="718527"/>
            <a:ext cx="8456413" cy="597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51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0777" y="1839398"/>
            <a:ext cx="42959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“Nossa representação diplomática em Adis Abeba contará em breve com funcionários de órgãos governamentais como a Agência Brasileira de Cooperação, a Embrapa e a Fiocruz, nossos órgãos de pesquisa e desenvolvimento em agropecuária e saúde”</a:t>
            </a:r>
          </a:p>
          <a:p>
            <a:endParaRPr lang="pt-BR" sz="1400" b="0" i="0" dirty="0">
              <a:solidFill>
                <a:srgbClr val="1D1D1F"/>
              </a:solidFill>
              <a:effectLst/>
            </a:endParaRPr>
          </a:p>
          <a:p>
            <a:r>
              <a:rPr lang="pt-BR" sz="1400" dirty="0">
                <a:solidFill>
                  <a:srgbClr val="1D1D1F"/>
                </a:solidFill>
              </a:rPr>
              <a:t>Discurso do Presidente Lula durante a </a:t>
            </a:r>
            <a:r>
              <a:rPr lang="pt-BR" sz="1400" dirty="0"/>
              <a:t>37ª Cúpula da União Africana (</a:t>
            </a:r>
            <a:r>
              <a:rPr lang="pt-BR" sz="1400" dirty="0" err="1"/>
              <a:t>UA</a:t>
            </a:r>
            <a:r>
              <a:rPr lang="pt-BR" sz="1400" dirty="0"/>
              <a:t>), sobre a ampliação da cooperação em saúde com o continente africano.</a:t>
            </a:r>
            <a:endParaRPr lang="pt-BR" sz="1400" b="0" i="0" dirty="0">
              <a:solidFill>
                <a:srgbClr val="1D1D1F"/>
              </a:solidFill>
              <a:effectLst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44" y="977256"/>
            <a:ext cx="7173326" cy="513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97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90844" y="1509623"/>
            <a:ext cx="2932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>
                <a:solidFill>
                  <a:schemeClr val="accent6">
                    <a:lumMod val="75000"/>
                  </a:schemeClr>
                </a:solidFill>
                <a:latin typeface="Chiller" panose="04020404031007020602" pitchFamily="82" charset="0"/>
              </a:rPr>
              <a:t>Obrigada.</a:t>
            </a:r>
          </a:p>
        </p:txBody>
      </p:sp>
    </p:spTree>
    <p:extLst>
      <p:ext uri="{BB962C8B-B14F-4D97-AF65-F5344CB8AC3E}">
        <p14:creationId xmlns:p14="http://schemas.microsoft.com/office/powerpoint/2010/main" val="181018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70" y="933596"/>
            <a:ext cx="8863438" cy="59244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36170" y="119678"/>
            <a:ext cx="8863438" cy="215443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6700" b="1" dirty="0">
                <a:solidFill>
                  <a:schemeClr val="bg1"/>
                </a:solidFill>
              </a:rPr>
              <a:t>Internacionalização da FIOCRUZ</a:t>
            </a:r>
          </a:p>
        </p:txBody>
      </p:sp>
    </p:spTree>
    <p:extLst>
      <p:ext uri="{BB962C8B-B14F-4D97-AF65-F5344CB8AC3E}">
        <p14:creationId xmlns:p14="http://schemas.microsoft.com/office/powerpoint/2010/main" val="151122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92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1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859" y="330649"/>
            <a:ext cx="9344775" cy="61863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6">
                    <a:lumMod val="49000"/>
                  </a:schemeClr>
                </a:solidFill>
              </a:rPr>
              <a:t>Governo Rodrigues Alves: a reforma sanitária e urbana da cidade do Rio de Janeiro</a:t>
            </a:r>
            <a:endParaRPr lang="pt-BR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6">
                    <a:lumMod val="49000"/>
                  </a:schemeClr>
                </a:solidFill>
              </a:rPr>
              <a:t> Oswaldo Cruz (1872-1917):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 primeiro brasileiro a estudar no Instituto Pasteur, em Paris. Especialista em Microbiologia, dominando as técnicas de produção de soros e vacinas. Fundador da pesquisa científica no Brasil.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Em 1907, recebeu a medalha de ouro na Exposição Internacional de Higiene, em Berlim, por seu trabalho de saneamento no Brasil.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6">
                    <a:lumMod val="49000"/>
                  </a:schemeClr>
                </a:solidFill>
              </a:rPr>
              <a:t> Instituto Soroterápico Federal (Manguinhos):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Instalado em julho de 1900 para fabricar no Brasil o soro e a vacina contra a peste bubônica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Seis meses depois, começou a produzir o soro e a vacina contra a peste.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A partir de 1908, passou a chamar-se </a:t>
            </a:r>
            <a:r>
              <a:rPr lang="pt-BR" b="1" dirty="0">
                <a:solidFill>
                  <a:schemeClr val="accent6">
                    <a:lumMod val="49000"/>
                  </a:schemeClr>
                </a:solidFill>
              </a:rPr>
              <a:t>Instituto Oswaldo Cruz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.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6">
                    <a:lumMod val="49000"/>
                  </a:schemeClr>
                </a:solidFill>
              </a:rPr>
              <a:t>Combate a Epidemias na Amazônia (1910):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lvl="1"/>
            <a:endParaRPr lang="pt-BR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lvl="1"/>
            <a:r>
              <a:rPr lang="pt-BR" b="1" dirty="0">
                <a:solidFill>
                  <a:schemeClr val="accent6">
                    <a:lumMod val="49000"/>
                  </a:schemeClr>
                </a:solidFill>
              </a:rPr>
              <a:t>Saúde Pública e Diplomacia: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 A sanitarização do país serviu à inserção internacional do Brasil no início do século XX, fortalecendo a nação, em uma atuação comparada ao contexto político do Barão do Rio </a:t>
            </a:r>
            <a:r>
              <a:rPr lang="pt-BR">
                <a:solidFill>
                  <a:schemeClr val="accent6">
                    <a:lumMod val="49000"/>
                  </a:schemeClr>
                </a:solidFill>
              </a:rPr>
              <a:t>Branco.</a:t>
            </a:r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lvl="1"/>
            <a:endParaRPr lang="pt-BR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>
                <a:solidFill>
                  <a:schemeClr val="accent6">
                    <a:lumMod val="49000"/>
                  </a:schemeClr>
                </a:solidFill>
              </a:rPr>
              <a:t> Legado Institucional: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</a:rPr>
              <a:t> O Instituto foi peça-chave para a criação do Departamento Nacional de Saúde Pública, em 1920.</a:t>
            </a:r>
            <a:endParaRPr lang="pt-BR" b="0" i="0" dirty="0">
              <a:solidFill>
                <a:schemeClr val="accent6">
                  <a:lumMod val="49000"/>
                </a:schemeClr>
              </a:solidFill>
              <a:effectLst/>
              <a:ea typeface="Calibri"/>
              <a:cs typeface="Calibri"/>
            </a:endParaRPr>
          </a:p>
        </p:txBody>
      </p:sp>
      <p:pic>
        <p:nvPicPr>
          <p:cNvPr id="3" name="Imagem 2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0FF004AF-60E4-9FCB-EADD-8AB1681F3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709" y="1716911"/>
            <a:ext cx="2150963" cy="322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410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6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B0CCD063-207E-262A-5D06-113E3781D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969" y="556657"/>
            <a:ext cx="8683759" cy="574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44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8548369" cy="564696"/>
          </a:xfrm>
        </p:spPr>
        <p:txBody>
          <a:bodyPr lIns="91440" tIns="45720" rIns="91440" bIns="45720" anchor="t"/>
          <a:lstStyle/>
          <a:p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Saúde e Economia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723" y="1036873"/>
            <a:ext cx="7686137" cy="512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7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8548369" cy="564696"/>
          </a:xfrm>
        </p:spPr>
        <p:txBody>
          <a:bodyPr lIns="91440" tIns="45720" rIns="91440" bIns="45720" anchor="t"/>
          <a:lstStyle/>
          <a:p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Saúde e Economia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038" y="1072163"/>
            <a:ext cx="7250860" cy="483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81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768094" y="182768"/>
            <a:ext cx="8548369" cy="564696"/>
          </a:xfrm>
        </p:spPr>
        <p:txBody>
          <a:bodyPr lIns="91440" tIns="45720" rIns="91440" bIns="45720" anchor="t"/>
          <a:lstStyle/>
          <a:p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Saúde e Economia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23" y="1020053"/>
            <a:ext cx="7670876" cy="511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5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8548369" cy="564696"/>
          </a:xfrm>
        </p:spPr>
        <p:txBody>
          <a:bodyPr lIns="91440" tIns="45720" rIns="91440" bIns="45720" anchor="t"/>
          <a:lstStyle/>
          <a:p>
            <a:r>
              <a:rPr lang="pt-BR">
                <a:solidFill>
                  <a:schemeClr val="accent6">
                    <a:lumMod val="49000"/>
                  </a:schemeClr>
                </a:solidFill>
                <a:latin typeface="Montserrat"/>
              </a:rPr>
              <a:t>Saúde, Pesquisa</a:t>
            </a:r>
            <a:r>
              <a:rPr lang="pt-BR" dirty="0">
                <a:solidFill>
                  <a:schemeClr val="accent6">
                    <a:lumMod val="49000"/>
                  </a:schemeClr>
                </a:solidFill>
                <a:latin typeface="Montserrat"/>
              </a:rPr>
              <a:t> e Ensino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47" y="959667"/>
            <a:ext cx="9150552" cy="589833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81" y="1924594"/>
            <a:ext cx="9504347" cy="461422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269411" y="4917057"/>
            <a:ext cx="4218317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pt-BR" sz="1000" dirty="0">
                <a:solidFill>
                  <a:srgbClr val="FF0000"/>
                </a:solidFill>
              </a:rPr>
              <a:t>Programa </a:t>
            </a:r>
            <a:r>
              <a:rPr lang="pt-BR" sz="1000">
                <a:solidFill>
                  <a:srgbClr val="FF0000"/>
                </a:solidFill>
              </a:rPr>
              <a:t>INOVA. Com</a:t>
            </a:r>
            <a:r>
              <a:rPr lang="pt-BR" sz="1000" dirty="0">
                <a:solidFill>
                  <a:srgbClr val="FF0000"/>
                </a:solidFill>
              </a:rPr>
              <a:t> o propósito de fortalecer a infraestrutura produtiva local e apoiar o desenvolvimento de regiões com menor dinamismo econômico, o Ministério da Integração e do Desenvolvimento Regional lançou, nesta sexta-feira (8), o Programa Nacional de Máquinas, Equipamentos e Veículos para o Desenvolvimento Regional e Territorial – o INOVA. A iniciativa busca ampliar oportunidades, modernizar territórios e reduzir desigualdades por meio da entrega de veículos e máquinas adequados às realidades de cada município.</a:t>
            </a:r>
          </a:p>
        </p:txBody>
      </p:sp>
    </p:spTree>
    <p:extLst>
      <p:ext uri="{BB962C8B-B14F-4D97-AF65-F5344CB8AC3E}">
        <p14:creationId xmlns:p14="http://schemas.microsoft.com/office/powerpoint/2010/main" val="2915887513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00697B9C6F154C9F071A122B1F3E0C" ma:contentTypeVersion="9" ma:contentTypeDescription="Create a new document." ma:contentTypeScope="" ma:versionID="4661fdd2b1f3d3a878274f98a73ae947">
  <xsd:schema xmlns:xsd="http://www.w3.org/2001/XMLSchema" xmlns:xs="http://www.w3.org/2001/XMLSchema" xmlns:p="http://schemas.microsoft.com/office/2006/metadata/properties" xmlns:ns3="c4ec6894-7134-4d45-80cb-95cd9f0aa0c6" targetNamespace="http://schemas.microsoft.com/office/2006/metadata/properties" ma:root="true" ma:fieldsID="eed17661f86ca5d2f2f7c4089bfaf545" ns3:_="">
    <xsd:import namespace="c4ec6894-7134-4d45-80cb-95cd9f0aa0c6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c6894-7134-4d45-80cb-95cd9f0aa0c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4ec6894-7134-4d45-80cb-95cd9f0aa0c6" xsi:nil="true"/>
  </documentManagement>
</p:properties>
</file>

<file path=customXml/itemProps1.xml><?xml version="1.0" encoding="utf-8"?>
<ds:datastoreItem xmlns:ds="http://schemas.openxmlformats.org/officeDocument/2006/customXml" ds:itemID="{723B4768-40BF-4F34-BCC1-A118D33F05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AB0287-BBC5-444C-80D9-7567C5DA37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ec6894-7134-4d45-80cb-95cd9f0aa0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93A279-8CC9-45EF-AA72-466BDBA09C95}">
  <ds:schemaRefs>
    <ds:schemaRef ds:uri="http://purl.org/dc/dcmitype/"/>
    <ds:schemaRef ds:uri="http://schemas.microsoft.com/office/2006/documentManagement/types"/>
    <ds:schemaRef ds:uri="c4ec6894-7134-4d45-80cb-95cd9f0aa0c6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6051</TotalTime>
  <Words>541</Words>
  <Application>Microsoft Office PowerPoint</Application>
  <PresentationFormat>Widescreen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Chiller</vt:lpstr>
      <vt:lpstr>Courier New</vt:lpstr>
      <vt:lpstr>Montserrat</vt:lpstr>
      <vt:lpstr>Roboto</vt:lpstr>
      <vt:lpstr>Lâmina de Abertura</vt:lpstr>
      <vt:lpstr>Lâmina de Abertura e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Marcos Aurélio Pereira</cp:lastModifiedBy>
  <cp:revision>2456</cp:revision>
  <cp:lastPrinted>2025-12-12T18:37:33Z</cp:lastPrinted>
  <dcterms:created xsi:type="dcterms:W3CDTF">2021-05-25T14:48:35Z</dcterms:created>
  <dcterms:modified xsi:type="dcterms:W3CDTF">2026-04-08T13:06:37Z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0x010100E900697B9C6F154C9F071A122B1F3E0C</vt:lpwstr>
  </property>
</Properties>
</file>