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0" r:id="rId5"/>
  </p:sldMasterIdLst>
  <p:notesMasterIdLst>
    <p:notesMasterId r:id="rId20"/>
  </p:notesMasterIdLst>
  <p:handoutMasterIdLst>
    <p:handoutMasterId r:id="rId21"/>
  </p:handoutMasterIdLst>
  <p:sldIdLst>
    <p:sldId id="270" r:id="rId6"/>
    <p:sldId id="256" r:id="rId7"/>
    <p:sldId id="266" r:id="rId8"/>
    <p:sldId id="267" r:id="rId9"/>
    <p:sldId id="271" r:id="rId10"/>
    <p:sldId id="259" r:id="rId11"/>
    <p:sldId id="260" r:id="rId12"/>
    <p:sldId id="261" r:id="rId13"/>
    <p:sldId id="262" r:id="rId14"/>
    <p:sldId id="269" r:id="rId15"/>
    <p:sldId id="263" r:id="rId16"/>
    <p:sldId id="265" r:id="rId17"/>
    <p:sldId id="268" r:id="rId18"/>
    <p:sldId id="257" r:id="rId19"/>
  </p:sldIdLst>
  <p:sldSz cx="12192000" cy="6858000"/>
  <p:notesSz cx="9928225" cy="679767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081B4752-1292-4318-9FCE-58520116D13C}">
          <p14:sldIdLst>
            <p14:sldId id="270"/>
            <p14:sldId id="256"/>
            <p14:sldId id="266"/>
            <p14:sldId id="267"/>
            <p14:sldId id="271"/>
            <p14:sldId id="259"/>
            <p14:sldId id="260"/>
            <p14:sldId id="261"/>
            <p14:sldId id="262"/>
            <p14:sldId id="269"/>
            <p14:sldId id="263"/>
            <p14:sldId id="265"/>
            <p14:sldId id="268"/>
            <p14:sldId id="257"/>
          </p14:sldIdLst>
        </p14:section>
        <p14:section name="Seção sem Título" id="{92FE0699-881A-48D0-8E8E-44E02F50048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500"/>
    <a:srgbClr val="03CF00"/>
    <a:srgbClr val="FFD622"/>
    <a:srgbClr val="183EFF"/>
    <a:srgbClr val="783C00"/>
    <a:srgbClr val="E5231F"/>
    <a:srgbClr val="3C3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EF25CA-5CBA-975B-CA85-588F61CFF756}" v="39" dt="2026-04-08T11:36:32.213"/>
    <p1510:client id="{83109812-C68D-D666-040D-FDFABA166DA4}" v="103" dt="2026-04-08T12:16:54.508"/>
    <p1510:client id="{E22721E1-0824-4D41-9316-7A72B263FE81}" v="5" dt="2026-04-08T11:08:45.5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Estilo Médio 4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581" autoAdjust="0"/>
  </p:normalViewPr>
  <p:slideViewPr>
    <p:cSldViewPr snapToGrid="0">
      <p:cViewPr varScale="1">
        <p:scale>
          <a:sx n="86" d="100"/>
          <a:sy n="86" d="100"/>
        </p:scale>
        <p:origin x="6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F9845-C187-46D1-BB98-53BDA910FA5D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B60D1-FEB8-411E-B1C2-9CBDEBA745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51571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9EFE87-ED4C-4DCF-B076-8DBC51C08213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9875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92823" y="3271381"/>
            <a:ext cx="7942580" cy="26765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4920B-BB4A-4432-A7FA-14A657F03B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3625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de Abert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8541560-C1DA-B090-79D4-D29BAABC60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5EAA027-B7AC-E312-3D74-EFF272CD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875" y="2324784"/>
            <a:ext cx="7110249" cy="1543023"/>
          </a:xfrm>
          <a:prstGeom prst="rect">
            <a:avLst/>
          </a:prstGeom>
        </p:spPr>
        <p:txBody>
          <a:bodyPr/>
          <a:lstStyle>
            <a:lvl1pPr algn="ctr">
              <a:defRPr lang="pt-BR" sz="5400" b="1" kern="1200" dirty="0">
                <a:solidFill>
                  <a:srgbClr val="183EF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637449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 co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3011" y="1924050"/>
            <a:ext cx="3886200" cy="171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1924050"/>
            <a:ext cx="6096000" cy="364807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6933011" y="3910474"/>
            <a:ext cx="3886200" cy="1661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3594031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964672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3767446"/>
            <a:ext cx="3886200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4" y="4558021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2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6933011" y="3767446"/>
            <a:ext cx="3886200" cy="666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6933011" y="4558020"/>
            <a:ext cx="3886200" cy="8953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792622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964672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3143556"/>
            <a:ext cx="3886200" cy="4137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4" y="5215246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4" name="Espaço Reservado para Imagem 3"/>
          <p:cNvSpPr>
            <a:spLocks noGrp="1"/>
          </p:cNvSpPr>
          <p:nvPr>
            <p:ph type="pic" sz="quarter" idx="19"/>
          </p:nvPr>
        </p:nvSpPr>
        <p:spPr>
          <a:xfrm>
            <a:off x="1190624" y="3767138"/>
            <a:ext cx="3886201" cy="123825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933010" y="3143556"/>
            <a:ext cx="3886200" cy="4146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6933010" y="5215246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Imagem 3"/>
          <p:cNvSpPr>
            <a:spLocks noGrp="1"/>
          </p:cNvSpPr>
          <p:nvPr>
            <p:ph type="pic" sz="quarter" idx="22"/>
          </p:nvPr>
        </p:nvSpPr>
        <p:spPr>
          <a:xfrm>
            <a:off x="6933010" y="3767138"/>
            <a:ext cx="3886201" cy="123825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9919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exto com gráfico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000124" y="2457451"/>
            <a:ext cx="3886200" cy="1123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000124" y="3857625"/>
            <a:ext cx="3886200" cy="13074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quarter" idx="17"/>
          </p:nvPr>
        </p:nvSpPr>
        <p:spPr>
          <a:xfrm>
            <a:off x="5723336" y="1085850"/>
            <a:ext cx="5095875" cy="481263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072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7991475" y="1085850"/>
            <a:ext cx="2827736" cy="441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7" name="Espaço Reservado para Imagem 2"/>
          <p:cNvSpPr>
            <a:spLocks noGrp="1"/>
          </p:cNvSpPr>
          <p:nvPr>
            <p:ph type="pic" sz="quarter" idx="16"/>
          </p:nvPr>
        </p:nvSpPr>
        <p:spPr>
          <a:xfrm>
            <a:off x="1276350" y="0"/>
            <a:ext cx="2105025" cy="419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1360706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1360706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3500438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3500438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638800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 hasCustomPrompt="1"/>
          </p:nvPr>
        </p:nvSpPr>
        <p:spPr>
          <a:xfrm>
            <a:off x="5638800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2" name="Espaço Reservado para Imagem 2"/>
          <p:cNvSpPr>
            <a:spLocks noGrp="1"/>
          </p:cNvSpPr>
          <p:nvPr>
            <p:ph type="pic" sz="quarter" idx="25"/>
          </p:nvPr>
        </p:nvSpPr>
        <p:spPr>
          <a:xfrm>
            <a:off x="3381375" y="0"/>
            <a:ext cx="2105025" cy="419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23" name="Espaço Reservado para Imagem 2"/>
          <p:cNvSpPr>
            <a:spLocks noGrp="1"/>
          </p:cNvSpPr>
          <p:nvPr>
            <p:ph type="pic" sz="quarter" idx="26"/>
          </p:nvPr>
        </p:nvSpPr>
        <p:spPr>
          <a:xfrm>
            <a:off x="5486400" y="0"/>
            <a:ext cx="2105025" cy="419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8626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2E83493-C7F4-C7B2-D2BD-755425FFEB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C1CA0A4-F05B-5773-BC79-24B6F476CF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957388" y="1085850"/>
            <a:ext cx="3143250" cy="48126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7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5723336" y="108585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5723336" y="161280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5723336" y="484765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5723336" y="5374609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723336" y="359372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 hasCustomPrompt="1"/>
          </p:nvPr>
        </p:nvSpPr>
        <p:spPr>
          <a:xfrm>
            <a:off x="5723336" y="412067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25" hasCustomPrompt="1"/>
          </p:nvPr>
        </p:nvSpPr>
        <p:spPr>
          <a:xfrm>
            <a:off x="5723336" y="233978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6" hasCustomPrompt="1"/>
          </p:nvPr>
        </p:nvSpPr>
        <p:spPr>
          <a:xfrm>
            <a:off x="5723336" y="2866740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823224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 à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5" y="797453"/>
            <a:ext cx="8715376" cy="6979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5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5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1190625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1190625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6019801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019801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6019801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4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6019801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463475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971550"/>
            <a:ext cx="12192000" cy="460057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3567113" y="5667840"/>
            <a:ext cx="5057775" cy="6291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553624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s com texto de apo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8042F7E-415C-1C9E-840D-52A0033B7EA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1F607B2-00A9-937D-8269-29A3E21E02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843088" y="928688"/>
            <a:ext cx="2100262" cy="49697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8"/>
          </p:nvPr>
        </p:nvSpPr>
        <p:spPr>
          <a:xfrm>
            <a:off x="8143875" y="0"/>
            <a:ext cx="375285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8" name="Espaço Reservado para Imagem 2"/>
          <p:cNvSpPr>
            <a:spLocks noGrp="1"/>
          </p:cNvSpPr>
          <p:nvPr>
            <p:ph type="pic" sz="quarter" idx="19"/>
          </p:nvPr>
        </p:nvSpPr>
        <p:spPr>
          <a:xfrm>
            <a:off x="4391025" y="0"/>
            <a:ext cx="375285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8423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64082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654660" y="3767446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654659" y="4291320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6988660" y="3767446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6988659" y="4291320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75005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i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263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gráfico de progres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64082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1877460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30%</a:t>
            </a:r>
          </a:p>
        </p:txBody>
      </p:sp>
      <p:sp>
        <p:nvSpPr>
          <p:cNvPr id="32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7947425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5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8634261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90%</a:t>
            </a:r>
          </a:p>
        </p:txBody>
      </p:sp>
      <p:sp>
        <p:nvSpPr>
          <p:cNvPr id="36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4565888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9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252724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60%</a:t>
            </a:r>
          </a:p>
        </p:txBody>
      </p:sp>
      <p:sp>
        <p:nvSpPr>
          <p:cNvPr id="40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2619375" y="5222209"/>
            <a:ext cx="6857999" cy="7127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1834184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âmina 1/4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44271" y="394971"/>
            <a:ext cx="8548369" cy="13693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44271" y="5330476"/>
            <a:ext cx="6099809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3E2E41F-A220-420D-8F86-395E5FDF23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44272" y="2078959"/>
            <a:ext cx="8549004" cy="29368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1pPr>
            <a:lvl2pPr marL="6858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3pPr>
            <a:lvl4pPr marL="16002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4pPr>
            <a:lvl5pPr marL="20574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101032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1136B438-876F-4751-7E8C-E90A1F6FF9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D3DD27C-1B6D-E72C-E6D4-588D16167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494993" y="1847419"/>
            <a:ext cx="8344764" cy="2620238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l">
              <a:defRPr sz="6000" b="1" spc="0" baseline="0">
                <a:solidFill>
                  <a:srgbClr val="03CF00"/>
                </a:solidFill>
              </a:defRPr>
            </a:lvl1pPr>
          </a:lstStyle>
          <a:p>
            <a:r>
              <a:rPr lang="pt-BR" dirty="0"/>
              <a:t>Título Principal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3103017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Imagem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Aspas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781175" y="5286375"/>
            <a:ext cx="9134476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Pessoa</a:t>
            </a:r>
          </a:p>
        </p:txBody>
      </p:sp>
      <p:cxnSp>
        <p:nvCxnSpPr>
          <p:cNvPr id="7" name="Conector reto 6"/>
          <p:cNvCxnSpPr>
            <a:stCxn id="9" idx="1"/>
          </p:cNvCxnSpPr>
          <p:nvPr userDrawn="1"/>
        </p:nvCxnSpPr>
        <p:spPr>
          <a:xfrm flipH="1">
            <a:off x="1276350" y="5486400"/>
            <a:ext cx="50482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 userDrawn="1"/>
        </p:nvCxnSpPr>
        <p:spPr>
          <a:xfrm>
            <a:off x="1276350" y="5991225"/>
            <a:ext cx="9639301" cy="0"/>
          </a:xfrm>
          <a:prstGeom prst="line">
            <a:avLst/>
          </a:prstGeom>
          <a:ln cap="rnd">
            <a:solidFill>
              <a:srgbClr val="03C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 userDrawn="1"/>
        </p:nvSpPr>
        <p:spPr>
          <a:xfrm>
            <a:off x="552450" y="295275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rgbClr val="183EFF"/>
                </a:solidFill>
              </a:rPr>
              <a:t>“</a:t>
            </a:r>
          </a:p>
        </p:txBody>
      </p:sp>
      <p:sp>
        <p:nvSpPr>
          <p:cNvPr id="17" name="CaixaDeTexto 16"/>
          <p:cNvSpPr txBox="1"/>
          <p:nvPr userDrawn="1"/>
        </p:nvSpPr>
        <p:spPr>
          <a:xfrm rot="10800000">
            <a:off x="10591801" y="3201472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190760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Aspas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276350" y="5286375"/>
            <a:ext cx="9639301" cy="400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Pessoa</a:t>
            </a:r>
          </a:p>
        </p:txBody>
      </p:sp>
      <p:sp>
        <p:nvSpPr>
          <p:cNvPr id="12" name="CaixaDeTexto 11"/>
          <p:cNvSpPr txBox="1"/>
          <p:nvPr userDrawn="1"/>
        </p:nvSpPr>
        <p:spPr>
          <a:xfrm>
            <a:off x="552450" y="295275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rgbClr val="183EFF"/>
                </a:solidFill>
              </a:rPr>
              <a:t>“</a:t>
            </a:r>
          </a:p>
        </p:txBody>
      </p:sp>
      <p:sp>
        <p:nvSpPr>
          <p:cNvPr id="17" name="CaixaDeTexto 16"/>
          <p:cNvSpPr txBox="1"/>
          <p:nvPr userDrawn="1"/>
        </p:nvSpPr>
        <p:spPr>
          <a:xfrm rot="10800000">
            <a:off x="10591801" y="3201472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946821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2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1" y="1085850"/>
            <a:ext cx="3886200" cy="3476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276351" y="4765931"/>
            <a:ext cx="3886200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913925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4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44271" y="394971"/>
            <a:ext cx="8548369" cy="13693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44271" y="5330476"/>
            <a:ext cx="6099809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3E2E41F-A220-420D-8F86-395E5FDF23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44272" y="2078959"/>
            <a:ext cx="8549004" cy="29368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1pPr>
            <a:lvl2pPr marL="6858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3pPr>
            <a:lvl4pPr marL="16002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4pPr>
            <a:lvl5pPr marL="20574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590179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exto com gráfico 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3011" y="1085850"/>
            <a:ext cx="3886200" cy="1285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6933011" y="2619375"/>
            <a:ext cx="3886200" cy="3279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DCC7624-8FD6-2D50-7C98-A23CCFB6C8D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5975" y="1085850"/>
            <a:ext cx="5359078" cy="481263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0562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028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2" r:id="rId2"/>
    <p:sldLayoutId id="2147483693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D042BC1F-CB3C-CC65-4A71-CE0130D46AA5}"/>
              </a:ext>
            </a:extLst>
          </p:cNvPr>
          <p:cNvSpPr/>
          <p:nvPr userDrawn="1"/>
        </p:nvSpPr>
        <p:spPr>
          <a:xfrm>
            <a:off x="1728788" y="0"/>
            <a:ext cx="1046321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3851CBDE-93DB-CD9F-EE75-A4C07C9679E6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AC3555A-6B36-11F3-774F-D6A303961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8749B18A-0E23-44DA-1802-4304D5D6630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02" y="6016675"/>
            <a:ext cx="3335498" cy="60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3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86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7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83E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4"/>
          </p:nvPr>
        </p:nvSpPr>
        <p:spPr>
          <a:xfrm>
            <a:off x="945573" y="1402773"/>
            <a:ext cx="9881753" cy="4281053"/>
          </a:xfrm>
        </p:spPr>
        <p:txBody>
          <a:bodyPr lIns="91440" tIns="45720" rIns="91440" bIns="45720" anchor="t"/>
          <a:lstStyle/>
          <a:p>
            <a:r>
              <a:rPr lang="pt-BR" dirty="0">
                <a:solidFill>
                  <a:schemeClr val="accent6">
                    <a:lumMod val="76000"/>
                  </a:schemeClr>
                </a:solidFill>
                <a:latin typeface="Montserrat"/>
              </a:rPr>
              <a:t>A INTERNACIONALIZAÇÃO DA FIOCRUZ</a:t>
            </a:r>
          </a:p>
          <a:p>
            <a:endParaRPr lang="pt-BR" dirty="0">
              <a:solidFill>
                <a:schemeClr val="accent6">
                  <a:lumMod val="76000"/>
                </a:schemeClr>
              </a:solidFill>
            </a:endParaRPr>
          </a:p>
          <a:p>
            <a:pPr algn="ctr"/>
            <a:r>
              <a:rPr lang="pt-BR" sz="2400" dirty="0">
                <a:solidFill>
                  <a:schemeClr val="accent6">
                    <a:lumMod val="76000"/>
                  </a:schemeClr>
                </a:solidFill>
                <a:latin typeface="Montserrat"/>
              </a:rPr>
              <a:t>Audiência Pública no Senado Federal</a:t>
            </a:r>
          </a:p>
          <a:p>
            <a:pPr algn="ctr"/>
            <a:r>
              <a:rPr lang="pt-BR" sz="2400" dirty="0">
                <a:solidFill>
                  <a:schemeClr val="accent6">
                    <a:lumMod val="76000"/>
                  </a:schemeClr>
                </a:solidFill>
                <a:latin typeface="Montserrat"/>
              </a:rPr>
              <a:t>8 de abril de 2026</a:t>
            </a:r>
          </a:p>
          <a:p>
            <a:pPr algn="ctr"/>
            <a:endParaRPr lang="pt-BR" dirty="0">
              <a:solidFill>
                <a:schemeClr val="accent6">
                  <a:lumMod val="76000"/>
                </a:schemeClr>
              </a:solidFill>
            </a:endParaRPr>
          </a:p>
          <a:p>
            <a:pPr algn="ctr"/>
            <a:r>
              <a:rPr lang="pt-BR" sz="2400" dirty="0">
                <a:solidFill>
                  <a:schemeClr val="accent6">
                    <a:lumMod val="76000"/>
                  </a:schemeClr>
                </a:solidFill>
                <a:latin typeface="Montserrat"/>
              </a:rPr>
              <a:t>Marise Ribeiro Nogueira</a:t>
            </a:r>
          </a:p>
          <a:p>
            <a:pPr algn="ctr"/>
            <a:r>
              <a:rPr lang="pt-BR" sz="2400" b="0" dirty="0">
                <a:solidFill>
                  <a:schemeClr val="accent6">
                    <a:lumMod val="76000"/>
                  </a:schemeClr>
                </a:solidFill>
                <a:latin typeface="Montserrat"/>
              </a:rPr>
              <a:t>Chefe da Assessoria Especial de Assuntos Internacionais do Ministério da Saúde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1933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4"/>
          </p:nvPr>
        </p:nvSpPr>
        <p:spPr>
          <a:xfrm>
            <a:off x="1144271" y="394971"/>
            <a:ext cx="8548369" cy="564696"/>
          </a:xfrm>
        </p:spPr>
        <p:txBody>
          <a:bodyPr lIns="91440" tIns="45720" rIns="91440" bIns="45720" anchor="t"/>
          <a:lstStyle/>
          <a:p>
            <a:r>
              <a:rPr lang="pt-BR">
                <a:solidFill>
                  <a:schemeClr val="accent6">
                    <a:lumMod val="49000"/>
                  </a:schemeClr>
                </a:solidFill>
                <a:latin typeface="Montserrat"/>
              </a:rPr>
              <a:t>Saúde, Pesquisa</a:t>
            </a:r>
            <a:r>
              <a:rPr lang="pt-BR" dirty="0">
                <a:solidFill>
                  <a:schemeClr val="accent6">
                    <a:lumMod val="49000"/>
                  </a:schemeClr>
                </a:solidFill>
                <a:latin typeface="Montserrat"/>
              </a:rPr>
              <a:t> e Ensino</a:t>
            </a:r>
          </a:p>
        </p:txBody>
      </p:sp>
      <p:sp>
        <p:nvSpPr>
          <p:cNvPr id="5" name="Retângulo 4"/>
          <p:cNvSpPr/>
          <p:nvPr/>
        </p:nvSpPr>
        <p:spPr>
          <a:xfrm>
            <a:off x="1144271" y="1484545"/>
            <a:ext cx="10273754" cy="126188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800" b="1">
                <a:solidFill>
                  <a:schemeClr val="accent6"/>
                </a:solidFill>
                <a:latin typeface="Calibri"/>
                <a:ea typeface="Calibri"/>
                <a:cs typeface="Calibri"/>
              </a:rPr>
              <a:t>Lei nº 14.725, de 16 de novembro de 2023</a:t>
            </a:r>
          </a:p>
          <a:p>
            <a:r>
              <a:rPr lang="pt-BR" sz="2400">
                <a:solidFill>
                  <a:schemeClr val="accent6"/>
                </a:solidFill>
                <a:latin typeface="Calibri"/>
                <a:ea typeface="Calibri"/>
                <a:cs typeface="Calibri"/>
              </a:rPr>
              <a:t>Regula a profissão de sanitarista e estabelece os requisitos para o exercício de sua atividade </a:t>
            </a:r>
            <a:r>
              <a:rPr lang="pt-BR" sz="2400" dirty="0">
                <a:solidFill>
                  <a:schemeClr val="accent6"/>
                </a:solidFill>
                <a:latin typeface="Calibri"/>
                <a:ea typeface="Calibri"/>
                <a:cs typeface="Calibri"/>
              </a:rPr>
              <a:t>profissional.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E64CD50-E964-AF5D-1E56-0A1B07242CB5}"/>
              </a:ext>
            </a:extLst>
          </p:cNvPr>
          <p:cNvSpPr txBox="1"/>
          <p:nvPr/>
        </p:nvSpPr>
        <p:spPr>
          <a:xfrm>
            <a:off x="2907015" y="3597137"/>
            <a:ext cx="5720219" cy="147732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dirty="0" err="1">
                <a:solidFill>
                  <a:schemeClr val="accent6">
                    <a:lumMod val="49000"/>
                  </a:schemeClr>
                </a:solidFill>
                <a:highlight>
                  <a:srgbClr val="FFFFFF"/>
                </a:highlight>
                <a:latin typeface="Arial"/>
                <a:cs typeface="Arial"/>
              </a:rPr>
              <a:t>RedEscola</a:t>
            </a:r>
            <a:r>
              <a:rPr lang="pt-BR" dirty="0">
                <a:solidFill>
                  <a:schemeClr val="accent6">
                    <a:lumMod val="49000"/>
                  </a:schemeClr>
                </a:solidFill>
                <a:highlight>
                  <a:srgbClr val="FFFFFF"/>
                </a:highlight>
                <a:latin typeface="Arial"/>
                <a:cs typeface="Arial"/>
              </a:rPr>
              <a:t>, em parceria com a Secretaria de Gestão do Trabalho e Educação da Saúde (SGTES/MS), formou </a:t>
            </a:r>
            <a:r>
              <a:rPr lang="pt-BR" b="1" dirty="0">
                <a:solidFill>
                  <a:schemeClr val="accent6">
                    <a:lumMod val="49000"/>
                  </a:schemeClr>
                </a:solidFill>
                <a:highlight>
                  <a:srgbClr val="FFFFFF"/>
                </a:highlight>
                <a:latin typeface="Arial"/>
                <a:cs typeface="Arial"/>
              </a:rPr>
              <a:t>1.013 sanitaristas </a:t>
            </a:r>
            <a:r>
              <a:rPr lang="pt-BR" dirty="0">
                <a:solidFill>
                  <a:schemeClr val="accent6">
                    <a:lumMod val="49000"/>
                  </a:schemeClr>
                </a:solidFill>
                <a:highlight>
                  <a:srgbClr val="FFFFFF"/>
                </a:highlight>
                <a:latin typeface="Arial"/>
                <a:cs typeface="Arial"/>
              </a:rPr>
              <a:t>no curso de Especialização em Saúde Pública, entre 2020 e 2021 (cenário da pandemia de Covid-19)</a:t>
            </a:r>
            <a:endParaRPr lang="pt-BR" dirty="0">
              <a:solidFill>
                <a:schemeClr val="accent6">
                  <a:lumMod val="49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335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4"/>
          </p:nvPr>
        </p:nvSpPr>
        <p:spPr>
          <a:xfrm>
            <a:off x="1144271" y="394971"/>
            <a:ext cx="9078031" cy="950750"/>
          </a:xfrm>
        </p:spPr>
        <p:txBody>
          <a:bodyPr lIns="91440" tIns="45720" rIns="91440" bIns="45720" anchor="t"/>
          <a:lstStyle/>
          <a:p>
            <a:r>
              <a:rPr lang="pt-BR" dirty="0">
                <a:solidFill>
                  <a:schemeClr val="accent6">
                    <a:lumMod val="49000"/>
                  </a:schemeClr>
                </a:solidFill>
                <a:latin typeface="Montserrat"/>
              </a:rPr>
              <a:t>Saúde e Cooperação Técnica Internacional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239162" y="1742536"/>
            <a:ext cx="721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Apoio da Fiocruz na cooperação bilateral e multilateral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475117" y="2700068"/>
            <a:ext cx="9360319" cy="23083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dirty="0"/>
              <a:t>Alguns exemplos recentes:</a:t>
            </a:r>
          </a:p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Acordo sobre Pandemias e Anexo </a:t>
            </a:r>
            <a:r>
              <a:rPr lang="pt-BR" dirty="0" err="1"/>
              <a:t>PABS</a:t>
            </a:r>
            <a:r>
              <a:rPr lang="pt-BR" dirty="0"/>
              <a:t> e demais agendas da OMS e da OPAS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G20 e  Coalizão Global para Produção Local e Regional, Inovação e Acesso Equitativo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CPLP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Cooperação para capacitação de profissionais de saúde de Angola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Complexo Industrial da Saúde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Missões presidenciais e ministeriais (assessoramento e participação).</a:t>
            </a:r>
          </a:p>
        </p:txBody>
      </p:sp>
    </p:spTree>
    <p:extLst>
      <p:ext uri="{BB962C8B-B14F-4D97-AF65-F5344CB8AC3E}">
        <p14:creationId xmlns:p14="http://schemas.microsoft.com/office/powerpoint/2010/main" val="990094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4"/>
          </p:nvPr>
        </p:nvSpPr>
        <p:spPr>
          <a:xfrm>
            <a:off x="478727" y="163477"/>
            <a:ext cx="8548369" cy="564696"/>
          </a:xfrm>
        </p:spPr>
        <p:txBody>
          <a:bodyPr lIns="91440" tIns="45720" rIns="91440" bIns="45720" anchor="t"/>
          <a:lstStyle/>
          <a:p>
            <a:r>
              <a:rPr lang="pt-BR" dirty="0">
                <a:solidFill>
                  <a:schemeClr val="accent6">
                    <a:lumMod val="49000"/>
                  </a:schemeClr>
                </a:solidFill>
                <a:latin typeface="Montserrat"/>
              </a:rPr>
              <a:t>Fiocruz no Brasil e no mundo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226" y="718527"/>
            <a:ext cx="8456413" cy="597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51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70777" y="1839398"/>
            <a:ext cx="42959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/>
              <a:t>“Nossa representação diplomática em Adis Abeba contará em breve com funcionários de órgãos governamentais como a Agência Brasileira de Cooperação, a Embrapa e a Fiocruz, nossos órgãos de pesquisa e desenvolvimento em agropecuária e saúde”</a:t>
            </a:r>
          </a:p>
          <a:p>
            <a:endParaRPr lang="pt-BR" sz="1400" b="0" i="0" dirty="0">
              <a:solidFill>
                <a:srgbClr val="1D1D1F"/>
              </a:solidFill>
              <a:effectLst/>
            </a:endParaRPr>
          </a:p>
          <a:p>
            <a:r>
              <a:rPr lang="pt-BR" sz="1400" dirty="0">
                <a:solidFill>
                  <a:srgbClr val="1D1D1F"/>
                </a:solidFill>
              </a:rPr>
              <a:t>Discurso do Presidente Lula durante a </a:t>
            </a:r>
            <a:r>
              <a:rPr lang="pt-BR" sz="1400" dirty="0"/>
              <a:t>37ª Cúpula da União Africana (</a:t>
            </a:r>
            <a:r>
              <a:rPr lang="pt-BR" sz="1400" dirty="0" err="1"/>
              <a:t>UA</a:t>
            </a:r>
            <a:r>
              <a:rPr lang="pt-BR" sz="1400" dirty="0"/>
              <a:t>), sobre a ampliação da cooperação em saúde com o continente africano.</a:t>
            </a:r>
            <a:endParaRPr lang="pt-BR" sz="1400" b="0" i="0" dirty="0">
              <a:solidFill>
                <a:srgbClr val="1D1D1F"/>
              </a:solidFill>
              <a:effectLst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244" y="977256"/>
            <a:ext cx="7173326" cy="513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97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90844" y="1509623"/>
            <a:ext cx="2932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dirty="0">
                <a:solidFill>
                  <a:schemeClr val="accent6">
                    <a:lumMod val="75000"/>
                  </a:schemeClr>
                </a:solidFill>
                <a:latin typeface="Chiller" panose="04020404031007020602" pitchFamily="82" charset="0"/>
              </a:rPr>
              <a:t>Obrigada.</a:t>
            </a:r>
          </a:p>
        </p:txBody>
      </p:sp>
    </p:spTree>
    <p:extLst>
      <p:ext uri="{BB962C8B-B14F-4D97-AF65-F5344CB8AC3E}">
        <p14:creationId xmlns:p14="http://schemas.microsoft.com/office/powerpoint/2010/main" val="1810182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170" y="933596"/>
            <a:ext cx="8863438" cy="5924404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936170" y="119678"/>
            <a:ext cx="8863438" cy="215443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700" b="1" dirty="0">
                <a:solidFill>
                  <a:schemeClr val="bg1"/>
                </a:solidFill>
              </a:rPr>
              <a:t>Internacionalização da FIOCRUZ</a:t>
            </a:r>
          </a:p>
        </p:txBody>
      </p:sp>
    </p:spTree>
    <p:extLst>
      <p:ext uri="{BB962C8B-B14F-4D97-AF65-F5344CB8AC3E}">
        <p14:creationId xmlns:p14="http://schemas.microsoft.com/office/powerpoint/2010/main" val="1511220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92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16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39859" y="330649"/>
            <a:ext cx="9344775" cy="618630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pt-BR" b="1" dirty="0">
                <a:solidFill>
                  <a:schemeClr val="accent6">
                    <a:lumMod val="49000"/>
                  </a:schemeClr>
                </a:solidFill>
              </a:rPr>
              <a:t>Governo Rodrigues Alves: a reforma sanitária e urbana da cidade do Rio de Janeiro</a:t>
            </a:r>
            <a:endParaRPr lang="pt-BR" b="1" dirty="0">
              <a:solidFill>
                <a:schemeClr val="accent6">
                  <a:lumMod val="49000"/>
                </a:schemeClr>
              </a:solidFill>
              <a:ea typeface="Calibri"/>
              <a:cs typeface="Calibri"/>
            </a:endParaRPr>
          </a:p>
          <a:p>
            <a:endParaRPr lang="pt-BR" dirty="0">
              <a:solidFill>
                <a:schemeClr val="accent6">
                  <a:lumMod val="49000"/>
                </a:schemeClr>
              </a:solidFill>
              <a:ea typeface="Calibri"/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accent6">
                    <a:lumMod val="49000"/>
                  </a:schemeClr>
                </a:solidFill>
              </a:rPr>
              <a:t> Oswaldo Cruz (1872-1917):</a:t>
            </a:r>
            <a:r>
              <a:rPr lang="pt-BR" dirty="0">
                <a:solidFill>
                  <a:schemeClr val="accent6">
                    <a:lumMod val="49000"/>
                  </a:schemeClr>
                </a:solidFill>
              </a:rPr>
              <a:t> primeiro brasileiro a estudar no Instituto Pasteur, em Paris. Especialista em Microbiologia, dominando as técnicas de produção de soros e vacinas. Fundador da pesquisa científica no Brasil.</a:t>
            </a:r>
            <a:endParaRPr lang="pt-BR" dirty="0">
              <a:solidFill>
                <a:schemeClr val="accent6">
                  <a:lumMod val="49000"/>
                </a:schemeClr>
              </a:solidFill>
              <a:ea typeface="Calibri"/>
              <a:cs typeface="Calibri"/>
            </a:endParaRPr>
          </a:p>
          <a:p>
            <a:r>
              <a:rPr lang="pt-BR" dirty="0">
                <a:solidFill>
                  <a:schemeClr val="accent6">
                    <a:lumMod val="49000"/>
                  </a:schemeClr>
                </a:solidFill>
              </a:rPr>
              <a:t>Em 1907, recebeu a medalha de ouro na Exposição Internacional de Higiene, em Berlim, por seu trabalho de saneamento no Brasil.</a:t>
            </a:r>
            <a:endParaRPr lang="pt-BR" dirty="0">
              <a:solidFill>
                <a:schemeClr val="accent6">
                  <a:lumMod val="49000"/>
                </a:schemeClr>
              </a:solidFill>
              <a:ea typeface="Calibri"/>
              <a:cs typeface="Calibri"/>
            </a:endParaRPr>
          </a:p>
          <a:p>
            <a:endParaRPr lang="pt-BR" dirty="0">
              <a:solidFill>
                <a:schemeClr val="accent6">
                  <a:lumMod val="49000"/>
                </a:schemeClr>
              </a:solidFill>
              <a:ea typeface="Calibri"/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accent6">
                    <a:lumMod val="49000"/>
                  </a:schemeClr>
                </a:solidFill>
              </a:rPr>
              <a:t> Instituto Soroterápico Federal (Manguinhos):</a:t>
            </a:r>
            <a:endParaRPr lang="pt-BR" dirty="0">
              <a:solidFill>
                <a:schemeClr val="accent6">
                  <a:lumMod val="49000"/>
                </a:schemeClr>
              </a:solidFill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6">
                    <a:lumMod val="49000"/>
                  </a:schemeClr>
                </a:solidFill>
              </a:rPr>
              <a:t>Instalado em julho de 1900 para fabricar no Brasil o soro e a vacina contra a peste bubônica</a:t>
            </a:r>
            <a:endParaRPr lang="pt-BR" dirty="0">
              <a:solidFill>
                <a:schemeClr val="accent6">
                  <a:lumMod val="49000"/>
                </a:schemeClr>
              </a:solidFill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6">
                    <a:lumMod val="49000"/>
                  </a:schemeClr>
                </a:solidFill>
              </a:rPr>
              <a:t>Seis meses depois, começou a produzir o soro e a vacina contra a peste.</a:t>
            </a:r>
            <a:endParaRPr lang="pt-BR" dirty="0">
              <a:solidFill>
                <a:schemeClr val="accent6">
                  <a:lumMod val="49000"/>
                </a:schemeClr>
              </a:solidFill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6">
                    <a:lumMod val="49000"/>
                  </a:schemeClr>
                </a:solidFill>
              </a:rPr>
              <a:t>A partir de 1908, passou a chamar-se </a:t>
            </a:r>
            <a:r>
              <a:rPr lang="pt-BR" b="1" dirty="0">
                <a:solidFill>
                  <a:schemeClr val="accent6">
                    <a:lumMod val="49000"/>
                  </a:schemeClr>
                </a:solidFill>
              </a:rPr>
              <a:t>Instituto Oswaldo Cruz</a:t>
            </a:r>
            <a:r>
              <a:rPr lang="pt-BR" dirty="0">
                <a:solidFill>
                  <a:schemeClr val="accent6">
                    <a:lumMod val="49000"/>
                  </a:schemeClr>
                </a:solidFill>
              </a:rPr>
              <a:t>.</a:t>
            </a:r>
            <a:endParaRPr lang="pt-BR" dirty="0">
              <a:solidFill>
                <a:schemeClr val="accent6">
                  <a:lumMod val="49000"/>
                </a:schemeClr>
              </a:solidFill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accent6">
                  <a:lumMod val="49000"/>
                </a:schemeClr>
              </a:solidFill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accent6">
                    <a:lumMod val="49000"/>
                  </a:schemeClr>
                </a:solidFill>
              </a:rPr>
              <a:t>Combate a Epidemias na Amazônia (1910):</a:t>
            </a:r>
            <a:endParaRPr lang="pt-BR" dirty="0">
              <a:solidFill>
                <a:schemeClr val="accent6">
                  <a:lumMod val="49000"/>
                </a:schemeClr>
              </a:solidFill>
              <a:ea typeface="Calibri"/>
              <a:cs typeface="Calibri"/>
            </a:endParaRPr>
          </a:p>
          <a:p>
            <a:pPr lvl="1"/>
            <a:endParaRPr lang="pt-BR" b="1" dirty="0">
              <a:solidFill>
                <a:schemeClr val="accent6">
                  <a:lumMod val="49000"/>
                </a:schemeClr>
              </a:solidFill>
              <a:ea typeface="Calibri"/>
              <a:cs typeface="Calibri"/>
            </a:endParaRPr>
          </a:p>
          <a:p>
            <a:pPr lvl="1"/>
            <a:r>
              <a:rPr lang="pt-BR" b="1" dirty="0">
                <a:solidFill>
                  <a:schemeClr val="accent6">
                    <a:lumMod val="49000"/>
                  </a:schemeClr>
                </a:solidFill>
              </a:rPr>
              <a:t>Saúde Pública e Diplomacia:</a:t>
            </a:r>
            <a:r>
              <a:rPr lang="pt-BR" dirty="0">
                <a:solidFill>
                  <a:schemeClr val="accent6">
                    <a:lumMod val="49000"/>
                  </a:schemeClr>
                </a:solidFill>
              </a:rPr>
              <a:t> A sanitarização do país serviu à inserção internacional do Brasil no início do século XX, fortalecendo a nação, em uma atuação comparada ao contexto político do Barão do Rio </a:t>
            </a:r>
            <a:r>
              <a:rPr lang="pt-BR">
                <a:solidFill>
                  <a:schemeClr val="accent6">
                    <a:lumMod val="49000"/>
                  </a:schemeClr>
                </a:solidFill>
              </a:rPr>
              <a:t>Branco.</a:t>
            </a:r>
            <a:endParaRPr lang="pt-BR" dirty="0">
              <a:solidFill>
                <a:schemeClr val="accent6">
                  <a:lumMod val="49000"/>
                </a:schemeClr>
              </a:solidFill>
              <a:ea typeface="Calibri"/>
              <a:cs typeface="Calibri"/>
            </a:endParaRPr>
          </a:p>
          <a:p>
            <a:pPr lvl="1"/>
            <a:endParaRPr lang="pt-BR" dirty="0">
              <a:solidFill>
                <a:schemeClr val="accent6">
                  <a:lumMod val="49000"/>
                </a:schemeClr>
              </a:solidFill>
              <a:ea typeface="Calibri"/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b="1">
                <a:solidFill>
                  <a:schemeClr val="accent6">
                    <a:lumMod val="49000"/>
                  </a:schemeClr>
                </a:solidFill>
              </a:rPr>
              <a:t> Legado Institucional:</a:t>
            </a:r>
            <a:r>
              <a:rPr lang="pt-BR" dirty="0">
                <a:solidFill>
                  <a:schemeClr val="accent6">
                    <a:lumMod val="49000"/>
                  </a:schemeClr>
                </a:solidFill>
              </a:rPr>
              <a:t> O Instituto foi peça-chave para a criação do Departamento Nacional de Saúde Pública, em 1920.</a:t>
            </a:r>
            <a:endParaRPr lang="pt-BR" b="0" i="0" dirty="0">
              <a:solidFill>
                <a:schemeClr val="accent6">
                  <a:lumMod val="49000"/>
                </a:schemeClr>
              </a:solidFill>
              <a:effectLst/>
              <a:ea typeface="Calibri"/>
              <a:cs typeface="Calibri"/>
            </a:endParaRPr>
          </a:p>
        </p:txBody>
      </p:sp>
      <p:pic>
        <p:nvPicPr>
          <p:cNvPr id="3" name="Imagem 2" descr="Interface gráfica do usuário, Site&#10;&#10;O conteúdo gerado por IA pode estar incorreto.">
            <a:extLst>
              <a:ext uri="{FF2B5EF4-FFF2-40B4-BE49-F238E27FC236}">
                <a16:creationId xmlns:a16="http://schemas.microsoft.com/office/drawing/2014/main" id="{0FF004AF-60E4-9FCB-EADD-8AB1681F3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6709" y="1716911"/>
            <a:ext cx="2150963" cy="322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10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6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Diagrama&#10;&#10;O conteúdo gerado por IA pode estar incorreto.">
            <a:extLst>
              <a:ext uri="{FF2B5EF4-FFF2-40B4-BE49-F238E27FC236}">
                <a16:creationId xmlns:a16="http://schemas.microsoft.com/office/drawing/2014/main" id="{B0CCD063-207E-262A-5D06-113E3781D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969" y="556657"/>
            <a:ext cx="8683759" cy="574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44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4"/>
          </p:nvPr>
        </p:nvSpPr>
        <p:spPr>
          <a:xfrm>
            <a:off x="1144271" y="394971"/>
            <a:ext cx="8548369" cy="564696"/>
          </a:xfrm>
        </p:spPr>
        <p:txBody>
          <a:bodyPr lIns="91440" tIns="45720" rIns="91440" bIns="45720" anchor="t"/>
          <a:lstStyle/>
          <a:p>
            <a:r>
              <a:rPr lang="pt-BR" dirty="0">
                <a:solidFill>
                  <a:schemeClr val="accent6">
                    <a:lumMod val="49000"/>
                  </a:schemeClr>
                </a:solidFill>
                <a:latin typeface="Montserrat"/>
              </a:rPr>
              <a:t>Saúde e Economia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723" y="1036873"/>
            <a:ext cx="7686137" cy="512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7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4"/>
          </p:nvPr>
        </p:nvSpPr>
        <p:spPr>
          <a:xfrm>
            <a:off x="1144271" y="394971"/>
            <a:ext cx="8548369" cy="564696"/>
          </a:xfrm>
        </p:spPr>
        <p:txBody>
          <a:bodyPr lIns="91440" tIns="45720" rIns="91440" bIns="45720" anchor="t"/>
          <a:lstStyle/>
          <a:p>
            <a:r>
              <a:rPr lang="pt-BR" dirty="0">
                <a:solidFill>
                  <a:schemeClr val="accent6">
                    <a:lumMod val="49000"/>
                  </a:schemeClr>
                </a:solidFill>
                <a:latin typeface="Montserrat"/>
              </a:rPr>
              <a:t>Saúde e Economia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038" y="1072163"/>
            <a:ext cx="7250860" cy="483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81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4"/>
          </p:nvPr>
        </p:nvSpPr>
        <p:spPr>
          <a:xfrm>
            <a:off x="768094" y="182768"/>
            <a:ext cx="8548369" cy="564696"/>
          </a:xfrm>
        </p:spPr>
        <p:txBody>
          <a:bodyPr lIns="91440" tIns="45720" rIns="91440" bIns="45720" anchor="t"/>
          <a:lstStyle/>
          <a:p>
            <a:r>
              <a:rPr lang="pt-BR" dirty="0">
                <a:solidFill>
                  <a:schemeClr val="accent6">
                    <a:lumMod val="49000"/>
                  </a:schemeClr>
                </a:solidFill>
                <a:latin typeface="Montserrat"/>
              </a:rPr>
              <a:t>Saúde e Economia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23" y="1020053"/>
            <a:ext cx="7670876" cy="511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56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4"/>
          </p:nvPr>
        </p:nvSpPr>
        <p:spPr>
          <a:xfrm>
            <a:off x="1144271" y="394971"/>
            <a:ext cx="8548369" cy="564696"/>
          </a:xfrm>
        </p:spPr>
        <p:txBody>
          <a:bodyPr lIns="91440" tIns="45720" rIns="91440" bIns="45720" anchor="t"/>
          <a:lstStyle/>
          <a:p>
            <a:r>
              <a:rPr lang="pt-BR">
                <a:solidFill>
                  <a:schemeClr val="accent6">
                    <a:lumMod val="49000"/>
                  </a:schemeClr>
                </a:solidFill>
                <a:latin typeface="Montserrat"/>
              </a:rPr>
              <a:t>Saúde, Pesquisa</a:t>
            </a:r>
            <a:r>
              <a:rPr lang="pt-BR" dirty="0">
                <a:solidFill>
                  <a:schemeClr val="accent6">
                    <a:lumMod val="49000"/>
                  </a:schemeClr>
                </a:solidFill>
                <a:latin typeface="Montserrat"/>
              </a:rPr>
              <a:t> e Ensino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47" y="959667"/>
            <a:ext cx="9150552" cy="589833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81" y="1924594"/>
            <a:ext cx="9504347" cy="4614229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269411" y="4917057"/>
            <a:ext cx="4218317" cy="1371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r>
              <a:rPr lang="pt-BR" sz="1000" dirty="0">
                <a:solidFill>
                  <a:srgbClr val="FF0000"/>
                </a:solidFill>
              </a:rPr>
              <a:t>Programa </a:t>
            </a:r>
            <a:r>
              <a:rPr lang="pt-BR" sz="1000">
                <a:solidFill>
                  <a:srgbClr val="FF0000"/>
                </a:solidFill>
              </a:rPr>
              <a:t>INOVA. Com</a:t>
            </a:r>
            <a:r>
              <a:rPr lang="pt-BR" sz="1000" dirty="0">
                <a:solidFill>
                  <a:srgbClr val="FF0000"/>
                </a:solidFill>
              </a:rPr>
              <a:t> o propósito de fortalecer a infraestrutura produtiva local e apoiar o desenvolvimento de regiões com menor dinamismo econômico, o Ministério da Integração e do Desenvolvimento Regional lançou, nesta sexta-feira (8), o Programa Nacional de Máquinas, Equipamentos e Veículos para o Desenvolvimento Regional e Territorial – o INOVA. A iniciativa busca ampliar oportunidades, modernizar territórios e reduzir desigualdades por meio da entrega de veículos e máquinas adequados às realidades de cada município.</a:t>
            </a:r>
          </a:p>
        </p:txBody>
      </p:sp>
    </p:spTree>
    <p:extLst>
      <p:ext uri="{BB962C8B-B14F-4D97-AF65-F5344CB8AC3E}">
        <p14:creationId xmlns:p14="http://schemas.microsoft.com/office/powerpoint/2010/main" val="2915887513"/>
      </p:ext>
    </p:extLst>
  </p:cSld>
  <p:clrMapOvr>
    <a:masterClrMapping/>
  </p:clrMapOvr>
</p:sld>
</file>

<file path=ppt/theme/theme1.xml><?xml version="1.0" encoding="utf-8"?>
<a:theme xmlns:a="http://schemas.openxmlformats.org/drawingml/2006/main" name="Lâmina de Aber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âmina de Abertura e final">
  <a:themeElements>
    <a:clrScheme name="Personalizar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3F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es">
      <a:majorFont>
        <a:latin typeface="Montserra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00697B9C6F154C9F071A122B1F3E0C" ma:contentTypeVersion="9" ma:contentTypeDescription="Create a new document." ma:contentTypeScope="" ma:versionID="4661fdd2b1f3d3a878274f98a73ae947">
  <xsd:schema xmlns:xsd="http://www.w3.org/2001/XMLSchema" xmlns:xs="http://www.w3.org/2001/XMLSchema" xmlns:p="http://schemas.microsoft.com/office/2006/metadata/properties" xmlns:ns3="c4ec6894-7134-4d45-80cb-95cd9f0aa0c6" targetNamespace="http://schemas.microsoft.com/office/2006/metadata/properties" ma:root="true" ma:fieldsID="eed17661f86ca5d2f2f7c4089bfaf545" ns3:_="">
    <xsd:import namespace="c4ec6894-7134-4d45-80cb-95cd9f0aa0c6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_activity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ec6894-7134-4d45-80cb-95cd9f0aa0c6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4ec6894-7134-4d45-80cb-95cd9f0aa0c6" xsi:nil="true"/>
  </documentManagement>
</p:properties>
</file>

<file path=customXml/itemProps1.xml><?xml version="1.0" encoding="utf-8"?>
<ds:datastoreItem xmlns:ds="http://schemas.openxmlformats.org/officeDocument/2006/customXml" ds:itemID="{723B4768-40BF-4F34-BCC1-A118D33F05A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AB0287-BBC5-444C-80D9-7567C5DA37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ec6894-7134-4d45-80cb-95cd9f0aa0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593A279-8CC9-45EF-AA72-466BDBA09C95}">
  <ds:schemaRefs>
    <ds:schemaRef ds:uri="http://purl.org/dc/dcmitype/"/>
    <ds:schemaRef ds:uri="http://schemas.microsoft.com/office/2006/documentManagement/types"/>
    <ds:schemaRef ds:uri="c4ec6894-7134-4d45-80cb-95cd9f0aa0c6"/>
    <ds:schemaRef ds:uri="http://www.w3.org/XML/1998/namespace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6051</TotalTime>
  <Words>541</Words>
  <Application>Microsoft Office PowerPoint</Application>
  <PresentationFormat>Widescreen</PresentationFormat>
  <Paragraphs>47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Chiller</vt:lpstr>
      <vt:lpstr>Courier New</vt:lpstr>
      <vt:lpstr>Montserrat</vt:lpstr>
      <vt:lpstr>Roboto</vt:lpstr>
      <vt:lpstr>Lâmina de Abertura</vt:lpstr>
      <vt:lpstr>Lâmina de Abertura e final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Josué Custódio Fernandes</dc:creator>
  <cp:lastModifiedBy>Marcos Aurélio Pereira</cp:lastModifiedBy>
  <cp:revision>2456</cp:revision>
  <cp:lastPrinted>2025-12-12T18:37:33Z</cp:lastPrinted>
  <dcterms:created xsi:type="dcterms:W3CDTF">2021-05-25T14:48:35Z</dcterms:created>
  <dcterms:modified xsi:type="dcterms:W3CDTF">2026-04-08T13:06:37Z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0x010100E900697B9C6F154C9F071A122B1F3E0C</vt:lpwstr>
  </property>
</Properties>
</file>