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703" r:id="rId5"/>
    <p:sldMasterId id="2147483691" r:id="rId6"/>
  </p:sldMasterIdLst>
  <p:notesMasterIdLst>
    <p:notesMasterId r:id="rId20"/>
  </p:notesMasterIdLst>
  <p:sldIdLst>
    <p:sldId id="2147047546" r:id="rId7"/>
    <p:sldId id="2147047529" r:id="rId8"/>
    <p:sldId id="2147047550" r:id="rId9"/>
    <p:sldId id="2147047534" r:id="rId10"/>
    <p:sldId id="2147047537" r:id="rId11"/>
    <p:sldId id="2147047553" r:id="rId12"/>
    <p:sldId id="2147047548" r:id="rId13"/>
    <p:sldId id="2147047555" r:id="rId14"/>
    <p:sldId id="2147047545" r:id="rId15"/>
    <p:sldId id="2147047544" r:id="rId16"/>
    <p:sldId id="2147047557" r:id="rId17"/>
    <p:sldId id="2147047556" r:id="rId18"/>
    <p:sldId id="2147047547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908DBD8-7203-44C5-AE2B-208A717F7372}">
          <p14:sldIdLst>
            <p14:sldId id="2147047546"/>
            <p14:sldId id="2147047529"/>
            <p14:sldId id="2147047550"/>
            <p14:sldId id="2147047534"/>
            <p14:sldId id="2147047537"/>
            <p14:sldId id="2147047553"/>
            <p14:sldId id="2147047548"/>
            <p14:sldId id="2147047555"/>
            <p14:sldId id="2147047545"/>
            <p14:sldId id="2147047544"/>
            <p14:sldId id="2147047557"/>
            <p14:sldId id="2147047556"/>
            <p14:sldId id="2147047547"/>
          </p14:sldIdLst>
        </p14:section>
        <p14:section name="Untitled Section" id="{DA9F6132-E857-492B-886C-682A517EB3E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távia" initials="O" lastIdx="1" clrIdx="0"/>
  <p:cmAuthor id="1" name="Kelly Haggett" initials="KH" lastIdx="19" clrIdx="1"/>
  <p:cmAuthor id="2" name="Andrew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6B149"/>
    <a:srgbClr val="FCE1B9"/>
    <a:srgbClr val="F5A52C"/>
    <a:srgbClr val="96C11F"/>
    <a:srgbClr val="B5D361"/>
    <a:srgbClr val="D7E7AA"/>
    <a:srgbClr val="58921E"/>
    <a:srgbClr val="CFE298"/>
    <a:srgbClr val="F6A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4BFCBA-9111-4829-B066-F0E555732BF4}" v="6" dt="2025-03-25T00:10:33.918"/>
  </p1510:revLst>
</p1510:revInfo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3774" autoAdjust="0"/>
  </p:normalViewPr>
  <p:slideViewPr>
    <p:cSldViewPr snapToGrid="0">
      <p:cViewPr varScale="1">
        <p:scale>
          <a:sx n="90" d="100"/>
          <a:sy n="90" d="100"/>
        </p:scale>
        <p:origin x="14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6B736-1232-4FFE-ABE0-5CBF3CDB87AF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4C52B-BABE-4E39-B727-9F169C99A3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91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4C52B-BABE-4E39-B727-9F169C99A37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034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997BC-7CF1-3EE2-0747-401108C81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608C565-291D-9957-9A2B-FF9EF68693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55BE0E0-4867-3522-EA12-085A5EAFE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086722E-E1E6-CAAE-E36E-0AC6046A28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4C52B-BABE-4E39-B727-9F169C99A37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110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0D8BB-C300-2B34-D746-8DF693894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193E233-44A4-EB80-A422-782C5559B0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7D4019D-6F84-D880-6338-FA0BFBA366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D37D27-B92E-F887-3D54-81D7E602D0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4C52B-BABE-4E39-B727-9F169C99A37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9562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E41EA-92DC-3EF6-0070-710A72B91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E27BD41-6B1A-D119-D9C8-1FAC5F3870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514BF90-0D39-A7B7-7843-24A4D08030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CDE0DE3-5068-03A4-6895-C840E6BEB8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4C52B-BABE-4E39-B727-9F169C99A37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8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complex of poly I:C with poly-L-lysine and carboxymethylcellulose (poly ICLC), however, is five to 10 times more resistant to hydrolysis by </a:t>
            </a:r>
            <a:r>
              <a:rPr lang="en-US" dirty="0" err="1"/>
              <a:t>RNAse</a:t>
            </a:r>
            <a:r>
              <a:rPr lang="en-US" dirty="0"/>
              <a:t> in primate serum than the parent poly I:C and induces significant levels of interferon in monkeys under conditions in which poly I:C itself induces no interferon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4C52B-BABE-4E39-B727-9F169C99A37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530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983D5-1A34-4CAA-C0DE-F7A3C98AE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6C7D58F-8244-AD8D-1518-5654CBEFF4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4BE44F3-9EC9-8052-975C-0FCD4B69EB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E599F3B-74B5-B522-2D5D-1B063A9EB9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4C52B-BABE-4E39-B727-9F169C99A37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73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C3588-79FA-1DA3-FEC5-472B66836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2FE35D5-DC41-1137-8521-D465049B23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75E2670-68B8-C9C9-9AAF-3B5192FA31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AE0AE70-BAD2-C3D9-4173-DA4B463669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4C52B-BABE-4E39-B727-9F169C99A37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212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22849-F34C-80BE-E55A-AB055D3B0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F1C6371-2D4B-2101-9632-D266527E34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62E35BD-E88C-9A40-2FC3-2C79F9B8E5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3B3C5B7-E8D7-216A-5698-8F5542E1F4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4C52B-BABE-4E39-B727-9F169C99A37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971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F49BA-2A6E-18D6-86FD-C6A12F195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B920367-9CE7-7D90-B0AD-64B1800647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A90B257-71D3-D42D-51AF-33422CBE53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287FDC2-E82C-756F-E0B5-26AE06322F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4C52B-BABE-4E39-B727-9F169C99A37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858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D7A8F-31CC-055B-0A44-4FEA92AE8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326D27E-F1A3-FC23-FEC6-0B6B27A7F1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46347CC-F82C-0078-3986-5D3BB44077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D7262B3-B98F-82A6-199D-12703E79F1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4C52B-BABE-4E39-B727-9F169C99A37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000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558A3-6D29-005A-3D97-4DB75051C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59C77BA-19F4-6B5D-C9ED-54EBA03639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7D6B671-6C28-EADF-27AF-19BFCC2A6F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E933762-2609-08BB-306B-E6D24D7286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4C52B-BABE-4E39-B727-9F169C99A37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46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7F459382-3CD1-A2A3-FABA-EAA12B37A8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3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2F41-0455-4D47-8927-BC59B88E816B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90E9-D51A-8246-93DD-94022D1AA32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6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2F41-0455-4D47-8927-BC59B88E816B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90E9-D51A-8246-93DD-94022D1AA32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20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A3106-DA05-4C9A-9A8C-ED187CD41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F9A3A4-11BE-478F-A23E-B02AE105C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28E974-C552-4BAA-8F3A-30CCAEF1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DAA9-DBA3-4E93-963F-CEE6403C45F6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C8FAB3-07FE-4FD3-AFF7-CD46F932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BC0C14-0437-4360-B884-CD9F7C55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EA50-1959-4B4D-B356-A5E2AB21C7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46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FE71D6-0059-2B4E-B64D-E3A5A35B1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00" y="364850"/>
            <a:ext cx="8240960" cy="36484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7D5AD9-99D1-8C48-A507-46A4C22EE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00" y="1086707"/>
            <a:ext cx="5158302" cy="824038"/>
          </a:xfrm>
        </p:spPr>
        <p:txBody>
          <a:bodyPr anchor="b"/>
          <a:lstStyle>
            <a:lvl1pPr marL="0" indent="0">
              <a:buNone/>
              <a:defRPr sz="1455" b="1"/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B487FC8-E801-404C-ADBA-1363087FE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00" y="1910745"/>
            <a:ext cx="5158302" cy="36850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E7CBF76-753A-FF4B-B78D-701F2ABD5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056" y="1086707"/>
            <a:ext cx="5183333" cy="824038"/>
          </a:xfrm>
        </p:spPr>
        <p:txBody>
          <a:bodyPr anchor="b"/>
          <a:lstStyle>
            <a:lvl1pPr marL="0" indent="0">
              <a:buNone/>
              <a:defRPr sz="1455" b="1"/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09DFA99-23A5-4C4D-AD54-46D2253E5D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056" y="1910745"/>
            <a:ext cx="5183333" cy="36850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80CEAF9-CD70-3E48-ACDB-77903390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272F-FEE7-DC44-BC05-4971EB93F3B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008880C-2B0B-6242-AAF0-6A96080D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377D0F6-E0CF-7345-9922-861C99EDA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3368-EC75-5840-A51A-8BECC3D73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279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>
            <a:extLst>
              <a:ext uri="{FF2B5EF4-FFF2-40B4-BE49-F238E27FC236}">
                <a16:creationId xmlns:a16="http://schemas.microsoft.com/office/drawing/2014/main" id="{D8958946-DA2F-F144-B3C1-624BA648C9D5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0" y="0"/>
            <a:ext cx="5364332" cy="6857375"/>
          </a:xfrm>
          <a:prstGeom prst="rect">
            <a:avLst/>
          </a:prstGeom>
          <a:ln w="0"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2C2C923-8E82-A446-AB00-0D61E76EA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127" y="2911088"/>
            <a:ext cx="6551861" cy="598775"/>
          </a:xfrm>
        </p:spPr>
        <p:txBody>
          <a:bodyPr anchor="b">
            <a:normAutofit/>
          </a:bodyPr>
          <a:lstStyle>
            <a:lvl1pPr algn="l">
              <a:defRPr sz="2668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301CA8-1329-BD4B-A8CE-CE6D18A3C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127" y="3602280"/>
            <a:ext cx="6551861" cy="348483"/>
          </a:xfrm>
        </p:spPr>
        <p:txBody>
          <a:bodyPr/>
          <a:lstStyle>
            <a:lvl1pPr marL="0" indent="0" algn="l">
              <a:buNone/>
              <a:defRPr sz="1455"/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pt-BR"/>
              <a:t>Clique para editar o estilo do subtítulo Mestre</a:t>
            </a:r>
          </a:p>
        </p:txBody>
      </p:sp>
      <p:pic>
        <p:nvPicPr>
          <p:cNvPr id="6" name="Imagem 5" descr="Uma imagem contendo Logotipo&#10;&#10;Descrição gerada automaticamente">
            <a:extLst>
              <a:ext uri="{FF2B5EF4-FFF2-40B4-BE49-F238E27FC236}">
                <a16:creationId xmlns:a16="http://schemas.microsoft.com/office/drawing/2014/main" id="{CA2FA34D-06D8-4AFE-A898-BBCE15EEEC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30"/>
          <a:stretch/>
        </p:blipFill>
        <p:spPr>
          <a:xfrm>
            <a:off x="9726892" y="290250"/>
            <a:ext cx="2084638" cy="4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3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er_branc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2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2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er_branco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3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2F41-0455-4D47-8927-BC59B88E816B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90E9-D51A-8246-93DD-94022D1AA32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2F41-0455-4D47-8927-BC59B88E816B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90E9-D51A-8246-93DD-94022D1AA32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7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2F41-0455-4D47-8927-BC59B88E816B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90E9-D51A-8246-93DD-94022D1AA32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1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2F41-0455-4D47-8927-BC59B88E816B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90E9-D51A-8246-93DD-94022D1AA32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7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2F41-0455-4D47-8927-BC59B88E816B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90E9-D51A-8246-93DD-94022D1AA32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6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C2F41-0455-4D47-8927-BC59B88E816B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390E9-D51A-8246-93DD-94022D1AA32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9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613B3A2-72B9-F241-8072-68623981B696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54362" y="0"/>
            <a:ext cx="12191842" cy="6857157"/>
          </a:xfrm>
          <a:prstGeom prst="rect">
            <a:avLst/>
          </a:prstGeom>
          <a:ln w="0">
            <a:noFill/>
          </a:ln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710D416-E0D8-E64C-8092-83415A97A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38" y="247542"/>
            <a:ext cx="7429929" cy="277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876561-696E-0746-9160-0D43DA36C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538" y="1023172"/>
            <a:ext cx="10514926" cy="5036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BBFE39-DC45-0641-81E6-90C281A838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537" y="6356454"/>
            <a:ext cx="2742815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D272F-FEE7-DC44-BC05-4971EB93F3B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AA4A38-0CD1-F948-A9CF-ED3CBE586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49" y="6356454"/>
            <a:ext cx="4114704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7893EF-A504-A449-B5E6-28D88AC3F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48" y="6356454"/>
            <a:ext cx="2742815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53368-EC75-5840-A51A-8BECC3D73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01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78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628E70C-FE05-7041-98B8-40E1E1DF8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38" y="364850"/>
            <a:ext cx="10514926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42C473-8EFA-D849-958A-8CD78E4E7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538" y="1825206"/>
            <a:ext cx="10514926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1EA007-FEE9-2447-A68E-F0D0973B9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537" y="6356454"/>
            <a:ext cx="2742815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3CBD2-952E-E64A-B803-11215169DD8C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B7E18B-5029-C14F-B3B9-3EDA69E62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49" y="6356454"/>
            <a:ext cx="4114704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96C9DF-6629-2248-A15F-2FD2FC5D3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48" y="6356454"/>
            <a:ext cx="2742815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27F45-5DC2-4942-BA66-C76D488D55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64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78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2AFE15DC-D190-7CC0-40C3-16962E3926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36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FEAE6-22DD-977D-689B-60369E73C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08994-73C4-58FB-439D-6C9BBAF20334}"/>
              </a:ext>
            </a:extLst>
          </p:cNvPr>
          <p:cNvSpPr txBox="1">
            <a:spLocks/>
          </p:cNvSpPr>
          <p:nvPr/>
        </p:nvSpPr>
        <p:spPr>
          <a:xfrm>
            <a:off x="839500" y="364850"/>
            <a:ext cx="8240960" cy="3648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solidFill>
                  <a:srgbClr val="96C11F"/>
                </a:solidFill>
              </a:rPr>
              <a:t>Projetos com Hiltonol®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10D54F1-E09D-4279-A1B2-2081948BF781}"/>
              </a:ext>
            </a:extLst>
          </p:cNvPr>
          <p:cNvSpPr txBox="1"/>
          <p:nvPr/>
        </p:nvSpPr>
        <p:spPr>
          <a:xfrm>
            <a:off x="839500" y="1679709"/>
            <a:ext cx="1685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/>
              <a:t>PROPONENTE: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8E637D79-85AF-DDBF-3C84-16ADC0648957}"/>
              </a:ext>
            </a:extLst>
          </p:cNvPr>
          <p:cNvGrpSpPr/>
          <p:nvPr/>
        </p:nvGrpSpPr>
        <p:grpSpPr>
          <a:xfrm>
            <a:off x="229140" y="3177623"/>
            <a:ext cx="11585090" cy="1823465"/>
            <a:chOff x="229140" y="3177623"/>
            <a:chExt cx="11585090" cy="1823465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066AC256-2DA6-AC2F-8B6A-0250FD6D9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6902"/>
            <a:stretch/>
          </p:blipFill>
          <p:spPr>
            <a:xfrm>
              <a:off x="717187" y="3429000"/>
              <a:ext cx="11097043" cy="15720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C9582141-645C-FA95-C227-C5F6C9DBB006}"/>
                </a:ext>
              </a:extLst>
            </p:cNvPr>
            <p:cNvSpPr txBox="1"/>
            <p:nvPr/>
          </p:nvSpPr>
          <p:spPr>
            <a:xfrm rot="20606974">
              <a:off x="229140" y="3177623"/>
              <a:ext cx="1639648" cy="4001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58921E"/>
                  </a:solidFill>
                </a:rPr>
                <a:t>APROVADO</a:t>
              </a:r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E746413-D149-FC99-5F0F-456340CF414F}"/>
              </a:ext>
            </a:extLst>
          </p:cNvPr>
          <p:cNvSpPr txBox="1"/>
          <p:nvPr/>
        </p:nvSpPr>
        <p:spPr>
          <a:xfrm>
            <a:off x="857309" y="2314313"/>
            <a:ext cx="9973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FINANCIAMENTO PARA DESENVOLVIMENTO DE VACINA CONTRA LEISHMANIOSE VISCERAL HUMANA (COM HILTONOL®)</a:t>
            </a:r>
          </a:p>
        </p:txBody>
      </p:sp>
      <p:pic>
        <p:nvPicPr>
          <p:cNvPr id="9218" name="Picture 2" descr="CT Vacinas">
            <a:extLst>
              <a:ext uri="{FF2B5EF4-FFF2-40B4-BE49-F238E27FC236}">
                <a16:creationId xmlns:a16="http://schemas.microsoft.com/office/drawing/2014/main" id="{4E234775-00BA-FE0F-5743-5A774F56F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017" y="1603421"/>
            <a:ext cx="1984155" cy="5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CCE5736-520B-B262-C90E-FD44AC28C148}"/>
              </a:ext>
            </a:extLst>
          </p:cNvPr>
          <p:cNvSpPr txBox="1"/>
          <p:nvPr/>
        </p:nvSpPr>
        <p:spPr>
          <a:xfrm>
            <a:off x="717187" y="5792609"/>
            <a:ext cx="40334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SUBVENÇÃO: R$4.300.000,00 </a:t>
            </a:r>
          </a:p>
        </p:txBody>
      </p:sp>
    </p:spTree>
    <p:extLst>
      <p:ext uri="{BB962C8B-B14F-4D97-AF65-F5344CB8AC3E}">
        <p14:creationId xmlns:p14="http://schemas.microsoft.com/office/powerpoint/2010/main" val="803418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4EF76-CCD8-902E-937B-7902A3350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DD43BB-6903-15A4-759C-1AC1B12230FC}"/>
              </a:ext>
            </a:extLst>
          </p:cNvPr>
          <p:cNvSpPr txBox="1">
            <a:spLocks/>
          </p:cNvSpPr>
          <p:nvPr/>
        </p:nvSpPr>
        <p:spPr>
          <a:xfrm>
            <a:off x="839500" y="364850"/>
            <a:ext cx="8240960" cy="3648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solidFill>
                  <a:srgbClr val="96C11F"/>
                </a:solidFill>
              </a:rPr>
              <a:t>Projetos com Hiltonol®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1F94C35-0E43-8056-6178-C7644FCDD6ED}"/>
              </a:ext>
            </a:extLst>
          </p:cNvPr>
          <p:cNvSpPr txBox="1"/>
          <p:nvPr/>
        </p:nvSpPr>
        <p:spPr>
          <a:xfrm>
            <a:off x="839500" y="1679709"/>
            <a:ext cx="1685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/>
              <a:t>PROPONENTE: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A17FB0B-F788-F69B-3043-C2CEC720FC90}"/>
              </a:ext>
            </a:extLst>
          </p:cNvPr>
          <p:cNvSpPr txBox="1"/>
          <p:nvPr/>
        </p:nvSpPr>
        <p:spPr>
          <a:xfrm>
            <a:off x="839500" y="3065182"/>
            <a:ext cx="9973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FINANCIAMENTO PARA DESENVOLVIMENTO DE VACINA CONTRA A DOENÇA DE CHAGAS </a:t>
            </a:r>
          </a:p>
          <a:p>
            <a:pPr algn="ctr"/>
            <a:r>
              <a:rPr lang="pt-BR" sz="2000" b="1" dirty="0"/>
              <a:t>(COM HILTONOL®)</a:t>
            </a:r>
          </a:p>
        </p:txBody>
      </p:sp>
      <p:pic>
        <p:nvPicPr>
          <p:cNvPr id="9218" name="Picture 2" descr="CT Vacinas">
            <a:extLst>
              <a:ext uri="{FF2B5EF4-FFF2-40B4-BE49-F238E27FC236}">
                <a16:creationId xmlns:a16="http://schemas.microsoft.com/office/drawing/2014/main" id="{60359817-A2CE-A711-F7AE-6DD6CF17C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017" y="1603421"/>
            <a:ext cx="1984155" cy="5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1CB2861-7239-1A8E-AF60-2430E4A09644}"/>
              </a:ext>
            </a:extLst>
          </p:cNvPr>
          <p:cNvSpPr txBox="1"/>
          <p:nvPr/>
        </p:nvSpPr>
        <p:spPr>
          <a:xfrm>
            <a:off x="3371557" y="4369778"/>
            <a:ext cx="5042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FUNDAÇÃO J. ROMEU CANÇADO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2FA4048-AA42-E8A6-4848-6B493CFC2503}"/>
              </a:ext>
            </a:extLst>
          </p:cNvPr>
          <p:cNvSpPr txBox="1"/>
          <p:nvPr/>
        </p:nvSpPr>
        <p:spPr>
          <a:xfrm>
            <a:off x="717187" y="5792609"/>
            <a:ext cx="40334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SUBVENÇÃO: R$350.000,00 </a:t>
            </a:r>
          </a:p>
        </p:txBody>
      </p:sp>
    </p:spTree>
    <p:extLst>
      <p:ext uri="{BB962C8B-B14F-4D97-AF65-F5344CB8AC3E}">
        <p14:creationId xmlns:p14="http://schemas.microsoft.com/office/powerpoint/2010/main" val="2012509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569F2-807D-F595-2AD4-8174DB1E6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C7482-9B9D-F054-82FE-FBCE1E5DE988}"/>
              </a:ext>
            </a:extLst>
          </p:cNvPr>
          <p:cNvSpPr txBox="1">
            <a:spLocks/>
          </p:cNvSpPr>
          <p:nvPr/>
        </p:nvSpPr>
        <p:spPr>
          <a:xfrm>
            <a:off x="839500" y="335033"/>
            <a:ext cx="8240960" cy="3648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solidFill>
                  <a:srgbClr val="96C11F"/>
                </a:solidFill>
                <a:latin typeface="Aller"/>
              </a:rPr>
              <a:t>Vacinas Novas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BE45545-AB11-E1B1-2BE8-4E11C34B4949}"/>
              </a:ext>
            </a:extLst>
          </p:cNvPr>
          <p:cNvSpPr txBox="1"/>
          <p:nvPr/>
        </p:nvSpPr>
        <p:spPr>
          <a:xfrm>
            <a:off x="543061" y="1905506"/>
            <a:ext cx="11265392" cy="36625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Para que estas vacinas </a:t>
            </a:r>
            <a:r>
              <a:rPr lang="pt-BR" sz="2000"/>
              <a:t>tragam benefício </a:t>
            </a:r>
            <a:r>
              <a:rPr lang="pt-BR" sz="2000" dirty="0"/>
              <a:t>a</a:t>
            </a:r>
            <a:r>
              <a:rPr lang="pt-BR" sz="2000"/>
              <a:t>o </a:t>
            </a:r>
            <a:r>
              <a:rPr lang="pt-BR" sz="2000" dirty="0"/>
              <a:t>Brasil, </a:t>
            </a:r>
          </a:p>
          <a:p>
            <a:pPr algn="ctr"/>
            <a:endParaRPr lang="pt-BR" sz="2000" dirty="0"/>
          </a:p>
          <a:p>
            <a:pPr algn="ctr"/>
            <a:r>
              <a:rPr lang="pt-BR" sz="2000" dirty="0"/>
              <a:t>é crucial o </a:t>
            </a:r>
            <a:r>
              <a:rPr lang="pt-BR" sz="2400" b="1" dirty="0"/>
              <a:t>PL4467/2021</a:t>
            </a:r>
            <a:r>
              <a:rPr lang="pt-BR" sz="2400" dirty="0"/>
              <a:t>, </a:t>
            </a:r>
          </a:p>
          <a:p>
            <a:pPr algn="ctr"/>
            <a:endParaRPr lang="pt-BR" sz="2000" dirty="0"/>
          </a:p>
          <a:p>
            <a:pPr algn="ctr"/>
            <a:r>
              <a:rPr lang="pt-BR" sz="2000" dirty="0"/>
              <a:t>do </a:t>
            </a:r>
            <a:r>
              <a:rPr lang="pt-BR" sz="2400" b="1" dirty="0"/>
              <a:t>Senador Alessandro Vieira </a:t>
            </a:r>
            <a:r>
              <a:rPr lang="pt-BR" sz="2000" dirty="0"/>
              <a:t>e com relatoria do </a:t>
            </a:r>
            <a:r>
              <a:rPr lang="pt-BR" sz="2400" b="1" dirty="0"/>
              <a:t>Senador Astronauta Marcos Pontes, </a:t>
            </a:r>
          </a:p>
          <a:p>
            <a:pPr algn="ctr"/>
            <a:endParaRPr lang="pt-BR" sz="2000" dirty="0"/>
          </a:p>
          <a:p>
            <a:pPr algn="ctr"/>
            <a:r>
              <a:rPr lang="pt-BR" sz="2000" dirty="0"/>
              <a:t>que propõe incluir, de forma destacada no Lei do FNDCT,</a:t>
            </a:r>
          </a:p>
          <a:p>
            <a:pPr algn="ctr"/>
            <a:endParaRPr lang="pt-BR" sz="2000" dirty="0"/>
          </a:p>
          <a:p>
            <a:pPr algn="ctr"/>
            <a:r>
              <a:rPr lang="pt-BR" sz="2000" dirty="0"/>
              <a:t>a importância do </a:t>
            </a:r>
          </a:p>
          <a:p>
            <a:pPr algn="ctr"/>
            <a:endParaRPr lang="pt-BR" sz="2000" dirty="0"/>
          </a:p>
          <a:p>
            <a:pPr algn="ctr"/>
            <a:r>
              <a:rPr lang="pt-BR" sz="2400" b="1" dirty="0"/>
              <a:t>financiamento contínuo da pesquisa e desenvolvimento de imunobiológicos nacionais</a:t>
            </a:r>
            <a:r>
              <a:rPr lang="pt-BR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09238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7D60A5-0082-D99E-2AF6-6F9072468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FD7A500-469E-3186-4D15-26843FF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47AD5848-CAB4-224B-0BC0-BA25E57142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92A8030-FEDD-2A33-B735-CB8B8F99004B}"/>
              </a:ext>
            </a:extLst>
          </p:cNvPr>
          <p:cNvSpPr txBox="1"/>
          <p:nvPr/>
        </p:nvSpPr>
        <p:spPr>
          <a:xfrm>
            <a:off x="3904593" y="1229709"/>
            <a:ext cx="4382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Aptos" panose="020B0004020202020204" pitchFamily="34" charset="0"/>
              </a:rPr>
              <a:t>Obrigado!!!</a:t>
            </a:r>
          </a:p>
        </p:txBody>
      </p:sp>
    </p:spTree>
    <p:extLst>
      <p:ext uri="{BB962C8B-B14F-4D97-AF65-F5344CB8AC3E}">
        <p14:creationId xmlns:p14="http://schemas.microsoft.com/office/powerpoint/2010/main" val="290584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">
            <a:extLst>
              <a:ext uri="{FF2B5EF4-FFF2-40B4-BE49-F238E27FC236}">
                <a16:creationId xmlns:a16="http://schemas.microsoft.com/office/drawing/2014/main" id="{7A0EE25E-B86A-E3C2-35B3-15CB26E14FC9}"/>
              </a:ext>
            </a:extLst>
          </p:cNvPr>
          <p:cNvSpPr txBox="1">
            <a:spLocks/>
          </p:cNvSpPr>
          <p:nvPr/>
        </p:nvSpPr>
        <p:spPr>
          <a:xfrm>
            <a:off x="839500" y="364850"/>
            <a:ext cx="8240960" cy="3648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solidFill>
                  <a:srgbClr val="96C11F"/>
                </a:solidFill>
              </a:rPr>
              <a:t>Joint-Venture  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DB63D789-DA18-D312-B62E-F9F59E12E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461" y="4216420"/>
            <a:ext cx="2944284" cy="1276347"/>
          </a:xfrm>
          <a:prstGeom prst="rect">
            <a:avLst/>
          </a:prstGeom>
        </p:spPr>
      </p:pic>
      <p:pic>
        <p:nvPicPr>
          <p:cNvPr id="28" name="Imagem 27" descr="Uma imagem contendo desenho&#10;&#10;O conteúdo gerado por IA pode estar incorreto.">
            <a:extLst>
              <a:ext uri="{FF2B5EF4-FFF2-40B4-BE49-F238E27FC236}">
                <a16:creationId xmlns:a16="http://schemas.microsoft.com/office/drawing/2014/main" id="{C7BD4F7F-07FD-8017-C26B-BD82BFB47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32" y="2851187"/>
            <a:ext cx="4534224" cy="1469819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96916508-41ED-D96A-ECA1-FA065AE3442F}"/>
              </a:ext>
            </a:extLst>
          </p:cNvPr>
          <p:cNvSpPr txBox="1"/>
          <p:nvPr/>
        </p:nvSpPr>
        <p:spPr>
          <a:xfrm>
            <a:off x="7914024" y="2778185"/>
            <a:ext cx="1939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rgbClr val="96C11F"/>
                </a:solidFill>
              </a:rPr>
              <a:t>+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7723B705-7C07-58E2-9D61-63E479D1D9DF}"/>
              </a:ext>
            </a:extLst>
          </p:cNvPr>
          <p:cNvGrpSpPr/>
          <p:nvPr/>
        </p:nvGrpSpPr>
        <p:grpSpPr>
          <a:xfrm>
            <a:off x="5438394" y="1495235"/>
            <a:ext cx="5440718" cy="3179241"/>
            <a:chOff x="5454159" y="1447938"/>
            <a:chExt cx="5440718" cy="3179241"/>
          </a:xfrm>
        </p:grpSpPr>
        <p:pic>
          <p:nvPicPr>
            <p:cNvPr id="26" name="Imagem 25" descr="Logotipo, nome da empresa&#10;&#10;O conteúdo gerado por IA pode estar incorreto.">
              <a:extLst>
                <a:ext uri="{FF2B5EF4-FFF2-40B4-BE49-F238E27FC236}">
                  <a16:creationId xmlns:a16="http://schemas.microsoft.com/office/drawing/2014/main" id="{4AB40473-A932-D943-26D2-48C4F821E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60654" y="1447938"/>
              <a:ext cx="4534223" cy="1403249"/>
            </a:xfrm>
            <a:prstGeom prst="rect">
              <a:avLst/>
            </a:prstGeom>
          </p:spPr>
        </p:pic>
        <p:sp>
          <p:nvSpPr>
            <p:cNvPr id="33" name="Chave Direita 32">
              <a:extLst>
                <a:ext uri="{FF2B5EF4-FFF2-40B4-BE49-F238E27FC236}">
                  <a16:creationId xmlns:a16="http://schemas.microsoft.com/office/drawing/2014/main" id="{FB7820B8-6A63-9ECE-C0C0-D45396065F74}"/>
                </a:ext>
              </a:extLst>
            </p:cNvPr>
            <p:cNvSpPr/>
            <p:nvPr/>
          </p:nvSpPr>
          <p:spPr>
            <a:xfrm>
              <a:off x="5454159" y="2230820"/>
              <a:ext cx="787078" cy="2396359"/>
            </a:xfrm>
            <a:prstGeom prst="rightBrace">
              <a:avLst/>
            </a:prstGeom>
            <a:ln>
              <a:solidFill>
                <a:srgbClr val="96C11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43815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C9198-8705-E3DA-5ACF-2EF12058E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F08DBC-1330-2038-616A-ED093B48043A}"/>
              </a:ext>
            </a:extLst>
          </p:cNvPr>
          <p:cNvSpPr txBox="1">
            <a:spLocks/>
          </p:cNvSpPr>
          <p:nvPr/>
        </p:nvSpPr>
        <p:spPr>
          <a:xfrm>
            <a:off x="839500" y="364850"/>
            <a:ext cx="8240960" cy="3648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solidFill>
                  <a:srgbClr val="96C11F"/>
                </a:solidFill>
              </a:rPr>
              <a:t>Vacinas modernas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65E65EA-C44E-98E4-08D7-5BA3B7F2E0CD}"/>
              </a:ext>
            </a:extLst>
          </p:cNvPr>
          <p:cNvSpPr/>
          <p:nvPr/>
        </p:nvSpPr>
        <p:spPr>
          <a:xfrm>
            <a:off x="4762852" y="4148551"/>
            <a:ext cx="2236304" cy="2047461"/>
          </a:xfrm>
          <a:prstGeom prst="ellipse">
            <a:avLst/>
          </a:prstGeom>
          <a:solidFill>
            <a:srgbClr val="F5A52C"/>
          </a:solidFill>
          <a:ln>
            <a:solidFill>
              <a:srgbClr val="F5A52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5C287B7F-4EE6-4351-A878-F40219686413}"/>
              </a:ext>
            </a:extLst>
          </p:cNvPr>
          <p:cNvSpPr/>
          <p:nvPr/>
        </p:nvSpPr>
        <p:spPr>
          <a:xfrm>
            <a:off x="2355574" y="1872354"/>
            <a:ext cx="2236304" cy="2047461"/>
          </a:xfrm>
          <a:prstGeom prst="ellipse">
            <a:avLst/>
          </a:prstGeom>
          <a:solidFill>
            <a:srgbClr val="B5D361"/>
          </a:solidFill>
          <a:ln>
            <a:solidFill>
              <a:srgbClr val="96C11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6A0000E2-7C33-7173-26F1-A061C879AC15}"/>
              </a:ext>
            </a:extLst>
          </p:cNvPr>
          <p:cNvSpPr/>
          <p:nvPr/>
        </p:nvSpPr>
        <p:spPr>
          <a:xfrm>
            <a:off x="7053469" y="1872354"/>
            <a:ext cx="2236304" cy="2047461"/>
          </a:xfrm>
          <a:prstGeom prst="ellipse">
            <a:avLst/>
          </a:prstGeom>
          <a:solidFill>
            <a:srgbClr val="D7E7AA"/>
          </a:solidFill>
          <a:ln>
            <a:solidFill>
              <a:srgbClr val="96C11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D53A91C-A398-1A95-6783-5DDDCA4804A1}"/>
              </a:ext>
            </a:extLst>
          </p:cNvPr>
          <p:cNvSpPr txBox="1"/>
          <p:nvPr/>
        </p:nvSpPr>
        <p:spPr>
          <a:xfrm>
            <a:off x="2355574" y="2643808"/>
            <a:ext cx="2236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PROTEÍNA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7E69C8E-4C63-8EB2-662E-4056E281929F}"/>
              </a:ext>
            </a:extLst>
          </p:cNvPr>
          <p:cNvSpPr txBox="1"/>
          <p:nvPr/>
        </p:nvSpPr>
        <p:spPr>
          <a:xfrm>
            <a:off x="7199115" y="2676250"/>
            <a:ext cx="19077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sz="2700" dirty="0"/>
              <a:t>ADJUVANTE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A188931-0F36-5CFB-0C02-3997E042FB67}"/>
              </a:ext>
            </a:extLst>
          </p:cNvPr>
          <p:cNvSpPr txBox="1"/>
          <p:nvPr/>
        </p:nvSpPr>
        <p:spPr>
          <a:xfrm>
            <a:off x="5131759" y="4952447"/>
            <a:ext cx="151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VACINA</a:t>
            </a:r>
          </a:p>
        </p:txBody>
      </p:sp>
      <p:sp>
        <p:nvSpPr>
          <p:cNvPr id="16" name="Sinal de Adição 15">
            <a:extLst>
              <a:ext uri="{FF2B5EF4-FFF2-40B4-BE49-F238E27FC236}">
                <a16:creationId xmlns:a16="http://schemas.microsoft.com/office/drawing/2014/main" id="{BEA260AA-8358-F03D-0969-AE9921208912}"/>
              </a:ext>
            </a:extLst>
          </p:cNvPr>
          <p:cNvSpPr/>
          <p:nvPr/>
        </p:nvSpPr>
        <p:spPr>
          <a:xfrm>
            <a:off x="5454926" y="2395086"/>
            <a:ext cx="854765" cy="914400"/>
          </a:xfrm>
          <a:prstGeom prst="mathPlus">
            <a:avLst/>
          </a:prstGeom>
          <a:solidFill>
            <a:srgbClr val="FCE1B9"/>
          </a:solidFill>
          <a:ln>
            <a:solidFill>
              <a:srgbClr val="F5A5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para Baixo 16">
            <a:extLst>
              <a:ext uri="{FF2B5EF4-FFF2-40B4-BE49-F238E27FC236}">
                <a16:creationId xmlns:a16="http://schemas.microsoft.com/office/drawing/2014/main" id="{B5AEA12D-3E06-9077-F7FE-A67D35D82A83}"/>
              </a:ext>
            </a:extLst>
          </p:cNvPr>
          <p:cNvSpPr/>
          <p:nvPr/>
        </p:nvSpPr>
        <p:spPr>
          <a:xfrm>
            <a:off x="5652407" y="3349488"/>
            <a:ext cx="440282" cy="719550"/>
          </a:xfrm>
          <a:prstGeom prst="downArrow">
            <a:avLst/>
          </a:prstGeom>
          <a:solidFill>
            <a:srgbClr val="FCE1B9"/>
          </a:solidFill>
          <a:ln>
            <a:solidFill>
              <a:srgbClr val="F5A5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136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1B8AC-2733-1EFE-C599-75D4DFF84CAC}"/>
              </a:ext>
            </a:extLst>
          </p:cNvPr>
          <p:cNvSpPr txBox="1">
            <a:spLocks/>
          </p:cNvSpPr>
          <p:nvPr/>
        </p:nvSpPr>
        <p:spPr>
          <a:xfrm>
            <a:off x="839500" y="396382"/>
            <a:ext cx="8240960" cy="3648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solidFill>
                  <a:srgbClr val="96C11F"/>
                </a:solidFill>
              </a:rPr>
              <a:t>Poli-ICLC  (Hiltonol®) 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5C663433-C174-90F5-CBBA-A46A29AD8328}"/>
              </a:ext>
            </a:extLst>
          </p:cNvPr>
          <p:cNvGrpSpPr/>
          <p:nvPr/>
        </p:nvGrpSpPr>
        <p:grpSpPr>
          <a:xfrm>
            <a:off x="658569" y="1839076"/>
            <a:ext cx="1910947" cy="3385868"/>
            <a:chOff x="879549" y="1650188"/>
            <a:chExt cx="1910947" cy="3385868"/>
          </a:xfrm>
        </p:grpSpPr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7BEE5B00-569A-4F0B-713F-0EA5FBB76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097" y="4574391"/>
              <a:ext cx="18253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685800"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     poli-IC</a:t>
              </a:r>
            </a:p>
          </p:txBody>
        </p:sp>
        <p:pic>
          <p:nvPicPr>
            <p:cNvPr id="6" name="Picture 3" descr="seizou_03">
              <a:extLst>
                <a:ext uri="{FF2B5EF4-FFF2-40B4-BE49-F238E27FC236}">
                  <a16:creationId xmlns:a16="http://schemas.microsoft.com/office/drawing/2014/main" id="{B2410084-AFD4-C22F-A658-EE50B21EC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79549" y="1650188"/>
              <a:ext cx="1910947" cy="28381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231ABD86-E811-B993-ACB9-F4DB1EA155EC}"/>
              </a:ext>
            </a:extLst>
          </p:cNvPr>
          <p:cNvGrpSpPr/>
          <p:nvPr/>
        </p:nvGrpSpPr>
        <p:grpSpPr>
          <a:xfrm>
            <a:off x="8045147" y="2044052"/>
            <a:ext cx="3046324" cy="3209247"/>
            <a:chOff x="8266127" y="1855164"/>
            <a:chExt cx="3046324" cy="3209247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E20F7044-2649-EFA6-1B6D-7DA28C445E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1816" t="17369" r="41172" b="22569"/>
            <a:stretch/>
          </p:blipFill>
          <p:spPr>
            <a:xfrm>
              <a:off x="8266127" y="1855164"/>
              <a:ext cx="3046324" cy="25381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0D709882-86CC-A2F9-77C6-FB12A32C7A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6127" y="4602746"/>
              <a:ext cx="300077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685800">
                <a:spcBef>
                  <a:spcPct val="50000"/>
                </a:spcBef>
                <a:defRPr/>
              </a:pPr>
              <a:r>
                <a:rPr lang="en-US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carboximetilcellulose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B87BFCE-B7F5-76C5-91FF-6420016CC403}"/>
              </a:ext>
            </a:extLst>
          </p:cNvPr>
          <p:cNvSpPr txBox="1"/>
          <p:nvPr/>
        </p:nvSpPr>
        <p:spPr>
          <a:xfrm>
            <a:off x="1819341" y="2474129"/>
            <a:ext cx="1939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rgbClr val="96C11F"/>
                </a:solidFill>
                <a:latin typeface="+mj-lt"/>
              </a:rPr>
              <a:t>+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DCCFC06-A2CD-39AD-54B0-F1FF8E9F7225}"/>
              </a:ext>
            </a:extLst>
          </p:cNvPr>
          <p:cNvSpPr txBox="1"/>
          <p:nvPr/>
        </p:nvSpPr>
        <p:spPr>
          <a:xfrm>
            <a:off x="6392654" y="2479399"/>
            <a:ext cx="1939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rgbClr val="96C11F"/>
                </a:solidFill>
                <a:latin typeface="+mj-lt"/>
              </a:rPr>
              <a:t>+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59A164A5-4490-A61D-2EE9-5541B9B8506B}"/>
              </a:ext>
            </a:extLst>
          </p:cNvPr>
          <p:cNvGrpSpPr/>
          <p:nvPr/>
        </p:nvGrpSpPr>
        <p:grpSpPr>
          <a:xfrm>
            <a:off x="3535131" y="2044052"/>
            <a:ext cx="3198231" cy="3180892"/>
            <a:chOff x="3756111" y="1855164"/>
            <a:chExt cx="3198231" cy="3180892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D6910E15-CB44-1020-F780-472DED043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6376" t="23400" r="62600" b="59983"/>
            <a:stretch/>
          </p:blipFill>
          <p:spPr>
            <a:xfrm>
              <a:off x="3756111" y="1855164"/>
              <a:ext cx="3198231" cy="24750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CA9520C1-1114-7F8A-27E7-4A47384D9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6111" y="4574391"/>
              <a:ext cx="31982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685800"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poli-</a:t>
              </a:r>
              <a:r>
                <a:rPr lang="en-US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lisina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44049B5F-54D4-2A47-FCD5-EBAF85F5F4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652" y="5643737"/>
            <a:ext cx="1629002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6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6580A-27BC-3B26-F441-C5DC46EB2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64F40-6551-BEFE-CB69-247729CB2BB3}"/>
              </a:ext>
            </a:extLst>
          </p:cNvPr>
          <p:cNvSpPr txBox="1">
            <a:spLocks/>
          </p:cNvSpPr>
          <p:nvPr/>
        </p:nvSpPr>
        <p:spPr>
          <a:xfrm>
            <a:off x="839500" y="396382"/>
            <a:ext cx="8240960" cy="3648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solidFill>
                  <a:srgbClr val="96C11F"/>
                </a:solidFill>
              </a:rPr>
              <a:t>Ensaio Clínico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D456850-A753-DEEA-370F-2C01CE283364}"/>
              </a:ext>
            </a:extLst>
          </p:cNvPr>
          <p:cNvSpPr txBox="1"/>
          <p:nvPr/>
        </p:nvSpPr>
        <p:spPr>
          <a:xfrm>
            <a:off x="988970" y="980537"/>
            <a:ext cx="261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Imunoterapia de Gliomas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318EF6B-52A3-8B01-86A6-B4E33B3481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41" t="24481" r="22537" b="16992"/>
          <a:stretch/>
        </p:blipFill>
        <p:spPr>
          <a:xfrm>
            <a:off x="6589963" y="3327889"/>
            <a:ext cx="5001913" cy="2923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FECFD593-1317-308E-8AB3-EBCFF2AAB4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328" t="4365" r="3299" b="21836"/>
          <a:stretch/>
        </p:blipFill>
        <p:spPr>
          <a:xfrm>
            <a:off x="560368" y="1515156"/>
            <a:ext cx="5439381" cy="4746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B0CCB664-C376-29D7-B9DB-34160A0D4B48}"/>
              </a:ext>
            </a:extLst>
          </p:cNvPr>
          <p:cNvGrpSpPr/>
          <p:nvPr/>
        </p:nvGrpSpPr>
        <p:grpSpPr>
          <a:xfrm>
            <a:off x="8903845" y="1408955"/>
            <a:ext cx="2995825" cy="1806958"/>
            <a:chOff x="7893881" y="1627612"/>
            <a:chExt cx="2995825" cy="1806958"/>
          </a:xfrm>
        </p:grpSpPr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F87FF302-F283-F5F4-BAA5-03602B1811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7121" r="83970" b="3582"/>
            <a:stretch/>
          </p:blipFill>
          <p:spPr>
            <a:xfrm>
              <a:off x="7893881" y="1627612"/>
              <a:ext cx="2995825" cy="1806958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8A166D97-920B-7FAF-4392-2B61572128B3}"/>
                </a:ext>
              </a:extLst>
            </p:cNvPr>
            <p:cNvSpPr txBox="1"/>
            <p:nvPr/>
          </p:nvSpPr>
          <p:spPr>
            <a:xfrm>
              <a:off x="8612315" y="2169724"/>
              <a:ext cx="218794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3200" b="1" dirty="0" err="1"/>
                <a:t>Hiltonol</a:t>
              </a:r>
              <a:endParaRPr lang="pt-BR" sz="2800" b="1" dirty="0"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849DB9D-B97F-A5EB-B32B-AB1691E833C7}"/>
              </a:ext>
            </a:extLst>
          </p:cNvPr>
          <p:cNvSpPr txBox="1"/>
          <p:nvPr/>
        </p:nvSpPr>
        <p:spPr>
          <a:xfrm>
            <a:off x="6202387" y="1879415"/>
            <a:ext cx="2735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Imunoterapia</a:t>
            </a:r>
            <a:r>
              <a:rPr lang="pt-BR" sz="2400" b="1" dirty="0"/>
              <a:t> + </a:t>
            </a:r>
          </a:p>
        </p:txBody>
      </p:sp>
      <p:sp>
        <p:nvSpPr>
          <p:cNvPr id="12" name="Chave Esquerda 11">
            <a:extLst>
              <a:ext uri="{FF2B5EF4-FFF2-40B4-BE49-F238E27FC236}">
                <a16:creationId xmlns:a16="http://schemas.microsoft.com/office/drawing/2014/main" id="{E172768A-BB82-0DA5-F118-F84E3AB9CD66}"/>
              </a:ext>
            </a:extLst>
          </p:cNvPr>
          <p:cNvSpPr/>
          <p:nvPr/>
        </p:nvSpPr>
        <p:spPr>
          <a:xfrm>
            <a:off x="8903846" y="1445878"/>
            <a:ext cx="399180" cy="155070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6942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B6CD4-8EFB-8161-A8FC-9C1F90983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E5EF2-2A82-0C04-8C9D-15B2AC838BA5}"/>
              </a:ext>
            </a:extLst>
          </p:cNvPr>
          <p:cNvSpPr txBox="1">
            <a:spLocks/>
          </p:cNvSpPr>
          <p:nvPr/>
        </p:nvSpPr>
        <p:spPr>
          <a:xfrm>
            <a:off x="839500" y="364850"/>
            <a:ext cx="8240960" cy="3648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solidFill>
                  <a:srgbClr val="96C11F"/>
                </a:solidFill>
                <a:latin typeface="Aller"/>
              </a:rPr>
              <a:t>Fabricação e Vendas</a:t>
            </a:r>
          </a:p>
        </p:txBody>
      </p:sp>
      <p:pic>
        <p:nvPicPr>
          <p:cNvPr id="3" name="Imagem 2" descr="Uma imagem contendo desenho&#10;&#10;O conteúdo gerado por IA pode estar incorreto.">
            <a:extLst>
              <a:ext uri="{FF2B5EF4-FFF2-40B4-BE49-F238E27FC236}">
                <a16:creationId xmlns:a16="http://schemas.microsoft.com/office/drawing/2014/main" id="{0ECEC9D9-1DD2-C57D-29CB-3C07A915C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23" y="3401594"/>
            <a:ext cx="3486028" cy="1130036"/>
          </a:xfrm>
          <a:prstGeom prst="rect">
            <a:avLst/>
          </a:prstGeom>
        </p:spPr>
      </p:pic>
      <p:pic>
        <p:nvPicPr>
          <p:cNvPr id="5" name="Picture 2" descr="CT Vacinas">
            <a:extLst>
              <a:ext uri="{FF2B5EF4-FFF2-40B4-BE49-F238E27FC236}">
                <a16:creationId xmlns:a16="http://schemas.microsoft.com/office/drawing/2014/main" id="{91A95278-C4D0-E599-5D9F-BC354C54C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099" y="1668778"/>
            <a:ext cx="2842801" cy="73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FFABBC4-7B1B-DA86-DAFE-93422643A223}"/>
              </a:ext>
            </a:extLst>
          </p:cNvPr>
          <p:cNvSpPr txBox="1"/>
          <p:nvPr/>
        </p:nvSpPr>
        <p:spPr>
          <a:xfrm>
            <a:off x="7276232" y="3165353"/>
            <a:ext cx="2608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DISTRIBUIÇÃO E VENDA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57CD615-7EBB-B30E-20FB-F41FCC541CAE}"/>
              </a:ext>
            </a:extLst>
          </p:cNvPr>
          <p:cNvSpPr txBox="1"/>
          <p:nvPr/>
        </p:nvSpPr>
        <p:spPr>
          <a:xfrm>
            <a:off x="3800019" y="2805281"/>
            <a:ext cx="2608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HILTONOL®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75C57DD-2F7A-F17D-130C-24AB4B4F1CBA}"/>
              </a:ext>
            </a:extLst>
          </p:cNvPr>
          <p:cNvSpPr txBox="1"/>
          <p:nvPr/>
        </p:nvSpPr>
        <p:spPr>
          <a:xfrm>
            <a:off x="5273739" y="2794031"/>
            <a:ext cx="1304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VACINA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F7ED098-2229-7F1F-9A1B-9193A9D9FE3D}"/>
              </a:ext>
            </a:extLst>
          </p:cNvPr>
          <p:cNvSpPr txBox="1"/>
          <p:nvPr/>
        </p:nvSpPr>
        <p:spPr>
          <a:xfrm>
            <a:off x="545921" y="3210220"/>
            <a:ext cx="3172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TRANSFERÊNCIA DE TECNOLOGIA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BE7EF2B-F7DE-0999-98D6-59D8ED24B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07" y="3515998"/>
            <a:ext cx="1629002" cy="58110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B36B73A7-1C18-AC22-7554-1DFB8629362E}"/>
              </a:ext>
            </a:extLst>
          </p:cNvPr>
          <p:cNvSpPr txBox="1"/>
          <p:nvPr/>
        </p:nvSpPr>
        <p:spPr>
          <a:xfrm>
            <a:off x="738402" y="4095105"/>
            <a:ext cx="3172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VENDA TRATAMENTO PARA CÂNCER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60FC65B-2761-6507-0520-6443DD3E7A56}"/>
              </a:ext>
            </a:extLst>
          </p:cNvPr>
          <p:cNvSpPr txBox="1"/>
          <p:nvPr/>
        </p:nvSpPr>
        <p:spPr>
          <a:xfrm>
            <a:off x="1712606" y="4764436"/>
            <a:ext cx="3172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CONTRATO DE FABRICAÇÃO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F6D6198-20BD-7E0B-E109-A49D64F5CB5E}"/>
              </a:ext>
            </a:extLst>
          </p:cNvPr>
          <p:cNvSpPr txBox="1"/>
          <p:nvPr/>
        </p:nvSpPr>
        <p:spPr>
          <a:xfrm>
            <a:off x="5723743" y="4684459"/>
            <a:ext cx="2608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HILTONOL®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C7D4742A-142E-B5C7-E048-B614F5373147}"/>
              </a:ext>
            </a:extLst>
          </p:cNvPr>
          <p:cNvCxnSpPr>
            <a:cxnSpLocks/>
          </p:cNvCxnSpPr>
          <p:nvPr/>
        </p:nvCxnSpPr>
        <p:spPr>
          <a:xfrm>
            <a:off x="5486400" y="2408694"/>
            <a:ext cx="0" cy="900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13E75DED-D936-A03C-A8A0-AD3C811AE136}"/>
              </a:ext>
            </a:extLst>
          </p:cNvPr>
          <p:cNvCxnSpPr>
            <a:cxnSpLocks/>
          </p:cNvCxnSpPr>
          <p:nvPr/>
        </p:nvCxnSpPr>
        <p:spPr>
          <a:xfrm flipV="1">
            <a:off x="5150237" y="2401989"/>
            <a:ext cx="0" cy="900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6AE46FB6-879D-62E6-E663-AD243B106CF0}"/>
              </a:ext>
            </a:extLst>
          </p:cNvPr>
          <p:cNvCxnSpPr>
            <a:cxnSpLocks/>
          </p:cNvCxnSpPr>
          <p:nvPr/>
        </p:nvCxnSpPr>
        <p:spPr>
          <a:xfrm>
            <a:off x="5160747" y="4464441"/>
            <a:ext cx="0" cy="900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E8D399C1-D295-E14E-A7F0-099C8BCB555C}"/>
              </a:ext>
            </a:extLst>
          </p:cNvPr>
          <p:cNvCxnSpPr>
            <a:cxnSpLocks/>
          </p:cNvCxnSpPr>
          <p:nvPr/>
        </p:nvCxnSpPr>
        <p:spPr>
          <a:xfrm flipV="1">
            <a:off x="5486400" y="4426202"/>
            <a:ext cx="0" cy="900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84133D4E-0982-5D0C-4B70-80A54EA8EDA5}"/>
              </a:ext>
            </a:extLst>
          </p:cNvPr>
          <p:cNvCxnSpPr>
            <a:cxnSpLocks/>
          </p:cNvCxnSpPr>
          <p:nvPr/>
        </p:nvCxnSpPr>
        <p:spPr>
          <a:xfrm>
            <a:off x="2578912" y="3717632"/>
            <a:ext cx="720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D32DF413-3428-DB85-7E5B-2D7B0161602C}"/>
              </a:ext>
            </a:extLst>
          </p:cNvPr>
          <p:cNvCxnSpPr>
            <a:cxnSpLocks/>
          </p:cNvCxnSpPr>
          <p:nvPr/>
        </p:nvCxnSpPr>
        <p:spPr>
          <a:xfrm flipH="1">
            <a:off x="2544776" y="3975530"/>
            <a:ext cx="720000" cy="14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868416B0-1584-30BE-A689-4C918CCEF66B}"/>
              </a:ext>
            </a:extLst>
          </p:cNvPr>
          <p:cNvGrpSpPr/>
          <p:nvPr/>
        </p:nvGrpSpPr>
        <p:grpSpPr>
          <a:xfrm>
            <a:off x="7082996" y="3174020"/>
            <a:ext cx="4720935" cy="671862"/>
            <a:chOff x="7082996" y="3429000"/>
            <a:chExt cx="4720935" cy="671862"/>
          </a:xfrm>
        </p:grpSpPr>
        <p:pic>
          <p:nvPicPr>
            <p:cNvPr id="7" name="Imagem 6" descr="Logotipo, nome da empresa&#10;&#10;O conteúdo gerado por IA pode estar incorreto.">
              <a:extLst>
                <a:ext uri="{FF2B5EF4-FFF2-40B4-BE49-F238E27FC236}">
                  <a16:creationId xmlns:a16="http://schemas.microsoft.com/office/drawing/2014/main" id="{262E3D97-FF15-8726-6A48-F2D910DBF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32988" y="3429000"/>
              <a:ext cx="2170943" cy="671862"/>
            </a:xfrm>
            <a:prstGeom prst="rect">
              <a:avLst/>
            </a:prstGeom>
          </p:spPr>
        </p:pic>
        <p:cxnSp>
          <p:nvCxnSpPr>
            <p:cNvPr id="32" name="Conector de Seta Reta 31">
              <a:extLst>
                <a:ext uri="{FF2B5EF4-FFF2-40B4-BE49-F238E27FC236}">
                  <a16:creationId xmlns:a16="http://schemas.microsoft.com/office/drawing/2014/main" id="{47BCEC61-A1FB-5BC2-FFA2-2701BC593C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82996" y="3901813"/>
              <a:ext cx="2549992" cy="6318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5340ACC5-6B60-36D8-D983-0B60A467C9E8}"/>
              </a:ext>
            </a:extLst>
          </p:cNvPr>
          <p:cNvGrpSpPr/>
          <p:nvPr/>
        </p:nvGrpSpPr>
        <p:grpSpPr>
          <a:xfrm>
            <a:off x="7037020" y="3696744"/>
            <a:ext cx="4629463" cy="1155301"/>
            <a:chOff x="7037020" y="3951724"/>
            <a:chExt cx="4629463" cy="1155301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AD644521-241D-F7D2-B8A3-390B965A0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70438" y="4285090"/>
              <a:ext cx="1896045" cy="821935"/>
            </a:xfrm>
            <a:prstGeom prst="rect">
              <a:avLst/>
            </a:prstGeom>
          </p:spPr>
        </p:pic>
        <p:cxnSp>
          <p:nvCxnSpPr>
            <p:cNvPr id="45" name="Conector de Seta Reta 44">
              <a:extLst>
                <a:ext uri="{FF2B5EF4-FFF2-40B4-BE49-F238E27FC236}">
                  <a16:creationId xmlns:a16="http://schemas.microsoft.com/office/drawing/2014/main" id="{36179498-02A6-EDD3-F29E-D42ABFEB7DE2}"/>
                </a:ext>
              </a:extLst>
            </p:cNvPr>
            <p:cNvCxnSpPr>
              <a:cxnSpLocks/>
            </p:cNvCxnSpPr>
            <p:nvPr/>
          </p:nvCxnSpPr>
          <p:spPr>
            <a:xfrm>
              <a:off x="7037020" y="3951724"/>
              <a:ext cx="2525052" cy="51271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51" name="Imagem 50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007F232A-7907-DC24-DBCF-7D0A70E352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5728" y="5467234"/>
            <a:ext cx="2352522" cy="7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25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54C86-32CE-B023-A8CD-574F90CFD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EF6950-7D79-C2AA-0F14-7BB578101805}"/>
              </a:ext>
            </a:extLst>
          </p:cNvPr>
          <p:cNvSpPr txBox="1">
            <a:spLocks/>
          </p:cNvSpPr>
          <p:nvPr/>
        </p:nvSpPr>
        <p:spPr>
          <a:xfrm>
            <a:off x="839500" y="335033"/>
            <a:ext cx="8240960" cy="3648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solidFill>
                  <a:srgbClr val="96C11F"/>
                </a:solidFill>
                <a:latin typeface="Aller"/>
              </a:rPr>
              <a:t>Vacinas Novas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9F60687-CF1B-E622-F47E-E854653B5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61" y="1672987"/>
            <a:ext cx="10474023" cy="3512025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8817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A24A9-9CEE-6235-3B9E-219E83D34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3B9DC-4516-1C6F-3C0C-6897D1D8D91C}"/>
              </a:ext>
            </a:extLst>
          </p:cNvPr>
          <p:cNvSpPr txBox="1">
            <a:spLocks/>
          </p:cNvSpPr>
          <p:nvPr/>
        </p:nvSpPr>
        <p:spPr>
          <a:xfrm>
            <a:off x="839500" y="335033"/>
            <a:ext cx="8240960" cy="3648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solidFill>
                  <a:srgbClr val="96C11F"/>
                </a:solidFill>
                <a:latin typeface="Aller"/>
              </a:rPr>
              <a:t>Vacinas Novas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13CF702-1664-6C88-C5EE-AC371F16E6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429"/>
          <a:stretch/>
        </p:blipFill>
        <p:spPr>
          <a:xfrm>
            <a:off x="2257905" y="1209542"/>
            <a:ext cx="7676190" cy="508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19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3AE6F-2998-185F-59E7-5888A65BE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BA870-83CC-6A82-DD56-8E6F555A0E6D}"/>
              </a:ext>
            </a:extLst>
          </p:cNvPr>
          <p:cNvSpPr txBox="1">
            <a:spLocks/>
          </p:cNvSpPr>
          <p:nvPr/>
        </p:nvSpPr>
        <p:spPr>
          <a:xfrm>
            <a:off x="839500" y="364850"/>
            <a:ext cx="8240960" cy="3648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solidFill>
                  <a:srgbClr val="96C11F"/>
                </a:solidFill>
              </a:rPr>
              <a:t>Produção de </a:t>
            </a:r>
            <a:r>
              <a:rPr lang="pt-BR" sz="4000" dirty="0" err="1">
                <a:solidFill>
                  <a:srgbClr val="96C11F"/>
                </a:solidFill>
              </a:rPr>
              <a:t>Hiltonol</a:t>
            </a:r>
            <a:r>
              <a:rPr lang="pt-BR" sz="4000" dirty="0">
                <a:solidFill>
                  <a:srgbClr val="96C11F"/>
                </a:solidFill>
              </a:rPr>
              <a:t>®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4A115CB-932C-068E-D56C-33ABAED51149}"/>
              </a:ext>
            </a:extLst>
          </p:cNvPr>
          <p:cNvSpPr txBox="1"/>
          <p:nvPr/>
        </p:nvSpPr>
        <p:spPr>
          <a:xfrm>
            <a:off x="839500" y="1573029"/>
            <a:ext cx="1780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/>
              <a:t>PROPONENTES:</a:t>
            </a:r>
          </a:p>
        </p:txBody>
      </p:sp>
      <p:pic>
        <p:nvPicPr>
          <p:cNvPr id="14" name="Imagem 13" descr="Uma imagem contendo desenho&#10;&#10;O conteúdo gerado por IA pode estar incorreto.">
            <a:extLst>
              <a:ext uri="{FF2B5EF4-FFF2-40B4-BE49-F238E27FC236}">
                <a16:creationId xmlns:a16="http://schemas.microsoft.com/office/drawing/2014/main" id="{A46AC6BB-86FE-249B-0E08-ADE51037A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797" y="1566390"/>
            <a:ext cx="1408327" cy="4565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F9CD27C-90F7-956E-02E8-7929A9DBA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269" y="2728926"/>
            <a:ext cx="10495905" cy="2056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1CD3AD7B-8C45-60E0-3A16-62E6D94FF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8211" y="1415398"/>
            <a:ext cx="2170943" cy="67186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9B61D39-BC28-79DB-6AC6-5A4558259C98}"/>
              </a:ext>
            </a:extLst>
          </p:cNvPr>
          <p:cNvSpPr txBox="1"/>
          <p:nvPr/>
        </p:nvSpPr>
        <p:spPr>
          <a:xfrm rot="20606974">
            <a:off x="512920" y="2860180"/>
            <a:ext cx="1639648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58921E"/>
                </a:solidFill>
              </a:rPr>
              <a:t>APROVADO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15633F0-F680-6783-D4EA-9CAE0BF23EE1}"/>
              </a:ext>
            </a:extLst>
          </p:cNvPr>
          <p:cNvSpPr txBox="1"/>
          <p:nvPr/>
        </p:nvSpPr>
        <p:spPr>
          <a:xfrm>
            <a:off x="862268" y="5284971"/>
            <a:ext cx="53721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SUBVENÇÃO: R$4.919.638,38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6C6BA19-96F6-BD4A-4205-0A2C26CD63F3}"/>
              </a:ext>
            </a:extLst>
          </p:cNvPr>
          <p:cNvSpPr txBox="1"/>
          <p:nvPr/>
        </p:nvSpPr>
        <p:spPr>
          <a:xfrm>
            <a:off x="862268" y="6045887"/>
            <a:ext cx="5396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CONTRAPARTIDA: R$5.585.660,72</a:t>
            </a:r>
          </a:p>
        </p:txBody>
      </p:sp>
    </p:spTree>
    <p:extLst>
      <p:ext uri="{BB962C8B-B14F-4D97-AF65-F5344CB8AC3E}">
        <p14:creationId xmlns:p14="http://schemas.microsoft.com/office/powerpoint/2010/main" val="10189069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8fbfef1b6c54398a6a94a7f2fc26a69cd4b37e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9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4C955D6E6566F4082A2C0DD7B6CCD4B" ma:contentTypeVersion="4" ma:contentTypeDescription="Crie um novo documento." ma:contentTypeScope="" ma:versionID="76abfc75b30853210eac8945c6bf186c">
  <xsd:schema xmlns:xsd="http://www.w3.org/2001/XMLSchema" xmlns:xs="http://www.w3.org/2001/XMLSchema" xmlns:p="http://schemas.microsoft.com/office/2006/metadata/properties" xmlns:ns2="641bd863-0ef2-4325-897a-1bbd1e643dfc" targetNamespace="http://schemas.microsoft.com/office/2006/metadata/properties" ma:root="true" ma:fieldsID="2b597f7f1ae6359a1309658c3ad96e47" ns2:_="">
    <xsd:import namespace="641bd863-0ef2-4325-897a-1bbd1e643d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bd863-0ef2-4325-897a-1bbd1e643d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FCE233-4900-46B6-AECD-7BC288EC18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4D3C4E-49FD-45D8-9FB6-43D274E1E816}">
  <ds:schemaRefs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41bd863-0ef2-4325-897a-1bbd1e643dfc"/>
  </ds:schemaRefs>
</ds:datastoreItem>
</file>

<file path=customXml/itemProps3.xml><?xml version="1.0" encoding="utf-8"?>
<ds:datastoreItem xmlns:ds="http://schemas.openxmlformats.org/officeDocument/2006/customXml" ds:itemID="{9A4DA3B9-99BF-4759-A67A-F7BFF8A5A9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1bd863-0ef2-4325-897a-1bbd1e643d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84ab454-e321-43fd-83d7-d032f076ebb2}" enabled="0" method="" siteId="{b84ab454-e321-43fd-83d7-d032f076ebb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6194</TotalTime>
  <Words>247</Words>
  <Application>Microsoft Office PowerPoint</Application>
  <PresentationFormat>Widescreen</PresentationFormat>
  <Paragraphs>67</Paragraphs>
  <Slides>13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Calibri</vt:lpstr>
      <vt:lpstr>Aptos</vt:lpstr>
      <vt:lpstr>Aller</vt:lpstr>
      <vt:lpstr>Arial</vt:lpstr>
      <vt:lpstr>Office Theme</vt:lpstr>
      <vt:lpstr>6_Personalizar design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Elemento Design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Orygen</dc:title>
  <dc:creator>Giseli Bueno</dc:creator>
  <cp:lastModifiedBy>Andrew Simpson</cp:lastModifiedBy>
  <cp:revision>21</cp:revision>
  <dcterms:created xsi:type="dcterms:W3CDTF">2012-09-05T01:44:53Z</dcterms:created>
  <dcterms:modified xsi:type="dcterms:W3CDTF">2025-03-25T00:33:16Z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0x01010004C955D6E6566F4082A2C0DD7B6CCD4B</vt:lpwstr>
  </property>
</Properties>
</file>