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2619" r:id="rId1"/>
  </p:sldMasterIdLst>
  <p:notesMasterIdLst>
    <p:notesMasterId r:id="rId20"/>
  </p:notesMasterIdLst>
  <p:handoutMasterIdLst>
    <p:handoutMasterId r:id="rId21"/>
  </p:handoutMasterIdLst>
  <p:sldIdLst>
    <p:sldId id="557" r:id="rId2"/>
    <p:sldId id="762" r:id="rId3"/>
    <p:sldId id="763" r:id="rId4"/>
    <p:sldId id="764" r:id="rId5"/>
    <p:sldId id="766" r:id="rId6"/>
    <p:sldId id="767" r:id="rId7"/>
    <p:sldId id="824" r:id="rId8"/>
    <p:sldId id="825" r:id="rId9"/>
    <p:sldId id="820" r:id="rId10"/>
    <p:sldId id="823" r:id="rId11"/>
    <p:sldId id="772" r:id="rId12"/>
    <p:sldId id="811" r:id="rId13"/>
    <p:sldId id="748" r:id="rId14"/>
    <p:sldId id="779" r:id="rId15"/>
    <p:sldId id="783" r:id="rId16"/>
    <p:sldId id="792" r:id="rId17"/>
    <p:sldId id="773" r:id="rId18"/>
    <p:sldId id="771" r:id="rId19"/>
  </p:sldIdLst>
  <p:sldSz cx="9144000" cy="6858000" type="screen4x3"/>
  <p:notesSz cx="9296400" cy="7010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37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09E"/>
    <a:srgbClr val="005EA4"/>
    <a:srgbClr val="FFFFFF"/>
    <a:srgbClr val="F9F901"/>
    <a:srgbClr val="CCFFCC"/>
    <a:srgbClr val="088FAE"/>
    <a:srgbClr val="07C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3" autoAdjust="0"/>
    <p:restoredTop sz="98399" autoAdjust="0"/>
  </p:normalViewPr>
  <p:slideViewPr>
    <p:cSldViewPr>
      <p:cViewPr varScale="1">
        <p:scale>
          <a:sx n="101" d="100"/>
          <a:sy n="101" d="100"/>
        </p:scale>
        <p:origin x="312" y="108"/>
      </p:cViewPr>
      <p:guideLst>
        <p:guide orient="horz" pos="537"/>
        <p:guide pos="249"/>
      </p:guideLst>
    </p:cSldViewPr>
  </p:slideViewPr>
  <p:outlineViewPr>
    <p:cViewPr>
      <p:scale>
        <a:sx n="33" d="100"/>
        <a:sy n="33" d="100"/>
      </p:scale>
      <p:origin x="0" y="-120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docnas\sas\daet\cgae\2017-1\T&#233;cnicos\Gabriela\PRODU&#199;&#195;O%20NEFROLOGIA%202010%20ATE%202017%20JULHO%20-%20Gabriel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CEAF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docnas\sas\daet\cgae\2017-1\Documentos%20&#193;reas%20T&#233;cnicas\N&#250;cleo_Cr&#244;nicas\Nefrologia\Produ&#231;&#227;o\20170411_Produ&#231;&#227;o%20nefro%202010%20a%202017%20fev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docnas\sas\daet\cgae\2017-1\T&#233;cnicos\Gabriela\PRODU&#199;&#195;O%20NEFROLOGIA%202010%20ATE%202017%20JULHO%20-%20Gabriel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jociane.maia\AppData\Local\Microsoft\Windows\Temporary%20Internet%20Files\Content.Outlook\AHT1JZZ3\Atualiza&#231;&#227;o%20dos%20Dados%20com%20201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CEAF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Plan1!$A$17</c:f>
              <c:strCache>
                <c:ptCount val="1"/>
                <c:pt idx="0">
                  <c:v>Nº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Plan1!$B$15:$H$16</c:f>
              <c:multiLvlStrCache>
                <c:ptCount val="7"/>
                <c:lvl>
                  <c:pt idx="0">
                    <c:v>2012</c:v>
                  </c:pt>
                  <c:pt idx="1">
                    <c:v>2013</c:v>
                  </c:pt>
                  <c:pt idx="2">
                    <c:v>2014</c:v>
                  </c:pt>
                  <c:pt idx="3">
                    <c:v>2015</c:v>
                  </c:pt>
                  <c:pt idx="4">
                    <c:v>2016</c:v>
                  </c:pt>
                  <c:pt idx="5">
                    <c:v>2017</c:v>
                  </c:pt>
                  <c:pt idx="6">
                    <c:v>2018</c:v>
                  </c:pt>
                </c:lvl>
                <c:lvl>
                  <c:pt idx="0">
                    <c:v>Ano</c:v>
                  </c:pt>
                </c:lvl>
              </c:multiLvlStrCache>
            </c:multiLvlStrRef>
          </c:cat>
          <c:val>
            <c:numRef>
              <c:f>Plan1!$B$17:$H$17</c:f>
              <c:numCache>
                <c:formatCode>General</c:formatCode>
                <c:ptCount val="7"/>
                <c:pt idx="0">
                  <c:v>659</c:v>
                </c:pt>
                <c:pt idx="1">
                  <c:v>671</c:v>
                </c:pt>
                <c:pt idx="2">
                  <c:v>681</c:v>
                </c:pt>
                <c:pt idx="3">
                  <c:v>688</c:v>
                </c:pt>
                <c:pt idx="4">
                  <c:v>699</c:v>
                </c:pt>
                <c:pt idx="5">
                  <c:v>707</c:v>
                </c:pt>
                <c:pt idx="6">
                  <c:v>714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428840"/>
        <c:axId val="3013192"/>
      </c:barChart>
      <c:catAx>
        <c:axId val="1544288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pt-BR"/>
          </a:p>
        </c:txPr>
        <c:crossAx val="3013192"/>
        <c:crosses val="autoZero"/>
        <c:auto val="1"/>
        <c:lblAlgn val="ctr"/>
        <c:lblOffset val="100"/>
        <c:noMultiLvlLbl val="0"/>
      </c:catAx>
      <c:valAx>
        <c:axId val="3013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44288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Plan4!$E$535:$E$554</c:f>
              <c:strCache>
                <c:ptCount val="3"/>
                <c:pt idx="0">
                  <c:v>Administração Pública</c:v>
                </c:pt>
                <c:pt idx="1">
                  <c:v>Entidades Empresariais </c:v>
                </c:pt>
                <c:pt idx="2">
                  <c:v>Entidades sem Fins Lucrativos</c:v>
                </c:pt>
              </c:strCache>
            </c:strRef>
          </c:cat>
          <c:val>
            <c:numRef>
              <c:f>Plan4!$F$535:$F$554</c:f>
              <c:numCache>
                <c:formatCode>0%</c:formatCode>
                <c:ptCount val="3"/>
                <c:pt idx="0">
                  <c:v>0.13</c:v>
                </c:pt>
                <c:pt idx="1">
                  <c:v>0.62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971843708186995E-2"/>
          <c:y val="0.11207378017954009"/>
          <c:w val="0.48383730310158773"/>
          <c:h val="0.85538970377252788"/>
        </c:manualLayout>
      </c:layout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Plan1!$A$106:$A$108</c:f>
              <c:strCache>
                <c:ptCount val="3"/>
                <c:pt idx="0">
                  <c:v>Terapia Renal Substitutiva </c:v>
                </c:pt>
                <c:pt idx="1">
                  <c:v>Transplante </c:v>
                </c:pt>
                <c:pt idx="2">
                  <c:v>Medicamentos Especializados</c:v>
                </c:pt>
              </c:strCache>
            </c:strRef>
          </c:cat>
          <c:val>
            <c:numRef>
              <c:f>Plan1!$B$106:$B$108</c:f>
              <c:numCache>
                <c:formatCode>0%</c:formatCode>
                <c:ptCount val="3"/>
                <c:pt idx="0">
                  <c:v>0.7051994900865225</c:v>
                </c:pt>
                <c:pt idx="1">
                  <c:v>5.5846375003390375E-2</c:v>
                </c:pt>
                <c:pt idx="2">
                  <c:v>0.23895413491008705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'Dados para gráfico'!$B$10</c:f>
              <c:strCache>
                <c:ptCount val="1"/>
                <c:pt idx="0">
                  <c:v>HEMODIÁLISE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'Dados para gráfico'!$A$11:$A$16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 (julho)</c:v>
                </c:pt>
              </c:strCache>
            </c:strRef>
          </c:cat>
          <c:val>
            <c:numRef>
              <c:f>'Dados para gráfico'!$B$11:$B$16</c:f>
              <c:numCache>
                <c:formatCode>_-* #,##0_-;\-* #,##0_-;_-* "-"??_-;_-@_-</c:formatCode>
                <c:ptCount val="6"/>
                <c:pt idx="0">
                  <c:v>12101392</c:v>
                </c:pt>
                <c:pt idx="1">
                  <c:v>12561623</c:v>
                </c:pt>
                <c:pt idx="2">
                  <c:v>13105829</c:v>
                </c:pt>
                <c:pt idx="3">
                  <c:v>13535265</c:v>
                </c:pt>
                <c:pt idx="4">
                  <c:v>13884078</c:v>
                </c:pt>
                <c:pt idx="5">
                  <c:v>8152505</c:v>
                </c:pt>
              </c:numCache>
            </c:numRef>
          </c:val>
        </c:ser>
        <c:ser>
          <c:idx val="1"/>
          <c:order val="1"/>
          <c:tx>
            <c:strRef>
              <c:f>'Dados para gráfico'!$C$10</c:f>
              <c:strCache>
                <c:ptCount val="1"/>
                <c:pt idx="0">
                  <c:v>DIÁLISE PERITONEAL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'Dados para gráfico'!$A$11:$A$16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 (julho)</c:v>
                </c:pt>
              </c:strCache>
            </c:strRef>
          </c:cat>
          <c:val>
            <c:numRef>
              <c:f>'Dados para gráfico'!$C$11:$C$16</c:f>
              <c:numCache>
                <c:formatCode>_-* #,##0_-;\-* #,##0_-;_-* "-"??_-;_-@_-</c:formatCode>
                <c:ptCount val="6"/>
                <c:pt idx="0">
                  <c:v>157243</c:v>
                </c:pt>
                <c:pt idx="1">
                  <c:v>152963</c:v>
                </c:pt>
                <c:pt idx="2">
                  <c:v>156403</c:v>
                </c:pt>
                <c:pt idx="3">
                  <c:v>162299</c:v>
                </c:pt>
                <c:pt idx="4">
                  <c:v>155768</c:v>
                </c:pt>
                <c:pt idx="5">
                  <c:v>87716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5106816"/>
        <c:axId val="154632976"/>
      </c:barChart>
      <c:catAx>
        <c:axId val="155106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54632976"/>
        <c:crosses val="autoZero"/>
        <c:auto val="1"/>
        <c:lblAlgn val="ctr"/>
        <c:lblOffset val="100"/>
        <c:noMultiLvlLbl val="0"/>
      </c:catAx>
      <c:valAx>
        <c:axId val="154632976"/>
        <c:scaling>
          <c:orientation val="minMax"/>
        </c:scaling>
        <c:delete val="1"/>
        <c:axPos val="l"/>
        <c:numFmt formatCode="_-* #,##0_-;\-* #,##0_-;_-* &quot;-&quot;??_-;_-@_-" sourceLinked="1"/>
        <c:majorTickMark val="out"/>
        <c:minorTickMark val="none"/>
        <c:tickLblPos val="nextTo"/>
        <c:crossAx val="1551068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2265183224277283"/>
          <c:y val="4.4750417449470788E-2"/>
          <c:w val="0.3857550490321463"/>
          <c:h val="6.0331397672232105E-2"/>
        </c:manualLayout>
      </c:layout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Plan1!$B$19</c:f>
              <c:strCache>
                <c:ptCount val="1"/>
                <c:pt idx="0">
                  <c:v>HEMODIÁLISE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R$ 2bi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R$ 2,2bi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R$ 2,3bi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R$ 2,4bi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R$ 2,5 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R$ 1,6 bi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Plan1!$A$20:$A$25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Plan1!$B$20:$B$25</c:f>
              <c:numCache>
                <c:formatCode>General</c:formatCode>
                <c:ptCount val="6"/>
                <c:pt idx="0">
                  <c:v>2</c:v>
                </c:pt>
                <c:pt idx="1">
                  <c:v>2.2000000000000002</c:v>
                </c:pt>
                <c:pt idx="2">
                  <c:v>2.2999999999999998</c:v>
                </c:pt>
                <c:pt idx="3">
                  <c:v>2.4</c:v>
                </c:pt>
                <c:pt idx="4">
                  <c:v>2.5</c:v>
                </c:pt>
                <c:pt idx="5">
                  <c:v>1.6</c:v>
                </c:pt>
              </c:numCache>
            </c:numRef>
          </c:val>
        </c:ser>
        <c:ser>
          <c:idx val="1"/>
          <c:order val="1"/>
          <c:tx>
            <c:strRef>
              <c:f>Plan1!$C$19</c:f>
              <c:strCache>
                <c:ptCount val="1"/>
                <c:pt idx="0">
                  <c:v>DIÁLISE PERITONEAL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R$ 106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R$ 163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R$</a:t>
                    </a:r>
                    <a:r>
                      <a:rPr lang="en-US" sz="1400" baseline="0"/>
                      <a:t> </a:t>
                    </a:r>
                    <a:r>
                      <a:rPr lang="en-US" sz="1400"/>
                      <a:t>184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R$ 193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R$</a:t>
                    </a:r>
                    <a:r>
                      <a:rPr lang="en-US" sz="1400" baseline="0"/>
                      <a:t> </a:t>
                    </a:r>
                    <a:r>
                      <a:rPr lang="en-US" sz="1400"/>
                      <a:t>188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R$</a:t>
                    </a:r>
                    <a:r>
                      <a:rPr lang="en-US" sz="1400" baseline="0"/>
                      <a:t> </a:t>
                    </a:r>
                    <a:r>
                      <a:rPr lang="en-US" sz="1400"/>
                      <a:t>110 mi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Plan1!$A$20:$A$25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Plan1!$C$20:$C$25</c:f>
              <c:numCache>
                <c:formatCode>General</c:formatCode>
                <c:ptCount val="6"/>
                <c:pt idx="0">
                  <c:v>0.106</c:v>
                </c:pt>
                <c:pt idx="1">
                  <c:v>0.16300000000000001</c:v>
                </c:pt>
                <c:pt idx="2">
                  <c:v>0.184</c:v>
                </c:pt>
                <c:pt idx="3">
                  <c:v>0.193</c:v>
                </c:pt>
                <c:pt idx="4">
                  <c:v>0.188</c:v>
                </c:pt>
                <c:pt idx="5">
                  <c:v>0.11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4431952"/>
        <c:axId val="154674504"/>
      </c:barChart>
      <c:catAx>
        <c:axId val="154431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54674504"/>
        <c:crosses val="autoZero"/>
        <c:auto val="1"/>
        <c:lblAlgn val="ctr"/>
        <c:lblOffset val="100"/>
        <c:noMultiLvlLbl val="0"/>
      </c:catAx>
      <c:valAx>
        <c:axId val="154674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443195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7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Plan1!$C$54:$C$55</c:f>
              <c:strCache>
                <c:ptCount val="1"/>
                <c:pt idx="0">
                  <c:v>Lista de Espera 2013</c:v>
                </c:pt>
              </c:strCache>
            </c:strRef>
          </c:tx>
          <c:invertIfNegative val="0"/>
          <c:cat>
            <c:strRef>
              <c:f>Plan1!$B$56:$B$62</c:f>
              <c:strCache>
                <c:ptCount val="7"/>
                <c:pt idx="0">
                  <c:v>Coração</c:v>
                </c:pt>
                <c:pt idx="1">
                  <c:v>Fígado</c:v>
                </c:pt>
                <c:pt idx="2">
                  <c:v>Pulmão</c:v>
                </c:pt>
                <c:pt idx="3">
                  <c:v>Rim</c:v>
                </c:pt>
                <c:pt idx="4">
                  <c:v>Pâncreas</c:v>
                </c:pt>
                <c:pt idx="5">
                  <c:v>Rim/ Pâncreas</c:v>
                </c:pt>
                <c:pt idx="6">
                  <c:v>Córnea</c:v>
                </c:pt>
              </c:strCache>
            </c:strRef>
          </c:cat>
          <c:val>
            <c:numRef>
              <c:f>Plan1!$C$56:$C$62</c:f>
              <c:numCache>
                <c:formatCode>#,##0</c:formatCode>
                <c:ptCount val="7"/>
                <c:pt idx="0">
                  <c:v>325</c:v>
                </c:pt>
                <c:pt idx="1">
                  <c:v>2218</c:v>
                </c:pt>
                <c:pt idx="2">
                  <c:v>196</c:v>
                </c:pt>
                <c:pt idx="3">
                  <c:v>26022</c:v>
                </c:pt>
                <c:pt idx="4">
                  <c:v>80</c:v>
                </c:pt>
                <c:pt idx="5">
                  <c:v>625</c:v>
                </c:pt>
                <c:pt idx="6">
                  <c:v>8608</c:v>
                </c:pt>
              </c:numCache>
            </c:numRef>
          </c:val>
        </c:ser>
        <c:ser>
          <c:idx val="1"/>
          <c:order val="1"/>
          <c:tx>
            <c:strRef>
              <c:f>Plan1!$D$54:$D$55</c:f>
              <c:strCache>
                <c:ptCount val="1"/>
                <c:pt idx="0">
                  <c:v>Lista de Espera 2014</c:v>
                </c:pt>
              </c:strCache>
            </c:strRef>
          </c:tx>
          <c:invertIfNegative val="0"/>
          <c:cat>
            <c:strRef>
              <c:f>Plan1!$B$56:$B$62</c:f>
              <c:strCache>
                <c:ptCount val="7"/>
                <c:pt idx="0">
                  <c:v>Coração</c:v>
                </c:pt>
                <c:pt idx="1">
                  <c:v>Fígado</c:v>
                </c:pt>
                <c:pt idx="2">
                  <c:v>Pulmão</c:v>
                </c:pt>
                <c:pt idx="3">
                  <c:v>Rim</c:v>
                </c:pt>
                <c:pt idx="4">
                  <c:v>Pâncreas</c:v>
                </c:pt>
                <c:pt idx="5">
                  <c:v>Rim/ Pâncreas</c:v>
                </c:pt>
                <c:pt idx="6">
                  <c:v>Córnea</c:v>
                </c:pt>
              </c:strCache>
            </c:strRef>
          </c:cat>
          <c:val>
            <c:numRef>
              <c:f>Plan1!$D$56:$D$62</c:f>
              <c:numCache>
                <c:formatCode>#,##0</c:formatCode>
                <c:ptCount val="7"/>
                <c:pt idx="0">
                  <c:v>338</c:v>
                </c:pt>
                <c:pt idx="1">
                  <c:v>2024</c:v>
                </c:pt>
                <c:pt idx="2">
                  <c:v>225</c:v>
                </c:pt>
                <c:pt idx="3">
                  <c:v>24297</c:v>
                </c:pt>
                <c:pt idx="4">
                  <c:v>68</c:v>
                </c:pt>
                <c:pt idx="5">
                  <c:v>664</c:v>
                </c:pt>
                <c:pt idx="6">
                  <c:v>10734</c:v>
                </c:pt>
              </c:numCache>
            </c:numRef>
          </c:val>
        </c:ser>
        <c:ser>
          <c:idx val="2"/>
          <c:order val="2"/>
          <c:tx>
            <c:strRef>
              <c:f>Plan1!$E$54:$E$55</c:f>
              <c:strCache>
                <c:ptCount val="1"/>
                <c:pt idx="0">
                  <c:v>Lista de Espera 2015</c:v>
                </c:pt>
              </c:strCache>
            </c:strRef>
          </c:tx>
          <c:invertIfNegative val="0"/>
          <c:cat>
            <c:strRef>
              <c:f>Plan1!$B$56:$B$62</c:f>
              <c:strCache>
                <c:ptCount val="7"/>
                <c:pt idx="0">
                  <c:v>Coração</c:v>
                </c:pt>
                <c:pt idx="1">
                  <c:v>Fígado</c:v>
                </c:pt>
                <c:pt idx="2">
                  <c:v>Pulmão</c:v>
                </c:pt>
                <c:pt idx="3">
                  <c:v>Rim</c:v>
                </c:pt>
                <c:pt idx="4">
                  <c:v>Pâncreas</c:v>
                </c:pt>
                <c:pt idx="5">
                  <c:v>Rim/ Pâncreas</c:v>
                </c:pt>
                <c:pt idx="6">
                  <c:v>Córnea</c:v>
                </c:pt>
              </c:strCache>
            </c:strRef>
          </c:cat>
          <c:val>
            <c:numRef>
              <c:f>Plan1!$E$56:$E$62</c:f>
              <c:numCache>
                <c:formatCode>#,##0</c:formatCode>
                <c:ptCount val="7"/>
                <c:pt idx="0">
                  <c:v>344</c:v>
                </c:pt>
                <c:pt idx="1">
                  <c:v>2193</c:v>
                </c:pt>
                <c:pt idx="2">
                  <c:v>213</c:v>
                </c:pt>
                <c:pt idx="3">
                  <c:v>25077</c:v>
                </c:pt>
                <c:pt idx="4">
                  <c:v>77</c:v>
                </c:pt>
                <c:pt idx="5">
                  <c:v>646</c:v>
                </c:pt>
                <c:pt idx="6">
                  <c:v>12686</c:v>
                </c:pt>
              </c:numCache>
            </c:numRef>
          </c:val>
        </c:ser>
        <c:ser>
          <c:idx val="3"/>
          <c:order val="3"/>
          <c:tx>
            <c:strRef>
              <c:f>Plan1!$F$54:$F$55</c:f>
              <c:strCache>
                <c:ptCount val="1"/>
                <c:pt idx="0">
                  <c:v>Lista de Espera 2016</c:v>
                </c:pt>
              </c:strCache>
            </c:strRef>
          </c:tx>
          <c:invertIfNegative val="0"/>
          <c:cat>
            <c:strRef>
              <c:f>Plan1!$B$56:$B$62</c:f>
              <c:strCache>
                <c:ptCount val="7"/>
                <c:pt idx="0">
                  <c:v>Coração</c:v>
                </c:pt>
                <c:pt idx="1">
                  <c:v>Fígado</c:v>
                </c:pt>
                <c:pt idx="2">
                  <c:v>Pulmão</c:v>
                </c:pt>
                <c:pt idx="3">
                  <c:v>Rim</c:v>
                </c:pt>
                <c:pt idx="4">
                  <c:v>Pâncreas</c:v>
                </c:pt>
                <c:pt idx="5">
                  <c:v>Rim/ Pâncreas</c:v>
                </c:pt>
                <c:pt idx="6">
                  <c:v>Córnea</c:v>
                </c:pt>
              </c:strCache>
            </c:strRef>
          </c:cat>
          <c:val>
            <c:numRef>
              <c:f>Plan1!$F$56:$F$62</c:f>
              <c:numCache>
                <c:formatCode>#,##0</c:formatCode>
                <c:ptCount val="7"/>
                <c:pt idx="0">
                  <c:v>341</c:v>
                </c:pt>
                <c:pt idx="1">
                  <c:v>1939</c:v>
                </c:pt>
                <c:pt idx="2">
                  <c:v>199</c:v>
                </c:pt>
                <c:pt idx="3">
                  <c:v>24914</c:v>
                </c:pt>
                <c:pt idx="4">
                  <c:v>66</c:v>
                </c:pt>
                <c:pt idx="5">
                  <c:v>728</c:v>
                </c:pt>
                <c:pt idx="6">
                  <c:v>12865</c:v>
                </c:pt>
              </c:numCache>
            </c:numRef>
          </c:val>
        </c:ser>
        <c:ser>
          <c:idx val="4"/>
          <c:order val="4"/>
          <c:tx>
            <c:strRef>
              <c:f>Plan1!$G$54:$G$55</c:f>
              <c:strCache>
                <c:ptCount val="1"/>
                <c:pt idx="0">
                  <c:v>Lista de Espera 2017*</c:v>
                </c:pt>
              </c:strCache>
            </c:strRef>
          </c:tx>
          <c:invertIfNegative val="0"/>
          <c:cat>
            <c:strRef>
              <c:f>Plan1!$B$56:$B$62</c:f>
              <c:strCache>
                <c:ptCount val="7"/>
                <c:pt idx="0">
                  <c:v>Coração</c:v>
                </c:pt>
                <c:pt idx="1">
                  <c:v>Fígado</c:v>
                </c:pt>
                <c:pt idx="2">
                  <c:v>Pulmão</c:v>
                </c:pt>
                <c:pt idx="3">
                  <c:v>Rim</c:v>
                </c:pt>
                <c:pt idx="4">
                  <c:v>Pâncreas</c:v>
                </c:pt>
                <c:pt idx="5">
                  <c:v>Rim/ Pâncreas</c:v>
                </c:pt>
                <c:pt idx="6">
                  <c:v>Córnea</c:v>
                </c:pt>
              </c:strCache>
            </c:strRef>
          </c:cat>
          <c:val>
            <c:numRef>
              <c:f>Plan1!$G$56:$G$62</c:f>
              <c:numCache>
                <c:formatCode>#,##0</c:formatCode>
                <c:ptCount val="7"/>
                <c:pt idx="0">
                  <c:v>498</c:v>
                </c:pt>
                <c:pt idx="1">
                  <c:v>2055</c:v>
                </c:pt>
                <c:pt idx="2">
                  <c:v>208</c:v>
                </c:pt>
                <c:pt idx="3">
                  <c:v>26938</c:v>
                </c:pt>
                <c:pt idx="4">
                  <c:v>118</c:v>
                </c:pt>
                <c:pt idx="5">
                  <c:v>595</c:v>
                </c:pt>
                <c:pt idx="6">
                  <c:v>13920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971912"/>
        <c:axId val="151972304"/>
      </c:barChart>
      <c:catAx>
        <c:axId val="151971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1972304"/>
        <c:crosses val="autoZero"/>
        <c:auto val="1"/>
        <c:lblAlgn val="ctr"/>
        <c:lblOffset val="100"/>
        <c:noMultiLvlLbl val="0"/>
      </c:catAx>
      <c:valAx>
        <c:axId val="151972304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crossAx val="1519719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Plan1!$A$101</c:f>
              <c:strCache>
                <c:ptCount val="1"/>
                <c:pt idx="0">
                  <c:v>Terapia Renal Substitutiva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R$ 2,1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R$ 2,3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R$ 2,4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R$ 2,5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R$ 2,6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R$ 1,7 bi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Plan1!$B$99:$G$100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2017*</c:v>
                </c:pt>
              </c:strCache>
            </c:strRef>
          </c:cat>
          <c:val>
            <c:numRef>
              <c:f>Plan1!$B$101:$G$101</c:f>
              <c:numCache>
                <c:formatCode>#,##0.0</c:formatCode>
                <c:ptCount val="6"/>
                <c:pt idx="0">
                  <c:v>2.1</c:v>
                </c:pt>
                <c:pt idx="1">
                  <c:v>2.2999999999999998</c:v>
                </c:pt>
                <c:pt idx="2">
                  <c:v>2.4</c:v>
                </c:pt>
                <c:pt idx="3">
                  <c:v>2.5</c:v>
                </c:pt>
                <c:pt idx="4">
                  <c:v>2.6</c:v>
                </c:pt>
                <c:pt idx="5">
                  <c:v>1.7</c:v>
                </c:pt>
              </c:numCache>
            </c:numRef>
          </c:val>
        </c:ser>
        <c:ser>
          <c:idx val="1"/>
          <c:order val="1"/>
          <c:tx>
            <c:strRef>
              <c:f>Plan1!$A$102</c:f>
              <c:strCache>
                <c:ptCount val="1"/>
                <c:pt idx="0">
                  <c:v>Transplante 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R$</a:t>
                    </a:r>
                    <a:r>
                      <a:rPr lang="en-US" baseline="0" smtClean="0"/>
                      <a:t> 145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R$ 195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206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R$ 201.6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R$</a:t>
                    </a:r>
                    <a:r>
                      <a:rPr lang="en-US" baseline="0" smtClean="0"/>
                      <a:t> 205.9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R$ 125.5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Plan1!$B$99:$G$100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2017*</c:v>
                </c:pt>
              </c:strCache>
            </c:strRef>
          </c:cat>
          <c:val>
            <c:numRef>
              <c:f>Plan1!$B$102:$G$102</c:f>
              <c:numCache>
                <c:formatCode>#,##0.0000</c:formatCode>
                <c:ptCount val="6"/>
                <c:pt idx="0">
                  <c:v>0.14499999999999999</c:v>
                </c:pt>
                <c:pt idx="1">
                  <c:v>0.19500000000000001</c:v>
                </c:pt>
                <c:pt idx="2">
                  <c:v>0.20599999999999999</c:v>
                </c:pt>
                <c:pt idx="3">
                  <c:v>0.2016</c:v>
                </c:pt>
                <c:pt idx="4">
                  <c:v>0.2059</c:v>
                </c:pt>
                <c:pt idx="5">
                  <c:v>0.1255</c:v>
                </c:pt>
              </c:numCache>
            </c:numRef>
          </c:val>
        </c:ser>
        <c:ser>
          <c:idx val="2"/>
          <c:order val="2"/>
          <c:tx>
            <c:strRef>
              <c:f>Plan1!$A$103</c:f>
              <c:strCache>
                <c:ptCount val="1"/>
                <c:pt idx="0">
                  <c:v>Medicamentos Especializados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R$ 573 mi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R$ 617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R$ 591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R$ 603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R$ 881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687 mi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Plan1!$B$99:$G$100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2017*</c:v>
                </c:pt>
              </c:strCache>
            </c:strRef>
          </c:cat>
          <c:val>
            <c:numRef>
              <c:f>Plan1!$B$103:$G$103</c:f>
              <c:numCache>
                <c:formatCode>#,##0.000</c:formatCode>
                <c:ptCount val="6"/>
                <c:pt idx="0">
                  <c:v>0.57299999999999995</c:v>
                </c:pt>
                <c:pt idx="1">
                  <c:v>0.61699999999999999</c:v>
                </c:pt>
                <c:pt idx="2">
                  <c:v>0.59099999999999997</c:v>
                </c:pt>
                <c:pt idx="3">
                  <c:v>0.60299999999999998</c:v>
                </c:pt>
                <c:pt idx="4">
                  <c:v>0.88100000000000001</c:v>
                </c:pt>
                <c:pt idx="5">
                  <c:v>0.68700000000000006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1973480"/>
        <c:axId val="151973872"/>
      </c:barChart>
      <c:catAx>
        <c:axId val="151973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1973872"/>
        <c:crosses val="autoZero"/>
        <c:auto val="1"/>
        <c:lblAlgn val="ctr"/>
        <c:lblOffset val="100"/>
        <c:noMultiLvlLbl val="0"/>
      </c:catAx>
      <c:valAx>
        <c:axId val="15197387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5197348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7499" cy="35117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267415" y="1"/>
            <a:ext cx="4027498" cy="35117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DA88B7-287D-4870-8A2F-A67449140141}" type="datetimeFigureOut">
              <a:rPr lang="pt-BR"/>
              <a:pPr>
                <a:defRPr/>
              </a:pPr>
              <a:t>15/03/2018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659224"/>
            <a:ext cx="4027499" cy="349536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267415" y="6659224"/>
            <a:ext cx="4027498" cy="349536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C599CD-322B-42E7-A156-B5835866D5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2320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7499" cy="351176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267415" y="1"/>
            <a:ext cx="4027498" cy="351176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5079F77-37C0-4F4A-A9F4-6AE8EA624317}" type="datetime1">
              <a:rPr lang="pt-BR"/>
              <a:pPr>
                <a:defRPr/>
              </a:pPr>
              <a:t>15/03/2018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30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29195" y="3329612"/>
            <a:ext cx="7438011" cy="3155664"/>
          </a:xfrm>
          <a:prstGeom prst="rect">
            <a:avLst/>
          </a:prstGeom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659224"/>
            <a:ext cx="4027499" cy="349536"/>
          </a:xfrm>
          <a:prstGeom prst="rect">
            <a:avLst/>
          </a:prstGeom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267415" y="6659224"/>
            <a:ext cx="4027498" cy="349536"/>
          </a:xfrm>
          <a:prstGeom prst="rect">
            <a:avLst/>
          </a:prstGeom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6F01C5-1BF5-4C65-8FC8-C194D1F3E8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034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ftp://ftp.ibge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121860" name="Espaço Reservado para Número de Slide 3"/>
          <p:cNvSpPr txBox="1">
            <a:spLocks noGrp="1"/>
          </p:cNvSpPr>
          <p:nvPr/>
        </p:nvSpPr>
        <p:spPr bwMode="auto">
          <a:xfrm>
            <a:off x="5267415" y="6659224"/>
            <a:ext cx="4027498" cy="349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24CB183-5420-4C56-9F04-6B5395F16AD8}" type="slidenum">
              <a:rPr lang="pt-BR" altLang="pt-BR" sz="1200"/>
              <a:pPr algn="r" eaLnBrk="1" hangingPunct="1"/>
              <a:t>1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val="2760995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1. BRASIL. 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PORTARIA No - 1.744, DE 22 DE OUTUBRO DE 2015 e PORTARIA No- 963, DE 10 DE MAIO DE 2016. </a:t>
            </a:r>
            <a:endParaRPr lang="pt-BR" strike="sngStrike" dirty="0" smtClean="0"/>
          </a:p>
          <a:p>
            <a:r>
              <a:rPr lang="pt-BR" strike="noStrike" dirty="0" smtClean="0"/>
              <a:t>2.</a:t>
            </a:r>
            <a:r>
              <a:rPr lang="pt-BR" strike="noStrike" baseline="0" dirty="0" smtClean="0"/>
              <a:t> 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Brasil. MPOG. Orçamentos da União. Exercício Financeiro 2016. Projeto de Lei Orçamentária. Volume I. pg. 12:</a:t>
            </a:r>
            <a:r>
              <a:rPr lang="pt-BR" sz="1200" baseline="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Ministério da Saúde: R$109.486.128.284,00.</a:t>
            </a:r>
            <a:r>
              <a:rPr lang="pt-BR" sz="1200" baseline="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Disponível em ttps://www12.senado.leg.br/orcamento/documentos/loa/2016/elaboracao/projeto-de-lei/ proposta-do-poder-executivo/projeto-de-lei/</a:t>
            </a:r>
            <a:r>
              <a:rPr lang="pt-BR" sz="1200" dirty="0" err="1" smtClean="0">
                <a:solidFill>
                  <a:schemeClr val="bg1">
                    <a:lumMod val="75000"/>
                  </a:schemeClr>
                </a:solidFill>
              </a:rPr>
              <a:t>volume-i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/</a:t>
            </a:r>
            <a:r>
              <a:rPr lang="pt-BR" sz="1200" dirty="0" err="1" smtClean="0">
                <a:solidFill>
                  <a:schemeClr val="bg1">
                    <a:lumMod val="75000"/>
                  </a:schemeClr>
                </a:solidFill>
              </a:rPr>
              <a:t>indice</a:t>
            </a:r>
            <a:r>
              <a:rPr lang="pt-BR" sz="1200" dirty="0" smtClean="0">
                <a:solidFill>
                  <a:schemeClr val="bg1">
                    <a:lumMod val="75000"/>
                  </a:schemeClr>
                </a:solidFill>
              </a:rPr>
              <a:t>/</a:t>
            </a:r>
            <a:r>
              <a:rPr lang="pt-BR" sz="1200" dirty="0" err="1" smtClean="0">
                <a:solidFill>
                  <a:schemeClr val="bg1">
                    <a:lumMod val="75000"/>
                  </a:schemeClr>
                </a:solidFill>
              </a:rPr>
              <a:t>view</a:t>
            </a:r>
            <a:endParaRPr lang="pt-BR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strike="noStrike" baseline="0" dirty="0" smtClean="0"/>
              <a:t>3.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Barreto SM, et al.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J </a:t>
            </a: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Epidemiol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Community Health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2016;70:380–389. doi:10.1136/jech-2015-205834. </a:t>
            </a:r>
          </a:p>
          <a:p>
            <a:pPr marL="0" indent="0">
              <a:buNone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4. 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MOURA,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Lenildo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de et al . Prevalência de 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autorrelato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de diagnóstico médico de doença renal crônica no Brasil: Pesquisa Nacional de Saúde, 2013.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 Rev. bras. </a:t>
            </a:r>
            <a:r>
              <a:rPr lang="pt-B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epidemiol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  São Paulo,</a:t>
            </a:r>
            <a:r>
              <a:rPr lang="pt-B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v. 18, supl. 2, p. 181-191,  Dec.  2015. </a:t>
            </a: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5. </a:t>
            </a:r>
            <a:r>
              <a:rPr lang="pt-BR" sz="1200" dirty="0" smtClean="0">
                <a:solidFill>
                  <a:schemeClr val="bg1"/>
                </a:solidFill>
              </a:rPr>
              <a:t>Moura L, </a:t>
            </a:r>
            <a:r>
              <a:rPr lang="pt-BR" sz="1200" i="1" dirty="0" smtClean="0">
                <a:solidFill>
                  <a:schemeClr val="bg1"/>
                </a:solidFill>
              </a:rPr>
              <a:t>et al.</a:t>
            </a:r>
            <a:r>
              <a:rPr lang="pt-BR" sz="1200" i="1" baseline="0" dirty="0" smtClean="0">
                <a:solidFill>
                  <a:schemeClr val="bg1"/>
                </a:solidFill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Dialysis for end stage renal disease financed through the Brazilian National Health System, 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2000 </a:t>
            </a:r>
            <a:r>
              <a:rPr lang="pt-B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to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2012</a:t>
            </a:r>
            <a:r>
              <a:rPr lang="pt-BR" sz="1200" dirty="0" smtClean="0">
                <a:solidFill>
                  <a:schemeClr val="bg1"/>
                </a:solidFill>
              </a:rPr>
              <a:t>. </a:t>
            </a:r>
            <a:r>
              <a:rPr lang="pt-B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BMC </a:t>
            </a:r>
            <a:r>
              <a:rPr lang="pt-BR" sz="1200" b="1" i="0" u="none" strike="noStrike" kern="1200" baseline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Nephrology</a:t>
            </a:r>
            <a:r>
              <a:rPr lang="pt-B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. 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Porto Alegre, </a:t>
            </a:r>
            <a:r>
              <a:rPr lang="pt-B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Brazil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, 2014. </a:t>
            </a: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6. 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Cherchiglia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Mariangela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Leal, et al.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Epidemiological profile of patients on renal replacement therapy in Brazil, 2000-2004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 Rev. Saúde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Pública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[serial on the Internet]. 2010.</a:t>
            </a:r>
            <a:endParaRPr lang="pt-BR" dirty="0" smtClean="0">
              <a:effectLst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7.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Sood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Manish M, et.al. Geographic and facility-level variation in the use of peritoneal dialysis in Canada: a cohort study. </a:t>
            </a:r>
            <a:r>
              <a:rPr lang="pt-BR" sz="1200" b="1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Canadian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Medical </a:t>
            </a:r>
            <a:r>
              <a:rPr lang="pt-BR" sz="1200" b="1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Association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pt-BR" sz="1200" b="1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or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its </a:t>
            </a:r>
            <a:r>
              <a:rPr lang="pt-BR" sz="1200" b="1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licensors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 2014.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8. Instituto Brasileiro de Geografia e Estatística (IBGE). Pesquisa Nacional de Saúde: 2013. Percepção do estado de saúde, estilos de vida e doenças crônicas. Rio de Janeiro: IBGE; 2014. Disponível em: </a:t>
            </a:r>
            <a:r>
              <a:rPr lang="pt-BR" sz="1200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  <a:hlinkClick r:id="rId3"/>
              </a:rPr>
              <a:t>ftp://ftp.ibge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 gov.br/PNS/2013/pns2013.pdf. (Acessado em 10 de maio de 2016).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6F01C5-1BF5-4C65-8FC8-C194D1F3E8E4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803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6F01C5-1BF5-4C65-8FC8-C194D1F3E8E4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63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Real 		Dólar Comercial (0,32)	Peso Mexicano (5,94)</a:t>
            </a:r>
          </a:p>
          <a:p>
            <a:r>
              <a:rPr lang="pt-BR" dirty="0" smtClean="0"/>
              <a:t>HD		HD		HD</a:t>
            </a:r>
          </a:p>
          <a:p>
            <a:r>
              <a:rPr lang="pt-BR" dirty="0" smtClean="0"/>
              <a:t>R$ 2.040.348.642,69	USD$ 652.911.565,66	MXN$ 12.119.670.937,58</a:t>
            </a:r>
          </a:p>
          <a:p>
            <a:r>
              <a:rPr lang="pt-BR" dirty="0" smtClean="0"/>
              <a:t>R$ 2.240.185.240,13	USD$ 716.859.276,84	MXN$ 13.306.700.326,37</a:t>
            </a:r>
          </a:p>
          <a:p>
            <a:r>
              <a:rPr lang="pt-BR" dirty="0" smtClean="0"/>
              <a:t>R$ 2.359.289.224,58	USD$ 754.972.551,87	MXN$ 14.014.177.994,01</a:t>
            </a:r>
          </a:p>
          <a:p>
            <a:r>
              <a:rPr lang="pt-BR" dirty="0" smtClean="0"/>
              <a:t>R$ 2.466.561.245,78	USD$ 789.299.598,65	MXN$ 14.651.373.799,93</a:t>
            </a:r>
          </a:p>
          <a:p>
            <a:r>
              <a:rPr lang="pt-BR" dirty="0" smtClean="0"/>
              <a:t>R$ 2.554.664.801,70	USD$ 817.492.736,54	MXN$ 15.174.708.922,10</a:t>
            </a:r>
          </a:p>
          <a:p>
            <a:r>
              <a:rPr lang="pt-BR" dirty="0" smtClean="0"/>
              <a:t>DP		DP		DP</a:t>
            </a:r>
          </a:p>
          <a:p>
            <a:r>
              <a:rPr lang="pt-BR" dirty="0" smtClean="0"/>
              <a:t>R$ 12.386.503,60	USD$ 3.963.681,15	MXN$ 73.575.831,38</a:t>
            </a:r>
          </a:p>
          <a:p>
            <a:r>
              <a:rPr lang="pt-BR" dirty="0" smtClean="0"/>
              <a:t>R$ 12.113.762,40	USD$ 3.876.403,97	MXN$ 71.955.748,66</a:t>
            </a:r>
          </a:p>
          <a:p>
            <a:r>
              <a:rPr lang="pt-BR" dirty="0" smtClean="0"/>
              <a:t>R$ 26.409.063,44	USD$ 8.450.900,30	MXN$ 156.869.836,83</a:t>
            </a:r>
          </a:p>
          <a:p>
            <a:r>
              <a:rPr lang="pt-BR" dirty="0" smtClean="0"/>
              <a:t>R$ 27.510.107,86	USD$ 8.803.234,52	MXN$ 163.410.040,69</a:t>
            </a:r>
          </a:p>
          <a:p>
            <a:r>
              <a:rPr lang="pt-BR" dirty="0" smtClean="0"/>
              <a:t>R$ 26.371.477,06	USD$ 8.438.872,66	MXN$ 156.646.573,74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Fonte: economia.uol.com.br/</a:t>
            </a:r>
            <a:r>
              <a:rPr lang="pt-BR" dirty="0" err="1" smtClean="0"/>
              <a:t>cotacoes</a:t>
            </a:r>
            <a:r>
              <a:rPr lang="pt-BR" dirty="0" smtClean="0"/>
              <a:t>/. 13</a:t>
            </a:r>
            <a:r>
              <a:rPr lang="pt-BR" baseline="0" dirty="0" smtClean="0"/>
              <a:t> abril 2017. 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6F01C5-1BF5-4C65-8FC8-C194D1F3E8E4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207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dirty="0" smtClean="0"/>
              <a:t>Real 		Dólar Comercial (0,32)	Peso Mexicano (5,94)</a:t>
            </a:r>
          </a:p>
          <a:p>
            <a:r>
              <a:rPr lang="pt-BR" b="1" dirty="0" smtClean="0"/>
              <a:t>TRS		TRS		TRS</a:t>
            </a:r>
          </a:p>
          <a:p>
            <a:r>
              <a:rPr lang="pt-BR" dirty="0" smtClean="0"/>
              <a:t>R$ 2.052.735.146,29	USD$ 656.875.246,81	MXN$ 12.193.246.768,96</a:t>
            </a:r>
          </a:p>
          <a:p>
            <a:r>
              <a:rPr lang="pt-BR" dirty="0" smtClean="0"/>
              <a:t>R$ 2.252.299.002,53	USD$ 720.735.680,81	MXN$ 13.378.656.075,03</a:t>
            </a:r>
          </a:p>
          <a:p>
            <a:r>
              <a:rPr lang="pt-BR" dirty="0" smtClean="0"/>
              <a:t>R$ 2.385.698.288,02	USD$ 763.423.452,17	MXN$ 14.171.047.830,84</a:t>
            </a:r>
          </a:p>
          <a:p>
            <a:r>
              <a:rPr lang="pt-BR" dirty="0" smtClean="0"/>
              <a:t>R$ 2.494.071.353,64	USD$ 798.102.833,16	MXN$ 14.814.783.840,62</a:t>
            </a:r>
          </a:p>
          <a:p>
            <a:r>
              <a:rPr lang="pt-BR" b="1" dirty="0" smtClean="0"/>
              <a:t>TRANSPLANTE	TRANSPLANTE	TRANSPLANTE</a:t>
            </a:r>
          </a:p>
          <a:p>
            <a:r>
              <a:rPr lang="pt-BR" dirty="0" smtClean="0"/>
              <a:t>R$ 146.476.228,74	USD$ 46.872.393,20	MXN$ 870.068.798,72</a:t>
            </a:r>
          </a:p>
          <a:p>
            <a:r>
              <a:rPr lang="pt-BR" dirty="0" smtClean="0"/>
              <a:t>R$ 195.860.326,39	USD$ 62.675.304,44	MXN$ 1.163.410.338,76</a:t>
            </a:r>
          </a:p>
          <a:p>
            <a:r>
              <a:rPr lang="pt-BR" dirty="0" smtClean="0"/>
              <a:t>R$ 206.572.852,21	USD$ 66.103.312,71	MXN$ 1.227.042.742,13</a:t>
            </a:r>
          </a:p>
          <a:p>
            <a:r>
              <a:rPr lang="pt-BR" dirty="0" smtClean="0"/>
              <a:t>R$ 199.894.460,52	USD$ 63.966.227,37	MXN$ 1.187.373.095,49</a:t>
            </a:r>
          </a:p>
          <a:p>
            <a:r>
              <a:rPr lang="pt-BR" b="1" dirty="0" smtClean="0"/>
              <a:t>MEDICAMENTOS ESPECIAMEDICAMENTOS ESPECIALMEDICAMENTOS ESPECIALIZADO</a:t>
            </a:r>
          </a:p>
          <a:p>
            <a:r>
              <a:rPr lang="pt-BR" dirty="0" smtClean="0"/>
              <a:t>R$ 573.987.464,42	USD$ 183.675.988,61	MXN$ 3.409.485.538,65</a:t>
            </a:r>
          </a:p>
          <a:p>
            <a:r>
              <a:rPr lang="pt-BR" dirty="0" smtClean="0"/>
              <a:t>R$ 617.412.940,77	USD$ 197.572.141,05	MXN$ 3.667.432.868,17</a:t>
            </a:r>
          </a:p>
          <a:p>
            <a:r>
              <a:rPr lang="pt-BR" dirty="0" smtClean="0"/>
              <a:t>R$ 591.331.365,91	USD$ 189.226.037,09	MXN$ 3.512.508.313,51</a:t>
            </a:r>
          </a:p>
          <a:p>
            <a:r>
              <a:rPr lang="pt-BR" dirty="0" smtClean="0"/>
              <a:t>R$ 603.833.509,29	USD$ 193.226.722,97	MXN$ 3.586.771.045,18</a:t>
            </a:r>
          </a:p>
          <a:p>
            <a:endParaRPr lang="pt-B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Fonte: economia.uol.com.br/</a:t>
            </a:r>
            <a:r>
              <a:rPr lang="pt-BR" dirty="0" err="1" smtClean="0"/>
              <a:t>cotacoes</a:t>
            </a:r>
            <a:r>
              <a:rPr lang="pt-BR" dirty="0" smtClean="0"/>
              <a:t>/. 13</a:t>
            </a:r>
            <a:r>
              <a:rPr lang="pt-BR" baseline="0" dirty="0" smtClean="0"/>
              <a:t> abril 2017.  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6F01C5-1BF5-4C65-8FC8-C194D1F3E8E4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406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AF466F-BDA4-4F18-9C7B-FF0A9A1B0E80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B4290-6522-4139-852E-05BD9E7F0D2E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955F9-81EA-47C5-8059-9E5C2B437C70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5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81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30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676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50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968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65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99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F607B-A47E-422C-9BEF-122CCDB7C526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04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13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9A7CB-BEE6-4F99-898E-913F06E8E125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EE300C-6FC5-4FC3-AF1A-075E4F50620D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D295D-4A77-4DEB-B04C-9F4282A8BC04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B28685-4D0C-42D5-8013-B5904CD1FCBC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E2D259-F423-440D-BC33-5C549B95149C}" type="datetime1">
              <a:rPr lang="pt-BR" smtClean="0"/>
              <a:pPr>
                <a:defRPr/>
              </a:pPr>
              <a:t>15/03/2018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F54C5B-982C-429F-90ED-2F84D036EC5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EE1B38-C5EB-4D66-9137-0AFE9CDEDE8F}" type="datetime1">
              <a:rPr lang="en-US" smtClean="0"/>
              <a:pPr/>
              <a:t>3/15/2018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7B613C-1AD7-49D3-885D-F654C5CDBAA6}" type="datetime1">
              <a:rPr lang="en-US" smtClean="0"/>
              <a:pPr/>
              <a:t>3/15/2018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7B613C-1AD7-49D3-885D-F654C5CDBAA6}" type="datetime1">
              <a:rPr lang="en-US" smtClean="0"/>
              <a:pPr/>
              <a:t>3/15/2018</a:t>
            </a:fld>
            <a:endParaRPr lang="en-US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2D2B3B-882E-40F3-A32F-6DD516915044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620" r:id="rId1"/>
    <p:sldLayoutId id="2147492621" r:id="rId2"/>
    <p:sldLayoutId id="2147492622" r:id="rId3"/>
    <p:sldLayoutId id="2147492623" r:id="rId4"/>
    <p:sldLayoutId id="2147492624" r:id="rId5"/>
    <p:sldLayoutId id="2147492625" r:id="rId6"/>
    <p:sldLayoutId id="2147492626" r:id="rId7"/>
    <p:sldLayoutId id="2147492627" r:id="rId8"/>
    <p:sldLayoutId id="2147492628" r:id="rId9"/>
    <p:sldLayoutId id="2147492629" r:id="rId10"/>
    <p:sldLayoutId id="2147492630" r:id="rId11"/>
    <p:sldLayoutId id="2147491859" r:id="rId12"/>
    <p:sldLayoutId id="2147491860" r:id="rId13"/>
    <p:sldLayoutId id="2147491862" r:id="rId14"/>
    <p:sldLayoutId id="2147492198" r:id="rId15"/>
    <p:sldLayoutId id="2147491855" r:id="rId16"/>
    <p:sldLayoutId id="2147491856" r:id="rId17"/>
    <p:sldLayoutId id="2147491858" r:id="rId18"/>
    <p:sldLayoutId id="2147491851" r:id="rId19"/>
    <p:sldLayoutId id="2147491852" r:id="rId20"/>
    <p:sldLayoutId id="2147491853" r:id="rId2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hyperlink" Target="http://cnes.datasus.gov.b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abnet.datasus.gov.br/tabnet/tabnet.htm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abnet.datasus.gov.br/tabnet/tabnet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abnet.datasus.gov.br/tabnet/tabnet.htm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tabnet.datasus.gov.br/tabnet/tabnet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url?sa=i&amp;rct=j&amp;q=&amp;esrc=s&amp;frm=1&amp;source=images&amp;cd=&amp;cad=rja&amp;docid=l5qFpHtiORxRQM&amp;tbnid=amO4lxWFba6r3M:&amp;ved=0CAUQjRw&amp;url=http://pt.dreamstime.com/imagem-de-stock-royalty-free-rins-destacados-image6607866&amp;ei=8g-eUpW6A4edkQev6YHoDQ&amp;bvm=bv.57155469,d.eW0&amp;psig=AFQjCNEUVyWAIZk0wCK38qhsr2C53D9GJQ&amp;ust=138617680370415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cnes.datasus.gov.b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61939" y="476672"/>
            <a:ext cx="8136904" cy="2654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7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DOENÇA RENAL CRÔNICA </a:t>
            </a:r>
          </a:p>
          <a:p>
            <a:pPr algn="ctr">
              <a:lnSpc>
                <a:spcPct val="150000"/>
              </a:lnSpc>
            </a:pPr>
            <a:r>
              <a:rPr lang="pt-BR" sz="37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 SISTEMA ÚNICO DE </a:t>
            </a:r>
            <a:r>
              <a:rPr lang="pt-BR" sz="37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SAÚDE</a:t>
            </a:r>
          </a:p>
          <a:p>
            <a:pPr algn="ctr">
              <a:lnSpc>
                <a:spcPct val="150000"/>
              </a:lnSpc>
            </a:pPr>
            <a:r>
              <a:rPr lang="pt-BR" sz="37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BRASIL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562039" y="3356992"/>
            <a:ext cx="6336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 smtClean="0">
                <a:latin typeface="+mn-lt"/>
              </a:rPr>
              <a:t>Coordenação-Geral de Atenção Especializada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latin typeface="+mn-lt"/>
              </a:rPr>
              <a:t>Departamento de  Atenção Especializada e Temática</a:t>
            </a:r>
          </a:p>
          <a:p>
            <a:pPr algn="ctr">
              <a:lnSpc>
                <a:spcPct val="150000"/>
              </a:lnSpc>
            </a:pPr>
            <a:r>
              <a:rPr lang="pt-BR" sz="2000" b="1" dirty="0" smtClean="0">
                <a:latin typeface="+mn-lt"/>
              </a:rPr>
              <a:t>Secretaria </a:t>
            </a:r>
            <a:r>
              <a:rPr lang="pt-BR" sz="2000" b="1" dirty="0">
                <a:latin typeface="+mn-lt"/>
              </a:rPr>
              <a:t>de </a:t>
            </a:r>
            <a:r>
              <a:rPr lang="pt-BR" sz="2000" b="1" dirty="0" smtClean="0">
                <a:latin typeface="+mn-lt"/>
              </a:rPr>
              <a:t>Atenção à Saúde</a:t>
            </a:r>
            <a:endParaRPr lang="pt-BR" sz="2000" b="1" dirty="0"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+mn-lt"/>
              </a:rPr>
              <a:t>Ministério da </a:t>
            </a:r>
            <a:r>
              <a:rPr lang="pt-BR" sz="2000" b="1" dirty="0" smtClean="0">
                <a:latin typeface="+mn-lt"/>
              </a:rPr>
              <a:t>Saúde</a:t>
            </a:r>
            <a:endParaRPr lang="pt-BR" sz="2000" b="1" dirty="0">
              <a:latin typeface="+mn-l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545" y="5733256"/>
            <a:ext cx="3297691" cy="72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517232"/>
            <a:ext cx="2043609" cy="9790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sz="3600" dirty="0" smtClean="0"/>
              <a:t>NATUREZA JURÍDICA DOS </a:t>
            </a:r>
            <a:r>
              <a:rPr lang="pt-BR" sz="3600" dirty="0"/>
              <a:t>SERVIÇOS DE </a:t>
            </a:r>
            <a:r>
              <a:rPr lang="pt-BR" sz="3600" dirty="0" smtClean="0"/>
              <a:t>DIÁLISE</a:t>
            </a:r>
            <a:endParaRPr lang="pt-BR" sz="3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5949279"/>
            <a:ext cx="84969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 smtClean="0"/>
              <a:t>Fonte: Cadastro Nacional de Estabelecimentos de Saúde. Disponível </a:t>
            </a:r>
            <a:r>
              <a:rPr lang="pt-BR" sz="1000" dirty="0"/>
              <a:t>em: </a:t>
            </a:r>
            <a:r>
              <a:rPr lang="pt-BR" sz="1000" dirty="0">
                <a:hlinkClick r:id="rId2"/>
              </a:rPr>
              <a:t>http://cnes.datasus.gov.br</a:t>
            </a:r>
            <a:r>
              <a:rPr lang="pt-BR" sz="1000" dirty="0" smtClean="0">
                <a:hlinkClick r:id="rId2"/>
              </a:rPr>
              <a:t>/</a:t>
            </a:r>
            <a:r>
              <a:rPr lang="pt-BR" sz="1000" dirty="0" smtClean="0"/>
              <a:t> Acesso em: 15 SET 2017.  </a:t>
            </a:r>
            <a:endParaRPr lang="pt-BR" sz="1000" dirty="0"/>
          </a:p>
        </p:txBody>
      </p:sp>
      <p:graphicFrame>
        <p:nvGraphicFramePr>
          <p:cNvPr id="6" name="Gráfico 5"/>
          <p:cNvGraphicFramePr>
            <a:graphicFrameLocks noGrp="1"/>
          </p:cNvGraphicFramePr>
          <p:nvPr>
            <p:extLst/>
          </p:nvPr>
        </p:nvGraphicFramePr>
        <p:xfrm>
          <a:off x="611560" y="1484784"/>
          <a:ext cx="7872584" cy="446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9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MEDICAMENTOS PARA DRC NO SUS</a:t>
            </a:r>
            <a:endParaRPr lang="pt-BR" sz="4000" dirty="0"/>
          </a:p>
        </p:txBody>
      </p:sp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b="1" dirty="0" smtClean="0"/>
              <a:t>Protocolos </a:t>
            </a:r>
            <a:r>
              <a:rPr lang="pt-BR" sz="2400" b="1" dirty="0"/>
              <a:t>Clínicos e Diretrizes </a:t>
            </a:r>
            <a:r>
              <a:rPr lang="pt-BR" sz="2400" b="1" dirty="0" smtClean="0"/>
              <a:t>Terapêuticas</a:t>
            </a:r>
          </a:p>
          <a:p>
            <a:pPr marL="566928" indent="-457200" algn="just">
              <a:buFont typeface="+mj-lt"/>
              <a:buAutoNum type="arabicPeriod"/>
            </a:pPr>
            <a:r>
              <a:rPr lang="pt-BR" sz="2000" dirty="0" smtClean="0"/>
              <a:t>Anemia </a:t>
            </a:r>
            <a:r>
              <a:rPr lang="pt-BR" sz="2000" dirty="0"/>
              <a:t>na </a:t>
            </a:r>
            <a:r>
              <a:rPr lang="pt-BR" sz="2000" dirty="0" smtClean="0"/>
              <a:t>DRC - </a:t>
            </a:r>
            <a:r>
              <a:rPr lang="pt-BR" sz="2000" dirty="0" smtClean="0">
                <a:solidFill>
                  <a:srgbClr val="005EA4"/>
                </a:solidFill>
              </a:rPr>
              <a:t>Reposição de ferro e </a:t>
            </a:r>
            <a:r>
              <a:rPr lang="pt-BR" sz="2000" dirty="0" err="1" smtClean="0">
                <a:solidFill>
                  <a:srgbClr val="005EA4"/>
                </a:solidFill>
              </a:rPr>
              <a:t>Alfaepoetina</a:t>
            </a:r>
            <a:r>
              <a:rPr lang="pt-BR" sz="2000" dirty="0" smtClean="0">
                <a:solidFill>
                  <a:srgbClr val="005EA4"/>
                </a:solidFill>
              </a:rPr>
              <a:t>. 						</a:t>
            </a:r>
            <a:r>
              <a:rPr lang="pt-BR" sz="2000" dirty="0" smtClean="0"/>
              <a:t>                                </a:t>
            </a:r>
            <a:r>
              <a:rPr lang="pt-BR" sz="1800" dirty="0" smtClean="0"/>
              <a:t>(Atualizado em 15.02.2017)</a:t>
            </a:r>
          </a:p>
          <a:p>
            <a:pPr marL="109728" indent="0" algn="just">
              <a:buNone/>
            </a:pPr>
            <a:r>
              <a:rPr lang="pt-BR" sz="1800" dirty="0" smtClean="0"/>
              <a:t> </a:t>
            </a:r>
          </a:p>
          <a:p>
            <a:pPr marL="566928" indent="-457200">
              <a:buFont typeface="+mj-lt"/>
              <a:buAutoNum type="arabicPeriod"/>
            </a:pPr>
            <a:r>
              <a:rPr lang="pt-BR" sz="2000" dirty="0" smtClean="0"/>
              <a:t>Distúrbio Mineral Ósseo na DRC - </a:t>
            </a:r>
            <a:r>
              <a:rPr lang="pt-BR" sz="2000" dirty="0">
                <a:solidFill>
                  <a:srgbClr val="005EA4"/>
                </a:solidFill>
              </a:rPr>
              <a:t>Carbonato de cálcio; Cloridrato de </a:t>
            </a:r>
            <a:r>
              <a:rPr lang="pt-BR" sz="2000" dirty="0" err="1">
                <a:solidFill>
                  <a:srgbClr val="005EA4"/>
                </a:solidFill>
              </a:rPr>
              <a:t>Sevelâmer</a:t>
            </a:r>
            <a:r>
              <a:rPr lang="pt-BR" sz="2000" dirty="0">
                <a:solidFill>
                  <a:srgbClr val="005EA4"/>
                </a:solidFill>
              </a:rPr>
              <a:t>; </a:t>
            </a:r>
            <a:r>
              <a:rPr lang="pt-BR" sz="2000" dirty="0" err="1">
                <a:solidFill>
                  <a:srgbClr val="005EA4"/>
                </a:solidFill>
              </a:rPr>
              <a:t>Calcitriol</a:t>
            </a:r>
            <a:r>
              <a:rPr lang="pt-BR" sz="2000" dirty="0">
                <a:solidFill>
                  <a:srgbClr val="005EA4"/>
                </a:solidFill>
              </a:rPr>
              <a:t>; </a:t>
            </a:r>
            <a:r>
              <a:rPr lang="pt-BR" sz="2000" dirty="0" err="1">
                <a:solidFill>
                  <a:srgbClr val="005EA4"/>
                </a:solidFill>
              </a:rPr>
              <a:t>Paricalcitol</a:t>
            </a:r>
            <a:r>
              <a:rPr lang="pt-BR" sz="2000" dirty="0">
                <a:solidFill>
                  <a:srgbClr val="005EA4"/>
                </a:solidFill>
              </a:rPr>
              <a:t>; </a:t>
            </a:r>
            <a:r>
              <a:rPr lang="pt-BR" sz="2000" dirty="0" err="1">
                <a:solidFill>
                  <a:srgbClr val="005EA4"/>
                </a:solidFill>
              </a:rPr>
              <a:t>Cinacalcete</a:t>
            </a:r>
            <a:r>
              <a:rPr lang="pt-BR" sz="2000" dirty="0">
                <a:solidFill>
                  <a:srgbClr val="005EA4"/>
                </a:solidFill>
              </a:rPr>
              <a:t>; </a:t>
            </a:r>
            <a:r>
              <a:rPr lang="pt-BR" sz="2000" dirty="0" err="1">
                <a:solidFill>
                  <a:srgbClr val="005EA4"/>
                </a:solidFill>
              </a:rPr>
              <a:t>Desferroxamina</a:t>
            </a:r>
            <a:r>
              <a:rPr lang="pt-BR" sz="2000" dirty="0" smtClean="0">
                <a:solidFill>
                  <a:srgbClr val="005EA4"/>
                </a:solidFill>
              </a:rPr>
              <a:t>. </a:t>
            </a:r>
          </a:p>
          <a:p>
            <a:pPr marL="109728" indent="0">
              <a:buNone/>
            </a:pPr>
            <a:r>
              <a:rPr lang="pt-BR" sz="2000" dirty="0">
                <a:solidFill>
                  <a:srgbClr val="005EA4"/>
                </a:solidFill>
              </a:rPr>
              <a:t> </a:t>
            </a:r>
            <a:r>
              <a:rPr lang="pt-BR" sz="2000" dirty="0" smtClean="0">
                <a:solidFill>
                  <a:srgbClr val="005EA4"/>
                </a:solidFill>
              </a:rPr>
              <a:t>       </a:t>
            </a:r>
            <a:r>
              <a:rPr lang="pt-BR" sz="2000" dirty="0" smtClean="0"/>
              <a:t>- Substituiu o PCDT de </a:t>
            </a:r>
            <a:r>
              <a:rPr lang="pt-BR" sz="2000" dirty="0" err="1" smtClean="0"/>
              <a:t>Hiperfosfatemia</a:t>
            </a:r>
            <a:r>
              <a:rPr lang="pt-BR" sz="2000" dirty="0" smtClean="0"/>
              <a:t> e de </a:t>
            </a:r>
            <a:r>
              <a:rPr lang="pt-BR" sz="2000" dirty="0" err="1" smtClean="0"/>
              <a:t>Osteodistrofia</a:t>
            </a:r>
            <a:r>
              <a:rPr lang="pt-BR" sz="2000" dirty="0" smtClean="0"/>
              <a:t> Renal. </a:t>
            </a:r>
          </a:p>
          <a:p>
            <a:pPr marL="109728" indent="0">
              <a:buNone/>
            </a:pPr>
            <a:r>
              <a:rPr lang="pt-BR" sz="2000" dirty="0" smtClean="0"/>
              <a:t>                                                                                              </a:t>
            </a:r>
            <a:r>
              <a:rPr lang="pt-BR" sz="1800" dirty="0" smtClean="0"/>
              <a:t>(</a:t>
            </a:r>
            <a:r>
              <a:rPr lang="pt-BR" sz="1800" dirty="0"/>
              <a:t>Atualizado em </a:t>
            </a:r>
            <a:r>
              <a:rPr lang="pt-BR" sz="1800" dirty="0" smtClean="0"/>
              <a:t>25.04.2017)</a:t>
            </a:r>
          </a:p>
          <a:p>
            <a:pPr marL="109728" indent="0">
              <a:buNone/>
            </a:pPr>
            <a:endParaRPr lang="pt-BR" sz="1800" dirty="0"/>
          </a:p>
          <a:p>
            <a:pPr marL="566928" indent="-457200" algn="just">
              <a:buFont typeface="+mj-lt"/>
              <a:buAutoNum type="arabicPeriod" startAt="3"/>
            </a:pPr>
            <a:r>
              <a:rPr lang="pt-BR" sz="2000" dirty="0" smtClean="0"/>
              <a:t>Imunossupressão </a:t>
            </a:r>
            <a:r>
              <a:rPr lang="pt-BR" sz="2000" dirty="0"/>
              <a:t>do Transplante </a:t>
            </a:r>
            <a:r>
              <a:rPr lang="pt-BR" sz="2000" dirty="0" smtClean="0"/>
              <a:t>Renal – </a:t>
            </a:r>
            <a:r>
              <a:rPr lang="pt-BR" sz="2000" dirty="0" err="1">
                <a:solidFill>
                  <a:srgbClr val="005EA4"/>
                </a:solidFill>
              </a:rPr>
              <a:t>Azatioprina</a:t>
            </a:r>
            <a:r>
              <a:rPr lang="pt-BR" sz="2000" dirty="0">
                <a:solidFill>
                  <a:srgbClr val="005EA4"/>
                </a:solidFill>
              </a:rPr>
              <a:t>, Ciclosporina, </a:t>
            </a:r>
            <a:r>
              <a:rPr lang="pt-BR" sz="2000" dirty="0" err="1">
                <a:solidFill>
                  <a:srgbClr val="005EA4"/>
                </a:solidFill>
              </a:rPr>
              <a:t>Everolimo</a:t>
            </a:r>
            <a:r>
              <a:rPr lang="pt-BR" sz="2000" dirty="0">
                <a:solidFill>
                  <a:srgbClr val="005EA4"/>
                </a:solidFill>
              </a:rPr>
              <a:t>,  Imunoglobulina Humana, Prednisona, </a:t>
            </a:r>
            <a:r>
              <a:rPr lang="pt-BR" sz="2000" dirty="0" err="1">
                <a:solidFill>
                  <a:srgbClr val="005EA4"/>
                </a:solidFill>
              </a:rPr>
              <a:t>Prednisolona</a:t>
            </a:r>
            <a:r>
              <a:rPr lang="pt-BR" sz="2000" dirty="0">
                <a:solidFill>
                  <a:srgbClr val="005EA4"/>
                </a:solidFill>
              </a:rPr>
              <a:t>, </a:t>
            </a:r>
            <a:r>
              <a:rPr lang="pt-BR" sz="2000" dirty="0" err="1">
                <a:solidFill>
                  <a:srgbClr val="005EA4"/>
                </a:solidFill>
              </a:rPr>
              <a:t>Metilprednisolona</a:t>
            </a:r>
            <a:r>
              <a:rPr lang="pt-BR" sz="2000" dirty="0">
                <a:solidFill>
                  <a:srgbClr val="005EA4"/>
                </a:solidFill>
              </a:rPr>
              <a:t>, </a:t>
            </a:r>
            <a:r>
              <a:rPr lang="pt-BR" sz="2000" dirty="0" err="1">
                <a:solidFill>
                  <a:srgbClr val="005EA4"/>
                </a:solidFill>
              </a:rPr>
              <a:t>Micofenolato</a:t>
            </a:r>
            <a:r>
              <a:rPr lang="pt-BR" sz="2000" dirty="0">
                <a:solidFill>
                  <a:srgbClr val="005EA4"/>
                </a:solidFill>
              </a:rPr>
              <a:t> de </a:t>
            </a:r>
            <a:r>
              <a:rPr lang="pt-BR" sz="2000" dirty="0" err="1">
                <a:solidFill>
                  <a:srgbClr val="005EA4"/>
                </a:solidFill>
              </a:rPr>
              <a:t>mofetila</a:t>
            </a:r>
            <a:r>
              <a:rPr lang="pt-BR" sz="2000" dirty="0">
                <a:solidFill>
                  <a:srgbClr val="005EA4"/>
                </a:solidFill>
              </a:rPr>
              <a:t>, </a:t>
            </a:r>
            <a:r>
              <a:rPr lang="pt-BR" sz="2000" dirty="0" err="1">
                <a:solidFill>
                  <a:srgbClr val="005EA4"/>
                </a:solidFill>
              </a:rPr>
              <a:t>Micofenolato</a:t>
            </a:r>
            <a:r>
              <a:rPr lang="pt-BR" sz="2000" dirty="0">
                <a:solidFill>
                  <a:srgbClr val="005EA4"/>
                </a:solidFill>
              </a:rPr>
              <a:t> de sódio , </a:t>
            </a:r>
            <a:r>
              <a:rPr lang="pt-BR" sz="2000" dirty="0" err="1">
                <a:solidFill>
                  <a:srgbClr val="005EA4"/>
                </a:solidFill>
              </a:rPr>
              <a:t>Sirolimo</a:t>
            </a:r>
            <a:r>
              <a:rPr lang="pt-BR" sz="2000" dirty="0">
                <a:solidFill>
                  <a:srgbClr val="005EA4"/>
                </a:solidFill>
              </a:rPr>
              <a:t> ; </a:t>
            </a:r>
            <a:r>
              <a:rPr lang="pt-BR" sz="2000" dirty="0" err="1" smtClean="0">
                <a:solidFill>
                  <a:srgbClr val="005EA4"/>
                </a:solidFill>
              </a:rPr>
              <a:t>Tacrolimo</a:t>
            </a:r>
            <a:r>
              <a:rPr lang="pt-BR" sz="2000" dirty="0" smtClean="0">
                <a:solidFill>
                  <a:srgbClr val="005EA4"/>
                </a:solidFill>
              </a:rPr>
              <a:t>; </a:t>
            </a:r>
            <a:r>
              <a:rPr lang="pt-BR" sz="2000" dirty="0" err="1" smtClean="0">
                <a:solidFill>
                  <a:srgbClr val="005EA4"/>
                </a:solidFill>
              </a:rPr>
              <a:t>Muromonabe</a:t>
            </a:r>
            <a:r>
              <a:rPr lang="pt-BR" sz="2000" dirty="0" smtClean="0">
                <a:solidFill>
                  <a:srgbClr val="005EA4"/>
                </a:solidFill>
              </a:rPr>
              <a:t> </a:t>
            </a:r>
            <a:r>
              <a:rPr lang="pt-BR" sz="2000" dirty="0">
                <a:solidFill>
                  <a:srgbClr val="005EA4"/>
                </a:solidFill>
              </a:rPr>
              <a:t>CD3, </a:t>
            </a:r>
            <a:r>
              <a:rPr lang="pt-BR" sz="2000" dirty="0" err="1">
                <a:solidFill>
                  <a:srgbClr val="005EA4"/>
                </a:solidFill>
              </a:rPr>
              <a:t>Basiliximabe</a:t>
            </a:r>
            <a:r>
              <a:rPr lang="pt-BR" sz="2000" dirty="0">
                <a:solidFill>
                  <a:srgbClr val="005EA4"/>
                </a:solidFill>
              </a:rPr>
              <a:t>, Imunoglobulina </a:t>
            </a:r>
            <a:r>
              <a:rPr lang="pt-BR" sz="2000" dirty="0" err="1">
                <a:solidFill>
                  <a:srgbClr val="005EA4"/>
                </a:solidFill>
              </a:rPr>
              <a:t>antitimócito</a:t>
            </a:r>
            <a:r>
              <a:rPr lang="pt-BR" sz="2000" dirty="0">
                <a:solidFill>
                  <a:srgbClr val="005EA4"/>
                </a:solidFill>
              </a:rPr>
              <a:t>. </a:t>
            </a:r>
          </a:p>
          <a:p>
            <a:pPr marL="109728" indent="0" algn="just">
              <a:buNone/>
            </a:pPr>
            <a:endParaRPr lang="pt-BR" sz="2400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49280"/>
            <a:ext cx="3249487" cy="67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902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200" dirty="0" smtClean="0"/>
              <a:t>GASTOS FEDERAIS COM A DRC NA ATENÇÃO ESPECIALIZADA</a:t>
            </a:r>
            <a:endParaRPr lang="pt-BR" sz="3200" dirty="0">
              <a:solidFill>
                <a:srgbClr val="C0000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48193"/>
              </p:ext>
            </p:extLst>
          </p:nvPr>
        </p:nvGraphicFramePr>
        <p:xfrm>
          <a:off x="432048" y="1484784"/>
          <a:ext cx="8280920" cy="4683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5220072" y="2852936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2016: R$ 3,6 bilhões ao ano</a:t>
            </a:r>
          </a:p>
          <a:p>
            <a:pPr algn="ctr"/>
            <a:endParaRPr lang="pt-BR" sz="2400" b="1" dirty="0">
              <a:solidFill>
                <a:srgbClr val="C00000"/>
              </a:solidFill>
            </a:endParaRPr>
          </a:p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2017: R$ 4 bilhões ao ano</a:t>
            </a:r>
            <a:endParaRPr lang="pt-BR" sz="24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32048" y="6324079"/>
            <a:ext cx="8460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Fonte: Ministério da Saúde. Sistema de Informações </a:t>
            </a:r>
            <a:r>
              <a:rPr lang="pt-BR" sz="1000" dirty="0" smtClean="0"/>
              <a:t>Ambulatoriais e Hospitalares /Sistema </a:t>
            </a:r>
            <a:r>
              <a:rPr lang="pt-BR" sz="1000" dirty="0"/>
              <a:t>Único de Saúde. </a:t>
            </a:r>
            <a:r>
              <a:rPr lang="pt-BR" sz="1000" dirty="0" smtClean="0"/>
              <a:t>Disponível em </a:t>
            </a:r>
            <a:r>
              <a:rPr lang="pt-BR" sz="1000" u="sng" dirty="0" smtClean="0">
                <a:hlinkClick r:id="rId3"/>
              </a:rPr>
              <a:t>http</a:t>
            </a:r>
            <a:r>
              <a:rPr lang="pt-BR" sz="1000" u="sng" dirty="0">
                <a:hlinkClick r:id="rId3"/>
              </a:rPr>
              <a:t>://</a:t>
            </a:r>
            <a:r>
              <a:rPr lang="pt-BR" sz="1000" u="sng" dirty="0" smtClean="0">
                <a:hlinkClick r:id="rId3"/>
              </a:rPr>
              <a:t>tabnet.datasus.gov.br/tabnet/tabnet.htm</a:t>
            </a:r>
            <a:r>
              <a:rPr lang="pt-BR" sz="1000" u="sng" dirty="0" smtClean="0"/>
              <a:t> . </a:t>
            </a:r>
            <a:r>
              <a:rPr lang="pt-BR" sz="1000" dirty="0" smtClean="0"/>
              <a:t>Extraído </a:t>
            </a:r>
            <a:r>
              <a:rPr lang="pt-BR" sz="1000" dirty="0"/>
              <a:t>em: </a:t>
            </a:r>
            <a:r>
              <a:rPr lang="pt-BR" sz="1000" dirty="0" smtClean="0"/>
              <a:t>15 set 2017.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82320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571472" y="1571612"/>
            <a:ext cx="8147248" cy="2878040"/>
          </a:xfrm>
        </p:spPr>
        <p:txBody>
          <a:bodyPr>
            <a:normAutofit/>
          </a:bodyPr>
          <a:lstStyle/>
          <a:p>
            <a:pPr algn="just"/>
            <a:endParaRPr lang="pt-BR" sz="2400" dirty="0" smtClean="0"/>
          </a:p>
          <a:p>
            <a:pPr algn="just"/>
            <a:endParaRPr lang="pt-BR" sz="2400" dirty="0" smtClean="0"/>
          </a:p>
          <a:p>
            <a:pPr marL="0" indent="0" algn="just">
              <a:buNone/>
            </a:pPr>
            <a:endParaRPr lang="pt-BR" sz="2400" dirty="0" smtClean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272394" y="2492896"/>
            <a:ext cx="8642350" cy="257176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sz="4900" b="1" dirty="0" smtClean="0">
                <a:latin typeface="+mn-lt"/>
                <a:ea typeface="ＭＳ Ｐゴシック" pitchFamily="34" charset="-128"/>
              </a:rPr>
              <a:t>OBRIGADA</a:t>
            </a:r>
            <a:r>
              <a:rPr lang="pt-BR" sz="3000" b="1" dirty="0" smtClean="0">
                <a:latin typeface="+mn-lt"/>
                <a:ea typeface="ＭＳ Ｐゴシック" pitchFamily="34" charset="-128"/>
              </a:rPr>
              <a:t/>
            </a:r>
            <a:br>
              <a:rPr lang="pt-BR" sz="3000" b="1" dirty="0" smtClean="0">
                <a:latin typeface="+mn-lt"/>
                <a:ea typeface="ＭＳ Ｐゴシック" pitchFamily="34" charset="-128"/>
              </a:rPr>
            </a:br>
            <a:r>
              <a:rPr lang="pt-BR" sz="3000" b="1" dirty="0">
                <a:latin typeface="+mn-lt"/>
                <a:ea typeface="ＭＳ Ｐゴシック" pitchFamily="34" charset="-128"/>
              </a:rPr>
              <a:t/>
            </a:r>
            <a:br>
              <a:rPr lang="pt-BR" sz="3000" b="1" dirty="0">
                <a:latin typeface="+mn-lt"/>
                <a:ea typeface="ＭＳ Ｐゴシック" pitchFamily="34" charset="-128"/>
              </a:rPr>
            </a:br>
            <a:r>
              <a:rPr lang="pt-BR" sz="3000" b="1" dirty="0" smtClean="0">
                <a:latin typeface="+mn-lt"/>
                <a:ea typeface="ＭＳ Ｐゴシック" pitchFamily="34" charset="-128"/>
              </a:rPr>
              <a:t/>
            </a:r>
            <a:br>
              <a:rPr lang="pt-BR" sz="3000" b="1" dirty="0" smtClean="0">
                <a:latin typeface="+mn-lt"/>
                <a:ea typeface="ＭＳ Ｐゴシック" pitchFamily="34" charset="-128"/>
              </a:rPr>
            </a:br>
            <a:r>
              <a:rPr lang="pt-BR" sz="3000" b="1" dirty="0" smtClean="0">
                <a:latin typeface="+mn-lt"/>
                <a:ea typeface="ＭＳ Ｐゴシック" pitchFamily="34" charset="-128"/>
              </a:rPr>
              <a:t/>
            </a:r>
            <a:br>
              <a:rPr lang="pt-BR" sz="3000" b="1" dirty="0" smtClean="0">
                <a:latin typeface="+mn-lt"/>
                <a:ea typeface="ＭＳ Ｐゴシック" pitchFamily="34" charset="-128"/>
              </a:rPr>
            </a:br>
            <a:r>
              <a:rPr lang="pt-BR" sz="3000" b="1" dirty="0" smtClean="0">
                <a:latin typeface="+mn-lt"/>
                <a:ea typeface="ＭＳ Ｐゴシック" pitchFamily="34" charset="-128"/>
              </a:rPr>
              <a:t/>
            </a:r>
            <a:br>
              <a:rPr lang="pt-BR" sz="3000" b="1" dirty="0" smtClean="0">
                <a:latin typeface="+mn-lt"/>
                <a:ea typeface="ＭＳ Ｐゴシック" pitchFamily="34" charset="-128"/>
              </a:rPr>
            </a:br>
            <a:endParaRPr lang="pt-BR" sz="3000" b="1" dirty="0">
              <a:latin typeface="+mn-lt"/>
              <a:ea typeface="ＭＳ Ｐゴシック" pitchFamily="34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589239"/>
            <a:ext cx="3297691" cy="72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373216"/>
            <a:ext cx="2254512" cy="108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3684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smtClean="0"/>
              <a:t>TERAPIA RENAL SUBSTITUTIVA </a:t>
            </a:r>
            <a:r>
              <a:rPr lang="pt-BR" sz="3200" b="1" dirty="0" smtClean="0">
                <a:solidFill>
                  <a:schemeClr val="tx2"/>
                </a:solidFill>
              </a:rPr>
              <a:t>– SUS</a:t>
            </a:r>
            <a:br>
              <a:rPr lang="pt-BR" sz="3200" b="1" dirty="0" smtClean="0">
                <a:solidFill>
                  <a:schemeClr val="tx2"/>
                </a:solidFill>
              </a:rPr>
            </a:br>
            <a:r>
              <a:rPr lang="pt-BR" sz="3200" b="1" dirty="0" smtClean="0">
                <a:solidFill>
                  <a:schemeClr val="tx2"/>
                </a:solidFill>
              </a:rPr>
              <a:t>Frequência</a:t>
            </a:r>
            <a:endParaRPr lang="pt-BR" sz="3200" dirty="0">
              <a:solidFill>
                <a:srgbClr val="C0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633138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</a:t>
            </a:r>
            <a:r>
              <a:rPr lang="pt-BR" sz="1000" dirty="0"/>
              <a:t>: Ministério da Saúde. Sistema de Informações Ambulatoriais/Sistema Único de Saúde. </a:t>
            </a:r>
            <a:r>
              <a:rPr lang="pt-BR" sz="1000" dirty="0" smtClean="0"/>
              <a:t>Disponível </a:t>
            </a:r>
            <a:r>
              <a:rPr lang="pt-BR" sz="1000" dirty="0"/>
              <a:t>em </a:t>
            </a:r>
            <a:r>
              <a:rPr lang="pt-BR" sz="1000" u="sng" dirty="0">
                <a:hlinkClick r:id="rId3"/>
              </a:rPr>
              <a:t>http://tabnet.datasus.gov.br/tabnet/tabnet.htm</a:t>
            </a:r>
            <a:endParaRPr lang="pt-BR" sz="1000" dirty="0"/>
          </a:p>
          <a:p>
            <a:r>
              <a:rPr lang="pt-BR" sz="1000" dirty="0"/>
              <a:t>Extraído em: </a:t>
            </a:r>
            <a:r>
              <a:rPr lang="pt-BR" sz="1000" dirty="0" smtClean="0"/>
              <a:t>15 ser2017</a:t>
            </a:r>
            <a:r>
              <a:rPr lang="pt-BR" sz="1000" dirty="0"/>
              <a:t>.</a:t>
            </a:r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342635"/>
              </p:ext>
            </p:extLst>
          </p:nvPr>
        </p:nvGraphicFramePr>
        <p:xfrm>
          <a:off x="74083" y="1340768"/>
          <a:ext cx="8995833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4780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TERAPIA RENAL SUBSTITUTIVA </a:t>
            </a:r>
            <a:r>
              <a:rPr lang="pt-BR" sz="3200" b="1" dirty="0" smtClean="0">
                <a:solidFill>
                  <a:schemeClr val="tx2"/>
                </a:solidFill>
              </a:rPr>
              <a:t>– SUS</a:t>
            </a:r>
            <a:br>
              <a:rPr lang="pt-BR" sz="3200" b="1" dirty="0" smtClean="0">
                <a:solidFill>
                  <a:schemeClr val="tx2"/>
                </a:solidFill>
              </a:rPr>
            </a:br>
            <a:r>
              <a:rPr lang="pt-BR" sz="3200" b="1" dirty="0" smtClean="0">
                <a:solidFill>
                  <a:schemeClr val="tx2"/>
                </a:solidFill>
              </a:rPr>
              <a:t>Valor</a:t>
            </a:r>
            <a:endParaRPr lang="pt-BR" sz="3200" dirty="0">
              <a:solidFill>
                <a:srgbClr val="C0000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760488"/>
              </p:ext>
            </p:extLst>
          </p:nvPr>
        </p:nvGraphicFramePr>
        <p:xfrm>
          <a:off x="251520" y="1340768"/>
          <a:ext cx="864096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0" y="633138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Fonte</a:t>
            </a:r>
            <a:r>
              <a:rPr lang="pt-BR" sz="1000" dirty="0"/>
              <a:t>: Ministério da Saúde. Sistema de Informações Ambulatoriais/Sistema Único de Saúde. </a:t>
            </a:r>
            <a:r>
              <a:rPr lang="pt-BR" sz="1000" dirty="0" smtClean="0"/>
              <a:t>Disponível </a:t>
            </a:r>
            <a:r>
              <a:rPr lang="pt-BR" sz="1000" dirty="0"/>
              <a:t>em </a:t>
            </a:r>
            <a:r>
              <a:rPr lang="pt-BR" sz="1000" u="sng" dirty="0">
                <a:hlinkClick r:id="rId4"/>
              </a:rPr>
              <a:t>http://tabnet.datasus.gov.br/tabnet/tabnet.htm</a:t>
            </a:r>
            <a:endParaRPr lang="pt-BR" sz="1000" dirty="0"/>
          </a:p>
          <a:p>
            <a:r>
              <a:rPr lang="pt-BR" sz="1000" dirty="0"/>
              <a:t>Extraído em: </a:t>
            </a:r>
            <a:r>
              <a:rPr lang="pt-BR" sz="1000" dirty="0" smtClean="0"/>
              <a:t>15 SET 2017</a:t>
            </a:r>
            <a:r>
              <a:rPr lang="pt-BR" sz="1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425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/>
          <p:cNvSpPr txBox="1">
            <a:spLocks/>
          </p:cNvSpPr>
          <p:nvPr/>
        </p:nvSpPr>
        <p:spPr>
          <a:xfrm>
            <a:off x="467544" y="269776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</a:pPr>
            <a:r>
              <a:rPr lang="pt-BR" sz="3200" dirty="0" smtClean="0"/>
              <a:t>TRANSPLANTE DE RIM NO SUS</a:t>
            </a:r>
          </a:p>
          <a:p>
            <a:pPr algn="ctr" fontAlgn="auto">
              <a:spcAft>
                <a:spcPts val="0"/>
              </a:spcAft>
            </a:pPr>
            <a:r>
              <a:rPr lang="pt-BR" sz="3200" dirty="0" smtClean="0"/>
              <a:t>Lista de espera</a:t>
            </a:r>
            <a:br>
              <a:rPr lang="pt-BR" sz="3200" dirty="0" smtClean="0"/>
            </a:br>
            <a:endParaRPr lang="pt-BR" sz="32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507687"/>
              </p:ext>
            </p:extLst>
          </p:nvPr>
        </p:nvGraphicFramePr>
        <p:xfrm>
          <a:off x="323528" y="1412776"/>
          <a:ext cx="837361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06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t-BR" sz="3200" dirty="0" smtClean="0"/>
              <a:t>GASTOS FEDERAIS COM O TRATAMENTO DA DRC NA ATENÇÃO ESPECIALIZADA</a:t>
            </a:r>
            <a:endParaRPr lang="pt-BR" sz="3200" dirty="0">
              <a:solidFill>
                <a:srgbClr val="C0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51520" y="6421398"/>
            <a:ext cx="8245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Fonte: Ministério da Saúde. Sistema de Informações </a:t>
            </a:r>
            <a:r>
              <a:rPr lang="pt-BR" sz="1000" dirty="0" smtClean="0"/>
              <a:t>Ambulatoriais e Hospitalares /Sistema </a:t>
            </a:r>
            <a:r>
              <a:rPr lang="pt-BR" sz="1000" dirty="0"/>
              <a:t>Único de Saúde. </a:t>
            </a:r>
            <a:r>
              <a:rPr lang="pt-BR" sz="1000" dirty="0" smtClean="0"/>
              <a:t>Disponível em </a:t>
            </a:r>
            <a:r>
              <a:rPr lang="pt-BR" sz="1000" u="sng" dirty="0" smtClean="0">
                <a:hlinkClick r:id="rId3"/>
              </a:rPr>
              <a:t>http</a:t>
            </a:r>
            <a:r>
              <a:rPr lang="pt-BR" sz="1000" u="sng" dirty="0">
                <a:hlinkClick r:id="rId3"/>
              </a:rPr>
              <a:t>://</a:t>
            </a:r>
            <a:r>
              <a:rPr lang="pt-BR" sz="1000" u="sng" dirty="0" smtClean="0">
                <a:hlinkClick r:id="rId3"/>
              </a:rPr>
              <a:t>tabnet.datasus.gov.br/tabnet/tabnet.htm</a:t>
            </a:r>
            <a:r>
              <a:rPr lang="pt-BR" sz="1000" u="sng" dirty="0" smtClean="0"/>
              <a:t> . </a:t>
            </a:r>
            <a:r>
              <a:rPr lang="pt-BR" sz="1000" dirty="0" smtClean="0"/>
              <a:t>Extraído </a:t>
            </a:r>
            <a:r>
              <a:rPr lang="pt-BR" sz="1000" dirty="0"/>
              <a:t>em: </a:t>
            </a:r>
            <a:r>
              <a:rPr lang="pt-BR" sz="1000" dirty="0" smtClean="0"/>
              <a:t>15 set 2017.</a:t>
            </a:r>
            <a:endParaRPr lang="pt-BR" sz="10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925610"/>
              </p:ext>
            </p:extLst>
          </p:nvPr>
        </p:nvGraphicFramePr>
        <p:xfrm>
          <a:off x="107504" y="1340768"/>
          <a:ext cx="8856984" cy="5080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1660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/>
              <a:t>TRANSPLANTE NO SUS</a:t>
            </a:r>
            <a:br>
              <a:rPr lang="pt-BR" dirty="0"/>
            </a:br>
            <a:r>
              <a:rPr lang="pt-BR" dirty="0"/>
              <a:t>Frequência </a:t>
            </a:r>
          </a:p>
        </p:txBody>
      </p:sp>
      <p:sp>
        <p:nvSpPr>
          <p:cNvPr id="5" name="Retângulo 4"/>
          <p:cNvSpPr/>
          <p:nvPr/>
        </p:nvSpPr>
        <p:spPr>
          <a:xfrm>
            <a:off x="1475656" y="3933056"/>
            <a:ext cx="6192688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2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536" y="6300476"/>
            <a:ext cx="79928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Fonte: Fonte dos dados: SIG-SNT/ SIG-SP; </a:t>
            </a:r>
            <a:r>
              <a:rPr lang="pt-BR" sz="1000" dirty="0" err="1"/>
              <a:t>TabWin</a:t>
            </a:r>
            <a:r>
              <a:rPr lang="pt-BR" sz="1000" dirty="0"/>
              <a:t> - Extraído em: 18/09/2017 . (*) Dados do primeiro semestre de 2017, preliminares sujeitos alterações</a:t>
            </a:r>
          </a:p>
          <a:p>
            <a:endParaRPr lang="pt-BR" sz="1000" dirty="0"/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911488"/>
              </p:ext>
            </p:extLst>
          </p:nvPr>
        </p:nvGraphicFramePr>
        <p:xfrm>
          <a:off x="251519" y="1402420"/>
          <a:ext cx="8568952" cy="4887696"/>
        </p:xfrm>
        <a:graphic>
          <a:graphicData uri="http://schemas.openxmlformats.org/drawingml/2006/table">
            <a:tbl>
              <a:tblPr/>
              <a:tblGrid>
                <a:gridCol w="2710905"/>
                <a:gridCol w="1931909"/>
                <a:gridCol w="1869589"/>
                <a:gridCol w="2056549"/>
              </a:tblGrid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ÓRGÃO/ANO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2017*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Coração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 dirty="0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352</a:t>
                      </a:r>
                      <a:endParaRPr lang="pt-BR" sz="2400" b="0" i="0" u="none" strike="noStrike" dirty="0">
                        <a:solidFill>
                          <a:srgbClr val="1D1B1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 dirty="0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Fígado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1.816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1.880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1.031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Pâncreas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Pulmão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Rim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5.409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5.492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2.898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Rim/Pâncreas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Córnea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13.793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14.641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7.873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Medula Óssea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2.102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2.362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0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1.130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23.667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24.958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>
                          <a:solidFill>
                            <a:srgbClr val="1D1B10"/>
                          </a:solidFill>
                          <a:effectLst/>
                          <a:latin typeface="Calibri"/>
                        </a:rPr>
                        <a:t>13.208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4336">
                <a:tc gridSpan="4"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rgbClr val="1D1B1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107504" y="3573016"/>
            <a:ext cx="8784976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56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19595" y="476672"/>
            <a:ext cx="8496944" cy="1143000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pt-BR" dirty="0"/>
              <a:t>PANORAMA DA DOENÇA RENAL CRÔNICA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61200" y="1844824"/>
            <a:ext cx="8748712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latin typeface="+mn-lt"/>
              </a:rPr>
              <a:t>No Brasil a </a:t>
            </a:r>
            <a:r>
              <a:rPr lang="pt-BR" sz="2000" b="1" dirty="0">
                <a:latin typeface="+mn-lt"/>
              </a:rPr>
              <a:t>prevalência</a:t>
            </a:r>
            <a:r>
              <a:rPr lang="pt-BR" sz="2000" dirty="0">
                <a:latin typeface="+mn-lt"/>
              </a:rPr>
              <a:t> </a:t>
            </a:r>
            <a:r>
              <a:rPr lang="pt-BR" sz="2000" dirty="0" smtClean="0">
                <a:latin typeface="+mn-lt"/>
              </a:rPr>
              <a:t>da DRC é </a:t>
            </a:r>
            <a:r>
              <a:rPr lang="pt-BR" sz="2000" dirty="0">
                <a:latin typeface="+mn-lt"/>
              </a:rPr>
              <a:t>de </a:t>
            </a:r>
            <a:r>
              <a:rPr lang="pt-BR" sz="2000" b="1" dirty="0" smtClean="0">
                <a:latin typeface="+mn-lt"/>
              </a:rPr>
              <a:t>10,46%</a:t>
            </a:r>
            <a:r>
              <a:rPr lang="pt-BR" sz="2000" dirty="0" smtClean="0">
                <a:latin typeface="+mn-lt"/>
              </a:rPr>
              <a:t> na população adulta (Brasil, 2017). </a:t>
            </a:r>
            <a:endParaRPr lang="pt-BR" sz="2000" dirty="0">
              <a:latin typeface="+mn-lt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 smtClean="0">
                <a:latin typeface="+mn-lt"/>
              </a:rPr>
              <a:t>A </a:t>
            </a:r>
            <a:r>
              <a:rPr lang="pt-BR" sz="2000" b="1" dirty="0">
                <a:latin typeface="+mn-lt"/>
              </a:rPr>
              <a:t>taxa anual de crescimento </a:t>
            </a:r>
            <a:r>
              <a:rPr lang="pt-BR" sz="2000" dirty="0">
                <a:latin typeface="+mn-lt"/>
              </a:rPr>
              <a:t>da DRC no estágio terminal é de </a:t>
            </a:r>
            <a:r>
              <a:rPr lang="pt-BR" sz="2000" b="1" dirty="0">
                <a:latin typeface="+mn-lt"/>
              </a:rPr>
              <a:t>3,6%</a:t>
            </a:r>
            <a:r>
              <a:rPr lang="pt-BR" sz="2000" dirty="0">
                <a:latin typeface="+mn-lt"/>
              </a:rPr>
              <a:t> </a:t>
            </a:r>
            <a:r>
              <a:rPr lang="pt-BR" sz="2000" dirty="0" smtClean="0">
                <a:latin typeface="+mn-lt"/>
              </a:rPr>
              <a:t>ao ano (Moura</a:t>
            </a:r>
            <a:r>
              <a:rPr lang="pt-BR" sz="2000" dirty="0">
                <a:latin typeface="+mn-lt"/>
              </a:rPr>
              <a:t>, 2014).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dirty="0">
                <a:latin typeface="+mn-lt"/>
              </a:rPr>
              <a:t>No país, existem </a:t>
            </a:r>
            <a:r>
              <a:rPr lang="pt-BR" sz="2000" dirty="0" smtClean="0">
                <a:latin typeface="+mn-lt"/>
              </a:rPr>
              <a:t>aproximadamente </a:t>
            </a:r>
            <a:r>
              <a:rPr lang="pt-BR" sz="2000" b="1" dirty="0" smtClean="0">
                <a:latin typeface="+mn-lt"/>
              </a:rPr>
              <a:t>150.000</a:t>
            </a:r>
            <a:r>
              <a:rPr lang="pt-BR" sz="2000" dirty="0" smtClean="0">
                <a:latin typeface="+mn-lt"/>
              </a:rPr>
              <a:t> </a:t>
            </a:r>
            <a:r>
              <a:rPr lang="pt-BR" sz="2000" b="1" dirty="0">
                <a:latin typeface="+mn-lt"/>
              </a:rPr>
              <a:t>doentes renais crônicos </a:t>
            </a:r>
            <a:r>
              <a:rPr lang="pt-BR" sz="2000" dirty="0">
                <a:latin typeface="+mn-lt"/>
              </a:rPr>
              <a:t>dependentes de Terapia Renal Substitutiva (TRS), sendo 85% dos pacientes assistidos exclusivamente pelo Sistema Único de Saúde </a:t>
            </a:r>
            <a:r>
              <a:rPr lang="pt-BR" sz="2000" dirty="0" smtClean="0">
                <a:latin typeface="+mn-lt"/>
              </a:rPr>
              <a:t>(Brasil, 2017).</a:t>
            </a:r>
            <a:endParaRPr lang="pt-BR" sz="2000" dirty="0">
              <a:latin typeface="+mn-lt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dirty="0">
              <a:solidFill>
                <a:srgbClr val="2F2B20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n-US" sz="2000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2" descr="https://encrypted-tbn0.gstatic.com/images?q=tbn:ANd9GcRh46-7R3ynFWO23E5GGmk9t-AhPbi5ERGVct9X9hcOXy2S7137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085184"/>
            <a:ext cx="2105664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45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539550" y="1340768"/>
            <a:ext cx="8112907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altLang="pt-BR" sz="2000" dirty="0">
                <a:latin typeface="+mn-lt"/>
              </a:rPr>
              <a:t>Os principais fatores de risco para a </a:t>
            </a:r>
            <a:r>
              <a:rPr lang="pt-BR" altLang="pt-BR" sz="2000" dirty="0" smtClean="0">
                <a:latin typeface="+mn-lt"/>
              </a:rPr>
              <a:t>DRC são </a:t>
            </a:r>
            <a:r>
              <a:rPr lang="pt-BR" altLang="pt-BR" sz="2000" b="1" dirty="0" smtClean="0">
                <a:latin typeface="+mn-lt"/>
              </a:rPr>
              <a:t>Diabetes </a:t>
            </a:r>
            <a:r>
              <a:rPr lang="pt-BR" altLang="pt-BR" sz="2000" b="1" dirty="0">
                <a:latin typeface="+mn-lt"/>
              </a:rPr>
              <a:t>Mellitus (DM)</a:t>
            </a:r>
            <a:r>
              <a:rPr lang="pt-BR" altLang="pt-BR" sz="2000" dirty="0">
                <a:latin typeface="+mn-lt"/>
              </a:rPr>
              <a:t> e </a:t>
            </a:r>
            <a:r>
              <a:rPr lang="pt-BR" altLang="pt-BR" sz="2000" b="1" dirty="0" smtClean="0">
                <a:latin typeface="+mn-lt"/>
              </a:rPr>
              <a:t>Hipertensão </a:t>
            </a:r>
            <a:r>
              <a:rPr lang="pt-BR" altLang="pt-BR" sz="2000" b="1" dirty="0">
                <a:latin typeface="+mn-lt"/>
              </a:rPr>
              <a:t>Arterial Sistêmica (HAS</a:t>
            </a:r>
            <a:r>
              <a:rPr lang="pt-BR" altLang="pt-BR" sz="2000" b="1" dirty="0" smtClean="0">
                <a:latin typeface="+mn-lt"/>
              </a:rPr>
              <a:t>)</a:t>
            </a:r>
            <a:r>
              <a:rPr lang="pt-BR" altLang="pt-BR" sz="2000" dirty="0">
                <a:latin typeface="+mn-lt"/>
              </a:rPr>
              <a:t> </a:t>
            </a:r>
            <a:r>
              <a:rPr lang="pt-BR" altLang="pt-BR" sz="2000" dirty="0" smtClean="0">
                <a:latin typeface="+mn-lt"/>
              </a:rPr>
              <a:t>(</a:t>
            </a:r>
            <a:r>
              <a:rPr lang="pt-BR" sz="2000" dirty="0" err="1">
                <a:latin typeface="+mn-lt"/>
              </a:rPr>
              <a:t>Cherchiglia</a:t>
            </a:r>
            <a:r>
              <a:rPr lang="pt-BR" sz="2000" dirty="0">
                <a:latin typeface="+mn-lt"/>
              </a:rPr>
              <a:t>, 2010). </a:t>
            </a:r>
            <a:endParaRPr lang="pt-BR" altLang="pt-BR" sz="2000" dirty="0">
              <a:latin typeface="+mn-lt"/>
            </a:endParaRPr>
          </a:p>
          <a:p>
            <a:pPr marL="1085850" lvl="1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altLang="pt-BR" sz="2000" dirty="0" smtClean="0">
                <a:latin typeface="+mn-lt"/>
              </a:rPr>
              <a:t>A </a:t>
            </a:r>
            <a:r>
              <a:rPr lang="pt-BR" altLang="pt-BR" sz="2000" dirty="0">
                <a:latin typeface="+mn-lt"/>
              </a:rPr>
              <a:t>prevalência da Diabetes é de </a:t>
            </a:r>
            <a:r>
              <a:rPr lang="pt-BR" altLang="pt-BR" sz="2000" dirty="0" smtClean="0">
                <a:latin typeface="+mn-lt"/>
              </a:rPr>
              <a:t>6,2</a:t>
            </a:r>
            <a:r>
              <a:rPr lang="pt-BR" altLang="pt-BR" sz="2000" dirty="0">
                <a:latin typeface="+mn-lt"/>
              </a:rPr>
              <a:t>%, na população </a:t>
            </a:r>
            <a:r>
              <a:rPr lang="pt-BR" altLang="pt-BR" sz="2000" dirty="0" smtClean="0">
                <a:latin typeface="+mn-lt"/>
              </a:rPr>
              <a:t>adulta brasileira (PNS, 2013). </a:t>
            </a:r>
          </a:p>
          <a:p>
            <a:pPr marL="1085850" lvl="1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altLang="pt-BR" sz="2000" dirty="0" smtClean="0">
                <a:latin typeface="+mn-lt"/>
              </a:rPr>
              <a:t>A </a:t>
            </a:r>
            <a:r>
              <a:rPr lang="pt-BR" altLang="pt-BR" sz="2000" dirty="0">
                <a:latin typeface="+mn-lt"/>
              </a:rPr>
              <a:t>prevalência de Hipertensão Arterial é de 24%, na população </a:t>
            </a:r>
            <a:r>
              <a:rPr lang="pt-BR" altLang="pt-BR" sz="2000" dirty="0" smtClean="0">
                <a:latin typeface="+mn-lt"/>
              </a:rPr>
              <a:t>adulta brasileira </a:t>
            </a:r>
            <a:r>
              <a:rPr lang="pt-BR" altLang="pt-BR" sz="2000" dirty="0">
                <a:latin typeface="+mn-lt"/>
              </a:rPr>
              <a:t>(PNS, 2013</a:t>
            </a:r>
            <a:r>
              <a:rPr lang="pt-BR" altLang="pt-BR" sz="2000" dirty="0" smtClean="0">
                <a:latin typeface="+mn-lt"/>
              </a:rPr>
              <a:t>). </a:t>
            </a:r>
            <a:endParaRPr lang="pt-BR" altLang="pt-BR" sz="2000" dirty="0">
              <a:latin typeface="+mn-lt"/>
            </a:endParaRPr>
          </a:p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t-BR" altLang="pt-BR" sz="2000" dirty="0">
              <a:latin typeface="+mn-lt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67544" y="205439"/>
            <a:ext cx="8496944" cy="1143000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pt-BR" dirty="0"/>
              <a:t>PANORAMA DA DOENÇA RENAL CRÔNICA</a:t>
            </a:r>
          </a:p>
        </p:txBody>
      </p:sp>
      <p:grpSp>
        <p:nvGrpSpPr>
          <p:cNvPr id="9" name="Grupo 2"/>
          <p:cNvGrpSpPr>
            <a:grpSpLocks/>
          </p:cNvGrpSpPr>
          <p:nvPr/>
        </p:nvGrpSpPr>
        <p:grpSpPr bwMode="auto">
          <a:xfrm>
            <a:off x="5796136" y="4077072"/>
            <a:ext cx="2681039" cy="2376182"/>
            <a:chOff x="2927350" y="765175"/>
            <a:chExt cx="2892425" cy="2516188"/>
          </a:xfrm>
        </p:grpSpPr>
        <p:pic>
          <p:nvPicPr>
            <p:cNvPr id="11" name="Picture 20" descr="Práticas integrativas e complementares: plantas medicinais e fitoterapia na atenção básic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2750" y="1289050"/>
              <a:ext cx="1597025" cy="1992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6" descr="Saúde Menta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6825" y="1252538"/>
              <a:ext cx="1574800" cy="191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8" descr="Saúde Menta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2000" y="1031875"/>
              <a:ext cx="1600200" cy="2019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" descr="Estratégias para cuidado da pessoa com doença crônica obesidade 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7350" y="765175"/>
              <a:ext cx="1520825" cy="1982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8248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000" b="1" dirty="0" smtClean="0"/>
              <a:t>Portaria </a:t>
            </a:r>
            <a:r>
              <a:rPr lang="pt-BR" sz="2000" b="1" dirty="0"/>
              <a:t>nº 1.168/GM/MS</a:t>
            </a:r>
            <a:r>
              <a:rPr lang="pt-BR" sz="2000" dirty="0"/>
              <a:t>, de 15 de junho de </a:t>
            </a:r>
            <a:r>
              <a:rPr lang="pt-BR" sz="2000" dirty="0" smtClean="0"/>
              <a:t>2004, </a:t>
            </a:r>
            <a:r>
              <a:rPr lang="pt-BR" sz="2000" dirty="0"/>
              <a:t>que institui a Política Nacional de Atenção ao Portador de Doença </a:t>
            </a:r>
            <a:r>
              <a:rPr lang="pt-BR" sz="2000" dirty="0" smtClean="0"/>
              <a:t>Renal.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sz="2000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000" b="1" dirty="0" smtClean="0"/>
              <a:t>Portaria GM/MS nº 389</a:t>
            </a:r>
            <a:r>
              <a:rPr lang="pt-BR" sz="2000" dirty="0" smtClean="0"/>
              <a:t>, de 13 de março de 2014(*), que define </a:t>
            </a:r>
            <a:r>
              <a:rPr lang="pt-BR" sz="2000" dirty="0"/>
              <a:t>os critérios para a organização da linha de cuidado da pessoa com Doença Renal Crônica (DRC</a:t>
            </a:r>
            <a:r>
              <a:rPr lang="pt-BR" sz="2000" dirty="0" smtClean="0"/>
              <a:t>) no SUS. </a:t>
            </a:r>
          </a:p>
          <a:p>
            <a:pPr marL="109728" indent="0" algn="just">
              <a:buNone/>
            </a:pPr>
            <a:endParaRPr lang="pt-BR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000" b="1" dirty="0"/>
              <a:t>Diretrizes Clínicas </a:t>
            </a:r>
            <a:r>
              <a:rPr lang="pt-BR" sz="2000" dirty="0"/>
              <a:t>para o cuidado ao paciente com DRC no SUS. </a:t>
            </a:r>
            <a:endParaRPr lang="pt-BR" sz="2000" dirty="0" smtClean="0"/>
          </a:p>
          <a:p>
            <a:pPr marL="109728" indent="0" algn="just">
              <a:buNone/>
            </a:pPr>
            <a:endParaRPr lang="pt-BR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000" b="1" dirty="0" smtClean="0"/>
              <a:t>RDC/Anvisa n° 11</a:t>
            </a:r>
            <a:r>
              <a:rPr lang="pt-BR" sz="2000" dirty="0" smtClean="0"/>
              <a:t>, de 13 de março de 2014, que dispõe </a:t>
            </a:r>
            <a:r>
              <a:rPr lang="pt-BR" sz="2000" dirty="0"/>
              <a:t>sobre os Requisitos de Boas Práticas de Funcionamento para os Serviços de </a:t>
            </a:r>
            <a:r>
              <a:rPr lang="pt-BR" sz="2000" dirty="0" smtClean="0"/>
              <a:t>Diálise. </a:t>
            </a:r>
          </a:p>
          <a:p>
            <a:pPr marL="109728" indent="0" algn="just">
              <a:buNone/>
            </a:pPr>
            <a:endParaRPr lang="pt-BR" sz="2000" dirty="0" smtClean="0"/>
          </a:p>
          <a:p>
            <a:pPr algn="just"/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 smtClean="0"/>
              <a:t>DOENÇA </a:t>
            </a:r>
            <a:r>
              <a:rPr lang="pt-BR" dirty="0"/>
              <a:t>RENAL CRÔNICA NO SUS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Política Nacional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708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-36512" y="1124744"/>
            <a:ext cx="8928992" cy="4525963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O cuidado do paciente com DRC no SUS está organizado em função do  estadiamento da doença, segundo o cálculo da Taxa de Filtração Glomerular (TFG).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 smtClean="0"/>
              <a:t>DOENÇA </a:t>
            </a:r>
            <a:r>
              <a:rPr lang="pt-BR" dirty="0"/>
              <a:t>RENAL CRÔNICA NO </a:t>
            </a:r>
            <a:r>
              <a:rPr lang="pt-BR" dirty="0" smtClean="0"/>
              <a:t>SUS</a:t>
            </a:r>
            <a:br>
              <a:rPr lang="pt-BR" dirty="0" smtClean="0"/>
            </a:br>
            <a:r>
              <a:rPr lang="pt-BR" sz="3600" dirty="0" smtClean="0"/>
              <a:t>Forma de organização do cuidado 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228184" y="394902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+mn-lt"/>
              </a:rPr>
              <a:t>Atenção Básica</a:t>
            </a:r>
            <a:endParaRPr lang="pt-BR" sz="2000" dirty="0">
              <a:latin typeface="+mn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28184" y="5497197"/>
            <a:ext cx="2568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+mn-lt"/>
              </a:rPr>
              <a:t>Atenção Especializada</a:t>
            </a:r>
            <a:endParaRPr lang="pt-BR" sz="2000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547260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have direita 9"/>
          <p:cNvSpPr/>
          <p:nvPr/>
        </p:nvSpPr>
        <p:spPr>
          <a:xfrm>
            <a:off x="5672662" y="5157192"/>
            <a:ext cx="377676" cy="1080120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have direita 8"/>
          <p:cNvSpPr/>
          <p:nvPr/>
        </p:nvSpPr>
        <p:spPr>
          <a:xfrm>
            <a:off x="5650645" y="3140968"/>
            <a:ext cx="366648" cy="2016224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395536" y="6222503"/>
            <a:ext cx="51125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2550" algn="just"/>
            <a:r>
              <a:rPr lang="pt-B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Brasil. Ministério da Saúde. Secretaria de Atenção à Saúde. Departamento de Atenção Especializada e Temática. Diretrizes Clínicas para o Cuidado ao paciente com Doença Renal Crônica – DRC no Sistema Único de Saúde/ Ministério da Saúde. </a:t>
            </a:r>
            <a:r>
              <a:rPr lang="pt-B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Brasília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: Ministério da Saúde, 2014. </a:t>
            </a:r>
          </a:p>
        </p:txBody>
      </p:sp>
    </p:spTree>
    <p:extLst>
      <p:ext uri="{BB962C8B-B14F-4D97-AF65-F5344CB8AC3E}">
        <p14:creationId xmlns:p14="http://schemas.microsoft.com/office/powerpoint/2010/main" val="11577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 smtClean="0"/>
              <a:t>Realiza o tratamento e o controle dos </a:t>
            </a:r>
            <a:r>
              <a:rPr lang="pt-BR" sz="2400" dirty="0"/>
              <a:t>fatores de risco </a:t>
            </a:r>
            <a:r>
              <a:rPr lang="pt-BR" sz="2400" dirty="0" smtClean="0"/>
              <a:t>modificáveis para a DRC: </a:t>
            </a:r>
            <a:r>
              <a:rPr lang="pt-BR" sz="2400" dirty="0"/>
              <a:t>diabetes, hipertensão, dislipidemia, obesidade, doença cardiovascular e </a:t>
            </a:r>
            <a:r>
              <a:rPr lang="pt-BR" sz="2400" dirty="0" smtClean="0"/>
              <a:t>tabagismo.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 smtClean="0"/>
              <a:t>Realiza </a:t>
            </a:r>
            <a:r>
              <a:rPr lang="pt-BR" sz="2400" dirty="0"/>
              <a:t>atividades educativas e </a:t>
            </a:r>
            <a:r>
              <a:rPr lang="pt-BR" sz="2400" dirty="0" smtClean="0"/>
              <a:t>apoia </a:t>
            </a:r>
            <a:r>
              <a:rPr lang="pt-BR" sz="2400" dirty="0"/>
              <a:t>o autocuidado, ampliando a autonomia da pessoa com </a:t>
            </a:r>
            <a:r>
              <a:rPr lang="pt-BR" sz="2400" dirty="0" smtClean="0"/>
              <a:t>DRC</a:t>
            </a:r>
            <a:r>
              <a:rPr lang="pt-BR" sz="2400" dirty="0"/>
              <a:t>.</a:t>
            </a:r>
            <a:endParaRPr lang="pt-BR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 smtClean="0"/>
              <a:t>Realiza classificação </a:t>
            </a:r>
            <a:r>
              <a:rPr lang="pt-BR" sz="2400" dirty="0"/>
              <a:t>de risco, diagnóstico precoce e tratamento oportuno da DRC de acordo com as Diretrizes </a:t>
            </a:r>
            <a:r>
              <a:rPr lang="pt-BR" sz="2400" dirty="0" smtClean="0"/>
              <a:t>Clínicas.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 smtClean="0"/>
              <a:t>DOENÇA </a:t>
            </a:r>
            <a:r>
              <a:rPr lang="pt-BR" dirty="0"/>
              <a:t>RENAL CRÔNICA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ATENÇÃO </a:t>
            </a:r>
            <a:r>
              <a:rPr lang="pt-BR" sz="3600" dirty="0"/>
              <a:t>BÁSICA</a:t>
            </a:r>
          </a:p>
        </p:txBody>
      </p:sp>
      <p:pic>
        <p:nvPicPr>
          <p:cNvPr id="5" name="Picture 18" descr="http://www.saude.rs.gov.br/upload/1338329432_ubscom%20FAMIL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661248"/>
            <a:ext cx="2304257" cy="108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847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2952328"/>
          </a:xfrm>
        </p:spPr>
        <p:txBody>
          <a:bodyPr>
            <a:noAutofit/>
          </a:bodyPr>
          <a:lstStyle/>
          <a:p>
            <a:r>
              <a:rPr lang="pt-BR" sz="2400" dirty="0" smtClean="0"/>
              <a:t>I </a:t>
            </a:r>
            <a:r>
              <a:rPr lang="pt-BR" sz="2400" dirty="0"/>
              <a:t>- Unidade Especializada em DRC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r>
              <a:rPr lang="pt-BR" sz="2400" i="1" dirty="0">
                <a:solidFill>
                  <a:schemeClr val="tx2"/>
                </a:solidFill>
              </a:rPr>
              <a:t>Acompanhamento multiprofissional em DRC estágio 04 </a:t>
            </a:r>
            <a:r>
              <a:rPr lang="pt-BR" sz="2400" i="1" dirty="0" err="1" smtClean="0">
                <a:solidFill>
                  <a:schemeClr val="tx2"/>
                </a:solidFill>
              </a:rPr>
              <a:t>pré</a:t>
            </a:r>
            <a:r>
              <a:rPr lang="pt-BR" sz="2400" i="1" dirty="0" smtClean="0">
                <a:solidFill>
                  <a:schemeClr val="tx2"/>
                </a:solidFill>
              </a:rPr>
              <a:t>-diálise.</a:t>
            </a:r>
            <a:endParaRPr lang="pt-BR" sz="2400" i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t-BR" sz="2400" i="1" dirty="0" smtClean="0">
                <a:solidFill>
                  <a:schemeClr val="tx2"/>
                </a:solidFill>
              </a:rPr>
              <a:t>Acompanhamento </a:t>
            </a:r>
            <a:r>
              <a:rPr lang="pt-BR" sz="2400" i="1" dirty="0">
                <a:solidFill>
                  <a:schemeClr val="tx2"/>
                </a:solidFill>
              </a:rPr>
              <a:t>multiprofissional em DRC - estágio 05 </a:t>
            </a:r>
            <a:r>
              <a:rPr lang="pt-BR" sz="2400" i="1" dirty="0" err="1">
                <a:solidFill>
                  <a:schemeClr val="tx2"/>
                </a:solidFill>
              </a:rPr>
              <a:t>pré</a:t>
            </a:r>
            <a:r>
              <a:rPr lang="pt-BR" sz="2400" i="1" dirty="0">
                <a:solidFill>
                  <a:schemeClr val="tx2"/>
                </a:solidFill>
              </a:rPr>
              <a:t> </a:t>
            </a:r>
            <a:r>
              <a:rPr lang="pt-BR" sz="2400" i="1" dirty="0" smtClean="0">
                <a:solidFill>
                  <a:schemeClr val="tx2"/>
                </a:solidFill>
              </a:rPr>
              <a:t>diálise.</a:t>
            </a:r>
          </a:p>
          <a:p>
            <a:pPr marL="0" indent="0" algn="just">
              <a:buNone/>
            </a:pPr>
            <a:endParaRPr lang="pt-BR" sz="2400" i="1" dirty="0" smtClean="0">
              <a:solidFill>
                <a:schemeClr val="tx2"/>
              </a:solidFill>
            </a:endParaRPr>
          </a:p>
          <a:p>
            <a:r>
              <a:rPr lang="pt-BR" sz="2400" dirty="0" smtClean="0"/>
              <a:t>II </a:t>
            </a:r>
            <a:r>
              <a:rPr lang="pt-BR" sz="2400" dirty="0"/>
              <a:t>- Unidade de Assistência de Alta Complexidade em Nefrologia; </a:t>
            </a:r>
            <a:endParaRPr lang="pt-BR" sz="2400" dirty="0" smtClean="0"/>
          </a:p>
          <a:p>
            <a:pPr marL="109728" indent="0">
              <a:buNone/>
            </a:pPr>
            <a:r>
              <a:rPr lang="pt-BR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Terapia Renal Substitutiva (Hemodiálise </a:t>
            </a:r>
            <a:r>
              <a:rPr lang="pt-BR" sz="2400" i="1" dirty="0">
                <a:solidFill>
                  <a:schemeClr val="tx2"/>
                </a:solidFill>
                <a:sym typeface="Wingdings" panose="05000000000000000000" pitchFamily="2" charset="2"/>
              </a:rPr>
              <a:t>e diálise </a:t>
            </a:r>
            <a:r>
              <a:rPr lang="pt-BR" sz="2400" i="1" dirty="0" smtClean="0">
                <a:solidFill>
                  <a:schemeClr val="tx2"/>
                </a:solidFill>
                <a:sym typeface="Wingdings" panose="05000000000000000000" pitchFamily="2" charset="2"/>
              </a:rPr>
              <a:t>peritoneal). </a:t>
            </a:r>
          </a:p>
          <a:p>
            <a:pPr marL="109728" indent="0">
              <a:buNone/>
            </a:pPr>
            <a:endParaRPr lang="pt-BR" sz="2400" i="1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r>
              <a:rPr lang="pt-BR" sz="2400" dirty="0" smtClean="0"/>
              <a:t>III </a:t>
            </a:r>
            <a:r>
              <a:rPr lang="pt-BR" sz="2400" dirty="0"/>
              <a:t>- Unidade Especializada em DRC com TRS/Diálise.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pt-BR" sz="2400" i="1" dirty="0" smtClean="0">
                <a:solidFill>
                  <a:schemeClr val="tx2"/>
                </a:solidFill>
              </a:rPr>
              <a:t>Acompanhamento multiprofissional e </a:t>
            </a:r>
            <a:r>
              <a:rPr lang="pt-BR" sz="2400" i="1" dirty="0">
                <a:solidFill>
                  <a:schemeClr val="tx2"/>
                </a:solidFill>
                <a:sym typeface="Wingdings" panose="05000000000000000000" pitchFamily="2" charset="2"/>
              </a:rPr>
              <a:t>Terapia Renal Substitutiva (Hemodiálise e diálise peritoneal). 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pt-BR" sz="2400" i="1" dirty="0" smtClean="0">
                <a:solidFill>
                  <a:schemeClr val="tx2"/>
                </a:solidFill>
              </a:rPr>
              <a:t> </a:t>
            </a:r>
            <a:endParaRPr lang="pt-BR" sz="2400" i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 smtClean="0"/>
              <a:t>DOENÇA </a:t>
            </a:r>
            <a:r>
              <a:rPr lang="pt-BR" dirty="0"/>
              <a:t>RENAL CRÔNICA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ATENÇÃO ESPECIALIZADA</a:t>
            </a:r>
            <a:endParaRPr lang="pt-BR" sz="3600" dirty="0"/>
          </a:p>
        </p:txBody>
      </p:sp>
      <p:pic>
        <p:nvPicPr>
          <p:cNvPr id="7" name="Picture 2" descr="http://www.institutoendovascular.com.br/wp-content/uploads/2013/08/fistula-para-hemodiaalise-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7065"/>
            <a:ext cx="1872208" cy="85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22376"/>
            <a:ext cx="1539008" cy="908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55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 smtClean="0"/>
              <a:t>DOENÇA </a:t>
            </a:r>
            <a:r>
              <a:rPr lang="pt-BR" dirty="0"/>
              <a:t>RENAL CRÔNICA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ATENÇÃO ESPECIALIZADA</a:t>
            </a:r>
            <a:endParaRPr lang="pt-BR" sz="36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1196752"/>
            <a:ext cx="8595792" cy="5472608"/>
          </a:xfrm>
          <a:solidFill>
            <a:schemeClr val="bg1"/>
          </a:solidFill>
          <a:effectLst/>
        </p:spPr>
        <p:txBody>
          <a:bodyPr vert="horz"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/>
              <a:t>Realiza o matriciamento às equipes de atenção básica nos temas relacionados a doenças renais. </a:t>
            </a:r>
            <a:endParaRPr lang="pt-BR" sz="21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/>
              <a:t>Realiza o acompanhamento multiprofissional das pessoas com DRC nos estágios clínicos 4 e 5 (</a:t>
            </a:r>
            <a:r>
              <a:rPr lang="pt-BR" sz="2100" dirty="0" err="1"/>
              <a:t>pré</a:t>
            </a:r>
            <a:r>
              <a:rPr lang="pt-BR" sz="2100" dirty="0"/>
              <a:t> diálise)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 smtClean="0"/>
              <a:t>Realiza as consultas </a:t>
            </a:r>
            <a:r>
              <a:rPr lang="pt-BR" sz="2100" dirty="0"/>
              <a:t>especializadas, exames bioquímicos e de imagem.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/>
              <a:t>Realiza a Terapia Renal Substitutiva (TRS</a:t>
            </a:r>
            <a:r>
              <a:rPr lang="pt-BR" sz="2100" dirty="0" smtClean="0"/>
              <a:t>) – hemodiálise e diálise peritoneal.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 smtClean="0"/>
              <a:t>Encaminha </a:t>
            </a:r>
            <a:r>
              <a:rPr lang="pt-BR" sz="2100" dirty="0"/>
              <a:t>para a confecção de fístula </a:t>
            </a:r>
            <a:r>
              <a:rPr lang="pt-BR" sz="2100" dirty="0" err="1"/>
              <a:t>arterio-venosa</a:t>
            </a:r>
            <a:r>
              <a:rPr lang="pt-BR" sz="2100" dirty="0"/>
              <a:t> ou implante de cateter para diálise peritoneal. </a:t>
            </a:r>
            <a:endParaRPr lang="pt-BR" sz="21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100" dirty="0" smtClean="0"/>
              <a:t>Encaminha o paciente para inscrição na lista para </a:t>
            </a:r>
            <a:r>
              <a:rPr lang="pt-BR" sz="2100" dirty="0"/>
              <a:t>avaliação por uma equipe de </a:t>
            </a:r>
            <a:r>
              <a:rPr lang="pt-BR" sz="2100" dirty="0" smtClean="0"/>
              <a:t>transplante. </a:t>
            </a:r>
            <a:endParaRPr lang="pt-BR" sz="21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240271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pt-BR" dirty="0"/>
              <a:t>QUANTIDADE DE SERVIÇOS HABILITADOS NO SUS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78370" y="6381328"/>
            <a:ext cx="7380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 smtClean="0"/>
              <a:t>Fonte: Cadastro Nacional de Estabelecimentos de Saúde. Disponível </a:t>
            </a:r>
            <a:r>
              <a:rPr lang="pt-BR" sz="1000" dirty="0"/>
              <a:t>em: </a:t>
            </a:r>
            <a:r>
              <a:rPr lang="pt-BR" sz="1000" dirty="0">
                <a:hlinkClick r:id="rId2"/>
              </a:rPr>
              <a:t>http://cnes.datasus.gov.br</a:t>
            </a:r>
            <a:r>
              <a:rPr lang="pt-BR" sz="1000" dirty="0" smtClean="0">
                <a:hlinkClick r:id="rId2"/>
              </a:rPr>
              <a:t>/</a:t>
            </a:r>
            <a:r>
              <a:rPr lang="pt-BR" sz="1000" dirty="0" smtClean="0"/>
              <a:t> Acesso em: 15 MAR 2018.  </a:t>
            </a:r>
            <a:endParaRPr lang="pt-BR" sz="1000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662158"/>
              </p:ext>
            </p:extLst>
          </p:nvPr>
        </p:nvGraphicFramePr>
        <p:xfrm>
          <a:off x="251520" y="1412776"/>
          <a:ext cx="849694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81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14165</TotalTime>
  <Words>1138</Words>
  <Application>Microsoft Office PowerPoint</Application>
  <PresentationFormat>Apresentação na tela (4:3)</PresentationFormat>
  <Paragraphs>198</Paragraphs>
  <Slides>18</Slides>
  <Notes>5</Notes>
  <HiddenSlides>5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MS PGothic</vt:lpstr>
      <vt:lpstr>MS PGothic</vt:lpstr>
      <vt:lpstr>Arial</vt:lpstr>
      <vt:lpstr>Calibri</vt:lpstr>
      <vt:lpstr>Verdana</vt:lpstr>
      <vt:lpstr>Wingdings</vt:lpstr>
      <vt:lpstr>Wingdings 2</vt:lpstr>
      <vt:lpstr>Wingdings 3</vt:lpstr>
      <vt:lpstr>Concurso</vt:lpstr>
      <vt:lpstr>Apresentação do PowerPoint</vt:lpstr>
      <vt:lpstr>PANORAMA DA DOENÇA RENAL CRÔNICA</vt:lpstr>
      <vt:lpstr>PANORAMA DA DOENÇA RENAL CRÔNICA</vt:lpstr>
      <vt:lpstr>DOENÇA RENAL CRÔNICA NO SUS  Política Nacional</vt:lpstr>
      <vt:lpstr>DOENÇA RENAL CRÔNICA NO SUS Forma de organização do cuidado </vt:lpstr>
      <vt:lpstr>DOENÇA RENAL CRÔNICA  ATENÇÃO BÁSICA</vt:lpstr>
      <vt:lpstr>DOENÇA RENAL CRÔNICA  ATENÇÃO ESPECIALIZADA</vt:lpstr>
      <vt:lpstr>DOENÇA RENAL CRÔNICA  ATENÇÃO ESPECIALIZADA</vt:lpstr>
      <vt:lpstr>QUANTIDADE DE SERVIÇOS HABILITADOS NO SUS</vt:lpstr>
      <vt:lpstr>NATUREZA JURÍDICA DOS SERVIÇOS DE DIÁLISE</vt:lpstr>
      <vt:lpstr>MEDICAMENTOS PARA DRC NO SUS</vt:lpstr>
      <vt:lpstr>GASTOS FEDERAIS COM A DRC NA ATENÇÃO ESPECIALIZADA</vt:lpstr>
      <vt:lpstr>OBRIGADA     </vt:lpstr>
      <vt:lpstr>TERAPIA RENAL SUBSTITUTIVA – SUS Frequência</vt:lpstr>
      <vt:lpstr>TERAPIA RENAL SUBSTITUTIVA – SUS Valor</vt:lpstr>
      <vt:lpstr>Apresentação do PowerPoint</vt:lpstr>
      <vt:lpstr>GASTOS FEDERAIS COM O TRATAMENTO DA DRC NA ATENÇÃO ESPECIALIZADA</vt:lpstr>
      <vt:lpstr>TRANSPLANTE NO SUS Frequência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mariana.oliveira</dc:creator>
  <cp:lastModifiedBy>Jaqueline Silva Misael</cp:lastModifiedBy>
  <cp:revision>1509</cp:revision>
  <cp:lastPrinted>2017-04-13T16:56:00Z</cp:lastPrinted>
  <dcterms:created xsi:type="dcterms:W3CDTF">2011-09-20T13:33:30Z</dcterms:created>
  <dcterms:modified xsi:type="dcterms:W3CDTF">2018-03-15T18:56:37Z</dcterms:modified>
</cp:coreProperties>
</file>