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2" r:id="rId5"/>
    <p:sldId id="264" r:id="rId6"/>
    <p:sldId id="265" r:id="rId7"/>
    <p:sldId id="266" r:id="rId8"/>
    <p:sldId id="267" r:id="rId9"/>
    <p:sldId id="268" r:id="rId10"/>
    <p:sldId id="269" r:id="rId11"/>
    <p:sldId id="271" r:id="rId12"/>
    <p:sldId id="258" r:id="rId13"/>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7" d="100"/>
          <a:sy n="97" d="100"/>
        </p:scale>
        <p:origin x="90" y="3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11861AD7-1EFB-429A-925F-DA3463FC5B4C}" type="datetimeFigureOut">
              <a:rPr lang="pt-BR" smtClean="0"/>
              <a:t>31/03/2025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22B04B3-508C-4C92-B790-811B27287DF2}" type="slidenum">
              <a:rPr lang="pt-BR" smtClean="0"/>
              <a:t>‹nº›</a:t>
            </a:fld>
            <a:endParaRPr lang="pt-BR"/>
          </a:p>
        </p:txBody>
      </p:sp>
    </p:spTree>
    <p:extLst>
      <p:ext uri="{BB962C8B-B14F-4D97-AF65-F5344CB8AC3E}">
        <p14:creationId xmlns:p14="http://schemas.microsoft.com/office/powerpoint/2010/main" val="10045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11861AD7-1EFB-429A-925F-DA3463FC5B4C}" type="datetimeFigureOut">
              <a:rPr lang="pt-BR" smtClean="0"/>
              <a:t>31/03/2025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22B04B3-508C-4C92-B790-811B27287DF2}" type="slidenum">
              <a:rPr lang="pt-BR" smtClean="0"/>
              <a:t>‹nº›</a:t>
            </a:fld>
            <a:endParaRPr lang="pt-BR"/>
          </a:p>
        </p:txBody>
      </p:sp>
    </p:spTree>
    <p:extLst>
      <p:ext uri="{BB962C8B-B14F-4D97-AF65-F5344CB8AC3E}">
        <p14:creationId xmlns:p14="http://schemas.microsoft.com/office/powerpoint/2010/main" val="4136594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11861AD7-1EFB-429A-925F-DA3463FC5B4C}" type="datetimeFigureOut">
              <a:rPr lang="pt-BR" smtClean="0"/>
              <a:t>31/03/2025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22B04B3-508C-4C92-B790-811B27287DF2}" type="slidenum">
              <a:rPr lang="pt-BR" smtClean="0"/>
              <a:t>‹nº›</a:t>
            </a:fld>
            <a:endParaRPr lang="pt-BR"/>
          </a:p>
        </p:txBody>
      </p:sp>
    </p:spTree>
    <p:extLst>
      <p:ext uri="{BB962C8B-B14F-4D97-AF65-F5344CB8AC3E}">
        <p14:creationId xmlns:p14="http://schemas.microsoft.com/office/powerpoint/2010/main" val="3022883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lvl1pPr>
              <a:defRPr/>
            </a:lvl1pPr>
          </a:lstStyle>
          <a:p>
            <a:r>
              <a:rPr lang="pt-BR" dirty="0"/>
              <a:t>Título do slide</a:t>
            </a:r>
          </a:p>
        </p:txBody>
      </p:sp>
      <p:sp>
        <p:nvSpPr>
          <p:cNvPr id="3" name="Espaço Reservado para Conteúdo 2"/>
          <p:cNvSpPr>
            <a:spLocks noGrp="1"/>
          </p:cNvSpPr>
          <p:nvPr>
            <p:ph idx="1" hasCustomPrompt="1"/>
          </p:nvPr>
        </p:nvSpPr>
        <p:spPr/>
        <p:txBody>
          <a:bodyPr/>
          <a:lstStyle/>
          <a:p>
            <a:pPr lvl="0"/>
            <a:r>
              <a:rPr lang="pt-BR" dirty="0"/>
              <a:t>Texto do slide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p:cNvSpPr>
            <a:spLocks noGrp="1"/>
          </p:cNvSpPr>
          <p:nvPr>
            <p:ph type="dt" sz="half" idx="10"/>
          </p:nvPr>
        </p:nvSpPr>
        <p:spPr/>
        <p:txBody>
          <a:bodyPr/>
          <a:lstStyle/>
          <a:p>
            <a:fld id="{11861AD7-1EFB-429A-925F-DA3463FC5B4C}" type="datetimeFigureOut">
              <a:rPr lang="pt-BR" smtClean="0"/>
              <a:t>31/03/2025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22B04B3-508C-4C92-B790-811B27287DF2}" type="slidenum">
              <a:rPr lang="pt-BR" smtClean="0"/>
              <a:t>‹nº›</a:t>
            </a:fld>
            <a:endParaRPr lang="pt-BR"/>
          </a:p>
        </p:txBody>
      </p:sp>
    </p:spTree>
    <p:extLst>
      <p:ext uri="{BB962C8B-B14F-4D97-AF65-F5344CB8AC3E}">
        <p14:creationId xmlns:p14="http://schemas.microsoft.com/office/powerpoint/2010/main" val="1244000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11861AD7-1EFB-429A-925F-DA3463FC5B4C}" type="datetimeFigureOut">
              <a:rPr lang="pt-BR" smtClean="0"/>
              <a:t>31/03/2025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22B04B3-508C-4C92-B790-811B27287DF2}" type="slidenum">
              <a:rPr lang="pt-BR" smtClean="0"/>
              <a:t>‹nº›</a:t>
            </a:fld>
            <a:endParaRPr lang="pt-BR"/>
          </a:p>
        </p:txBody>
      </p:sp>
    </p:spTree>
    <p:extLst>
      <p:ext uri="{BB962C8B-B14F-4D97-AF65-F5344CB8AC3E}">
        <p14:creationId xmlns:p14="http://schemas.microsoft.com/office/powerpoint/2010/main" val="2391434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11861AD7-1EFB-429A-925F-DA3463FC5B4C}" type="datetimeFigureOut">
              <a:rPr lang="pt-BR" smtClean="0"/>
              <a:t>31/03/2025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822B04B3-508C-4C92-B790-811B27287DF2}" type="slidenum">
              <a:rPr lang="pt-BR" smtClean="0"/>
              <a:t>‹nº›</a:t>
            </a:fld>
            <a:endParaRPr lang="pt-BR"/>
          </a:p>
        </p:txBody>
      </p:sp>
    </p:spTree>
    <p:extLst>
      <p:ext uri="{BB962C8B-B14F-4D97-AF65-F5344CB8AC3E}">
        <p14:creationId xmlns:p14="http://schemas.microsoft.com/office/powerpoint/2010/main" val="1073442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11861AD7-1EFB-429A-925F-DA3463FC5B4C}" type="datetimeFigureOut">
              <a:rPr lang="pt-BR" smtClean="0"/>
              <a:t>31/03/2025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822B04B3-508C-4C92-B790-811B27287DF2}" type="slidenum">
              <a:rPr lang="pt-BR" smtClean="0"/>
              <a:t>‹nº›</a:t>
            </a:fld>
            <a:endParaRPr lang="pt-BR"/>
          </a:p>
        </p:txBody>
      </p:sp>
    </p:spTree>
    <p:extLst>
      <p:ext uri="{BB962C8B-B14F-4D97-AF65-F5344CB8AC3E}">
        <p14:creationId xmlns:p14="http://schemas.microsoft.com/office/powerpoint/2010/main" val="4280908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11861AD7-1EFB-429A-925F-DA3463FC5B4C}" type="datetimeFigureOut">
              <a:rPr lang="pt-BR" smtClean="0"/>
              <a:t>31/03/2025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822B04B3-508C-4C92-B790-811B27287DF2}" type="slidenum">
              <a:rPr lang="pt-BR" smtClean="0"/>
              <a:t>‹nº›</a:t>
            </a:fld>
            <a:endParaRPr lang="pt-BR"/>
          </a:p>
        </p:txBody>
      </p:sp>
    </p:spTree>
    <p:extLst>
      <p:ext uri="{BB962C8B-B14F-4D97-AF65-F5344CB8AC3E}">
        <p14:creationId xmlns:p14="http://schemas.microsoft.com/office/powerpoint/2010/main" val="3404432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11861AD7-1EFB-429A-925F-DA3463FC5B4C}" type="datetimeFigureOut">
              <a:rPr lang="pt-BR" smtClean="0"/>
              <a:t>31/03/2025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822B04B3-508C-4C92-B790-811B27287DF2}" type="slidenum">
              <a:rPr lang="pt-BR" smtClean="0"/>
              <a:t>‹nº›</a:t>
            </a:fld>
            <a:endParaRPr lang="pt-BR"/>
          </a:p>
        </p:txBody>
      </p:sp>
    </p:spTree>
    <p:extLst>
      <p:ext uri="{BB962C8B-B14F-4D97-AF65-F5344CB8AC3E}">
        <p14:creationId xmlns:p14="http://schemas.microsoft.com/office/powerpoint/2010/main" val="331293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11861AD7-1EFB-429A-925F-DA3463FC5B4C}" type="datetimeFigureOut">
              <a:rPr lang="pt-BR" smtClean="0"/>
              <a:t>31/03/2025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822B04B3-508C-4C92-B790-811B27287DF2}" type="slidenum">
              <a:rPr lang="pt-BR" smtClean="0"/>
              <a:t>‹nº›</a:t>
            </a:fld>
            <a:endParaRPr lang="pt-BR"/>
          </a:p>
        </p:txBody>
      </p:sp>
    </p:spTree>
    <p:extLst>
      <p:ext uri="{BB962C8B-B14F-4D97-AF65-F5344CB8AC3E}">
        <p14:creationId xmlns:p14="http://schemas.microsoft.com/office/powerpoint/2010/main" val="1322472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11861AD7-1EFB-429A-925F-DA3463FC5B4C}" type="datetimeFigureOut">
              <a:rPr lang="pt-BR" smtClean="0"/>
              <a:t>31/03/2025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822B04B3-508C-4C92-B790-811B27287DF2}" type="slidenum">
              <a:rPr lang="pt-BR" smtClean="0"/>
              <a:t>‹nº›</a:t>
            </a:fld>
            <a:endParaRPr lang="pt-BR"/>
          </a:p>
        </p:txBody>
      </p:sp>
    </p:spTree>
    <p:extLst>
      <p:ext uri="{BB962C8B-B14F-4D97-AF65-F5344CB8AC3E}">
        <p14:creationId xmlns:p14="http://schemas.microsoft.com/office/powerpoint/2010/main" val="4185111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6"/>
            <a:ext cx="10515600" cy="697556"/>
          </a:xfrm>
          <a:prstGeom prst="rect">
            <a:avLst/>
          </a:prstGeom>
        </p:spPr>
        <p:txBody>
          <a:bodyPr vert="horz" lIns="91440" tIns="45720" rIns="91440" bIns="45720" rtlCol="0" anchor="ctr">
            <a:normAutofit/>
          </a:bodyPr>
          <a:lstStyle/>
          <a:p>
            <a:r>
              <a:rPr lang="pt-BR" dirty="0"/>
              <a:t>Título do slide</a:t>
            </a:r>
          </a:p>
        </p:txBody>
      </p:sp>
      <p:sp>
        <p:nvSpPr>
          <p:cNvPr id="3" name="Espaço Reservado para Texto 2"/>
          <p:cNvSpPr>
            <a:spLocks noGrp="1"/>
          </p:cNvSpPr>
          <p:nvPr>
            <p:ph type="body" idx="1"/>
          </p:nvPr>
        </p:nvSpPr>
        <p:spPr>
          <a:xfrm>
            <a:off x="838200" y="1427808"/>
            <a:ext cx="10515600" cy="4540807"/>
          </a:xfrm>
          <a:prstGeom prst="rect">
            <a:avLst/>
          </a:prstGeom>
        </p:spPr>
        <p:txBody>
          <a:bodyPr vert="horz" lIns="91440" tIns="45720" rIns="91440" bIns="45720" rtlCol="0">
            <a:normAutofit/>
          </a:bodyPr>
          <a:lstStyle/>
          <a:p>
            <a:pPr lvl="0"/>
            <a:r>
              <a:rPr lang="pt-BR" dirty="0"/>
              <a:t>Texto do slide</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861AD7-1EFB-429A-925F-DA3463FC5B4C}" type="datetimeFigureOut">
              <a:rPr lang="pt-BR" smtClean="0"/>
              <a:t>31/03/2025</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2B04B3-508C-4C92-B790-811B27287DF2}" type="slidenum">
              <a:rPr lang="pt-BR" smtClean="0"/>
              <a:t>‹nº›</a:t>
            </a:fld>
            <a:endParaRPr lang="pt-BR"/>
          </a:p>
        </p:txBody>
      </p:sp>
      <p:pic>
        <p:nvPicPr>
          <p:cNvPr id="7" name="Imagem 6"/>
          <p:cNvPicPr>
            <a:picLocks noChangeAspect="1"/>
          </p:cNvPicPr>
          <p:nvPr userDrawn="1"/>
        </p:nvPicPr>
        <p:blipFill rotWithShape="1">
          <a:blip r:embed="rId13" cstate="print">
            <a:extLst>
              <a:ext uri="{28A0092B-C50C-407E-A947-70E740481C1C}">
                <a14:useLocalDpi xmlns:a14="http://schemas.microsoft.com/office/drawing/2010/main" val="0"/>
              </a:ext>
            </a:extLst>
          </a:blip>
          <a:srcRect l="62821" r="3834" b="75927"/>
          <a:stretch/>
        </p:blipFill>
        <p:spPr>
          <a:xfrm>
            <a:off x="9020435" y="0"/>
            <a:ext cx="3080951" cy="1252151"/>
          </a:xfrm>
          <a:prstGeom prst="rect">
            <a:avLst/>
          </a:prstGeom>
        </p:spPr>
      </p:pic>
    </p:spTree>
    <p:extLst>
      <p:ext uri="{BB962C8B-B14F-4D97-AF65-F5344CB8AC3E}">
        <p14:creationId xmlns:p14="http://schemas.microsoft.com/office/powerpoint/2010/main" val="3585799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1" kern="12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0960"/>
            <a:ext cx="12300284" cy="6924605"/>
          </a:xfrm>
          <a:prstGeom prst="rect">
            <a:avLst/>
          </a:prstGeom>
        </p:spPr>
      </p:pic>
    </p:spTree>
    <p:extLst>
      <p:ext uri="{BB962C8B-B14F-4D97-AF65-F5344CB8AC3E}">
        <p14:creationId xmlns:p14="http://schemas.microsoft.com/office/powerpoint/2010/main" val="25144941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462A5-05E4-F57F-A040-182E8491C0A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7069908F-2AC2-D11A-101E-49A7DDD34F8E}"/>
              </a:ext>
            </a:extLst>
          </p:cNvPr>
          <p:cNvSpPr>
            <a:spLocks noGrp="1"/>
          </p:cNvSpPr>
          <p:nvPr>
            <p:ph type="title"/>
          </p:nvPr>
        </p:nvSpPr>
        <p:spPr/>
        <p:txBody>
          <a:bodyPr>
            <a:normAutofit/>
          </a:bodyPr>
          <a:lstStyle/>
          <a:p>
            <a:r>
              <a:rPr lang="pt-BR" dirty="0"/>
              <a:t>Competência Exclusiva do CADE</a:t>
            </a:r>
          </a:p>
        </p:txBody>
      </p:sp>
      <p:sp>
        <p:nvSpPr>
          <p:cNvPr id="3" name="Espaço Reservado para Conteúdo 2">
            <a:extLst>
              <a:ext uri="{FF2B5EF4-FFF2-40B4-BE49-F238E27FC236}">
                <a16:creationId xmlns:a16="http://schemas.microsoft.com/office/drawing/2014/main" id="{B45511C7-058A-A22E-1648-43DC165305C4}"/>
              </a:ext>
            </a:extLst>
          </p:cNvPr>
          <p:cNvSpPr>
            <a:spLocks noGrp="1"/>
          </p:cNvSpPr>
          <p:nvPr>
            <p:ph idx="1"/>
          </p:nvPr>
        </p:nvSpPr>
        <p:spPr>
          <a:xfrm>
            <a:off x="708660" y="1537181"/>
            <a:ext cx="10774680" cy="3566159"/>
          </a:xfrm>
        </p:spPr>
        <p:txBody>
          <a:bodyPr>
            <a:normAutofit/>
          </a:bodyPr>
          <a:lstStyle/>
          <a:p>
            <a:pPr marL="400050" indent="-400050" algn="just">
              <a:lnSpc>
                <a:spcPct val="115000"/>
              </a:lnSpc>
              <a:spcAft>
                <a:spcPts val="800"/>
              </a:spcAft>
              <a:buFont typeface="+mj-lt"/>
              <a:buAutoNum type="romanLcPeriod"/>
            </a:pPr>
            <a:r>
              <a:rPr lang="pt-BR" sz="1800" kern="100" dirty="0">
                <a:solidFill>
                  <a:schemeClr val="tx1"/>
                </a:solidFill>
              </a:rPr>
              <a:t>Para não configurar sanção política, a existência de dívida tributária deve estar acompanhada de uma infração à ordem econômica (preço predatório).</a:t>
            </a:r>
          </a:p>
          <a:p>
            <a:pPr marL="400050" indent="-400050" algn="just">
              <a:lnSpc>
                <a:spcPct val="115000"/>
              </a:lnSpc>
              <a:spcAft>
                <a:spcPts val="800"/>
              </a:spcAft>
              <a:buFont typeface="+mj-lt"/>
              <a:buAutoNum type="romanLcPeriod"/>
            </a:pPr>
            <a:r>
              <a:rPr lang="pt-BR" sz="1800" kern="100" dirty="0">
                <a:solidFill>
                  <a:schemeClr val="tx1"/>
                </a:solidFill>
                <a:effectLst/>
              </a:rPr>
              <a:t>A demonstração de preço predatório requer:</a:t>
            </a:r>
          </a:p>
          <a:p>
            <a:pPr marL="1085850" lvl="1" indent="-400050" algn="just">
              <a:lnSpc>
                <a:spcPct val="115000"/>
              </a:lnSpc>
              <a:spcAft>
                <a:spcPts val="800"/>
              </a:spcAft>
              <a:buFont typeface="+mj-lt"/>
              <a:buAutoNum type="alphaLcPeriod"/>
            </a:pPr>
            <a:r>
              <a:rPr lang="pt-BR" sz="1800" kern="100" dirty="0">
                <a:solidFill>
                  <a:schemeClr val="tx1"/>
                </a:solidFill>
                <a:effectLst/>
                <a:latin typeface="Tahoma" panose="020B0604030504040204" pitchFamily="34" charset="0"/>
                <a:ea typeface="Tahoma" panose="020B0604030504040204" pitchFamily="34" charset="0"/>
                <a:cs typeface="Tahoma" panose="020B0604030504040204" pitchFamily="34" charset="0"/>
              </a:rPr>
              <a:t>A definição de mercado relevante; </a:t>
            </a:r>
          </a:p>
          <a:p>
            <a:pPr marL="1085850" lvl="1" indent="-400050" algn="just">
              <a:lnSpc>
                <a:spcPct val="115000"/>
              </a:lnSpc>
              <a:spcAft>
                <a:spcPts val="800"/>
              </a:spcAft>
              <a:buFont typeface="+mj-lt"/>
              <a:buAutoNum type="alphaLcPeriod"/>
            </a:pPr>
            <a:r>
              <a:rPr lang="pt-BR" sz="1800" kern="100" dirty="0">
                <a:solidFill>
                  <a:schemeClr val="tx1"/>
                </a:solidFill>
                <a:effectLst/>
                <a:latin typeface="Tahoma" panose="020B0604030504040204" pitchFamily="34" charset="0"/>
                <a:ea typeface="Tahoma" panose="020B0604030504040204" pitchFamily="34" charset="0"/>
                <a:cs typeface="Tahoma" panose="020B0604030504040204" pitchFamily="34" charset="0"/>
              </a:rPr>
              <a:t>A possibilidade de recuperação dos custos incorridos (racionalidade econômica);</a:t>
            </a:r>
          </a:p>
          <a:p>
            <a:pPr marL="1085850" lvl="1" indent="-400050" algn="just">
              <a:lnSpc>
                <a:spcPct val="115000"/>
              </a:lnSpc>
              <a:spcAft>
                <a:spcPts val="800"/>
              </a:spcAft>
              <a:buFont typeface="+mj-lt"/>
              <a:buAutoNum type="alphaLcPeriod"/>
            </a:pPr>
            <a:r>
              <a:rPr lang="pt-BR" sz="1800" kern="100" dirty="0">
                <a:solidFill>
                  <a:schemeClr val="tx1"/>
                </a:solidFill>
                <a:effectLst/>
                <a:latin typeface="Tahoma" panose="020B0604030504040204" pitchFamily="34" charset="0"/>
                <a:ea typeface="Tahoma" panose="020B0604030504040204" pitchFamily="34" charset="0"/>
                <a:cs typeface="Tahoma" panose="020B0604030504040204" pitchFamily="34" charset="0"/>
              </a:rPr>
              <a:t>A presença de capacidade ociosa suficiente (pode de mercado); e</a:t>
            </a:r>
          </a:p>
          <a:p>
            <a:pPr marL="1085850" lvl="1" indent="-400050" algn="just">
              <a:lnSpc>
                <a:spcPct val="115000"/>
              </a:lnSpc>
              <a:spcAft>
                <a:spcPts val="800"/>
              </a:spcAft>
              <a:buFont typeface="+mj-lt"/>
              <a:buAutoNum type="alphaLcPeriod"/>
            </a:pPr>
            <a:r>
              <a:rPr lang="pt-BR" sz="1800" kern="100" dirty="0">
                <a:solidFill>
                  <a:schemeClr val="tx1"/>
                </a:solidFill>
                <a:effectLst/>
                <a:latin typeface="Tahoma" panose="020B0604030504040204" pitchFamily="34" charset="0"/>
                <a:ea typeface="Tahoma" panose="020B0604030504040204" pitchFamily="34" charset="0"/>
                <a:cs typeface="Tahoma" panose="020B0604030504040204" pitchFamily="34" charset="0"/>
              </a:rPr>
              <a:t>A presença de preços abaixo do custo médio variável.</a:t>
            </a:r>
          </a:p>
          <a:p>
            <a:pPr marL="1085850" lvl="1" indent="-400050" algn="just">
              <a:lnSpc>
                <a:spcPct val="115000"/>
              </a:lnSpc>
              <a:spcAft>
                <a:spcPts val="800"/>
              </a:spcAft>
              <a:buFont typeface="+mj-lt"/>
              <a:buAutoNum type="alphaLcPeriod"/>
            </a:pPr>
            <a:endParaRPr lang="pt-BR" sz="1800" kern="100" dirty="0">
              <a:solidFill>
                <a:schemeClr val="tx1"/>
              </a:solidFill>
              <a:effectLst/>
            </a:endParaRPr>
          </a:p>
        </p:txBody>
      </p:sp>
      <p:sp>
        <p:nvSpPr>
          <p:cNvPr id="5" name="CaixaDeTexto 4">
            <a:extLst>
              <a:ext uri="{FF2B5EF4-FFF2-40B4-BE49-F238E27FC236}">
                <a16:creationId xmlns:a16="http://schemas.microsoft.com/office/drawing/2014/main" id="{EDA8CBC8-4346-3147-4BCE-35FC915C6E19}"/>
              </a:ext>
            </a:extLst>
          </p:cNvPr>
          <p:cNvSpPr txBox="1"/>
          <p:nvPr/>
        </p:nvSpPr>
        <p:spPr>
          <a:xfrm>
            <a:off x="708660" y="5151119"/>
            <a:ext cx="10774680" cy="1200329"/>
          </a:xfrm>
          <a:prstGeom prst="rect">
            <a:avLst/>
          </a:prstGeom>
          <a:noFill/>
        </p:spPr>
        <p:txBody>
          <a:bodyPr wrap="square">
            <a:spAutoFit/>
          </a:bodyPr>
          <a:lstStyle/>
          <a:p>
            <a:pPr algn="just"/>
            <a:r>
              <a:rPr lang="pt-BR" dirty="0">
                <a:latin typeface="Tahoma" panose="020B0604030504040204" pitchFamily="34" charset="0"/>
                <a:ea typeface="Tahoma" panose="020B0604030504040204" pitchFamily="34" charset="0"/>
                <a:cs typeface="Tahoma" panose="020B0604030504040204" pitchFamily="34" charset="0"/>
              </a:rPr>
              <a:t>Obviamente, o órgão constitucionalmente competente e com expertise suficiente para realizar essa análise é o CADE e não a Receita Federal. A atribuição da análise acerca da existência ou não de infração à ordem econômica ao CADE não apenas mantém a competência do órgão especializado, </a:t>
            </a:r>
            <a:r>
              <a:rPr lang="pt-BR" b="1" dirty="0">
                <a:latin typeface="Tahoma" panose="020B0604030504040204" pitchFamily="34" charset="0"/>
                <a:ea typeface="Tahoma" panose="020B0604030504040204" pitchFamily="34" charset="0"/>
                <a:cs typeface="Tahoma" panose="020B0604030504040204" pitchFamily="34" charset="0"/>
              </a:rPr>
              <a:t>como elimina o risco de a medida ser considerada uma sanção política</a:t>
            </a:r>
            <a:r>
              <a:rPr lang="pt-BR" dirty="0">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3232599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CBA27-BCD7-E12D-99A7-2BA6CBB59A1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86BC474-E0F8-D0CB-CF93-6D4036280D1A}"/>
              </a:ext>
            </a:extLst>
          </p:cNvPr>
          <p:cNvSpPr>
            <a:spLocks noGrp="1"/>
          </p:cNvSpPr>
          <p:nvPr>
            <p:ph type="title"/>
          </p:nvPr>
        </p:nvSpPr>
        <p:spPr/>
        <p:txBody>
          <a:bodyPr>
            <a:normAutofit/>
          </a:bodyPr>
          <a:lstStyle/>
          <a:p>
            <a:r>
              <a:rPr lang="pt-BR" dirty="0"/>
              <a:t>Avaliação Crítica do PLP 164/2022</a:t>
            </a:r>
          </a:p>
        </p:txBody>
      </p:sp>
      <p:sp>
        <p:nvSpPr>
          <p:cNvPr id="3" name="Espaço Reservado para Conteúdo 2">
            <a:extLst>
              <a:ext uri="{FF2B5EF4-FFF2-40B4-BE49-F238E27FC236}">
                <a16:creationId xmlns:a16="http://schemas.microsoft.com/office/drawing/2014/main" id="{5DF5ACA6-6568-8F68-D7DC-0F573E4F7A55}"/>
              </a:ext>
            </a:extLst>
          </p:cNvPr>
          <p:cNvSpPr>
            <a:spLocks noGrp="1"/>
          </p:cNvSpPr>
          <p:nvPr>
            <p:ph idx="1"/>
          </p:nvPr>
        </p:nvSpPr>
        <p:spPr>
          <a:xfrm>
            <a:off x="708660" y="1645920"/>
            <a:ext cx="10774680" cy="4846954"/>
          </a:xfrm>
        </p:spPr>
        <p:txBody>
          <a:bodyPr>
            <a:normAutofit/>
          </a:bodyPr>
          <a:lstStyle/>
          <a:p>
            <a:pPr marL="400050" lvl="0" indent="-400050" algn="just">
              <a:lnSpc>
                <a:spcPct val="115000"/>
              </a:lnSpc>
              <a:buFont typeface="+mj-lt"/>
              <a:buAutoNum type="romanLcPeriod"/>
            </a:pPr>
            <a:r>
              <a:rPr lang="pt-BR" sz="1800" kern="100" dirty="0">
                <a:solidFill>
                  <a:schemeClr val="tx1"/>
                </a:solidFill>
              </a:rPr>
              <a:t>A configuração de dívida contumaz exige prova objetiva no caso concreto:</a:t>
            </a:r>
          </a:p>
          <a:p>
            <a:pPr marL="1028700" lvl="1" indent="-342900" algn="just">
              <a:lnSpc>
                <a:spcPct val="115000"/>
              </a:lnSpc>
              <a:buFont typeface="Symbol" panose="05050102010706020507" pitchFamily="18" charset="2"/>
              <a:buChar char=""/>
            </a:pPr>
            <a:r>
              <a:rPr lang="pt-BR" sz="1800" kern="100" dirty="0">
                <a:solidFill>
                  <a:schemeClr val="tx1"/>
                </a:solidFill>
                <a:latin typeface="Tahoma" panose="020B0604030504040204" pitchFamily="34" charset="0"/>
                <a:ea typeface="Tahoma" panose="020B0604030504040204" pitchFamily="34" charset="0"/>
                <a:cs typeface="Tahoma" panose="020B0604030504040204" pitchFamily="34" charset="0"/>
              </a:rPr>
              <a:t>Não há espaço para presunções absolutas ou relativas.</a:t>
            </a:r>
          </a:p>
          <a:p>
            <a:pPr marL="1028700" lvl="1" indent="-342900" algn="just">
              <a:lnSpc>
                <a:spcPct val="115000"/>
              </a:lnSpc>
              <a:buFont typeface="Symbol" panose="05050102010706020507" pitchFamily="18" charset="2"/>
              <a:buChar char=""/>
            </a:pPr>
            <a:endParaRPr lang="pt-BR" sz="1800" kern="1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00050" indent="-400050" algn="just">
              <a:lnSpc>
                <a:spcPct val="115000"/>
              </a:lnSpc>
              <a:buFont typeface="+mj-lt"/>
              <a:buAutoNum type="romanLcPeriod"/>
            </a:pPr>
            <a:r>
              <a:rPr lang="pt-BR" sz="1800" kern="100" dirty="0">
                <a:solidFill>
                  <a:schemeClr val="tx1"/>
                </a:solidFill>
              </a:rPr>
              <a:t>Reconhecimento de débito declarado:</a:t>
            </a:r>
          </a:p>
          <a:p>
            <a:pPr marL="1028700" lvl="1" indent="-342900" algn="just">
              <a:lnSpc>
                <a:spcPct val="115000"/>
              </a:lnSpc>
              <a:buFont typeface="Symbol" panose="05050102010706020507" pitchFamily="18" charset="2"/>
              <a:buChar char=""/>
            </a:pPr>
            <a:r>
              <a:rPr lang="pt-BR" sz="1800" kern="100" dirty="0">
                <a:solidFill>
                  <a:schemeClr val="tx1"/>
                </a:solidFill>
                <a:latin typeface="Tahoma" panose="020B0604030504040204" pitchFamily="34" charset="0"/>
                <a:ea typeface="Tahoma" panose="020B0604030504040204" pitchFamily="34" charset="0"/>
                <a:cs typeface="Tahoma" panose="020B0604030504040204" pitchFamily="34" charset="0"/>
              </a:rPr>
              <a:t>Exclui o dolo de apropriação indevida (</a:t>
            </a:r>
            <a:r>
              <a:rPr lang="pt-BR" sz="1800" b="1" kern="100" dirty="0">
                <a:solidFill>
                  <a:schemeClr val="tx1"/>
                </a:solidFill>
                <a:latin typeface="Tahoma" panose="020B0604030504040204" pitchFamily="34" charset="0"/>
                <a:ea typeface="Tahoma" panose="020B0604030504040204" pitchFamily="34" charset="0"/>
                <a:cs typeface="Tahoma" panose="020B0604030504040204" pitchFamily="34" charset="0"/>
              </a:rPr>
              <a:t>não houve tradição</a:t>
            </a:r>
            <a:r>
              <a:rPr lang="pt-BR" sz="1800" kern="100" dirty="0">
                <a:solidFill>
                  <a:schemeClr val="tx1"/>
                </a:solidFill>
                <a:latin typeface="Tahoma" panose="020B0604030504040204" pitchFamily="34" charset="0"/>
                <a:ea typeface="Tahoma" panose="020B0604030504040204" pitchFamily="34" charset="0"/>
                <a:cs typeface="Tahoma" panose="020B0604030504040204" pitchFamily="34" charset="0"/>
              </a:rPr>
              <a:t>);</a:t>
            </a:r>
          </a:p>
          <a:p>
            <a:pPr marL="1028700" lvl="1" indent="-342900" algn="just">
              <a:lnSpc>
                <a:spcPct val="115000"/>
              </a:lnSpc>
              <a:buFont typeface="Symbol" panose="05050102010706020507" pitchFamily="18" charset="2"/>
              <a:buChar char=""/>
            </a:pPr>
            <a:r>
              <a:rPr lang="pt-BR" sz="1800" kern="100" dirty="0">
                <a:solidFill>
                  <a:schemeClr val="tx1"/>
                </a:solidFill>
                <a:latin typeface="Tahoma" panose="020B0604030504040204" pitchFamily="34" charset="0"/>
                <a:ea typeface="Tahoma" panose="020B0604030504040204" pitchFamily="34" charset="0"/>
                <a:cs typeface="Tahoma" panose="020B0604030504040204" pitchFamily="34" charset="0"/>
              </a:rPr>
              <a:t>Inadimplência tributária não equivale à apropriação (confusão entre crédito tributário e propriedade).</a:t>
            </a:r>
          </a:p>
          <a:p>
            <a:pPr marL="1028700" lvl="1" indent="-342900" algn="just">
              <a:lnSpc>
                <a:spcPct val="115000"/>
              </a:lnSpc>
              <a:buFont typeface="Symbol" panose="05050102010706020507" pitchFamily="18" charset="2"/>
              <a:buChar char=""/>
            </a:pPr>
            <a:endParaRPr lang="pt-BR" sz="1800" kern="1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00050" indent="-400050" algn="just">
              <a:lnSpc>
                <a:spcPct val="115000"/>
              </a:lnSpc>
              <a:buFont typeface="+mj-lt"/>
              <a:buAutoNum type="romanLcPeriod"/>
            </a:pPr>
            <a:r>
              <a:rPr lang="pt-BR" sz="1800" kern="100" dirty="0">
                <a:solidFill>
                  <a:schemeClr val="tx1"/>
                </a:solidFill>
              </a:rPr>
              <a:t>Direito Penal e Tributário não devem ser instrumentalizados para cobrança de tributos:</a:t>
            </a:r>
          </a:p>
          <a:p>
            <a:pPr marL="1028700" lvl="1" indent="-342900" algn="just">
              <a:lnSpc>
                <a:spcPct val="115000"/>
              </a:lnSpc>
              <a:buFont typeface="Symbol" panose="05050102010706020507" pitchFamily="18" charset="2"/>
              <a:buChar char=""/>
            </a:pPr>
            <a:r>
              <a:rPr lang="pt-BR" sz="1800" kern="100" dirty="0">
                <a:solidFill>
                  <a:schemeClr val="tx1"/>
                </a:solidFill>
                <a:latin typeface="Tahoma" panose="020B0604030504040204" pitchFamily="34" charset="0"/>
                <a:ea typeface="Tahoma" panose="020B0604030504040204" pitchFamily="34" charset="0"/>
                <a:cs typeface="Tahoma" panose="020B0604030504040204" pitchFamily="34" charset="0"/>
              </a:rPr>
              <a:t>Problemas estruturais (como a morosidade judicial) não justificam penalidades criminais excessivas.</a:t>
            </a:r>
            <a:endParaRPr lang="pt-BR" sz="1800" kern="1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02468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10" y="-1"/>
            <a:ext cx="12296504" cy="6915971"/>
          </a:xfrm>
          <a:prstGeom prst="rect">
            <a:avLst/>
          </a:prstGeom>
        </p:spPr>
      </p:pic>
      <p:sp>
        <p:nvSpPr>
          <p:cNvPr id="3" name="Espaço Reservado para Conteúdo 2">
            <a:extLst>
              <a:ext uri="{FF2B5EF4-FFF2-40B4-BE49-F238E27FC236}">
                <a16:creationId xmlns:a16="http://schemas.microsoft.com/office/drawing/2014/main" id="{7CC36D1D-6ADD-C739-EE00-F598FD1F1158}"/>
              </a:ext>
            </a:extLst>
          </p:cNvPr>
          <p:cNvSpPr>
            <a:spLocks noGrp="1"/>
          </p:cNvSpPr>
          <p:nvPr>
            <p:ph idx="1"/>
          </p:nvPr>
        </p:nvSpPr>
        <p:spPr>
          <a:xfrm>
            <a:off x="3778250" y="781686"/>
            <a:ext cx="4411980" cy="1931034"/>
          </a:xfrm>
        </p:spPr>
        <p:txBody>
          <a:bodyPr>
            <a:normAutofit/>
          </a:bodyPr>
          <a:lstStyle/>
          <a:p>
            <a:pPr lvl="0" algn="ctr">
              <a:lnSpc>
                <a:spcPct val="115000"/>
              </a:lnSpc>
            </a:pPr>
            <a:r>
              <a:rPr lang="pt-BR" sz="3200" b="1" kern="100" dirty="0">
                <a:solidFill>
                  <a:schemeClr val="bg1"/>
                </a:solidFill>
              </a:rPr>
              <a:t>Obrigado!</a:t>
            </a:r>
          </a:p>
          <a:p>
            <a:pPr lvl="0" algn="ctr">
              <a:lnSpc>
                <a:spcPct val="115000"/>
              </a:lnSpc>
            </a:pPr>
            <a:r>
              <a:rPr lang="pt-BR" sz="2000" kern="100" dirty="0">
                <a:solidFill>
                  <a:schemeClr val="bg1"/>
                </a:solidFill>
                <a:effectLst/>
                <a:latin typeface="Tahoma" panose="020B0604030504040204" pitchFamily="34" charset="0"/>
                <a:ea typeface="Tahoma" panose="020B0604030504040204" pitchFamily="34" charset="0"/>
                <a:cs typeface="Tahoma" panose="020B0604030504040204" pitchFamily="34" charset="0"/>
              </a:rPr>
              <a:t>Prof. Dr. Ivo T. Gico Jr., Ph.D.</a:t>
            </a:r>
          </a:p>
          <a:p>
            <a:pPr lvl="0" algn="ctr">
              <a:lnSpc>
                <a:spcPct val="115000"/>
              </a:lnSpc>
            </a:pPr>
            <a:r>
              <a:rPr lang="pt-BR" sz="2000" kern="100" dirty="0">
                <a:solidFill>
                  <a:schemeClr val="bg1"/>
                </a:solidFill>
              </a:rPr>
              <a:t>ivo.junior@ceub.edu.br</a:t>
            </a:r>
            <a:endParaRPr lang="pt-BR" sz="2000" kern="1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37669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63645"/>
          </a:xfrm>
          <a:prstGeom prst="rect">
            <a:avLst/>
          </a:prstGeom>
        </p:spPr>
      </p:pic>
      <p:sp>
        <p:nvSpPr>
          <p:cNvPr id="5" name="CaixaDeTexto 4"/>
          <p:cNvSpPr txBox="1"/>
          <p:nvPr/>
        </p:nvSpPr>
        <p:spPr>
          <a:xfrm>
            <a:off x="5892801" y="4184205"/>
            <a:ext cx="6048894" cy="1600438"/>
          </a:xfrm>
          <a:prstGeom prst="rect">
            <a:avLst/>
          </a:prstGeom>
          <a:noFill/>
        </p:spPr>
        <p:txBody>
          <a:bodyPr wrap="square" rtlCol="0">
            <a:spAutoFit/>
          </a:bodyPr>
          <a:lstStyle/>
          <a:p>
            <a:r>
              <a:rPr lang="pt-BR" sz="3600" b="1" dirty="0">
                <a:solidFill>
                  <a:schemeClr val="bg1"/>
                </a:solidFill>
                <a:latin typeface="Tahoma" panose="020B0604030504040204" pitchFamily="34" charset="0"/>
                <a:ea typeface="Tahoma" panose="020B0604030504040204" pitchFamily="34" charset="0"/>
                <a:cs typeface="Tahoma" panose="020B0604030504040204" pitchFamily="34" charset="0"/>
              </a:rPr>
              <a:t>Devedor Contumaz e Direito Concorrencial</a:t>
            </a:r>
            <a:endParaRPr lang="pt-BR" sz="3600" dirty="0">
              <a:solidFill>
                <a:schemeClr val="bg1"/>
              </a:solidFill>
              <a:latin typeface="Tahoma" panose="020B0604030504040204" pitchFamily="34" charset="0"/>
              <a:ea typeface="Tahoma" panose="020B0604030504040204" pitchFamily="34" charset="0"/>
              <a:cs typeface="Tahoma" panose="020B0604030504040204" pitchFamily="34" charset="0"/>
            </a:endParaRPr>
          </a:p>
          <a:p>
            <a:r>
              <a:rPr lang="pt-BR" sz="2600" dirty="0">
                <a:solidFill>
                  <a:schemeClr val="bg1"/>
                </a:solidFill>
                <a:latin typeface="Tahoma" panose="020B0604030504040204" pitchFamily="34" charset="0"/>
                <a:ea typeface="Tahoma" panose="020B0604030504040204" pitchFamily="34" charset="0"/>
                <a:cs typeface="Tahoma" panose="020B0604030504040204" pitchFamily="34" charset="0"/>
              </a:rPr>
              <a:t>Prof. Dr. Ivo T. Gico Jr., Ph.D.</a:t>
            </a:r>
          </a:p>
        </p:txBody>
      </p:sp>
    </p:spTree>
    <p:extLst>
      <p:ext uri="{BB962C8B-B14F-4D97-AF65-F5344CB8AC3E}">
        <p14:creationId xmlns:p14="http://schemas.microsoft.com/office/powerpoint/2010/main" val="3895080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15B2C-358B-8105-3376-41462C76B91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E2409C9-58E0-68F7-37FD-F11AA94F45CC}"/>
              </a:ext>
            </a:extLst>
          </p:cNvPr>
          <p:cNvSpPr>
            <a:spLocks noGrp="1"/>
          </p:cNvSpPr>
          <p:nvPr>
            <p:ph type="title"/>
          </p:nvPr>
        </p:nvSpPr>
        <p:spPr/>
        <p:txBody>
          <a:bodyPr/>
          <a:lstStyle/>
          <a:p>
            <a:r>
              <a:rPr lang="pt-BR" dirty="0"/>
              <a:t>Pressupostos e Limites Constitucionais</a:t>
            </a:r>
          </a:p>
        </p:txBody>
      </p:sp>
      <p:sp>
        <p:nvSpPr>
          <p:cNvPr id="3" name="Espaço Reservado para Conteúdo 2">
            <a:extLst>
              <a:ext uri="{FF2B5EF4-FFF2-40B4-BE49-F238E27FC236}">
                <a16:creationId xmlns:a16="http://schemas.microsoft.com/office/drawing/2014/main" id="{00DFA139-97ED-B0EC-63B3-867DE970293D}"/>
              </a:ext>
            </a:extLst>
          </p:cNvPr>
          <p:cNvSpPr>
            <a:spLocks noGrp="1"/>
          </p:cNvSpPr>
          <p:nvPr>
            <p:ph idx="1"/>
          </p:nvPr>
        </p:nvSpPr>
        <p:spPr>
          <a:xfrm>
            <a:off x="838200" y="1427809"/>
            <a:ext cx="10515600" cy="2372032"/>
          </a:xfrm>
        </p:spPr>
        <p:txBody>
          <a:bodyPr>
            <a:normAutofit/>
          </a:bodyPr>
          <a:lstStyle/>
          <a:p>
            <a:pPr algn="just">
              <a:lnSpc>
                <a:spcPct val="115000"/>
              </a:lnSpc>
              <a:spcAft>
                <a:spcPts val="800"/>
              </a:spcAft>
              <a:buNone/>
            </a:pPr>
            <a:r>
              <a:rPr lang="pt-BR" sz="1800" kern="100" dirty="0">
                <a:solidFill>
                  <a:schemeClr val="tx1"/>
                </a:solidFill>
                <a:effectLst/>
              </a:rPr>
              <a:t>A CF/88 estabelece que se pode adotar “critérios especiais de tributação” para “prevenir desequilíbrios da concorrência”:</a:t>
            </a:r>
          </a:p>
          <a:p>
            <a:pPr algn="just">
              <a:lnSpc>
                <a:spcPct val="115000"/>
              </a:lnSpc>
              <a:spcAft>
                <a:spcPts val="800"/>
              </a:spcAft>
              <a:buNone/>
            </a:pPr>
            <a:endParaRPr lang="pt-BR" sz="600" kern="100" dirty="0">
              <a:solidFill>
                <a:schemeClr val="tx1"/>
              </a:solidFill>
              <a:effectLst/>
            </a:endParaRPr>
          </a:p>
          <a:p>
            <a:pPr marL="630238" lvl="1" indent="0">
              <a:lnSpc>
                <a:spcPct val="115000"/>
              </a:lnSpc>
              <a:spcAft>
                <a:spcPts val="800"/>
              </a:spcAft>
              <a:buNone/>
            </a:pPr>
            <a:r>
              <a:rPr lang="pt-BR" sz="1800" kern="100" dirty="0">
                <a:effectLst/>
                <a:latin typeface="Tahoma" panose="020B0604030504040204" pitchFamily="34" charset="0"/>
                <a:ea typeface="Tahoma" panose="020B0604030504040204" pitchFamily="34" charset="0"/>
                <a:cs typeface="Tahoma" panose="020B0604030504040204" pitchFamily="34" charset="0"/>
              </a:rPr>
              <a:t>Art. 146-A. Lei </a:t>
            </a:r>
            <a:r>
              <a:rPr lang="pt-BR" sz="1800" kern="100" dirty="0">
                <a:latin typeface="Tahoma" panose="020B0604030504040204" pitchFamily="34" charset="0"/>
                <a:ea typeface="Tahoma" panose="020B0604030504040204" pitchFamily="34" charset="0"/>
                <a:cs typeface="Tahoma" panose="020B0604030504040204" pitchFamily="34" charset="0"/>
              </a:rPr>
              <a:t>complementar</a:t>
            </a:r>
            <a:r>
              <a:rPr lang="pt-BR" sz="1800" kern="100" dirty="0">
                <a:effectLst/>
                <a:latin typeface="Tahoma" panose="020B0604030504040204" pitchFamily="34" charset="0"/>
                <a:ea typeface="Tahoma" panose="020B0604030504040204" pitchFamily="34" charset="0"/>
                <a:cs typeface="Tahoma" panose="020B0604030504040204" pitchFamily="34" charset="0"/>
              </a:rPr>
              <a:t> poderá estabelecer </a:t>
            </a:r>
            <a:r>
              <a:rPr lang="pt-BR" sz="1800" b="1" kern="100" dirty="0">
                <a:effectLst/>
                <a:latin typeface="Tahoma" panose="020B0604030504040204" pitchFamily="34" charset="0"/>
                <a:ea typeface="Tahoma" panose="020B0604030504040204" pitchFamily="34" charset="0"/>
                <a:cs typeface="Tahoma" panose="020B0604030504040204" pitchFamily="34" charset="0"/>
              </a:rPr>
              <a:t>critérios especiais</a:t>
            </a:r>
            <a:r>
              <a:rPr lang="pt-BR" sz="1800" kern="100" dirty="0">
                <a:effectLst/>
                <a:latin typeface="Tahoma" panose="020B0604030504040204" pitchFamily="34" charset="0"/>
                <a:ea typeface="Tahoma" panose="020B0604030504040204" pitchFamily="34" charset="0"/>
                <a:cs typeface="Tahoma" panose="020B0604030504040204" pitchFamily="34" charset="0"/>
              </a:rPr>
              <a:t> </a:t>
            </a:r>
            <a:r>
              <a:rPr lang="pt-BR" sz="1800" b="1" kern="100" dirty="0">
                <a:effectLst/>
                <a:latin typeface="Tahoma" panose="020B0604030504040204" pitchFamily="34" charset="0"/>
                <a:ea typeface="Tahoma" panose="020B0604030504040204" pitchFamily="34" charset="0"/>
                <a:cs typeface="Tahoma" panose="020B0604030504040204" pitchFamily="34" charset="0"/>
              </a:rPr>
              <a:t>de tributação</a:t>
            </a:r>
            <a:r>
              <a:rPr lang="pt-BR" sz="1800" kern="100" dirty="0">
                <a:effectLst/>
                <a:latin typeface="Tahoma" panose="020B0604030504040204" pitchFamily="34" charset="0"/>
                <a:ea typeface="Tahoma" panose="020B0604030504040204" pitchFamily="34" charset="0"/>
                <a:cs typeface="Tahoma" panose="020B0604030504040204" pitchFamily="34" charset="0"/>
              </a:rPr>
              <a:t>, </a:t>
            </a:r>
            <a:r>
              <a:rPr lang="pt-BR" sz="1800" u="sng" kern="100" dirty="0">
                <a:effectLst/>
                <a:latin typeface="Tahoma" panose="020B0604030504040204" pitchFamily="34" charset="0"/>
                <a:ea typeface="Tahoma" panose="020B0604030504040204" pitchFamily="34" charset="0"/>
                <a:cs typeface="Tahoma" panose="020B0604030504040204" pitchFamily="34" charset="0"/>
              </a:rPr>
              <a:t>com o objetivo de</a:t>
            </a:r>
            <a:r>
              <a:rPr lang="pt-BR" sz="1800" kern="100" dirty="0">
                <a:effectLst/>
                <a:latin typeface="Tahoma" panose="020B0604030504040204" pitchFamily="34" charset="0"/>
                <a:ea typeface="Tahoma" panose="020B0604030504040204" pitchFamily="34" charset="0"/>
                <a:cs typeface="Tahoma" panose="020B0604030504040204" pitchFamily="34" charset="0"/>
              </a:rPr>
              <a:t> </a:t>
            </a:r>
            <a:r>
              <a:rPr lang="pt-BR" sz="1800" b="1" kern="100" dirty="0">
                <a:effectLst/>
                <a:latin typeface="Tahoma" panose="020B0604030504040204" pitchFamily="34" charset="0"/>
                <a:ea typeface="Tahoma" panose="020B0604030504040204" pitchFamily="34" charset="0"/>
                <a:cs typeface="Tahoma" panose="020B0604030504040204" pitchFamily="34" charset="0"/>
              </a:rPr>
              <a:t>prevenir </a:t>
            </a:r>
            <a:r>
              <a:rPr lang="pt-BR" sz="1800" b="1" kern="100" dirty="0">
                <a:latin typeface="Tahoma" panose="020B0604030504040204" pitchFamily="34" charset="0"/>
                <a:ea typeface="Tahoma" panose="020B0604030504040204" pitchFamily="34" charset="0"/>
                <a:cs typeface="Tahoma" panose="020B0604030504040204" pitchFamily="34" charset="0"/>
              </a:rPr>
              <a:t>desequilíbrios</a:t>
            </a:r>
            <a:r>
              <a:rPr lang="pt-BR" sz="1800" b="1" kern="100" dirty="0">
                <a:effectLst/>
                <a:latin typeface="Tahoma" panose="020B0604030504040204" pitchFamily="34" charset="0"/>
                <a:ea typeface="Tahoma" panose="020B0604030504040204" pitchFamily="34" charset="0"/>
                <a:cs typeface="Tahoma" panose="020B0604030504040204" pitchFamily="34" charset="0"/>
              </a:rPr>
              <a:t> da concorrência</a:t>
            </a:r>
            <a:r>
              <a:rPr lang="pt-BR" sz="1800" kern="100" dirty="0">
                <a:effectLst/>
                <a:latin typeface="Tahoma" panose="020B0604030504040204" pitchFamily="34" charset="0"/>
                <a:ea typeface="Tahoma" panose="020B0604030504040204" pitchFamily="34" charset="0"/>
                <a:cs typeface="Tahoma" panose="020B0604030504040204" pitchFamily="34" charset="0"/>
              </a:rPr>
              <a:t>, sem prejuízo da competência de a União, por lei, estabelecer normas de igual objetivo.</a:t>
            </a:r>
          </a:p>
          <a:p>
            <a:endParaRPr lang="pt-BR" dirty="0"/>
          </a:p>
        </p:txBody>
      </p:sp>
      <p:sp>
        <p:nvSpPr>
          <p:cNvPr id="4" name="Espaço Reservado para Conteúdo 2">
            <a:extLst>
              <a:ext uri="{FF2B5EF4-FFF2-40B4-BE49-F238E27FC236}">
                <a16:creationId xmlns:a16="http://schemas.microsoft.com/office/drawing/2014/main" id="{AAE0213E-F698-950E-3188-CA62D9A8283D}"/>
              </a:ext>
            </a:extLst>
          </p:cNvPr>
          <p:cNvSpPr txBox="1">
            <a:spLocks/>
          </p:cNvSpPr>
          <p:nvPr/>
        </p:nvSpPr>
        <p:spPr>
          <a:xfrm>
            <a:off x="838200" y="3988762"/>
            <a:ext cx="10515600" cy="2372032"/>
          </a:xfrm>
          <a:prstGeom prst="rect">
            <a:avLst/>
          </a:prstGeom>
        </p:spPr>
        <p:txBody>
          <a:bodyPr vert="horz" lIns="91440" tIns="45720" rIns="91440" bIns="45720" rtlCol="0">
            <a:normAutofit fontScale="2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15000"/>
              </a:lnSpc>
              <a:spcAft>
                <a:spcPts val="800"/>
              </a:spcAft>
            </a:pPr>
            <a:r>
              <a:rPr lang="pt-BR" sz="7200" kern="100" dirty="0">
                <a:solidFill>
                  <a:schemeClr val="tx1"/>
                </a:solidFill>
              </a:rPr>
              <a:t>Mas a CF/88 proíbe sanção política para cobrar impostos e prisão por dívida:</a:t>
            </a:r>
          </a:p>
          <a:p>
            <a:pPr marL="457200" lvl="1" indent="0" algn="just">
              <a:lnSpc>
                <a:spcPct val="115000"/>
              </a:lnSpc>
              <a:spcAft>
                <a:spcPts val="800"/>
              </a:spcAft>
              <a:buNone/>
            </a:pPr>
            <a:endParaRPr lang="pt-BR" kern="100" dirty="0">
              <a:latin typeface="Tahoma" panose="020B0604030504040204" pitchFamily="34" charset="0"/>
              <a:ea typeface="Tahoma" panose="020B0604030504040204" pitchFamily="34" charset="0"/>
              <a:cs typeface="Tahoma" panose="020B0604030504040204" pitchFamily="34" charset="0"/>
            </a:endParaRPr>
          </a:p>
          <a:p>
            <a:pPr marL="457200" lvl="1" indent="0" algn="just">
              <a:lnSpc>
                <a:spcPct val="115000"/>
              </a:lnSpc>
              <a:spcAft>
                <a:spcPts val="800"/>
              </a:spcAft>
              <a:buNone/>
            </a:pPr>
            <a:r>
              <a:rPr lang="pt-BR" sz="7200" kern="100" dirty="0">
                <a:latin typeface="Tahoma" panose="020B0604030504040204" pitchFamily="34" charset="0"/>
                <a:ea typeface="Tahoma" panose="020B0604030504040204" pitchFamily="34" charset="0"/>
                <a:cs typeface="Tahoma" panose="020B0604030504040204" pitchFamily="34" charset="0"/>
              </a:rPr>
              <a:t>Art. 5º [...]</a:t>
            </a:r>
          </a:p>
          <a:p>
            <a:pPr marL="457200" lvl="1" indent="0" algn="just">
              <a:lnSpc>
                <a:spcPct val="115000"/>
              </a:lnSpc>
              <a:spcAft>
                <a:spcPts val="800"/>
              </a:spcAft>
              <a:buNone/>
            </a:pPr>
            <a:r>
              <a:rPr lang="pt-BR" sz="7200" kern="100" dirty="0">
                <a:latin typeface="Tahoma" panose="020B0604030504040204" pitchFamily="34" charset="0"/>
                <a:ea typeface="Tahoma" panose="020B0604030504040204" pitchFamily="34" charset="0"/>
                <a:cs typeface="Tahoma" panose="020B0604030504040204" pitchFamily="34" charset="0"/>
              </a:rPr>
              <a:t>LXVII - </a:t>
            </a:r>
            <a:r>
              <a:rPr lang="pt-BR" sz="7200" b="1" kern="100" dirty="0">
                <a:latin typeface="Tahoma" panose="020B0604030504040204" pitchFamily="34" charset="0"/>
                <a:ea typeface="Tahoma" panose="020B0604030504040204" pitchFamily="34" charset="0"/>
                <a:cs typeface="Tahoma" panose="020B0604030504040204" pitchFamily="34" charset="0"/>
              </a:rPr>
              <a:t>não haverá prisão civil por dívida</a:t>
            </a:r>
            <a:r>
              <a:rPr lang="pt-BR" sz="7200" kern="100" dirty="0">
                <a:latin typeface="Tahoma" panose="020B0604030504040204" pitchFamily="34" charset="0"/>
                <a:ea typeface="Tahoma" panose="020B0604030504040204" pitchFamily="34" charset="0"/>
                <a:cs typeface="Tahoma" panose="020B0604030504040204" pitchFamily="34" charset="0"/>
              </a:rPr>
              <a:t>, salvo a do responsável pelo inadimplemento voluntário e inescusável de obrigação alimentícia e a do depositário infiel;</a:t>
            </a:r>
          </a:p>
          <a:p>
            <a:endParaRPr lang="pt-BR" dirty="0"/>
          </a:p>
        </p:txBody>
      </p:sp>
    </p:spTree>
    <p:extLst>
      <p:ext uri="{BB962C8B-B14F-4D97-AF65-F5344CB8AC3E}">
        <p14:creationId xmlns:p14="http://schemas.microsoft.com/office/powerpoint/2010/main" val="765911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A Posição do Supremo Tribunal Federal</a:t>
            </a:r>
          </a:p>
        </p:txBody>
      </p:sp>
      <p:sp>
        <p:nvSpPr>
          <p:cNvPr id="3" name="Espaço Reservado para Conteúdo 2"/>
          <p:cNvSpPr>
            <a:spLocks noGrp="1"/>
          </p:cNvSpPr>
          <p:nvPr>
            <p:ph idx="1"/>
          </p:nvPr>
        </p:nvSpPr>
        <p:spPr>
          <a:xfrm>
            <a:off x="838200" y="1427809"/>
            <a:ext cx="10515600" cy="1914831"/>
          </a:xfrm>
        </p:spPr>
        <p:txBody>
          <a:bodyPr>
            <a:normAutofit lnSpcReduction="10000"/>
          </a:bodyPr>
          <a:lstStyle/>
          <a:p>
            <a:pPr>
              <a:lnSpc>
                <a:spcPct val="115000"/>
              </a:lnSpc>
              <a:spcAft>
                <a:spcPts val="800"/>
              </a:spcAft>
              <a:buNone/>
            </a:pPr>
            <a:r>
              <a:rPr lang="pt-BR" sz="1800" kern="100" dirty="0">
                <a:effectLst/>
              </a:rPr>
              <a:t>O </a:t>
            </a:r>
            <a:r>
              <a:rPr lang="pt-BR" sz="1800" kern="100" dirty="0">
                <a:solidFill>
                  <a:schemeClr val="tx1"/>
                </a:solidFill>
                <a:effectLst/>
              </a:rPr>
              <a:t>STF já decidiu mais de uma vez que:</a:t>
            </a:r>
          </a:p>
          <a:p>
            <a:pPr marL="342900" lvl="0" indent="-342900">
              <a:lnSpc>
                <a:spcPct val="115000"/>
              </a:lnSpc>
              <a:buFont typeface="+mj-lt"/>
              <a:buAutoNum type="romanLcParenBoth"/>
            </a:pPr>
            <a:r>
              <a:rPr lang="pt-BR" sz="1800" kern="100" dirty="0">
                <a:solidFill>
                  <a:schemeClr val="tx1"/>
                </a:solidFill>
                <a:effectLst/>
              </a:rPr>
              <a:t>Não basta a existência de dívida tributária, ainda que repetitiva;</a:t>
            </a:r>
          </a:p>
          <a:p>
            <a:pPr marL="342900" lvl="0" indent="-342900">
              <a:lnSpc>
                <a:spcPct val="115000"/>
              </a:lnSpc>
              <a:buFont typeface="+mj-lt"/>
              <a:buAutoNum type="romanLcParenBoth"/>
            </a:pPr>
            <a:r>
              <a:rPr lang="pt-BR" sz="1800" kern="100" dirty="0">
                <a:solidFill>
                  <a:schemeClr val="tx1"/>
                </a:solidFill>
              </a:rPr>
              <a:t>Necessidade de </a:t>
            </a:r>
            <a:r>
              <a:rPr lang="pt-BR" sz="1800" kern="100" dirty="0">
                <a:solidFill>
                  <a:schemeClr val="tx1"/>
                </a:solidFill>
                <a:effectLst/>
              </a:rPr>
              <a:t>configuração de uma </a:t>
            </a:r>
            <a:r>
              <a:rPr lang="pt-BR" sz="1800" b="1" kern="100" dirty="0">
                <a:solidFill>
                  <a:schemeClr val="tx1"/>
                </a:solidFill>
                <a:effectLst/>
              </a:rPr>
              <a:t>infração à ordem econômica</a:t>
            </a:r>
            <a:r>
              <a:rPr lang="pt-BR" sz="1800" kern="100" dirty="0">
                <a:solidFill>
                  <a:schemeClr val="tx1"/>
                </a:solidFill>
                <a:effectLst/>
              </a:rPr>
              <a:t>; e</a:t>
            </a:r>
          </a:p>
          <a:p>
            <a:pPr marL="342900" lvl="0" indent="-342900">
              <a:lnSpc>
                <a:spcPct val="115000"/>
              </a:lnSpc>
              <a:spcAft>
                <a:spcPts val="800"/>
              </a:spcAft>
              <a:buFont typeface="+mj-lt"/>
              <a:buAutoNum type="romanLcParenBoth"/>
            </a:pPr>
            <a:r>
              <a:rPr lang="pt-BR" sz="1800" kern="100" dirty="0">
                <a:solidFill>
                  <a:schemeClr val="tx1"/>
                </a:solidFill>
                <a:effectLst/>
              </a:rPr>
              <a:t> É inconstitucional o uso de meio indireto coercitivo para pagamento de tributo (“sanção política”).</a:t>
            </a:r>
          </a:p>
          <a:p>
            <a:endParaRPr lang="pt-BR" dirty="0"/>
          </a:p>
        </p:txBody>
      </p:sp>
      <p:sp>
        <p:nvSpPr>
          <p:cNvPr id="4" name="Espaço Reservado para Conteúdo 2">
            <a:extLst>
              <a:ext uri="{FF2B5EF4-FFF2-40B4-BE49-F238E27FC236}">
                <a16:creationId xmlns:a16="http://schemas.microsoft.com/office/drawing/2014/main" id="{D2DAEC08-33F3-88BC-914A-DB7C444D7B28}"/>
              </a:ext>
            </a:extLst>
          </p:cNvPr>
          <p:cNvSpPr txBox="1">
            <a:spLocks/>
          </p:cNvSpPr>
          <p:nvPr/>
        </p:nvSpPr>
        <p:spPr>
          <a:xfrm>
            <a:off x="838200" y="3429000"/>
            <a:ext cx="10515600" cy="3063874"/>
          </a:xfrm>
          <a:prstGeom prst="rect">
            <a:avLst/>
          </a:prstGeom>
        </p:spPr>
        <p:txBody>
          <a:bodyPr vert="horz" lIns="91440" tIns="45720" rIns="91440" bIns="45720" rtlCol="0">
            <a:normAutofit fontScale="2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5000"/>
              </a:lnSpc>
              <a:spcAft>
                <a:spcPts val="800"/>
              </a:spcAft>
              <a:buNone/>
            </a:pPr>
            <a:r>
              <a:rPr lang="pt-BR" sz="6800" kern="0" dirty="0">
                <a:solidFill>
                  <a:schemeClr val="tx1"/>
                </a:solidFill>
                <a:effectLst/>
              </a:rPr>
              <a:t>Para tanto, tal como apontou o Relator, </a:t>
            </a:r>
            <a:r>
              <a:rPr lang="pt-BR" sz="6800" b="1" kern="0" dirty="0">
                <a:solidFill>
                  <a:schemeClr val="tx1"/>
                </a:solidFill>
                <a:effectLst/>
              </a:rPr>
              <a:t>para se distinguir o ilícito penal da mera inadimplência, há que se demonstrar o elemento subjetivo do tipo que é o dolo</a:t>
            </a:r>
            <a:r>
              <a:rPr lang="pt-BR" sz="6800" kern="0" dirty="0">
                <a:solidFill>
                  <a:schemeClr val="tx1"/>
                </a:solidFill>
                <a:effectLst/>
              </a:rPr>
              <a:t>, vale dizer, demonstração de que o responsável ou o contribuinte tem consciência da existência do débito declarado e deixa intencionalmente de pagá-lo, com a vontade consciente de apropriação dos valores do fisco.</a:t>
            </a:r>
            <a:endParaRPr lang="pt-BR" sz="6800" kern="100" dirty="0">
              <a:solidFill>
                <a:schemeClr val="tx1"/>
              </a:solidFill>
              <a:effectLst/>
            </a:endParaRPr>
          </a:p>
          <a:p>
            <a:pPr algn="just">
              <a:lnSpc>
                <a:spcPct val="115000"/>
              </a:lnSpc>
              <a:spcAft>
                <a:spcPts val="800"/>
              </a:spcAft>
              <a:buNone/>
            </a:pPr>
            <a:r>
              <a:rPr lang="pt-BR" sz="6800" kern="0" dirty="0">
                <a:solidFill>
                  <a:schemeClr val="tx1"/>
                </a:solidFill>
                <a:effectLst/>
              </a:rPr>
              <a:t>Essa constatação deverá ser aferida a partir de circunstâncias factuais objetivas do caso concreto, como, por exemplo, a contumácia delitiva, ou seja, devedores que fazem do inadimplemento seu modus operandi.</a:t>
            </a:r>
            <a:endParaRPr lang="pt-BR" sz="6800" kern="100" dirty="0">
              <a:solidFill>
                <a:schemeClr val="tx1"/>
              </a:solidFill>
              <a:effectLst/>
            </a:endParaRPr>
          </a:p>
          <a:p>
            <a:pPr algn="just">
              <a:lnSpc>
                <a:spcPct val="115000"/>
              </a:lnSpc>
              <a:spcAft>
                <a:spcPts val="800"/>
              </a:spcAft>
            </a:pPr>
            <a:r>
              <a:rPr lang="pt-BR" sz="6800" kern="0" dirty="0">
                <a:solidFill>
                  <a:schemeClr val="tx1"/>
                </a:solidFill>
                <a:effectLst/>
              </a:rPr>
              <a:t>Essa perspectiva </a:t>
            </a:r>
            <a:r>
              <a:rPr lang="pt-BR" sz="6800" b="1" u="sng" kern="0" dirty="0">
                <a:solidFill>
                  <a:schemeClr val="tx1"/>
                </a:solidFill>
                <a:effectLst/>
              </a:rPr>
              <a:t>serve para distinguir esses devedores contumazes daqueles que, em virtude de circunstâncias excepcionais</a:t>
            </a:r>
            <a:r>
              <a:rPr lang="pt-BR" sz="6800" kern="0" dirty="0">
                <a:solidFill>
                  <a:schemeClr val="tx1"/>
                </a:solidFill>
                <a:effectLst/>
              </a:rPr>
              <a:t>, deixam de “pagar o tributo em um ou outro mês, </a:t>
            </a:r>
            <a:r>
              <a:rPr lang="pt-BR" sz="6800" kern="0" dirty="0">
                <a:solidFill>
                  <a:srgbClr val="FF0000"/>
                </a:solidFill>
                <a:effectLst/>
              </a:rPr>
              <a:t>sem praticar preços predatórios </a:t>
            </a:r>
            <a:r>
              <a:rPr lang="pt-BR" sz="6800" kern="0" dirty="0">
                <a:solidFill>
                  <a:schemeClr val="tx1"/>
                </a:solidFill>
                <a:effectLst/>
              </a:rPr>
              <a:t>ou se valer da inadimplência como meio de distorcer a concorrência, demonstrando a intenção de quitar os débitos e retomar a regularidade perante o Fisco”. (</a:t>
            </a:r>
            <a:r>
              <a:rPr lang="pt-BR" sz="6800" kern="100" dirty="0">
                <a:solidFill>
                  <a:schemeClr val="tx1"/>
                </a:solidFill>
                <a:effectLst/>
              </a:rPr>
              <a:t>RHC 163334 / SC)</a:t>
            </a:r>
          </a:p>
          <a:p>
            <a:endParaRPr lang="pt-BR" dirty="0"/>
          </a:p>
        </p:txBody>
      </p:sp>
    </p:spTree>
    <p:extLst>
      <p:ext uri="{BB962C8B-B14F-4D97-AF65-F5344CB8AC3E}">
        <p14:creationId xmlns:p14="http://schemas.microsoft.com/office/powerpoint/2010/main" val="1316120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E9807-F18F-7C3B-2A07-03E86D09A22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459D1FE-10E9-8EED-7A85-73D3C2C9A509}"/>
              </a:ext>
            </a:extLst>
          </p:cNvPr>
          <p:cNvSpPr>
            <a:spLocks noGrp="1"/>
          </p:cNvSpPr>
          <p:nvPr>
            <p:ph type="title"/>
          </p:nvPr>
        </p:nvSpPr>
        <p:spPr/>
        <p:txBody>
          <a:bodyPr/>
          <a:lstStyle/>
          <a:p>
            <a:r>
              <a:rPr lang="pt-BR" dirty="0"/>
              <a:t>A Proibição de Sanção Política</a:t>
            </a:r>
          </a:p>
        </p:txBody>
      </p:sp>
      <p:sp>
        <p:nvSpPr>
          <p:cNvPr id="3" name="Espaço Reservado para Conteúdo 2">
            <a:extLst>
              <a:ext uri="{FF2B5EF4-FFF2-40B4-BE49-F238E27FC236}">
                <a16:creationId xmlns:a16="http://schemas.microsoft.com/office/drawing/2014/main" id="{5A857AA4-7090-129E-0ECB-A0B78ACB1102}"/>
              </a:ext>
            </a:extLst>
          </p:cNvPr>
          <p:cNvSpPr>
            <a:spLocks noGrp="1"/>
          </p:cNvSpPr>
          <p:nvPr>
            <p:ph idx="1"/>
          </p:nvPr>
        </p:nvSpPr>
        <p:spPr>
          <a:xfrm>
            <a:off x="838200" y="1600845"/>
            <a:ext cx="10515600" cy="2366317"/>
          </a:xfrm>
        </p:spPr>
        <p:txBody>
          <a:bodyPr>
            <a:normAutofit fontScale="55000" lnSpcReduction="20000"/>
          </a:bodyPr>
          <a:lstStyle/>
          <a:p>
            <a:pPr algn="just">
              <a:lnSpc>
                <a:spcPct val="115000"/>
              </a:lnSpc>
              <a:spcAft>
                <a:spcPts val="800"/>
              </a:spcAft>
              <a:buNone/>
            </a:pPr>
            <a:r>
              <a:rPr lang="pt-BR" sz="2900" kern="100" dirty="0">
                <a:solidFill>
                  <a:schemeClr val="tx1"/>
                </a:solidFill>
                <a:effectLst/>
              </a:rPr>
              <a:t>O entendimento do STF é firme no sentido de proibir qualquer tipo de </a:t>
            </a:r>
            <a:r>
              <a:rPr lang="pt-BR" sz="2900" b="1" kern="100" dirty="0">
                <a:solidFill>
                  <a:schemeClr val="tx1"/>
                </a:solidFill>
                <a:effectLst/>
              </a:rPr>
              <a:t>sanção política</a:t>
            </a:r>
            <a:r>
              <a:rPr lang="pt-BR" sz="2900" kern="100" dirty="0">
                <a:solidFill>
                  <a:schemeClr val="tx1"/>
                </a:solidFill>
                <a:effectLst/>
              </a:rPr>
              <a:t>, isto é, de utilização de meios indiretos para coagir o contribuinte a pagar tributos:</a:t>
            </a:r>
          </a:p>
          <a:p>
            <a:pPr marL="630238" lvl="0" indent="-366713" algn="just">
              <a:lnSpc>
                <a:spcPct val="115000"/>
              </a:lnSpc>
              <a:buFont typeface="+mj-lt"/>
              <a:buAutoNum type="romanLcParenBoth"/>
              <a:tabLst>
                <a:tab pos="538163" algn="l"/>
                <a:tab pos="985838" algn="l"/>
              </a:tabLst>
            </a:pPr>
            <a:r>
              <a:rPr lang="pt-BR" sz="2900" b="1" kern="100" dirty="0">
                <a:solidFill>
                  <a:schemeClr val="tx1"/>
                </a:solidFill>
              </a:rPr>
              <a:t>Súmula 70: </a:t>
            </a:r>
            <a:r>
              <a:rPr lang="pt-BR" sz="2900" kern="100" dirty="0">
                <a:solidFill>
                  <a:schemeClr val="tx1"/>
                </a:solidFill>
              </a:rPr>
              <a:t>É inadmissível a interdição de estabelecimento como meio coercitivo para cobrança de tributo.</a:t>
            </a:r>
          </a:p>
          <a:p>
            <a:pPr marL="630238" lvl="0" indent="-366713" algn="just">
              <a:lnSpc>
                <a:spcPct val="115000"/>
              </a:lnSpc>
              <a:buFont typeface="+mj-lt"/>
              <a:buAutoNum type="romanLcParenBoth"/>
              <a:tabLst>
                <a:tab pos="538163" algn="l"/>
                <a:tab pos="985838" algn="l"/>
              </a:tabLst>
            </a:pPr>
            <a:r>
              <a:rPr lang="pt-BR" sz="2900" b="1" kern="100" dirty="0">
                <a:solidFill>
                  <a:schemeClr val="tx1"/>
                </a:solidFill>
              </a:rPr>
              <a:t>Súmula 323: </a:t>
            </a:r>
            <a:r>
              <a:rPr lang="pt-BR" sz="2900" kern="100" dirty="0">
                <a:solidFill>
                  <a:schemeClr val="tx1"/>
                </a:solidFill>
              </a:rPr>
              <a:t>É inadmissível a apreensão de mercadorias como meio coercitivo para pagamento de tributos.</a:t>
            </a:r>
          </a:p>
          <a:p>
            <a:pPr marL="630238" lvl="0" indent="-366713" algn="just">
              <a:lnSpc>
                <a:spcPct val="115000"/>
              </a:lnSpc>
              <a:buFont typeface="+mj-lt"/>
              <a:buAutoNum type="romanLcParenBoth"/>
              <a:tabLst>
                <a:tab pos="538163" algn="l"/>
                <a:tab pos="985838" algn="l"/>
              </a:tabLst>
            </a:pPr>
            <a:r>
              <a:rPr lang="pt-BR" sz="2900" b="1" kern="100" dirty="0">
                <a:solidFill>
                  <a:schemeClr val="tx1"/>
                </a:solidFill>
              </a:rPr>
              <a:t>Súmula 547: </a:t>
            </a:r>
            <a:r>
              <a:rPr lang="pt-BR" sz="2900" kern="100" dirty="0">
                <a:solidFill>
                  <a:schemeClr val="tx1"/>
                </a:solidFill>
              </a:rPr>
              <a:t>Não é lícito à autoridade proibir que o contribuinte em débito adquira estampilhas, despache mercadorias nas alfândegas e exerça suas atividades profissionais.</a:t>
            </a:r>
          </a:p>
          <a:p>
            <a:endParaRPr lang="pt-BR" dirty="0"/>
          </a:p>
        </p:txBody>
      </p:sp>
      <p:sp>
        <p:nvSpPr>
          <p:cNvPr id="4" name="Espaço Reservado para Conteúdo 2">
            <a:extLst>
              <a:ext uri="{FF2B5EF4-FFF2-40B4-BE49-F238E27FC236}">
                <a16:creationId xmlns:a16="http://schemas.microsoft.com/office/drawing/2014/main" id="{0863AE69-66D5-CE2B-334A-2B6836419511}"/>
              </a:ext>
            </a:extLst>
          </p:cNvPr>
          <p:cNvSpPr txBox="1">
            <a:spLocks/>
          </p:cNvSpPr>
          <p:nvPr/>
        </p:nvSpPr>
        <p:spPr>
          <a:xfrm>
            <a:off x="838200" y="4322446"/>
            <a:ext cx="10515600" cy="2058034"/>
          </a:xfrm>
          <a:prstGeom prst="rect">
            <a:avLst/>
          </a:prstGeom>
        </p:spPr>
        <p:txBody>
          <a:bodyPr vert="horz" lIns="91440" tIns="45720" rIns="91440" bIns="45720" rtlCol="0">
            <a:normAutofit fontScale="70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5000"/>
              </a:lnSpc>
              <a:spcAft>
                <a:spcPts val="800"/>
              </a:spcAft>
            </a:pPr>
            <a:r>
              <a:rPr lang="pt-BR" sz="2600" kern="0" dirty="0">
                <a:solidFill>
                  <a:schemeClr val="tx1"/>
                </a:solidFill>
              </a:rPr>
              <a:t>É inconstitucional o uso de meio indireto coercitivo para pagamento de tributo – “sanção política” –, tal qual ocorre com a exigência, pela Administração Tributária, de fiança, garantia real ou fidejussória como condição para impressão de notas fiscais de contribuintes com débitos tributários. </a:t>
            </a:r>
          </a:p>
          <a:p>
            <a:pPr>
              <a:lnSpc>
                <a:spcPct val="115000"/>
              </a:lnSpc>
              <a:spcAft>
                <a:spcPts val="800"/>
              </a:spcAft>
            </a:pPr>
            <a:r>
              <a:rPr lang="pt-BR" sz="2600" kern="0" dirty="0">
                <a:solidFill>
                  <a:schemeClr val="tx1"/>
                </a:solidFill>
              </a:rPr>
              <a:t>[Tese definida no RE 565.048, rel. min. Marco Aurélio, P, j. 29-5-2014, DJE 197 de 9-10-2014, Tema 31.]</a:t>
            </a:r>
          </a:p>
          <a:p>
            <a:endParaRPr lang="pt-BR" dirty="0"/>
          </a:p>
        </p:txBody>
      </p:sp>
      <p:sp>
        <p:nvSpPr>
          <p:cNvPr id="5" name="Retângulo: Cantos Arredondados 4">
            <a:extLst>
              <a:ext uri="{FF2B5EF4-FFF2-40B4-BE49-F238E27FC236}">
                <a16:creationId xmlns:a16="http://schemas.microsoft.com/office/drawing/2014/main" id="{96116D8D-7F10-E42E-3483-523F6A32F6D8}"/>
              </a:ext>
            </a:extLst>
          </p:cNvPr>
          <p:cNvSpPr/>
          <p:nvPr/>
        </p:nvSpPr>
        <p:spPr>
          <a:xfrm>
            <a:off x="838200" y="4126556"/>
            <a:ext cx="10591800" cy="2366317"/>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pt-BR" dirty="0">
                <a:solidFill>
                  <a:schemeClr val="tx1"/>
                </a:solidFill>
                <a:latin typeface="Tahoma" panose="020B0604030504040204" pitchFamily="34" charset="0"/>
                <a:ea typeface="Tahoma" panose="020B0604030504040204" pitchFamily="34" charset="0"/>
                <a:cs typeface="Tahoma" panose="020B0604030504040204" pitchFamily="34" charset="0"/>
              </a:rPr>
              <a:t>Requisitos para que medidas tributárias não sejam consideradas sanções políticas:</a:t>
            </a:r>
          </a:p>
          <a:p>
            <a:pPr algn="just"/>
            <a:endParaRPr lang="pt-BR"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00050" indent="-400050" algn="just">
              <a:buAutoNum type="romanLcParenBoth"/>
            </a:pPr>
            <a:r>
              <a:rPr lang="pt-BR" dirty="0">
                <a:solidFill>
                  <a:schemeClr val="tx1"/>
                </a:solidFill>
                <a:latin typeface="Tahoma" panose="020B0604030504040204" pitchFamily="34" charset="0"/>
                <a:ea typeface="Tahoma" panose="020B0604030504040204" pitchFamily="34" charset="0"/>
                <a:cs typeface="Tahoma" panose="020B0604030504040204" pitchFamily="34" charset="0"/>
              </a:rPr>
              <a:t>não restringir de forma desproporcional quaisquer direitos fundamentais garantidos aos contribuintes; e</a:t>
            </a:r>
          </a:p>
          <a:p>
            <a:pPr marL="400050" indent="-400050" algn="just">
              <a:buAutoNum type="romanLcParenBoth"/>
            </a:pPr>
            <a:r>
              <a:rPr lang="pt-BR" dirty="0">
                <a:solidFill>
                  <a:schemeClr val="tx1"/>
                </a:solidFill>
                <a:latin typeface="Tahoma" panose="020B0604030504040204" pitchFamily="34" charset="0"/>
                <a:ea typeface="Tahoma" panose="020B0604030504040204" pitchFamily="34" charset="0"/>
                <a:cs typeface="Tahoma" panose="020B0604030504040204" pitchFamily="34" charset="0"/>
              </a:rPr>
              <a:t>a conduta deve </a:t>
            </a:r>
            <a:r>
              <a:rPr lang="pt-BR" b="1" dirty="0">
                <a:solidFill>
                  <a:schemeClr val="tx1"/>
                </a:solidFill>
                <a:latin typeface="Tahoma" panose="020B0604030504040204" pitchFamily="34" charset="0"/>
                <a:ea typeface="Tahoma" panose="020B0604030504040204" pitchFamily="34" charset="0"/>
                <a:cs typeface="Tahoma" panose="020B0604030504040204" pitchFamily="34" charset="0"/>
              </a:rPr>
              <a:t>configurar uma infração à ordem econômica </a:t>
            </a:r>
            <a:r>
              <a:rPr lang="pt-BR" dirty="0">
                <a:solidFill>
                  <a:schemeClr val="tx1"/>
                </a:solidFill>
                <a:latin typeface="Tahoma" panose="020B0604030504040204" pitchFamily="34" charset="0"/>
                <a:ea typeface="Tahoma" panose="020B0604030504040204" pitchFamily="34" charset="0"/>
                <a:cs typeface="Tahoma" panose="020B0604030504040204" pitchFamily="34" charset="0"/>
              </a:rPr>
              <a:t>(“preço predatório”).</a:t>
            </a:r>
          </a:p>
        </p:txBody>
      </p:sp>
    </p:spTree>
    <p:extLst>
      <p:ext uri="{BB962C8B-B14F-4D97-AF65-F5344CB8AC3E}">
        <p14:creationId xmlns:p14="http://schemas.microsoft.com/office/powerpoint/2010/main" val="2071845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randombar(horizontal)">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2BFBC-DB9F-B25D-0EDD-7C13C816A44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B697D2D-6471-D620-B10D-1FE44DD08B07}"/>
              </a:ext>
            </a:extLst>
          </p:cNvPr>
          <p:cNvSpPr>
            <a:spLocks noGrp="1"/>
          </p:cNvSpPr>
          <p:nvPr>
            <p:ph type="title"/>
          </p:nvPr>
        </p:nvSpPr>
        <p:spPr/>
        <p:txBody>
          <a:bodyPr>
            <a:normAutofit fontScale="90000"/>
          </a:bodyPr>
          <a:lstStyle/>
          <a:p>
            <a:r>
              <a:rPr lang="pt-BR" dirty="0"/>
              <a:t>Requisitos do Preço Predatório (Lei nº 12.529/2011)</a:t>
            </a:r>
          </a:p>
        </p:txBody>
      </p:sp>
      <p:sp>
        <p:nvSpPr>
          <p:cNvPr id="3" name="Espaço Reservado para Conteúdo 2">
            <a:extLst>
              <a:ext uri="{FF2B5EF4-FFF2-40B4-BE49-F238E27FC236}">
                <a16:creationId xmlns:a16="http://schemas.microsoft.com/office/drawing/2014/main" id="{66D59061-1234-28E5-A0BE-3DB233CB127C}"/>
              </a:ext>
            </a:extLst>
          </p:cNvPr>
          <p:cNvSpPr>
            <a:spLocks noGrp="1"/>
          </p:cNvSpPr>
          <p:nvPr>
            <p:ph idx="1"/>
          </p:nvPr>
        </p:nvSpPr>
        <p:spPr>
          <a:xfrm>
            <a:off x="838200" y="1219200"/>
            <a:ext cx="10774680" cy="5394959"/>
          </a:xfrm>
        </p:spPr>
        <p:txBody>
          <a:bodyPr>
            <a:normAutofit fontScale="70000" lnSpcReduction="20000"/>
          </a:bodyPr>
          <a:lstStyle/>
          <a:p>
            <a:pPr algn="just">
              <a:lnSpc>
                <a:spcPct val="150000"/>
              </a:lnSpc>
              <a:spcAft>
                <a:spcPts val="600"/>
              </a:spcAft>
            </a:pPr>
            <a:r>
              <a:rPr lang="pt-BR" sz="2300" kern="100" dirty="0">
                <a:solidFill>
                  <a:schemeClr val="tx1"/>
                </a:solidFill>
              </a:rPr>
              <a:t>Art. 36.  Constituem infração da ordem econômica, independentemente de culpa, os atos sob qualquer forma manifestados, que tenham por objeto ou possam produzir os seguintes efeitos, ainda que não sejam alcançados: </a:t>
            </a:r>
          </a:p>
          <a:p>
            <a:pPr algn="just">
              <a:lnSpc>
                <a:spcPct val="150000"/>
              </a:lnSpc>
              <a:spcAft>
                <a:spcPts val="600"/>
              </a:spcAft>
            </a:pPr>
            <a:r>
              <a:rPr lang="pt-BR" sz="2300" kern="100" dirty="0">
                <a:solidFill>
                  <a:schemeClr val="tx1"/>
                </a:solidFill>
              </a:rPr>
              <a:t>I - limitar, falsear ou de qualquer forma prejudicar a livre concorrência ou a livre iniciativa; </a:t>
            </a:r>
          </a:p>
          <a:p>
            <a:pPr algn="just">
              <a:lnSpc>
                <a:spcPct val="150000"/>
              </a:lnSpc>
              <a:spcAft>
                <a:spcPts val="600"/>
              </a:spcAft>
            </a:pPr>
            <a:r>
              <a:rPr lang="pt-BR" sz="2300" kern="100" dirty="0">
                <a:solidFill>
                  <a:schemeClr val="tx1"/>
                </a:solidFill>
              </a:rPr>
              <a:t>II - </a:t>
            </a:r>
            <a:r>
              <a:rPr lang="pt-BR" sz="2300" b="1" kern="100" dirty="0">
                <a:solidFill>
                  <a:schemeClr val="tx1"/>
                </a:solidFill>
              </a:rPr>
              <a:t>dominar mercado relevante </a:t>
            </a:r>
            <a:r>
              <a:rPr lang="pt-BR" sz="2300" kern="100" dirty="0">
                <a:solidFill>
                  <a:schemeClr val="tx1"/>
                </a:solidFill>
              </a:rPr>
              <a:t>de bens ou serviços; </a:t>
            </a:r>
          </a:p>
          <a:p>
            <a:pPr algn="just">
              <a:lnSpc>
                <a:spcPct val="150000"/>
              </a:lnSpc>
              <a:spcAft>
                <a:spcPts val="600"/>
              </a:spcAft>
            </a:pPr>
            <a:r>
              <a:rPr lang="pt-BR" sz="2300" kern="100" dirty="0">
                <a:solidFill>
                  <a:schemeClr val="tx1"/>
                </a:solidFill>
              </a:rPr>
              <a:t>III - aumentar arbitrariamente os lucros; e </a:t>
            </a:r>
          </a:p>
          <a:p>
            <a:pPr algn="just">
              <a:lnSpc>
                <a:spcPct val="150000"/>
              </a:lnSpc>
              <a:spcAft>
                <a:spcPts val="600"/>
              </a:spcAft>
            </a:pPr>
            <a:r>
              <a:rPr lang="pt-BR" sz="2300" kern="100" dirty="0">
                <a:solidFill>
                  <a:schemeClr val="tx1"/>
                </a:solidFill>
              </a:rPr>
              <a:t>IV - </a:t>
            </a:r>
            <a:r>
              <a:rPr lang="pt-BR" sz="2300" b="1" kern="100" dirty="0">
                <a:solidFill>
                  <a:schemeClr val="tx1"/>
                </a:solidFill>
              </a:rPr>
              <a:t>exercer de forma abusiva posição dominante</a:t>
            </a:r>
            <a:r>
              <a:rPr lang="pt-BR" sz="2300" kern="100" dirty="0">
                <a:solidFill>
                  <a:schemeClr val="tx1"/>
                </a:solidFill>
              </a:rPr>
              <a:t>. [...]</a:t>
            </a:r>
          </a:p>
          <a:p>
            <a:pPr algn="just">
              <a:lnSpc>
                <a:spcPct val="150000"/>
              </a:lnSpc>
              <a:spcAft>
                <a:spcPts val="600"/>
              </a:spcAft>
            </a:pPr>
            <a:r>
              <a:rPr lang="pt-BR" sz="2300" kern="100" dirty="0">
                <a:solidFill>
                  <a:schemeClr val="tx1"/>
                </a:solidFill>
              </a:rPr>
              <a:t>§ 2º  Presume-se posição dominante sempre que uma empresa ou grupo de empresas for capaz de alterar unilateral ou coordenadamente as condições de mercado ou </a:t>
            </a:r>
            <a:r>
              <a:rPr lang="pt-BR" sz="2300" b="1" kern="100" dirty="0">
                <a:solidFill>
                  <a:schemeClr val="tx1"/>
                </a:solidFill>
              </a:rPr>
              <a:t>quando controlar 20% (vinte por cento) ou mais do mercado relevante</a:t>
            </a:r>
            <a:r>
              <a:rPr lang="pt-BR" sz="2300" kern="100" dirty="0">
                <a:solidFill>
                  <a:schemeClr val="tx1"/>
                </a:solidFill>
              </a:rPr>
              <a:t>, podendo este percentual ser alterado pelo </a:t>
            </a:r>
            <a:r>
              <a:rPr lang="pt-BR" sz="2300" kern="100" dirty="0" err="1">
                <a:solidFill>
                  <a:schemeClr val="tx1"/>
                </a:solidFill>
              </a:rPr>
              <a:t>Cade</a:t>
            </a:r>
            <a:r>
              <a:rPr lang="pt-BR" sz="2300" kern="100" dirty="0">
                <a:solidFill>
                  <a:schemeClr val="tx1"/>
                </a:solidFill>
              </a:rPr>
              <a:t> para setores específicos da economia. </a:t>
            </a:r>
          </a:p>
          <a:p>
            <a:pPr algn="just">
              <a:lnSpc>
                <a:spcPct val="150000"/>
              </a:lnSpc>
              <a:spcAft>
                <a:spcPts val="600"/>
              </a:spcAft>
            </a:pPr>
            <a:r>
              <a:rPr lang="pt-BR" sz="2300" kern="100" dirty="0">
                <a:solidFill>
                  <a:schemeClr val="tx1"/>
                </a:solidFill>
              </a:rPr>
              <a:t>§ 3º  As seguintes condutas, além de outras, na medida em que configurem hipótese prevista no caput deste artigo e seus incisos, caracterizam infração da ordem econômica: [...]</a:t>
            </a:r>
          </a:p>
          <a:p>
            <a:pPr algn="just">
              <a:lnSpc>
                <a:spcPct val="150000"/>
              </a:lnSpc>
              <a:spcAft>
                <a:spcPts val="600"/>
              </a:spcAft>
            </a:pPr>
            <a:r>
              <a:rPr lang="pt-BR" sz="2300" kern="100" dirty="0">
                <a:solidFill>
                  <a:schemeClr val="tx1"/>
                </a:solidFill>
              </a:rPr>
              <a:t>XV - vender mercadoria ou prestar serviços injustificadamente abaixo do preço de custo;</a:t>
            </a:r>
            <a:endParaRPr lang="pt-BR" dirty="0"/>
          </a:p>
        </p:txBody>
      </p:sp>
    </p:spTree>
    <p:extLst>
      <p:ext uri="{BB962C8B-B14F-4D97-AF65-F5344CB8AC3E}">
        <p14:creationId xmlns:p14="http://schemas.microsoft.com/office/powerpoint/2010/main" val="3021727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4632F-C6B2-0511-5BA8-CF35365C0C1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76D14A54-6BAB-F45C-9C5E-23B16EC378E7}"/>
              </a:ext>
            </a:extLst>
          </p:cNvPr>
          <p:cNvSpPr>
            <a:spLocks noGrp="1"/>
          </p:cNvSpPr>
          <p:nvPr>
            <p:ph type="title"/>
          </p:nvPr>
        </p:nvSpPr>
        <p:spPr>
          <a:xfrm>
            <a:off x="-71120" y="680086"/>
            <a:ext cx="10515600" cy="697556"/>
          </a:xfrm>
        </p:spPr>
        <p:txBody>
          <a:bodyPr>
            <a:normAutofit fontScale="90000"/>
          </a:bodyPr>
          <a:lstStyle/>
          <a:p>
            <a:pPr algn="ctr">
              <a:lnSpc>
                <a:spcPct val="115000"/>
              </a:lnSpc>
              <a:spcAft>
                <a:spcPts val="800"/>
              </a:spcAft>
            </a:pPr>
            <a:r>
              <a:rPr lang="pt-BR" sz="2600" b="1" kern="100" dirty="0">
                <a:solidFill>
                  <a:srgbClr val="000000"/>
                </a:solidFill>
                <a:effectLst/>
                <a:latin typeface="Arial" panose="020B0604020202020204" pitchFamily="34" charset="0"/>
                <a:ea typeface="DengXian" panose="02010600030101010101" pitchFamily="2" charset="-122"/>
                <a:cs typeface="Times New Roman" panose="02020603050405020304" pitchFamily="18" charset="0"/>
              </a:rPr>
              <a:t>Guia para Análise Econômica da Prática de Preços Predatórios </a:t>
            </a:r>
            <a:br>
              <a:rPr lang="pt-BR" sz="2600" b="1" kern="100" dirty="0">
                <a:solidFill>
                  <a:srgbClr val="000000"/>
                </a:solidFill>
                <a:effectLst/>
                <a:latin typeface="Arial" panose="020B0604020202020204" pitchFamily="34" charset="0"/>
                <a:ea typeface="DengXian" panose="02010600030101010101" pitchFamily="2" charset="-122"/>
                <a:cs typeface="Times New Roman" panose="02020603050405020304" pitchFamily="18" charset="0"/>
              </a:rPr>
            </a:br>
            <a:r>
              <a:rPr lang="pt-BR" sz="2000" b="1" kern="100" dirty="0">
                <a:solidFill>
                  <a:srgbClr val="000000"/>
                </a:solidFill>
                <a:effectLst/>
                <a:latin typeface="Arial" panose="020B0604020202020204" pitchFamily="34" charset="0"/>
                <a:ea typeface="DengXian" panose="02010600030101010101" pitchFamily="2" charset="-122"/>
                <a:cs typeface="Times New Roman" panose="02020603050405020304" pitchFamily="18" charset="0"/>
              </a:rPr>
              <a:t>(SEAE, Portaria nº 70, DE 12 de dezembro de 2002)</a:t>
            </a:r>
            <a:br>
              <a:rPr lang="pt-BR" sz="2800" kern="100" dirty="0">
                <a:effectLst/>
                <a:latin typeface="Calibri" panose="020F0502020204030204" pitchFamily="34" charset="0"/>
                <a:ea typeface="DengXian" panose="02010600030101010101" pitchFamily="2" charset="-122"/>
                <a:cs typeface="Times New Roman" panose="02020603050405020304" pitchFamily="18" charset="0"/>
              </a:rPr>
            </a:br>
            <a:endParaRPr lang="pt-BR" sz="26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323161F4-991B-D10B-D7A2-698285D9C998}"/>
              </a:ext>
            </a:extLst>
          </p:cNvPr>
          <p:cNvSpPr>
            <a:spLocks noGrp="1"/>
          </p:cNvSpPr>
          <p:nvPr>
            <p:ph idx="1"/>
          </p:nvPr>
        </p:nvSpPr>
        <p:spPr>
          <a:xfrm>
            <a:off x="708660" y="1907231"/>
            <a:ext cx="10774680" cy="4382443"/>
          </a:xfrm>
        </p:spPr>
        <p:txBody>
          <a:bodyPr>
            <a:noAutofit/>
          </a:bodyPr>
          <a:lstStyle/>
          <a:p>
            <a:pPr algn="just">
              <a:lnSpc>
                <a:spcPct val="115000"/>
              </a:lnSpc>
              <a:spcAft>
                <a:spcPts val="800"/>
              </a:spcAft>
              <a:buNone/>
            </a:pPr>
            <a:r>
              <a:rPr lang="pt-BR" sz="20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2. Na literatura econômica essa conduta é denominada como prática de preços predatórios, e se verifica quando uma firma reduz o preço de venda de seu produto abaixo do seu custo, incorrendo em perdas no curto prazo, objetivando eliminar rivais do mercado, ou possíveis entrantes, para, posteriormente, quando os rivais saírem do mercado, elevar os preços novamente, obtendo, assim, ganhos no longo prazo.</a:t>
            </a:r>
          </a:p>
          <a:p>
            <a:pPr algn="just">
              <a:lnSpc>
                <a:spcPct val="115000"/>
              </a:lnSpc>
              <a:spcAft>
                <a:spcPts val="800"/>
              </a:spcAft>
            </a:pPr>
            <a:r>
              <a:rPr lang="pt-BR" sz="20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t>3. Dessa forma, a prática de preços predatórios no curto prazo aumenta o bem-estar do consumidor, porque este se beneficia dos preços mais baixos. No entanto, no longo prazo, como a predação reduz o número de firmas no mercado e, consequentemente, a concorrência, o bem-estar do consumidor se reduz. Sabe-se que é essencial a presença da concorrência no contexto de uma economia de mercado, posto que a mesma possibilita um aumento na variedade e na qualidade de produtos e ainda colabora para a diminuição dos preços dos mesmos.</a:t>
            </a:r>
          </a:p>
        </p:txBody>
      </p:sp>
    </p:spTree>
    <p:extLst>
      <p:ext uri="{BB962C8B-B14F-4D97-AF65-F5344CB8AC3E}">
        <p14:creationId xmlns:p14="http://schemas.microsoft.com/office/powerpoint/2010/main" val="1667298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6A6EA-B4CC-9934-97E6-2E43F63A675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7D994C2-A8FB-D268-FEB2-20DC2D4EE836}"/>
              </a:ext>
            </a:extLst>
          </p:cNvPr>
          <p:cNvSpPr>
            <a:spLocks noGrp="1"/>
          </p:cNvSpPr>
          <p:nvPr>
            <p:ph type="title"/>
          </p:nvPr>
        </p:nvSpPr>
        <p:spPr>
          <a:xfrm>
            <a:off x="0" y="314326"/>
            <a:ext cx="10515600" cy="697556"/>
          </a:xfrm>
        </p:spPr>
        <p:txBody>
          <a:bodyPr>
            <a:normAutofit/>
          </a:bodyPr>
          <a:lstStyle/>
          <a:p>
            <a:pPr algn="ctr">
              <a:lnSpc>
                <a:spcPct val="115000"/>
              </a:lnSpc>
              <a:spcAft>
                <a:spcPts val="800"/>
              </a:spcAft>
            </a:pPr>
            <a:r>
              <a:rPr lang="pt-BR" sz="2600" b="1" kern="100" dirty="0">
                <a:solidFill>
                  <a:srgbClr val="000000"/>
                </a:solidFill>
                <a:effectLst/>
                <a:latin typeface="Arial" panose="020B0604020202020204" pitchFamily="34" charset="0"/>
                <a:ea typeface="DengXian" panose="02010600030101010101" pitchFamily="2" charset="-122"/>
                <a:cs typeface="Times New Roman" panose="02020603050405020304" pitchFamily="18" charset="0"/>
              </a:rPr>
              <a:t>Análise Juseconômica de Preços Predatórios </a:t>
            </a:r>
            <a:endParaRPr lang="pt-BR" sz="26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pic>
        <p:nvPicPr>
          <p:cNvPr id="7" name="Espaço Reservado para Conteúdo 6">
            <a:extLst>
              <a:ext uri="{FF2B5EF4-FFF2-40B4-BE49-F238E27FC236}">
                <a16:creationId xmlns:a16="http://schemas.microsoft.com/office/drawing/2014/main" id="{EDA756EA-9864-691C-72B0-C4D1C875DC27}"/>
              </a:ext>
            </a:extLst>
          </p:cNvPr>
          <p:cNvPicPr>
            <a:picLocks noGrp="1" noChangeAspect="1"/>
          </p:cNvPicPr>
          <p:nvPr>
            <p:ph idx="1"/>
          </p:nvPr>
        </p:nvPicPr>
        <p:blipFill>
          <a:blip r:embed="rId2"/>
          <a:stretch>
            <a:fillRect/>
          </a:stretch>
        </p:blipFill>
        <p:spPr>
          <a:xfrm>
            <a:off x="479107" y="1738309"/>
            <a:ext cx="5991225" cy="3686175"/>
          </a:xfrm>
        </p:spPr>
      </p:pic>
      <p:pic>
        <p:nvPicPr>
          <p:cNvPr id="9" name="Imagem 8">
            <a:extLst>
              <a:ext uri="{FF2B5EF4-FFF2-40B4-BE49-F238E27FC236}">
                <a16:creationId xmlns:a16="http://schemas.microsoft.com/office/drawing/2014/main" id="{4A802781-767E-8F42-B58D-077E1E40D284}"/>
              </a:ext>
            </a:extLst>
          </p:cNvPr>
          <p:cNvPicPr>
            <a:picLocks noChangeAspect="1"/>
          </p:cNvPicPr>
          <p:nvPr/>
        </p:nvPicPr>
        <p:blipFill>
          <a:blip r:embed="rId3"/>
          <a:stretch>
            <a:fillRect/>
          </a:stretch>
        </p:blipFill>
        <p:spPr>
          <a:xfrm>
            <a:off x="7027862" y="2386008"/>
            <a:ext cx="4333875" cy="2390775"/>
          </a:xfrm>
          <a:prstGeom prst="rect">
            <a:avLst/>
          </a:prstGeom>
        </p:spPr>
      </p:pic>
    </p:spTree>
    <p:extLst>
      <p:ext uri="{BB962C8B-B14F-4D97-AF65-F5344CB8AC3E}">
        <p14:creationId xmlns:p14="http://schemas.microsoft.com/office/powerpoint/2010/main" val="165127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4AEC3-35CA-54DE-72C4-DB2CB74AE0A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7004AAD-A07D-78CA-AA04-74FBABB9D8C3}"/>
              </a:ext>
            </a:extLst>
          </p:cNvPr>
          <p:cNvSpPr>
            <a:spLocks noGrp="1"/>
          </p:cNvSpPr>
          <p:nvPr>
            <p:ph type="title"/>
          </p:nvPr>
        </p:nvSpPr>
        <p:spPr/>
        <p:txBody>
          <a:bodyPr>
            <a:normAutofit/>
          </a:bodyPr>
          <a:lstStyle/>
          <a:p>
            <a:r>
              <a:rPr lang="pt-BR" dirty="0"/>
              <a:t>Requisitos do Preço Predatório</a:t>
            </a:r>
          </a:p>
        </p:txBody>
      </p:sp>
      <p:sp>
        <p:nvSpPr>
          <p:cNvPr id="3" name="Espaço Reservado para Conteúdo 2">
            <a:extLst>
              <a:ext uri="{FF2B5EF4-FFF2-40B4-BE49-F238E27FC236}">
                <a16:creationId xmlns:a16="http://schemas.microsoft.com/office/drawing/2014/main" id="{607DF16C-651C-9910-BF0E-91FA1A689D15}"/>
              </a:ext>
            </a:extLst>
          </p:cNvPr>
          <p:cNvSpPr>
            <a:spLocks noGrp="1"/>
          </p:cNvSpPr>
          <p:nvPr>
            <p:ph idx="1"/>
          </p:nvPr>
        </p:nvSpPr>
        <p:spPr>
          <a:xfrm>
            <a:off x="838200" y="1371600"/>
            <a:ext cx="10774680" cy="4866640"/>
          </a:xfrm>
        </p:spPr>
        <p:txBody>
          <a:bodyPr>
            <a:normAutofit/>
          </a:bodyPr>
          <a:lstStyle/>
          <a:p>
            <a:pPr algn="just">
              <a:lnSpc>
                <a:spcPct val="115000"/>
              </a:lnSpc>
              <a:spcAft>
                <a:spcPts val="800"/>
              </a:spcAft>
            </a:pPr>
            <a:r>
              <a:rPr lang="pt-BR" sz="1800" kern="100" dirty="0">
                <a:solidFill>
                  <a:srgbClr val="000000"/>
                </a:solidFill>
                <a:effectLst/>
                <a:latin typeface="Arial" panose="020B0604020202020204" pitchFamily="34" charset="0"/>
                <a:ea typeface="DengXian" panose="02010600030101010101" pitchFamily="2" charset="-122"/>
                <a:cs typeface="Times New Roman" panose="02020603050405020304" pitchFamily="18" charset="0"/>
              </a:rPr>
              <a:t>No livro </a:t>
            </a:r>
            <a:r>
              <a:rPr lang="pt-BR" sz="1800" i="1" kern="100" dirty="0">
                <a:solidFill>
                  <a:srgbClr val="000000"/>
                </a:solidFill>
                <a:effectLst/>
                <a:latin typeface="Arial" panose="020B0604020202020204" pitchFamily="34" charset="0"/>
                <a:ea typeface="DengXian" panose="02010600030101010101" pitchFamily="2" charset="-122"/>
                <a:cs typeface="Times New Roman" panose="02020603050405020304" pitchFamily="18" charset="0"/>
              </a:rPr>
              <a:t>Cartel: Teoria Unificada da Colusão</a:t>
            </a:r>
            <a:r>
              <a:rPr lang="pt-BR" sz="1800" kern="100" dirty="0">
                <a:solidFill>
                  <a:srgbClr val="000000"/>
                </a:solidFill>
                <a:effectLst/>
                <a:latin typeface="Arial" panose="020B0604020202020204" pitchFamily="34" charset="0"/>
                <a:ea typeface="DengXian" panose="02010600030101010101" pitchFamily="2" charset="-122"/>
                <a:cs typeface="Times New Roman" panose="02020603050405020304" pitchFamily="18" charset="0"/>
              </a:rPr>
              <a:t> (pp. 454 e ss.), eu apresento os requisitos para a configuração do preço predatório:</a:t>
            </a:r>
          </a:p>
          <a:p>
            <a:pPr marL="400050" indent="-400050" algn="just">
              <a:lnSpc>
                <a:spcPct val="115000"/>
              </a:lnSpc>
              <a:spcAft>
                <a:spcPts val="800"/>
              </a:spcAft>
              <a:buFont typeface="+mj-lt"/>
              <a:buAutoNum type="romanLcPeriod"/>
            </a:pPr>
            <a:r>
              <a:rPr lang="pt-BR" sz="1800" kern="100" dirty="0">
                <a:solidFill>
                  <a:srgbClr val="000000"/>
                </a:solidFill>
                <a:latin typeface="Arial" panose="020B0604020202020204" pitchFamily="34" charset="0"/>
                <a:ea typeface="DengXian" panose="02010600030101010101" pitchFamily="2" charset="-122"/>
                <a:cs typeface="Times New Roman" panose="02020603050405020304" pitchFamily="18" charset="0"/>
              </a:rPr>
              <a:t>definição do </a:t>
            </a:r>
            <a:r>
              <a:rPr lang="pt-BR" sz="1800" b="1" kern="100" dirty="0">
                <a:solidFill>
                  <a:srgbClr val="000000"/>
                </a:solidFill>
                <a:latin typeface="Arial" panose="020B0604020202020204" pitchFamily="34" charset="0"/>
                <a:ea typeface="DengXian" panose="02010600030101010101" pitchFamily="2" charset="-122"/>
                <a:cs typeface="Times New Roman" panose="02020603050405020304" pitchFamily="18" charset="0"/>
              </a:rPr>
              <a:t>mercado relevante </a:t>
            </a:r>
            <a:r>
              <a:rPr lang="pt-BR" sz="1800" kern="100" dirty="0">
                <a:solidFill>
                  <a:srgbClr val="000000"/>
                </a:solidFill>
                <a:latin typeface="Arial" panose="020B0604020202020204" pitchFamily="34" charset="0"/>
                <a:ea typeface="DengXian" panose="02010600030101010101" pitchFamily="2" charset="-122"/>
                <a:cs typeface="Times New Roman" panose="02020603050405020304" pitchFamily="18" charset="0"/>
              </a:rPr>
              <a:t>(conceito técnico do direito concorrencial);</a:t>
            </a:r>
          </a:p>
          <a:p>
            <a:pPr marL="400050" indent="-400050" algn="just">
              <a:lnSpc>
                <a:spcPct val="115000"/>
              </a:lnSpc>
              <a:spcAft>
                <a:spcPts val="800"/>
              </a:spcAft>
              <a:buFont typeface="+mj-lt"/>
              <a:buAutoNum type="romanLcPeriod"/>
            </a:pPr>
            <a:r>
              <a:rPr lang="pt-BR" sz="1800" b="1" kern="100" dirty="0">
                <a:solidFill>
                  <a:srgbClr val="000000"/>
                </a:solidFill>
                <a:latin typeface="Arial" panose="020B0604020202020204" pitchFamily="34" charset="0"/>
                <a:ea typeface="DengXian" panose="02010600030101010101" pitchFamily="2" charset="-122"/>
                <a:cs typeface="Times New Roman" panose="02020603050405020304" pitchFamily="18" charset="0"/>
              </a:rPr>
              <a:t>Poder</a:t>
            </a:r>
            <a:r>
              <a:rPr lang="pt-BR" sz="1800" kern="100" dirty="0">
                <a:solidFill>
                  <a:srgbClr val="000000"/>
                </a:solidFill>
                <a:latin typeface="Arial" panose="020B0604020202020204" pitchFamily="34" charset="0"/>
                <a:ea typeface="DengXian" panose="02010600030101010101" pitchFamily="2" charset="-122"/>
                <a:cs typeface="Times New Roman" panose="02020603050405020304" pitchFamily="18" charset="0"/>
              </a:rPr>
              <a:t> </a:t>
            </a:r>
            <a:r>
              <a:rPr lang="pt-BR" sz="1800" b="1" kern="100" dirty="0">
                <a:solidFill>
                  <a:srgbClr val="000000"/>
                </a:solidFill>
                <a:latin typeface="Arial" panose="020B0604020202020204" pitchFamily="34" charset="0"/>
                <a:ea typeface="DengXian" panose="02010600030101010101" pitchFamily="2" charset="-122"/>
                <a:cs typeface="Times New Roman" panose="02020603050405020304" pitchFamily="18" charset="0"/>
              </a:rPr>
              <a:t>de mercado</a:t>
            </a:r>
            <a:r>
              <a:rPr lang="pt-BR" sz="1800" kern="100" dirty="0">
                <a:solidFill>
                  <a:srgbClr val="000000"/>
                </a:solidFill>
                <a:latin typeface="Arial" panose="020B0604020202020204" pitchFamily="34" charset="0"/>
                <a:ea typeface="DengXian" panose="02010600030101010101" pitchFamily="2" charset="-122"/>
                <a:cs typeface="Times New Roman" panose="02020603050405020304" pitchFamily="18" charset="0"/>
              </a:rPr>
              <a:t> (no mínimo 20% de participação);</a:t>
            </a:r>
          </a:p>
          <a:p>
            <a:pPr marL="400050" indent="-400050" algn="just">
              <a:lnSpc>
                <a:spcPct val="115000"/>
              </a:lnSpc>
              <a:spcAft>
                <a:spcPts val="800"/>
              </a:spcAft>
              <a:buFont typeface="+mj-lt"/>
              <a:buAutoNum type="romanLcPeriod"/>
            </a:pPr>
            <a:r>
              <a:rPr lang="pt-BR" sz="1800" kern="100" dirty="0">
                <a:solidFill>
                  <a:srgbClr val="000000"/>
                </a:solidFill>
                <a:latin typeface="Arial" panose="020B0604020202020204" pitchFamily="34" charset="0"/>
                <a:ea typeface="DengXian" panose="02010600030101010101" pitchFamily="2" charset="-122"/>
                <a:cs typeface="Times New Roman" panose="02020603050405020304" pitchFamily="18" charset="0"/>
              </a:rPr>
              <a:t>possibilidade de recuperação dos custos incorridos durante a predação, elemento essencial para a aferição da </a:t>
            </a:r>
            <a:r>
              <a:rPr lang="pt-BR" sz="1800" b="1" kern="100" dirty="0">
                <a:solidFill>
                  <a:srgbClr val="000000"/>
                </a:solidFill>
                <a:latin typeface="Arial" panose="020B0604020202020204" pitchFamily="34" charset="0"/>
                <a:ea typeface="DengXian" panose="02010600030101010101" pitchFamily="2" charset="-122"/>
                <a:cs typeface="Times New Roman" panose="02020603050405020304" pitchFamily="18" charset="0"/>
              </a:rPr>
              <a:t>racionalidade econômica </a:t>
            </a:r>
            <a:r>
              <a:rPr lang="pt-BR" sz="1800" kern="100" dirty="0">
                <a:solidFill>
                  <a:srgbClr val="000000"/>
                </a:solidFill>
                <a:latin typeface="Arial" panose="020B0604020202020204" pitchFamily="34" charset="0"/>
                <a:ea typeface="DengXian" panose="02010600030101010101" pitchFamily="2" charset="-122"/>
                <a:cs typeface="Times New Roman" panose="02020603050405020304" pitchFamily="18" charset="0"/>
              </a:rPr>
              <a:t>e, portanto, a probabilidade de existência da conduta (poder de mercado);</a:t>
            </a:r>
          </a:p>
          <a:p>
            <a:pPr marL="400050" indent="-400050" algn="just">
              <a:lnSpc>
                <a:spcPct val="115000"/>
              </a:lnSpc>
              <a:spcAft>
                <a:spcPts val="800"/>
              </a:spcAft>
              <a:buFont typeface="+mj-lt"/>
              <a:buAutoNum type="romanLcPeriod"/>
            </a:pPr>
            <a:r>
              <a:rPr lang="pt-BR" sz="1800" kern="100" dirty="0">
                <a:solidFill>
                  <a:srgbClr val="000000"/>
                </a:solidFill>
                <a:latin typeface="Arial" panose="020B0604020202020204" pitchFamily="34" charset="0"/>
                <a:ea typeface="DengXian" panose="02010600030101010101" pitchFamily="2" charset="-122"/>
                <a:cs typeface="Times New Roman" panose="02020603050405020304" pitchFamily="18" charset="0"/>
              </a:rPr>
              <a:t>presença de </a:t>
            </a:r>
            <a:r>
              <a:rPr lang="pt-BR" sz="1800" b="1" kern="100" dirty="0">
                <a:solidFill>
                  <a:srgbClr val="000000"/>
                </a:solidFill>
                <a:latin typeface="Arial" panose="020B0604020202020204" pitchFamily="34" charset="0"/>
                <a:ea typeface="DengXian" panose="02010600030101010101" pitchFamily="2" charset="-122"/>
                <a:cs typeface="Times New Roman" panose="02020603050405020304" pitchFamily="18" charset="0"/>
              </a:rPr>
              <a:t>capacidade ociosa suficiente </a:t>
            </a:r>
            <a:r>
              <a:rPr lang="pt-BR" sz="1800" kern="100" dirty="0">
                <a:solidFill>
                  <a:srgbClr val="000000"/>
                </a:solidFill>
                <a:latin typeface="Arial" panose="020B0604020202020204" pitchFamily="34" charset="0"/>
                <a:ea typeface="DengXian" panose="02010600030101010101" pitchFamily="2" charset="-122"/>
                <a:cs typeface="Times New Roman" panose="02020603050405020304" pitchFamily="18" charset="0"/>
              </a:rPr>
              <a:t>para satisfazer toda a demanda; e</a:t>
            </a:r>
          </a:p>
          <a:p>
            <a:pPr marL="400050" indent="-400050" algn="just">
              <a:lnSpc>
                <a:spcPct val="115000"/>
              </a:lnSpc>
              <a:spcAft>
                <a:spcPts val="800"/>
              </a:spcAft>
              <a:buFont typeface="+mj-lt"/>
              <a:buAutoNum type="romanLcPeriod"/>
            </a:pPr>
            <a:r>
              <a:rPr lang="pt-BR" sz="1800" kern="100" dirty="0">
                <a:solidFill>
                  <a:srgbClr val="000000"/>
                </a:solidFill>
                <a:latin typeface="Arial" panose="020B0604020202020204" pitchFamily="34" charset="0"/>
                <a:ea typeface="DengXian" panose="02010600030101010101" pitchFamily="2" charset="-122"/>
                <a:cs typeface="Times New Roman" panose="02020603050405020304" pitchFamily="18" charset="0"/>
              </a:rPr>
              <a:t>cotejamento dos preços e custos do predador (comparar o custo variável médio e o preço cobrado pela empresa).</a:t>
            </a:r>
          </a:p>
          <a:p>
            <a:pPr marL="400050" indent="-400050" algn="just">
              <a:lnSpc>
                <a:spcPct val="115000"/>
              </a:lnSpc>
              <a:spcAft>
                <a:spcPts val="800"/>
              </a:spcAft>
              <a:buFont typeface="+mj-lt"/>
              <a:buAutoNum type="romanLcPeriod"/>
            </a:pPr>
            <a:endParaRPr lang="pt-BR" sz="1800"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722291032"/>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2" Type="http://schemas.microsoft.com/office/2011/relationships/webextension" Target="webextension2.xml"/><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 dockstate="right" visibility="0" width="350" row="0">
    <wetp:webextensionref xmlns:r="http://schemas.openxmlformats.org/officeDocument/2006/relationships" r:id="rId2"/>
  </wetp:taskpane>
</wetp:taskpanes>
</file>

<file path=ppt/webextensions/webextension1.xml><?xml version="1.0" encoding="utf-8"?>
<we:webextension xmlns:we="http://schemas.microsoft.com/office/webextensions/webextension/2010/11" id="{0DBBB400-23BA-4238-8CC7-CE17DD9980DA}">
  <we:reference id="wa200005566" version="3.0.0.2" store="pt-BR" storeType="OMEX"/>
  <we:alternateReferences>
    <we:reference id="wa200005566" version="3.0.0.2" store="wa200005566"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27DF8BEB-55CC-4579-B347-F2A4DD883C06}">
  <we:reference id="wa200007130" version="1.0.0.1" store="pt-BR" storeType="OMEX"/>
  <we:alternateReferences>
    <we:reference id="wa200007130" version="1.0.0.1" store="wa200007130"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120</TotalTime>
  <Words>1327</Words>
  <Application>Microsoft Office PowerPoint</Application>
  <PresentationFormat>Widescreen</PresentationFormat>
  <Paragraphs>70</Paragraphs>
  <Slides>12</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12</vt:i4>
      </vt:variant>
    </vt:vector>
  </HeadingPairs>
  <TitlesOfParts>
    <vt:vector size="17" baseType="lpstr">
      <vt:lpstr>Arial</vt:lpstr>
      <vt:lpstr>Calibri</vt:lpstr>
      <vt:lpstr>Symbol</vt:lpstr>
      <vt:lpstr>Tahoma</vt:lpstr>
      <vt:lpstr>Tema do Office</vt:lpstr>
      <vt:lpstr>Apresentação do PowerPoint</vt:lpstr>
      <vt:lpstr>Apresentação do PowerPoint</vt:lpstr>
      <vt:lpstr>Pressupostos e Limites Constitucionais</vt:lpstr>
      <vt:lpstr>A Posição do Supremo Tribunal Federal</vt:lpstr>
      <vt:lpstr>A Proibição de Sanção Política</vt:lpstr>
      <vt:lpstr>Requisitos do Preço Predatório (Lei nº 12.529/2011)</vt:lpstr>
      <vt:lpstr>Guia para Análise Econômica da Prática de Preços Predatórios  (SEAE, Portaria nº 70, DE 12 de dezembro de 2002) </vt:lpstr>
      <vt:lpstr>Análise Juseconômica de Preços Predatórios </vt:lpstr>
      <vt:lpstr>Requisitos do Preço Predatório</vt:lpstr>
      <vt:lpstr>Competência Exclusiva do CADE</vt:lpstr>
      <vt:lpstr>Avaliação Crítica do PLP 164/2022</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Luiz Henrique Paganotti Perez</dc:creator>
  <cp:lastModifiedBy>Dr. Ivo T. Gico Jr., Ph.D.</cp:lastModifiedBy>
  <cp:revision>16</cp:revision>
  <dcterms:created xsi:type="dcterms:W3CDTF">2020-12-15T14:04:25Z</dcterms:created>
  <dcterms:modified xsi:type="dcterms:W3CDTF">2025-03-31T17:16:48Z</dcterms:modified>
</cp:coreProperties>
</file>