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50"/>
  </p:notesMasterIdLst>
  <p:handoutMasterIdLst>
    <p:handoutMasterId r:id="rId51"/>
  </p:handoutMasterIdLst>
  <p:sldIdLst>
    <p:sldId id="844" r:id="rId2"/>
    <p:sldId id="807" r:id="rId3"/>
    <p:sldId id="1023" r:id="rId4"/>
    <p:sldId id="1057" r:id="rId5"/>
    <p:sldId id="940" r:id="rId6"/>
    <p:sldId id="1012" r:id="rId7"/>
    <p:sldId id="949" r:id="rId8"/>
    <p:sldId id="1024" r:id="rId9"/>
    <p:sldId id="952" r:id="rId10"/>
    <p:sldId id="850" r:id="rId11"/>
    <p:sldId id="1026" r:id="rId12"/>
    <p:sldId id="911" r:id="rId13"/>
    <p:sldId id="767" r:id="rId14"/>
    <p:sldId id="1037" r:id="rId15"/>
    <p:sldId id="1013" r:id="rId16"/>
    <p:sldId id="967" r:id="rId17"/>
    <p:sldId id="983" r:id="rId18"/>
    <p:sldId id="1014" r:id="rId19"/>
    <p:sldId id="997" r:id="rId20"/>
    <p:sldId id="1038" r:id="rId21"/>
    <p:sldId id="1001" r:id="rId22"/>
    <p:sldId id="1044" r:id="rId23"/>
    <p:sldId id="1045" r:id="rId24"/>
    <p:sldId id="1046" r:id="rId25"/>
    <p:sldId id="1047" r:id="rId26"/>
    <p:sldId id="1048" r:id="rId27"/>
    <p:sldId id="1049" r:id="rId28"/>
    <p:sldId id="1050" r:id="rId29"/>
    <p:sldId id="1051" r:id="rId30"/>
    <p:sldId id="1052" r:id="rId31"/>
    <p:sldId id="1053" r:id="rId32"/>
    <p:sldId id="1028" r:id="rId33"/>
    <p:sldId id="1006" r:id="rId34"/>
    <p:sldId id="1027" r:id="rId35"/>
    <p:sldId id="1009" r:id="rId36"/>
    <p:sldId id="1002" r:id="rId37"/>
    <p:sldId id="1055" r:id="rId38"/>
    <p:sldId id="1054" r:id="rId39"/>
    <p:sldId id="1029" r:id="rId40"/>
    <p:sldId id="1030" r:id="rId41"/>
    <p:sldId id="1031" r:id="rId42"/>
    <p:sldId id="1039" r:id="rId43"/>
    <p:sldId id="1015" r:id="rId44"/>
    <p:sldId id="1036" r:id="rId45"/>
    <p:sldId id="1035" r:id="rId46"/>
    <p:sldId id="1042" r:id="rId47"/>
    <p:sldId id="1043" r:id="rId48"/>
    <p:sldId id="1040" r:id="rId49"/>
  </p:sldIdLst>
  <p:sldSz cx="9144000" cy="6858000" type="screen4x3"/>
  <p:notesSz cx="6858000" cy="9710738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66"/>
    <a:srgbClr val="0000FF"/>
    <a:srgbClr val="008000"/>
    <a:srgbClr val="000099"/>
    <a:srgbClr val="001746"/>
    <a:srgbClr val="001642"/>
    <a:srgbClr val="00194C"/>
    <a:srgbClr val="000E2A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94" autoAdjust="0"/>
    <p:restoredTop sz="85053" autoAdjust="0"/>
  </p:normalViewPr>
  <p:slideViewPr>
    <p:cSldViewPr>
      <p:cViewPr>
        <p:scale>
          <a:sx n="60" d="100"/>
          <a:sy n="60" d="100"/>
        </p:scale>
        <p:origin x="-1662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>
      <p:cViewPr varScale="1">
        <p:scale>
          <a:sx n="60" d="100"/>
          <a:sy n="60" d="100"/>
        </p:scale>
        <p:origin x="-2496" y="-78"/>
      </p:cViewPr>
      <p:guideLst>
        <p:guide orient="horz" pos="3059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DD322-5431-48BB-8B83-66EB0D650465}" type="doc">
      <dgm:prSet loTypeId="urn:microsoft.com/office/officeart/2005/8/layout/chevron2" loCatId="list" qsTypeId="urn:microsoft.com/office/officeart/2005/8/quickstyle/3d7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7476FCD1-C691-4EB3-B452-1DFD882D2FE8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29271387-003F-4F44-99E2-9911AD19DA96}" type="parTrans" cxnId="{FE5FEE6C-93D1-4E1C-B7C5-892A57A130FB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F1771648-CB89-4D68-A22C-2197AB2D82C6}" type="sibTrans" cxnId="{FE5FEE6C-93D1-4E1C-B7C5-892A57A130FB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E4062206-B597-41BD-A204-48582269604B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200" b="1" dirty="0" smtClean="0">
              <a:solidFill>
                <a:schemeClr val="bg1"/>
              </a:solidFill>
              <a:latin typeface="Agency FB" pitchFamily="34" charset="0"/>
            </a:rPr>
            <a:t>DA END À MISSÃO DA AERONÁUTICA</a:t>
          </a:r>
          <a:endParaRPr lang="pt-BR" sz="3200" b="1" dirty="0">
            <a:solidFill>
              <a:schemeClr val="bg1"/>
            </a:solidFill>
            <a:latin typeface="Agency FB" pitchFamily="34" charset="0"/>
          </a:endParaRPr>
        </a:p>
      </dgm:t>
    </dgm:pt>
    <dgm:pt modelId="{E7E88462-F043-41D2-BD19-CB3328B79A2C}" type="parTrans" cxnId="{C4098ACF-E8FF-4291-BBCE-C416C265D6E8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7EB7EEFF-1E2C-4BC6-8185-4F5DB67C9044}" type="sibTrans" cxnId="{C4098ACF-E8FF-4291-BBCE-C416C265D6E8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152A6CCC-80E0-43CF-AE1D-8F73D94E692D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smtClean="0">
              <a:solidFill>
                <a:srgbClr val="002060"/>
              </a:solidFill>
              <a:latin typeface="Agency FB" pitchFamily="34" charset="0"/>
            </a:rPr>
            <a:t>II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09B3321B-82C7-4ACC-84AC-042D30087670}" type="parTrans" cxnId="{21D66F06-8DEB-449F-A7F4-F1A4F87E92F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E1F3B7D3-62C4-4326-878F-F2D9E63C947C}" type="sibTrans" cxnId="{21D66F06-8DEB-449F-A7F4-F1A4F87E92F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C8059595-A372-4099-A503-580A6AB49030}">
      <dgm:prSet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IV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ED96F554-F695-4470-B124-F65FCBE0F796}" type="parTrans" cxnId="{A1FD44E4-E33F-4784-8E15-3A46DA5A8A36}">
      <dgm:prSet/>
      <dgm:spPr/>
      <dgm:t>
        <a:bodyPr/>
        <a:lstStyle/>
        <a:p>
          <a:endParaRPr lang="pt-BR"/>
        </a:p>
      </dgm:t>
    </dgm:pt>
    <dgm:pt modelId="{27A08088-89B5-460C-9412-769194DE59D9}" type="sibTrans" cxnId="{A1FD44E4-E33F-4784-8E15-3A46DA5A8A36}">
      <dgm:prSet/>
      <dgm:spPr/>
      <dgm:t>
        <a:bodyPr/>
        <a:lstStyle/>
        <a:p>
          <a:endParaRPr lang="pt-BR"/>
        </a:p>
      </dgm:t>
    </dgm:pt>
    <dgm:pt modelId="{128C4C92-82F5-4A90-8C1F-5E8B999A858D}">
      <dgm:prSet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pt-BR" sz="3600" b="1" dirty="0" smtClean="0">
              <a:solidFill>
                <a:schemeClr val="bg1"/>
              </a:solidFill>
              <a:latin typeface="Agency FB" pitchFamily="34" charset="0"/>
            </a:rPr>
            <a:t>CONSIDERAÇÕES FINAIS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FF97CAA9-5C51-4D98-9B86-5D65804338B9}" type="parTrans" cxnId="{624584B7-8589-4E8B-AB86-8CA9ED3F7820}">
      <dgm:prSet/>
      <dgm:spPr/>
      <dgm:t>
        <a:bodyPr/>
        <a:lstStyle/>
        <a:p>
          <a:endParaRPr lang="pt-BR"/>
        </a:p>
      </dgm:t>
    </dgm:pt>
    <dgm:pt modelId="{E1E581B8-BF0B-466C-8D4E-346A982316DE}" type="sibTrans" cxnId="{624584B7-8589-4E8B-AB86-8CA9ED3F7820}">
      <dgm:prSet/>
      <dgm:spPr/>
      <dgm:t>
        <a:bodyPr/>
        <a:lstStyle/>
        <a:p>
          <a:endParaRPr lang="pt-BR"/>
        </a:p>
      </dgm:t>
    </dgm:pt>
    <dgm:pt modelId="{A06F8A44-B1B5-42E8-8C25-D1D87EBC1D21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III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9693921F-826B-497D-9B75-CE76B097B510}" type="sibTrans" cxnId="{14BB45F3-96EE-4667-9A70-1AF6FC1DE43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CBCD1C73-0CF8-4BF8-BEC3-B45452C191F4}" type="parTrans" cxnId="{14BB45F3-96EE-4667-9A70-1AF6FC1DE43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0AAF7707-5C67-4049-81E3-812B3AD4C416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600" b="1" smtClean="0">
              <a:solidFill>
                <a:schemeClr val="bg1"/>
              </a:solidFill>
              <a:latin typeface="Agency FB" pitchFamily="34" charset="0"/>
            </a:rPr>
            <a:t>PROCESSO DE SELEÇÃO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A18341D9-B2ED-481B-A803-CFC3080E648E}" type="sibTrans" cxnId="{8A7C113F-D1D7-4893-9CB8-95FEB6602A14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5F91F3AC-DC1B-4842-9CC6-FB2525CA49D7}" type="parTrans" cxnId="{8A7C113F-D1D7-4893-9CB8-95FEB6602A14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84346FB6-CB39-4B3C-80C3-35AF64A1C931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600" b="1" smtClean="0">
              <a:solidFill>
                <a:schemeClr val="bg1"/>
              </a:solidFill>
              <a:latin typeface="Agency FB" pitchFamily="34" charset="0"/>
            </a:rPr>
            <a:t>PROJETO FX-2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11C2A16F-1FEA-46D9-BE0E-18EBCCE2455D}" type="sibTrans" cxnId="{1D510954-9705-4E78-993C-F4354B985143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DCDC858F-BFDD-4B34-9C3B-187A9C89D795}" type="parTrans" cxnId="{1D510954-9705-4E78-993C-F4354B985143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2FA5891F-CC73-4DC9-9B69-DE72366541D2}" type="pres">
      <dgm:prSet presAssocID="{0F5DD322-5431-48BB-8B83-66EB0D6504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3EE6398-9FA8-4716-9624-9F86882697E4}" type="pres">
      <dgm:prSet presAssocID="{7476FCD1-C691-4EB3-B452-1DFD882D2FE8}" presName="composite" presStyleCnt="0"/>
      <dgm:spPr/>
      <dgm:t>
        <a:bodyPr/>
        <a:lstStyle/>
        <a:p>
          <a:endParaRPr lang="pt-BR"/>
        </a:p>
      </dgm:t>
    </dgm:pt>
    <dgm:pt modelId="{45D70248-2572-4F15-9BBE-3BD8AD049117}" type="pres">
      <dgm:prSet presAssocID="{7476FCD1-C691-4EB3-B452-1DFD882D2FE8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8D2A0C-84BC-4A9D-A601-90F6C26345EE}" type="pres">
      <dgm:prSet presAssocID="{7476FCD1-C691-4EB3-B452-1DFD882D2FE8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00E645-D9C8-41C3-B379-6D55704AB65C}" type="pres">
      <dgm:prSet presAssocID="{F1771648-CB89-4D68-A22C-2197AB2D82C6}" presName="sp" presStyleCnt="0"/>
      <dgm:spPr/>
      <dgm:t>
        <a:bodyPr/>
        <a:lstStyle/>
        <a:p>
          <a:endParaRPr lang="pt-BR"/>
        </a:p>
      </dgm:t>
    </dgm:pt>
    <dgm:pt modelId="{BD876C43-B7C9-410B-8E48-BCD72DC9F789}" type="pres">
      <dgm:prSet presAssocID="{152A6CCC-80E0-43CF-AE1D-8F73D94E692D}" presName="composite" presStyleCnt="0"/>
      <dgm:spPr/>
      <dgm:t>
        <a:bodyPr/>
        <a:lstStyle/>
        <a:p>
          <a:endParaRPr lang="pt-BR"/>
        </a:p>
      </dgm:t>
    </dgm:pt>
    <dgm:pt modelId="{2468AAF6-6DF8-4432-8256-89D3A1E04940}" type="pres">
      <dgm:prSet presAssocID="{152A6CCC-80E0-43CF-AE1D-8F73D94E692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C6ACFF-51EB-4141-8B81-708C998D9285}" type="pres">
      <dgm:prSet presAssocID="{152A6CCC-80E0-43CF-AE1D-8F73D94E692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5026E1-9EBA-4A57-BC36-A974594322B9}" type="pres">
      <dgm:prSet presAssocID="{E1F3B7D3-62C4-4326-878F-F2D9E63C947C}" presName="sp" presStyleCnt="0"/>
      <dgm:spPr/>
      <dgm:t>
        <a:bodyPr/>
        <a:lstStyle/>
        <a:p>
          <a:endParaRPr lang="pt-BR"/>
        </a:p>
      </dgm:t>
    </dgm:pt>
    <dgm:pt modelId="{6C2DF6F0-AAB0-4294-B1C3-14D76D755BAA}" type="pres">
      <dgm:prSet presAssocID="{A06F8A44-B1B5-42E8-8C25-D1D87EBC1D21}" presName="composite" presStyleCnt="0"/>
      <dgm:spPr/>
      <dgm:t>
        <a:bodyPr/>
        <a:lstStyle/>
        <a:p>
          <a:endParaRPr lang="pt-BR"/>
        </a:p>
      </dgm:t>
    </dgm:pt>
    <dgm:pt modelId="{95D41AFC-25FF-4284-AB4F-19939B9F79A8}" type="pres">
      <dgm:prSet presAssocID="{A06F8A44-B1B5-42E8-8C25-D1D87EBC1D2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97EDDF-8139-4EBF-A9A6-08E3BB47AF9F}" type="pres">
      <dgm:prSet presAssocID="{A06F8A44-B1B5-42E8-8C25-D1D87EBC1D21}" presName="descendantText" presStyleLbl="alignAcc1" presStyleIdx="2" presStyleCnt="4" custLinFactNeighborY="-2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B5F4D1-7CCA-4FB1-AEA6-9C39E2F1FABB}" type="pres">
      <dgm:prSet presAssocID="{9693921F-826B-497D-9B75-CE76B097B510}" presName="sp" presStyleCnt="0"/>
      <dgm:spPr/>
    </dgm:pt>
    <dgm:pt modelId="{4E14F200-24E3-431A-97FD-024F49D7DE2B}" type="pres">
      <dgm:prSet presAssocID="{C8059595-A372-4099-A503-580A6AB49030}" presName="composite" presStyleCnt="0"/>
      <dgm:spPr/>
    </dgm:pt>
    <dgm:pt modelId="{15A5D18F-1E6E-4827-BE50-12D65EE91D13}" type="pres">
      <dgm:prSet presAssocID="{C8059595-A372-4099-A503-580A6AB4903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CA35CE-D3FC-4AF6-9B0B-9EE3FC6834A8}" type="pres">
      <dgm:prSet presAssocID="{C8059595-A372-4099-A503-580A6AB4903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2FBBDFE-1693-454C-B11A-EF7A73A3B041}" type="presOf" srcId="{0F5DD322-5431-48BB-8B83-66EB0D650465}" destId="{2FA5891F-CC73-4DC9-9B69-DE72366541D2}" srcOrd="0" destOrd="0" presId="urn:microsoft.com/office/officeart/2005/8/layout/chevron2"/>
    <dgm:cxn modelId="{75FEB9EB-2DC3-474C-B0AA-A0A95D4FFE8C}" type="presOf" srcId="{84346FB6-CB39-4B3C-80C3-35AF64A1C931}" destId="{9597EDDF-8139-4EBF-A9A6-08E3BB47AF9F}" srcOrd="0" destOrd="0" presId="urn:microsoft.com/office/officeart/2005/8/layout/chevron2"/>
    <dgm:cxn modelId="{E1126850-D241-4D0D-97B8-054EB27F9BA0}" type="presOf" srcId="{0AAF7707-5C67-4049-81E3-812B3AD4C416}" destId="{DCC6ACFF-51EB-4141-8B81-708C998D9285}" srcOrd="0" destOrd="0" presId="urn:microsoft.com/office/officeart/2005/8/layout/chevron2"/>
    <dgm:cxn modelId="{21D66F06-8DEB-449F-A7F4-F1A4F87E92F2}" srcId="{0F5DD322-5431-48BB-8B83-66EB0D650465}" destId="{152A6CCC-80E0-43CF-AE1D-8F73D94E692D}" srcOrd="1" destOrd="0" parTransId="{09B3321B-82C7-4ACC-84AC-042D30087670}" sibTransId="{E1F3B7D3-62C4-4326-878F-F2D9E63C947C}"/>
    <dgm:cxn modelId="{A1FD44E4-E33F-4784-8E15-3A46DA5A8A36}" srcId="{0F5DD322-5431-48BB-8B83-66EB0D650465}" destId="{C8059595-A372-4099-A503-580A6AB49030}" srcOrd="3" destOrd="0" parTransId="{ED96F554-F695-4470-B124-F65FCBE0F796}" sibTransId="{27A08088-89B5-460C-9412-769194DE59D9}"/>
    <dgm:cxn modelId="{E2BF05C6-F1E5-4CB9-BC69-1AA58ABAD456}" type="presOf" srcId="{E4062206-B597-41BD-A204-48582269604B}" destId="{568D2A0C-84BC-4A9D-A601-90F6C26345EE}" srcOrd="0" destOrd="0" presId="urn:microsoft.com/office/officeart/2005/8/layout/chevron2"/>
    <dgm:cxn modelId="{89806E6B-1059-472C-B239-2CEF6772DA5F}" type="presOf" srcId="{128C4C92-82F5-4A90-8C1F-5E8B999A858D}" destId="{33CA35CE-D3FC-4AF6-9B0B-9EE3FC6834A8}" srcOrd="0" destOrd="0" presId="urn:microsoft.com/office/officeart/2005/8/layout/chevron2"/>
    <dgm:cxn modelId="{1D510954-9705-4E78-993C-F4354B985143}" srcId="{A06F8A44-B1B5-42E8-8C25-D1D87EBC1D21}" destId="{84346FB6-CB39-4B3C-80C3-35AF64A1C931}" srcOrd="0" destOrd="0" parTransId="{DCDC858F-BFDD-4B34-9C3B-187A9C89D795}" sibTransId="{11C2A16F-1FEA-46D9-BE0E-18EBCCE2455D}"/>
    <dgm:cxn modelId="{B1FF6728-35E9-4E32-BBD3-47FF01E114BB}" type="presOf" srcId="{152A6CCC-80E0-43CF-AE1D-8F73D94E692D}" destId="{2468AAF6-6DF8-4432-8256-89D3A1E04940}" srcOrd="0" destOrd="0" presId="urn:microsoft.com/office/officeart/2005/8/layout/chevron2"/>
    <dgm:cxn modelId="{C4098ACF-E8FF-4291-BBCE-C416C265D6E8}" srcId="{7476FCD1-C691-4EB3-B452-1DFD882D2FE8}" destId="{E4062206-B597-41BD-A204-48582269604B}" srcOrd="0" destOrd="0" parTransId="{E7E88462-F043-41D2-BD19-CB3328B79A2C}" sibTransId="{7EB7EEFF-1E2C-4BC6-8185-4F5DB67C9044}"/>
    <dgm:cxn modelId="{624584B7-8589-4E8B-AB86-8CA9ED3F7820}" srcId="{C8059595-A372-4099-A503-580A6AB49030}" destId="{128C4C92-82F5-4A90-8C1F-5E8B999A858D}" srcOrd="0" destOrd="0" parTransId="{FF97CAA9-5C51-4D98-9B86-5D65804338B9}" sibTransId="{E1E581B8-BF0B-466C-8D4E-346A982316DE}"/>
    <dgm:cxn modelId="{7D9CEC3A-57ED-4237-B8D9-A944C97A1BCD}" type="presOf" srcId="{7476FCD1-C691-4EB3-B452-1DFD882D2FE8}" destId="{45D70248-2572-4F15-9BBE-3BD8AD049117}" srcOrd="0" destOrd="0" presId="urn:microsoft.com/office/officeart/2005/8/layout/chevron2"/>
    <dgm:cxn modelId="{6D84A7FF-C521-4E41-9BB4-C2BC0175AE52}" type="presOf" srcId="{C8059595-A372-4099-A503-580A6AB49030}" destId="{15A5D18F-1E6E-4827-BE50-12D65EE91D13}" srcOrd="0" destOrd="0" presId="urn:microsoft.com/office/officeart/2005/8/layout/chevron2"/>
    <dgm:cxn modelId="{FE5FEE6C-93D1-4E1C-B7C5-892A57A130FB}" srcId="{0F5DD322-5431-48BB-8B83-66EB0D650465}" destId="{7476FCD1-C691-4EB3-B452-1DFD882D2FE8}" srcOrd="0" destOrd="0" parTransId="{29271387-003F-4F44-99E2-9911AD19DA96}" sibTransId="{F1771648-CB89-4D68-A22C-2197AB2D82C6}"/>
    <dgm:cxn modelId="{14BB45F3-96EE-4667-9A70-1AF6FC1DE432}" srcId="{0F5DD322-5431-48BB-8B83-66EB0D650465}" destId="{A06F8A44-B1B5-42E8-8C25-D1D87EBC1D21}" srcOrd="2" destOrd="0" parTransId="{CBCD1C73-0CF8-4BF8-BEC3-B45452C191F4}" sibTransId="{9693921F-826B-497D-9B75-CE76B097B510}"/>
    <dgm:cxn modelId="{84CCEDC7-F747-40BE-A05A-DE7EA208609F}" type="presOf" srcId="{A06F8A44-B1B5-42E8-8C25-D1D87EBC1D21}" destId="{95D41AFC-25FF-4284-AB4F-19939B9F79A8}" srcOrd="0" destOrd="0" presId="urn:microsoft.com/office/officeart/2005/8/layout/chevron2"/>
    <dgm:cxn modelId="{8A7C113F-D1D7-4893-9CB8-95FEB6602A14}" srcId="{152A6CCC-80E0-43CF-AE1D-8F73D94E692D}" destId="{0AAF7707-5C67-4049-81E3-812B3AD4C416}" srcOrd="0" destOrd="0" parTransId="{5F91F3AC-DC1B-4842-9CC6-FB2525CA49D7}" sibTransId="{A18341D9-B2ED-481B-A803-CFC3080E648E}"/>
    <dgm:cxn modelId="{84B20246-77DA-431E-9767-E16B031BB2CD}" type="presParOf" srcId="{2FA5891F-CC73-4DC9-9B69-DE72366541D2}" destId="{23EE6398-9FA8-4716-9624-9F86882697E4}" srcOrd="0" destOrd="0" presId="urn:microsoft.com/office/officeart/2005/8/layout/chevron2"/>
    <dgm:cxn modelId="{F48A4B7C-E419-4D46-B0A2-5A6C16F427DB}" type="presParOf" srcId="{23EE6398-9FA8-4716-9624-9F86882697E4}" destId="{45D70248-2572-4F15-9BBE-3BD8AD049117}" srcOrd="0" destOrd="0" presId="urn:microsoft.com/office/officeart/2005/8/layout/chevron2"/>
    <dgm:cxn modelId="{5E871294-0AD4-437D-83D0-CACF9BF02747}" type="presParOf" srcId="{23EE6398-9FA8-4716-9624-9F86882697E4}" destId="{568D2A0C-84BC-4A9D-A601-90F6C26345EE}" srcOrd="1" destOrd="0" presId="urn:microsoft.com/office/officeart/2005/8/layout/chevron2"/>
    <dgm:cxn modelId="{F991C9E9-9CEC-4E51-BBFE-0C86BF60F48A}" type="presParOf" srcId="{2FA5891F-CC73-4DC9-9B69-DE72366541D2}" destId="{DA00E645-D9C8-41C3-B379-6D55704AB65C}" srcOrd="1" destOrd="0" presId="urn:microsoft.com/office/officeart/2005/8/layout/chevron2"/>
    <dgm:cxn modelId="{8123E152-413A-4DAE-BE8C-34002EF96BF6}" type="presParOf" srcId="{2FA5891F-CC73-4DC9-9B69-DE72366541D2}" destId="{BD876C43-B7C9-410B-8E48-BCD72DC9F789}" srcOrd="2" destOrd="0" presId="urn:microsoft.com/office/officeart/2005/8/layout/chevron2"/>
    <dgm:cxn modelId="{AEBC91D8-7231-481B-960F-1390F938481D}" type="presParOf" srcId="{BD876C43-B7C9-410B-8E48-BCD72DC9F789}" destId="{2468AAF6-6DF8-4432-8256-89D3A1E04940}" srcOrd="0" destOrd="0" presId="urn:microsoft.com/office/officeart/2005/8/layout/chevron2"/>
    <dgm:cxn modelId="{41AA2F64-8081-48C0-AEBE-1D2C202E56F6}" type="presParOf" srcId="{BD876C43-B7C9-410B-8E48-BCD72DC9F789}" destId="{DCC6ACFF-51EB-4141-8B81-708C998D9285}" srcOrd="1" destOrd="0" presId="urn:microsoft.com/office/officeart/2005/8/layout/chevron2"/>
    <dgm:cxn modelId="{C39F177A-0A42-4353-9E7F-CD5F3DEE5641}" type="presParOf" srcId="{2FA5891F-CC73-4DC9-9B69-DE72366541D2}" destId="{4E5026E1-9EBA-4A57-BC36-A974594322B9}" srcOrd="3" destOrd="0" presId="urn:microsoft.com/office/officeart/2005/8/layout/chevron2"/>
    <dgm:cxn modelId="{7EA47DFF-5B8B-49F1-ABD4-30A3E7D730A9}" type="presParOf" srcId="{2FA5891F-CC73-4DC9-9B69-DE72366541D2}" destId="{6C2DF6F0-AAB0-4294-B1C3-14D76D755BAA}" srcOrd="4" destOrd="0" presId="urn:microsoft.com/office/officeart/2005/8/layout/chevron2"/>
    <dgm:cxn modelId="{BB8DD1FA-C54D-4F5D-8129-3A20EA78EFC4}" type="presParOf" srcId="{6C2DF6F0-AAB0-4294-B1C3-14D76D755BAA}" destId="{95D41AFC-25FF-4284-AB4F-19939B9F79A8}" srcOrd="0" destOrd="0" presId="urn:microsoft.com/office/officeart/2005/8/layout/chevron2"/>
    <dgm:cxn modelId="{BC1D1553-8F30-490F-857B-87A19753B167}" type="presParOf" srcId="{6C2DF6F0-AAB0-4294-B1C3-14D76D755BAA}" destId="{9597EDDF-8139-4EBF-A9A6-08E3BB47AF9F}" srcOrd="1" destOrd="0" presId="urn:microsoft.com/office/officeart/2005/8/layout/chevron2"/>
    <dgm:cxn modelId="{0F1458F3-6474-4064-9AF1-5B51EC9CA69F}" type="presParOf" srcId="{2FA5891F-CC73-4DC9-9B69-DE72366541D2}" destId="{38B5F4D1-7CCA-4FB1-AEA6-9C39E2F1FABB}" srcOrd="5" destOrd="0" presId="urn:microsoft.com/office/officeart/2005/8/layout/chevron2"/>
    <dgm:cxn modelId="{8399F571-97AF-4D3D-995F-2CFCB8D51F40}" type="presParOf" srcId="{2FA5891F-CC73-4DC9-9B69-DE72366541D2}" destId="{4E14F200-24E3-431A-97FD-024F49D7DE2B}" srcOrd="6" destOrd="0" presId="urn:microsoft.com/office/officeart/2005/8/layout/chevron2"/>
    <dgm:cxn modelId="{147D53F0-13FF-46D6-BD73-B573E6B1FC48}" type="presParOf" srcId="{4E14F200-24E3-431A-97FD-024F49D7DE2B}" destId="{15A5D18F-1E6E-4827-BE50-12D65EE91D13}" srcOrd="0" destOrd="0" presId="urn:microsoft.com/office/officeart/2005/8/layout/chevron2"/>
    <dgm:cxn modelId="{1B1383FE-6E71-4C9E-B32E-1AB6C0D4BD60}" type="presParOf" srcId="{4E14F200-24E3-431A-97FD-024F49D7DE2B}" destId="{33CA35CE-D3FC-4AF6-9B0B-9EE3FC6834A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DD322-5431-48BB-8B83-66EB0D650465}" type="doc">
      <dgm:prSet loTypeId="urn:microsoft.com/office/officeart/2005/8/layout/chevron2" loCatId="list" qsTypeId="urn:microsoft.com/office/officeart/2005/8/quickstyle/3d7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7476FCD1-C691-4EB3-B452-1DFD882D2FE8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29271387-003F-4F44-99E2-9911AD19DA96}" type="parTrans" cxnId="{FE5FEE6C-93D1-4E1C-B7C5-892A57A130FB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F1771648-CB89-4D68-A22C-2197AB2D82C6}" type="sibTrans" cxnId="{FE5FEE6C-93D1-4E1C-B7C5-892A57A130FB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E4062206-B597-41BD-A204-48582269604B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200" b="1" dirty="0" smtClean="0">
              <a:solidFill>
                <a:srgbClr val="FFFF00"/>
              </a:solidFill>
              <a:latin typeface="Agency FB" pitchFamily="34" charset="0"/>
            </a:rPr>
            <a:t>DA END À MISSÃO DA AERONÁUTICA</a:t>
          </a:r>
          <a:endParaRPr lang="pt-BR" sz="3200" b="1" dirty="0">
            <a:solidFill>
              <a:srgbClr val="FFFF00"/>
            </a:solidFill>
            <a:latin typeface="Agency FB" pitchFamily="34" charset="0"/>
          </a:endParaRPr>
        </a:p>
      </dgm:t>
    </dgm:pt>
    <dgm:pt modelId="{E7E88462-F043-41D2-BD19-CB3328B79A2C}" type="parTrans" cxnId="{C4098ACF-E8FF-4291-BBCE-C416C265D6E8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7EB7EEFF-1E2C-4BC6-8185-4F5DB67C9044}" type="sibTrans" cxnId="{C4098ACF-E8FF-4291-BBCE-C416C265D6E8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152A6CCC-80E0-43CF-AE1D-8F73D94E692D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smtClean="0">
              <a:solidFill>
                <a:srgbClr val="002060"/>
              </a:solidFill>
              <a:latin typeface="Agency FB" pitchFamily="34" charset="0"/>
            </a:rPr>
            <a:t>II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09B3321B-82C7-4ACC-84AC-042D30087670}" type="parTrans" cxnId="{21D66F06-8DEB-449F-A7F4-F1A4F87E92F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E1F3B7D3-62C4-4326-878F-F2D9E63C947C}" type="sibTrans" cxnId="{21D66F06-8DEB-449F-A7F4-F1A4F87E92F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C8059595-A372-4099-A503-580A6AB49030}">
      <dgm:prSet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IV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ED96F554-F695-4470-B124-F65FCBE0F796}" type="parTrans" cxnId="{A1FD44E4-E33F-4784-8E15-3A46DA5A8A36}">
      <dgm:prSet/>
      <dgm:spPr/>
      <dgm:t>
        <a:bodyPr/>
        <a:lstStyle/>
        <a:p>
          <a:endParaRPr lang="pt-BR"/>
        </a:p>
      </dgm:t>
    </dgm:pt>
    <dgm:pt modelId="{27A08088-89B5-460C-9412-769194DE59D9}" type="sibTrans" cxnId="{A1FD44E4-E33F-4784-8E15-3A46DA5A8A36}">
      <dgm:prSet/>
      <dgm:spPr/>
      <dgm:t>
        <a:bodyPr/>
        <a:lstStyle/>
        <a:p>
          <a:endParaRPr lang="pt-BR"/>
        </a:p>
      </dgm:t>
    </dgm:pt>
    <dgm:pt modelId="{128C4C92-82F5-4A90-8C1F-5E8B999A858D}">
      <dgm:prSet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pt-BR" sz="3600" b="1" dirty="0" smtClean="0">
              <a:solidFill>
                <a:schemeClr val="bg1"/>
              </a:solidFill>
              <a:latin typeface="Agency FB" pitchFamily="34" charset="0"/>
            </a:rPr>
            <a:t>CONSIDERAÇÕES FINAIS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FF97CAA9-5C51-4D98-9B86-5D65804338B9}" type="parTrans" cxnId="{624584B7-8589-4E8B-AB86-8CA9ED3F7820}">
      <dgm:prSet/>
      <dgm:spPr/>
      <dgm:t>
        <a:bodyPr/>
        <a:lstStyle/>
        <a:p>
          <a:endParaRPr lang="pt-BR"/>
        </a:p>
      </dgm:t>
    </dgm:pt>
    <dgm:pt modelId="{E1E581B8-BF0B-466C-8D4E-346A982316DE}" type="sibTrans" cxnId="{624584B7-8589-4E8B-AB86-8CA9ED3F7820}">
      <dgm:prSet/>
      <dgm:spPr/>
      <dgm:t>
        <a:bodyPr/>
        <a:lstStyle/>
        <a:p>
          <a:endParaRPr lang="pt-BR"/>
        </a:p>
      </dgm:t>
    </dgm:pt>
    <dgm:pt modelId="{A06F8A44-B1B5-42E8-8C25-D1D87EBC1D21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III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9693921F-826B-497D-9B75-CE76B097B510}" type="sibTrans" cxnId="{14BB45F3-96EE-4667-9A70-1AF6FC1DE43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CBCD1C73-0CF8-4BF8-BEC3-B45452C191F4}" type="parTrans" cxnId="{14BB45F3-96EE-4667-9A70-1AF6FC1DE43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0AAF7707-5C67-4049-81E3-812B3AD4C416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600" b="1" dirty="0" smtClean="0">
              <a:solidFill>
                <a:schemeClr val="bg1"/>
              </a:solidFill>
              <a:latin typeface="Agency FB" pitchFamily="34" charset="0"/>
            </a:rPr>
            <a:t>PROCESSO DE SELEÇÃO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A18341D9-B2ED-481B-A803-CFC3080E648E}" type="sibTrans" cxnId="{8A7C113F-D1D7-4893-9CB8-95FEB6602A14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5F91F3AC-DC1B-4842-9CC6-FB2525CA49D7}" type="parTrans" cxnId="{8A7C113F-D1D7-4893-9CB8-95FEB6602A14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84346FB6-CB39-4B3C-80C3-35AF64A1C931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600" b="1" dirty="0" smtClean="0">
              <a:solidFill>
                <a:schemeClr val="bg1"/>
              </a:solidFill>
              <a:latin typeface="Agency FB" pitchFamily="34" charset="0"/>
            </a:rPr>
            <a:t>PROJETO FX-2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11C2A16F-1FEA-46D9-BE0E-18EBCCE2455D}" type="sibTrans" cxnId="{1D510954-9705-4E78-993C-F4354B985143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DCDC858F-BFDD-4B34-9C3B-187A9C89D795}" type="parTrans" cxnId="{1D510954-9705-4E78-993C-F4354B985143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2FA5891F-CC73-4DC9-9B69-DE72366541D2}" type="pres">
      <dgm:prSet presAssocID="{0F5DD322-5431-48BB-8B83-66EB0D6504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3EE6398-9FA8-4716-9624-9F86882697E4}" type="pres">
      <dgm:prSet presAssocID="{7476FCD1-C691-4EB3-B452-1DFD882D2FE8}" presName="composite" presStyleCnt="0"/>
      <dgm:spPr/>
      <dgm:t>
        <a:bodyPr/>
        <a:lstStyle/>
        <a:p>
          <a:endParaRPr lang="pt-BR"/>
        </a:p>
      </dgm:t>
    </dgm:pt>
    <dgm:pt modelId="{45D70248-2572-4F15-9BBE-3BD8AD049117}" type="pres">
      <dgm:prSet presAssocID="{7476FCD1-C691-4EB3-B452-1DFD882D2FE8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8D2A0C-84BC-4A9D-A601-90F6C26345EE}" type="pres">
      <dgm:prSet presAssocID="{7476FCD1-C691-4EB3-B452-1DFD882D2FE8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00E645-D9C8-41C3-B379-6D55704AB65C}" type="pres">
      <dgm:prSet presAssocID="{F1771648-CB89-4D68-A22C-2197AB2D82C6}" presName="sp" presStyleCnt="0"/>
      <dgm:spPr/>
      <dgm:t>
        <a:bodyPr/>
        <a:lstStyle/>
        <a:p>
          <a:endParaRPr lang="pt-BR"/>
        </a:p>
      </dgm:t>
    </dgm:pt>
    <dgm:pt modelId="{BD876C43-B7C9-410B-8E48-BCD72DC9F789}" type="pres">
      <dgm:prSet presAssocID="{152A6CCC-80E0-43CF-AE1D-8F73D94E692D}" presName="composite" presStyleCnt="0"/>
      <dgm:spPr/>
      <dgm:t>
        <a:bodyPr/>
        <a:lstStyle/>
        <a:p>
          <a:endParaRPr lang="pt-BR"/>
        </a:p>
      </dgm:t>
    </dgm:pt>
    <dgm:pt modelId="{2468AAF6-6DF8-4432-8256-89D3A1E04940}" type="pres">
      <dgm:prSet presAssocID="{152A6CCC-80E0-43CF-AE1D-8F73D94E692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C6ACFF-51EB-4141-8B81-708C998D9285}" type="pres">
      <dgm:prSet presAssocID="{152A6CCC-80E0-43CF-AE1D-8F73D94E692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5026E1-9EBA-4A57-BC36-A974594322B9}" type="pres">
      <dgm:prSet presAssocID="{E1F3B7D3-62C4-4326-878F-F2D9E63C947C}" presName="sp" presStyleCnt="0"/>
      <dgm:spPr/>
      <dgm:t>
        <a:bodyPr/>
        <a:lstStyle/>
        <a:p>
          <a:endParaRPr lang="pt-BR"/>
        </a:p>
      </dgm:t>
    </dgm:pt>
    <dgm:pt modelId="{6C2DF6F0-AAB0-4294-B1C3-14D76D755BAA}" type="pres">
      <dgm:prSet presAssocID="{A06F8A44-B1B5-42E8-8C25-D1D87EBC1D21}" presName="composite" presStyleCnt="0"/>
      <dgm:spPr/>
      <dgm:t>
        <a:bodyPr/>
        <a:lstStyle/>
        <a:p>
          <a:endParaRPr lang="pt-BR"/>
        </a:p>
      </dgm:t>
    </dgm:pt>
    <dgm:pt modelId="{95D41AFC-25FF-4284-AB4F-19939B9F79A8}" type="pres">
      <dgm:prSet presAssocID="{A06F8A44-B1B5-42E8-8C25-D1D87EBC1D2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97EDDF-8139-4EBF-A9A6-08E3BB47AF9F}" type="pres">
      <dgm:prSet presAssocID="{A06F8A44-B1B5-42E8-8C25-D1D87EBC1D21}" presName="descendantText" presStyleLbl="alignAcc1" presStyleIdx="2" presStyleCnt="4" custLinFactNeighborY="-2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B5F4D1-7CCA-4FB1-AEA6-9C39E2F1FABB}" type="pres">
      <dgm:prSet presAssocID="{9693921F-826B-497D-9B75-CE76B097B510}" presName="sp" presStyleCnt="0"/>
      <dgm:spPr/>
    </dgm:pt>
    <dgm:pt modelId="{4E14F200-24E3-431A-97FD-024F49D7DE2B}" type="pres">
      <dgm:prSet presAssocID="{C8059595-A372-4099-A503-580A6AB49030}" presName="composite" presStyleCnt="0"/>
      <dgm:spPr/>
    </dgm:pt>
    <dgm:pt modelId="{15A5D18F-1E6E-4827-BE50-12D65EE91D13}" type="pres">
      <dgm:prSet presAssocID="{C8059595-A372-4099-A503-580A6AB4903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CA35CE-D3FC-4AF6-9B0B-9EE3FC6834A8}" type="pres">
      <dgm:prSet presAssocID="{C8059595-A372-4099-A503-580A6AB4903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1D66F06-8DEB-449F-A7F4-F1A4F87E92F2}" srcId="{0F5DD322-5431-48BB-8B83-66EB0D650465}" destId="{152A6CCC-80E0-43CF-AE1D-8F73D94E692D}" srcOrd="1" destOrd="0" parTransId="{09B3321B-82C7-4ACC-84AC-042D30087670}" sibTransId="{E1F3B7D3-62C4-4326-878F-F2D9E63C947C}"/>
    <dgm:cxn modelId="{A1FD44E4-E33F-4784-8E15-3A46DA5A8A36}" srcId="{0F5DD322-5431-48BB-8B83-66EB0D650465}" destId="{C8059595-A372-4099-A503-580A6AB49030}" srcOrd="3" destOrd="0" parTransId="{ED96F554-F695-4470-B124-F65FCBE0F796}" sibTransId="{27A08088-89B5-460C-9412-769194DE59D9}"/>
    <dgm:cxn modelId="{38C071B5-BF13-4A8E-9752-E85820B645E6}" type="presOf" srcId="{0F5DD322-5431-48BB-8B83-66EB0D650465}" destId="{2FA5891F-CC73-4DC9-9B69-DE72366541D2}" srcOrd="0" destOrd="0" presId="urn:microsoft.com/office/officeart/2005/8/layout/chevron2"/>
    <dgm:cxn modelId="{1D510954-9705-4E78-993C-F4354B985143}" srcId="{A06F8A44-B1B5-42E8-8C25-D1D87EBC1D21}" destId="{84346FB6-CB39-4B3C-80C3-35AF64A1C931}" srcOrd="0" destOrd="0" parTransId="{DCDC858F-BFDD-4B34-9C3B-187A9C89D795}" sibTransId="{11C2A16F-1FEA-46D9-BE0E-18EBCCE2455D}"/>
    <dgm:cxn modelId="{C4098ACF-E8FF-4291-BBCE-C416C265D6E8}" srcId="{7476FCD1-C691-4EB3-B452-1DFD882D2FE8}" destId="{E4062206-B597-41BD-A204-48582269604B}" srcOrd="0" destOrd="0" parTransId="{E7E88462-F043-41D2-BD19-CB3328B79A2C}" sibTransId="{7EB7EEFF-1E2C-4BC6-8185-4F5DB67C9044}"/>
    <dgm:cxn modelId="{D6805AE2-79F6-46FF-A1BF-CD230AD4FD51}" type="presOf" srcId="{128C4C92-82F5-4A90-8C1F-5E8B999A858D}" destId="{33CA35CE-D3FC-4AF6-9B0B-9EE3FC6834A8}" srcOrd="0" destOrd="0" presId="urn:microsoft.com/office/officeart/2005/8/layout/chevron2"/>
    <dgm:cxn modelId="{624584B7-8589-4E8B-AB86-8CA9ED3F7820}" srcId="{C8059595-A372-4099-A503-580A6AB49030}" destId="{128C4C92-82F5-4A90-8C1F-5E8B999A858D}" srcOrd="0" destOrd="0" parTransId="{FF97CAA9-5C51-4D98-9B86-5D65804338B9}" sibTransId="{E1E581B8-BF0B-466C-8D4E-346A982316DE}"/>
    <dgm:cxn modelId="{FE5FEE6C-93D1-4E1C-B7C5-892A57A130FB}" srcId="{0F5DD322-5431-48BB-8B83-66EB0D650465}" destId="{7476FCD1-C691-4EB3-B452-1DFD882D2FE8}" srcOrd="0" destOrd="0" parTransId="{29271387-003F-4F44-99E2-9911AD19DA96}" sibTransId="{F1771648-CB89-4D68-A22C-2197AB2D82C6}"/>
    <dgm:cxn modelId="{945A691A-63C1-460F-B945-82730370CEDB}" type="presOf" srcId="{C8059595-A372-4099-A503-580A6AB49030}" destId="{15A5D18F-1E6E-4827-BE50-12D65EE91D13}" srcOrd="0" destOrd="0" presId="urn:microsoft.com/office/officeart/2005/8/layout/chevron2"/>
    <dgm:cxn modelId="{14BB45F3-96EE-4667-9A70-1AF6FC1DE432}" srcId="{0F5DD322-5431-48BB-8B83-66EB0D650465}" destId="{A06F8A44-B1B5-42E8-8C25-D1D87EBC1D21}" srcOrd="2" destOrd="0" parTransId="{CBCD1C73-0CF8-4BF8-BEC3-B45452C191F4}" sibTransId="{9693921F-826B-497D-9B75-CE76B097B510}"/>
    <dgm:cxn modelId="{7BFE525A-51E6-43F8-A694-B804FF1E36D5}" type="presOf" srcId="{152A6CCC-80E0-43CF-AE1D-8F73D94E692D}" destId="{2468AAF6-6DF8-4432-8256-89D3A1E04940}" srcOrd="0" destOrd="0" presId="urn:microsoft.com/office/officeart/2005/8/layout/chevron2"/>
    <dgm:cxn modelId="{88C7C4E1-14D2-411D-A1BB-6FE979A3DA33}" type="presOf" srcId="{7476FCD1-C691-4EB3-B452-1DFD882D2FE8}" destId="{45D70248-2572-4F15-9BBE-3BD8AD049117}" srcOrd="0" destOrd="0" presId="urn:microsoft.com/office/officeart/2005/8/layout/chevron2"/>
    <dgm:cxn modelId="{435FD1CD-F47A-4459-B41D-D6F5A7A530E7}" type="presOf" srcId="{0AAF7707-5C67-4049-81E3-812B3AD4C416}" destId="{DCC6ACFF-51EB-4141-8B81-708C998D9285}" srcOrd="0" destOrd="0" presId="urn:microsoft.com/office/officeart/2005/8/layout/chevron2"/>
    <dgm:cxn modelId="{20CB379E-60F7-47BA-8B65-560E60C3EC3A}" type="presOf" srcId="{A06F8A44-B1B5-42E8-8C25-D1D87EBC1D21}" destId="{95D41AFC-25FF-4284-AB4F-19939B9F79A8}" srcOrd="0" destOrd="0" presId="urn:microsoft.com/office/officeart/2005/8/layout/chevron2"/>
    <dgm:cxn modelId="{4EB57566-93E7-4B74-9A5A-C3491787B40B}" type="presOf" srcId="{E4062206-B597-41BD-A204-48582269604B}" destId="{568D2A0C-84BC-4A9D-A601-90F6C26345EE}" srcOrd="0" destOrd="0" presId="urn:microsoft.com/office/officeart/2005/8/layout/chevron2"/>
    <dgm:cxn modelId="{680942B0-F7F3-431D-BE25-18368A9959D3}" type="presOf" srcId="{84346FB6-CB39-4B3C-80C3-35AF64A1C931}" destId="{9597EDDF-8139-4EBF-A9A6-08E3BB47AF9F}" srcOrd="0" destOrd="0" presId="urn:microsoft.com/office/officeart/2005/8/layout/chevron2"/>
    <dgm:cxn modelId="{8A7C113F-D1D7-4893-9CB8-95FEB6602A14}" srcId="{152A6CCC-80E0-43CF-AE1D-8F73D94E692D}" destId="{0AAF7707-5C67-4049-81E3-812B3AD4C416}" srcOrd="0" destOrd="0" parTransId="{5F91F3AC-DC1B-4842-9CC6-FB2525CA49D7}" sibTransId="{A18341D9-B2ED-481B-A803-CFC3080E648E}"/>
    <dgm:cxn modelId="{66B37946-A629-45F3-91BF-4D777BA1BAF1}" type="presParOf" srcId="{2FA5891F-CC73-4DC9-9B69-DE72366541D2}" destId="{23EE6398-9FA8-4716-9624-9F86882697E4}" srcOrd="0" destOrd="0" presId="urn:microsoft.com/office/officeart/2005/8/layout/chevron2"/>
    <dgm:cxn modelId="{47351BEA-4905-4226-82AD-75C5F2480E9B}" type="presParOf" srcId="{23EE6398-9FA8-4716-9624-9F86882697E4}" destId="{45D70248-2572-4F15-9BBE-3BD8AD049117}" srcOrd="0" destOrd="0" presId="urn:microsoft.com/office/officeart/2005/8/layout/chevron2"/>
    <dgm:cxn modelId="{4CE0701A-FE3F-4C17-852C-A434710B23D6}" type="presParOf" srcId="{23EE6398-9FA8-4716-9624-9F86882697E4}" destId="{568D2A0C-84BC-4A9D-A601-90F6C26345EE}" srcOrd="1" destOrd="0" presId="urn:microsoft.com/office/officeart/2005/8/layout/chevron2"/>
    <dgm:cxn modelId="{C3C3EEFA-BE69-4254-A465-56ABA91BF0EA}" type="presParOf" srcId="{2FA5891F-CC73-4DC9-9B69-DE72366541D2}" destId="{DA00E645-D9C8-41C3-B379-6D55704AB65C}" srcOrd="1" destOrd="0" presId="urn:microsoft.com/office/officeart/2005/8/layout/chevron2"/>
    <dgm:cxn modelId="{9A2D9713-C25F-4D8B-8858-490F8D428442}" type="presParOf" srcId="{2FA5891F-CC73-4DC9-9B69-DE72366541D2}" destId="{BD876C43-B7C9-410B-8E48-BCD72DC9F789}" srcOrd="2" destOrd="0" presId="urn:microsoft.com/office/officeart/2005/8/layout/chevron2"/>
    <dgm:cxn modelId="{4B8B7096-4D76-4920-B8B3-DB9A00BDD773}" type="presParOf" srcId="{BD876C43-B7C9-410B-8E48-BCD72DC9F789}" destId="{2468AAF6-6DF8-4432-8256-89D3A1E04940}" srcOrd="0" destOrd="0" presId="urn:microsoft.com/office/officeart/2005/8/layout/chevron2"/>
    <dgm:cxn modelId="{54296761-F1CE-4A63-A023-8195A31C27FB}" type="presParOf" srcId="{BD876C43-B7C9-410B-8E48-BCD72DC9F789}" destId="{DCC6ACFF-51EB-4141-8B81-708C998D9285}" srcOrd="1" destOrd="0" presId="urn:microsoft.com/office/officeart/2005/8/layout/chevron2"/>
    <dgm:cxn modelId="{A6DAD2BD-B6C2-476F-AE4C-109515AE7FCC}" type="presParOf" srcId="{2FA5891F-CC73-4DC9-9B69-DE72366541D2}" destId="{4E5026E1-9EBA-4A57-BC36-A974594322B9}" srcOrd="3" destOrd="0" presId="urn:microsoft.com/office/officeart/2005/8/layout/chevron2"/>
    <dgm:cxn modelId="{526EC5D5-100E-4E3D-8289-99D858018946}" type="presParOf" srcId="{2FA5891F-CC73-4DC9-9B69-DE72366541D2}" destId="{6C2DF6F0-AAB0-4294-B1C3-14D76D755BAA}" srcOrd="4" destOrd="0" presId="urn:microsoft.com/office/officeart/2005/8/layout/chevron2"/>
    <dgm:cxn modelId="{029DDD86-C57C-4DA7-85D8-4D112171B25E}" type="presParOf" srcId="{6C2DF6F0-AAB0-4294-B1C3-14D76D755BAA}" destId="{95D41AFC-25FF-4284-AB4F-19939B9F79A8}" srcOrd="0" destOrd="0" presId="urn:microsoft.com/office/officeart/2005/8/layout/chevron2"/>
    <dgm:cxn modelId="{64C09655-1492-46FD-B8D1-A97B7E0FE5DF}" type="presParOf" srcId="{6C2DF6F0-AAB0-4294-B1C3-14D76D755BAA}" destId="{9597EDDF-8139-4EBF-A9A6-08E3BB47AF9F}" srcOrd="1" destOrd="0" presId="urn:microsoft.com/office/officeart/2005/8/layout/chevron2"/>
    <dgm:cxn modelId="{A115E4E2-7F25-4EA4-B64E-919136CD46E6}" type="presParOf" srcId="{2FA5891F-CC73-4DC9-9B69-DE72366541D2}" destId="{38B5F4D1-7CCA-4FB1-AEA6-9C39E2F1FABB}" srcOrd="5" destOrd="0" presId="urn:microsoft.com/office/officeart/2005/8/layout/chevron2"/>
    <dgm:cxn modelId="{A0D6911C-DEAD-46E5-9E6D-79B3043FD945}" type="presParOf" srcId="{2FA5891F-CC73-4DC9-9B69-DE72366541D2}" destId="{4E14F200-24E3-431A-97FD-024F49D7DE2B}" srcOrd="6" destOrd="0" presId="urn:microsoft.com/office/officeart/2005/8/layout/chevron2"/>
    <dgm:cxn modelId="{C916B374-AD5A-4BF1-8870-50571894BD33}" type="presParOf" srcId="{4E14F200-24E3-431A-97FD-024F49D7DE2B}" destId="{15A5D18F-1E6E-4827-BE50-12D65EE91D13}" srcOrd="0" destOrd="0" presId="urn:microsoft.com/office/officeart/2005/8/layout/chevron2"/>
    <dgm:cxn modelId="{114E9426-FAA4-4CFD-9374-E418A283FFE7}" type="presParOf" srcId="{4E14F200-24E3-431A-97FD-024F49D7DE2B}" destId="{33CA35CE-D3FC-4AF6-9B0B-9EE3FC6834A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5DD322-5431-48BB-8B83-66EB0D650465}" type="doc">
      <dgm:prSet loTypeId="urn:microsoft.com/office/officeart/2005/8/layout/chevron2" loCatId="list" qsTypeId="urn:microsoft.com/office/officeart/2005/8/quickstyle/3d7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7476FCD1-C691-4EB3-B452-1DFD882D2FE8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29271387-003F-4F44-99E2-9911AD19DA96}" type="parTrans" cxnId="{FE5FEE6C-93D1-4E1C-B7C5-892A57A130FB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F1771648-CB89-4D68-A22C-2197AB2D82C6}" type="sibTrans" cxnId="{FE5FEE6C-93D1-4E1C-B7C5-892A57A130FB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E4062206-B597-41BD-A204-48582269604B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200" b="1" dirty="0" smtClean="0">
              <a:solidFill>
                <a:schemeClr val="bg1"/>
              </a:solidFill>
              <a:latin typeface="Agency FB" pitchFamily="34" charset="0"/>
            </a:rPr>
            <a:t>DA END À MISSÃO DA AERONÁUTICA</a:t>
          </a:r>
          <a:endParaRPr lang="pt-BR" sz="3200" b="1" dirty="0">
            <a:solidFill>
              <a:schemeClr val="bg1"/>
            </a:solidFill>
            <a:latin typeface="Agency FB" pitchFamily="34" charset="0"/>
          </a:endParaRPr>
        </a:p>
      </dgm:t>
    </dgm:pt>
    <dgm:pt modelId="{E7E88462-F043-41D2-BD19-CB3328B79A2C}" type="parTrans" cxnId="{C4098ACF-E8FF-4291-BBCE-C416C265D6E8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7EB7EEFF-1E2C-4BC6-8185-4F5DB67C9044}" type="sibTrans" cxnId="{C4098ACF-E8FF-4291-BBCE-C416C265D6E8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152A6CCC-80E0-43CF-AE1D-8F73D94E692D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smtClean="0">
              <a:solidFill>
                <a:srgbClr val="002060"/>
              </a:solidFill>
              <a:latin typeface="Agency FB" pitchFamily="34" charset="0"/>
            </a:rPr>
            <a:t>II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09B3321B-82C7-4ACC-84AC-042D30087670}" type="parTrans" cxnId="{21D66F06-8DEB-449F-A7F4-F1A4F87E92F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E1F3B7D3-62C4-4326-878F-F2D9E63C947C}" type="sibTrans" cxnId="{21D66F06-8DEB-449F-A7F4-F1A4F87E92F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C8059595-A372-4099-A503-580A6AB49030}">
      <dgm:prSet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IV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ED96F554-F695-4470-B124-F65FCBE0F796}" type="parTrans" cxnId="{A1FD44E4-E33F-4784-8E15-3A46DA5A8A36}">
      <dgm:prSet/>
      <dgm:spPr/>
      <dgm:t>
        <a:bodyPr/>
        <a:lstStyle/>
        <a:p>
          <a:endParaRPr lang="pt-BR"/>
        </a:p>
      </dgm:t>
    </dgm:pt>
    <dgm:pt modelId="{27A08088-89B5-460C-9412-769194DE59D9}" type="sibTrans" cxnId="{A1FD44E4-E33F-4784-8E15-3A46DA5A8A36}">
      <dgm:prSet/>
      <dgm:spPr/>
      <dgm:t>
        <a:bodyPr/>
        <a:lstStyle/>
        <a:p>
          <a:endParaRPr lang="pt-BR"/>
        </a:p>
      </dgm:t>
    </dgm:pt>
    <dgm:pt modelId="{128C4C92-82F5-4A90-8C1F-5E8B999A858D}">
      <dgm:prSet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pt-BR" sz="3600" b="1" dirty="0" smtClean="0">
              <a:solidFill>
                <a:schemeClr val="bg1"/>
              </a:solidFill>
              <a:latin typeface="Agency FB" pitchFamily="34" charset="0"/>
            </a:rPr>
            <a:t>CONSIDERAÇÕES FINAIS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FF97CAA9-5C51-4D98-9B86-5D65804338B9}" type="parTrans" cxnId="{624584B7-8589-4E8B-AB86-8CA9ED3F7820}">
      <dgm:prSet/>
      <dgm:spPr/>
      <dgm:t>
        <a:bodyPr/>
        <a:lstStyle/>
        <a:p>
          <a:endParaRPr lang="pt-BR"/>
        </a:p>
      </dgm:t>
    </dgm:pt>
    <dgm:pt modelId="{E1E581B8-BF0B-466C-8D4E-346A982316DE}" type="sibTrans" cxnId="{624584B7-8589-4E8B-AB86-8CA9ED3F7820}">
      <dgm:prSet/>
      <dgm:spPr/>
      <dgm:t>
        <a:bodyPr/>
        <a:lstStyle/>
        <a:p>
          <a:endParaRPr lang="pt-BR"/>
        </a:p>
      </dgm:t>
    </dgm:pt>
    <dgm:pt modelId="{A06F8A44-B1B5-42E8-8C25-D1D87EBC1D21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III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9693921F-826B-497D-9B75-CE76B097B510}" type="sibTrans" cxnId="{14BB45F3-96EE-4667-9A70-1AF6FC1DE43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CBCD1C73-0CF8-4BF8-BEC3-B45452C191F4}" type="parTrans" cxnId="{14BB45F3-96EE-4667-9A70-1AF6FC1DE43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0AAF7707-5C67-4049-81E3-812B3AD4C416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600" b="1" dirty="0" smtClean="0">
              <a:solidFill>
                <a:srgbClr val="FFFF00"/>
              </a:solidFill>
              <a:latin typeface="Agency FB" pitchFamily="34" charset="0"/>
            </a:rPr>
            <a:t>PROCESSO DE SELEÇÃO</a:t>
          </a:r>
          <a:endParaRPr lang="pt-BR" sz="3600" b="1" dirty="0">
            <a:solidFill>
              <a:srgbClr val="FFFF00"/>
            </a:solidFill>
            <a:latin typeface="Agency FB" pitchFamily="34" charset="0"/>
          </a:endParaRPr>
        </a:p>
      </dgm:t>
    </dgm:pt>
    <dgm:pt modelId="{A18341D9-B2ED-481B-A803-CFC3080E648E}" type="sibTrans" cxnId="{8A7C113F-D1D7-4893-9CB8-95FEB6602A14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5F91F3AC-DC1B-4842-9CC6-FB2525CA49D7}" type="parTrans" cxnId="{8A7C113F-D1D7-4893-9CB8-95FEB6602A14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84346FB6-CB39-4B3C-80C3-35AF64A1C931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600" b="1" smtClean="0">
              <a:solidFill>
                <a:schemeClr val="bg1"/>
              </a:solidFill>
              <a:latin typeface="Agency FB" pitchFamily="34" charset="0"/>
            </a:rPr>
            <a:t>PROJETO FX-2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11C2A16F-1FEA-46D9-BE0E-18EBCCE2455D}" type="sibTrans" cxnId="{1D510954-9705-4E78-993C-F4354B985143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DCDC858F-BFDD-4B34-9C3B-187A9C89D795}" type="parTrans" cxnId="{1D510954-9705-4E78-993C-F4354B985143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2FA5891F-CC73-4DC9-9B69-DE72366541D2}" type="pres">
      <dgm:prSet presAssocID="{0F5DD322-5431-48BB-8B83-66EB0D6504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3EE6398-9FA8-4716-9624-9F86882697E4}" type="pres">
      <dgm:prSet presAssocID="{7476FCD1-C691-4EB3-B452-1DFD882D2FE8}" presName="composite" presStyleCnt="0"/>
      <dgm:spPr/>
      <dgm:t>
        <a:bodyPr/>
        <a:lstStyle/>
        <a:p>
          <a:endParaRPr lang="pt-BR"/>
        </a:p>
      </dgm:t>
    </dgm:pt>
    <dgm:pt modelId="{45D70248-2572-4F15-9BBE-3BD8AD049117}" type="pres">
      <dgm:prSet presAssocID="{7476FCD1-C691-4EB3-B452-1DFD882D2FE8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8D2A0C-84BC-4A9D-A601-90F6C26345EE}" type="pres">
      <dgm:prSet presAssocID="{7476FCD1-C691-4EB3-B452-1DFD882D2FE8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00E645-D9C8-41C3-B379-6D55704AB65C}" type="pres">
      <dgm:prSet presAssocID="{F1771648-CB89-4D68-A22C-2197AB2D82C6}" presName="sp" presStyleCnt="0"/>
      <dgm:spPr/>
      <dgm:t>
        <a:bodyPr/>
        <a:lstStyle/>
        <a:p>
          <a:endParaRPr lang="pt-BR"/>
        </a:p>
      </dgm:t>
    </dgm:pt>
    <dgm:pt modelId="{BD876C43-B7C9-410B-8E48-BCD72DC9F789}" type="pres">
      <dgm:prSet presAssocID="{152A6CCC-80E0-43CF-AE1D-8F73D94E692D}" presName="composite" presStyleCnt="0"/>
      <dgm:spPr/>
      <dgm:t>
        <a:bodyPr/>
        <a:lstStyle/>
        <a:p>
          <a:endParaRPr lang="pt-BR"/>
        </a:p>
      </dgm:t>
    </dgm:pt>
    <dgm:pt modelId="{2468AAF6-6DF8-4432-8256-89D3A1E04940}" type="pres">
      <dgm:prSet presAssocID="{152A6CCC-80E0-43CF-AE1D-8F73D94E692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C6ACFF-51EB-4141-8B81-708C998D9285}" type="pres">
      <dgm:prSet presAssocID="{152A6CCC-80E0-43CF-AE1D-8F73D94E692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5026E1-9EBA-4A57-BC36-A974594322B9}" type="pres">
      <dgm:prSet presAssocID="{E1F3B7D3-62C4-4326-878F-F2D9E63C947C}" presName="sp" presStyleCnt="0"/>
      <dgm:spPr/>
      <dgm:t>
        <a:bodyPr/>
        <a:lstStyle/>
        <a:p>
          <a:endParaRPr lang="pt-BR"/>
        </a:p>
      </dgm:t>
    </dgm:pt>
    <dgm:pt modelId="{6C2DF6F0-AAB0-4294-B1C3-14D76D755BAA}" type="pres">
      <dgm:prSet presAssocID="{A06F8A44-B1B5-42E8-8C25-D1D87EBC1D21}" presName="composite" presStyleCnt="0"/>
      <dgm:spPr/>
      <dgm:t>
        <a:bodyPr/>
        <a:lstStyle/>
        <a:p>
          <a:endParaRPr lang="pt-BR"/>
        </a:p>
      </dgm:t>
    </dgm:pt>
    <dgm:pt modelId="{95D41AFC-25FF-4284-AB4F-19939B9F79A8}" type="pres">
      <dgm:prSet presAssocID="{A06F8A44-B1B5-42E8-8C25-D1D87EBC1D2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97EDDF-8139-4EBF-A9A6-08E3BB47AF9F}" type="pres">
      <dgm:prSet presAssocID="{A06F8A44-B1B5-42E8-8C25-D1D87EBC1D21}" presName="descendantText" presStyleLbl="alignAcc1" presStyleIdx="2" presStyleCnt="4" custLinFactNeighborY="-2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B5F4D1-7CCA-4FB1-AEA6-9C39E2F1FABB}" type="pres">
      <dgm:prSet presAssocID="{9693921F-826B-497D-9B75-CE76B097B510}" presName="sp" presStyleCnt="0"/>
      <dgm:spPr/>
    </dgm:pt>
    <dgm:pt modelId="{4E14F200-24E3-431A-97FD-024F49D7DE2B}" type="pres">
      <dgm:prSet presAssocID="{C8059595-A372-4099-A503-580A6AB49030}" presName="composite" presStyleCnt="0"/>
      <dgm:spPr/>
    </dgm:pt>
    <dgm:pt modelId="{15A5D18F-1E6E-4827-BE50-12D65EE91D13}" type="pres">
      <dgm:prSet presAssocID="{C8059595-A372-4099-A503-580A6AB4903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CA35CE-D3FC-4AF6-9B0B-9EE3FC6834A8}" type="pres">
      <dgm:prSet presAssocID="{C8059595-A372-4099-A503-580A6AB4903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1FD44E4-E33F-4784-8E15-3A46DA5A8A36}" srcId="{0F5DD322-5431-48BB-8B83-66EB0D650465}" destId="{C8059595-A372-4099-A503-580A6AB49030}" srcOrd="3" destOrd="0" parTransId="{ED96F554-F695-4470-B124-F65FCBE0F796}" sibTransId="{27A08088-89B5-460C-9412-769194DE59D9}"/>
    <dgm:cxn modelId="{B2C33DD1-3DE5-4CEE-8F1A-FF9072E26149}" type="presOf" srcId="{84346FB6-CB39-4B3C-80C3-35AF64A1C931}" destId="{9597EDDF-8139-4EBF-A9A6-08E3BB47AF9F}" srcOrd="0" destOrd="0" presId="urn:microsoft.com/office/officeart/2005/8/layout/chevron2"/>
    <dgm:cxn modelId="{21D66F06-8DEB-449F-A7F4-F1A4F87E92F2}" srcId="{0F5DD322-5431-48BB-8B83-66EB0D650465}" destId="{152A6CCC-80E0-43CF-AE1D-8F73D94E692D}" srcOrd="1" destOrd="0" parTransId="{09B3321B-82C7-4ACC-84AC-042D30087670}" sibTransId="{E1F3B7D3-62C4-4326-878F-F2D9E63C947C}"/>
    <dgm:cxn modelId="{37027985-EB19-48ED-A209-2B60D282A7D6}" type="presOf" srcId="{C8059595-A372-4099-A503-580A6AB49030}" destId="{15A5D18F-1E6E-4827-BE50-12D65EE91D13}" srcOrd="0" destOrd="0" presId="urn:microsoft.com/office/officeart/2005/8/layout/chevron2"/>
    <dgm:cxn modelId="{1D510954-9705-4E78-993C-F4354B985143}" srcId="{A06F8A44-B1B5-42E8-8C25-D1D87EBC1D21}" destId="{84346FB6-CB39-4B3C-80C3-35AF64A1C931}" srcOrd="0" destOrd="0" parTransId="{DCDC858F-BFDD-4B34-9C3B-187A9C89D795}" sibTransId="{11C2A16F-1FEA-46D9-BE0E-18EBCCE2455D}"/>
    <dgm:cxn modelId="{C4098ACF-E8FF-4291-BBCE-C416C265D6E8}" srcId="{7476FCD1-C691-4EB3-B452-1DFD882D2FE8}" destId="{E4062206-B597-41BD-A204-48582269604B}" srcOrd="0" destOrd="0" parTransId="{E7E88462-F043-41D2-BD19-CB3328B79A2C}" sibTransId="{7EB7EEFF-1E2C-4BC6-8185-4F5DB67C9044}"/>
    <dgm:cxn modelId="{624584B7-8589-4E8B-AB86-8CA9ED3F7820}" srcId="{C8059595-A372-4099-A503-580A6AB49030}" destId="{128C4C92-82F5-4A90-8C1F-5E8B999A858D}" srcOrd="0" destOrd="0" parTransId="{FF97CAA9-5C51-4D98-9B86-5D65804338B9}" sibTransId="{E1E581B8-BF0B-466C-8D4E-346A982316DE}"/>
    <dgm:cxn modelId="{B1A6267B-A183-4287-9D1D-85D14D1A831C}" type="presOf" srcId="{0F5DD322-5431-48BB-8B83-66EB0D650465}" destId="{2FA5891F-CC73-4DC9-9B69-DE72366541D2}" srcOrd="0" destOrd="0" presId="urn:microsoft.com/office/officeart/2005/8/layout/chevron2"/>
    <dgm:cxn modelId="{FCAE3236-F284-4BFA-88B1-7BFD0097C7D5}" type="presOf" srcId="{A06F8A44-B1B5-42E8-8C25-D1D87EBC1D21}" destId="{95D41AFC-25FF-4284-AB4F-19939B9F79A8}" srcOrd="0" destOrd="0" presId="urn:microsoft.com/office/officeart/2005/8/layout/chevron2"/>
    <dgm:cxn modelId="{54D386B4-DF0D-4500-AC8A-101DD59A66EC}" type="presOf" srcId="{128C4C92-82F5-4A90-8C1F-5E8B999A858D}" destId="{33CA35CE-D3FC-4AF6-9B0B-9EE3FC6834A8}" srcOrd="0" destOrd="0" presId="urn:microsoft.com/office/officeart/2005/8/layout/chevron2"/>
    <dgm:cxn modelId="{FE5FEE6C-93D1-4E1C-B7C5-892A57A130FB}" srcId="{0F5DD322-5431-48BB-8B83-66EB0D650465}" destId="{7476FCD1-C691-4EB3-B452-1DFD882D2FE8}" srcOrd="0" destOrd="0" parTransId="{29271387-003F-4F44-99E2-9911AD19DA96}" sibTransId="{F1771648-CB89-4D68-A22C-2197AB2D82C6}"/>
    <dgm:cxn modelId="{99FF31F2-4ABE-436A-ABF0-112FB0052BBF}" type="presOf" srcId="{E4062206-B597-41BD-A204-48582269604B}" destId="{568D2A0C-84BC-4A9D-A601-90F6C26345EE}" srcOrd="0" destOrd="0" presId="urn:microsoft.com/office/officeart/2005/8/layout/chevron2"/>
    <dgm:cxn modelId="{863CB452-1001-4158-9F08-6B3FE59E41D1}" type="presOf" srcId="{152A6CCC-80E0-43CF-AE1D-8F73D94E692D}" destId="{2468AAF6-6DF8-4432-8256-89D3A1E04940}" srcOrd="0" destOrd="0" presId="urn:microsoft.com/office/officeart/2005/8/layout/chevron2"/>
    <dgm:cxn modelId="{10D0C1F2-9161-4505-B47B-C972FB1BFF74}" type="presOf" srcId="{0AAF7707-5C67-4049-81E3-812B3AD4C416}" destId="{DCC6ACFF-51EB-4141-8B81-708C998D9285}" srcOrd="0" destOrd="0" presId="urn:microsoft.com/office/officeart/2005/8/layout/chevron2"/>
    <dgm:cxn modelId="{14BB45F3-96EE-4667-9A70-1AF6FC1DE432}" srcId="{0F5DD322-5431-48BB-8B83-66EB0D650465}" destId="{A06F8A44-B1B5-42E8-8C25-D1D87EBC1D21}" srcOrd="2" destOrd="0" parTransId="{CBCD1C73-0CF8-4BF8-BEC3-B45452C191F4}" sibTransId="{9693921F-826B-497D-9B75-CE76B097B510}"/>
    <dgm:cxn modelId="{B9049633-74EA-4D82-99FC-958D469E5CAC}" type="presOf" srcId="{7476FCD1-C691-4EB3-B452-1DFD882D2FE8}" destId="{45D70248-2572-4F15-9BBE-3BD8AD049117}" srcOrd="0" destOrd="0" presId="urn:microsoft.com/office/officeart/2005/8/layout/chevron2"/>
    <dgm:cxn modelId="{8A7C113F-D1D7-4893-9CB8-95FEB6602A14}" srcId="{152A6CCC-80E0-43CF-AE1D-8F73D94E692D}" destId="{0AAF7707-5C67-4049-81E3-812B3AD4C416}" srcOrd="0" destOrd="0" parTransId="{5F91F3AC-DC1B-4842-9CC6-FB2525CA49D7}" sibTransId="{A18341D9-B2ED-481B-A803-CFC3080E648E}"/>
    <dgm:cxn modelId="{07985176-EA11-4B0D-BD40-E3BB730731B1}" type="presParOf" srcId="{2FA5891F-CC73-4DC9-9B69-DE72366541D2}" destId="{23EE6398-9FA8-4716-9624-9F86882697E4}" srcOrd="0" destOrd="0" presId="urn:microsoft.com/office/officeart/2005/8/layout/chevron2"/>
    <dgm:cxn modelId="{1DF6FC59-2F11-4F77-BA85-AAB410755522}" type="presParOf" srcId="{23EE6398-9FA8-4716-9624-9F86882697E4}" destId="{45D70248-2572-4F15-9BBE-3BD8AD049117}" srcOrd="0" destOrd="0" presId="urn:microsoft.com/office/officeart/2005/8/layout/chevron2"/>
    <dgm:cxn modelId="{912B63E2-C6E9-4F4C-8237-EDBAD370E1AD}" type="presParOf" srcId="{23EE6398-9FA8-4716-9624-9F86882697E4}" destId="{568D2A0C-84BC-4A9D-A601-90F6C26345EE}" srcOrd="1" destOrd="0" presId="urn:microsoft.com/office/officeart/2005/8/layout/chevron2"/>
    <dgm:cxn modelId="{CF7AD090-6081-4807-86C6-C61C14D8E975}" type="presParOf" srcId="{2FA5891F-CC73-4DC9-9B69-DE72366541D2}" destId="{DA00E645-D9C8-41C3-B379-6D55704AB65C}" srcOrd="1" destOrd="0" presId="urn:microsoft.com/office/officeart/2005/8/layout/chevron2"/>
    <dgm:cxn modelId="{994F6100-00BF-4BA1-BDDF-F3791CFDA8BE}" type="presParOf" srcId="{2FA5891F-CC73-4DC9-9B69-DE72366541D2}" destId="{BD876C43-B7C9-410B-8E48-BCD72DC9F789}" srcOrd="2" destOrd="0" presId="urn:microsoft.com/office/officeart/2005/8/layout/chevron2"/>
    <dgm:cxn modelId="{C8C22AF2-B1B3-4773-9A3D-F3AE4991FA39}" type="presParOf" srcId="{BD876C43-B7C9-410B-8E48-BCD72DC9F789}" destId="{2468AAF6-6DF8-4432-8256-89D3A1E04940}" srcOrd="0" destOrd="0" presId="urn:microsoft.com/office/officeart/2005/8/layout/chevron2"/>
    <dgm:cxn modelId="{E1FA0C2C-8329-41C1-A595-9431AC6372C2}" type="presParOf" srcId="{BD876C43-B7C9-410B-8E48-BCD72DC9F789}" destId="{DCC6ACFF-51EB-4141-8B81-708C998D9285}" srcOrd="1" destOrd="0" presId="urn:microsoft.com/office/officeart/2005/8/layout/chevron2"/>
    <dgm:cxn modelId="{71F5D40E-0D64-4D45-880C-A5A9025C6D34}" type="presParOf" srcId="{2FA5891F-CC73-4DC9-9B69-DE72366541D2}" destId="{4E5026E1-9EBA-4A57-BC36-A974594322B9}" srcOrd="3" destOrd="0" presId="urn:microsoft.com/office/officeart/2005/8/layout/chevron2"/>
    <dgm:cxn modelId="{03A842BC-EFC0-4E16-9967-9F599605507C}" type="presParOf" srcId="{2FA5891F-CC73-4DC9-9B69-DE72366541D2}" destId="{6C2DF6F0-AAB0-4294-B1C3-14D76D755BAA}" srcOrd="4" destOrd="0" presId="urn:microsoft.com/office/officeart/2005/8/layout/chevron2"/>
    <dgm:cxn modelId="{75C49EA1-A7DD-45AD-AC4C-D428A5642BFF}" type="presParOf" srcId="{6C2DF6F0-AAB0-4294-B1C3-14D76D755BAA}" destId="{95D41AFC-25FF-4284-AB4F-19939B9F79A8}" srcOrd="0" destOrd="0" presId="urn:microsoft.com/office/officeart/2005/8/layout/chevron2"/>
    <dgm:cxn modelId="{0FF7D2AA-D678-4758-9C5E-31C1EC8E2BCD}" type="presParOf" srcId="{6C2DF6F0-AAB0-4294-B1C3-14D76D755BAA}" destId="{9597EDDF-8139-4EBF-A9A6-08E3BB47AF9F}" srcOrd="1" destOrd="0" presId="urn:microsoft.com/office/officeart/2005/8/layout/chevron2"/>
    <dgm:cxn modelId="{826DBB23-A47C-4C23-B622-635988F29C6C}" type="presParOf" srcId="{2FA5891F-CC73-4DC9-9B69-DE72366541D2}" destId="{38B5F4D1-7CCA-4FB1-AEA6-9C39E2F1FABB}" srcOrd="5" destOrd="0" presId="urn:microsoft.com/office/officeart/2005/8/layout/chevron2"/>
    <dgm:cxn modelId="{07A0420D-B6F9-4118-94D2-8FC106A105B6}" type="presParOf" srcId="{2FA5891F-CC73-4DC9-9B69-DE72366541D2}" destId="{4E14F200-24E3-431A-97FD-024F49D7DE2B}" srcOrd="6" destOrd="0" presId="urn:microsoft.com/office/officeart/2005/8/layout/chevron2"/>
    <dgm:cxn modelId="{4B0EC4DF-3917-44AC-91A9-82AD40300C89}" type="presParOf" srcId="{4E14F200-24E3-431A-97FD-024F49D7DE2B}" destId="{15A5D18F-1E6E-4827-BE50-12D65EE91D13}" srcOrd="0" destOrd="0" presId="urn:microsoft.com/office/officeart/2005/8/layout/chevron2"/>
    <dgm:cxn modelId="{AF3358BD-21B8-4405-9020-D9C20C32238B}" type="presParOf" srcId="{4E14F200-24E3-431A-97FD-024F49D7DE2B}" destId="{33CA35CE-D3FC-4AF6-9B0B-9EE3FC6834A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5DD322-5431-48BB-8B83-66EB0D650465}" type="doc">
      <dgm:prSet loTypeId="urn:microsoft.com/office/officeart/2005/8/layout/chevron2" loCatId="list" qsTypeId="urn:microsoft.com/office/officeart/2005/8/quickstyle/3d7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7476FCD1-C691-4EB3-B452-1DFD882D2FE8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29271387-003F-4F44-99E2-9911AD19DA96}" type="parTrans" cxnId="{FE5FEE6C-93D1-4E1C-B7C5-892A57A130FB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F1771648-CB89-4D68-A22C-2197AB2D82C6}" type="sibTrans" cxnId="{FE5FEE6C-93D1-4E1C-B7C5-892A57A130FB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E4062206-B597-41BD-A204-48582269604B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200" b="1" dirty="0" smtClean="0">
              <a:solidFill>
                <a:schemeClr val="bg1"/>
              </a:solidFill>
              <a:latin typeface="Agency FB" pitchFamily="34" charset="0"/>
            </a:rPr>
            <a:t>DA END À MISSÃO DA AERONÁUTICA</a:t>
          </a:r>
          <a:endParaRPr lang="pt-BR" sz="3200" b="1" dirty="0">
            <a:solidFill>
              <a:schemeClr val="bg1"/>
            </a:solidFill>
            <a:latin typeface="Agency FB" pitchFamily="34" charset="0"/>
          </a:endParaRPr>
        </a:p>
      </dgm:t>
    </dgm:pt>
    <dgm:pt modelId="{E7E88462-F043-41D2-BD19-CB3328B79A2C}" type="parTrans" cxnId="{C4098ACF-E8FF-4291-BBCE-C416C265D6E8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7EB7EEFF-1E2C-4BC6-8185-4F5DB67C9044}" type="sibTrans" cxnId="{C4098ACF-E8FF-4291-BBCE-C416C265D6E8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152A6CCC-80E0-43CF-AE1D-8F73D94E692D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smtClean="0">
              <a:solidFill>
                <a:srgbClr val="002060"/>
              </a:solidFill>
              <a:latin typeface="Agency FB" pitchFamily="34" charset="0"/>
            </a:rPr>
            <a:t>II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09B3321B-82C7-4ACC-84AC-042D30087670}" type="parTrans" cxnId="{21D66F06-8DEB-449F-A7F4-F1A4F87E92F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E1F3B7D3-62C4-4326-878F-F2D9E63C947C}" type="sibTrans" cxnId="{21D66F06-8DEB-449F-A7F4-F1A4F87E92F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C8059595-A372-4099-A503-580A6AB49030}">
      <dgm:prSet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IV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ED96F554-F695-4470-B124-F65FCBE0F796}" type="parTrans" cxnId="{A1FD44E4-E33F-4784-8E15-3A46DA5A8A36}">
      <dgm:prSet/>
      <dgm:spPr/>
      <dgm:t>
        <a:bodyPr/>
        <a:lstStyle/>
        <a:p>
          <a:endParaRPr lang="pt-BR"/>
        </a:p>
      </dgm:t>
    </dgm:pt>
    <dgm:pt modelId="{27A08088-89B5-460C-9412-769194DE59D9}" type="sibTrans" cxnId="{A1FD44E4-E33F-4784-8E15-3A46DA5A8A36}">
      <dgm:prSet/>
      <dgm:spPr/>
      <dgm:t>
        <a:bodyPr/>
        <a:lstStyle/>
        <a:p>
          <a:endParaRPr lang="pt-BR"/>
        </a:p>
      </dgm:t>
    </dgm:pt>
    <dgm:pt modelId="{128C4C92-82F5-4A90-8C1F-5E8B999A858D}">
      <dgm:prSet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pt-BR" sz="3600" b="1" dirty="0" smtClean="0">
              <a:solidFill>
                <a:schemeClr val="bg1"/>
              </a:solidFill>
              <a:latin typeface="Agency FB" pitchFamily="34" charset="0"/>
            </a:rPr>
            <a:t>CONSIDERAÇÕES FINAIS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FF97CAA9-5C51-4D98-9B86-5D65804338B9}" type="parTrans" cxnId="{624584B7-8589-4E8B-AB86-8CA9ED3F7820}">
      <dgm:prSet/>
      <dgm:spPr/>
      <dgm:t>
        <a:bodyPr/>
        <a:lstStyle/>
        <a:p>
          <a:endParaRPr lang="pt-BR"/>
        </a:p>
      </dgm:t>
    </dgm:pt>
    <dgm:pt modelId="{E1E581B8-BF0B-466C-8D4E-346A982316DE}" type="sibTrans" cxnId="{624584B7-8589-4E8B-AB86-8CA9ED3F7820}">
      <dgm:prSet/>
      <dgm:spPr/>
      <dgm:t>
        <a:bodyPr/>
        <a:lstStyle/>
        <a:p>
          <a:endParaRPr lang="pt-BR"/>
        </a:p>
      </dgm:t>
    </dgm:pt>
    <dgm:pt modelId="{A06F8A44-B1B5-42E8-8C25-D1D87EBC1D21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III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9693921F-826B-497D-9B75-CE76B097B510}" type="sibTrans" cxnId="{14BB45F3-96EE-4667-9A70-1AF6FC1DE43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CBCD1C73-0CF8-4BF8-BEC3-B45452C191F4}" type="parTrans" cxnId="{14BB45F3-96EE-4667-9A70-1AF6FC1DE43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0AAF7707-5C67-4049-81E3-812B3AD4C416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600" b="1" smtClean="0">
              <a:solidFill>
                <a:schemeClr val="bg1"/>
              </a:solidFill>
              <a:latin typeface="Agency FB" pitchFamily="34" charset="0"/>
            </a:rPr>
            <a:t>PROCESSO DE SELEÇÃO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A18341D9-B2ED-481B-A803-CFC3080E648E}" type="sibTrans" cxnId="{8A7C113F-D1D7-4893-9CB8-95FEB6602A14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5F91F3AC-DC1B-4842-9CC6-FB2525CA49D7}" type="parTrans" cxnId="{8A7C113F-D1D7-4893-9CB8-95FEB6602A14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84346FB6-CB39-4B3C-80C3-35AF64A1C931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600" b="1" dirty="0" smtClean="0">
              <a:solidFill>
                <a:srgbClr val="FFFF00"/>
              </a:solidFill>
              <a:latin typeface="Agency FB" pitchFamily="34" charset="0"/>
            </a:rPr>
            <a:t>PROJETO FX-2</a:t>
          </a:r>
          <a:endParaRPr lang="pt-BR" sz="3600" b="1" dirty="0">
            <a:solidFill>
              <a:srgbClr val="FFFF00"/>
            </a:solidFill>
            <a:latin typeface="Agency FB" pitchFamily="34" charset="0"/>
          </a:endParaRPr>
        </a:p>
      </dgm:t>
    </dgm:pt>
    <dgm:pt modelId="{11C2A16F-1FEA-46D9-BE0E-18EBCCE2455D}" type="sibTrans" cxnId="{1D510954-9705-4E78-993C-F4354B985143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DCDC858F-BFDD-4B34-9C3B-187A9C89D795}" type="parTrans" cxnId="{1D510954-9705-4E78-993C-F4354B985143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2FA5891F-CC73-4DC9-9B69-DE72366541D2}" type="pres">
      <dgm:prSet presAssocID="{0F5DD322-5431-48BB-8B83-66EB0D6504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3EE6398-9FA8-4716-9624-9F86882697E4}" type="pres">
      <dgm:prSet presAssocID="{7476FCD1-C691-4EB3-B452-1DFD882D2FE8}" presName="composite" presStyleCnt="0"/>
      <dgm:spPr/>
      <dgm:t>
        <a:bodyPr/>
        <a:lstStyle/>
        <a:p>
          <a:endParaRPr lang="pt-BR"/>
        </a:p>
      </dgm:t>
    </dgm:pt>
    <dgm:pt modelId="{45D70248-2572-4F15-9BBE-3BD8AD049117}" type="pres">
      <dgm:prSet presAssocID="{7476FCD1-C691-4EB3-B452-1DFD882D2FE8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8D2A0C-84BC-4A9D-A601-90F6C26345EE}" type="pres">
      <dgm:prSet presAssocID="{7476FCD1-C691-4EB3-B452-1DFD882D2FE8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00E645-D9C8-41C3-B379-6D55704AB65C}" type="pres">
      <dgm:prSet presAssocID="{F1771648-CB89-4D68-A22C-2197AB2D82C6}" presName="sp" presStyleCnt="0"/>
      <dgm:spPr/>
      <dgm:t>
        <a:bodyPr/>
        <a:lstStyle/>
        <a:p>
          <a:endParaRPr lang="pt-BR"/>
        </a:p>
      </dgm:t>
    </dgm:pt>
    <dgm:pt modelId="{BD876C43-B7C9-410B-8E48-BCD72DC9F789}" type="pres">
      <dgm:prSet presAssocID="{152A6CCC-80E0-43CF-AE1D-8F73D94E692D}" presName="composite" presStyleCnt="0"/>
      <dgm:spPr/>
      <dgm:t>
        <a:bodyPr/>
        <a:lstStyle/>
        <a:p>
          <a:endParaRPr lang="pt-BR"/>
        </a:p>
      </dgm:t>
    </dgm:pt>
    <dgm:pt modelId="{2468AAF6-6DF8-4432-8256-89D3A1E04940}" type="pres">
      <dgm:prSet presAssocID="{152A6CCC-80E0-43CF-AE1D-8F73D94E692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C6ACFF-51EB-4141-8B81-708C998D9285}" type="pres">
      <dgm:prSet presAssocID="{152A6CCC-80E0-43CF-AE1D-8F73D94E692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5026E1-9EBA-4A57-BC36-A974594322B9}" type="pres">
      <dgm:prSet presAssocID="{E1F3B7D3-62C4-4326-878F-F2D9E63C947C}" presName="sp" presStyleCnt="0"/>
      <dgm:spPr/>
      <dgm:t>
        <a:bodyPr/>
        <a:lstStyle/>
        <a:p>
          <a:endParaRPr lang="pt-BR"/>
        </a:p>
      </dgm:t>
    </dgm:pt>
    <dgm:pt modelId="{6C2DF6F0-AAB0-4294-B1C3-14D76D755BAA}" type="pres">
      <dgm:prSet presAssocID="{A06F8A44-B1B5-42E8-8C25-D1D87EBC1D21}" presName="composite" presStyleCnt="0"/>
      <dgm:spPr/>
      <dgm:t>
        <a:bodyPr/>
        <a:lstStyle/>
        <a:p>
          <a:endParaRPr lang="pt-BR"/>
        </a:p>
      </dgm:t>
    </dgm:pt>
    <dgm:pt modelId="{95D41AFC-25FF-4284-AB4F-19939B9F79A8}" type="pres">
      <dgm:prSet presAssocID="{A06F8A44-B1B5-42E8-8C25-D1D87EBC1D2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97EDDF-8139-4EBF-A9A6-08E3BB47AF9F}" type="pres">
      <dgm:prSet presAssocID="{A06F8A44-B1B5-42E8-8C25-D1D87EBC1D21}" presName="descendantText" presStyleLbl="alignAcc1" presStyleIdx="2" presStyleCnt="4" custLinFactNeighborY="-2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B5F4D1-7CCA-4FB1-AEA6-9C39E2F1FABB}" type="pres">
      <dgm:prSet presAssocID="{9693921F-826B-497D-9B75-CE76B097B510}" presName="sp" presStyleCnt="0"/>
      <dgm:spPr/>
    </dgm:pt>
    <dgm:pt modelId="{4E14F200-24E3-431A-97FD-024F49D7DE2B}" type="pres">
      <dgm:prSet presAssocID="{C8059595-A372-4099-A503-580A6AB49030}" presName="composite" presStyleCnt="0"/>
      <dgm:spPr/>
    </dgm:pt>
    <dgm:pt modelId="{15A5D18F-1E6E-4827-BE50-12D65EE91D13}" type="pres">
      <dgm:prSet presAssocID="{C8059595-A372-4099-A503-580A6AB4903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CA35CE-D3FC-4AF6-9B0B-9EE3FC6834A8}" type="pres">
      <dgm:prSet presAssocID="{C8059595-A372-4099-A503-580A6AB4903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1D66F06-8DEB-449F-A7F4-F1A4F87E92F2}" srcId="{0F5DD322-5431-48BB-8B83-66EB0D650465}" destId="{152A6CCC-80E0-43CF-AE1D-8F73D94E692D}" srcOrd="1" destOrd="0" parTransId="{09B3321B-82C7-4ACC-84AC-042D30087670}" sibTransId="{E1F3B7D3-62C4-4326-878F-F2D9E63C947C}"/>
    <dgm:cxn modelId="{A1FD44E4-E33F-4784-8E15-3A46DA5A8A36}" srcId="{0F5DD322-5431-48BB-8B83-66EB0D650465}" destId="{C8059595-A372-4099-A503-580A6AB49030}" srcOrd="3" destOrd="0" parTransId="{ED96F554-F695-4470-B124-F65FCBE0F796}" sibTransId="{27A08088-89B5-460C-9412-769194DE59D9}"/>
    <dgm:cxn modelId="{3336DE0E-AF09-4057-93B7-760D12D50211}" type="presOf" srcId="{84346FB6-CB39-4B3C-80C3-35AF64A1C931}" destId="{9597EDDF-8139-4EBF-A9A6-08E3BB47AF9F}" srcOrd="0" destOrd="0" presId="urn:microsoft.com/office/officeart/2005/8/layout/chevron2"/>
    <dgm:cxn modelId="{1D510954-9705-4E78-993C-F4354B985143}" srcId="{A06F8A44-B1B5-42E8-8C25-D1D87EBC1D21}" destId="{84346FB6-CB39-4B3C-80C3-35AF64A1C931}" srcOrd="0" destOrd="0" parTransId="{DCDC858F-BFDD-4B34-9C3B-187A9C89D795}" sibTransId="{11C2A16F-1FEA-46D9-BE0E-18EBCCE2455D}"/>
    <dgm:cxn modelId="{EB57CDAE-8AA4-4BBF-B1DB-3441ECC2EFCA}" type="presOf" srcId="{128C4C92-82F5-4A90-8C1F-5E8B999A858D}" destId="{33CA35CE-D3FC-4AF6-9B0B-9EE3FC6834A8}" srcOrd="0" destOrd="0" presId="urn:microsoft.com/office/officeart/2005/8/layout/chevron2"/>
    <dgm:cxn modelId="{C4098ACF-E8FF-4291-BBCE-C416C265D6E8}" srcId="{7476FCD1-C691-4EB3-B452-1DFD882D2FE8}" destId="{E4062206-B597-41BD-A204-48582269604B}" srcOrd="0" destOrd="0" parTransId="{E7E88462-F043-41D2-BD19-CB3328B79A2C}" sibTransId="{7EB7EEFF-1E2C-4BC6-8185-4F5DB67C9044}"/>
    <dgm:cxn modelId="{624584B7-8589-4E8B-AB86-8CA9ED3F7820}" srcId="{C8059595-A372-4099-A503-580A6AB49030}" destId="{128C4C92-82F5-4A90-8C1F-5E8B999A858D}" srcOrd="0" destOrd="0" parTransId="{FF97CAA9-5C51-4D98-9B86-5D65804338B9}" sibTransId="{E1E581B8-BF0B-466C-8D4E-346A982316DE}"/>
    <dgm:cxn modelId="{DC8CBD75-92A3-477D-9614-A2616F0B96E6}" type="presOf" srcId="{C8059595-A372-4099-A503-580A6AB49030}" destId="{15A5D18F-1E6E-4827-BE50-12D65EE91D13}" srcOrd="0" destOrd="0" presId="urn:microsoft.com/office/officeart/2005/8/layout/chevron2"/>
    <dgm:cxn modelId="{E1250F42-A0DC-4A64-BF8A-BC81A57B6033}" type="presOf" srcId="{E4062206-B597-41BD-A204-48582269604B}" destId="{568D2A0C-84BC-4A9D-A601-90F6C26345EE}" srcOrd="0" destOrd="0" presId="urn:microsoft.com/office/officeart/2005/8/layout/chevron2"/>
    <dgm:cxn modelId="{4275B31B-FEDE-439B-9CDA-11E2BB880280}" type="presOf" srcId="{152A6CCC-80E0-43CF-AE1D-8F73D94E692D}" destId="{2468AAF6-6DF8-4432-8256-89D3A1E04940}" srcOrd="0" destOrd="0" presId="urn:microsoft.com/office/officeart/2005/8/layout/chevron2"/>
    <dgm:cxn modelId="{E48C070F-7A12-4339-941A-D11C22E80524}" type="presOf" srcId="{7476FCD1-C691-4EB3-B452-1DFD882D2FE8}" destId="{45D70248-2572-4F15-9BBE-3BD8AD049117}" srcOrd="0" destOrd="0" presId="urn:microsoft.com/office/officeart/2005/8/layout/chevron2"/>
    <dgm:cxn modelId="{7C375F21-17A9-4727-8D82-CA682EF75809}" type="presOf" srcId="{0AAF7707-5C67-4049-81E3-812B3AD4C416}" destId="{DCC6ACFF-51EB-4141-8B81-708C998D9285}" srcOrd="0" destOrd="0" presId="urn:microsoft.com/office/officeart/2005/8/layout/chevron2"/>
    <dgm:cxn modelId="{FE5FEE6C-93D1-4E1C-B7C5-892A57A130FB}" srcId="{0F5DD322-5431-48BB-8B83-66EB0D650465}" destId="{7476FCD1-C691-4EB3-B452-1DFD882D2FE8}" srcOrd="0" destOrd="0" parTransId="{29271387-003F-4F44-99E2-9911AD19DA96}" sibTransId="{F1771648-CB89-4D68-A22C-2197AB2D82C6}"/>
    <dgm:cxn modelId="{D2B48EF5-054E-44D2-A722-914EDDA7E96F}" type="presOf" srcId="{A06F8A44-B1B5-42E8-8C25-D1D87EBC1D21}" destId="{95D41AFC-25FF-4284-AB4F-19939B9F79A8}" srcOrd="0" destOrd="0" presId="urn:microsoft.com/office/officeart/2005/8/layout/chevron2"/>
    <dgm:cxn modelId="{14BB45F3-96EE-4667-9A70-1AF6FC1DE432}" srcId="{0F5DD322-5431-48BB-8B83-66EB0D650465}" destId="{A06F8A44-B1B5-42E8-8C25-D1D87EBC1D21}" srcOrd="2" destOrd="0" parTransId="{CBCD1C73-0CF8-4BF8-BEC3-B45452C191F4}" sibTransId="{9693921F-826B-497D-9B75-CE76B097B510}"/>
    <dgm:cxn modelId="{29E714BC-3C82-4320-B2D3-ED36E49D626F}" type="presOf" srcId="{0F5DD322-5431-48BB-8B83-66EB0D650465}" destId="{2FA5891F-CC73-4DC9-9B69-DE72366541D2}" srcOrd="0" destOrd="0" presId="urn:microsoft.com/office/officeart/2005/8/layout/chevron2"/>
    <dgm:cxn modelId="{8A7C113F-D1D7-4893-9CB8-95FEB6602A14}" srcId="{152A6CCC-80E0-43CF-AE1D-8F73D94E692D}" destId="{0AAF7707-5C67-4049-81E3-812B3AD4C416}" srcOrd="0" destOrd="0" parTransId="{5F91F3AC-DC1B-4842-9CC6-FB2525CA49D7}" sibTransId="{A18341D9-B2ED-481B-A803-CFC3080E648E}"/>
    <dgm:cxn modelId="{0455244A-C2A5-4AA5-9938-16515E509DF2}" type="presParOf" srcId="{2FA5891F-CC73-4DC9-9B69-DE72366541D2}" destId="{23EE6398-9FA8-4716-9624-9F86882697E4}" srcOrd="0" destOrd="0" presId="urn:microsoft.com/office/officeart/2005/8/layout/chevron2"/>
    <dgm:cxn modelId="{08EB86CE-DB3B-4339-8249-A3C4B954D1AC}" type="presParOf" srcId="{23EE6398-9FA8-4716-9624-9F86882697E4}" destId="{45D70248-2572-4F15-9BBE-3BD8AD049117}" srcOrd="0" destOrd="0" presId="urn:microsoft.com/office/officeart/2005/8/layout/chevron2"/>
    <dgm:cxn modelId="{2E2239CF-B116-4AE1-992F-587BA2A828B1}" type="presParOf" srcId="{23EE6398-9FA8-4716-9624-9F86882697E4}" destId="{568D2A0C-84BC-4A9D-A601-90F6C26345EE}" srcOrd="1" destOrd="0" presId="urn:microsoft.com/office/officeart/2005/8/layout/chevron2"/>
    <dgm:cxn modelId="{9CA2C451-CBC9-4925-89AB-A763F73FB351}" type="presParOf" srcId="{2FA5891F-CC73-4DC9-9B69-DE72366541D2}" destId="{DA00E645-D9C8-41C3-B379-6D55704AB65C}" srcOrd="1" destOrd="0" presId="urn:microsoft.com/office/officeart/2005/8/layout/chevron2"/>
    <dgm:cxn modelId="{2A40FD56-EB49-4428-B159-D5D09AA0A913}" type="presParOf" srcId="{2FA5891F-CC73-4DC9-9B69-DE72366541D2}" destId="{BD876C43-B7C9-410B-8E48-BCD72DC9F789}" srcOrd="2" destOrd="0" presId="urn:microsoft.com/office/officeart/2005/8/layout/chevron2"/>
    <dgm:cxn modelId="{4D38C5FA-5E3B-4B8B-B2DA-24C03253EB8F}" type="presParOf" srcId="{BD876C43-B7C9-410B-8E48-BCD72DC9F789}" destId="{2468AAF6-6DF8-4432-8256-89D3A1E04940}" srcOrd="0" destOrd="0" presId="urn:microsoft.com/office/officeart/2005/8/layout/chevron2"/>
    <dgm:cxn modelId="{C7FEFB8F-ECD5-43D5-A55C-E152716EA39C}" type="presParOf" srcId="{BD876C43-B7C9-410B-8E48-BCD72DC9F789}" destId="{DCC6ACFF-51EB-4141-8B81-708C998D9285}" srcOrd="1" destOrd="0" presId="urn:microsoft.com/office/officeart/2005/8/layout/chevron2"/>
    <dgm:cxn modelId="{BCF5F8C8-DB7E-4F2C-BD79-2D709034A7BB}" type="presParOf" srcId="{2FA5891F-CC73-4DC9-9B69-DE72366541D2}" destId="{4E5026E1-9EBA-4A57-BC36-A974594322B9}" srcOrd="3" destOrd="0" presId="urn:microsoft.com/office/officeart/2005/8/layout/chevron2"/>
    <dgm:cxn modelId="{3B06CD66-74E5-419B-BB09-35289C53A267}" type="presParOf" srcId="{2FA5891F-CC73-4DC9-9B69-DE72366541D2}" destId="{6C2DF6F0-AAB0-4294-B1C3-14D76D755BAA}" srcOrd="4" destOrd="0" presId="urn:microsoft.com/office/officeart/2005/8/layout/chevron2"/>
    <dgm:cxn modelId="{A68299D8-1C75-40BE-8FB5-3CB505C9A814}" type="presParOf" srcId="{6C2DF6F0-AAB0-4294-B1C3-14D76D755BAA}" destId="{95D41AFC-25FF-4284-AB4F-19939B9F79A8}" srcOrd="0" destOrd="0" presId="urn:microsoft.com/office/officeart/2005/8/layout/chevron2"/>
    <dgm:cxn modelId="{FBD80D88-6133-4270-B674-A83C7D3913A3}" type="presParOf" srcId="{6C2DF6F0-AAB0-4294-B1C3-14D76D755BAA}" destId="{9597EDDF-8139-4EBF-A9A6-08E3BB47AF9F}" srcOrd="1" destOrd="0" presId="urn:microsoft.com/office/officeart/2005/8/layout/chevron2"/>
    <dgm:cxn modelId="{24D6F94C-58E9-4969-B8BC-9E1DFEE6FC70}" type="presParOf" srcId="{2FA5891F-CC73-4DC9-9B69-DE72366541D2}" destId="{38B5F4D1-7CCA-4FB1-AEA6-9C39E2F1FABB}" srcOrd="5" destOrd="0" presId="urn:microsoft.com/office/officeart/2005/8/layout/chevron2"/>
    <dgm:cxn modelId="{F6C7CEA0-3FAE-4DDA-B530-FEFC34F22AF4}" type="presParOf" srcId="{2FA5891F-CC73-4DC9-9B69-DE72366541D2}" destId="{4E14F200-24E3-431A-97FD-024F49D7DE2B}" srcOrd="6" destOrd="0" presId="urn:microsoft.com/office/officeart/2005/8/layout/chevron2"/>
    <dgm:cxn modelId="{4AB0E12D-3B98-4AEA-A695-1E4182138C40}" type="presParOf" srcId="{4E14F200-24E3-431A-97FD-024F49D7DE2B}" destId="{15A5D18F-1E6E-4827-BE50-12D65EE91D13}" srcOrd="0" destOrd="0" presId="urn:microsoft.com/office/officeart/2005/8/layout/chevron2"/>
    <dgm:cxn modelId="{ADCC3A7C-97B9-4A29-B3B4-8486869B3ACB}" type="presParOf" srcId="{4E14F200-24E3-431A-97FD-024F49D7DE2B}" destId="{33CA35CE-D3FC-4AF6-9B0B-9EE3FC6834A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5DD322-5431-48BB-8B83-66EB0D650465}" type="doc">
      <dgm:prSet loTypeId="urn:microsoft.com/office/officeart/2005/8/layout/chevron2" loCatId="list" qsTypeId="urn:microsoft.com/office/officeart/2005/8/quickstyle/3d7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7476FCD1-C691-4EB3-B452-1DFD882D2FE8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29271387-003F-4F44-99E2-9911AD19DA96}" type="parTrans" cxnId="{FE5FEE6C-93D1-4E1C-B7C5-892A57A130FB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F1771648-CB89-4D68-A22C-2197AB2D82C6}" type="sibTrans" cxnId="{FE5FEE6C-93D1-4E1C-B7C5-892A57A130FB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E4062206-B597-41BD-A204-48582269604B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200" b="1" dirty="0" smtClean="0">
              <a:solidFill>
                <a:schemeClr val="bg1"/>
              </a:solidFill>
              <a:latin typeface="Agency FB" pitchFamily="34" charset="0"/>
            </a:rPr>
            <a:t>DA END À MISSÃO DA AERONÁUTICA</a:t>
          </a:r>
          <a:endParaRPr lang="pt-BR" sz="3200" b="1" dirty="0">
            <a:solidFill>
              <a:schemeClr val="bg1"/>
            </a:solidFill>
            <a:latin typeface="Agency FB" pitchFamily="34" charset="0"/>
          </a:endParaRPr>
        </a:p>
      </dgm:t>
    </dgm:pt>
    <dgm:pt modelId="{E7E88462-F043-41D2-BD19-CB3328B79A2C}" type="parTrans" cxnId="{C4098ACF-E8FF-4291-BBCE-C416C265D6E8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7EB7EEFF-1E2C-4BC6-8185-4F5DB67C9044}" type="sibTrans" cxnId="{C4098ACF-E8FF-4291-BBCE-C416C265D6E8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152A6CCC-80E0-43CF-AE1D-8F73D94E692D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smtClean="0">
              <a:solidFill>
                <a:srgbClr val="002060"/>
              </a:solidFill>
              <a:latin typeface="Agency FB" pitchFamily="34" charset="0"/>
            </a:rPr>
            <a:t>II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09B3321B-82C7-4ACC-84AC-042D30087670}" type="parTrans" cxnId="{21D66F06-8DEB-449F-A7F4-F1A4F87E92F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E1F3B7D3-62C4-4326-878F-F2D9E63C947C}" type="sibTrans" cxnId="{21D66F06-8DEB-449F-A7F4-F1A4F87E92F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C8059595-A372-4099-A503-580A6AB49030}">
      <dgm:prSet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IV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ED96F554-F695-4470-B124-F65FCBE0F796}" type="parTrans" cxnId="{A1FD44E4-E33F-4784-8E15-3A46DA5A8A36}">
      <dgm:prSet/>
      <dgm:spPr/>
      <dgm:t>
        <a:bodyPr/>
        <a:lstStyle/>
        <a:p>
          <a:endParaRPr lang="pt-BR"/>
        </a:p>
      </dgm:t>
    </dgm:pt>
    <dgm:pt modelId="{27A08088-89B5-460C-9412-769194DE59D9}" type="sibTrans" cxnId="{A1FD44E4-E33F-4784-8E15-3A46DA5A8A36}">
      <dgm:prSet/>
      <dgm:spPr/>
      <dgm:t>
        <a:bodyPr/>
        <a:lstStyle/>
        <a:p>
          <a:endParaRPr lang="pt-BR"/>
        </a:p>
      </dgm:t>
    </dgm:pt>
    <dgm:pt modelId="{128C4C92-82F5-4A90-8C1F-5E8B999A858D}">
      <dgm:prSet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pt-BR" sz="3600" b="1" dirty="0" smtClean="0">
              <a:solidFill>
                <a:srgbClr val="FFFF00"/>
              </a:solidFill>
              <a:latin typeface="Agency FB" pitchFamily="34" charset="0"/>
            </a:rPr>
            <a:t>CONSIDERAÇÕES FINAIS</a:t>
          </a:r>
          <a:endParaRPr lang="pt-BR" sz="3600" b="1" dirty="0">
            <a:solidFill>
              <a:srgbClr val="FFFF00"/>
            </a:solidFill>
            <a:latin typeface="Agency FB" pitchFamily="34" charset="0"/>
          </a:endParaRPr>
        </a:p>
      </dgm:t>
    </dgm:pt>
    <dgm:pt modelId="{FF97CAA9-5C51-4D98-9B86-5D65804338B9}" type="parTrans" cxnId="{624584B7-8589-4E8B-AB86-8CA9ED3F7820}">
      <dgm:prSet/>
      <dgm:spPr/>
      <dgm:t>
        <a:bodyPr/>
        <a:lstStyle/>
        <a:p>
          <a:endParaRPr lang="pt-BR"/>
        </a:p>
      </dgm:t>
    </dgm:pt>
    <dgm:pt modelId="{E1E581B8-BF0B-466C-8D4E-346A982316DE}" type="sibTrans" cxnId="{624584B7-8589-4E8B-AB86-8CA9ED3F7820}">
      <dgm:prSet/>
      <dgm:spPr/>
      <dgm:t>
        <a:bodyPr/>
        <a:lstStyle/>
        <a:p>
          <a:endParaRPr lang="pt-BR"/>
        </a:p>
      </dgm:t>
    </dgm:pt>
    <dgm:pt modelId="{A06F8A44-B1B5-42E8-8C25-D1D87EBC1D21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4000" b="1" dirty="0" smtClean="0">
              <a:solidFill>
                <a:srgbClr val="002060"/>
              </a:solidFill>
              <a:latin typeface="Agency FB" pitchFamily="34" charset="0"/>
            </a:rPr>
            <a:t>III</a:t>
          </a:r>
          <a:endParaRPr lang="pt-BR" sz="4000" b="1" dirty="0">
            <a:solidFill>
              <a:srgbClr val="002060"/>
            </a:solidFill>
            <a:latin typeface="Agency FB" pitchFamily="34" charset="0"/>
          </a:endParaRPr>
        </a:p>
      </dgm:t>
    </dgm:pt>
    <dgm:pt modelId="{9693921F-826B-497D-9B75-CE76B097B510}" type="sibTrans" cxnId="{14BB45F3-96EE-4667-9A70-1AF6FC1DE43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CBCD1C73-0CF8-4BF8-BEC3-B45452C191F4}" type="parTrans" cxnId="{14BB45F3-96EE-4667-9A70-1AF6FC1DE432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0AAF7707-5C67-4049-81E3-812B3AD4C416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600" b="1" smtClean="0">
              <a:solidFill>
                <a:schemeClr val="bg1"/>
              </a:solidFill>
              <a:latin typeface="Agency FB" pitchFamily="34" charset="0"/>
            </a:rPr>
            <a:t>PROCESSO DE SELEÇÃO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A18341D9-B2ED-481B-A803-CFC3080E648E}" type="sibTrans" cxnId="{8A7C113F-D1D7-4893-9CB8-95FEB6602A14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5F91F3AC-DC1B-4842-9CC6-FB2525CA49D7}" type="parTrans" cxnId="{8A7C113F-D1D7-4893-9CB8-95FEB6602A14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84346FB6-CB39-4B3C-80C3-35AF64A1C931}">
      <dgm:prSet phldrT="[Texto]" custT="1"/>
      <dgm:spPr>
        <a:solidFill>
          <a:srgbClr val="000066">
            <a:alpha val="90000"/>
          </a:srgbClr>
        </a:solidFill>
      </dgm:spPr>
      <dgm:t>
        <a:bodyPr/>
        <a:lstStyle/>
        <a:p>
          <a:r>
            <a:rPr lang="en-US" sz="3600" b="1" smtClean="0">
              <a:solidFill>
                <a:schemeClr val="bg1"/>
              </a:solidFill>
              <a:latin typeface="Agency FB" pitchFamily="34" charset="0"/>
            </a:rPr>
            <a:t>PROJETO FX-2</a:t>
          </a:r>
          <a:endParaRPr lang="pt-BR" sz="3600" b="1" dirty="0">
            <a:solidFill>
              <a:schemeClr val="bg1"/>
            </a:solidFill>
            <a:latin typeface="Agency FB" pitchFamily="34" charset="0"/>
          </a:endParaRPr>
        </a:p>
      </dgm:t>
    </dgm:pt>
    <dgm:pt modelId="{11C2A16F-1FEA-46D9-BE0E-18EBCCE2455D}" type="sibTrans" cxnId="{1D510954-9705-4E78-993C-F4354B985143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DCDC858F-BFDD-4B34-9C3B-187A9C89D795}" type="parTrans" cxnId="{1D510954-9705-4E78-993C-F4354B985143}">
      <dgm:prSet/>
      <dgm:spPr/>
      <dgm:t>
        <a:bodyPr/>
        <a:lstStyle/>
        <a:p>
          <a:endParaRPr lang="pt-BR" b="1">
            <a:latin typeface="Agency FB" pitchFamily="34" charset="0"/>
          </a:endParaRPr>
        </a:p>
      </dgm:t>
    </dgm:pt>
    <dgm:pt modelId="{2FA5891F-CC73-4DC9-9B69-DE72366541D2}" type="pres">
      <dgm:prSet presAssocID="{0F5DD322-5431-48BB-8B83-66EB0D6504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3EE6398-9FA8-4716-9624-9F86882697E4}" type="pres">
      <dgm:prSet presAssocID="{7476FCD1-C691-4EB3-B452-1DFD882D2FE8}" presName="composite" presStyleCnt="0"/>
      <dgm:spPr/>
      <dgm:t>
        <a:bodyPr/>
        <a:lstStyle/>
        <a:p>
          <a:endParaRPr lang="pt-BR"/>
        </a:p>
      </dgm:t>
    </dgm:pt>
    <dgm:pt modelId="{45D70248-2572-4F15-9BBE-3BD8AD049117}" type="pres">
      <dgm:prSet presAssocID="{7476FCD1-C691-4EB3-B452-1DFD882D2FE8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8D2A0C-84BC-4A9D-A601-90F6C26345EE}" type="pres">
      <dgm:prSet presAssocID="{7476FCD1-C691-4EB3-B452-1DFD882D2FE8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00E645-D9C8-41C3-B379-6D55704AB65C}" type="pres">
      <dgm:prSet presAssocID="{F1771648-CB89-4D68-A22C-2197AB2D82C6}" presName="sp" presStyleCnt="0"/>
      <dgm:spPr/>
      <dgm:t>
        <a:bodyPr/>
        <a:lstStyle/>
        <a:p>
          <a:endParaRPr lang="pt-BR"/>
        </a:p>
      </dgm:t>
    </dgm:pt>
    <dgm:pt modelId="{BD876C43-B7C9-410B-8E48-BCD72DC9F789}" type="pres">
      <dgm:prSet presAssocID="{152A6CCC-80E0-43CF-AE1D-8F73D94E692D}" presName="composite" presStyleCnt="0"/>
      <dgm:spPr/>
      <dgm:t>
        <a:bodyPr/>
        <a:lstStyle/>
        <a:p>
          <a:endParaRPr lang="pt-BR"/>
        </a:p>
      </dgm:t>
    </dgm:pt>
    <dgm:pt modelId="{2468AAF6-6DF8-4432-8256-89D3A1E04940}" type="pres">
      <dgm:prSet presAssocID="{152A6CCC-80E0-43CF-AE1D-8F73D94E692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C6ACFF-51EB-4141-8B81-708C998D9285}" type="pres">
      <dgm:prSet presAssocID="{152A6CCC-80E0-43CF-AE1D-8F73D94E692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5026E1-9EBA-4A57-BC36-A974594322B9}" type="pres">
      <dgm:prSet presAssocID="{E1F3B7D3-62C4-4326-878F-F2D9E63C947C}" presName="sp" presStyleCnt="0"/>
      <dgm:spPr/>
      <dgm:t>
        <a:bodyPr/>
        <a:lstStyle/>
        <a:p>
          <a:endParaRPr lang="pt-BR"/>
        </a:p>
      </dgm:t>
    </dgm:pt>
    <dgm:pt modelId="{6C2DF6F0-AAB0-4294-B1C3-14D76D755BAA}" type="pres">
      <dgm:prSet presAssocID="{A06F8A44-B1B5-42E8-8C25-D1D87EBC1D21}" presName="composite" presStyleCnt="0"/>
      <dgm:spPr/>
      <dgm:t>
        <a:bodyPr/>
        <a:lstStyle/>
        <a:p>
          <a:endParaRPr lang="pt-BR"/>
        </a:p>
      </dgm:t>
    </dgm:pt>
    <dgm:pt modelId="{95D41AFC-25FF-4284-AB4F-19939B9F79A8}" type="pres">
      <dgm:prSet presAssocID="{A06F8A44-B1B5-42E8-8C25-D1D87EBC1D2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97EDDF-8139-4EBF-A9A6-08E3BB47AF9F}" type="pres">
      <dgm:prSet presAssocID="{A06F8A44-B1B5-42E8-8C25-D1D87EBC1D21}" presName="descendantText" presStyleLbl="alignAcc1" presStyleIdx="2" presStyleCnt="4" custLinFactNeighborY="-2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B5F4D1-7CCA-4FB1-AEA6-9C39E2F1FABB}" type="pres">
      <dgm:prSet presAssocID="{9693921F-826B-497D-9B75-CE76B097B510}" presName="sp" presStyleCnt="0"/>
      <dgm:spPr/>
    </dgm:pt>
    <dgm:pt modelId="{4E14F200-24E3-431A-97FD-024F49D7DE2B}" type="pres">
      <dgm:prSet presAssocID="{C8059595-A372-4099-A503-580A6AB49030}" presName="composite" presStyleCnt="0"/>
      <dgm:spPr/>
    </dgm:pt>
    <dgm:pt modelId="{15A5D18F-1E6E-4827-BE50-12D65EE91D13}" type="pres">
      <dgm:prSet presAssocID="{C8059595-A372-4099-A503-580A6AB4903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CA35CE-D3FC-4AF6-9B0B-9EE3FC6834A8}" type="pres">
      <dgm:prSet presAssocID="{C8059595-A372-4099-A503-580A6AB4903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1D66F06-8DEB-449F-A7F4-F1A4F87E92F2}" srcId="{0F5DD322-5431-48BB-8B83-66EB0D650465}" destId="{152A6CCC-80E0-43CF-AE1D-8F73D94E692D}" srcOrd="1" destOrd="0" parTransId="{09B3321B-82C7-4ACC-84AC-042D30087670}" sibTransId="{E1F3B7D3-62C4-4326-878F-F2D9E63C947C}"/>
    <dgm:cxn modelId="{A1FD44E4-E33F-4784-8E15-3A46DA5A8A36}" srcId="{0F5DD322-5431-48BB-8B83-66EB0D650465}" destId="{C8059595-A372-4099-A503-580A6AB49030}" srcOrd="3" destOrd="0" parTransId="{ED96F554-F695-4470-B124-F65FCBE0F796}" sibTransId="{27A08088-89B5-460C-9412-769194DE59D9}"/>
    <dgm:cxn modelId="{1629AB21-3AFD-4B4E-8988-56F3633E0785}" type="presOf" srcId="{C8059595-A372-4099-A503-580A6AB49030}" destId="{15A5D18F-1E6E-4827-BE50-12D65EE91D13}" srcOrd="0" destOrd="0" presId="urn:microsoft.com/office/officeart/2005/8/layout/chevron2"/>
    <dgm:cxn modelId="{1D510954-9705-4E78-993C-F4354B985143}" srcId="{A06F8A44-B1B5-42E8-8C25-D1D87EBC1D21}" destId="{84346FB6-CB39-4B3C-80C3-35AF64A1C931}" srcOrd="0" destOrd="0" parTransId="{DCDC858F-BFDD-4B34-9C3B-187A9C89D795}" sibTransId="{11C2A16F-1FEA-46D9-BE0E-18EBCCE2455D}"/>
    <dgm:cxn modelId="{1D29ACF0-27A7-49CD-A646-3C7AE8243D0A}" type="presOf" srcId="{0F5DD322-5431-48BB-8B83-66EB0D650465}" destId="{2FA5891F-CC73-4DC9-9B69-DE72366541D2}" srcOrd="0" destOrd="0" presId="urn:microsoft.com/office/officeart/2005/8/layout/chevron2"/>
    <dgm:cxn modelId="{C4098ACF-E8FF-4291-BBCE-C416C265D6E8}" srcId="{7476FCD1-C691-4EB3-B452-1DFD882D2FE8}" destId="{E4062206-B597-41BD-A204-48582269604B}" srcOrd="0" destOrd="0" parTransId="{E7E88462-F043-41D2-BD19-CB3328B79A2C}" sibTransId="{7EB7EEFF-1E2C-4BC6-8185-4F5DB67C9044}"/>
    <dgm:cxn modelId="{624584B7-8589-4E8B-AB86-8CA9ED3F7820}" srcId="{C8059595-A372-4099-A503-580A6AB49030}" destId="{128C4C92-82F5-4A90-8C1F-5E8B999A858D}" srcOrd="0" destOrd="0" parTransId="{FF97CAA9-5C51-4D98-9B86-5D65804338B9}" sibTransId="{E1E581B8-BF0B-466C-8D4E-346A982316DE}"/>
    <dgm:cxn modelId="{6F423B1C-5C45-4336-89A2-6A634071A706}" type="presOf" srcId="{128C4C92-82F5-4A90-8C1F-5E8B999A858D}" destId="{33CA35CE-D3FC-4AF6-9B0B-9EE3FC6834A8}" srcOrd="0" destOrd="0" presId="urn:microsoft.com/office/officeart/2005/8/layout/chevron2"/>
    <dgm:cxn modelId="{E3766A57-54FE-4815-9819-D169383775B9}" type="presOf" srcId="{A06F8A44-B1B5-42E8-8C25-D1D87EBC1D21}" destId="{95D41AFC-25FF-4284-AB4F-19939B9F79A8}" srcOrd="0" destOrd="0" presId="urn:microsoft.com/office/officeart/2005/8/layout/chevron2"/>
    <dgm:cxn modelId="{0E4178AE-6C8B-4E2C-82C9-56B34825F32F}" type="presOf" srcId="{84346FB6-CB39-4B3C-80C3-35AF64A1C931}" destId="{9597EDDF-8139-4EBF-A9A6-08E3BB47AF9F}" srcOrd="0" destOrd="0" presId="urn:microsoft.com/office/officeart/2005/8/layout/chevron2"/>
    <dgm:cxn modelId="{FE5FEE6C-93D1-4E1C-B7C5-892A57A130FB}" srcId="{0F5DD322-5431-48BB-8B83-66EB0D650465}" destId="{7476FCD1-C691-4EB3-B452-1DFD882D2FE8}" srcOrd="0" destOrd="0" parTransId="{29271387-003F-4F44-99E2-9911AD19DA96}" sibTransId="{F1771648-CB89-4D68-A22C-2197AB2D82C6}"/>
    <dgm:cxn modelId="{14BB45F3-96EE-4667-9A70-1AF6FC1DE432}" srcId="{0F5DD322-5431-48BB-8B83-66EB0D650465}" destId="{A06F8A44-B1B5-42E8-8C25-D1D87EBC1D21}" srcOrd="2" destOrd="0" parTransId="{CBCD1C73-0CF8-4BF8-BEC3-B45452C191F4}" sibTransId="{9693921F-826B-497D-9B75-CE76B097B510}"/>
    <dgm:cxn modelId="{360EDAB1-E17A-4032-93DE-B852BF279936}" type="presOf" srcId="{7476FCD1-C691-4EB3-B452-1DFD882D2FE8}" destId="{45D70248-2572-4F15-9BBE-3BD8AD049117}" srcOrd="0" destOrd="0" presId="urn:microsoft.com/office/officeart/2005/8/layout/chevron2"/>
    <dgm:cxn modelId="{E7396B8F-53C7-4EF5-9FA4-5A868D2015B4}" type="presOf" srcId="{152A6CCC-80E0-43CF-AE1D-8F73D94E692D}" destId="{2468AAF6-6DF8-4432-8256-89D3A1E04940}" srcOrd="0" destOrd="0" presId="urn:microsoft.com/office/officeart/2005/8/layout/chevron2"/>
    <dgm:cxn modelId="{FD6A9E27-D221-4CF2-A8C4-85F5B5081CD1}" type="presOf" srcId="{0AAF7707-5C67-4049-81E3-812B3AD4C416}" destId="{DCC6ACFF-51EB-4141-8B81-708C998D9285}" srcOrd="0" destOrd="0" presId="urn:microsoft.com/office/officeart/2005/8/layout/chevron2"/>
    <dgm:cxn modelId="{D852C2D6-1AB6-47DF-A3D1-4CDA0E5BB8A4}" type="presOf" srcId="{E4062206-B597-41BD-A204-48582269604B}" destId="{568D2A0C-84BC-4A9D-A601-90F6C26345EE}" srcOrd="0" destOrd="0" presId="urn:microsoft.com/office/officeart/2005/8/layout/chevron2"/>
    <dgm:cxn modelId="{8A7C113F-D1D7-4893-9CB8-95FEB6602A14}" srcId="{152A6CCC-80E0-43CF-AE1D-8F73D94E692D}" destId="{0AAF7707-5C67-4049-81E3-812B3AD4C416}" srcOrd="0" destOrd="0" parTransId="{5F91F3AC-DC1B-4842-9CC6-FB2525CA49D7}" sibTransId="{A18341D9-B2ED-481B-A803-CFC3080E648E}"/>
    <dgm:cxn modelId="{391D9B54-0D0D-4874-8600-9F13403DD18B}" type="presParOf" srcId="{2FA5891F-CC73-4DC9-9B69-DE72366541D2}" destId="{23EE6398-9FA8-4716-9624-9F86882697E4}" srcOrd="0" destOrd="0" presId="urn:microsoft.com/office/officeart/2005/8/layout/chevron2"/>
    <dgm:cxn modelId="{481E696B-40CD-4F2E-8340-AB09F8E597ED}" type="presParOf" srcId="{23EE6398-9FA8-4716-9624-9F86882697E4}" destId="{45D70248-2572-4F15-9BBE-3BD8AD049117}" srcOrd="0" destOrd="0" presId="urn:microsoft.com/office/officeart/2005/8/layout/chevron2"/>
    <dgm:cxn modelId="{4CCBD337-C8E5-44C5-993F-F512D9EDF7E0}" type="presParOf" srcId="{23EE6398-9FA8-4716-9624-9F86882697E4}" destId="{568D2A0C-84BC-4A9D-A601-90F6C26345EE}" srcOrd="1" destOrd="0" presId="urn:microsoft.com/office/officeart/2005/8/layout/chevron2"/>
    <dgm:cxn modelId="{F510CA3C-A6CE-4841-B414-9D5C1E5BF4ED}" type="presParOf" srcId="{2FA5891F-CC73-4DC9-9B69-DE72366541D2}" destId="{DA00E645-D9C8-41C3-B379-6D55704AB65C}" srcOrd="1" destOrd="0" presId="urn:microsoft.com/office/officeart/2005/8/layout/chevron2"/>
    <dgm:cxn modelId="{DF34E16B-5C63-42F3-BBF5-4B1F40BD7C8E}" type="presParOf" srcId="{2FA5891F-CC73-4DC9-9B69-DE72366541D2}" destId="{BD876C43-B7C9-410B-8E48-BCD72DC9F789}" srcOrd="2" destOrd="0" presId="urn:microsoft.com/office/officeart/2005/8/layout/chevron2"/>
    <dgm:cxn modelId="{5291BBC5-9A0D-4496-8091-D9DAE443C49E}" type="presParOf" srcId="{BD876C43-B7C9-410B-8E48-BCD72DC9F789}" destId="{2468AAF6-6DF8-4432-8256-89D3A1E04940}" srcOrd="0" destOrd="0" presId="urn:microsoft.com/office/officeart/2005/8/layout/chevron2"/>
    <dgm:cxn modelId="{7C0BB843-E478-4450-ACC4-1B9827EFCB1C}" type="presParOf" srcId="{BD876C43-B7C9-410B-8E48-BCD72DC9F789}" destId="{DCC6ACFF-51EB-4141-8B81-708C998D9285}" srcOrd="1" destOrd="0" presId="urn:microsoft.com/office/officeart/2005/8/layout/chevron2"/>
    <dgm:cxn modelId="{A760875D-3E71-4A70-B856-2C47170C873D}" type="presParOf" srcId="{2FA5891F-CC73-4DC9-9B69-DE72366541D2}" destId="{4E5026E1-9EBA-4A57-BC36-A974594322B9}" srcOrd="3" destOrd="0" presId="urn:microsoft.com/office/officeart/2005/8/layout/chevron2"/>
    <dgm:cxn modelId="{F4ED2AB3-B2BD-4F7C-8730-7349241014EC}" type="presParOf" srcId="{2FA5891F-CC73-4DC9-9B69-DE72366541D2}" destId="{6C2DF6F0-AAB0-4294-B1C3-14D76D755BAA}" srcOrd="4" destOrd="0" presId="urn:microsoft.com/office/officeart/2005/8/layout/chevron2"/>
    <dgm:cxn modelId="{389186D5-32EF-4012-8700-3F840B54E664}" type="presParOf" srcId="{6C2DF6F0-AAB0-4294-B1C3-14D76D755BAA}" destId="{95D41AFC-25FF-4284-AB4F-19939B9F79A8}" srcOrd="0" destOrd="0" presId="urn:microsoft.com/office/officeart/2005/8/layout/chevron2"/>
    <dgm:cxn modelId="{1A622C73-EBE5-46C4-A37F-192B431BC480}" type="presParOf" srcId="{6C2DF6F0-AAB0-4294-B1C3-14D76D755BAA}" destId="{9597EDDF-8139-4EBF-A9A6-08E3BB47AF9F}" srcOrd="1" destOrd="0" presId="urn:microsoft.com/office/officeart/2005/8/layout/chevron2"/>
    <dgm:cxn modelId="{F1CA7944-6134-499D-B118-9DB5B512534F}" type="presParOf" srcId="{2FA5891F-CC73-4DC9-9B69-DE72366541D2}" destId="{38B5F4D1-7CCA-4FB1-AEA6-9C39E2F1FABB}" srcOrd="5" destOrd="0" presId="urn:microsoft.com/office/officeart/2005/8/layout/chevron2"/>
    <dgm:cxn modelId="{2FED85C4-C2D5-4CF0-9521-A8FB5AFF2F10}" type="presParOf" srcId="{2FA5891F-CC73-4DC9-9B69-DE72366541D2}" destId="{4E14F200-24E3-431A-97FD-024F49D7DE2B}" srcOrd="6" destOrd="0" presId="urn:microsoft.com/office/officeart/2005/8/layout/chevron2"/>
    <dgm:cxn modelId="{043DE8FC-471B-447A-BBAB-CF3626CA2335}" type="presParOf" srcId="{4E14F200-24E3-431A-97FD-024F49D7DE2B}" destId="{15A5D18F-1E6E-4827-BE50-12D65EE91D13}" srcOrd="0" destOrd="0" presId="urn:microsoft.com/office/officeart/2005/8/layout/chevron2"/>
    <dgm:cxn modelId="{EB7650D3-CE57-4F5E-BC0D-CEB11246E03A}" type="presParOf" srcId="{4E14F200-24E3-431A-97FD-024F49D7DE2B}" destId="{33CA35CE-D3FC-4AF6-9B0B-9EE3FC6834A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D70248-2572-4F15-9BBE-3BD8AD049117}">
      <dsp:nvSpPr>
        <dsp:cNvPr id="0" name=""/>
        <dsp:cNvSpPr/>
      </dsp:nvSpPr>
      <dsp:spPr>
        <a:xfrm rot="5400000">
          <a:off x="-205064" y="209080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209080"/>
        <a:ext cx="1367096" cy="956967"/>
      </dsp:txXfrm>
    </dsp:sp>
    <dsp:sp modelId="{568D2A0C-84BC-4A9D-A601-90F6C26345EE}">
      <dsp:nvSpPr>
        <dsp:cNvPr id="0" name=""/>
        <dsp:cNvSpPr/>
      </dsp:nvSpPr>
      <dsp:spPr>
        <a:xfrm rot="5400000">
          <a:off x="4318419" y="-3357435"/>
          <a:ext cx="889080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smtClean="0">
              <a:solidFill>
                <a:schemeClr val="bg1"/>
              </a:solidFill>
              <a:latin typeface="Agency FB" pitchFamily="34" charset="0"/>
            </a:rPr>
            <a:t>DA END À MISSÃO DA AERONÁUTICA</a:t>
          </a:r>
          <a:endParaRPr lang="pt-BR" sz="32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419" y="-3357435"/>
        <a:ext cx="889080" cy="7611984"/>
      </dsp:txXfrm>
    </dsp:sp>
    <dsp:sp modelId="{2468AAF6-6DF8-4432-8256-89D3A1E04940}">
      <dsp:nvSpPr>
        <dsp:cNvPr id="0" name=""/>
        <dsp:cNvSpPr/>
      </dsp:nvSpPr>
      <dsp:spPr>
        <a:xfrm rot="5400000">
          <a:off x="-205064" y="1430890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smtClean="0">
              <a:solidFill>
                <a:srgbClr val="002060"/>
              </a:solidFill>
              <a:latin typeface="Agency FB" pitchFamily="34" charset="0"/>
            </a:rPr>
            <a:t>II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1430890"/>
        <a:ext cx="1367096" cy="956967"/>
      </dsp:txXfrm>
    </dsp:sp>
    <dsp:sp modelId="{DCC6ACFF-51EB-4141-8B81-708C998D9285}">
      <dsp:nvSpPr>
        <dsp:cNvPr id="0" name=""/>
        <dsp:cNvSpPr/>
      </dsp:nvSpPr>
      <dsp:spPr>
        <a:xfrm rot="5400000">
          <a:off x="4318653" y="-2135859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smtClean="0">
              <a:solidFill>
                <a:schemeClr val="bg1"/>
              </a:solidFill>
              <a:latin typeface="Agency FB" pitchFamily="34" charset="0"/>
            </a:rPr>
            <a:t>PROCESSO DE SELEÇÃO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-2135859"/>
        <a:ext cx="888612" cy="7611984"/>
      </dsp:txXfrm>
    </dsp:sp>
    <dsp:sp modelId="{95D41AFC-25FF-4284-AB4F-19939B9F79A8}">
      <dsp:nvSpPr>
        <dsp:cNvPr id="0" name=""/>
        <dsp:cNvSpPr/>
      </dsp:nvSpPr>
      <dsp:spPr>
        <a:xfrm rot="5400000">
          <a:off x="-205064" y="2652701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III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2652701"/>
        <a:ext cx="1367096" cy="956967"/>
      </dsp:txXfrm>
    </dsp:sp>
    <dsp:sp modelId="{9597EDDF-8139-4EBF-A9A6-08E3BB47AF9F}">
      <dsp:nvSpPr>
        <dsp:cNvPr id="0" name=""/>
        <dsp:cNvSpPr/>
      </dsp:nvSpPr>
      <dsp:spPr>
        <a:xfrm rot="5400000">
          <a:off x="4318653" y="-915923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smtClean="0">
              <a:solidFill>
                <a:schemeClr val="bg1"/>
              </a:solidFill>
              <a:latin typeface="Agency FB" pitchFamily="34" charset="0"/>
            </a:rPr>
            <a:t>PROJETO FX-2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-915923"/>
        <a:ext cx="888612" cy="7611984"/>
      </dsp:txXfrm>
    </dsp:sp>
    <dsp:sp modelId="{15A5D18F-1E6E-4827-BE50-12D65EE91D13}">
      <dsp:nvSpPr>
        <dsp:cNvPr id="0" name=""/>
        <dsp:cNvSpPr/>
      </dsp:nvSpPr>
      <dsp:spPr>
        <a:xfrm rot="5400000">
          <a:off x="-205064" y="3874511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IV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3874511"/>
        <a:ext cx="1367096" cy="956967"/>
      </dsp:txXfrm>
    </dsp:sp>
    <dsp:sp modelId="{33CA35CE-D3FC-4AF6-9B0B-9EE3FC6834A8}">
      <dsp:nvSpPr>
        <dsp:cNvPr id="0" name=""/>
        <dsp:cNvSpPr/>
      </dsp:nvSpPr>
      <dsp:spPr>
        <a:xfrm rot="5400000">
          <a:off x="4318653" y="307761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3600" b="1" kern="1200" dirty="0" smtClean="0">
              <a:solidFill>
                <a:schemeClr val="bg1"/>
              </a:solidFill>
              <a:latin typeface="Agency FB" pitchFamily="34" charset="0"/>
            </a:rPr>
            <a:t>CONSIDERAÇÕES FINAIS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307761"/>
        <a:ext cx="888612" cy="761198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D70248-2572-4F15-9BBE-3BD8AD049117}">
      <dsp:nvSpPr>
        <dsp:cNvPr id="0" name=""/>
        <dsp:cNvSpPr/>
      </dsp:nvSpPr>
      <dsp:spPr>
        <a:xfrm rot="5400000">
          <a:off x="-205064" y="209080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209080"/>
        <a:ext cx="1367096" cy="956967"/>
      </dsp:txXfrm>
    </dsp:sp>
    <dsp:sp modelId="{568D2A0C-84BC-4A9D-A601-90F6C26345EE}">
      <dsp:nvSpPr>
        <dsp:cNvPr id="0" name=""/>
        <dsp:cNvSpPr/>
      </dsp:nvSpPr>
      <dsp:spPr>
        <a:xfrm rot="5400000">
          <a:off x="4318419" y="-3357435"/>
          <a:ext cx="889080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smtClean="0">
              <a:solidFill>
                <a:srgbClr val="FFFF00"/>
              </a:solidFill>
              <a:latin typeface="Agency FB" pitchFamily="34" charset="0"/>
            </a:rPr>
            <a:t>DA END À MISSÃO DA AERONÁUTICA</a:t>
          </a:r>
          <a:endParaRPr lang="pt-BR" sz="3200" b="1" kern="1200" dirty="0">
            <a:solidFill>
              <a:srgbClr val="FFFF00"/>
            </a:solidFill>
            <a:latin typeface="Agency FB" pitchFamily="34" charset="0"/>
          </a:endParaRPr>
        </a:p>
      </dsp:txBody>
      <dsp:txXfrm rot="5400000">
        <a:off x="4318419" y="-3357435"/>
        <a:ext cx="889080" cy="7611984"/>
      </dsp:txXfrm>
    </dsp:sp>
    <dsp:sp modelId="{2468AAF6-6DF8-4432-8256-89D3A1E04940}">
      <dsp:nvSpPr>
        <dsp:cNvPr id="0" name=""/>
        <dsp:cNvSpPr/>
      </dsp:nvSpPr>
      <dsp:spPr>
        <a:xfrm rot="5400000">
          <a:off x="-205064" y="1430890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smtClean="0">
              <a:solidFill>
                <a:srgbClr val="002060"/>
              </a:solidFill>
              <a:latin typeface="Agency FB" pitchFamily="34" charset="0"/>
            </a:rPr>
            <a:t>II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1430890"/>
        <a:ext cx="1367096" cy="956967"/>
      </dsp:txXfrm>
    </dsp:sp>
    <dsp:sp modelId="{DCC6ACFF-51EB-4141-8B81-708C998D9285}">
      <dsp:nvSpPr>
        <dsp:cNvPr id="0" name=""/>
        <dsp:cNvSpPr/>
      </dsp:nvSpPr>
      <dsp:spPr>
        <a:xfrm rot="5400000">
          <a:off x="4318653" y="-2135859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solidFill>
                <a:schemeClr val="bg1"/>
              </a:solidFill>
              <a:latin typeface="Agency FB" pitchFamily="34" charset="0"/>
            </a:rPr>
            <a:t>PROCESSO DE SELEÇÃO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-2135859"/>
        <a:ext cx="888612" cy="7611984"/>
      </dsp:txXfrm>
    </dsp:sp>
    <dsp:sp modelId="{95D41AFC-25FF-4284-AB4F-19939B9F79A8}">
      <dsp:nvSpPr>
        <dsp:cNvPr id="0" name=""/>
        <dsp:cNvSpPr/>
      </dsp:nvSpPr>
      <dsp:spPr>
        <a:xfrm rot="5400000">
          <a:off x="-205064" y="2652701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III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2652701"/>
        <a:ext cx="1367096" cy="956967"/>
      </dsp:txXfrm>
    </dsp:sp>
    <dsp:sp modelId="{9597EDDF-8139-4EBF-A9A6-08E3BB47AF9F}">
      <dsp:nvSpPr>
        <dsp:cNvPr id="0" name=""/>
        <dsp:cNvSpPr/>
      </dsp:nvSpPr>
      <dsp:spPr>
        <a:xfrm rot="5400000">
          <a:off x="4318653" y="-915923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solidFill>
                <a:schemeClr val="bg1"/>
              </a:solidFill>
              <a:latin typeface="Agency FB" pitchFamily="34" charset="0"/>
            </a:rPr>
            <a:t>PROJETO FX-2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-915923"/>
        <a:ext cx="888612" cy="7611984"/>
      </dsp:txXfrm>
    </dsp:sp>
    <dsp:sp modelId="{15A5D18F-1E6E-4827-BE50-12D65EE91D13}">
      <dsp:nvSpPr>
        <dsp:cNvPr id="0" name=""/>
        <dsp:cNvSpPr/>
      </dsp:nvSpPr>
      <dsp:spPr>
        <a:xfrm rot="5400000">
          <a:off x="-205064" y="3874511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IV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3874511"/>
        <a:ext cx="1367096" cy="956967"/>
      </dsp:txXfrm>
    </dsp:sp>
    <dsp:sp modelId="{33CA35CE-D3FC-4AF6-9B0B-9EE3FC6834A8}">
      <dsp:nvSpPr>
        <dsp:cNvPr id="0" name=""/>
        <dsp:cNvSpPr/>
      </dsp:nvSpPr>
      <dsp:spPr>
        <a:xfrm rot="5400000">
          <a:off x="4318653" y="307761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3600" b="1" kern="1200" dirty="0" smtClean="0">
              <a:solidFill>
                <a:schemeClr val="bg1"/>
              </a:solidFill>
              <a:latin typeface="Agency FB" pitchFamily="34" charset="0"/>
            </a:rPr>
            <a:t>CONSIDERAÇÕES FINAIS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307761"/>
        <a:ext cx="888612" cy="761198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D70248-2572-4F15-9BBE-3BD8AD049117}">
      <dsp:nvSpPr>
        <dsp:cNvPr id="0" name=""/>
        <dsp:cNvSpPr/>
      </dsp:nvSpPr>
      <dsp:spPr>
        <a:xfrm rot="5400000">
          <a:off x="-205064" y="209080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209080"/>
        <a:ext cx="1367096" cy="956967"/>
      </dsp:txXfrm>
    </dsp:sp>
    <dsp:sp modelId="{568D2A0C-84BC-4A9D-A601-90F6C26345EE}">
      <dsp:nvSpPr>
        <dsp:cNvPr id="0" name=""/>
        <dsp:cNvSpPr/>
      </dsp:nvSpPr>
      <dsp:spPr>
        <a:xfrm rot="5400000">
          <a:off x="4318419" y="-3357435"/>
          <a:ext cx="889080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smtClean="0">
              <a:solidFill>
                <a:schemeClr val="bg1"/>
              </a:solidFill>
              <a:latin typeface="Agency FB" pitchFamily="34" charset="0"/>
            </a:rPr>
            <a:t>DA END À MISSÃO DA AERONÁUTICA</a:t>
          </a:r>
          <a:endParaRPr lang="pt-BR" sz="32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419" y="-3357435"/>
        <a:ext cx="889080" cy="7611984"/>
      </dsp:txXfrm>
    </dsp:sp>
    <dsp:sp modelId="{2468AAF6-6DF8-4432-8256-89D3A1E04940}">
      <dsp:nvSpPr>
        <dsp:cNvPr id="0" name=""/>
        <dsp:cNvSpPr/>
      </dsp:nvSpPr>
      <dsp:spPr>
        <a:xfrm rot="5400000">
          <a:off x="-205064" y="1430890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smtClean="0">
              <a:solidFill>
                <a:srgbClr val="002060"/>
              </a:solidFill>
              <a:latin typeface="Agency FB" pitchFamily="34" charset="0"/>
            </a:rPr>
            <a:t>II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1430890"/>
        <a:ext cx="1367096" cy="956967"/>
      </dsp:txXfrm>
    </dsp:sp>
    <dsp:sp modelId="{DCC6ACFF-51EB-4141-8B81-708C998D9285}">
      <dsp:nvSpPr>
        <dsp:cNvPr id="0" name=""/>
        <dsp:cNvSpPr/>
      </dsp:nvSpPr>
      <dsp:spPr>
        <a:xfrm rot="5400000">
          <a:off x="4318653" y="-2135859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solidFill>
                <a:srgbClr val="FFFF00"/>
              </a:solidFill>
              <a:latin typeface="Agency FB" pitchFamily="34" charset="0"/>
            </a:rPr>
            <a:t>PROCESSO DE SELEÇÃO</a:t>
          </a:r>
          <a:endParaRPr lang="pt-BR" sz="3600" b="1" kern="1200" dirty="0">
            <a:solidFill>
              <a:srgbClr val="FFFF00"/>
            </a:solidFill>
            <a:latin typeface="Agency FB" pitchFamily="34" charset="0"/>
          </a:endParaRPr>
        </a:p>
      </dsp:txBody>
      <dsp:txXfrm rot="5400000">
        <a:off x="4318653" y="-2135859"/>
        <a:ext cx="888612" cy="7611984"/>
      </dsp:txXfrm>
    </dsp:sp>
    <dsp:sp modelId="{95D41AFC-25FF-4284-AB4F-19939B9F79A8}">
      <dsp:nvSpPr>
        <dsp:cNvPr id="0" name=""/>
        <dsp:cNvSpPr/>
      </dsp:nvSpPr>
      <dsp:spPr>
        <a:xfrm rot="5400000">
          <a:off x="-205064" y="2652701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III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2652701"/>
        <a:ext cx="1367096" cy="956967"/>
      </dsp:txXfrm>
    </dsp:sp>
    <dsp:sp modelId="{9597EDDF-8139-4EBF-A9A6-08E3BB47AF9F}">
      <dsp:nvSpPr>
        <dsp:cNvPr id="0" name=""/>
        <dsp:cNvSpPr/>
      </dsp:nvSpPr>
      <dsp:spPr>
        <a:xfrm rot="5400000">
          <a:off x="4318653" y="-915923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smtClean="0">
              <a:solidFill>
                <a:schemeClr val="bg1"/>
              </a:solidFill>
              <a:latin typeface="Agency FB" pitchFamily="34" charset="0"/>
            </a:rPr>
            <a:t>PROJETO FX-2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-915923"/>
        <a:ext cx="888612" cy="7611984"/>
      </dsp:txXfrm>
    </dsp:sp>
    <dsp:sp modelId="{15A5D18F-1E6E-4827-BE50-12D65EE91D13}">
      <dsp:nvSpPr>
        <dsp:cNvPr id="0" name=""/>
        <dsp:cNvSpPr/>
      </dsp:nvSpPr>
      <dsp:spPr>
        <a:xfrm rot="5400000">
          <a:off x="-205064" y="3874511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IV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3874511"/>
        <a:ext cx="1367096" cy="956967"/>
      </dsp:txXfrm>
    </dsp:sp>
    <dsp:sp modelId="{33CA35CE-D3FC-4AF6-9B0B-9EE3FC6834A8}">
      <dsp:nvSpPr>
        <dsp:cNvPr id="0" name=""/>
        <dsp:cNvSpPr/>
      </dsp:nvSpPr>
      <dsp:spPr>
        <a:xfrm rot="5400000">
          <a:off x="4318653" y="307761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3600" b="1" kern="1200" dirty="0" smtClean="0">
              <a:solidFill>
                <a:schemeClr val="bg1"/>
              </a:solidFill>
              <a:latin typeface="Agency FB" pitchFamily="34" charset="0"/>
            </a:rPr>
            <a:t>CONSIDERAÇÕES FINAIS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307761"/>
        <a:ext cx="888612" cy="761198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D70248-2572-4F15-9BBE-3BD8AD049117}">
      <dsp:nvSpPr>
        <dsp:cNvPr id="0" name=""/>
        <dsp:cNvSpPr/>
      </dsp:nvSpPr>
      <dsp:spPr>
        <a:xfrm rot="5400000">
          <a:off x="-205064" y="209080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209080"/>
        <a:ext cx="1367096" cy="956967"/>
      </dsp:txXfrm>
    </dsp:sp>
    <dsp:sp modelId="{568D2A0C-84BC-4A9D-A601-90F6C26345EE}">
      <dsp:nvSpPr>
        <dsp:cNvPr id="0" name=""/>
        <dsp:cNvSpPr/>
      </dsp:nvSpPr>
      <dsp:spPr>
        <a:xfrm rot="5400000">
          <a:off x="4318419" y="-3357435"/>
          <a:ext cx="889080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smtClean="0">
              <a:solidFill>
                <a:schemeClr val="bg1"/>
              </a:solidFill>
              <a:latin typeface="Agency FB" pitchFamily="34" charset="0"/>
            </a:rPr>
            <a:t>DA END À MISSÃO DA AERONÁUTICA</a:t>
          </a:r>
          <a:endParaRPr lang="pt-BR" sz="32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419" y="-3357435"/>
        <a:ext cx="889080" cy="7611984"/>
      </dsp:txXfrm>
    </dsp:sp>
    <dsp:sp modelId="{2468AAF6-6DF8-4432-8256-89D3A1E04940}">
      <dsp:nvSpPr>
        <dsp:cNvPr id="0" name=""/>
        <dsp:cNvSpPr/>
      </dsp:nvSpPr>
      <dsp:spPr>
        <a:xfrm rot="5400000">
          <a:off x="-205064" y="1430890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smtClean="0">
              <a:solidFill>
                <a:srgbClr val="002060"/>
              </a:solidFill>
              <a:latin typeface="Agency FB" pitchFamily="34" charset="0"/>
            </a:rPr>
            <a:t>II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1430890"/>
        <a:ext cx="1367096" cy="956967"/>
      </dsp:txXfrm>
    </dsp:sp>
    <dsp:sp modelId="{DCC6ACFF-51EB-4141-8B81-708C998D9285}">
      <dsp:nvSpPr>
        <dsp:cNvPr id="0" name=""/>
        <dsp:cNvSpPr/>
      </dsp:nvSpPr>
      <dsp:spPr>
        <a:xfrm rot="5400000">
          <a:off x="4318653" y="-2135859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smtClean="0">
              <a:solidFill>
                <a:schemeClr val="bg1"/>
              </a:solidFill>
              <a:latin typeface="Agency FB" pitchFamily="34" charset="0"/>
            </a:rPr>
            <a:t>PROCESSO DE SELEÇÃO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-2135859"/>
        <a:ext cx="888612" cy="7611984"/>
      </dsp:txXfrm>
    </dsp:sp>
    <dsp:sp modelId="{95D41AFC-25FF-4284-AB4F-19939B9F79A8}">
      <dsp:nvSpPr>
        <dsp:cNvPr id="0" name=""/>
        <dsp:cNvSpPr/>
      </dsp:nvSpPr>
      <dsp:spPr>
        <a:xfrm rot="5400000">
          <a:off x="-205064" y="2652701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III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2652701"/>
        <a:ext cx="1367096" cy="956967"/>
      </dsp:txXfrm>
    </dsp:sp>
    <dsp:sp modelId="{9597EDDF-8139-4EBF-A9A6-08E3BB47AF9F}">
      <dsp:nvSpPr>
        <dsp:cNvPr id="0" name=""/>
        <dsp:cNvSpPr/>
      </dsp:nvSpPr>
      <dsp:spPr>
        <a:xfrm rot="5400000">
          <a:off x="4318653" y="-915923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solidFill>
                <a:srgbClr val="FFFF00"/>
              </a:solidFill>
              <a:latin typeface="Agency FB" pitchFamily="34" charset="0"/>
            </a:rPr>
            <a:t>PROJETO FX-2</a:t>
          </a:r>
          <a:endParaRPr lang="pt-BR" sz="3600" b="1" kern="1200" dirty="0">
            <a:solidFill>
              <a:srgbClr val="FFFF00"/>
            </a:solidFill>
            <a:latin typeface="Agency FB" pitchFamily="34" charset="0"/>
          </a:endParaRPr>
        </a:p>
      </dsp:txBody>
      <dsp:txXfrm rot="5400000">
        <a:off x="4318653" y="-915923"/>
        <a:ext cx="888612" cy="7611984"/>
      </dsp:txXfrm>
    </dsp:sp>
    <dsp:sp modelId="{15A5D18F-1E6E-4827-BE50-12D65EE91D13}">
      <dsp:nvSpPr>
        <dsp:cNvPr id="0" name=""/>
        <dsp:cNvSpPr/>
      </dsp:nvSpPr>
      <dsp:spPr>
        <a:xfrm rot="5400000">
          <a:off x="-205064" y="3874511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IV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3874511"/>
        <a:ext cx="1367096" cy="956967"/>
      </dsp:txXfrm>
    </dsp:sp>
    <dsp:sp modelId="{33CA35CE-D3FC-4AF6-9B0B-9EE3FC6834A8}">
      <dsp:nvSpPr>
        <dsp:cNvPr id="0" name=""/>
        <dsp:cNvSpPr/>
      </dsp:nvSpPr>
      <dsp:spPr>
        <a:xfrm rot="5400000">
          <a:off x="4318653" y="307761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3600" b="1" kern="1200" dirty="0" smtClean="0">
              <a:solidFill>
                <a:schemeClr val="bg1"/>
              </a:solidFill>
              <a:latin typeface="Agency FB" pitchFamily="34" charset="0"/>
            </a:rPr>
            <a:t>CONSIDERAÇÕES FINAIS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307761"/>
        <a:ext cx="888612" cy="761198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D70248-2572-4F15-9BBE-3BD8AD049117}">
      <dsp:nvSpPr>
        <dsp:cNvPr id="0" name=""/>
        <dsp:cNvSpPr/>
      </dsp:nvSpPr>
      <dsp:spPr>
        <a:xfrm rot="5400000">
          <a:off x="-205064" y="209080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209080"/>
        <a:ext cx="1367096" cy="956967"/>
      </dsp:txXfrm>
    </dsp:sp>
    <dsp:sp modelId="{568D2A0C-84BC-4A9D-A601-90F6C26345EE}">
      <dsp:nvSpPr>
        <dsp:cNvPr id="0" name=""/>
        <dsp:cNvSpPr/>
      </dsp:nvSpPr>
      <dsp:spPr>
        <a:xfrm rot="5400000">
          <a:off x="4318419" y="-3357435"/>
          <a:ext cx="889080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smtClean="0">
              <a:solidFill>
                <a:schemeClr val="bg1"/>
              </a:solidFill>
              <a:latin typeface="Agency FB" pitchFamily="34" charset="0"/>
            </a:rPr>
            <a:t>DA END À MISSÃO DA AERONÁUTICA</a:t>
          </a:r>
          <a:endParaRPr lang="pt-BR" sz="32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419" y="-3357435"/>
        <a:ext cx="889080" cy="7611984"/>
      </dsp:txXfrm>
    </dsp:sp>
    <dsp:sp modelId="{2468AAF6-6DF8-4432-8256-89D3A1E04940}">
      <dsp:nvSpPr>
        <dsp:cNvPr id="0" name=""/>
        <dsp:cNvSpPr/>
      </dsp:nvSpPr>
      <dsp:spPr>
        <a:xfrm rot="5400000">
          <a:off x="-205064" y="1430890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smtClean="0">
              <a:solidFill>
                <a:srgbClr val="002060"/>
              </a:solidFill>
              <a:latin typeface="Agency FB" pitchFamily="34" charset="0"/>
            </a:rPr>
            <a:t>II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1430890"/>
        <a:ext cx="1367096" cy="956967"/>
      </dsp:txXfrm>
    </dsp:sp>
    <dsp:sp modelId="{DCC6ACFF-51EB-4141-8B81-708C998D9285}">
      <dsp:nvSpPr>
        <dsp:cNvPr id="0" name=""/>
        <dsp:cNvSpPr/>
      </dsp:nvSpPr>
      <dsp:spPr>
        <a:xfrm rot="5400000">
          <a:off x="4318653" y="-2135859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smtClean="0">
              <a:solidFill>
                <a:schemeClr val="bg1"/>
              </a:solidFill>
              <a:latin typeface="Agency FB" pitchFamily="34" charset="0"/>
            </a:rPr>
            <a:t>PROCESSO DE SELEÇÃO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-2135859"/>
        <a:ext cx="888612" cy="7611984"/>
      </dsp:txXfrm>
    </dsp:sp>
    <dsp:sp modelId="{95D41AFC-25FF-4284-AB4F-19939B9F79A8}">
      <dsp:nvSpPr>
        <dsp:cNvPr id="0" name=""/>
        <dsp:cNvSpPr/>
      </dsp:nvSpPr>
      <dsp:spPr>
        <a:xfrm rot="5400000">
          <a:off x="-205064" y="2652701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III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2652701"/>
        <a:ext cx="1367096" cy="956967"/>
      </dsp:txXfrm>
    </dsp:sp>
    <dsp:sp modelId="{9597EDDF-8139-4EBF-A9A6-08E3BB47AF9F}">
      <dsp:nvSpPr>
        <dsp:cNvPr id="0" name=""/>
        <dsp:cNvSpPr/>
      </dsp:nvSpPr>
      <dsp:spPr>
        <a:xfrm rot="5400000">
          <a:off x="4318653" y="-915923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smtClean="0">
              <a:solidFill>
                <a:schemeClr val="bg1"/>
              </a:solidFill>
              <a:latin typeface="Agency FB" pitchFamily="34" charset="0"/>
            </a:rPr>
            <a:t>PROJETO FX-2</a:t>
          </a:r>
          <a:endParaRPr lang="pt-BR" sz="3600" b="1" kern="1200" dirty="0">
            <a:solidFill>
              <a:schemeClr val="bg1"/>
            </a:solidFill>
            <a:latin typeface="Agency FB" pitchFamily="34" charset="0"/>
          </a:endParaRPr>
        </a:p>
      </dsp:txBody>
      <dsp:txXfrm rot="5400000">
        <a:off x="4318653" y="-915923"/>
        <a:ext cx="888612" cy="7611984"/>
      </dsp:txXfrm>
    </dsp:sp>
    <dsp:sp modelId="{15A5D18F-1E6E-4827-BE50-12D65EE91D13}">
      <dsp:nvSpPr>
        <dsp:cNvPr id="0" name=""/>
        <dsp:cNvSpPr/>
      </dsp:nvSpPr>
      <dsp:spPr>
        <a:xfrm rot="5400000">
          <a:off x="-205064" y="3874511"/>
          <a:ext cx="1367096" cy="956967"/>
        </a:xfrm>
        <a:prstGeom prst="chevron">
          <a:avLst/>
        </a:prstGeom>
        <a:solidFill>
          <a:schemeClr val="bg1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solidFill>
                <a:srgbClr val="002060"/>
              </a:solidFill>
              <a:latin typeface="Agency FB" pitchFamily="34" charset="0"/>
            </a:rPr>
            <a:t>IV</a:t>
          </a:r>
          <a:endParaRPr lang="pt-BR" sz="4000" b="1" kern="1200" dirty="0">
            <a:solidFill>
              <a:srgbClr val="002060"/>
            </a:solidFill>
            <a:latin typeface="Agency FB" pitchFamily="34" charset="0"/>
          </a:endParaRPr>
        </a:p>
      </dsp:txBody>
      <dsp:txXfrm rot="5400000">
        <a:off x="-205064" y="3874511"/>
        <a:ext cx="1367096" cy="956967"/>
      </dsp:txXfrm>
    </dsp:sp>
    <dsp:sp modelId="{33CA35CE-D3FC-4AF6-9B0B-9EE3FC6834A8}">
      <dsp:nvSpPr>
        <dsp:cNvPr id="0" name=""/>
        <dsp:cNvSpPr/>
      </dsp:nvSpPr>
      <dsp:spPr>
        <a:xfrm rot="5400000">
          <a:off x="4318653" y="307761"/>
          <a:ext cx="888612" cy="7611984"/>
        </a:xfrm>
        <a:prstGeom prst="round2SameRect">
          <a:avLst/>
        </a:prstGeom>
        <a:solidFill>
          <a:srgbClr val="000066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3600" b="1" kern="1200" dirty="0" smtClean="0">
              <a:solidFill>
                <a:srgbClr val="FFFF00"/>
              </a:solidFill>
              <a:latin typeface="Agency FB" pitchFamily="34" charset="0"/>
            </a:rPr>
            <a:t>CONSIDERAÇÕES FINAIS</a:t>
          </a:r>
          <a:endParaRPr lang="pt-BR" sz="3600" b="1" kern="1200" dirty="0">
            <a:solidFill>
              <a:srgbClr val="FFFF00"/>
            </a:solidFill>
            <a:latin typeface="Agency FB" pitchFamily="34" charset="0"/>
          </a:endParaRPr>
        </a:p>
      </dsp:txBody>
      <dsp:txXfrm rot="5400000">
        <a:off x="4318653" y="307761"/>
        <a:ext cx="888612" cy="7611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3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3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03EF793E-9FA6-47AC-BF11-17EFF82C12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6270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1713" y="728663"/>
            <a:ext cx="4854575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3275"/>
            <a:ext cx="54864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84A95C95-370D-490E-898E-D171D3BCD1D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54252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1713" y="728663"/>
            <a:ext cx="4854575" cy="3641725"/>
          </a:xfrm>
          <a:ln/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60E549-78A4-47FA-A1C2-C2C57064D31F}" type="slidenum">
              <a:rPr lang="pt-BR" smtClean="0">
                <a:latin typeface="Arial" pitchFamily="34" charset="0"/>
              </a:rPr>
              <a:pPr/>
              <a:t>1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1713" y="728663"/>
            <a:ext cx="4854575" cy="3641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86889B-0973-4490-836D-84E3D24996C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AB4612-E3EB-452E-8AA8-1C1DE5F4AFAC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5A15FD-7149-46AC-8E4C-18767AB94864}" type="slidenum">
              <a:rPr lang="pt-BR" smtClean="0"/>
              <a:pPr/>
              <a:t>48</a:t>
            </a:fld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1713" y="728663"/>
            <a:ext cx="4854575" cy="3641725"/>
          </a:xfrm>
          <a:ln/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FBB6A-7204-4448-A75A-AA3AAE666C21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1713" y="728663"/>
            <a:ext cx="4854575" cy="3641725"/>
          </a:xfrm>
          <a:ln/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053D9-584C-4361-A248-EADF9B93E392}" type="slidenum">
              <a:rPr lang="pt-BR" smtClean="0">
                <a:latin typeface="Arial" pitchFamily="34" charset="0"/>
              </a:rPr>
              <a:pPr/>
              <a:t>12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98500"/>
            <a:ext cx="4857750" cy="3643313"/>
          </a:xfrm>
          <a:ln/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14400" y="4651375"/>
            <a:ext cx="5029200" cy="4343400"/>
          </a:xfrm>
          <a:noFill/>
          <a:ln/>
        </p:spPr>
        <p:txBody>
          <a:bodyPr lIns="90953" tIns="45477" rIns="90953" bIns="45477"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5540" name="Espaço Reservado para Número de Slide 3"/>
          <p:cNvSpPr txBox="1">
            <a:spLocks noGrp="1"/>
          </p:cNvSpPr>
          <p:nvPr/>
        </p:nvSpPr>
        <p:spPr bwMode="auto">
          <a:xfrm>
            <a:off x="3886200" y="922655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53" tIns="45477" rIns="90953" bIns="45477" anchor="b"/>
          <a:lstStyle/>
          <a:p>
            <a:pPr algn="r" defTabSz="909638"/>
            <a:fld id="{7133175F-6E20-4C34-A849-9084E616D498}" type="slidenum">
              <a:rPr lang="pt-BR" sz="1200">
                <a:latin typeface="Times New Roman" pitchFamily="18" charset="0"/>
              </a:rPr>
              <a:pPr algn="r" defTabSz="909638"/>
              <a:t>13</a:t>
            </a:fld>
            <a:endParaRPr lang="pt-BR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70BEFA-5163-4CF9-B7C0-F998DE05EFE2}" type="slidenum">
              <a:rPr lang="en-US" smtClean="0">
                <a:cs typeface="Arial" charset="0"/>
              </a:rPr>
              <a:pPr/>
              <a:t>20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6A029C-D687-4510-874E-0660651CC4B6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C60F3E-048E-44B6-ACE2-8323BBA04874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271D6-D511-4861-B38A-8037E8397E0D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42C593-81C1-4713-9D15-6585BE751657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2"/>
          <p:cNvSpPr txBox="1"/>
          <p:nvPr userDrawn="1"/>
        </p:nvSpPr>
        <p:spPr>
          <a:xfrm>
            <a:off x="0" y="6524628"/>
            <a:ext cx="9144000" cy="3333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 lIns="91435" tIns="45718" rIns="91435" bIns="45718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809584" algn="l"/>
              </a:tabLst>
              <a:defRPr/>
            </a:pPr>
            <a:r>
              <a:rPr lang="pt-BR" dirty="0">
                <a:solidFill>
                  <a:srgbClr val="000066"/>
                </a:solidFill>
                <a:latin typeface="Arial Rounded MT Bold" pitchFamily="34" charset="0"/>
                <a:cs typeface="+mn-cs"/>
              </a:rPr>
              <a:t>	</a:t>
            </a:r>
            <a:endParaRPr lang="pt-BR" b="1" dirty="0">
              <a:solidFill>
                <a:srgbClr val="000066"/>
              </a:solidFill>
              <a:latin typeface="Arial Rounded MT Bold" pitchFamily="34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 userDrawn="1"/>
        </p:nvGrpSpPr>
        <p:grpSpPr>
          <a:xfrm>
            <a:off x="1115616" y="1616382"/>
            <a:ext cx="4320480" cy="3746435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3" name="Conector reto 9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to 10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orma livre 11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cxnSp>
          <p:nvCxnSpPr>
            <p:cNvPr id="6" name="Conector reto 12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13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14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15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16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7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8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9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4" name="Elipse 20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5" name="Elipse 21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6" name="Elipse 22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7" name="Elipse 23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8" name="Elipse 24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9" name="Elipse 25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20" name="Elipse 26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cxnSp>
          <p:nvCxnSpPr>
            <p:cNvPr id="21" name="Conector reto 27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ipse 28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23" name="Elipse 29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24" name="Grupo 30"/>
          <p:cNvGrpSpPr/>
          <p:nvPr userDrawn="1"/>
        </p:nvGrpSpPr>
        <p:grpSpPr>
          <a:xfrm>
            <a:off x="5510304" y="815910"/>
            <a:ext cx="2518080" cy="2026627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25" name="Conector reto 31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32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orma livre 33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cxnSp>
          <p:nvCxnSpPr>
            <p:cNvPr id="28" name="Conector reto 34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35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36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7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8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9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40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ipse 41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6" name="Elipse 42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7" name="Elipse 43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8" name="Elipse 44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9" name="Elipse 45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0" name="Elipse 46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1" name="Elipse 47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2" name="Elipse 48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cxnSp>
          <p:nvCxnSpPr>
            <p:cNvPr id="43" name="Conector reto 49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ipse 50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5" name="Elipse 51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6" name="Grupo 52"/>
          <p:cNvGrpSpPr/>
          <p:nvPr userDrawn="1"/>
        </p:nvGrpSpPr>
        <p:grpSpPr>
          <a:xfrm>
            <a:off x="5510306" y="4066673"/>
            <a:ext cx="2651017" cy="2242651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47" name="Conector reto 53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54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orma livre 55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cxnSp>
          <p:nvCxnSpPr>
            <p:cNvPr id="50" name="Conector reto 56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7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8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9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60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61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62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ipse 63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8" name="Elipse 64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9" name="Elipse 65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60" name="Elipse 66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61" name="Elipse 67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62" name="Elipse 68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63" name="Elipse 69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64" name="Elipse 70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cxnSp>
          <p:nvCxnSpPr>
            <p:cNvPr id="65" name="Conector reto 71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Elipse 72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67" name="Elipse 73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5" name="Grupo 8"/>
          <p:cNvGrpSpPr/>
          <p:nvPr userDrawn="1"/>
        </p:nvGrpSpPr>
        <p:grpSpPr>
          <a:xfrm>
            <a:off x="1115616" y="1616378"/>
            <a:ext cx="4320480" cy="3746435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6" name="Conector reto 9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10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orma livre 11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cxnSp>
          <p:nvCxnSpPr>
            <p:cNvPr id="9" name="Conector reto 12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13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4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5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6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7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8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ipse 19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7" name="Elipse 20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8" name="Elipse 21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19" name="Elipse 22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0" name="Elipse 23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1" name="Elipse 24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2" name="Elipse 25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3" name="Elipse 26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24" name="Conector reto 27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ipse 28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26" name="Elipse 29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grpSp>
        <p:nvGrpSpPr>
          <p:cNvPr id="27" name="Grupo 30"/>
          <p:cNvGrpSpPr/>
          <p:nvPr userDrawn="1"/>
        </p:nvGrpSpPr>
        <p:grpSpPr>
          <a:xfrm>
            <a:off x="5510304" y="815906"/>
            <a:ext cx="2518080" cy="2026627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28" name="Conector reto 31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32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orma livre 33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31" name="Conector reto 34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5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6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7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8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9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40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ipse 41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39" name="Elipse 42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0" name="Elipse 43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1" name="Elipse 44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2" name="Elipse 45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3" name="Elipse 46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4" name="Elipse 47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5" name="Elipse 48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46" name="Conector reto 49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ipse 50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48" name="Elipse 51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  <p:grpSp>
        <p:nvGrpSpPr>
          <p:cNvPr id="49" name="Grupo 52"/>
          <p:cNvGrpSpPr/>
          <p:nvPr userDrawn="1"/>
        </p:nvGrpSpPr>
        <p:grpSpPr>
          <a:xfrm>
            <a:off x="5510304" y="4066672"/>
            <a:ext cx="2651018" cy="2242651"/>
            <a:chOff x="2411760" y="1556792"/>
            <a:chExt cx="4680520" cy="3746435"/>
          </a:xfrm>
          <a:solidFill>
            <a:schemeClr val="bg1">
              <a:lumMod val="95000"/>
            </a:schemeClr>
          </a:solidFill>
        </p:grpSpPr>
        <p:cxnSp>
          <p:nvCxnSpPr>
            <p:cNvPr id="50" name="Conector reto 53"/>
            <p:cNvCxnSpPr/>
            <p:nvPr/>
          </p:nvCxnSpPr>
          <p:spPr>
            <a:xfrm>
              <a:off x="2483768" y="3429000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4"/>
            <p:cNvCxnSpPr/>
            <p:nvPr/>
          </p:nvCxnSpPr>
          <p:spPr>
            <a:xfrm flipV="1">
              <a:off x="2483768" y="2492896"/>
              <a:ext cx="2232248" cy="93610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orma livre 55"/>
            <p:cNvSpPr/>
            <p:nvPr/>
          </p:nvSpPr>
          <p:spPr>
            <a:xfrm>
              <a:off x="3179135" y="2381693"/>
              <a:ext cx="2498651" cy="2094614"/>
            </a:xfrm>
            <a:custGeom>
              <a:avLst/>
              <a:gdLst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31358 w 2562446"/>
                <a:gd name="connsiteY2" fmla="*/ 1105786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562446 w 2562446"/>
                <a:gd name="connsiteY0" fmla="*/ 1084521 h 2126512"/>
                <a:gd name="connsiteX1" fmla="*/ 0 w 2562446"/>
                <a:gd name="connsiteY1" fmla="*/ 0 h 2126512"/>
                <a:gd name="connsiteX2" fmla="*/ 1059369 w 2562446"/>
                <a:gd name="connsiteY2" fmla="*/ 1111102 h 2126512"/>
                <a:gd name="connsiteX3" fmla="*/ 95693 w 2562446"/>
                <a:gd name="connsiteY3" fmla="*/ 2126512 h 2126512"/>
                <a:gd name="connsiteX4" fmla="*/ 2562446 w 2562446"/>
                <a:gd name="connsiteY4" fmla="*/ 1084521 h 2126512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79204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  <a:gd name="connsiteX0" fmla="*/ 2498651 w 2498651"/>
                <a:gd name="connsiteY0" fmla="*/ 1052623 h 2094614"/>
                <a:gd name="connsiteX1" fmla="*/ 0 w 2498651"/>
                <a:gd name="connsiteY1" fmla="*/ 0 h 2094614"/>
                <a:gd name="connsiteX2" fmla="*/ 995574 w 2498651"/>
                <a:gd name="connsiteY2" fmla="*/ 1068572 h 2094614"/>
                <a:gd name="connsiteX3" fmla="*/ 31898 w 2498651"/>
                <a:gd name="connsiteY3" fmla="*/ 2094614 h 2094614"/>
                <a:gd name="connsiteX4" fmla="*/ 2498651 w 2498651"/>
                <a:gd name="connsiteY4" fmla="*/ 1052623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651" h="2094614">
                  <a:moveTo>
                    <a:pt x="2498651" y="1052623"/>
                  </a:moveTo>
                  <a:lnTo>
                    <a:pt x="0" y="0"/>
                  </a:lnTo>
                  <a:lnTo>
                    <a:pt x="995574" y="1068572"/>
                  </a:lnTo>
                  <a:lnTo>
                    <a:pt x="31898" y="2094614"/>
                  </a:lnTo>
                  <a:lnTo>
                    <a:pt x="2498651" y="105262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53" name="Conector reto 56"/>
            <p:cNvCxnSpPr/>
            <p:nvPr/>
          </p:nvCxnSpPr>
          <p:spPr>
            <a:xfrm>
              <a:off x="2483768" y="1628800"/>
              <a:ext cx="4608512" cy="1800199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7"/>
            <p:cNvCxnSpPr/>
            <p:nvPr/>
          </p:nvCxnSpPr>
          <p:spPr>
            <a:xfrm rot="10800000" flipV="1">
              <a:off x="2483768" y="3428998"/>
              <a:ext cx="4608512" cy="180020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8"/>
            <p:cNvCxnSpPr/>
            <p:nvPr/>
          </p:nvCxnSpPr>
          <p:spPr>
            <a:xfrm rot="16200000" flipH="1">
              <a:off x="2411761" y="1700807"/>
              <a:ext cx="1800201" cy="165618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9"/>
            <p:cNvCxnSpPr/>
            <p:nvPr/>
          </p:nvCxnSpPr>
          <p:spPr>
            <a:xfrm rot="5400000" flipH="1" flipV="1">
              <a:off x="2411760" y="3501008"/>
              <a:ext cx="1800200" cy="165618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60"/>
            <p:cNvCxnSpPr/>
            <p:nvPr/>
          </p:nvCxnSpPr>
          <p:spPr>
            <a:xfrm rot="10800000" flipV="1">
              <a:off x="3131840" y="3429000"/>
              <a:ext cx="2592288" cy="108012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61"/>
            <p:cNvCxnSpPr/>
            <p:nvPr/>
          </p:nvCxnSpPr>
          <p:spPr>
            <a:xfrm rot="5400000" flipH="1" flipV="1">
              <a:off x="2267744" y="256490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62"/>
            <p:cNvCxnSpPr/>
            <p:nvPr/>
          </p:nvCxnSpPr>
          <p:spPr>
            <a:xfrm rot="16200000" flipH="1">
              <a:off x="2267744" y="3645024"/>
              <a:ext cx="1080120" cy="64807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ipse 63"/>
            <p:cNvSpPr/>
            <p:nvPr/>
          </p:nvSpPr>
          <p:spPr>
            <a:xfrm>
              <a:off x="2411760" y="15567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1" name="Elipse 64"/>
            <p:cNvSpPr/>
            <p:nvPr/>
          </p:nvSpPr>
          <p:spPr>
            <a:xfrm>
              <a:off x="2411760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2" name="Elipse 65"/>
            <p:cNvSpPr/>
            <p:nvPr/>
          </p:nvSpPr>
          <p:spPr>
            <a:xfrm>
              <a:off x="4644008" y="2420888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3" name="Elipse 66"/>
            <p:cNvSpPr/>
            <p:nvPr/>
          </p:nvSpPr>
          <p:spPr>
            <a:xfrm>
              <a:off x="3059832" y="443711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4" name="Elipse 67"/>
            <p:cNvSpPr/>
            <p:nvPr/>
          </p:nvSpPr>
          <p:spPr>
            <a:xfrm>
              <a:off x="2426643" y="5159211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5" name="Elipse 68"/>
            <p:cNvSpPr/>
            <p:nvPr/>
          </p:nvSpPr>
          <p:spPr>
            <a:xfrm>
              <a:off x="4028272" y="3367624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6" name="Elipse 69"/>
            <p:cNvSpPr/>
            <p:nvPr/>
          </p:nvSpPr>
          <p:spPr>
            <a:xfrm>
              <a:off x="4644008" y="4293096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67" name="Elipse 70"/>
            <p:cNvSpPr/>
            <p:nvPr/>
          </p:nvSpPr>
          <p:spPr>
            <a:xfrm>
              <a:off x="6948264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cxnSp>
          <p:nvCxnSpPr>
            <p:cNvPr id="68" name="Conector reto 71"/>
            <p:cNvCxnSpPr/>
            <p:nvPr/>
          </p:nvCxnSpPr>
          <p:spPr>
            <a:xfrm rot="10800000">
              <a:off x="3131840" y="2348880"/>
              <a:ext cx="2545946" cy="1085436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Elipse 72"/>
            <p:cNvSpPr/>
            <p:nvPr/>
          </p:nvSpPr>
          <p:spPr>
            <a:xfrm>
              <a:off x="5580112" y="335699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  <p:sp>
          <p:nvSpPr>
            <p:cNvPr id="70" name="Elipse 73"/>
            <p:cNvSpPr/>
            <p:nvPr/>
          </p:nvSpPr>
          <p:spPr>
            <a:xfrm>
              <a:off x="3059832" y="2276872"/>
              <a:ext cx="144016" cy="144016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14" descr="logo FAB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1668" y="44626"/>
            <a:ext cx="4306317" cy="80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0" r:id="rId12"/>
    <p:sldLayoutId id="2147483692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TE_5333.jpg"/>
          <p:cNvPicPr>
            <a:picLocks noChangeAspect="1"/>
          </p:cNvPicPr>
          <p:nvPr/>
        </p:nvPicPr>
        <p:blipFill>
          <a:blip r:embed="rId3" cstate="print"/>
          <a:srcRect l="12907" t="4720" r="4134" b="3682"/>
          <a:stretch>
            <a:fillRect/>
          </a:stretch>
        </p:blipFill>
        <p:spPr>
          <a:xfrm>
            <a:off x="1" y="27384"/>
            <a:ext cx="9180512" cy="6858000"/>
          </a:xfrm>
          <a:prstGeom prst="rect">
            <a:avLst/>
          </a:prstGeom>
        </p:spPr>
      </p:pic>
      <p:pic>
        <p:nvPicPr>
          <p:cNvPr id="2051" name="Picture 14" descr="logo F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0481" y="5323036"/>
            <a:ext cx="603408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AutoShape 4" descr="data:image/jpeg;base64,/9j/4AAQSkZJRgABAQAAAQABAAD/2wCEAAkGBhQSEBQSERMVFREUFRQaERAYGCMZGhQcExMXFBgaFRcaHCceGholJRcXIDIhJTMpOCwsFR4xNTAqNSYrLCkBCQoKDgwOGQ8PGC4kHiU1LDU1NTUrNSkqMC0yLio1KTQyKyw0LCkqNTA1LykwNSopLDQtMDQsLDApLzUsLCwsLP/AABEIAFgAlAMBIgACEQEDEQH/xAAaAAEAAwEBAQAAAAAAAAAAAAAABQYHAQQD/8QANhAAAgECAwUFBwMEAwAAAAAAAQIAAxEEEiEFBhOj4wcXIjFUFEFRYWRxgTKRoSNSsdFTk+H/xAAaAQEAAwEBAQAAAAAAAAAAAAAAAwQFAgYB/8QAMBEAAgECAwUIAQQDAAAAAAAAAAECAxEEEiETFFGh0QUVMUFSYXGBMkKxweEiIzT/2gAMAwEAAhEDEQA/ANxiIgCIiAIiIAiIgCIiAIiIAiIgCIiAIiIAiIgCInDAOxKBtftT4FerR9nzcNyubi2vb32yG08vfF9LzunIHiKa0uaUeysXJKSho/ddTSYma98g9LzunHfIPS87pz5vNPidd0Yz0c11NKiZr3x/S87px3x/S87pxvNLiO58Z6Oa6mlRM175B6XndOO+Mel53TjeaXEd0Yz0c11NKiZr3x/S83px3yD0vO6cbzS4jujGejmuppUTNu+L6Xm9Oc75B6XndON5p8R3RjPRzXU0qJmvfH9LzunO98X0vN6cbzS4jujGejmuppMSB3Q3n9upPU4fDy1MmXNmvZVa98o/u/iT0mjJSV0Z9WlKlNwmrNCIidEYnDOzhgGNbzNX9sxGU0snEa1zRvb55vF+8i9z8CK2OoIVzLnuw8wQgLG/y0E9W9Yw/t2JzGvn4rZsqpa/yJa9pLdkuCzYqrUI0p07X+Bdv9Kf3mSlmq29z3UqmxwTmlb/ABXlbVq32XDeTH4LBBDWw6HiEhQtJCfCAT5201ErG199sA9CotHDWqsjKjGigALC1yR8PP8AEs29FDZ9aoq4yqoqUwbIahQgPY6gH32Eoe9ezMEHoUsAwZqj2dg5cDMVVR97tf8AEs1pTV7WtzMjs+nRqKKqKebxv+nj+xd92NiUaOzqb1aVNmFI1HLIpOoNS1yPhaV3st2StZsRWqorLdVVWUEAsS7WBGlvCJat+cRwNm1QmnhWmv2YhP8AF58OzLBcPZ6t76jO/wCL5R/CzrKtpGPBEG2nutas3rOSX8nk2tvTs/DVno1MMC6WzFaKEagNodPjK7vTvXg6+HNLDYfJVZl8XCVdA2oBGtz5ScxuJ2LVqNUqMjVGN2bx6ny932lH3rfDDED2EAUgi6i+rXJP6tdNBIa05JPVW5mjgKFOU43hUUlrd6RujQNjbnYbBYbj4pFqVUXPVYjMEsLkIvlp5X989OxN68HjQ9PhBQoBy1VQKwJtpqR+J5Nj9p2GqoFxP9JyPHcZkb42Ivp8iPfPZiNycBi04lJEAYeGrSNh97Dwm0njay2VrcDMqKSlJ41TUm9H5L605MoW+exKKY5KWGK5KwTwKbhWdymlvwbfOaRtilhMHh+LUoUyiZF0pqWN7KPMazO9293zT2wmHazcF2YkeRCLmU2/KzSd6dm0MRTWliavDXNmADhC2UW9/mNZHRTtOSVmWsfUSnQpObcUrtrxaf8ASI7YWKwGPDinh0ulsyNSVTZr2IsPLQ/tKNvbsUYXHZMLlUNTzhXK2W5IIBqae64+8u2CxWztmU24dVSW1azCpUew0Gn/AIJm+3dtri8W9aqHWmRZFWxZQosB4iB8SfvOazWRJ2zexP2dCbrzlDNsrfq1u/jzNJ7MzU9mqcUoW4xtkyWtw0/49PjLjKV2WCn7NV4RcjjG+cKDfhp5ZSRbyl1luj+CMLtD/pn8/AiIkpRE4Z2cMAyHeRMT7XXyUaJTiNlY06RJGmpJOa8m+yx6VLDVHeoitUqfpLAECmLDQn4lp9dr9lYr4irW9oy8Ry2XhXtf55xeeTucHquT1JQUKkZ5lG/j5nqJ4nCVcOqMqtvC9ovyKdvdjuNjq73uM5VT8k8I/wAT6bkUlbH0M5UKrFyWNh4FJGp+dpbu536rk9Sc7nR6rk9SQ7CpmzNF19o4LY7JVLaW8HwtwO9q+10ahRp03VruzMFYH9C6Xsfi38S1bKq0KeDp0BWprakqkiooIJSxI187kmVQdjg9VyepHc4PVcnqSwtqpOWXx9zMluLoQoqtbK2/xerZ9R2d7P8AVN/20/8AUr2ysTh8FtYgMWw63TiMQ1syjxEgWIBk53Nj1XJ6k73O/VcnqTh056OMLfZZhisNaUauIck1b8WvvwJ7b272F2gqNxguS+V6bKbhrXBGo9wnxpbSwWysNwlqZzdmyBgz1GPn5aL/ABIbucHquT1IHY4PVcnqST/ZfMoK/wAlNbo4qnPENwXllaPj2fY9amNxWLrMiFhoGYCxdr2F/OwUCRXaftNa2MVUIZadMDMDcEsSxsR+P2k33OD1XJ6kDsdHquT1JE4VXDJl5l6GJwMcTt9r5WSyvTSxm09ey1qGp/SVXax8LqrC3v0fS8v3c99VyepHc6PVcnqSFYerw5l6Xa2Datn5PoTnZwKns9TjIiNxTYIqqCOGmtk0v5y3SA3Q3Y9hpPS4nEzVM+bLltdVW1rn+3+ZPzTpJqKTPHYycZ15Sg9H7W5MRESQqiIiAIiIAiIgCIiAIiIAiIgCIiAIiIAiIgCIiAIiIAiIgCIiAIiIAiIgCIiAIiIAiIgCIiAIiIB//9k="/>
          <p:cNvSpPr>
            <a:spLocks noChangeAspect="1" noChangeArrowheads="1"/>
          </p:cNvSpPr>
          <p:nvPr/>
        </p:nvSpPr>
        <p:spPr bwMode="auto">
          <a:xfrm>
            <a:off x="0" y="-1222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6"/>
          <p:cNvSpPr txBox="1">
            <a:spLocks noChangeArrowheads="1"/>
          </p:cNvSpPr>
          <p:nvPr/>
        </p:nvSpPr>
        <p:spPr bwMode="auto">
          <a:xfrm>
            <a:off x="613862" y="2132856"/>
            <a:ext cx="816458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80000" algn="l">
              <a:spcAft>
                <a:spcPts val="600"/>
              </a:spcAft>
              <a:defRPr/>
            </a:pPr>
            <a:r>
              <a:rPr lang="pt-BR" sz="1800" b="1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A PRIORIDADE DA VIGILÂNCIA AÉREA</a:t>
            </a:r>
          </a:p>
          <a:p>
            <a:pPr marL="180000" algn="l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b="1" i="1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 </a:t>
            </a: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Autonomia tecnológica em aparatos de visualização e comunicações.</a:t>
            </a:r>
          </a:p>
          <a:p>
            <a:pPr marL="180000" algn="l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 Plataformas e sistemas próprios de monitoramento.</a:t>
            </a:r>
          </a:p>
        </p:txBody>
      </p:sp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611560" y="3249564"/>
            <a:ext cx="82089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80000" algn="l">
              <a:spcAft>
                <a:spcPts val="600"/>
              </a:spcAft>
              <a:defRPr/>
            </a:pPr>
            <a:r>
              <a:rPr lang="pt-BR" sz="1800" b="1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O PODER PARA ASSEGURAR SUPERIORIDADE AÉREA LOCAL</a:t>
            </a:r>
          </a:p>
          <a:p>
            <a:pPr marL="180000" algn="l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i="1" dirty="0">
                <a:ln w="50800"/>
                <a:solidFill>
                  <a:srgbClr val="FF0000"/>
                </a:solidFill>
                <a:ea typeface="Arial" pitchFamily="-112" charset="0"/>
                <a:cs typeface="Arial" pitchFamily="34" charset="0"/>
              </a:rPr>
              <a:t> </a:t>
            </a:r>
            <a:r>
              <a:rPr lang="pt-BR" dirty="0">
                <a:ln w="50800"/>
                <a:solidFill>
                  <a:srgbClr val="FF0000"/>
                </a:solidFill>
                <a:ea typeface="Arial" pitchFamily="-112" charset="0"/>
                <a:cs typeface="Arial" pitchFamily="34" charset="0"/>
              </a:rPr>
              <a:t>Adequação da frota de vetores de combate (2015 a 2025). </a:t>
            </a:r>
          </a:p>
          <a:p>
            <a:pPr marL="180000" algn="l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 Atualização dos sistemas de armas e armamentos inteligentes embarcados.</a:t>
            </a:r>
          </a:p>
        </p:txBody>
      </p:sp>
      <p:sp>
        <p:nvSpPr>
          <p:cNvPr id="11" name="CaixaDeTexto 6"/>
          <p:cNvSpPr txBox="1">
            <a:spLocks noChangeArrowheads="1"/>
          </p:cNvSpPr>
          <p:nvPr/>
        </p:nvSpPr>
        <p:spPr bwMode="auto">
          <a:xfrm>
            <a:off x="611560" y="4413014"/>
            <a:ext cx="8208912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80000" algn="l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800" b="1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CAPACIDADE DE LEVAR PODER MILITAR A QUALQUER PARTE DO PAÍS </a:t>
            </a:r>
          </a:p>
          <a:p>
            <a:pPr marL="180000" algn="l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pt-BR" b="1" i="1" dirty="0">
                <a:ln w="50800"/>
                <a:solidFill>
                  <a:srgbClr val="000066"/>
                </a:solidFill>
                <a:cs typeface="Arial" pitchFamily="34" charset="0"/>
              </a:rPr>
              <a:t>  </a:t>
            </a: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Frota de aeronaves de transporte.</a:t>
            </a:r>
          </a:p>
          <a:p>
            <a:pPr marL="180000" algn="l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  Sistemas de armas de grande precisão.</a:t>
            </a:r>
          </a:p>
          <a:p>
            <a:pPr marL="180000" algn="l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pt-BR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  Meios de transporte para apoiar o EB e a MB (estratégia da presença</a:t>
            </a:r>
            <a:r>
              <a:rPr lang="pt-BR" dirty="0" smtClean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).</a:t>
            </a:r>
            <a:endParaRPr lang="pt-BR" dirty="0">
              <a:ln w="50800"/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9847" y="1336378"/>
            <a:ext cx="8674154" cy="65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l" defTabSz="449263">
              <a:buClr>
                <a:srgbClr val="003399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OBJETIVOS ESTRATÉGICOS PARA A FAB</a:t>
            </a:r>
          </a:p>
        </p:txBody>
      </p:sp>
      <p:pic>
        <p:nvPicPr>
          <p:cNvPr id="8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7923" y="188640"/>
            <a:ext cx="676566" cy="82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  <a:sp3d prstMaterial="metal">
            <a:bevelT w="88900" h="88900"/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692698"/>
            <a:ext cx="91440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 NACIONAL DE DEFESA</a:t>
            </a:r>
            <a:endParaRPr lang="en-US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6"/>
          <p:cNvSpPr txBox="1">
            <a:spLocks noChangeArrowheads="1"/>
          </p:cNvSpPr>
          <p:nvPr/>
        </p:nvSpPr>
        <p:spPr bwMode="auto">
          <a:xfrm>
            <a:off x="611560" y="5853172"/>
            <a:ext cx="820891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80000" algn="l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800" b="1" dirty="0" smtClean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DOMÍNIO </a:t>
            </a:r>
            <a:r>
              <a:rPr lang="en-US" sz="1800" b="1" dirty="0">
                <a:ln w="50800"/>
                <a:solidFill>
                  <a:srgbClr val="000066"/>
                </a:solidFill>
                <a:ea typeface="Arial" pitchFamily="-112" charset="0"/>
                <a:cs typeface="Arial" pitchFamily="34" charset="0"/>
              </a:rPr>
              <a:t>DE POTENCIAL AEROESTRATÉGICO</a:t>
            </a:r>
            <a:endParaRPr lang="pt-BR" sz="1800" b="1" dirty="0">
              <a:ln w="50800"/>
              <a:solidFill>
                <a:srgbClr val="000066"/>
              </a:solidFill>
              <a:ea typeface="Arial" pitchFamily="-112" charset="0"/>
              <a:cs typeface="Arial" pitchFamily="34" charset="0"/>
            </a:endParaRPr>
          </a:p>
          <a:p>
            <a:pPr marL="180000" algn="l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pt-BR" b="1" i="1" dirty="0">
                <a:ln w="50800"/>
                <a:solidFill>
                  <a:srgbClr val="000066"/>
                </a:solidFill>
                <a:cs typeface="Arial" pitchFamily="34" charset="0"/>
              </a:rPr>
              <a:t>  </a:t>
            </a:r>
            <a:r>
              <a:rPr lang="pt-BR" dirty="0">
                <a:ln w="50800"/>
                <a:solidFill>
                  <a:srgbClr val="000066"/>
                </a:solidFill>
                <a:cs typeface="Arial" pitchFamily="34" charset="0"/>
              </a:rPr>
              <a:t>Plataformas adequadas, sistemas de armas, recursos de inteligência, etc.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6748" y="1580056"/>
            <a:ext cx="4061067" cy="487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2.bp.blogspot.com/-2Zwqc4DbYAc/TbcRxO6vVDI/AAAAAAAAKw4/zGpv3KKopKU/s320/livro_branco_de_defesa.JPG"/>
          <p:cNvPicPr>
            <a:picLocks noChangeAspect="1" noChangeArrowheads="1"/>
          </p:cNvPicPr>
          <p:nvPr/>
        </p:nvPicPr>
        <p:blipFill>
          <a:blip r:embed="rId3" cstate="print"/>
          <a:srcRect l="7958" r="8683"/>
          <a:stretch>
            <a:fillRect/>
          </a:stretch>
        </p:blipFill>
        <p:spPr bwMode="auto">
          <a:xfrm>
            <a:off x="611560" y="2132856"/>
            <a:ext cx="1792296" cy="291990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9" name="CaixaDeTexto 28"/>
          <p:cNvSpPr txBox="1"/>
          <p:nvPr/>
        </p:nvSpPr>
        <p:spPr>
          <a:xfrm flipH="1">
            <a:off x="1691680" y="1052736"/>
            <a:ext cx="6447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 smtClean="0">
                <a:solidFill>
                  <a:srgbClr val="20497D"/>
                </a:solidFill>
              </a:rPr>
              <a:t>Cap</a:t>
            </a:r>
            <a:r>
              <a:rPr lang="pt-BR" b="1" i="1" dirty="0" smtClean="0">
                <a:solidFill>
                  <a:srgbClr val="20497D"/>
                </a:solidFill>
              </a:rPr>
              <a:t> 5: PAED – Plano de Articulação e Equipamento de Defesa </a:t>
            </a:r>
            <a:endParaRPr lang="pt-BR" b="1" i="1" dirty="0">
              <a:solidFill>
                <a:srgbClr val="20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58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ângulo 3"/>
          <p:cNvSpPr>
            <a:spLocks noChangeArrowheads="1"/>
          </p:cNvSpPr>
          <p:nvPr/>
        </p:nvSpPr>
        <p:spPr bwMode="auto">
          <a:xfrm>
            <a:off x="323851" y="1340768"/>
            <a:ext cx="8496300" cy="533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2000" b="1" dirty="0">
                <a:solidFill>
                  <a:srgbClr val="000066"/>
                </a:solidFill>
              </a:rPr>
              <a:t>Projeto Capacitação Operacional da FAB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rgbClr val="FF0000"/>
                </a:solidFill>
              </a:rPr>
              <a:t>	</a:t>
            </a:r>
            <a:r>
              <a:rPr lang="pt-BR" sz="1800" b="1" dirty="0">
                <a:solidFill>
                  <a:srgbClr val="FF0000"/>
                </a:solidFill>
                <a:sym typeface="Wingdings" pitchFamily="2" charset="2"/>
              </a:rPr>
              <a:t> </a:t>
            </a:r>
            <a:r>
              <a:rPr lang="pt-BR" sz="2000" b="1" dirty="0">
                <a:solidFill>
                  <a:srgbClr val="FF0000"/>
                </a:solidFill>
              </a:rPr>
              <a:t>Subprojeto Aeronave de Caça Multimissão (F-X2)</a:t>
            </a:r>
            <a:endParaRPr lang="pt-BR" sz="1800" b="1" dirty="0">
              <a:solidFill>
                <a:srgbClr val="FF0000"/>
              </a:solidFill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rgbClr val="000066"/>
                </a:solidFill>
              </a:rPr>
              <a:t>	</a:t>
            </a:r>
            <a:r>
              <a:rPr lang="pt-BR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</a:t>
            </a:r>
            <a:r>
              <a:rPr lang="pt-BR" sz="1800" dirty="0" smtClean="0">
                <a:solidFill>
                  <a:schemeClr val="bg1">
                    <a:lumMod val="65000"/>
                  </a:schemeClr>
                </a:solidFill>
              </a:rPr>
              <a:t>Subprojeto Aeronaves de Busca e Resgate</a:t>
            </a:r>
            <a:endParaRPr lang="pt-BR" sz="1800" dirty="0">
              <a:solidFill>
                <a:schemeClr val="bg1">
                  <a:lumMod val="65000"/>
                </a:schemeClr>
              </a:solidFill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Subprojeto Helicóptero Médio de Emprego Geral (H-XBR/EC-725)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Subprojeto Aeronave Pesada de Carga e Reabastecimento (KC-X2)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Subprojeto Unidade Celular de Comando e Controle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Subprojeto Aeronaves de Transporte, Ensaios e Inspeção em Voo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 smtClean="0">
                <a:solidFill>
                  <a:schemeClr val="bg1">
                    <a:lumMod val="65000"/>
                  </a:schemeClr>
                </a:solidFill>
              </a:rPr>
              <a:t>Subprojeto Aeronave Pesada para Transporte Presidencial (VC-X2)</a:t>
            </a:r>
            <a:endParaRPr lang="pt-BR" sz="1800" dirty="0">
              <a:solidFill>
                <a:schemeClr val="bg1">
                  <a:lumMod val="65000"/>
                </a:schemeClr>
              </a:solidFill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Subprojeto Aeronaves de Patrulha Marítima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Subprojeto Aeronaves de Reconhecimento / VANT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Subprojeto Aeronaves de Asas Rotativas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Subprojeto Aeronaves de Instrução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Subprojeto Segurança Terrestre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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Subprojeto Sistemas Bélicos </a:t>
            </a:r>
          </a:p>
        </p:txBody>
      </p:sp>
      <p:pic>
        <p:nvPicPr>
          <p:cNvPr id="8" name="Picture 2" descr="http://t3.gstatic.com/images?q=tbn:ANd9GcTfG87OUwmXMbBKCEucIC2MVWeU2f2FQZEF4mZU2FLYJyhWm5o_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302785"/>
            <a:ext cx="936104" cy="1366577"/>
          </a:xfrm>
          <a:prstGeom prst="rect">
            <a:avLst/>
          </a:prstGeom>
          <a:noFill/>
          <a:scene3d>
            <a:camera prst="orthographicFront">
              <a:rot lat="486000" lon="2070000" rev="21539999"/>
            </a:camera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5496" y="807097"/>
            <a:ext cx="9108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PLANO DE ARTICULAÇÃO </a:t>
            </a:r>
            <a:r>
              <a:rPr lang="pt-B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 EQUIPAMENTO </a:t>
            </a:r>
            <a:r>
              <a:rPr lang="pt-B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 DEFESA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696" name="Text Box 8"/>
          <p:cNvSpPr txBox="1">
            <a:spLocks noChangeArrowheads="1"/>
          </p:cNvSpPr>
          <p:nvPr/>
        </p:nvSpPr>
        <p:spPr bwMode="auto">
          <a:xfrm>
            <a:off x="787789" y="3068168"/>
            <a:ext cx="7632874" cy="3254353"/>
          </a:xfrm>
          <a:prstGeom prst="rect">
            <a:avLst/>
          </a:prstGeom>
          <a:solidFill>
            <a:srgbClr val="000066"/>
          </a:solidFill>
          <a:ln w="28575">
            <a:solidFill>
              <a:schemeClr val="tx2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 prst="divot"/>
          </a:sp3d>
        </p:spPr>
        <p:txBody>
          <a:bodyPr lIns="90000" tIns="46800" rIns="90000" bIns="46800" anchor="ctr" anchorCtr="1">
            <a:spAutoFit/>
          </a:bodyPr>
          <a:lstStyle/>
          <a:p>
            <a:pPr indent="95250">
              <a:spcBef>
                <a:spcPts val="2200"/>
              </a:spcBef>
              <a:buClr>
                <a:srgbClr val="000000"/>
              </a:buClr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indent="95250">
              <a:spcBef>
                <a:spcPts val="2200"/>
              </a:spcBef>
              <a:buClr>
                <a:srgbClr val="000000"/>
              </a:buClr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“MANTER A SOBERANIA NO </a:t>
            </a:r>
          </a:p>
          <a:p>
            <a:pPr indent="95250">
              <a:spcBef>
                <a:spcPts val="2200"/>
              </a:spcBef>
              <a:buClr>
                <a:srgbClr val="000000"/>
              </a:buClr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ESPAÇO AÉREO NACIONAL COM </a:t>
            </a:r>
          </a:p>
          <a:p>
            <a:pPr indent="95250">
              <a:spcBef>
                <a:spcPts val="2200"/>
              </a:spcBef>
              <a:buClr>
                <a:srgbClr val="000000"/>
              </a:buClr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VISTAS À DEFESA DA PÁTRIA”</a:t>
            </a:r>
          </a:p>
          <a:p>
            <a:pPr indent="95250">
              <a:spcBef>
                <a:spcPts val="2200"/>
              </a:spcBef>
              <a:buClr>
                <a:srgbClr val="000000"/>
              </a:buClr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348171" name="Rectangle 11"/>
          <p:cNvSpPr>
            <a:spLocks noChangeArrowheads="1"/>
          </p:cNvSpPr>
          <p:nvPr/>
        </p:nvSpPr>
        <p:spPr bwMode="auto">
          <a:xfrm>
            <a:off x="682625" y="1483991"/>
            <a:ext cx="5113338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AEAEAE"/>
                    </a:gs>
                    <a:gs pos="50000">
                      <a:srgbClr val="FFFFFF">
                        <a:alpha val="89999"/>
                      </a:srgbClr>
                    </a:gs>
                    <a:gs pos="100000">
                      <a:srgbClr val="AEAEAE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70000"/>
              </a:lnSpc>
              <a:defRPr/>
            </a:pPr>
            <a:r>
              <a:rPr lang="pt-B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 3" pitchFamily="18" charset="2"/>
              </a:rPr>
              <a:t>MISSÃO DA AERONÁUTICA</a:t>
            </a:r>
            <a:endParaRPr lang="pt-BR" sz="2400" dirty="0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6" name="Imagem 5" descr="LTE_0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0400" y="260648"/>
            <a:ext cx="3144814" cy="208823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pic>
        <p:nvPicPr>
          <p:cNvPr id="17411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2034287952"/>
              </p:ext>
            </p:extLst>
          </p:nvPr>
        </p:nvGraphicFramePr>
        <p:xfrm>
          <a:off x="-108519" y="1772816"/>
          <a:ext cx="85689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827088" y="1120777"/>
            <a:ext cx="65532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l"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chemeClr val="bg1"/>
                </a:solidFill>
              </a:rPr>
              <a:t>ROTEIRO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45117" y="908722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ROTEIRO</a:t>
            </a:r>
            <a:endParaRPr lang="pt-BR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2929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Text Box 3"/>
          <p:cNvSpPr txBox="1">
            <a:spLocks noChangeArrowheads="1"/>
          </p:cNvSpPr>
          <p:nvPr/>
        </p:nvSpPr>
        <p:spPr bwMode="auto">
          <a:xfrm>
            <a:off x="3132138" y="1699642"/>
            <a:ext cx="2590800" cy="38100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FFFF00"/>
            </a:extrusionClr>
            <a:contourClr>
              <a:srgbClr val="FFFF00"/>
            </a:contourClr>
          </a:sp3d>
          <a:extLst/>
        </p:spPr>
        <p:txBody>
          <a:bodyPr>
            <a:flatTx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CONCEPÇÃO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03460" name="Text Box 4"/>
          <p:cNvSpPr txBox="1">
            <a:spLocks noChangeArrowheads="1"/>
          </p:cNvSpPr>
          <p:nvPr/>
        </p:nvSpPr>
        <p:spPr bwMode="auto">
          <a:xfrm>
            <a:off x="5652120" y="4941168"/>
            <a:ext cx="3240360" cy="416074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/>
                </a:solidFill>
                <a:cs typeface="Arial" pitchFamily="34" charset="0"/>
              </a:rPr>
              <a:t>DESENVOLVIMETO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AQUISIÇÃO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5946775" y="3799907"/>
            <a:ext cx="2528888" cy="414337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DEFINIÇÃO</a:t>
            </a:r>
          </a:p>
        </p:txBody>
      </p:sp>
      <p:sp>
        <p:nvSpPr>
          <p:cNvPr id="403462" name="Text Box 6"/>
          <p:cNvSpPr txBox="1">
            <a:spLocks noChangeArrowheads="1"/>
          </p:cNvSpPr>
          <p:nvPr/>
        </p:nvSpPr>
        <p:spPr bwMode="auto">
          <a:xfrm>
            <a:off x="6003925" y="2437830"/>
            <a:ext cx="2395538" cy="3810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VIABILIDADE</a:t>
            </a:r>
          </a:p>
        </p:txBody>
      </p:sp>
      <p:sp>
        <p:nvSpPr>
          <p:cNvPr id="403463" name="Text Box 7"/>
          <p:cNvSpPr txBox="1">
            <a:spLocks noChangeArrowheads="1"/>
          </p:cNvSpPr>
          <p:nvPr/>
        </p:nvSpPr>
        <p:spPr bwMode="auto">
          <a:xfrm>
            <a:off x="3995739" y="6043042"/>
            <a:ext cx="2528887" cy="381000"/>
          </a:xfrm>
          <a:prstGeom prst="rect">
            <a:avLst/>
          </a:prstGeom>
          <a:solidFill>
            <a:srgbClr val="008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PRODUÇÃO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3464" name="Text Box 8"/>
          <p:cNvSpPr txBox="1">
            <a:spLocks noChangeArrowheads="1"/>
          </p:cNvSpPr>
          <p:nvPr/>
        </p:nvSpPr>
        <p:spPr bwMode="auto">
          <a:xfrm>
            <a:off x="1060450" y="5587430"/>
            <a:ext cx="2395538" cy="381000"/>
          </a:xfrm>
          <a:prstGeom prst="rect">
            <a:avLst/>
          </a:prstGeom>
          <a:solidFill>
            <a:srgbClr val="9933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00"/>
            </a:extrusion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IMPLANTAÇÃO</a:t>
            </a:r>
          </a:p>
        </p:txBody>
      </p:sp>
      <p:sp>
        <p:nvSpPr>
          <p:cNvPr id="403465" name="Text Box 9"/>
          <p:cNvSpPr txBox="1">
            <a:spLocks noChangeArrowheads="1"/>
          </p:cNvSpPr>
          <p:nvPr/>
        </p:nvSpPr>
        <p:spPr bwMode="auto">
          <a:xfrm>
            <a:off x="250825" y="2347342"/>
            <a:ext cx="2662238" cy="381000"/>
          </a:xfrm>
          <a:prstGeom prst="rect">
            <a:avLst/>
          </a:prstGeom>
          <a:solidFill>
            <a:srgbClr val="00B0F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00B0F0"/>
            </a:extrusionClr>
            <a:contourClr>
              <a:srgbClr val="00B0F0"/>
            </a:contour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DESATIVAÇÃO</a:t>
            </a:r>
            <a:endParaRPr lang="pt-BR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3466" name="Text Box 10"/>
          <p:cNvSpPr txBox="1">
            <a:spLocks noChangeArrowheads="1"/>
          </p:cNvSpPr>
          <p:nvPr/>
        </p:nvSpPr>
        <p:spPr bwMode="auto">
          <a:xfrm>
            <a:off x="323850" y="3644330"/>
            <a:ext cx="2528888" cy="381000"/>
          </a:xfrm>
          <a:prstGeom prst="rect">
            <a:avLst/>
          </a:prstGeom>
          <a:solidFill>
            <a:srgbClr val="92D05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92D050"/>
            </a:extrusionClr>
            <a:contourClr>
              <a:srgbClr val="92D050"/>
            </a:contourClr>
          </a:sp3d>
          <a:extLst/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REVITALIZAÇÃO</a:t>
            </a:r>
          </a:p>
        </p:txBody>
      </p:sp>
      <p:sp>
        <p:nvSpPr>
          <p:cNvPr id="27658" name="AutoShape 11"/>
          <p:cNvSpPr>
            <a:spLocks noChangeArrowheads="1"/>
          </p:cNvSpPr>
          <p:nvPr/>
        </p:nvSpPr>
        <p:spPr bwMode="auto">
          <a:xfrm>
            <a:off x="3351213" y="2537842"/>
            <a:ext cx="2667000" cy="1295400"/>
          </a:xfrm>
          <a:prstGeom prst="curvedDownArrow">
            <a:avLst>
              <a:gd name="adj1" fmla="val 41176"/>
              <a:gd name="adj2" fmla="val 82353"/>
              <a:gd name="adj3" fmla="val 74236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pt-BR" sz="1800" b="0">
              <a:solidFill>
                <a:srgbClr val="0070C0"/>
              </a:solidFill>
            </a:endParaRPr>
          </a:p>
        </p:txBody>
      </p:sp>
      <p:sp>
        <p:nvSpPr>
          <p:cNvPr id="27659" name="AutoShape 12"/>
          <p:cNvSpPr>
            <a:spLocks noChangeArrowheads="1"/>
          </p:cNvSpPr>
          <p:nvPr/>
        </p:nvSpPr>
        <p:spPr bwMode="auto">
          <a:xfrm flipH="1">
            <a:off x="3065463" y="4214242"/>
            <a:ext cx="2590800" cy="1219200"/>
          </a:xfrm>
          <a:prstGeom prst="curvedUpArrow">
            <a:avLst>
              <a:gd name="adj1" fmla="val 42500"/>
              <a:gd name="adj2" fmla="val 85000"/>
              <a:gd name="adj3" fmla="val 67319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pt-BR" sz="1800" b="0">
              <a:solidFill>
                <a:srgbClr val="0070C0"/>
              </a:solidFill>
            </a:endParaRPr>
          </a:p>
        </p:txBody>
      </p:sp>
      <p:sp>
        <p:nvSpPr>
          <p:cNvPr id="27660" name="Text Box 14"/>
          <p:cNvSpPr txBox="1">
            <a:spLocks noChangeArrowheads="1"/>
          </p:cNvSpPr>
          <p:nvPr/>
        </p:nvSpPr>
        <p:spPr bwMode="auto">
          <a:xfrm>
            <a:off x="611188" y="6120832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pt-BR" sz="1400" b="0" dirty="0">
                <a:solidFill>
                  <a:srgbClr val="000066"/>
                </a:solidFill>
              </a:rPr>
              <a:t>Diretriz e planos setoriais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pt-BR" sz="1400" b="0" dirty="0">
                <a:solidFill>
                  <a:srgbClr val="000066"/>
                </a:solidFill>
              </a:rPr>
              <a:t>Preparo para Receber o Produto</a:t>
            </a:r>
          </a:p>
        </p:txBody>
      </p:sp>
      <p:sp>
        <p:nvSpPr>
          <p:cNvPr id="403471" name="Text Box 15"/>
          <p:cNvSpPr txBox="1">
            <a:spLocks noChangeArrowheads="1"/>
          </p:cNvSpPr>
          <p:nvPr/>
        </p:nvSpPr>
        <p:spPr bwMode="auto">
          <a:xfrm>
            <a:off x="5795963" y="1628207"/>
            <a:ext cx="1727200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NOP ;  ROP</a:t>
            </a:r>
          </a:p>
        </p:txBody>
      </p:sp>
      <p:sp>
        <p:nvSpPr>
          <p:cNvPr id="403472" name="Text Box 16"/>
          <p:cNvSpPr txBox="1">
            <a:spLocks noChangeArrowheads="1"/>
          </p:cNvSpPr>
          <p:nvPr/>
        </p:nvSpPr>
        <p:spPr bwMode="auto">
          <a:xfrm>
            <a:off x="5651500" y="2923607"/>
            <a:ext cx="3492500" cy="65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RFI</a:t>
            </a:r>
          </a:p>
          <a:p>
            <a:pPr eaLnBrk="1" fontAlgn="auto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Altn</a:t>
            </a: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/Riscos/Prazos/</a:t>
            </a:r>
            <a:r>
              <a:rPr lang="pt-BR" sz="1400" b="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Custo-Benef</a:t>
            </a: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eaLnBrk="1" fontAlgn="auto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Estratégia de Realização</a:t>
            </a:r>
          </a:p>
        </p:txBody>
      </p:sp>
      <p:sp>
        <p:nvSpPr>
          <p:cNvPr id="403473" name="Text Box 17"/>
          <p:cNvSpPr txBox="1">
            <a:spLocks noChangeArrowheads="1"/>
          </p:cNvSpPr>
          <p:nvPr/>
        </p:nvSpPr>
        <p:spPr bwMode="auto">
          <a:xfrm>
            <a:off x="6084888" y="4341244"/>
            <a:ext cx="2303462" cy="258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8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RTLI - Seleção</a:t>
            </a:r>
          </a:p>
        </p:txBody>
      </p:sp>
      <p:sp>
        <p:nvSpPr>
          <p:cNvPr id="403474" name="Text Box 18"/>
          <p:cNvSpPr txBox="1">
            <a:spLocks noChangeArrowheads="1"/>
          </p:cNvSpPr>
          <p:nvPr/>
        </p:nvSpPr>
        <p:spPr bwMode="auto">
          <a:xfrm>
            <a:off x="6516689" y="5515994"/>
            <a:ext cx="2447925" cy="644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Até Ok p/ Produção</a:t>
            </a:r>
          </a:p>
          <a:p>
            <a:pPr eaLnBrk="1" fontAlgn="auto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Diretriz Implantação</a:t>
            </a:r>
          </a:p>
          <a:p>
            <a:pPr eaLnBrk="1" fontAlgn="auto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Aval. </a:t>
            </a:r>
            <a:r>
              <a:rPr lang="pt-BR" sz="1400" b="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OPr</a:t>
            </a: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(ao Final)</a:t>
            </a:r>
          </a:p>
        </p:txBody>
      </p:sp>
      <p:sp>
        <p:nvSpPr>
          <p:cNvPr id="403476" name="Text Box 20"/>
          <p:cNvSpPr txBox="1">
            <a:spLocks noChangeArrowheads="1"/>
          </p:cNvSpPr>
          <p:nvPr/>
        </p:nvSpPr>
        <p:spPr bwMode="auto">
          <a:xfrm>
            <a:off x="323850" y="2779144"/>
            <a:ext cx="2592388" cy="4585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Planejada</a:t>
            </a:r>
          </a:p>
          <a:p>
            <a:pPr eaLnBrk="1" fontAlgn="auto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Encerra o Ciclo de Vida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836712"/>
            <a:ext cx="9144000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defTabSz="449263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CICLO DE VIDA DE SISTEMAS E </a:t>
            </a:r>
            <a:r>
              <a:rPr lang="pt-BR" sz="2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MATERIAIS </a:t>
            </a:r>
            <a:r>
              <a:rPr lang="pt-BR" sz="2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DA AERONÁUTICA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750" y="4579367"/>
            <a:ext cx="2395538" cy="3810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/>
        </p:spPr>
        <p:txBody>
          <a:bodyPr>
            <a:flatTx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UTILIZAÇÃO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133350" y="1862138"/>
            <a:ext cx="8899525" cy="4524375"/>
            <a:chOff x="0" y="0"/>
            <a:chExt cx="8152" cy="4088"/>
          </a:xfrm>
        </p:grpSpPr>
        <p:sp>
          <p:nvSpPr>
            <p:cNvPr id="30795" name="Rectangle 79"/>
            <p:cNvSpPr>
              <a:spLocks/>
            </p:cNvSpPr>
            <p:nvPr/>
          </p:nvSpPr>
          <p:spPr bwMode="auto">
            <a:xfrm>
              <a:off x="48" y="40"/>
              <a:ext cx="8048" cy="3888"/>
            </a:xfrm>
            <a:prstGeom prst="rect">
              <a:avLst/>
            </a:prstGeom>
            <a:solidFill>
              <a:srgbClr val="2D51BB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 eaLnBrk="1" hangingPunct="1"/>
              <a:endParaRPr lang="pt-BR" sz="1600" b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pic>
          <p:nvPicPr>
            <p:cNvPr id="30796" name="Picture 80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8152" cy="40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0723" name="Line 82"/>
          <p:cNvSpPr>
            <a:spLocks noChangeShapeType="1"/>
          </p:cNvSpPr>
          <p:nvPr/>
        </p:nvSpPr>
        <p:spPr bwMode="auto">
          <a:xfrm rot="10800000">
            <a:off x="2397125" y="2212976"/>
            <a:ext cx="1588" cy="263366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909639" y="1604963"/>
            <a:ext cx="1214089" cy="563562"/>
            <a:chOff x="0" y="0"/>
            <a:chExt cx="844" cy="509"/>
          </a:xfrm>
        </p:grpSpPr>
        <p:sp>
          <p:nvSpPr>
            <p:cNvPr id="30793" name="AutoShape 83"/>
            <p:cNvSpPr>
              <a:spLocks/>
            </p:cNvSpPr>
            <p:nvPr/>
          </p:nvSpPr>
          <p:spPr bwMode="auto">
            <a:xfrm>
              <a:off x="4" y="0"/>
              <a:ext cx="840" cy="509"/>
            </a:xfrm>
            <a:custGeom>
              <a:avLst/>
              <a:gdLst>
                <a:gd name="T0" fmla="*/ 0 w 21600"/>
                <a:gd name="T1" fmla="*/ 0 h 19255"/>
                <a:gd name="T2" fmla="*/ 1 w 21600"/>
                <a:gd name="T3" fmla="*/ 0 h 19255"/>
                <a:gd name="T4" fmla="*/ 1 w 21600"/>
                <a:gd name="T5" fmla="*/ 0 h 19255"/>
                <a:gd name="T6" fmla="*/ 0 w 21600"/>
                <a:gd name="T7" fmla="*/ 0 h 19255"/>
                <a:gd name="T8" fmla="*/ 0 w 21600"/>
                <a:gd name="T9" fmla="*/ 0 h 19255"/>
                <a:gd name="T10" fmla="*/ 0 w 21600"/>
                <a:gd name="T11" fmla="*/ 0 h 192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19255"/>
                <a:gd name="T20" fmla="*/ 21600 w 21600"/>
                <a:gd name="T21" fmla="*/ 19255 h 192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19255">
                  <a:moveTo>
                    <a:pt x="0" y="0"/>
                  </a:moveTo>
                  <a:lnTo>
                    <a:pt x="21600" y="0"/>
                  </a:lnTo>
                  <a:lnTo>
                    <a:pt x="21600" y="15641"/>
                  </a:lnTo>
                  <a:cubicBezTo>
                    <a:pt x="10800" y="15641"/>
                    <a:pt x="10800" y="21600"/>
                    <a:pt x="0" y="18214"/>
                  </a:cubicBez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4F81BD"/>
            </a:solidFill>
            <a:ln w="254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94" name="Rectangle 84"/>
            <p:cNvSpPr>
              <a:spLocks/>
            </p:cNvSpPr>
            <p:nvPr/>
          </p:nvSpPr>
          <p:spPr bwMode="auto">
            <a:xfrm>
              <a:off x="0" y="69"/>
              <a:ext cx="840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2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sym typeface="Calibri Bold" pitchFamily="34" charset="0"/>
                </a:rPr>
                <a:t>Ofertas</a:t>
              </a: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  <a:sym typeface="Calibri Bold" pitchFamily="34" charset="0"/>
              </a:endParaRPr>
            </a:p>
          </p:txBody>
        </p:sp>
      </p:grpSp>
      <p:grpSp>
        <p:nvGrpSpPr>
          <p:cNvPr id="4" name="Group 88"/>
          <p:cNvGrpSpPr>
            <a:grpSpLocks/>
          </p:cNvGrpSpPr>
          <p:nvPr/>
        </p:nvGrpSpPr>
        <p:grpSpPr bwMode="auto">
          <a:xfrm>
            <a:off x="465138" y="2924944"/>
            <a:ext cx="1833562" cy="647542"/>
            <a:chOff x="0" y="-8"/>
            <a:chExt cx="1680" cy="585"/>
          </a:xfrm>
        </p:grpSpPr>
        <p:sp>
          <p:nvSpPr>
            <p:cNvPr id="30791" name="Rectangle 86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Avaliação de Requisitos</a:t>
              </a:r>
            </a:p>
          </p:txBody>
        </p:sp>
        <p:pic>
          <p:nvPicPr>
            <p:cNvPr id="30792" name="Picture 87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8"/>
              <a:ext cx="1680" cy="5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4316412" y="5732463"/>
            <a:ext cx="2919883" cy="1009650"/>
            <a:chOff x="0" y="0"/>
            <a:chExt cx="2272" cy="912"/>
          </a:xfrm>
        </p:grpSpPr>
        <p:sp>
          <p:nvSpPr>
            <p:cNvPr id="30789" name="Rectangle 89"/>
            <p:cNvSpPr>
              <a:spLocks/>
            </p:cNvSpPr>
            <p:nvPr/>
          </p:nvSpPr>
          <p:spPr bwMode="auto">
            <a:xfrm>
              <a:off x="40" y="32"/>
              <a:ext cx="2192" cy="800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64658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2000" b="1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Ratificação pela Autoridade Decisora</a:t>
              </a:r>
            </a:p>
          </p:txBody>
        </p:sp>
        <p:pic>
          <p:nvPicPr>
            <p:cNvPr id="30790" name="Picture 90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272" cy="9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455614" y="4230414"/>
            <a:ext cx="1835150" cy="566738"/>
            <a:chOff x="0" y="0"/>
            <a:chExt cx="1680" cy="512"/>
          </a:xfrm>
        </p:grpSpPr>
        <p:sp>
          <p:nvSpPr>
            <p:cNvPr id="30787" name="Rectangle 92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Avaliação de Offset</a:t>
              </a:r>
            </a:p>
          </p:txBody>
        </p:sp>
        <p:pic>
          <p:nvPicPr>
            <p:cNvPr id="30788" name="Picture 9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465138" y="3592436"/>
            <a:ext cx="1833562" cy="628652"/>
            <a:chOff x="0" y="0"/>
            <a:chExt cx="1680" cy="512"/>
          </a:xfrm>
        </p:grpSpPr>
        <p:sp>
          <p:nvSpPr>
            <p:cNvPr id="30785" name="Rectangle 95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Avaliação de Custos</a:t>
              </a:r>
            </a:p>
          </p:txBody>
        </p:sp>
        <p:pic>
          <p:nvPicPr>
            <p:cNvPr id="30786" name="Picture 96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465139" y="2357440"/>
            <a:ext cx="1835150" cy="566737"/>
            <a:chOff x="0" y="0"/>
            <a:chExt cx="1680" cy="512"/>
          </a:xfrm>
        </p:grpSpPr>
        <p:sp>
          <p:nvSpPr>
            <p:cNvPr id="30783" name="Rectangle 98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75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Avaliação de Riscos</a:t>
              </a:r>
            </a:p>
          </p:txBody>
        </p:sp>
        <p:pic>
          <p:nvPicPr>
            <p:cNvPr id="30784" name="Picture 99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9" name="Group 103"/>
          <p:cNvGrpSpPr>
            <a:grpSpLocks/>
          </p:cNvGrpSpPr>
          <p:nvPr/>
        </p:nvGrpSpPr>
        <p:grpSpPr bwMode="auto">
          <a:xfrm>
            <a:off x="2500313" y="4057650"/>
            <a:ext cx="1833562" cy="566738"/>
            <a:chOff x="0" y="0"/>
            <a:chExt cx="1680" cy="512"/>
          </a:xfrm>
        </p:grpSpPr>
        <p:sp>
          <p:nvSpPr>
            <p:cNvPr id="30781" name="Rectangle 101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Voos Avaliação</a:t>
              </a:r>
            </a:p>
          </p:txBody>
        </p:sp>
        <p:pic>
          <p:nvPicPr>
            <p:cNvPr id="30782" name="Picture 10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0" name="Group 106"/>
          <p:cNvGrpSpPr>
            <a:grpSpLocks/>
          </p:cNvGrpSpPr>
          <p:nvPr/>
        </p:nvGrpSpPr>
        <p:grpSpPr bwMode="auto">
          <a:xfrm>
            <a:off x="2500313" y="3490915"/>
            <a:ext cx="1833562" cy="566737"/>
            <a:chOff x="0" y="0"/>
            <a:chExt cx="1680" cy="512"/>
          </a:xfrm>
        </p:grpSpPr>
        <p:sp>
          <p:nvSpPr>
            <p:cNvPr id="30779" name="Rectangle 104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Reu Face-to-Face</a:t>
              </a:r>
            </a:p>
          </p:txBody>
        </p:sp>
        <p:pic>
          <p:nvPicPr>
            <p:cNvPr id="30780" name="Picture 105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1" name="Group 109"/>
          <p:cNvGrpSpPr>
            <a:grpSpLocks/>
          </p:cNvGrpSpPr>
          <p:nvPr/>
        </p:nvGrpSpPr>
        <p:grpSpPr bwMode="auto">
          <a:xfrm>
            <a:off x="2508251" y="2924175"/>
            <a:ext cx="1835150" cy="566738"/>
            <a:chOff x="0" y="0"/>
            <a:chExt cx="1680" cy="512"/>
          </a:xfrm>
        </p:grpSpPr>
        <p:sp>
          <p:nvSpPr>
            <p:cNvPr id="30777" name="Rectangle 107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Visitas Técnicas</a:t>
              </a:r>
            </a:p>
          </p:txBody>
        </p:sp>
        <p:pic>
          <p:nvPicPr>
            <p:cNvPr id="30778" name="Picture 108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2" name="Group 112"/>
          <p:cNvGrpSpPr>
            <a:grpSpLocks/>
          </p:cNvGrpSpPr>
          <p:nvPr/>
        </p:nvGrpSpPr>
        <p:grpSpPr bwMode="auto">
          <a:xfrm>
            <a:off x="2508251" y="2357440"/>
            <a:ext cx="1835150" cy="566737"/>
            <a:chOff x="0" y="0"/>
            <a:chExt cx="1680" cy="512"/>
          </a:xfrm>
        </p:grpSpPr>
        <p:sp>
          <p:nvSpPr>
            <p:cNvPr id="30775" name="Rectangle 110"/>
            <p:cNvSpPr>
              <a:spLocks/>
            </p:cNvSpPr>
            <p:nvPr/>
          </p:nvSpPr>
          <p:spPr bwMode="auto">
            <a:xfrm>
              <a:off x="40" y="32"/>
              <a:ext cx="1600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Clarificações</a:t>
              </a:r>
            </a:p>
          </p:txBody>
        </p:sp>
        <p:pic>
          <p:nvPicPr>
            <p:cNvPr id="30776" name="Picture 11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80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0734" name="Line 113"/>
          <p:cNvSpPr>
            <a:spLocks noChangeShapeType="1"/>
          </p:cNvSpPr>
          <p:nvPr/>
        </p:nvSpPr>
        <p:spPr bwMode="auto">
          <a:xfrm>
            <a:off x="2395539" y="2206627"/>
            <a:ext cx="1031875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5" name="Line 114"/>
          <p:cNvSpPr>
            <a:spLocks noChangeShapeType="1"/>
          </p:cNvSpPr>
          <p:nvPr/>
        </p:nvSpPr>
        <p:spPr bwMode="auto">
          <a:xfrm>
            <a:off x="3416301" y="2206625"/>
            <a:ext cx="3175" cy="152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17"/>
          <p:cNvGrpSpPr>
            <a:grpSpLocks/>
          </p:cNvGrpSpPr>
          <p:nvPr/>
        </p:nvGrpSpPr>
        <p:grpSpPr bwMode="auto">
          <a:xfrm>
            <a:off x="6256338" y="2357440"/>
            <a:ext cx="2636564" cy="566737"/>
            <a:chOff x="0" y="0"/>
            <a:chExt cx="2415" cy="512"/>
          </a:xfrm>
        </p:grpSpPr>
        <p:sp>
          <p:nvSpPr>
            <p:cNvPr id="30773" name="Rectangle 115"/>
            <p:cNvSpPr>
              <a:spLocks/>
            </p:cNvSpPr>
            <p:nvPr/>
          </p:nvSpPr>
          <p:spPr bwMode="auto">
            <a:xfrm>
              <a:off x="40" y="32"/>
              <a:ext cx="2264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7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Avaliação da Oferta Revisada</a:t>
              </a:r>
            </a:p>
          </p:txBody>
        </p:sp>
        <p:pic>
          <p:nvPicPr>
            <p:cNvPr id="30774" name="Picture 116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415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4" name="Group 120"/>
          <p:cNvGrpSpPr>
            <a:grpSpLocks/>
          </p:cNvGrpSpPr>
          <p:nvPr/>
        </p:nvGrpSpPr>
        <p:grpSpPr bwMode="auto">
          <a:xfrm>
            <a:off x="6256338" y="2924175"/>
            <a:ext cx="2559050" cy="566738"/>
            <a:chOff x="0" y="0"/>
            <a:chExt cx="2344" cy="512"/>
          </a:xfrm>
        </p:grpSpPr>
        <p:sp>
          <p:nvSpPr>
            <p:cNvPr id="30771" name="Rectangle 118"/>
            <p:cNvSpPr>
              <a:spLocks/>
            </p:cNvSpPr>
            <p:nvPr/>
          </p:nvSpPr>
          <p:spPr bwMode="auto">
            <a:xfrm>
              <a:off x="40" y="32"/>
              <a:ext cx="2264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Relatório da Oferta Revisada</a:t>
              </a:r>
            </a:p>
          </p:txBody>
        </p:sp>
        <p:pic>
          <p:nvPicPr>
            <p:cNvPr id="30772" name="Picture 119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344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0738" name="Line 121"/>
          <p:cNvSpPr>
            <a:spLocks noChangeShapeType="1"/>
          </p:cNvSpPr>
          <p:nvPr/>
        </p:nvSpPr>
        <p:spPr bwMode="auto">
          <a:xfrm>
            <a:off x="3408363" y="4572002"/>
            <a:ext cx="0" cy="8731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9" name="Line 122"/>
          <p:cNvSpPr>
            <a:spLocks noChangeShapeType="1"/>
          </p:cNvSpPr>
          <p:nvPr/>
        </p:nvSpPr>
        <p:spPr bwMode="auto">
          <a:xfrm>
            <a:off x="3408364" y="4651375"/>
            <a:ext cx="1023937" cy="158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Line 123"/>
          <p:cNvSpPr>
            <a:spLocks noChangeShapeType="1"/>
          </p:cNvSpPr>
          <p:nvPr/>
        </p:nvSpPr>
        <p:spPr bwMode="auto">
          <a:xfrm rot="10800000">
            <a:off x="4429125" y="2189165"/>
            <a:ext cx="1588" cy="24669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1" name="Line 124"/>
          <p:cNvSpPr>
            <a:spLocks noChangeShapeType="1"/>
          </p:cNvSpPr>
          <p:nvPr/>
        </p:nvSpPr>
        <p:spPr bwMode="auto">
          <a:xfrm>
            <a:off x="4430714" y="2198688"/>
            <a:ext cx="809625" cy="47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2" name="Line 125"/>
          <p:cNvSpPr>
            <a:spLocks noChangeShapeType="1"/>
          </p:cNvSpPr>
          <p:nvPr/>
        </p:nvSpPr>
        <p:spPr bwMode="auto">
          <a:xfrm>
            <a:off x="5233988" y="2206625"/>
            <a:ext cx="0" cy="1603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3" name="Line 126"/>
          <p:cNvSpPr>
            <a:spLocks noChangeShapeType="1"/>
          </p:cNvSpPr>
          <p:nvPr/>
        </p:nvSpPr>
        <p:spPr bwMode="auto">
          <a:xfrm>
            <a:off x="5241925" y="3171825"/>
            <a:ext cx="0" cy="2921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4" name="Line 127"/>
          <p:cNvSpPr>
            <a:spLocks noChangeShapeType="1"/>
          </p:cNvSpPr>
          <p:nvPr/>
        </p:nvSpPr>
        <p:spPr bwMode="auto">
          <a:xfrm rot="10800000" flipH="1">
            <a:off x="5238750" y="3168652"/>
            <a:ext cx="1023938" cy="31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30"/>
          <p:cNvGrpSpPr>
            <a:grpSpLocks/>
          </p:cNvGrpSpPr>
          <p:nvPr/>
        </p:nvGrpSpPr>
        <p:grpSpPr bwMode="auto">
          <a:xfrm>
            <a:off x="6264275" y="3490915"/>
            <a:ext cx="2559050" cy="566737"/>
            <a:chOff x="0" y="0"/>
            <a:chExt cx="2344" cy="512"/>
          </a:xfrm>
        </p:grpSpPr>
        <p:sp>
          <p:nvSpPr>
            <p:cNvPr id="30769" name="Rectangle 128"/>
            <p:cNvSpPr>
              <a:spLocks/>
            </p:cNvSpPr>
            <p:nvPr/>
          </p:nvSpPr>
          <p:spPr bwMode="auto">
            <a:xfrm>
              <a:off x="40" y="32"/>
              <a:ext cx="2264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Avaliação da BAFO</a:t>
              </a:r>
            </a:p>
          </p:txBody>
        </p:sp>
        <p:pic>
          <p:nvPicPr>
            <p:cNvPr id="30770" name="Picture 129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344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0746" name="Line 131"/>
          <p:cNvSpPr>
            <a:spLocks noChangeShapeType="1"/>
          </p:cNvSpPr>
          <p:nvPr/>
        </p:nvSpPr>
        <p:spPr bwMode="auto">
          <a:xfrm rot="10800000" flipH="1">
            <a:off x="5761039" y="2598740"/>
            <a:ext cx="509587" cy="9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7" name="Line 132"/>
          <p:cNvSpPr>
            <a:spLocks noChangeShapeType="1"/>
          </p:cNvSpPr>
          <p:nvPr/>
        </p:nvSpPr>
        <p:spPr bwMode="auto">
          <a:xfrm rot="10800000" flipH="1">
            <a:off x="5765801" y="3748090"/>
            <a:ext cx="511175" cy="79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oup 135"/>
          <p:cNvGrpSpPr>
            <a:grpSpLocks/>
          </p:cNvGrpSpPr>
          <p:nvPr/>
        </p:nvGrpSpPr>
        <p:grpSpPr bwMode="auto">
          <a:xfrm>
            <a:off x="4741864" y="2392363"/>
            <a:ext cx="987425" cy="665162"/>
            <a:chOff x="0" y="0"/>
            <a:chExt cx="903" cy="600"/>
          </a:xfrm>
        </p:grpSpPr>
        <p:sp>
          <p:nvSpPr>
            <p:cNvPr id="30767" name="AutoShape 133"/>
            <p:cNvSpPr>
              <a:spLocks/>
            </p:cNvSpPr>
            <p:nvPr/>
          </p:nvSpPr>
          <p:spPr bwMode="auto">
            <a:xfrm>
              <a:off x="1" y="0"/>
              <a:ext cx="902" cy="600"/>
            </a:xfrm>
            <a:custGeom>
              <a:avLst/>
              <a:gdLst>
                <a:gd name="T0" fmla="*/ 0 w 21600"/>
                <a:gd name="T1" fmla="*/ 0 h 19255"/>
                <a:gd name="T2" fmla="*/ 2 w 21600"/>
                <a:gd name="T3" fmla="*/ 0 h 19255"/>
                <a:gd name="T4" fmla="*/ 2 w 21600"/>
                <a:gd name="T5" fmla="*/ 0 h 19255"/>
                <a:gd name="T6" fmla="*/ 0 w 21600"/>
                <a:gd name="T7" fmla="*/ 1 h 19255"/>
                <a:gd name="T8" fmla="*/ 0 w 21600"/>
                <a:gd name="T9" fmla="*/ 0 h 19255"/>
                <a:gd name="T10" fmla="*/ 0 w 21600"/>
                <a:gd name="T11" fmla="*/ 0 h 192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19255"/>
                <a:gd name="T20" fmla="*/ 21600 w 21600"/>
                <a:gd name="T21" fmla="*/ 19255 h 192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19255">
                  <a:moveTo>
                    <a:pt x="0" y="0"/>
                  </a:moveTo>
                  <a:lnTo>
                    <a:pt x="21600" y="0"/>
                  </a:lnTo>
                  <a:lnTo>
                    <a:pt x="21600" y="15641"/>
                  </a:lnTo>
                  <a:cubicBezTo>
                    <a:pt x="10800" y="15641"/>
                    <a:pt x="10800" y="21600"/>
                    <a:pt x="0" y="18214"/>
                  </a:cubicBez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pt-BR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68" name="Rectangle 134"/>
            <p:cNvSpPr>
              <a:spLocks/>
            </p:cNvSpPr>
            <p:nvPr/>
          </p:nvSpPr>
          <p:spPr bwMode="auto">
            <a:xfrm>
              <a:off x="0" y="34"/>
              <a:ext cx="898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Ofertas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</a:endParaRPr>
            </a:p>
            <a:p>
              <a:pPr eaLnBrk="1" hangingPunct="1"/>
              <a:r>
                <a:rPr 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Revisadas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</a:endParaRPr>
            </a:p>
          </p:txBody>
        </p:sp>
      </p:grpSp>
      <p:grpSp>
        <p:nvGrpSpPr>
          <p:cNvPr id="17" name="Group 138"/>
          <p:cNvGrpSpPr>
            <a:grpSpLocks/>
          </p:cNvGrpSpPr>
          <p:nvPr/>
        </p:nvGrpSpPr>
        <p:grpSpPr bwMode="auto">
          <a:xfrm>
            <a:off x="4745038" y="3463925"/>
            <a:ext cx="985837" cy="665163"/>
            <a:chOff x="0" y="0"/>
            <a:chExt cx="903" cy="600"/>
          </a:xfrm>
        </p:grpSpPr>
        <p:sp>
          <p:nvSpPr>
            <p:cNvPr id="30765" name="AutoShape 136"/>
            <p:cNvSpPr>
              <a:spLocks/>
            </p:cNvSpPr>
            <p:nvPr/>
          </p:nvSpPr>
          <p:spPr bwMode="auto">
            <a:xfrm>
              <a:off x="1" y="0"/>
              <a:ext cx="902" cy="600"/>
            </a:xfrm>
            <a:custGeom>
              <a:avLst/>
              <a:gdLst>
                <a:gd name="T0" fmla="*/ 0 w 21600"/>
                <a:gd name="T1" fmla="*/ 0 h 19255"/>
                <a:gd name="T2" fmla="*/ 2 w 21600"/>
                <a:gd name="T3" fmla="*/ 0 h 19255"/>
                <a:gd name="T4" fmla="*/ 2 w 21600"/>
                <a:gd name="T5" fmla="*/ 0 h 19255"/>
                <a:gd name="T6" fmla="*/ 0 w 21600"/>
                <a:gd name="T7" fmla="*/ 1 h 19255"/>
                <a:gd name="T8" fmla="*/ 0 w 21600"/>
                <a:gd name="T9" fmla="*/ 0 h 19255"/>
                <a:gd name="T10" fmla="*/ 0 w 21600"/>
                <a:gd name="T11" fmla="*/ 0 h 192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19255"/>
                <a:gd name="T20" fmla="*/ 21600 w 21600"/>
                <a:gd name="T21" fmla="*/ 19255 h 192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19255">
                  <a:moveTo>
                    <a:pt x="0" y="0"/>
                  </a:moveTo>
                  <a:lnTo>
                    <a:pt x="21600" y="0"/>
                  </a:lnTo>
                  <a:lnTo>
                    <a:pt x="21600" y="15641"/>
                  </a:lnTo>
                  <a:cubicBezTo>
                    <a:pt x="10800" y="15641"/>
                    <a:pt x="10800" y="21600"/>
                    <a:pt x="0" y="18214"/>
                  </a:cubicBez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pt-BR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66" name="Rectangle 137"/>
            <p:cNvSpPr>
              <a:spLocks/>
            </p:cNvSpPr>
            <p:nvPr/>
          </p:nvSpPr>
          <p:spPr bwMode="auto">
            <a:xfrm>
              <a:off x="0" y="34"/>
              <a:ext cx="9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BAFO</a:t>
              </a:r>
            </a:p>
          </p:txBody>
        </p:sp>
      </p:grpSp>
      <p:grpSp>
        <p:nvGrpSpPr>
          <p:cNvPr id="18" name="Group 141"/>
          <p:cNvGrpSpPr>
            <a:grpSpLocks/>
          </p:cNvGrpSpPr>
          <p:nvPr/>
        </p:nvGrpSpPr>
        <p:grpSpPr bwMode="auto">
          <a:xfrm>
            <a:off x="482601" y="4860927"/>
            <a:ext cx="3851275" cy="568325"/>
            <a:chOff x="0" y="0"/>
            <a:chExt cx="3528" cy="512"/>
          </a:xfrm>
        </p:grpSpPr>
        <p:sp>
          <p:nvSpPr>
            <p:cNvPr id="30763" name="AutoShape 139"/>
            <p:cNvSpPr>
              <a:spLocks/>
            </p:cNvSpPr>
            <p:nvPr/>
          </p:nvSpPr>
          <p:spPr bwMode="auto">
            <a:xfrm>
              <a:off x="20" y="0"/>
              <a:ext cx="3508" cy="512"/>
            </a:xfrm>
            <a:custGeom>
              <a:avLst/>
              <a:gdLst>
                <a:gd name="T0" fmla="*/ 0 w 21600"/>
                <a:gd name="T1" fmla="*/ 0 h 19255"/>
                <a:gd name="T2" fmla="*/ 93 w 21600"/>
                <a:gd name="T3" fmla="*/ 0 h 19255"/>
                <a:gd name="T4" fmla="*/ 93 w 21600"/>
                <a:gd name="T5" fmla="*/ 0 h 19255"/>
                <a:gd name="T6" fmla="*/ 0 w 21600"/>
                <a:gd name="T7" fmla="*/ 0 h 19255"/>
                <a:gd name="T8" fmla="*/ 0 w 21600"/>
                <a:gd name="T9" fmla="*/ 0 h 19255"/>
                <a:gd name="T10" fmla="*/ 0 w 21600"/>
                <a:gd name="T11" fmla="*/ 0 h 192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19255"/>
                <a:gd name="T20" fmla="*/ 21600 w 21600"/>
                <a:gd name="T21" fmla="*/ 19255 h 192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19255">
                  <a:moveTo>
                    <a:pt x="0" y="0"/>
                  </a:moveTo>
                  <a:lnTo>
                    <a:pt x="21600" y="0"/>
                  </a:lnTo>
                  <a:lnTo>
                    <a:pt x="21600" y="15641"/>
                  </a:lnTo>
                  <a:cubicBezTo>
                    <a:pt x="10800" y="15641"/>
                    <a:pt x="10800" y="21600"/>
                    <a:pt x="0" y="18214"/>
                  </a:cubicBez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4F81BD"/>
            </a:solidFill>
            <a:ln w="2540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pt-BR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64" name="Rectangle 140"/>
            <p:cNvSpPr>
              <a:spLocks/>
            </p:cNvSpPr>
            <p:nvPr/>
          </p:nvSpPr>
          <p:spPr bwMode="auto">
            <a:xfrm>
              <a:off x="0" y="69"/>
              <a:ext cx="3510" cy="2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sym typeface="Calibri Bold" pitchFamily="34" charset="0"/>
                </a:rPr>
                <a:t>Relatório</a:t>
              </a:r>
              <a:r>
                <a: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sym typeface="Calibri Bold" pitchFamily="34" charset="0"/>
                </a:rPr>
                <a:t> </a:t>
              </a:r>
              <a:r>
                <a:rPr lang="en-US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sym typeface="Calibri Bold" pitchFamily="34" charset="0"/>
                </a:rPr>
                <a:t>Preliminar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  <a:sym typeface="Calibri Bold" pitchFamily="34" charset="0"/>
              </a:endParaRPr>
            </a:p>
          </p:txBody>
        </p:sp>
      </p:grpSp>
      <p:sp>
        <p:nvSpPr>
          <p:cNvPr id="30751" name="Line 142"/>
          <p:cNvSpPr>
            <a:spLocks noChangeShapeType="1"/>
          </p:cNvSpPr>
          <p:nvPr/>
        </p:nvSpPr>
        <p:spPr bwMode="auto">
          <a:xfrm>
            <a:off x="1355725" y="4589465"/>
            <a:ext cx="0" cy="276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2" name="Line 143"/>
          <p:cNvSpPr>
            <a:spLocks noChangeShapeType="1"/>
          </p:cNvSpPr>
          <p:nvPr/>
        </p:nvSpPr>
        <p:spPr bwMode="auto">
          <a:xfrm>
            <a:off x="1387475" y="2170113"/>
            <a:ext cx="1588" cy="18891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arrow" w="sm" len="sm"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3" name="Line 144"/>
          <p:cNvSpPr>
            <a:spLocks noChangeShapeType="1"/>
          </p:cNvSpPr>
          <p:nvPr/>
        </p:nvSpPr>
        <p:spPr bwMode="auto">
          <a:xfrm rot="10800000" flipH="1">
            <a:off x="5530850" y="4498977"/>
            <a:ext cx="2095500" cy="1222375"/>
          </a:xfrm>
          <a:prstGeom prst="line">
            <a:avLst/>
          </a:prstGeom>
          <a:noFill/>
          <a:ln w="101600">
            <a:solidFill>
              <a:srgbClr val="00DE00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pt-B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 147"/>
          <p:cNvGrpSpPr>
            <a:grpSpLocks/>
          </p:cNvGrpSpPr>
          <p:nvPr/>
        </p:nvGrpSpPr>
        <p:grpSpPr bwMode="auto">
          <a:xfrm>
            <a:off x="6179294" y="4077072"/>
            <a:ext cx="2964706" cy="566738"/>
            <a:chOff x="0" y="0"/>
            <a:chExt cx="2344" cy="512"/>
          </a:xfrm>
        </p:grpSpPr>
        <p:sp>
          <p:nvSpPr>
            <p:cNvPr id="30761" name="Rectangle 145"/>
            <p:cNvSpPr>
              <a:spLocks/>
            </p:cNvSpPr>
            <p:nvPr/>
          </p:nvSpPr>
          <p:spPr bwMode="auto">
            <a:xfrm>
              <a:off x="40" y="32"/>
              <a:ext cx="2264" cy="400"/>
            </a:xfrm>
            <a:prstGeom prst="rect">
              <a:avLst/>
            </a:prstGeom>
            <a:solidFill>
              <a:srgbClr val="4F81B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eaLnBrk="1" hangingPunct="1"/>
              <a:r>
                <a:rPr lang="en-US" sz="1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</a:rPr>
                <a:t>Relatório Final da Avaliação</a:t>
              </a:r>
            </a:p>
          </p:txBody>
        </p:sp>
        <p:pic>
          <p:nvPicPr>
            <p:cNvPr id="30762" name="Picture 146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344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0" y="854995"/>
            <a:ext cx="9144000" cy="48577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PROCESSO DE SELEÇÃO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1687844944"/>
              </p:ext>
            </p:extLst>
          </p:nvPr>
        </p:nvGraphicFramePr>
        <p:xfrm>
          <a:off x="-108519" y="1772816"/>
          <a:ext cx="85689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827088" y="1120777"/>
            <a:ext cx="65532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l"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chemeClr val="bg1"/>
                </a:solidFill>
              </a:rPr>
              <a:t>ROTEIRO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45117" y="908722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ROTEIRO</a:t>
            </a:r>
            <a:endParaRPr lang="pt-BR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2929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Imagem 71" descr="FUNDO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13384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ca 4"/>
          <p:cNvSpPr/>
          <p:nvPr/>
        </p:nvSpPr>
        <p:spPr>
          <a:xfrm>
            <a:off x="0" y="908722"/>
            <a:ext cx="9144000" cy="576387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</a:t>
            </a:r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PROJETO </a:t>
            </a:r>
            <a:r>
              <a:rPr lang="pt-B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F-X2 </a:t>
            </a:r>
          </a:p>
          <a:p>
            <a:pPr algn="ctr">
              <a:defRPr/>
            </a:pPr>
            <a:r>
              <a:rPr lang="pt-B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Diretriz do Comando - 2008</a:t>
            </a:r>
            <a:endParaRPr lang="pt-BR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3528" y="1514327"/>
            <a:ext cx="8558980" cy="30608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44000" tIns="144000" rIns="144000" bIns="14400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2000" b="1" dirty="0" smtClean="0"/>
              <a:t>	Selecionar </a:t>
            </a:r>
            <a:r>
              <a:rPr lang="pt-BR" sz="2000" b="1" dirty="0"/>
              <a:t>uma aeronave </a:t>
            </a:r>
            <a:r>
              <a:rPr lang="pt-BR" sz="2000" b="1" dirty="0" smtClean="0"/>
              <a:t>multiemprego </a:t>
            </a:r>
            <a:r>
              <a:rPr lang="pt-BR" sz="2000" b="1" dirty="0"/>
              <a:t>para substituir, no curto prazo, os aviões </a:t>
            </a:r>
            <a:r>
              <a:rPr lang="pt-BR" sz="2000" b="1" dirty="0">
                <a:solidFill>
                  <a:srgbClr val="FF0000"/>
                </a:solidFill>
              </a:rPr>
              <a:t>MIRAGE F-2000</a:t>
            </a:r>
            <a:r>
              <a:rPr lang="pt-BR" sz="2000" b="1" dirty="0"/>
              <a:t>, e, a </a:t>
            </a:r>
            <a:r>
              <a:rPr lang="pt-BR" sz="2000" b="1" dirty="0" smtClean="0"/>
              <a:t>longo prazo, os </a:t>
            </a:r>
            <a:r>
              <a:rPr lang="pt-BR" sz="2000" b="1" dirty="0">
                <a:solidFill>
                  <a:srgbClr val="FF0000"/>
                </a:solidFill>
              </a:rPr>
              <a:t>F-5M</a:t>
            </a:r>
            <a:r>
              <a:rPr lang="pt-BR" sz="2000" b="1" dirty="0"/>
              <a:t> e </a:t>
            </a:r>
            <a:r>
              <a:rPr lang="pt-BR" sz="2000" b="1" dirty="0">
                <a:solidFill>
                  <a:srgbClr val="FF0000"/>
                </a:solidFill>
              </a:rPr>
              <a:t>A-1M</a:t>
            </a:r>
            <a:r>
              <a:rPr lang="pt-BR" sz="2000" b="1" dirty="0"/>
              <a:t>,</a:t>
            </a:r>
            <a:r>
              <a:rPr lang="pt-BR" sz="2000" b="1" dirty="0">
                <a:solidFill>
                  <a:srgbClr val="FF0000"/>
                </a:solidFill>
              </a:rPr>
              <a:t> </a:t>
            </a:r>
            <a:r>
              <a:rPr lang="pt-BR" sz="2000" b="1" dirty="0"/>
              <a:t>a fim de modernizar e padronizar a frota da FAB, com vistas ao cumprimento da missão constitucional, possibilitando o desenvolvimento da indústria de defesa nacional </a:t>
            </a:r>
            <a:r>
              <a:rPr lang="pt-BR" sz="2000" b="1" dirty="0">
                <a:solidFill>
                  <a:srgbClr val="FF0000"/>
                </a:solidFill>
              </a:rPr>
              <a:t>com foco na transferência de </a:t>
            </a:r>
            <a:r>
              <a:rPr lang="pt-BR" sz="2000" b="1" dirty="0" smtClean="0">
                <a:solidFill>
                  <a:srgbClr val="FF0000"/>
                </a:solidFill>
              </a:rPr>
              <a:t>tecnologias.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672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611561" y="1268760"/>
            <a:ext cx="7705725" cy="40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90000"/>
              </a:lnSpc>
              <a:spcBef>
                <a:spcPct val="50000"/>
              </a:spcBef>
            </a:pPr>
            <a: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  <a:r>
              <a:rPr lang="pt-BR" sz="3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 eaLnBrk="0" hangingPunct="0">
              <a:lnSpc>
                <a:spcPct val="190000"/>
              </a:lnSpc>
              <a:spcBef>
                <a:spcPct val="50000"/>
              </a:spcBef>
            </a:pPr>
            <a:r>
              <a:rPr lang="pt-BR" sz="2000" dirty="0">
                <a:solidFill>
                  <a:srgbClr val="002060"/>
                </a:solidFill>
              </a:rPr>
              <a:t>	 </a:t>
            </a:r>
            <a:r>
              <a:rPr lang="pt-BR" sz="2400" dirty="0">
                <a:solidFill>
                  <a:srgbClr val="000066"/>
                </a:solidFill>
              </a:rPr>
              <a:t>Apresentar </a:t>
            </a:r>
            <a:r>
              <a:rPr lang="pt-BR" sz="2400" dirty="0" smtClean="0">
                <a:solidFill>
                  <a:srgbClr val="000066"/>
                </a:solidFill>
              </a:rPr>
              <a:t>aos(às) </a:t>
            </a:r>
            <a:r>
              <a:rPr lang="pt-BR" sz="2400" dirty="0" err="1" smtClean="0">
                <a:solidFill>
                  <a:srgbClr val="000066"/>
                </a:solidFill>
              </a:rPr>
              <a:t>Exmos</a:t>
            </a:r>
            <a:r>
              <a:rPr lang="pt-BR" sz="2400" dirty="0" smtClean="0">
                <a:solidFill>
                  <a:srgbClr val="000066"/>
                </a:solidFill>
              </a:rPr>
              <a:t>.(as) Srs.(as). Parlamentares do Congresso Nacional as principais características do Projeto Aeronave de Caça Multimissão (FX-2).</a:t>
            </a:r>
            <a:endParaRPr lang="pt-BR" sz="2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2"/>
          <p:cNvGrpSpPr>
            <a:grpSpLocks/>
          </p:cNvGrpSpPr>
          <p:nvPr/>
        </p:nvGrpSpPr>
        <p:grpSpPr bwMode="auto">
          <a:xfrm>
            <a:off x="4621213" y="5878513"/>
            <a:ext cx="3527425" cy="790575"/>
            <a:chOff x="4627563" y="5816600"/>
            <a:chExt cx="3527995" cy="789075"/>
          </a:xfrm>
        </p:grpSpPr>
        <p:sp>
          <p:nvSpPr>
            <p:cNvPr id="17" name="CaixaDeTexto 16"/>
            <p:cNvSpPr txBox="1"/>
            <p:nvPr/>
          </p:nvSpPr>
          <p:spPr>
            <a:xfrm>
              <a:off x="4649792" y="6128744"/>
              <a:ext cx="3505766" cy="4769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lnSpc>
                  <a:spcPts val="1500"/>
                </a:lnSpc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Emissão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dos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Requisitos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Operacionais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Preliminares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( ROP)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para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a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Aeronave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F-X</a:t>
              </a:r>
            </a:p>
          </p:txBody>
        </p:sp>
        <p:sp>
          <p:nvSpPr>
            <p:cNvPr id="11329" name="CaixaDeTexto 17"/>
            <p:cNvSpPr txBox="1">
              <a:spLocks noChangeArrowheads="1"/>
            </p:cNvSpPr>
            <p:nvPr/>
          </p:nvSpPr>
          <p:spPr bwMode="auto">
            <a:xfrm>
              <a:off x="4635501" y="5816600"/>
              <a:ext cx="1081263" cy="270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1995</a:t>
              </a:r>
            </a:p>
          </p:txBody>
        </p:sp>
        <p:cxnSp>
          <p:nvCxnSpPr>
            <p:cNvPr id="19" name="Conector reto 18"/>
            <p:cNvCxnSpPr/>
            <p:nvPr/>
          </p:nvCxnSpPr>
          <p:spPr>
            <a:xfrm>
              <a:off x="4627563" y="6062195"/>
              <a:ext cx="720841" cy="15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71"/>
          <p:cNvGrpSpPr>
            <a:grpSpLocks/>
          </p:cNvGrpSpPr>
          <p:nvPr/>
        </p:nvGrpSpPr>
        <p:grpSpPr bwMode="auto">
          <a:xfrm>
            <a:off x="852488" y="5683250"/>
            <a:ext cx="3613150" cy="482600"/>
            <a:chOff x="840064" y="5510410"/>
            <a:chExt cx="3612029" cy="482814"/>
          </a:xfrm>
        </p:grpSpPr>
        <p:sp>
          <p:nvSpPr>
            <p:cNvPr id="11325" name="CaixaDeTexto 20"/>
            <p:cNvSpPr txBox="1">
              <a:spLocks noChangeArrowheads="1"/>
            </p:cNvSpPr>
            <p:nvPr/>
          </p:nvSpPr>
          <p:spPr bwMode="auto">
            <a:xfrm>
              <a:off x="3295164" y="5510410"/>
              <a:ext cx="1079165" cy="269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>
                  <a:solidFill>
                    <a:srgbClr val="002060"/>
                  </a:solidFill>
                  <a:latin typeface="+mn-lt"/>
                  <a:cs typeface="+mn-cs"/>
                </a:rPr>
                <a:t>Ago 1996</a:t>
              </a:r>
            </a:p>
          </p:txBody>
        </p:sp>
        <p:cxnSp>
          <p:nvCxnSpPr>
            <p:cNvPr id="22" name="Conector reto 21"/>
            <p:cNvCxnSpPr/>
            <p:nvPr/>
          </p:nvCxnSpPr>
          <p:spPr>
            <a:xfrm>
              <a:off x="2046190" y="5754993"/>
              <a:ext cx="2339249" cy="15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22"/>
            <p:cNvSpPr txBox="1"/>
            <p:nvPr/>
          </p:nvSpPr>
          <p:spPr>
            <a:xfrm>
              <a:off x="840064" y="5685112"/>
              <a:ext cx="3612029" cy="308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Emissão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 “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Pedido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de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Informações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”</a:t>
              </a:r>
            </a:p>
          </p:txBody>
        </p:sp>
      </p:grpSp>
      <p:grpSp>
        <p:nvGrpSpPr>
          <p:cNvPr id="4" name="Grupo 70"/>
          <p:cNvGrpSpPr>
            <a:grpSpLocks/>
          </p:cNvGrpSpPr>
          <p:nvPr/>
        </p:nvGrpSpPr>
        <p:grpSpPr bwMode="auto">
          <a:xfrm>
            <a:off x="4324350" y="5284788"/>
            <a:ext cx="2768600" cy="520700"/>
            <a:chOff x="4330030" y="4114800"/>
            <a:chExt cx="2768600" cy="520221"/>
          </a:xfrm>
        </p:grpSpPr>
        <p:sp>
          <p:nvSpPr>
            <p:cNvPr id="25" name="CaixaDeTexto 24"/>
            <p:cNvSpPr txBox="1"/>
            <p:nvPr/>
          </p:nvSpPr>
          <p:spPr>
            <a:xfrm>
              <a:off x="4330030" y="4327329"/>
              <a:ext cx="2768600" cy="3076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2900" indent="-342900" algn="ct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Presidente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aprova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o PFCEAB</a:t>
              </a:r>
            </a:p>
          </p:txBody>
        </p:sp>
        <p:sp>
          <p:nvSpPr>
            <p:cNvPr id="11323" name="CaixaDeTexto 25"/>
            <p:cNvSpPr txBox="1">
              <a:spLocks noChangeArrowheads="1"/>
            </p:cNvSpPr>
            <p:nvPr/>
          </p:nvSpPr>
          <p:spPr bwMode="auto">
            <a:xfrm>
              <a:off x="4647530" y="4114800"/>
              <a:ext cx="1081088" cy="269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ctr" eaLnBrk="0" hangingPunct="0">
                <a:defRPr/>
              </a:pPr>
              <a:r>
                <a:rPr lang="en-US" sz="1400" b="1">
                  <a:solidFill>
                    <a:srgbClr val="002060"/>
                  </a:solidFill>
                  <a:latin typeface="+mn-lt"/>
                  <a:cs typeface="+mn-cs"/>
                </a:rPr>
                <a:t>Jul 2000</a:t>
              </a:r>
            </a:p>
          </p:txBody>
        </p:sp>
        <p:cxnSp>
          <p:nvCxnSpPr>
            <p:cNvPr id="27" name="Conector reto 26"/>
            <p:cNvCxnSpPr/>
            <p:nvPr/>
          </p:nvCxnSpPr>
          <p:spPr>
            <a:xfrm flipV="1">
              <a:off x="4626893" y="4347947"/>
              <a:ext cx="958850" cy="126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69"/>
          <p:cNvGrpSpPr>
            <a:grpSpLocks/>
          </p:cNvGrpSpPr>
          <p:nvPr/>
        </p:nvGrpSpPr>
        <p:grpSpPr bwMode="auto">
          <a:xfrm>
            <a:off x="1855788" y="5010150"/>
            <a:ext cx="2573337" cy="498475"/>
            <a:chOff x="1854200" y="3810000"/>
            <a:chExt cx="2572800" cy="498672"/>
          </a:xfrm>
        </p:grpSpPr>
        <p:sp>
          <p:nvSpPr>
            <p:cNvPr id="29" name="CaixaDeTexto 28"/>
            <p:cNvSpPr txBox="1"/>
            <p:nvPr/>
          </p:nvSpPr>
          <p:spPr>
            <a:xfrm>
              <a:off x="1854200" y="4000575"/>
              <a:ext cx="2572800" cy="3080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Emissão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Pedido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de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Oferta</a:t>
              </a:r>
              <a:endParaRPr lang="en-US" sz="1400" dirty="0">
                <a:solidFill>
                  <a:srgbClr val="002060"/>
                </a:solidFill>
                <a:latin typeface="+mn-lt"/>
                <a:cs typeface="+mn-cs"/>
              </a:endParaRPr>
            </a:p>
          </p:txBody>
        </p:sp>
        <p:sp>
          <p:nvSpPr>
            <p:cNvPr id="11320" name="CaixaDeTexto 29"/>
            <p:cNvSpPr txBox="1">
              <a:spLocks noChangeArrowheads="1"/>
            </p:cNvSpPr>
            <p:nvPr/>
          </p:nvSpPr>
          <p:spPr bwMode="auto">
            <a:xfrm>
              <a:off x="3276303" y="3810000"/>
              <a:ext cx="1080861" cy="269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>
                  <a:solidFill>
                    <a:srgbClr val="002060"/>
                  </a:solidFill>
                  <a:latin typeface="+mn-lt"/>
                  <a:cs typeface="+mn-cs"/>
                </a:rPr>
                <a:t>Set 2001</a:t>
              </a:r>
            </a:p>
          </p:txBody>
        </p:sp>
        <p:cxnSp>
          <p:nvCxnSpPr>
            <p:cNvPr id="31" name="Conector reto 30"/>
            <p:cNvCxnSpPr/>
            <p:nvPr/>
          </p:nvCxnSpPr>
          <p:spPr>
            <a:xfrm>
              <a:off x="3484222" y="4054572"/>
              <a:ext cx="899925" cy="15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o 65"/>
          <p:cNvGrpSpPr>
            <a:grpSpLocks/>
          </p:cNvGrpSpPr>
          <p:nvPr/>
        </p:nvGrpSpPr>
        <p:grpSpPr bwMode="auto">
          <a:xfrm>
            <a:off x="4419600" y="3556002"/>
            <a:ext cx="3875903" cy="521071"/>
            <a:chOff x="4417891" y="2070270"/>
            <a:chExt cx="3877704" cy="521230"/>
          </a:xfrm>
        </p:grpSpPr>
        <p:sp>
          <p:nvSpPr>
            <p:cNvPr id="36" name="CaixaDeTexto 35"/>
            <p:cNvSpPr txBox="1"/>
            <p:nvPr/>
          </p:nvSpPr>
          <p:spPr>
            <a:xfrm>
              <a:off x="4417891" y="2248124"/>
              <a:ext cx="2890593" cy="3080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Recebimento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 1°Mirage 2000</a:t>
              </a:r>
            </a:p>
          </p:txBody>
        </p:sp>
        <p:sp>
          <p:nvSpPr>
            <p:cNvPr id="11316" name="CaixaDeTexto 36"/>
            <p:cNvSpPr txBox="1">
              <a:spLocks noChangeArrowheads="1"/>
            </p:cNvSpPr>
            <p:nvPr/>
          </p:nvSpPr>
          <p:spPr bwMode="auto">
            <a:xfrm>
              <a:off x="4627538" y="2070270"/>
              <a:ext cx="1080002" cy="2699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Set 2006</a:t>
              </a:r>
            </a:p>
          </p:txBody>
        </p:sp>
        <p:cxnSp>
          <p:nvCxnSpPr>
            <p:cNvPr id="38" name="Conector reto 37"/>
            <p:cNvCxnSpPr/>
            <p:nvPr/>
          </p:nvCxnSpPr>
          <p:spPr>
            <a:xfrm>
              <a:off x="4627538" y="2303704"/>
              <a:ext cx="2700004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Imagem 44" descr="1.jpg"/>
            <p:cNvPicPr>
              <a:picLocks noChangeAspect="1"/>
            </p:cNvPicPr>
            <p:nvPr/>
          </p:nvPicPr>
          <p:blipFill>
            <a:blip r:embed="rId3" cstate="print"/>
            <a:srcRect l="2881" t="10791" r="3827" b="15827"/>
            <a:stretch>
              <a:fillRect/>
            </a:stretch>
          </p:blipFill>
          <p:spPr>
            <a:xfrm>
              <a:off x="7332308" y="2087861"/>
              <a:ext cx="963287" cy="50363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upo 68"/>
          <p:cNvGrpSpPr>
            <a:grpSpLocks/>
          </p:cNvGrpSpPr>
          <p:nvPr/>
        </p:nvGrpSpPr>
        <p:grpSpPr bwMode="auto">
          <a:xfrm>
            <a:off x="4349750" y="4221163"/>
            <a:ext cx="3030538" cy="523875"/>
            <a:chOff x="4351406" y="2730500"/>
            <a:chExt cx="3030000" cy="523915"/>
          </a:xfrm>
        </p:grpSpPr>
        <p:sp>
          <p:nvSpPr>
            <p:cNvPr id="47" name="CaixaDeTexto 46"/>
            <p:cNvSpPr txBox="1"/>
            <p:nvPr/>
          </p:nvSpPr>
          <p:spPr>
            <a:xfrm>
              <a:off x="4351406" y="2946416"/>
              <a:ext cx="3030000" cy="307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Cancelamento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Projeto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F-X BR</a:t>
              </a:r>
            </a:p>
          </p:txBody>
        </p:sp>
        <p:sp>
          <p:nvSpPr>
            <p:cNvPr id="11313" name="CaixaDeTexto 47"/>
            <p:cNvSpPr txBox="1">
              <a:spLocks noChangeArrowheads="1"/>
            </p:cNvSpPr>
            <p:nvPr/>
          </p:nvSpPr>
          <p:spPr bwMode="auto">
            <a:xfrm>
              <a:off x="4660914" y="2730500"/>
              <a:ext cx="1079308" cy="2698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 err="1">
                  <a:solidFill>
                    <a:srgbClr val="002060"/>
                  </a:solidFill>
                  <a:latin typeface="+mn-lt"/>
                  <a:cs typeface="+mn-cs"/>
                </a:rPr>
                <a:t>Fev</a:t>
              </a: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 2005</a:t>
              </a:r>
            </a:p>
          </p:txBody>
        </p:sp>
        <p:cxnSp>
          <p:nvCxnSpPr>
            <p:cNvPr id="49" name="Conector reto 48"/>
            <p:cNvCxnSpPr/>
            <p:nvPr/>
          </p:nvCxnSpPr>
          <p:spPr>
            <a:xfrm>
              <a:off x="4622821" y="2954354"/>
              <a:ext cx="899952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67"/>
          <p:cNvGrpSpPr>
            <a:grpSpLocks/>
          </p:cNvGrpSpPr>
          <p:nvPr/>
        </p:nvGrpSpPr>
        <p:grpSpPr bwMode="auto">
          <a:xfrm>
            <a:off x="1259631" y="3861048"/>
            <a:ext cx="3169493" cy="625227"/>
            <a:chOff x="1246612" y="2494210"/>
            <a:chExt cx="3167688" cy="625227"/>
          </a:xfrm>
        </p:grpSpPr>
        <p:sp>
          <p:nvSpPr>
            <p:cNvPr id="50" name="CaixaDeTexto 49"/>
            <p:cNvSpPr txBox="1"/>
            <p:nvPr/>
          </p:nvSpPr>
          <p:spPr>
            <a:xfrm>
              <a:off x="1842429" y="2811462"/>
              <a:ext cx="2571871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Desativação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 Mirage III</a:t>
              </a:r>
            </a:p>
          </p:txBody>
        </p:sp>
        <p:sp>
          <p:nvSpPr>
            <p:cNvPr id="11309" name="CaixaDeTexto 50"/>
            <p:cNvSpPr txBox="1">
              <a:spLocks noChangeArrowheads="1"/>
            </p:cNvSpPr>
            <p:nvPr/>
          </p:nvSpPr>
          <p:spPr bwMode="auto">
            <a:xfrm>
              <a:off x="3276711" y="2549525"/>
              <a:ext cx="1080471" cy="269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 dirty="0" err="1">
                  <a:solidFill>
                    <a:srgbClr val="002060"/>
                  </a:solidFill>
                  <a:latin typeface="+mn-lt"/>
                  <a:cs typeface="+mn-cs"/>
                </a:rPr>
                <a:t>Dez</a:t>
              </a: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 2005</a:t>
              </a:r>
            </a:p>
          </p:txBody>
        </p:sp>
        <p:cxnSp>
          <p:nvCxnSpPr>
            <p:cNvPr id="52" name="Conector reto 51"/>
            <p:cNvCxnSpPr/>
            <p:nvPr/>
          </p:nvCxnSpPr>
          <p:spPr>
            <a:xfrm>
              <a:off x="2043926" y="2833687"/>
              <a:ext cx="2340229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Imagem 52" descr="mirage_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6612" y="2494210"/>
              <a:ext cx="848680" cy="56610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upo 96"/>
          <p:cNvGrpSpPr>
            <a:grpSpLocks/>
          </p:cNvGrpSpPr>
          <p:nvPr/>
        </p:nvGrpSpPr>
        <p:grpSpPr bwMode="auto">
          <a:xfrm>
            <a:off x="1320800" y="2349500"/>
            <a:ext cx="3108325" cy="558800"/>
            <a:chOff x="1324428" y="1244600"/>
            <a:chExt cx="3107872" cy="559821"/>
          </a:xfrm>
        </p:grpSpPr>
        <p:sp>
          <p:nvSpPr>
            <p:cNvPr id="55" name="CaixaDeTexto 54"/>
            <p:cNvSpPr txBox="1"/>
            <p:nvPr/>
          </p:nvSpPr>
          <p:spPr>
            <a:xfrm>
              <a:off x="1324428" y="1497474"/>
              <a:ext cx="3107872" cy="3069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tabLst>
                  <a:tab pos="0" algn="l"/>
                </a:tabLst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Emissão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Pedido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de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Oferta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(RFP)</a:t>
              </a:r>
            </a:p>
          </p:txBody>
        </p:sp>
        <p:sp>
          <p:nvSpPr>
            <p:cNvPr id="11306" name="CaixaDeTexto 55"/>
            <p:cNvSpPr txBox="1">
              <a:spLocks noChangeArrowheads="1"/>
            </p:cNvSpPr>
            <p:nvPr/>
          </p:nvSpPr>
          <p:spPr bwMode="auto">
            <a:xfrm>
              <a:off x="3302165" y="1244600"/>
              <a:ext cx="1079343" cy="270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Out 2008</a:t>
              </a:r>
            </a:p>
          </p:txBody>
        </p:sp>
        <p:cxnSp>
          <p:nvCxnSpPr>
            <p:cNvPr id="57" name="Conector reto 56"/>
            <p:cNvCxnSpPr/>
            <p:nvPr/>
          </p:nvCxnSpPr>
          <p:spPr>
            <a:xfrm>
              <a:off x="3506923" y="1491113"/>
              <a:ext cx="899981" cy="15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o 98"/>
          <p:cNvGrpSpPr>
            <a:grpSpLocks/>
          </p:cNvGrpSpPr>
          <p:nvPr/>
        </p:nvGrpSpPr>
        <p:grpSpPr bwMode="auto">
          <a:xfrm>
            <a:off x="4252913" y="2781300"/>
            <a:ext cx="3609975" cy="530225"/>
            <a:chOff x="4268124" y="1524000"/>
            <a:chExt cx="3612029" cy="531351"/>
          </a:xfrm>
        </p:grpSpPr>
        <p:sp>
          <p:nvSpPr>
            <p:cNvPr id="11302" name="CaixaDeTexto 57"/>
            <p:cNvSpPr txBox="1">
              <a:spLocks noChangeArrowheads="1"/>
            </p:cNvSpPr>
            <p:nvPr/>
          </p:nvSpPr>
          <p:spPr bwMode="auto">
            <a:xfrm>
              <a:off x="4647752" y="1524000"/>
              <a:ext cx="1080114" cy="270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Jun 2008</a:t>
              </a:r>
            </a:p>
          </p:txBody>
        </p:sp>
        <p:cxnSp>
          <p:nvCxnSpPr>
            <p:cNvPr id="59" name="Conector reto 58"/>
            <p:cNvCxnSpPr/>
            <p:nvPr/>
          </p:nvCxnSpPr>
          <p:spPr>
            <a:xfrm>
              <a:off x="4647752" y="1756267"/>
              <a:ext cx="900625" cy="15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ixaDeTexto 59"/>
            <p:cNvSpPr txBox="1"/>
            <p:nvPr/>
          </p:nvSpPr>
          <p:spPr>
            <a:xfrm>
              <a:off x="4268124" y="1746722"/>
              <a:ext cx="3612029" cy="3086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Emissão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 “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Pedido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de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Informações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”</a:t>
              </a:r>
            </a:p>
          </p:txBody>
        </p:sp>
      </p:grpSp>
      <p:grpSp>
        <p:nvGrpSpPr>
          <p:cNvPr id="12" name="Grupo 99"/>
          <p:cNvGrpSpPr>
            <a:grpSpLocks/>
          </p:cNvGrpSpPr>
          <p:nvPr/>
        </p:nvGrpSpPr>
        <p:grpSpPr bwMode="auto">
          <a:xfrm>
            <a:off x="2135188" y="3284538"/>
            <a:ext cx="2286000" cy="485775"/>
            <a:chOff x="2133600" y="2032000"/>
            <a:chExt cx="2286000" cy="485970"/>
          </a:xfrm>
        </p:grpSpPr>
        <p:sp>
          <p:nvSpPr>
            <p:cNvPr id="11299" name="CaixaDeTexto 91"/>
            <p:cNvSpPr txBox="1">
              <a:spLocks noChangeArrowheads="1"/>
            </p:cNvSpPr>
            <p:nvPr/>
          </p:nvSpPr>
          <p:spPr bwMode="auto">
            <a:xfrm>
              <a:off x="3136900" y="2032000"/>
              <a:ext cx="1227137" cy="269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>
                  <a:solidFill>
                    <a:srgbClr val="002060"/>
                  </a:solidFill>
                  <a:latin typeface="+mn-lt"/>
                  <a:cs typeface="+mn-cs"/>
                </a:rPr>
                <a:t>Abr 2008</a:t>
              </a:r>
            </a:p>
          </p:txBody>
        </p:sp>
        <p:cxnSp>
          <p:nvCxnSpPr>
            <p:cNvPr id="93" name="Conector reto 92"/>
            <p:cNvCxnSpPr/>
            <p:nvPr/>
          </p:nvCxnSpPr>
          <p:spPr>
            <a:xfrm>
              <a:off x="3378200" y="2262279"/>
              <a:ext cx="1022350" cy="31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aixaDeTexto 93"/>
            <p:cNvSpPr txBox="1"/>
            <p:nvPr/>
          </p:nvSpPr>
          <p:spPr>
            <a:xfrm>
              <a:off x="2133600" y="2209871"/>
              <a:ext cx="2286000" cy="3080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Ativado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Projeto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F-X2</a:t>
              </a:r>
            </a:p>
          </p:txBody>
        </p:sp>
      </p:grpSp>
      <p:sp>
        <p:nvSpPr>
          <p:cNvPr id="65" name="Placa 64"/>
          <p:cNvSpPr/>
          <p:nvPr/>
        </p:nvSpPr>
        <p:spPr>
          <a:xfrm>
            <a:off x="2198017" y="404664"/>
            <a:ext cx="4894263" cy="360363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CRONOGRAMA DE EVENTOS</a:t>
            </a:r>
          </a:p>
        </p:txBody>
      </p:sp>
      <p:grpSp>
        <p:nvGrpSpPr>
          <p:cNvPr id="13" name="Grupo 96"/>
          <p:cNvGrpSpPr>
            <a:grpSpLocks/>
          </p:cNvGrpSpPr>
          <p:nvPr/>
        </p:nvGrpSpPr>
        <p:grpSpPr bwMode="auto">
          <a:xfrm>
            <a:off x="4611688" y="1916113"/>
            <a:ext cx="3760787" cy="508000"/>
            <a:chOff x="1308006" y="1100713"/>
            <a:chExt cx="3111249" cy="506537"/>
          </a:xfrm>
        </p:grpSpPr>
        <p:sp>
          <p:nvSpPr>
            <p:cNvPr id="77" name="CaixaDeTexto 54"/>
            <p:cNvSpPr txBox="1"/>
            <p:nvPr/>
          </p:nvSpPr>
          <p:spPr>
            <a:xfrm>
              <a:off x="1311946" y="1315991"/>
              <a:ext cx="3107309" cy="2912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lnSpc>
                  <a:spcPts val="1500"/>
                </a:lnSpc>
                <a:tabLst>
                  <a:tab pos="0" algn="l"/>
                </a:tabLst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Entrega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Relatório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Final</a:t>
              </a:r>
            </a:p>
          </p:txBody>
        </p:sp>
        <p:sp>
          <p:nvSpPr>
            <p:cNvPr id="11292" name="CaixaDeTexto 55"/>
            <p:cNvSpPr txBox="1">
              <a:spLocks noChangeArrowheads="1"/>
            </p:cNvSpPr>
            <p:nvPr/>
          </p:nvSpPr>
          <p:spPr bwMode="auto">
            <a:xfrm>
              <a:off x="1334272" y="1100713"/>
              <a:ext cx="1079547" cy="26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Jan 2010</a:t>
              </a:r>
            </a:p>
          </p:txBody>
        </p:sp>
        <p:cxnSp>
          <p:nvCxnSpPr>
            <p:cNvPr id="79" name="Conector reto 56"/>
            <p:cNvCxnSpPr/>
            <p:nvPr/>
          </p:nvCxnSpPr>
          <p:spPr>
            <a:xfrm>
              <a:off x="1308006" y="1315991"/>
              <a:ext cx="899622" cy="15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96"/>
          <p:cNvGrpSpPr>
            <a:grpSpLocks/>
          </p:cNvGrpSpPr>
          <p:nvPr/>
        </p:nvGrpSpPr>
        <p:grpSpPr bwMode="auto">
          <a:xfrm>
            <a:off x="1316038" y="908720"/>
            <a:ext cx="3206750" cy="577850"/>
            <a:chOff x="1324428" y="1113935"/>
            <a:chExt cx="3204143" cy="578544"/>
          </a:xfrm>
        </p:grpSpPr>
        <p:sp>
          <p:nvSpPr>
            <p:cNvPr id="86" name="CaixaDeTexto 54"/>
            <p:cNvSpPr txBox="1"/>
            <p:nvPr/>
          </p:nvSpPr>
          <p:spPr>
            <a:xfrm>
              <a:off x="1324428" y="1401617"/>
              <a:ext cx="3107384" cy="2908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0" hangingPunct="0">
                <a:lnSpc>
                  <a:spcPts val="1500"/>
                </a:lnSpc>
                <a:tabLst>
                  <a:tab pos="0" algn="l"/>
                </a:tabLst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Desativação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 Mirage 2000</a:t>
              </a:r>
            </a:p>
          </p:txBody>
        </p:sp>
        <p:sp>
          <p:nvSpPr>
            <p:cNvPr id="11286" name="CaixaDeTexto 55"/>
            <p:cNvSpPr txBox="1">
              <a:spLocks noChangeArrowheads="1"/>
            </p:cNvSpPr>
            <p:nvPr/>
          </p:nvSpPr>
          <p:spPr bwMode="auto">
            <a:xfrm>
              <a:off x="3300845" y="1113935"/>
              <a:ext cx="1080208" cy="270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marL="342900" indent="-342900" algn="r" eaLnBrk="0" hangingPunct="0">
                <a:defRPr/>
              </a:pPr>
              <a:r>
                <a:rPr lang="en-US" sz="1400" b="1" dirty="0" err="1">
                  <a:solidFill>
                    <a:srgbClr val="002060"/>
                  </a:solidFill>
                  <a:latin typeface="+mn-lt"/>
                  <a:cs typeface="+mn-cs"/>
                </a:rPr>
                <a:t>Dez</a:t>
              </a: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 2013</a:t>
              </a:r>
            </a:p>
          </p:txBody>
        </p:sp>
        <p:cxnSp>
          <p:nvCxnSpPr>
            <p:cNvPr id="88" name="Conector reto 56"/>
            <p:cNvCxnSpPr/>
            <p:nvPr/>
          </p:nvCxnSpPr>
          <p:spPr>
            <a:xfrm>
              <a:off x="1987464" y="1401617"/>
              <a:ext cx="2541107" cy="15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Imagem 71" descr="1.jpg"/>
          <p:cNvPicPr>
            <a:picLocks noChangeAspect="1"/>
          </p:cNvPicPr>
          <p:nvPr/>
        </p:nvPicPr>
        <p:blipFill>
          <a:blip r:embed="rId5" cstate="print"/>
          <a:srcRect l="2881" t="10791" r="3827" b="15827"/>
          <a:stretch>
            <a:fillRect/>
          </a:stretch>
        </p:blipFill>
        <p:spPr bwMode="auto">
          <a:xfrm>
            <a:off x="1006431" y="980728"/>
            <a:ext cx="973182" cy="5088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/>
          <p:cNvSpPr/>
          <p:nvPr/>
        </p:nvSpPr>
        <p:spPr>
          <a:xfrm rot="16200000">
            <a:off x="1568786" y="3666890"/>
            <a:ext cx="5905401" cy="24504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400"/>
          </a:p>
        </p:txBody>
      </p:sp>
      <p:cxnSp>
        <p:nvCxnSpPr>
          <p:cNvPr id="20" name="Conector reto 19"/>
          <p:cNvCxnSpPr/>
          <p:nvPr/>
        </p:nvCxnSpPr>
        <p:spPr>
          <a:xfrm flipV="1">
            <a:off x="4067175" y="1700213"/>
            <a:ext cx="842963" cy="48895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68"/>
          <p:cNvGrpSpPr>
            <a:grpSpLocks/>
          </p:cNvGrpSpPr>
          <p:nvPr/>
        </p:nvGrpSpPr>
        <p:grpSpPr bwMode="auto">
          <a:xfrm>
            <a:off x="4356100" y="4705350"/>
            <a:ext cx="3030538" cy="523875"/>
            <a:chOff x="4351406" y="2730500"/>
            <a:chExt cx="3030000" cy="523915"/>
          </a:xfrm>
        </p:grpSpPr>
        <p:sp>
          <p:nvSpPr>
            <p:cNvPr id="62" name="CaixaDeTexto 61"/>
            <p:cNvSpPr txBox="1"/>
            <p:nvPr/>
          </p:nvSpPr>
          <p:spPr>
            <a:xfrm>
              <a:off x="4351406" y="2946416"/>
              <a:ext cx="3030000" cy="307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Suspensão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do </a:t>
              </a:r>
              <a:r>
                <a:rPr lang="en-US" sz="1400" dirty="0" err="1">
                  <a:solidFill>
                    <a:srgbClr val="002060"/>
                  </a:solidFill>
                  <a:latin typeface="+mn-lt"/>
                  <a:cs typeface="+mn-cs"/>
                </a:rPr>
                <a:t>Projeto</a:t>
              </a:r>
              <a:r>
                <a:rPr lang="en-US" sz="1400" dirty="0">
                  <a:solidFill>
                    <a:srgbClr val="002060"/>
                  </a:solidFill>
                  <a:latin typeface="+mn-lt"/>
                  <a:cs typeface="+mn-cs"/>
                </a:rPr>
                <a:t> F-X BR</a:t>
              </a:r>
            </a:p>
          </p:txBody>
        </p:sp>
        <p:sp>
          <p:nvSpPr>
            <p:cNvPr id="63" name="CaixaDeTexto 47"/>
            <p:cNvSpPr txBox="1">
              <a:spLocks noChangeArrowheads="1"/>
            </p:cNvSpPr>
            <p:nvPr/>
          </p:nvSpPr>
          <p:spPr bwMode="auto">
            <a:xfrm>
              <a:off x="4660914" y="2730500"/>
              <a:ext cx="1079308" cy="2698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0" tIns="18000" rIns="36000" bIns="36000"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+mn-lt"/>
                  <a:cs typeface="+mn-cs"/>
                </a:rPr>
                <a:t>mar 2003</a:t>
              </a:r>
            </a:p>
          </p:txBody>
        </p:sp>
        <p:cxnSp>
          <p:nvCxnSpPr>
            <p:cNvPr id="64" name="Conector reto 63"/>
            <p:cNvCxnSpPr/>
            <p:nvPr/>
          </p:nvCxnSpPr>
          <p:spPr>
            <a:xfrm>
              <a:off x="4622821" y="2954355"/>
              <a:ext cx="899952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Conector reto 56"/>
          <p:cNvCxnSpPr/>
          <p:nvPr/>
        </p:nvCxnSpPr>
        <p:spPr bwMode="auto">
          <a:xfrm>
            <a:off x="4644008" y="1412776"/>
            <a:ext cx="2016224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55"/>
          <p:cNvSpPr txBox="1">
            <a:spLocks noChangeArrowheads="1"/>
          </p:cNvSpPr>
          <p:nvPr/>
        </p:nvSpPr>
        <p:spPr bwMode="auto">
          <a:xfrm>
            <a:off x="4788024" y="1124744"/>
            <a:ext cx="13049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18000" rIns="36000" bIns="36000">
            <a:spAutoFit/>
          </a:bodyPr>
          <a:lstStyle/>
          <a:p>
            <a:pPr marL="342900" indent="-342900" eaLnBrk="0" hangingPunct="0"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18 </a:t>
            </a:r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dez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  <a:cs typeface="+mn-cs"/>
              </a:rPr>
              <a:t> 2013</a:t>
            </a:r>
            <a:endParaRPr lang="en-US" sz="14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69" name="Imagem 68" descr="foto grp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764704"/>
            <a:ext cx="2016224" cy="127662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968428" y="1978989"/>
            <a:ext cx="5112568" cy="61642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000" b="1" dirty="0" smtClean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TÉCNICO-OPERACIONAL</a:t>
            </a:r>
            <a:endParaRPr lang="pt-BR" sz="2000" b="1" dirty="0">
              <a:solidFill>
                <a:srgbClr val="0000FF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1968428" y="4116016"/>
            <a:ext cx="5112568" cy="616420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COMERCIAL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1968428" y="3409474"/>
            <a:ext cx="5112568" cy="616420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Arial" pitchFamily="34" charset="0"/>
              </a:rPr>
              <a:t>INDUSTRIAL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cs typeface="Arial" pitchFamily="34" charset="0"/>
            </a:endParaRPr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1973311" y="4826943"/>
            <a:ext cx="5112568" cy="616420"/>
          </a:xfrm>
          <a:prstGeom prst="flowChartAlternateProcess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RISCO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11" name="AutoShape 36"/>
          <p:cNvSpPr>
            <a:spLocks noChangeArrowheads="1"/>
          </p:cNvSpPr>
          <p:nvPr/>
        </p:nvSpPr>
        <p:spPr bwMode="auto">
          <a:xfrm>
            <a:off x="1968408" y="2702932"/>
            <a:ext cx="5112613" cy="61642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LOGÍSTICA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1979712" y="5548884"/>
            <a:ext cx="5112568" cy="616420"/>
          </a:xfrm>
          <a:prstGeom prst="flowChartAlternateProcess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38160" tIns="0" rIns="3816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Arial" pitchFamily="34" charset="0"/>
              </a:rPr>
              <a:t>CONTRAPARTIDAS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</p:txBody>
      </p:sp>
      <p:sp>
        <p:nvSpPr>
          <p:cNvPr id="25" name="Placa 24"/>
          <p:cNvSpPr/>
          <p:nvPr/>
        </p:nvSpPr>
        <p:spPr>
          <a:xfrm>
            <a:off x="-35343" y="1086366"/>
            <a:ext cx="9144000" cy="515144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ÁREAS DE AVALIAÇÃO</a:t>
            </a:r>
            <a:endParaRPr lang="pt-B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2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a 8"/>
          <p:cNvSpPr/>
          <p:nvPr/>
        </p:nvSpPr>
        <p:spPr>
          <a:xfrm>
            <a:off x="0" y="860425"/>
            <a:ext cx="9144000" cy="481013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 ÁREA TÉCNICO-OPERACIONAL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27088" y="3028950"/>
            <a:ext cx="7993062" cy="22002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Características Técnico-Operacionais da Plataforma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Capacidade de Sobrevivência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Tecnologias Embarcadas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Potencial de Crescimento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Desempenho em Voo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6" name="CaixaDeTexto 10"/>
          <p:cNvSpPr txBox="1">
            <a:spLocks noChangeArrowheads="1"/>
          </p:cNvSpPr>
          <p:nvPr/>
        </p:nvSpPr>
        <p:spPr bwMode="auto">
          <a:xfrm>
            <a:off x="179388" y="1412875"/>
            <a:ext cx="878522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/>
              <a:t>	Aborda de forma sistêmica e integrada as características/capacidades técnicas e operacionais relacionadas a cada sistema de armas.  A avaliação está dividida em cinco atributos principais: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a 8"/>
          <p:cNvSpPr/>
          <p:nvPr/>
        </p:nvSpPr>
        <p:spPr>
          <a:xfrm>
            <a:off x="-17463" y="908050"/>
            <a:ext cx="9161463" cy="360363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 ÁREA LOGÍSTICA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27088" y="3028950"/>
            <a:ext cx="7200900" cy="22002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18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Plano de Apoio Logístico Integrado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Confiabilidade,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Manutenabilidade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e Disponibilidade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Desdobrabilidade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Suporte ao Armamento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Suporte ao Simulador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CaixaDeTexto 10"/>
          <p:cNvSpPr txBox="1">
            <a:spLocks noChangeArrowheads="1"/>
          </p:cNvSpPr>
          <p:nvPr/>
        </p:nvSpPr>
        <p:spPr bwMode="auto">
          <a:xfrm>
            <a:off x="179388" y="1484313"/>
            <a:ext cx="87852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/>
              <a:t>	Aborda de forma sistêmica características logísticas relacionadas ao apoio ao sistema de armas durante todo o seu ciclo de vida.  A avaliação está dividida em cinco atributos principais: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a 8"/>
          <p:cNvSpPr/>
          <p:nvPr/>
        </p:nvSpPr>
        <p:spPr>
          <a:xfrm>
            <a:off x="0" y="836613"/>
            <a:ext cx="9144000" cy="514350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 ÁREA INDUSTRIAL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331913" y="3141663"/>
            <a:ext cx="5472112" cy="22002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Plano de Certificação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Plano de Adequação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Plano de Produção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Gerenciamento de Configuração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Plano da Qualidade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4" name="CaixaDeTexto 10"/>
          <p:cNvSpPr txBox="1">
            <a:spLocks noChangeArrowheads="1"/>
          </p:cNvSpPr>
          <p:nvPr/>
        </p:nvSpPr>
        <p:spPr bwMode="auto">
          <a:xfrm>
            <a:off x="107950" y="1412875"/>
            <a:ext cx="87852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/>
              <a:t>	Aborda de forma sistêmica características relacionadas à produção das aeronaves e subconjuntos do sistema de armas.  A avaliação está dividida em cinco atributos principais: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1"/>
          <p:cNvSpPr txBox="1">
            <a:spLocks noChangeArrowheads="1"/>
          </p:cNvSpPr>
          <p:nvPr/>
        </p:nvSpPr>
        <p:spPr bwMode="auto">
          <a:xfrm>
            <a:off x="900113" y="3284538"/>
            <a:ext cx="4967287" cy="14128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8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Aquisição</a:t>
            </a:r>
            <a:endParaRPr lang="pt-BR" sz="2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8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Operação e Suporte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CaixaDeTexto 10"/>
          <p:cNvSpPr txBox="1">
            <a:spLocks noChangeArrowheads="1"/>
          </p:cNvSpPr>
          <p:nvPr/>
        </p:nvSpPr>
        <p:spPr bwMode="auto">
          <a:xfrm>
            <a:off x="179388" y="1628775"/>
            <a:ext cx="87852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/>
              <a:t>	A avaliação da área está dividida entre os custos de aquisição do sistema de armas e os custos de operação e suporte ao sistema durante todo o seu</a:t>
            </a:r>
            <a:br>
              <a:rPr lang="pt-BR" sz="1800"/>
            </a:br>
            <a:r>
              <a:rPr lang="pt-BR" sz="1800"/>
              <a:t>ciclo de vida.</a:t>
            </a:r>
          </a:p>
        </p:txBody>
      </p:sp>
      <p:sp>
        <p:nvSpPr>
          <p:cNvPr id="8" name="Placa 7"/>
          <p:cNvSpPr/>
          <p:nvPr/>
        </p:nvSpPr>
        <p:spPr>
          <a:xfrm>
            <a:off x="0" y="908050"/>
            <a:ext cx="9144000" cy="525463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 ÁREA COMERCIAL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a 8"/>
          <p:cNvSpPr/>
          <p:nvPr/>
        </p:nvSpPr>
        <p:spPr>
          <a:xfrm>
            <a:off x="0" y="692150"/>
            <a:ext cx="9144000" cy="554038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 ÁREA RISCO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42988" y="2781300"/>
            <a:ext cx="6624637" cy="29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Incerteza Técnico-Operacional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Incerteza Logística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Incerteza de Custos e Preços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Incerteza Industrial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Incerteza das Contrapartidas Industrial e Tecnológica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Incerteza Contratual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2" name="CaixaDeTexto 10"/>
          <p:cNvSpPr txBox="1">
            <a:spLocks noChangeArrowheads="1"/>
          </p:cNvSpPr>
          <p:nvPr/>
        </p:nvSpPr>
        <p:spPr bwMode="auto">
          <a:xfrm>
            <a:off x="107950" y="1250950"/>
            <a:ext cx="8856663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/>
              <a:t>	Aborda as incertezas verificadas por todas as áreas de avaliação. Está dividida conforme as respectivas áreas definidas pela metodologia acrescidas da incerteza contratual: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 descr="foto grp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72903"/>
            <a:ext cx="8651032" cy="5552441"/>
          </a:xfrm>
        </p:spPr>
      </p:pic>
      <p:pic>
        <p:nvPicPr>
          <p:cNvPr id="6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 l="38659"/>
          <a:stretch>
            <a:fillRect/>
          </a:stretch>
        </p:blipFill>
        <p:spPr bwMode="auto">
          <a:xfrm>
            <a:off x="323528" y="1124744"/>
            <a:ext cx="2305862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/>
          <p:cNvGrpSpPr/>
          <p:nvPr/>
        </p:nvGrpSpPr>
        <p:grpSpPr>
          <a:xfrm>
            <a:off x="899592" y="476672"/>
            <a:ext cx="7849121" cy="6114628"/>
            <a:chOff x="2212975" y="990600"/>
            <a:chExt cx="6535738" cy="5600700"/>
          </a:xfrm>
        </p:grpSpPr>
        <p:grpSp>
          <p:nvGrpSpPr>
            <p:cNvPr id="3" name="Grupo 152"/>
            <p:cNvGrpSpPr>
              <a:grpSpLocks/>
            </p:cNvGrpSpPr>
            <p:nvPr/>
          </p:nvGrpSpPr>
          <p:grpSpPr bwMode="auto">
            <a:xfrm>
              <a:off x="6183313" y="990600"/>
              <a:ext cx="2447925" cy="5600700"/>
              <a:chOff x="4495800" y="952640"/>
              <a:chExt cx="2352600" cy="5600560"/>
            </a:xfrm>
          </p:grpSpPr>
          <p:sp>
            <p:nvSpPr>
              <p:cNvPr id="73" name="Retângulo 72"/>
              <p:cNvSpPr/>
              <p:nvPr/>
            </p:nvSpPr>
            <p:spPr>
              <a:xfrm>
                <a:off x="4724652" y="1405067"/>
                <a:ext cx="2123748" cy="5148133"/>
              </a:xfrm>
              <a:prstGeom prst="rect">
                <a:avLst/>
              </a:prstGeom>
              <a:solidFill>
                <a:schemeClr val="bg1">
                  <a:lumMod val="50000"/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84998" name="CaixaDeTexto 33"/>
              <p:cNvSpPr txBox="1">
                <a:spLocks noChangeArrowheads="1"/>
              </p:cNvSpPr>
              <p:nvPr/>
            </p:nvSpPr>
            <p:spPr bwMode="auto">
              <a:xfrm>
                <a:off x="4724652" y="1365380"/>
                <a:ext cx="2123748" cy="366703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1800">
                    <a:solidFill>
                      <a:schemeClr val="bg1"/>
                    </a:solidFill>
                  </a:rPr>
                  <a:t>GRIPEN NG</a:t>
                </a:r>
              </a:p>
            </p:txBody>
          </p:sp>
          <p:pic>
            <p:nvPicPr>
              <p:cNvPr id="84999" name="Imagem 68" descr="GRIPEN.t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95800" y="952640"/>
                <a:ext cx="1487674" cy="686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5000" name="CaixaDeTexto 124"/>
            <p:cNvSpPr txBox="1">
              <a:spLocks noChangeArrowheads="1"/>
            </p:cNvSpPr>
            <p:nvPr/>
          </p:nvSpPr>
          <p:spPr bwMode="auto">
            <a:xfrm>
              <a:off x="6488113" y="5562600"/>
              <a:ext cx="2124075" cy="88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/>
                <a:t>Carga Externa Máxima</a:t>
              </a:r>
            </a:p>
            <a:p>
              <a:pPr algn="ctr"/>
              <a:r>
                <a:rPr lang="pt-BR" sz="1400"/>
                <a:t>(com máx comb interno)</a:t>
              </a:r>
            </a:p>
            <a:p>
              <a:pPr algn="ctr"/>
              <a:r>
                <a:rPr lang="pt-BR" sz="2400"/>
                <a:t>5.200 kg</a:t>
              </a:r>
              <a:endParaRPr lang="pt-BR" sz="1400"/>
            </a:p>
          </p:txBody>
        </p:sp>
        <p:sp>
          <p:nvSpPr>
            <p:cNvPr id="114" name="CaixaDeTexto 113"/>
            <p:cNvSpPr txBox="1"/>
            <p:nvPr/>
          </p:nvSpPr>
          <p:spPr>
            <a:xfrm>
              <a:off x="6376988" y="4876800"/>
              <a:ext cx="2124075" cy="669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dirty="0">
                  <a:latin typeface="+mn-lt"/>
                </a:rPr>
                <a:t>Sistema de Propulsão</a:t>
              </a:r>
            </a:p>
            <a:p>
              <a:pPr algn="ctr">
                <a:defRPr/>
              </a:pPr>
              <a:r>
                <a:rPr lang="pt-BR" sz="2400" dirty="0"/>
                <a:t>1 x 22.000 lbs</a:t>
              </a:r>
              <a:endParaRPr lang="pt-BR" sz="1400" dirty="0"/>
            </a:p>
          </p:txBody>
        </p:sp>
        <p:sp>
          <p:nvSpPr>
            <p:cNvPr id="95" name="CaixaDeTexto 94"/>
            <p:cNvSpPr txBox="1"/>
            <p:nvPr/>
          </p:nvSpPr>
          <p:spPr>
            <a:xfrm>
              <a:off x="6407150" y="4076700"/>
              <a:ext cx="2124075" cy="669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latin typeface="Calibri" pitchFamily="34" charset="0"/>
                </a:rPr>
                <a:t>Alcance do Radar (Ar-Ar)</a:t>
              </a:r>
            </a:p>
            <a:p>
              <a:pPr algn="ctr"/>
              <a:r>
                <a:rPr lang="pt-BR" sz="2400"/>
                <a:t>70 nm +</a:t>
              </a:r>
              <a:endParaRPr lang="pt-BR" sz="1400"/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6264275" y="3213100"/>
              <a:ext cx="2484438" cy="669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dirty="0">
                  <a:latin typeface="+mn-lt"/>
                </a:rPr>
                <a:t>Quantidade de Estações</a:t>
              </a:r>
            </a:p>
            <a:p>
              <a:pPr algn="ctr">
                <a:defRPr/>
              </a:pPr>
              <a:r>
                <a:rPr lang="pt-BR" sz="2400" dirty="0"/>
                <a:t>10 (9 </a:t>
              </a:r>
              <a:r>
                <a:rPr lang="pt-BR" sz="1400" dirty="0"/>
                <a:t>simultaneamente</a:t>
              </a:r>
              <a:r>
                <a:rPr lang="pt-BR" sz="2400" dirty="0"/>
                <a:t>)</a:t>
              </a:r>
              <a:endParaRPr lang="pt-BR" sz="1400" dirty="0"/>
            </a:p>
          </p:txBody>
        </p:sp>
        <p:sp>
          <p:nvSpPr>
            <p:cNvPr id="83" name="CaixaDeTexto 82">
              <a:hlinkClick r:id="" action="ppaction://noaction"/>
            </p:cNvPr>
            <p:cNvSpPr txBox="1"/>
            <p:nvPr/>
          </p:nvSpPr>
          <p:spPr>
            <a:xfrm>
              <a:off x="6421438" y="2559050"/>
              <a:ext cx="2124075" cy="669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latin typeface="Calibri" pitchFamily="34" charset="0"/>
                </a:rPr>
                <a:t>Raio de Ação Ar-Solo</a:t>
              </a:r>
            </a:p>
            <a:p>
              <a:pPr algn="ctr"/>
              <a:r>
                <a:rPr lang="pt-BR" sz="2400"/>
                <a:t>500 nm +</a:t>
              </a:r>
              <a:endParaRPr lang="pt-BR" sz="1400"/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507163" y="1773238"/>
              <a:ext cx="2124075" cy="669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latin typeface="Calibri" pitchFamily="34" charset="0"/>
                </a:rPr>
                <a:t>Raio de Ação Ar-Ar</a:t>
              </a:r>
            </a:p>
            <a:p>
              <a:pPr algn="ctr"/>
              <a:r>
                <a:rPr lang="pt-BR" sz="2400"/>
                <a:t>~300 nm</a:t>
              </a:r>
              <a:endParaRPr lang="pt-BR" sz="1400"/>
            </a:p>
          </p:txBody>
        </p:sp>
        <p:sp>
          <p:nvSpPr>
            <p:cNvPr id="80" name="Retângulo 79"/>
            <p:cNvSpPr/>
            <p:nvPr/>
          </p:nvSpPr>
          <p:spPr>
            <a:xfrm>
              <a:off x="6449759" y="2427552"/>
              <a:ext cx="2124000" cy="36327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800"/>
            </a:p>
          </p:txBody>
        </p:sp>
        <p:sp>
          <p:nvSpPr>
            <p:cNvPr id="2" name="Retângulo 79"/>
            <p:cNvSpPr/>
            <p:nvPr/>
          </p:nvSpPr>
          <p:spPr>
            <a:xfrm>
              <a:off x="6468809" y="3962664"/>
              <a:ext cx="2124000" cy="36328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800"/>
            </a:p>
          </p:txBody>
        </p:sp>
        <p:sp>
          <p:nvSpPr>
            <p:cNvPr id="4" name="Retângulo 79"/>
            <p:cNvSpPr/>
            <p:nvPr/>
          </p:nvSpPr>
          <p:spPr>
            <a:xfrm>
              <a:off x="6468809" y="4804039"/>
              <a:ext cx="2124000" cy="36328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800"/>
            </a:p>
          </p:txBody>
        </p:sp>
        <p:sp>
          <p:nvSpPr>
            <p:cNvPr id="5" name="Retângulo 79"/>
            <p:cNvSpPr/>
            <p:nvPr/>
          </p:nvSpPr>
          <p:spPr>
            <a:xfrm>
              <a:off x="6464046" y="5548577"/>
              <a:ext cx="2124000" cy="36327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800"/>
            </a:p>
          </p:txBody>
        </p:sp>
        <p:sp>
          <p:nvSpPr>
            <p:cNvPr id="6" name="Retângulo 79"/>
            <p:cNvSpPr/>
            <p:nvPr/>
          </p:nvSpPr>
          <p:spPr>
            <a:xfrm>
              <a:off x="6451346" y="3203839"/>
              <a:ext cx="2124000" cy="36328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800"/>
            </a:p>
          </p:txBody>
        </p:sp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2212975" y="5849938"/>
              <a:ext cx="1836738" cy="730250"/>
            </a:xfrm>
            <a:prstGeom prst="rect">
              <a:avLst/>
            </a:prstGeom>
            <a:solidFill>
              <a:srgbClr val="8EB4E3"/>
            </a:solidFill>
            <a:ln w="9525">
              <a:noFill/>
              <a:miter lim="800000"/>
              <a:headEnd/>
              <a:tailEnd/>
            </a:ln>
          </p:spPr>
          <p:txBody>
            <a:bodyPr lIns="58057" tIns="0" rIns="58057" bIns="0" anchor="ctr"/>
            <a:lstStyle/>
            <a:p>
              <a:pPr marL="182563" indent="-182563">
                <a:buClr>
                  <a:srgbClr val="C00000"/>
                </a:buClr>
                <a:buFont typeface="Webdings" pitchFamily="18" charset="2"/>
                <a:buChar char="&lt;"/>
              </a:pPr>
              <a:r>
                <a:rPr lang="pt-BR">
                  <a:latin typeface="Calibri" pitchFamily="34" charset="0"/>
                </a:rPr>
                <a:t>Horas voadas</a:t>
              </a:r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2212975" y="5260975"/>
              <a:ext cx="1836738" cy="612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8057" tIns="0" rIns="58057" bIns="0" anchor="ctr"/>
            <a:lstStyle/>
            <a:p>
              <a:pPr marL="182563" indent="-182563">
                <a:buClr>
                  <a:srgbClr val="C00000"/>
                </a:buClr>
                <a:buFont typeface="Webdings" pitchFamily="18" charset="2"/>
                <a:buChar char="&lt;"/>
              </a:pPr>
              <a:r>
                <a:rPr lang="pt-BR" b="1">
                  <a:latin typeface="Calibri" pitchFamily="34" charset="0"/>
                </a:rPr>
                <a:t>Início de Operação</a:t>
              </a:r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2212975" y="4649788"/>
              <a:ext cx="1836738" cy="612775"/>
            </a:xfrm>
            <a:prstGeom prst="rect">
              <a:avLst/>
            </a:prstGeom>
            <a:solidFill>
              <a:srgbClr val="8EB4E3"/>
            </a:solidFill>
            <a:ln w="9525">
              <a:noFill/>
              <a:miter lim="800000"/>
              <a:headEnd/>
              <a:tailEnd/>
            </a:ln>
          </p:spPr>
          <p:txBody>
            <a:bodyPr lIns="58057" tIns="0" rIns="58057" bIns="0" anchor="ctr"/>
            <a:lstStyle/>
            <a:p>
              <a:pPr marL="177800" indent="-177800">
                <a:buClr>
                  <a:srgbClr val="C00000"/>
                </a:buClr>
                <a:buFont typeface="Webdings" pitchFamily="18" charset="2"/>
                <a:buChar char="&lt;"/>
              </a:pPr>
              <a:r>
                <a:rPr lang="pt-BR">
                  <a:latin typeface="Calibri" pitchFamily="34" charset="0"/>
                </a:rPr>
                <a:t>Qte. de aeronaves em operação</a:t>
              </a:r>
            </a:p>
          </p:txBody>
        </p:sp>
        <p:sp>
          <p:nvSpPr>
            <p:cNvPr id="10" name="Rectangle 32"/>
            <p:cNvSpPr>
              <a:spLocks noChangeArrowheads="1"/>
            </p:cNvSpPr>
            <p:nvPr/>
          </p:nvSpPr>
          <p:spPr bwMode="auto">
            <a:xfrm>
              <a:off x="2212975" y="3686175"/>
              <a:ext cx="1836738" cy="100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8057" tIns="0" rIns="58057" bIns="0" anchor="ctr"/>
            <a:lstStyle/>
            <a:p>
              <a:pPr marL="182563" indent="-182563">
                <a:buClr>
                  <a:srgbClr val="C00000"/>
                </a:buClr>
                <a:buFont typeface="Webdings" pitchFamily="18" charset="2"/>
                <a:buChar char="&lt;"/>
              </a:pPr>
              <a:r>
                <a:rPr lang="pt-BR" b="1">
                  <a:latin typeface="Calibri" pitchFamily="34" charset="0"/>
                </a:rPr>
                <a:t>Operadores</a:t>
              </a:r>
            </a:p>
          </p:txBody>
        </p:sp>
        <p:sp>
          <p:nvSpPr>
            <p:cNvPr id="11" name="Rectangle 33"/>
            <p:cNvSpPr>
              <a:spLocks noChangeArrowheads="1"/>
            </p:cNvSpPr>
            <p:nvPr/>
          </p:nvSpPr>
          <p:spPr bwMode="auto">
            <a:xfrm>
              <a:off x="2212975" y="2803525"/>
              <a:ext cx="1836738" cy="854075"/>
            </a:xfrm>
            <a:prstGeom prst="rect">
              <a:avLst/>
            </a:prstGeom>
            <a:solidFill>
              <a:srgbClr val="8EB4E3"/>
            </a:solidFill>
            <a:ln w="9525">
              <a:noFill/>
              <a:miter lim="800000"/>
              <a:headEnd/>
              <a:tailEnd/>
            </a:ln>
          </p:spPr>
          <p:txBody>
            <a:bodyPr lIns="58057" tIns="0" rIns="58057" bIns="0" anchor="ctr"/>
            <a:lstStyle/>
            <a:p>
              <a:pPr marL="182563" indent="-182563">
                <a:buClr>
                  <a:srgbClr val="C00000"/>
                </a:buClr>
                <a:buFont typeface="Webdings" pitchFamily="18" charset="2"/>
                <a:buChar char=""/>
              </a:pPr>
              <a:r>
                <a:rPr lang="en-US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Motores</a:t>
              </a:r>
            </a:p>
          </p:txBody>
        </p:sp>
        <p:sp>
          <p:nvSpPr>
            <p:cNvPr id="12" name="Rectangle 34"/>
            <p:cNvSpPr>
              <a:spLocks noChangeArrowheads="1"/>
            </p:cNvSpPr>
            <p:nvPr/>
          </p:nvSpPr>
          <p:spPr bwMode="auto">
            <a:xfrm>
              <a:off x="2212975" y="2317750"/>
              <a:ext cx="1836738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8057" tIns="0" rIns="58057" bIns="0" anchor="ctr"/>
            <a:lstStyle/>
            <a:p>
              <a:pPr marL="182563" indent="-182563">
                <a:buClr>
                  <a:srgbClr val="C00000"/>
                </a:buClr>
                <a:buFont typeface="Webdings" pitchFamily="18" charset="2"/>
                <a:buChar char=""/>
              </a:pPr>
              <a:r>
                <a:rPr lang="en-US" b="1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Fabricante</a:t>
              </a:r>
            </a:p>
          </p:txBody>
        </p:sp>
        <p:sp>
          <p:nvSpPr>
            <p:cNvPr id="13" name="Rectangle 35"/>
            <p:cNvSpPr>
              <a:spLocks noChangeArrowheads="1"/>
            </p:cNvSpPr>
            <p:nvPr/>
          </p:nvSpPr>
          <p:spPr bwMode="auto">
            <a:xfrm>
              <a:off x="4032250" y="5854700"/>
              <a:ext cx="2268538" cy="730250"/>
            </a:xfrm>
            <a:prstGeom prst="rect">
              <a:avLst/>
            </a:prstGeom>
            <a:solidFill>
              <a:srgbClr val="8EB4E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b="1">
                  <a:latin typeface="Calibri" pitchFamily="34" charset="0"/>
                </a:rPr>
                <a:t>Aeronave Demonstração:300 horas</a:t>
              </a:r>
              <a:endParaRPr lang="en-US" sz="1100" b="1">
                <a:latin typeface="Calibri" pitchFamily="34" charset="0"/>
              </a:endParaRPr>
            </a:p>
            <a:p>
              <a:pPr algn="r"/>
              <a:r>
                <a:rPr lang="en-US">
                  <a:solidFill>
                    <a:srgbClr val="C00000"/>
                  </a:solidFill>
                  <a:latin typeface="Calibri" pitchFamily="34" charset="0"/>
                </a:rPr>
                <a:t>Gripen A/B/C/D = 180.000</a:t>
              </a:r>
            </a:p>
          </p:txBody>
        </p:sp>
        <p:sp>
          <p:nvSpPr>
            <p:cNvPr id="14" name="Rectangle 36"/>
            <p:cNvSpPr>
              <a:spLocks noChangeArrowheads="1"/>
            </p:cNvSpPr>
            <p:nvPr/>
          </p:nvSpPr>
          <p:spPr bwMode="auto">
            <a:xfrm>
              <a:off x="4032250" y="5253038"/>
              <a:ext cx="2268538" cy="612775"/>
            </a:xfrm>
            <a:prstGeom prst="rect">
              <a:avLst/>
            </a:prstGeom>
            <a:solidFill>
              <a:srgbClr val="DDD9C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pt-BR" b="1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2015</a:t>
              </a:r>
            </a:p>
            <a:p>
              <a:pPr algn="ctr"/>
              <a:r>
                <a:rPr lang="en-US">
                  <a:solidFill>
                    <a:srgbClr val="C00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Gripen A em 1996</a:t>
              </a:r>
            </a:p>
          </p:txBody>
        </p:sp>
        <p:sp>
          <p:nvSpPr>
            <p:cNvPr id="15" name="Rectangle 37"/>
            <p:cNvSpPr>
              <a:spLocks noChangeArrowheads="1"/>
            </p:cNvSpPr>
            <p:nvPr/>
          </p:nvSpPr>
          <p:spPr bwMode="auto">
            <a:xfrm>
              <a:off x="4032250" y="4654550"/>
              <a:ext cx="2268538" cy="612775"/>
            </a:xfrm>
            <a:prstGeom prst="rect">
              <a:avLst/>
            </a:prstGeom>
            <a:solidFill>
              <a:srgbClr val="8EB4E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b="1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Aeronave Demonstração</a:t>
              </a:r>
            </a:p>
            <a:p>
              <a:pPr algn="ctr"/>
              <a:r>
                <a:rPr lang="en-US" b="1">
                  <a:solidFill>
                    <a:srgbClr val="C00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Gripen A/B/C/D</a:t>
              </a:r>
              <a:r>
                <a:rPr lang="en-US">
                  <a:solidFill>
                    <a:srgbClr val="C00000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: 234</a:t>
              </a:r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>
              <a:off x="4032250" y="3652838"/>
              <a:ext cx="2268538" cy="1008062"/>
            </a:xfrm>
            <a:prstGeom prst="rect">
              <a:avLst/>
            </a:prstGeom>
            <a:solidFill>
              <a:srgbClr val="DDD9C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400" b="1">
                  <a:latin typeface="Calibri" pitchFamily="34" charset="0"/>
                </a:rPr>
                <a:t>Suécia e Suiça (previsto 2018)</a:t>
              </a:r>
            </a:p>
            <a:p>
              <a:pPr algn="ctr"/>
              <a:r>
                <a:rPr lang="en-US" sz="1200" b="1" u="sng">
                  <a:solidFill>
                    <a:srgbClr val="C00000"/>
                  </a:solidFill>
                  <a:latin typeface="Calibri" pitchFamily="34" charset="0"/>
                </a:rPr>
                <a:t>Gripen C/D</a:t>
              </a:r>
              <a:r>
                <a:rPr lang="en-US" sz="1200" u="sng">
                  <a:solidFill>
                    <a:srgbClr val="C00000"/>
                  </a:solidFill>
                  <a:latin typeface="Calibri" pitchFamily="34" charset="0"/>
                </a:rPr>
                <a:t>:</a:t>
              </a:r>
              <a:r>
                <a:rPr lang="en-US" sz="1200">
                  <a:solidFill>
                    <a:srgbClr val="C00000"/>
                  </a:solidFill>
                  <a:latin typeface="Calibri" pitchFamily="34" charset="0"/>
                </a:rPr>
                <a:t> Suécia  Hungria, Tailândia, Rep. Tcheca, </a:t>
              </a:r>
            </a:p>
            <a:p>
              <a:pPr algn="ctr"/>
              <a:r>
                <a:rPr lang="en-US" sz="1200">
                  <a:solidFill>
                    <a:srgbClr val="C00000"/>
                  </a:solidFill>
                  <a:latin typeface="Calibri" pitchFamily="34" charset="0"/>
                </a:rPr>
                <a:t>África do Sul</a:t>
              </a:r>
              <a:r>
                <a:rPr lang="en-US" sz="1400">
                  <a:solidFill>
                    <a:srgbClr val="C00000"/>
                  </a:solidFill>
                  <a:latin typeface="Calibri" pitchFamily="34" charset="0"/>
                </a:rPr>
                <a:t>, </a:t>
              </a: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4032250" y="2795588"/>
              <a:ext cx="2268538" cy="854075"/>
            </a:xfrm>
            <a:prstGeom prst="rect">
              <a:avLst/>
            </a:prstGeom>
            <a:solidFill>
              <a:srgbClr val="8EB4E3"/>
            </a:solidFill>
            <a:ln w="9525">
              <a:noFill/>
              <a:miter lim="800000"/>
              <a:headEnd/>
              <a:tailEnd/>
            </a:ln>
          </p:spPr>
          <p:txBody>
            <a:bodyPr lIns="58057" tIns="0" rIns="58057" bIns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22.000 </a:t>
              </a:r>
              <a:r>
                <a:rPr lang="en-US" sz="1400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Lbs de </a:t>
              </a:r>
              <a:r>
                <a:rPr lang="en-US" sz="1400" dirty="0" err="1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empuxo</a:t>
              </a:r>
              <a:r>
                <a:rPr lang="en-US" sz="1400" dirty="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8" name="Rectangle 40"/>
            <p:cNvSpPr>
              <a:spLocks noChangeArrowheads="1"/>
            </p:cNvSpPr>
            <p:nvPr/>
          </p:nvSpPr>
          <p:spPr bwMode="auto">
            <a:xfrm>
              <a:off x="4008438" y="2327275"/>
              <a:ext cx="2268537" cy="468313"/>
            </a:xfrm>
            <a:prstGeom prst="rect">
              <a:avLst/>
            </a:prstGeom>
            <a:solidFill>
              <a:srgbClr val="DDD9C3"/>
            </a:solidFill>
            <a:ln w="9525">
              <a:noFill/>
              <a:miter lim="800000"/>
              <a:headEnd/>
              <a:tailEnd/>
            </a:ln>
          </p:spPr>
          <p:txBody>
            <a:bodyPr lIns="58057" tIns="0" rIns="58057" bIns="0" anchor="ctr"/>
            <a:lstStyle/>
            <a:p>
              <a:pPr algn="ctr"/>
              <a:r>
                <a:rPr lang="en-US" sz="1400" b="1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SAAB</a:t>
              </a:r>
            </a:p>
          </p:txBody>
        </p:sp>
        <p:sp>
          <p:nvSpPr>
            <p:cNvPr id="19" name="Rectangle 41"/>
            <p:cNvSpPr>
              <a:spLocks noChangeArrowheads="1"/>
            </p:cNvSpPr>
            <p:nvPr/>
          </p:nvSpPr>
          <p:spPr bwMode="auto">
            <a:xfrm>
              <a:off x="4021138" y="2081213"/>
              <a:ext cx="2268537" cy="24606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58057" tIns="0" rIns="58057" bIns="0" anchor="ctr"/>
            <a:lstStyle/>
            <a:p>
              <a:pPr algn="ctr"/>
              <a:r>
                <a:rPr lang="pt-BR" sz="1200">
                  <a:solidFill>
                    <a:schemeClr val="bg1"/>
                  </a:solidFill>
                </a:rPr>
                <a:t>GRIPEN NG</a:t>
              </a: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85034" name="Imagem 21" descr="GRIPEN.t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9563" y="1606550"/>
              <a:ext cx="13208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775" y="0"/>
            <a:ext cx="4848225" cy="6381750"/>
          </a:xfrm>
          <a:prstGeom prst="rect">
            <a:avLst/>
          </a:prstGeom>
          <a:noFill/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068961"/>
            <a:ext cx="3683000" cy="3789040"/>
          </a:xfrm>
          <a:prstGeom prst="rect">
            <a:avLst/>
          </a:prstGeom>
          <a:noFill/>
        </p:spPr>
      </p:pic>
      <p:sp>
        <p:nvSpPr>
          <p:cNvPr id="5" name="CaixaDeTexto 11"/>
          <p:cNvSpPr txBox="1">
            <a:spLocks noChangeArrowheads="1"/>
          </p:cNvSpPr>
          <p:nvPr/>
        </p:nvSpPr>
        <p:spPr bwMode="auto">
          <a:xfrm>
            <a:off x="539553" y="878230"/>
            <a:ext cx="4392488" cy="20467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1800" b="1" dirty="0" smtClean="0">
                <a:cs typeface="Arial" pitchFamily="34" charset="0"/>
                <a:sym typeface="Wingdings"/>
              </a:rPr>
              <a:t>comprimento: 		15.2 m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pt-BR" sz="1800" b="1" dirty="0" smtClean="0">
                <a:latin typeface="Arial" pitchFamily="34" charset="0"/>
                <a:cs typeface="Arial" pitchFamily="34" charset="0"/>
                <a:sym typeface="Wingdings"/>
              </a:rPr>
              <a:t>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envergadura: 		8.6 m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1800" b="1" dirty="0" smtClean="0">
                <a:cs typeface="Arial" pitchFamily="34" charset="0"/>
                <a:sym typeface="Wingdings"/>
              </a:rPr>
              <a:t> peso máx. </a:t>
            </a:r>
            <a:r>
              <a:rPr lang="pt-BR" sz="1800" b="1" dirty="0" smtClean="0">
                <a:cs typeface="Arial" pitchFamily="34" charset="0"/>
                <a:sym typeface="Wingdings"/>
              </a:rPr>
              <a:t>dec.: </a:t>
            </a:r>
            <a:r>
              <a:rPr lang="pt-BR" sz="1800" b="1" dirty="0" smtClean="0">
                <a:cs typeface="Arial" pitchFamily="34" charset="0"/>
                <a:sym typeface="Wingdings"/>
              </a:rPr>
              <a:t>	16.500 </a:t>
            </a:r>
            <a:r>
              <a:rPr lang="pt-BR" sz="1800" b="1" dirty="0" smtClean="0">
                <a:cs typeface="Arial" pitchFamily="34" charset="0"/>
                <a:sym typeface="Wingdings"/>
              </a:rPr>
              <a:t>kg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1800" b="1" dirty="0" smtClean="0">
                <a:cs typeface="Arial" pitchFamily="34" charset="0"/>
                <a:sym typeface="Wingdings"/>
              </a:rPr>
              <a:t>Empuxo: </a:t>
            </a:r>
            <a:r>
              <a:rPr lang="pt-BR" sz="1800" b="1" dirty="0" smtClean="0">
                <a:cs typeface="Arial" pitchFamily="34" charset="0"/>
                <a:sym typeface="Wingdings"/>
              </a:rPr>
              <a:t>		22.000 </a:t>
            </a:r>
            <a:r>
              <a:rPr lang="pt-BR" sz="1800" b="1" dirty="0" err="1" smtClean="0">
                <a:cs typeface="Arial" pitchFamily="34" charset="0"/>
                <a:sym typeface="Wingdings"/>
              </a:rPr>
              <a:t>lbs</a:t>
            </a:r>
            <a:endParaRPr lang="pt-BR" sz="1800" b="1" dirty="0" smtClean="0">
              <a:cs typeface="Arial" pitchFamily="34" charset="0"/>
              <a:sym typeface="Wingding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1800" b="1" dirty="0" smtClean="0">
                <a:cs typeface="Arial" pitchFamily="34" charset="0"/>
                <a:sym typeface="Wingdings"/>
              </a:rPr>
              <a:t>Limite força G</a:t>
            </a:r>
            <a:r>
              <a:rPr lang="pt-BR" sz="1800" b="1" dirty="0" smtClean="0">
                <a:cs typeface="Arial" pitchFamily="34" charset="0"/>
                <a:sym typeface="Wingdings"/>
              </a:rPr>
              <a:t>:		 </a:t>
            </a:r>
            <a:r>
              <a:rPr lang="pt-BR" sz="1800" b="1" dirty="0" smtClean="0">
                <a:cs typeface="Arial" pitchFamily="34" charset="0"/>
                <a:sym typeface="Wingdings"/>
              </a:rPr>
              <a:t>-3G /+9G</a:t>
            </a:r>
            <a:endParaRPr lang="pt-BR" sz="1800" b="1" dirty="0">
              <a:cs typeface="Arial" pitchFamily="34" charset="0"/>
              <a:sym typeface="Wingding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6"/>
          <a:stretch/>
        </p:blipFill>
        <p:spPr>
          <a:xfrm>
            <a:off x="-14355" y="-27384"/>
            <a:ext cx="9158356" cy="764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49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998538"/>
            <a:ext cx="9505950" cy="5383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4716016" y="2997200"/>
            <a:ext cx="4500562" cy="2592040"/>
          </a:xfrm>
          <a:prstGeom prst="rect">
            <a:avLst/>
          </a:prstGeom>
          <a:solidFill>
            <a:schemeClr val="bg1">
              <a:lumMod val="85000"/>
              <a:alpha val="81961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/>
          <a:lstStyle/>
          <a:p>
            <a:pPr marL="177800" indent="-177800">
              <a:defRPr/>
            </a:pPr>
            <a:r>
              <a:rPr lang="pt-BR" sz="20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rgbClr val="0D0D0D"/>
                </a:solidFill>
                <a:cs typeface="Arial" charset="0"/>
              </a:rPr>
              <a:t>Menor impacto de implantação na infraestrutura atual da FAB.</a:t>
            </a:r>
          </a:p>
          <a:p>
            <a:pPr marL="177800" indent="-177800">
              <a:defRPr/>
            </a:pPr>
            <a:r>
              <a:rPr lang="pt-BR" sz="20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Participação na certificação durante o  desenvolvimento .</a:t>
            </a:r>
          </a:p>
          <a:p>
            <a:pPr marL="177800" indent="-177800">
              <a:defRPr/>
            </a:pPr>
            <a:r>
              <a:rPr lang="pt-BR" sz="20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Potencial industrial da empresa.</a:t>
            </a:r>
            <a:endParaRPr lang="en-US" sz="2000" b="1" dirty="0">
              <a:solidFill>
                <a:schemeClr val="tx1"/>
              </a:solidFill>
              <a:cs typeface="Arial" charset="0"/>
            </a:endParaRPr>
          </a:p>
          <a:p>
            <a:pPr marL="177800" indent="-177800">
              <a:defRPr/>
            </a:pPr>
            <a:r>
              <a:rPr lang="pt-BR" sz="20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Menor risco contratual.</a:t>
            </a:r>
          </a:p>
          <a:p>
            <a:pPr marL="177800" indent="-177800">
              <a:defRPr/>
            </a:pPr>
            <a:r>
              <a:rPr lang="pt-BR" sz="20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Menor custo operacional.</a:t>
            </a:r>
          </a:p>
          <a:p>
            <a:pPr marL="177800" indent="-177800">
              <a:defRPr/>
            </a:pPr>
            <a:r>
              <a:rPr lang="pt-BR" sz="20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Montagem no Brasil </a:t>
            </a:r>
            <a:r>
              <a:rPr lang="pt-BR" sz="2000" b="1" dirty="0" smtClean="0">
                <a:solidFill>
                  <a:schemeClr val="tx1"/>
                </a:solidFill>
                <a:cs typeface="Arial" charset="0"/>
              </a:rPr>
              <a:t>.</a:t>
            </a:r>
            <a:endParaRPr lang="pt-BR" sz="2000" dirty="0">
              <a:solidFill>
                <a:schemeClr val="tx1"/>
              </a:solidFill>
              <a:cs typeface="Arial" charset="0"/>
            </a:endParaRPr>
          </a:p>
          <a:p>
            <a:pPr marL="177800" indent="-177800" algn="just">
              <a:spcBef>
                <a:spcPts val="600"/>
              </a:spcBef>
              <a:buFont typeface="Wingdings" pitchFamily="2" charset="2"/>
              <a:buChar char="§"/>
              <a:defRPr/>
            </a:pPr>
            <a:endParaRPr lang="en-US" sz="1800" dirty="0">
              <a:solidFill>
                <a:srgbClr val="0D0D0D"/>
              </a:solidFill>
              <a:cs typeface="Arial" charset="0"/>
            </a:endParaRPr>
          </a:p>
          <a:p>
            <a:pPr marL="177800" indent="-177800" algn="just">
              <a:defRPr/>
            </a:pPr>
            <a:endParaRPr lang="pt-BR" sz="1800" dirty="0">
              <a:solidFill>
                <a:srgbClr val="0D0D0D"/>
              </a:solidFill>
              <a:cs typeface="Arial" charset="0"/>
            </a:endParaRPr>
          </a:p>
          <a:p>
            <a:pPr marL="177800" indent="-177800" algn="just">
              <a:lnSpc>
                <a:spcPct val="150000"/>
              </a:lnSpc>
              <a:spcBef>
                <a:spcPts val="800"/>
              </a:spcBef>
              <a:buFont typeface="Arial" charset="0"/>
              <a:buChar char="•"/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  <a:p>
            <a:pPr marL="177800" indent="-177800" algn="just">
              <a:lnSpc>
                <a:spcPct val="150000"/>
              </a:lnSpc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 bwMode="auto">
          <a:xfrm>
            <a:off x="4643438" y="2420938"/>
            <a:ext cx="4319587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444500" eaLnBrk="0" hangingPunct="0">
              <a:defRPr/>
            </a:pPr>
            <a:endParaRPr lang="pt-BR" b="1"/>
          </a:p>
        </p:txBody>
      </p:sp>
      <p:sp>
        <p:nvSpPr>
          <p:cNvPr id="2" name="Retângulo 15"/>
          <p:cNvSpPr/>
          <p:nvPr/>
        </p:nvSpPr>
        <p:spPr>
          <a:xfrm>
            <a:off x="0" y="2992438"/>
            <a:ext cx="4427984" cy="3388890"/>
          </a:xfrm>
          <a:prstGeom prst="rect">
            <a:avLst/>
          </a:prstGeom>
          <a:solidFill>
            <a:schemeClr val="bg1">
              <a:lumMod val="85000"/>
              <a:alpha val="81961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/>
          <a:lstStyle/>
          <a:p>
            <a:pPr marL="177800" indent="-177800" algn="just">
              <a:spcBef>
                <a:spcPts val="600"/>
              </a:spcBef>
              <a:defRPr/>
            </a:pPr>
            <a:r>
              <a:rPr lang="pt-BR" sz="18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Lançamento de mísseis com sensores em modo passivo.</a:t>
            </a:r>
            <a:endParaRPr lang="pt-BR" sz="2000" b="1" dirty="0">
              <a:solidFill>
                <a:schemeClr val="tx1"/>
              </a:solidFill>
              <a:cs typeface="Arial" charset="0"/>
              <a:sym typeface="Wingdings" pitchFamily="2" charset="2"/>
            </a:endParaRPr>
          </a:p>
          <a:p>
            <a:pPr marL="177800" indent="-177800" algn="just">
              <a:spcBef>
                <a:spcPts val="600"/>
              </a:spcBef>
              <a:defRPr/>
            </a:pPr>
            <a:r>
              <a:rPr lang="pt-BR" sz="20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Reduzida quantidade de equipamentos de apoio e </a:t>
            </a:r>
            <a:r>
              <a:rPr lang="pt-BR" sz="2000" b="1" dirty="0" err="1">
                <a:solidFill>
                  <a:schemeClr val="tx1"/>
                </a:solidFill>
                <a:cs typeface="Arial" charset="0"/>
              </a:rPr>
              <a:t>mão-de-obra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.</a:t>
            </a:r>
          </a:p>
          <a:p>
            <a:pPr marL="177800" indent="-177800" algn="just">
              <a:spcBef>
                <a:spcPts val="600"/>
              </a:spcBef>
              <a:defRPr/>
            </a:pPr>
            <a:r>
              <a:rPr lang="pt-BR" sz="20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Menor rastro logístico e melhor capacidade de operação desdobrada.</a:t>
            </a:r>
            <a:endParaRPr lang="en-US" sz="2000" b="1" dirty="0">
              <a:solidFill>
                <a:schemeClr val="tx1"/>
              </a:solidFill>
              <a:cs typeface="Arial" charset="0"/>
            </a:endParaRPr>
          </a:p>
          <a:p>
            <a:pPr marL="177800" indent="-177800" algn="just">
              <a:spcBef>
                <a:spcPts val="600"/>
              </a:spcBef>
              <a:defRPr/>
            </a:pPr>
            <a:r>
              <a:rPr lang="pt-BR" sz="20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Motor com menor custo operacional.</a:t>
            </a:r>
          </a:p>
          <a:p>
            <a:pPr marL="177800" indent="-177800" algn="just">
              <a:spcBef>
                <a:spcPts val="600"/>
              </a:spcBef>
              <a:defRPr/>
            </a:pPr>
            <a:r>
              <a:rPr lang="pt-BR" sz="20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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Motor com melhor </a:t>
            </a:r>
            <a:r>
              <a:rPr lang="pt-BR" sz="2000" b="1" dirty="0" err="1">
                <a:solidFill>
                  <a:schemeClr val="tx1"/>
                </a:solidFill>
                <a:cs typeface="Arial" charset="0"/>
              </a:rPr>
              <a:t>mantenabilidade</a:t>
            </a:r>
            <a:r>
              <a:rPr lang="pt-BR" sz="2000" b="1" dirty="0">
                <a:solidFill>
                  <a:schemeClr val="tx1"/>
                </a:solidFill>
                <a:cs typeface="Arial" charset="0"/>
              </a:rPr>
              <a:t> e confiabilidade.</a:t>
            </a:r>
            <a:endParaRPr lang="en-US" sz="2000" b="1" dirty="0">
              <a:solidFill>
                <a:schemeClr val="tx1"/>
              </a:solidFill>
              <a:cs typeface="Arial" charset="0"/>
            </a:endParaRPr>
          </a:p>
          <a:p>
            <a:pPr marL="177800" indent="-177800" algn="just">
              <a:spcBef>
                <a:spcPts val="600"/>
              </a:spcBef>
              <a:defRPr/>
            </a:pPr>
            <a:endParaRPr lang="pt-BR" sz="1800" dirty="0">
              <a:solidFill>
                <a:schemeClr val="tx1"/>
              </a:solidFill>
              <a:cs typeface="Arial" charset="0"/>
            </a:endParaRPr>
          </a:p>
          <a:p>
            <a:pPr marL="177800" indent="-177800" algn="just">
              <a:spcBef>
                <a:spcPts val="600"/>
              </a:spcBef>
              <a:buFont typeface="Wingdings" pitchFamily="2" charset="2"/>
              <a:buChar char="§"/>
              <a:defRPr/>
            </a:pPr>
            <a:endParaRPr lang="en-US" sz="1800" dirty="0">
              <a:solidFill>
                <a:srgbClr val="0D0D0D"/>
              </a:solidFill>
              <a:cs typeface="Arial" charset="0"/>
            </a:endParaRPr>
          </a:p>
          <a:p>
            <a:pPr marL="177800" indent="-177800" algn="just">
              <a:defRPr/>
            </a:pPr>
            <a:endParaRPr lang="pt-BR" sz="1800" dirty="0">
              <a:solidFill>
                <a:srgbClr val="0D0D0D"/>
              </a:solidFill>
              <a:cs typeface="Arial" charset="0"/>
            </a:endParaRPr>
          </a:p>
          <a:p>
            <a:pPr marL="177800" indent="-177800" algn="just">
              <a:lnSpc>
                <a:spcPct val="150000"/>
              </a:lnSpc>
              <a:spcBef>
                <a:spcPts val="800"/>
              </a:spcBef>
              <a:buFont typeface="Arial" charset="0"/>
              <a:buChar char="•"/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  <a:p>
            <a:pPr marL="177800" indent="-177800" algn="just">
              <a:lnSpc>
                <a:spcPct val="150000"/>
              </a:lnSpc>
              <a:defRPr/>
            </a:pPr>
            <a:endParaRPr lang="en-US" sz="18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323850" y="2420938"/>
            <a:ext cx="43195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444500" eaLnBrk="0" hangingPunct="0">
              <a:defRPr/>
            </a:pPr>
            <a:r>
              <a:rPr lang="pt-BR" b="1"/>
              <a:t>                      PONTOS FORTES</a:t>
            </a:r>
          </a:p>
        </p:txBody>
      </p:sp>
      <p:sp>
        <p:nvSpPr>
          <p:cNvPr id="31" name="Elipse 30"/>
          <p:cNvSpPr/>
          <p:nvPr/>
        </p:nvSpPr>
        <p:spPr>
          <a:xfrm>
            <a:off x="1620838" y="2492375"/>
            <a:ext cx="358775" cy="3603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sym typeface="Wingdings"/>
              </a:rPr>
              <a:t>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6871" name="Imagem 23" descr="Saa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2565400"/>
            <a:ext cx="10668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laca 8"/>
          <p:cNvSpPr/>
          <p:nvPr/>
        </p:nvSpPr>
        <p:spPr>
          <a:xfrm>
            <a:off x="0" y="1341438"/>
            <a:ext cx="9144000" cy="358775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AVALIAÇÃO DA OFERTA NAS ÁREAS:</a:t>
            </a:r>
          </a:p>
          <a:p>
            <a:pPr algn="ctr">
              <a:defRPr/>
            </a:pPr>
            <a:endParaRPr lang="pt-BR" sz="24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TÉCNICO-OPERACIONAL, LOGÍSTICA, INDUSTRIAL, COMERCIAL E RISCO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"/>
          <p:cNvGrpSpPr>
            <a:grpSpLocks/>
          </p:cNvGrpSpPr>
          <p:nvPr/>
        </p:nvGrpSpPr>
        <p:grpSpPr bwMode="auto">
          <a:xfrm>
            <a:off x="570037" y="1161350"/>
            <a:ext cx="8072804" cy="1907288"/>
            <a:chOff x="152400" y="1253947"/>
            <a:chExt cx="8745682" cy="2008956"/>
          </a:xfrm>
        </p:grpSpPr>
        <p:sp>
          <p:nvSpPr>
            <p:cNvPr id="9" name="Retângulo 8"/>
            <p:cNvSpPr/>
            <p:nvPr/>
          </p:nvSpPr>
          <p:spPr>
            <a:xfrm>
              <a:off x="152400" y="1940254"/>
              <a:ext cx="8740920" cy="13226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/>
            <a:lstStyle/>
            <a:p>
              <a:pPr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Desenvolvimento de Sistemas 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pt-BR" sz="1800" b="1" dirty="0" err="1" smtClean="0">
                  <a:solidFill>
                    <a:prstClr val="black"/>
                  </a:solidFill>
                  <a:cs typeface="Arial" charset="0"/>
                </a:rPr>
                <a:t>Aviônicos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  &amp; 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Integração de software.</a:t>
              </a:r>
            </a:p>
            <a:p>
              <a:pPr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Comunicação e desenvolvimento de Data Link.</a:t>
              </a:r>
            </a:p>
            <a:p>
              <a:pPr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Integração de Armamento.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endParaRPr lang="pt-BR" dirty="0">
                <a:solidFill>
                  <a:prstClr val="black"/>
                </a:solidFill>
                <a:cs typeface="Arial" charset="0"/>
                <a:sym typeface="Wingdings"/>
              </a:endParaRPr>
            </a:p>
          </p:txBody>
        </p:sp>
        <p:sp>
          <p:nvSpPr>
            <p:cNvPr id="10" name="Título 1"/>
            <p:cNvSpPr txBox="1">
              <a:spLocks/>
            </p:cNvSpPr>
            <p:nvPr/>
          </p:nvSpPr>
          <p:spPr bwMode="auto">
            <a:xfrm>
              <a:off x="157162" y="1253947"/>
              <a:ext cx="8740920" cy="6103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444500" indent="-4445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j-ea"/>
                  <a:cs typeface="Arial" pitchFamily="34" charset="0"/>
                </a:rPr>
                <a:t>PROJETOS DE CAPACITAÇÃO DE INTEGRAÇÃO DE SISTEMAS – GRIPEN</a:t>
              </a:r>
            </a:p>
          </p:txBody>
        </p:sp>
      </p:grpSp>
      <p:sp>
        <p:nvSpPr>
          <p:cNvPr id="15" name="Placa 14"/>
          <p:cNvSpPr/>
          <p:nvPr/>
        </p:nvSpPr>
        <p:spPr>
          <a:xfrm>
            <a:off x="671147" y="620713"/>
            <a:ext cx="7789984" cy="457200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SAAB</a:t>
            </a:r>
          </a:p>
        </p:txBody>
      </p:sp>
      <p:pic>
        <p:nvPicPr>
          <p:cNvPr id="101380" name="Imagem 23" descr="Saa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9323" y="1305816"/>
            <a:ext cx="88509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83223" y="3284541"/>
            <a:ext cx="8072804" cy="3132837"/>
            <a:chOff x="152400" y="1291471"/>
            <a:chExt cx="8745682" cy="3297948"/>
          </a:xfrm>
        </p:grpSpPr>
        <p:sp>
          <p:nvSpPr>
            <p:cNvPr id="16" name="Retângulo 15"/>
            <p:cNvSpPr/>
            <p:nvPr/>
          </p:nvSpPr>
          <p:spPr>
            <a:xfrm>
              <a:off x="152400" y="1977386"/>
              <a:ext cx="8740919" cy="26120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/>
            <a:lstStyle/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Sistema de Controle de 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Aerodinâmica 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e de Voo.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Projeto Conceitual de aeronave de caça.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Verificação, validação e testes.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Verificação final de montagem da aeronave.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Desenvolvimento e produção de estrutura.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Desenvolvimento do 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pt-BR" sz="1800" b="1" dirty="0" err="1" smtClean="0">
                  <a:solidFill>
                    <a:prstClr val="black"/>
                  </a:solidFill>
                  <a:cs typeface="Arial" charset="0"/>
                </a:rPr>
                <a:t>Gripen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NG.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Participação total no desenvolvimento dos Projetos da Versão GRIPEN NG</a:t>
              </a:r>
              <a:r>
                <a:rPr lang="pt-BR" dirty="0">
                  <a:solidFill>
                    <a:prstClr val="black"/>
                  </a:solidFill>
                  <a:cs typeface="Arial" charset="0"/>
                </a:rPr>
                <a:t>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endParaRPr lang="pt-BR" dirty="0">
                <a:solidFill>
                  <a:prstClr val="black"/>
                </a:solidFill>
                <a:cs typeface="Arial" charset="0"/>
                <a:sym typeface="Wingdings"/>
              </a:endParaRPr>
            </a:p>
          </p:txBody>
        </p:sp>
        <p:sp>
          <p:nvSpPr>
            <p:cNvPr id="17" name="Título 1"/>
            <p:cNvSpPr txBox="1">
              <a:spLocks/>
            </p:cNvSpPr>
            <p:nvPr/>
          </p:nvSpPr>
          <p:spPr bwMode="auto">
            <a:xfrm>
              <a:off x="157163" y="1291471"/>
              <a:ext cx="8740919" cy="60997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444500" indent="-4445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j-ea"/>
                  <a:cs typeface="Arial" pitchFamily="34" charset="0"/>
                </a:rPr>
                <a:t>PROJETOS DE CAPACITAÇÃO PARA A AERONAVE DE 5ª GERAÇÃO</a:t>
              </a:r>
            </a:p>
          </p:txBody>
        </p:sp>
      </p:grpSp>
      <p:pic>
        <p:nvPicPr>
          <p:cNvPr id="101382" name="Imagem 23" descr="Saab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93979" y="3429003"/>
            <a:ext cx="88362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24291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1"/>
          <p:cNvSpPr txBox="1">
            <a:spLocks noChangeArrowheads="1"/>
          </p:cNvSpPr>
          <p:nvPr/>
        </p:nvSpPr>
        <p:spPr bwMode="auto">
          <a:xfrm>
            <a:off x="146249" y="3594791"/>
            <a:ext cx="8818240" cy="23544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0">
            <a:spAutoFit/>
          </a:bodyPr>
          <a:lstStyle/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1800" b="1" dirty="0" smtClean="0">
                <a:cs typeface="Arial" pitchFamily="34" charset="0"/>
                <a:sym typeface="Wingdings"/>
              </a:rPr>
              <a:t></a:t>
            </a:r>
            <a:r>
              <a:rPr lang="pt-BR" sz="1800" b="1" dirty="0" smtClean="0">
                <a:cs typeface="Arial" pitchFamily="34" charset="0"/>
              </a:rPr>
              <a:t>Transferência </a:t>
            </a:r>
            <a:r>
              <a:rPr lang="pt-BR" sz="1800" b="1" dirty="0">
                <a:cs typeface="Arial" pitchFamily="34" charset="0"/>
              </a:rPr>
              <a:t>de Tecnologia</a:t>
            </a:r>
            <a:r>
              <a:rPr lang="pt-BR" sz="1800" dirty="0">
                <a:cs typeface="Arial" pitchFamily="34" charset="0"/>
              </a:rPr>
              <a:t>: avalia projetos relacionados a </a:t>
            </a:r>
            <a:r>
              <a:rPr lang="pt-BR" sz="1800" dirty="0" err="1">
                <a:cs typeface="Arial" pitchFamily="34" charset="0"/>
              </a:rPr>
              <a:t>Aviônicos</a:t>
            </a:r>
            <a:r>
              <a:rPr lang="pt-BR" sz="1800" dirty="0">
                <a:cs typeface="Arial" pitchFamily="34" charset="0"/>
              </a:rPr>
              <a:t> e Sensores, Fusão de Dados </a:t>
            </a:r>
            <a:r>
              <a:rPr lang="pt-BR" sz="1800" dirty="0" smtClean="0">
                <a:cs typeface="Arial" pitchFamily="34" charset="0"/>
              </a:rPr>
              <a:t>e Consciência </a:t>
            </a:r>
            <a:r>
              <a:rPr lang="pt-BR" sz="1800" dirty="0">
                <a:cs typeface="Arial" pitchFamily="34" charset="0"/>
              </a:rPr>
              <a:t>Situacional, Guerra centrada em Rede, Integração do Motor, Invisibilidade Radar, Sobrevivência e Vulnerabilidade, Integração Armamentos e Integridade Estrutural;</a:t>
            </a: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pt-BR" sz="1800" b="1" dirty="0" smtClean="0">
                <a:cs typeface="Arial" pitchFamily="34" charset="0"/>
                <a:sym typeface="Wingdings"/>
              </a:rPr>
              <a:t></a:t>
            </a:r>
            <a:r>
              <a:rPr lang="pt-BR" sz="1800" b="1" dirty="0" smtClean="0">
                <a:cs typeface="Arial" pitchFamily="34" charset="0"/>
              </a:rPr>
              <a:t>Cooperação </a:t>
            </a:r>
            <a:r>
              <a:rPr lang="pt-BR" sz="1800" b="1" dirty="0">
                <a:cs typeface="Arial" pitchFamily="34" charset="0"/>
              </a:rPr>
              <a:t>Industrial</a:t>
            </a:r>
            <a:r>
              <a:rPr lang="pt-BR" sz="1800" dirty="0">
                <a:cs typeface="Arial" pitchFamily="34" charset="0"/>
              </a:rPr>
              <a:t>: avalia projetos relacionados a Produção Industrial, Desenvolvimento de Software, Integração de </a:t>
            </a:r>
            <a:r>
              <a:rPr lang="pt-BR" sz="1800" dirty="0" err="1">
                <a:cs typeface="Arial" pitchFamily="34" charset="0"/>
              </a:rPr>
              <a:t>Aviônicos</a:t>
            </a:r>
            <a:r>
              <a:rPr lang="pt-BR" sz="1800" dirty="0">
                <a:cs typeface="Arial" pitchFamily="34" charset="0"/>
              </a:rPr>
              <a:t>, Integração e Qualificação de Armamentos e Manutenção.</a:t>
            </a:r>
          </a:p>
        </p:txBody>
      </p:sp>
      <p:sp>
        <p:nvSpPr>
          <p:cNvPr id="6" name="CaixaDeTexto 10"/>
          <p:cNvSpPr txBox="1">
            <a:spLocks noChangeArrowheads="1"/>
          </p:cNvSpPr>
          <p:nvPr/>
        </p:nvSpPr>
        <p:spPr bwMode="auto">
          <a:xfrm>
            <a:off x="146249" y="1504816"/>
            <a:ext cx="881823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  <a:buClr>
                <a:srgbClr val="C00000"/>
              </a:buClr>
            </a:pPr>
            <a:r>
              <a:rPr lang="pt-BR" sz="1800" dirty="0" smtClean="0">
                <a:cs typeface="Arial" pitchFamily="34" charset="0"/>
              </a:rPr>
              <a:t>	Aborda </a:t>
            </a:r>
            <a:r>
              <a:rPr lang="pt-BR" sz="1800" dirty="0">
                <a:cs typeface="Arial" pitchFamily="34" charset="0"/>
              </a:rPr>
              <a:t>de forma sistêmica características relacionadas à praticas compensatórias, como condição para a aquisição de sistemas de armas, com a intenção de gerar benefícios de natureza comercial, industrial e tecnológica.  A avaliação </a:t>
            </a:r>
            <a:r>
              <a:rPr lang="pt-BR" sz="1800" dirty="0" smtClean="0">
                <a:cs typeface="Arial" pitchFamily="34" charset="0"/>
              </a:rPr>
              <a:t>compõe-se de dois </a:t>
            </a:r>
            <a:r>
              <a:rPr lang="pt-BR" sz="1800" dirty="0">
                <a:cs typeface="Arial" pitchFamily="34" charset="0"/>
              </a:rPr>
              <a:t>atributos principais:</a:t>
            </a:r>
          </a:p>
        </p:txBody>
      </p:sp>
      <p:sp>
        <p:nvSpPr>
          <p:cNvPr id="8" name="Placa 7"/>
          <p:cNvSpPr/>
          <p:nvPr/>
        </p:nvSpPr>
        <p:spPr>
          <a:xfrm>
            <a:off x="1" y="908760"/>
            <a:ext cx="9143999" cy="360000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</a:t>
            </a: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ÁREA DE </a:t>
            </a:r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CONTRAPARTIDAS</a:t>
            </a:r>
            <a:endParaRPr lang="pt-BR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45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547664" y="836712"/>
            <a:ext cx="612068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/>
              <a:t>Processo de Absorção de Domínios Tecnológicos </a:t>
            </a:r>
            <a:endParaRPr lang="pt-BR" sz="2000" b="1" dirty="0"/>
          </a:p>
        </p:txBody>
      </p:sp>
      <p:grpSp>
        <p:nvGrpSpPr>
          <p:cNvPr id="2" name="Grupo 43"/>
          <p:cNvGrpSpPr/>
          <p:nvPr/>
        </p:nvGrpSpPr>
        <p:grpSpPr>
          <a:xfrm>
            <a:off x="685800" y="2812198"/>
            <a:ext cx="7924800" cy="2009008"/>
            <a:chOff x="685800" y="2431198"/>
            <a:chExt cx="7924800" cy="2009008"/>
          </a:xfrm>
        </p:grpSpPr>
        <p:sp>
          <p:nvSpPr>
            <p:cNvPr id="18" name="Retângulo 17"/>
            <p:cNvSpPr/>
            <p:nvPr/>
          </p:nvSpPr>
          <p:spPr>
            <a:xfrm>
              <a:off x="685800" y="4038600"/>
              <a:ext cx="3429000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 smtClean="0"/>
                <a:t>Competências Transferidas</a:t>
              </a:r>
              <a:endParaRPr lang="pt-BR" sz="1800" b="1" dirty="0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5181600" y="4070874"/>
              <a:ext cx="3429000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 smtClean="0"/>
                <a:t>Habilidades Absorvidas</a:t>
              </a:r>
              <a:endParaRPr lang="pt-BR" sz="1800" b="1" dirty="0"/>
            </a:p>
          </p:txBody>
        </p:sp>
        <p:grpSp>
          <p:nvGrpSpPr>
            <p:cNvPr id="3" name="Grupo 40"/>
            <p:cNvGrpSpPr/>
            <p:nvPr/>
          </p:nvGrpSpPr>
          <p:grpSpPr>
            <a:xfrm>
              <a:off x="2400300" y="2431198"/>
              <a:ext cx="4495800" cy="1639676"/>
              <a:chOff x="2400300" y="2431198"/>
              <a:chExt cx="4495800" cy="1639676"/>
            </a:xfrm>
          </p:grpSpPr>
          <p:cxnSp>
            <p:nvCxnSpPr>
              <p:cNvPr id="17" name="Forma 16"/>
              <p:cNvCxnSpPr>
                <a:stCxn id="9" idx="2"/>
                <a:endCxn id="18" idx="0"/>
              </p:cNvCxnSpPr>
              <p:nvPr/>
            </p:nvCxnSpPr>
            <p:spPr>
              <a:xfrm rot="5400000">
                <a:off x="2700451" y="2131047"/>
                <a:ext cx="1607402" cy="2207704"/>
              </a:xfrm>
              <a:prstGeom prst="bentConnector3">
                <a:avLst>
                  <a:gd name="adj1" fmla="val 50000"/>
                </a:avLst>
              </a:prstGeom>
              <a:ln w="152400">
                <a:solidFill>
                  <a:srgbClr val="C00000"/>
                </a:solidFill>
                <a:tailEnd type="triangle" w="sm" len="sm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Forma 16"/>
              <p:cNvCxnSpPr>
                <a:stCxn id="9" idx="2"/>
                <a:endCxn id="23" idx="0"/>
              </p:cNvCxnSpPr>
              <p:nvPr/>
            </p:nvCxnSpPr>
            <p:spPr>
              <a:xfrm rot="16200000" flipH="1">
                <a:off x="4932214" y="2106988"/>
                <a:ext cx="1639676" cy="2288096"/>
              </a:xfrm>
              <a:prstGeom prst="bentConnector3">
                <a:avLst>
                  <a:gd name="adj1" fmla="val 50000"/>
                </a:avLst>
              </a:prstGeom>
              <a:ln w="152400">
                <a:solidFill>
                  <a:srgbClr val="C00000"/>
                </a:solidFill>
                <a:tailEnd type="triangle" w="sm" len="sm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upo 42"/>
          <p:cNvGrpSpPr/>
          <p:nvPr/>
        </p:nvGrpSpPr>
        <p:grpSpPr>
          <a:xfrm>
            <a:off x="685800" y="5105400"/>
            <a:ext cx="7924800" cy="1066800"/>
            <a:chOff x="685800" y="4724400"/>
            <a:chExt cx="7924800" cy="1066800"/>
          </a:xfrm>
        </p:grpSpPr>
        <p:sp>
          <p:nvSpPr>
            <p:cNvPr id="39" name="Retângulo 38"/>
            <p:cNvSpPr/>
            <p:nvPr/>
          </p:nvSpPr>
          <p:spPr>
            <a:xfrm>
              <a:off x="5724128" y="4762500"/>
              <a:ext cx="10668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/>
                <a:t>No </a:t>
              </a:r>
              <a:r>
                <a:rPr lang="pt-BR" sz="1400" b="1" dirty="0" smtClean="0"/>
                <a:t>pedido de oferta</a:t>
              </a:r>
              <a:endParaRPr lang="pt-BR" sz="1400" b="1" dirty="0"/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1259632" y="4762500"/>
              <a:ext cx="10668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 smtClean="0"/>
                <a:t>No </a:t>
              </a:r>
              <a:r>
                <a:rPr lang="pt-BR" sz="1400" b="1" dirty="0" smtClean="0"/>
                <a:t>pedido de oferta</a:t>
              </a:r>
              <a:endParaRPr lang="pt-BR" sz="1400" b="1" dirty="0"/>
            </a:p>
          </p:txBody>
        </p:sp>
        <p:sp>
          <p:nvSpPr>
            <p:cNvPr id="10" name="Seta para baixo 9"/>
            <p:cNvSpPr/>
            <p:nvPr/>
          </p:nvSpPr>
          <p:spPr>
            <a:xfrm>
              <a:off x="6781800" y="4724400"/>
              <a:ext cx="288000" cy="506388"/>
            </a:xfrm>
            <a:prstGeom prst="downArrow">
              <a:avLst/>
            </a:prstGeom>
            <a:solidFill>
              <a:srgbClr val="C00000"/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685800" y="5421868"/>
              <a:ext cx="3429000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 smtClean="0"/>
                <a:t>Transferência de Tecnologia</a:t>
              </a:r>
              <a:endParaRPr lang="pt-BR" sz="1800" b="1" dirty="0"/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5181600" y="5421868"/>
              <a:ext cx="3429000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 smtClean="0"/>
                <a:t>Cooperação Industrial</a:t>
              </a:r>
              <a:endParaRPr lang="pt-BR" sz="1800" b="1" dirty="0"/>
            </a:p>
          </p:txBody>
        </p:sp>
        <p:sp>
          <p:nvSpPr>
            <p:cNvPr id="35" name="Seta para baixo 34"/>
            <p:cNvSpPr/>
            <p:nvPr/>
          </p:nvSpPr>
          <p:spPr>
            <a:xfrm>
              <a:off x="2286000" y="4724400"/>
              <a:ext cx="288000" cy="506388"/>
            </a:xfrm>
            <a:prstGeom prst="downArrow">
              <a:avLst/>
            </a:prstGeom>
            <a:solidFill>
              <a:srgbClr val="C00000"/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Grupo 44"/>
          <p:cNvGrpSpPr/>
          <p:nvPr/>
        </p:nvGrpSpPr>
        <p:grpSpPr>
          <a:xfrm>
            <a:off x="1043608" y="1600201"/>
            <a:ext cx="7128792" cy="1211997"/>
            <a:chOff x="1043608" y="1219200"/>
            <a:chExt cx="7128792" cy="1211997"/>
          </a:xfrm>
        </p:grpSpPr>
        <p:sp>
          <p:nvSpPr>
            <p:cNvPr id="9" name="Retângulo 8"/>
            <p:cNvSpPr/>
            <p:nvPr/>
          </p:nvSpPr>
          <p:spPr>
            <a:xfrm>
              <a:off x="1043608" y="1600200"/>
              <a:ext cx="7128792" cy="8309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 smtClean="0"/>
                <a:t>“</a:t>
              </a:r>
              <a:r>
                <a:rPr lang="pt-BR" b="1" i="1" dirty="0" smtClean="0"/>
                <a:t>Processo dinâmico de ensino-aprendizagem que deve englobar não só as competências, mas também as habilidades necessárias para a sua efetiva realização</a:t>
              </a:r>
              <a:r>
                <a:rPr lang="pt-BR" b="1" dirty="0" smtClean="0"/>
                <a:t>”</a:t>
              </a:r>
              <a:endParaRPr lang="pt-BR" b="1" dirty="0"/>
            </a:p>
          </p:txBody>
        </p:sp>
        <p:sp>
          <p:nvSpPr>
            <p:cNvPr id="40" name="Seta para baixo 39"/>
            <p:cNvSpPr/>
            <p:nvPr/>
          </p:nvSpPr>
          <p:spPr>
            <a:xfrm>
              <a:off x="4495800" y="1219200"/>
              <a:ext cx="288000" cy="324000"/>
            </a:xfrm>
            <a:prstGeom prst="downArrow">
              <a:avLst/>
            </a:prstGeom>
            <a:solidFill>
              <a:srgbClr val="C00000"/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7546013"/>
              </p:ext>
            </p:extLst>
          </p:nvPr>
        </p:nvGraphicFramePr>
        <p:xfrm>
          <a:off x="60206" y="2029316"/>
          <a:ext cx="4608512" cy="3546338"/>
        </p:xfrm>
        <a:graphic>
          <a:graphicData uri="http://schemas.openxmlformats.org/drawingml/2006/table">
            <a:tbl>
              <a:tblPr/>
              <a:tblGrid>
                <a:gridCol w="4608512"/>
              </a:tblGrid>
              <a:tr h="28665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ÁREAS DE INTERESSE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Aviônica</a:t>
                      </a:r>
                      <a:r>
                        <a:rPr lang="pt-BR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e Sensores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Fusão </a:t>
                      </a:r>
                      <a:r>
                        <a:rPr lang="pt-BR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 Dados e Consciência Situacional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Networking </a:t>
                      </a:r>
                      <a:r>
                        <a:rPr lang="pt-BR" sz="1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Warfare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do Motor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RCS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Sobrevivência </a:t>
                      </a:r>
                      <a:r>
                        <a:rPr lang="pt-BR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  </a:t>
                      </a:r>
                      <a:r>
                        <a:rPr lang="pt-BR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Vulnerabilidade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</a:t>
                      </a:r>
                      <a:r>
                        <a:rPr lang="pt-BR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 Armamentos </a:t>
                      </a:r>
                      <a:r>
                        <a:rPr lang="pt-BR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 Novas Configurações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138113" indent="-138113" algn="l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Integridade </a:t>
                      </a:r>
                      <a:r>
                        <a:rPr lang="pt-BR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Estrutural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71910128"/>
              </p:ext>
            </p:extLst>
          </p:nvPr>
        </p:nvGraphicFramePr>
        <p:xfrm>
          <a:off x="4788025" y="2032224"/>
          <a:ext cx="4267199" cy="4637136"/>
        </p:xfrm>
        <a:graphic>
          <a:graphicData uri="http://schemas.openxmlformats.org/drawingml/2006/table">
            <a:tbl>
              <a:tblPr/>
              <a:tblGrid>
                <a:gridCol w="4267199"/>
              </a:tblGrid>
              <a:tr h="28800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COOPERAÇÃO INDUSTRIAL BUSCADA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Produção Nacional da Célula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Produção Nacional de Partes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Desenvolvimento de </a:t>
                      </a:r>
                      <a:r>
                        <a:rPr lang="pt-BR" sz="15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Software</a:t>
                      </a:r>
                      <a:endParaRPr lang="pt-BR" sz="1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de Aviônicos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e Qualificação de Armamentos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do Motor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do </a:t>
                      </a:r>
                      <a:r>
                        <a:rPr lang="pt-BR" sz="15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Software</a:t>
                      </a:r>
                      <a:endParaRPr lang="pt-BR" sz="1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da Célula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do Sistema de Controle de Voo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do Radar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marL="130175" indent="-130175" algn="l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itchFamily="2" charset="2"/>
                        <a:buChar char="§"/>
                      </a:pPr>
                      <a:r>
                        <a:rPr lang="pt-BR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Manutenção da Aviônica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568360" y="1335360"/>
            <a:ext cx="2007281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Requisitos do RFP</a:t>
            </a:r>
          </a:p>
        </p:txBody>
      </p:sp>
      <p:sp>
        <p:nvSpPr>
          <p:cNvPr id="11" name="Seta dobrada para cima 10"/>
          <p:cNvSpPr/>
          <p:nvPr/>
        </p:nvSpPr>
        <p:spPr>
          <a:xfrm rot="10800000">
            <a:off x="2667000" y="1411561"/>
            <a:ext cx="762000" cy="457200"/>
          </a:xfrm>
          <a:prstGeom prst="bentUpArrow">
            <a:avLst>
              <a:gd name="adj1" fmla="val 50000"/>
              <a:gd name="adj2" fmla="val 33333"/>
              <a:gd name="adj3" fmla="val 17858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dobrada para cima 11"/>
          <p:cNvSpPr/>
          <p:nvPr/>
        </p:nvSpPr>
        <p:spPr>
          <a:xfrm rot="10800000" flipH="1">
            <a:off x="5693228" y="1411561"/>
            <a:ext cx="762000" cy="457200"/>
          </a:xfrm>
          <a:prstGeom prst="bentUpArrow">
            <a:avLst>
              <a:gd name="adj1" fmla="val 50000"/>
              <a:gd name="adj2" fmla="val 33333"/>
              <a:gd name="adj3" fmla="val 17858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Placa 8"/>
          <p:cNvSpPr/>
          <p:nvPr/>
        </p:nvSpPr>
        <p:spPr>
          <a:xfrm>
            <a:off x="1" y="764704"/>
            <a:ext cx="9143999" cy="360000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</a:t>
            </a: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ÁREA DE </a:t>
            </a:r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CONTRAPARTIDAS</a:t>
            </a:r>
            <a:endParaRPr lang="pt-BR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27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386536907"/>
              </p:ext>
            </p:extLst>
          </p:nvPr>
        </p:nvGraphicFramePr>
        <p:xfrm>
          <a:off x="323528" y="1916832"/>
          <a:ext cx="8534400" cy="4510086"/>
        </p:xfrm>
        <a:graphic>
          <a:graphicData uri="http://schemas.openxmlformats.org/drawingml/2006/table">
            <a:tbl>
              <a:tblPr/>
              <a:tblGrid>
                <a:gridCol w="2438402"/>
                <a:gridCol w="6095998"/>
              </a:tblGrid>
              <a:tr h="39536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FATORES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DESCRIÇÃO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Aviônica</a:t>
                      </a: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e Sensores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de </a:t>
                      </a:r>
                      <a:r>
                        <a:rPr lang="pt-BR" sz="1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aviônicos</a:t>
                      </a: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e sensores, incluindo aspectos associados a </a:t>
                      </a:r>
                      <a:r>
                        <a:rPr lang="pt-BR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software</a:t>
                      </a: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processos e dispositivos de controle de voo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Fusão de Dados e Consciência Situacional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Fusão de dados e </a:t>
                      </a:r>
                      <a:r>
                        <a:rPr lang="pt-BR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sensores,visando </a:t>
                      </a: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prover consciência situacional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Networking </a:t>
                      </a:r>
                      <a:r>
                        <a:rPr lang="pt-BR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Warfare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Capacidades nativas e potencial de crescimento dos sistemas da aeronave para operar em ambiente de rede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do Motor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do motor, incluindo estudos de compatibilidade, geração de energia e procedimentos de monitoração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RCS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Critérios de minimização de RCS (seção-reta radar) e tecnologias associadas, incluindo antenas, sensores e cargas externas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Sobrevivência e</a:t>
                      </a:r>
                      <a:b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Vulnerabilidade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Aspectos de sobrevivência e vulnerabilidade, materiais </a:t>
                      </a:r>
                      <a:r>
                        <a:rPr lang="pt-BR" sz="1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auto-vedantes</a:t>
                      </a: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e tecnologias de blindagem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78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Integração Armamentos e Novas Configurações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Instalação, integração, teste e certificação de novos armamentos e configurações, incluindo armamentos desenvolvidos pela indústria nacional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78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Integridade Estrutural</a:t>
                      </a:r>
                      <a:endParaRPr lang="en-US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Conhecimento completo do programa de integridade estrutural da célula,visando permitir monitoração e controle do </a:t>
                      </a:r>
                      <a:r>
                        <a:rPr lang="pt-BR" sz="1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ciclo-de-vida</a:t>
                      </a:r>
                      <a:r>
                        <a:rPr lang="pt-BR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da aeronave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laca 4"/>
          <p:cNvSpPr/>
          <p:nvPr/>
        </p:nvSpPr>
        <p:spPr>
          <a:xfrm>
            <a:off x="360984" y="1268760"/>
            <a:ext cx="8424936" cy="360040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ÁREAS DE </a:t>
            </a:r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INTERESSE</a:t>
            </a:r>
            <a:endParaRPr lang="pt-BR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ca 5"/>
          <p:cNvSpPr/>
          <p:nvPr/>
        </p:nvSpPr>
        <p:spPr>
          <a:xfrm>
            <a:off x="1" y="764704"/>
            <a:ext cx="9143999" cy="360000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</a:t>
            </a:r>
            <a:r>
              <a:rPr lang="pt-BR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ÁREA DE </a:t>
            </a:r>
            <a:r>
              <a:rPr lang="pt-BR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CONTRAPARTIDAS</a:t>
            </a:r>
            <a:endParaRPr lang="pt-BR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643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9709"/>
            <a:ext cx="9144000" cy="525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ca 5"/>
          <p:cNvSpPr/>
          <p:nvPr/>
        </p:nvSpPr>
        <p:spPr>
          <a:xfrm>
            <a:off x="0" y="692696"/>
            <a:ext cx="9144000" cy="358775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ESTRUTURA DE GERENCIAMENTO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565448"/>
            <a:ext cx="9483972" cy="481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ca 5"/>
          <p:cNvSpPr/>
          <p:nvPr/>
        </p:nvSpPr>
        <p:spPr>
          <a:xfrm>
            <a:off x="0" y="836712"/>
            <a:ext cx="9144000" cy="358775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RESULTADOS ESPERADOS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"/>
          <p:cNvGrpSpPr>
            <a:grpSpLocks/>
          </p:cNvGrpSpPr>
          <p:nvPr/>
        </p:nvGrpSpPr>
        <p:grpSpPr bwMode="auto">
          <a:xfrm>
            <a:off x="580294" y="1232791"/>
            <a:ext cx="8017120" cy="2340675"/>
            <a:chOff x="152400" y="1253971"/>
            <a:chExt cx="8686507" cy="2463877"/>
          </a:xfrm>
        </p:grpSpPr>
        <p:sp>
          <p:nvSpPr>
            <p:cNvPr id="3" name="Retângulo 2"/>
            <p:cNvSpPr/>
            <p:nvPr/>
          </p:nvSpPr>
          <p:spPr>
            <a:xfrm>
              <a:off x="152400" y="1939842"/>
              <a:ext cx="8686507" cy="17780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/>
            <a:lstStyle/>
            <a:p>
              <a:pPr marL="2238375" algn="just"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en-US" sz="1800" b="1" dirty="0">
                  <a:solidFill>
                    <a:prstClr val="white"/>
                  </a:solidFill>
                </a:rPr>
                <a:t> </a:t>
              </a:r>
              <a:r>
                <a:rPr lang="en-US" sz="1800" b="1" i="1" dirty="0">
                  <a:solidFill>
                    <a:prstClr val="black"/>
                  </a:solidFill>
                  <a:cs typeface="Arial" charset="0"/>
                </a:rPr>
                <a:t>GRIPEN DESIGN AND DEVELOPMENT NETWORK</a:t>
              </a:r>
              <a:endParaRPr lang="pt-BR" sz="1800" b="1" i="1" dirty="0">
                <a:solidFill>
                  <a:prstClr val="black"/>
                </a:solidFill>
                <a:cs typeface="Arial" charset="0"/>
              </a:endParaRPr>
            </a:p>
            <a:p>
              <a:pPr marL="2238375" algn="just"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cs typeface="Arial" charset="0"/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Centro de desenvolvimento, integração e simulação no 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Brasil)</a:t>
              </a:r>
              <a:endParaRPr lang="en-US" sz="18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" name="Título 1"/>
            <p:cNvSpPr txBox="1">
              <a:spLocks/>
            </p:cNvSpPr>
            <p:nvPr/>
          </p:nvSpPr>
          <p:spPr bwMode="auto">
            <a:xfrm>
              <a:off x="157164" y="1253971"/>
              <a:ext cx="8681743" cy="60993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444500" indent="-4445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j-ea"/>
                  <a:cs typeface="Arial" pitchFamily="34" charset="0"/>
                </a:rPr>
                <a:t>ESTRUTURA – GRIPEN</a:t>
              </a:r>
            </a:p>
          </p:txBody>
        </p:sp>
      </p:grpSp>
      <p:grpSp>
        <p:nvGrpSpPr>
          <p:cNvPr id="5" name="Grupo 13"/>
          <p:cNvGrpSpPr>
            <a:grpSpLocks/>
          </p:cNvGrpSpPr>
          <p:nvPr/>
        </p:nvGrpSpPr>
        <p:grpSpPr bwMode="auto">
          <a:xfrm>
            <a:off x="570037" y="3706815"/>
            <a:ext cx="8072804" cy="2770125"/>
            <a:chOff x="152400" y="1291471"/>
            <a:chExt cx="8745682" cy="2916734"/>
          </a:xfrm>
        </p:grpSpPr>
        <p:sp>
          <p:nvSpPr>
            <p:cNvPr id="9" name="Retângulo 8"/>
            <p:cNvSpPr/>
            <p:nvPr/>
          </p:nvSpPr>
          <p:spPr>
            <a:xfrm>
              <a:off x="152400" y="1965027"/>
              <a:ext cx="8740920" cy="22431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/>
            <a:lstStyle/>
            <a:p>
              <a:pPr fontAlgn="auto">
                <a:spcBef>
                  <a:spcPts val="200"/>
                </a:spcBef>
                <a:spcAft>
                  <a:spcPts val="200"/>
                </a:spcAft>
                <a:buFont typeface="Wingdings"/>
                <a:buChar char="ü"/>
                <a:defRPr/>
              </a:pP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Compartilhamento de toda a Propriedade Intelectual (IPR) do 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pt-BR" sz="1800" b="1" dirty="0" err="1" smtClean="0">
                  <a:solidFill>
                    <a:prstClr val="black"/>
                  </a:solidFill>
                  <a:cs typeface="Arial" charset="0"/>
                </a:rPr>
                <a:t>Gripen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NG, com a FAB e a indústria brasileira.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Projeto de estruturas e testes.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Desenvolvimento de Sistemas. 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Engenharia de Produção e Industrialização.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>
                  <a:solidFill>
                    <a:prstClr val="black"/>
                  </a:solidFill>
                  <a:sym typeface="Wingdings"/>
                </a:rPr>
                <a:t>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Manutenção de aeronaves.</a:t>
              </a:r>
            </a:p>
            <a:p>
              <a:pPr fontAlgn="auto">
                <a:spcBef>
                  <a:spcPts val="200"/>
                </a:spcBef>
                <a:spcAft>
                  <a:spcPts val="200"/>
                </a:spcAft>
                <a:defRPr/>
              </a:pPr>
              <a:endParaRPr lang="pt-BR" dirty="0">
                <a:solidFill>
                  <a:prstClr val="black"/>
                </a:solidFill>
                <a:cs typeface="Arial" charset="0"/>
                <a:sym typeface="Wingdings"/>
              </a:endParaRPr>
            </a:p>
          </p:txBody>
        </p:sp>
        <p:sp>
          <p:nvSpPr>
            <p:cNvPr id="10" name="Título 1"/>
            <p:cNvSpPr txBox="1">
              <a:spLocks/>
            </p:cNvSpPr>
            <p:nvPr/>
          </p:nvSpPr>
          <p:spPr bwMode="auto">
            <a:xfrm>
              <a:off x="157162" y="1291471"/>
              <a:ext cx="8740920" cy="61010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444500" indent="-4445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j-ea"/>
                  <a:cs typeface="Arial" pitchFamily="34" charset="0"/>
                </a:rPr>
                <a:t>PROJETOS DE CAPACITAÇÃO NA PLATAFORMA – GRIPEN</a:t>
              </a:r>
            </a:p>
          </p:txBody>
        </p:sp>
      </p:grpSp>
      <p:sp>
        <p:nvSpPr>
          <p:cNvPr id="15" name="Placa 14"/>
          <p:cNvSpPr/>
          <p:nvPr/>
        </p:nvSpPr>
        <p:spPr>
          <a:xfrm>
            <a:off x="671147" y="620713"/>
            <a:ext cx="7789984" cy="457200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SAAB</a:t>
            </a:r>
          </a:p>
        </p:txBody>
      </p:sp>
      <p:pic>
        <p:nvPicPr>
          <p:cNvPr id="102405" name="Imagem 23" descr="Saa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14140" y="1388303"/>
            <a:ext cx="88362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Imagem 23" descr="Saab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9323" y="3851278"/>
            <a:ext cx="88509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1964290"/>
            <a:ext cx="1834168" cy="1459952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27660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universal_t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941168"/>
            <a:ext cx="2268538" cy="1700212"/>
          </a:xfrm>
          <a:prstGeom prst="rect">
            <a:avLst/>
          </a:prstGeom>
          <a:noFill/>
        </p:spPr>
      </p:pic>
      <p:pic>
        <p:nvPicPr>
          <p:cNvPr id="3079" name="Picture 7" descr="afa_t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789040"/>
            <a:ext cx="2088158" cy="1564722"/>
          </a:xfrm>
          <a:prstGeom prst="rect">
            <a:avLst/>
          </a:prstGeom>
          <a:noFill/>
        </p:spPr>
      </p:pic>
      <p:pic>
        <p:nvPicPr>
          <p:cNvPr id="3081" name="Picture 9" descr="ALX_A-29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060848"/>
            <a:ext cx="2376487" cy="1582738"/>
          </a:xfrm>
          <a:prstGeom prst="rect">
            <a:avLst/>
          </a:prstGeom>
          <a:noFill/>
        </p:spPr>
      </p:pic>
      <p:pic>
        <p:nvPicPr>
          <p:cNvPr id="3083" name="Picture 11" descr="i12311439515749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705" y="2060848"/>
            <a:ext cx="2376487" cy="1584325"/>
          </a:xfrm>
          <a:prstGeom prst="rect">
            <a:avLst/>
          </a:prstGeom>
          <a:noFill/>
        </p:spPr>
      </p:pic>
      <p:pic>
        <p:nvPicPr>
          <p:cNvPr id="3085" name="Picture 13" descr="amx_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620688"/>
            <a:ext cx="1893753" cy="1259210"/>
          </a:xfrm>
          <a:prstGeom prst="rect">
            <a:avLst/>
          </a:prstGeom>
          <a:noFill/>
        </p:spPr>
      </p:pic>
      <p:pic>
        <p:nvPicPr>
          <p:cNvPr id="3087" name="Picture 15" descr="Vc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692696"/>
            <a:ext cx="1872208" cy="1200788"/>
          </a:xfrm>
          <a:prstGeom prst="rect">
            <a:avLst/>
          </a:prstGeom>
          <a:noFill/>
        </p:spPr>
      </p:pic>
      <p:sp>
        <p:nvSpPr>
          <p:cNvPr id="3089" name="AutoShape 17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pt-BR"/>
          </a:p>
        </p:txBody>
      </p:sp>
      <p:sp>
        <p:nvSpPr>
          <p:cNvPr id="3091" name="AutoShape 19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pt-BR"/>
          </a:p>
        </p:txBody>
      </p:sp>
      <p:sp>
        <p:nvSpPr>
          <p:cNvPr id="3093" name="AutoShape 21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pt-BR"/>
          </a:p>
        </p:txBody>
      </p:sp>
      <p:pic>
        <p:nvPicPr>
          <p:cNvPr id="3095" name="Picture 23" descr="IMAGEM4"/>
          <p:cNvPicPr>
            <a:picLocks noChangeAspect="1" noChangeArrowheads="1"/>
          </p:cNvPicPr>
          <p:nvPr/>
        </p:nvPicPr>
        <p:blipFill>
          <a:blip r:embed="rId8" cstate="print"/>
          <a:srcRect b="7900"/>
          <a:stretch>
            <a:fillRect/>
          </a:stretch>
        </p:blipFill>
        <p:spPr bwMode="auto">
          <a:xfrm>
            <a:off x="4067944" y="3717032"/>
            <a:ext cx="2233612" cy="1512168"/>
          </a:xfrm>
          <a:prstGeom prst="rect">
            <a:avLst/>
          </a:prstGeom>
          <a:noFill/>
        </p:spPr>
      </p:pic>
      <p:pic>
        <p:nvPicPr>
          <p:cNvPr id="3097" name="Picture 25" descr="weapons-defence-15-lar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3717032"/>
            <a:ext cx="2232025" cy="1509713"/>
          </a:xfrm>
          <a:prstGeom prst="rect">
            <a:avLst/>
          </a:prstGeom>
          <a:noFill/>
        </p:spPr>
      </p:pic>
      <p:pic>
        <p:nvPicPr>
          <p:cNvPr id="3099" name="Picture 27" descr="A-darter-Gripen-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5292725"/>
            <a:ext cx="2087562" cy="1565275"/>
          </a:xfrm>
          <a:prstGeom prst="rect">
            <a:avLst/>
          </a:prstGeom>
          <a:noFill/>
        </p:spPr>
      </p:pic>
      <p:pic>
        <p:nvPicPr>
          <p:cNvPr id="3103" name="Picture 31" descr="http://images.orkut.com/orkut/photos/OgAAAJof_GBEFjfR0BrAhwPsvEs0Wctnco-bG1JV2907WLQd65P0yCOsIrEsWUt_9ME5Tzatrtgs5-2leKdoqe5OCWMAm1T1UKC0N5-AjRYRw2jkkI3EErrPycDK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75956" y="5373216"/>
            <a:ext cx="2052228" cy="1368152"/>
          </a:xfrm>
          <a:prstGeom prst="rect">
            <a:avLst/>
          </a:prstGeom>
          <a:noFill/>
        </p:spPr>
      </p:pic>
      <p:pic>
        <p:nvPicPr>
          <p:cNvPr id="1026" name="Picture 2" descr="Image 9 of 12  -  40 kB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43808" y="620688"/>
            <a:ext cx="1836203" cy="1224136"/>
          </a:xfrm>
          <a:prstGeom prst="rect">
            <a:avLst/>
          </a:prstGeom>
          <a:noFill/>
        </p:spPr>
      </p:pic>
      <p:pic>
        <p:nvPicPr>
          <p:cNvPr id="1028" name="Picture 4" descr="http://i18.photobucket.com/albums/b102/Vector123/BrazilAirForceLegacy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576" y="620688"/>
            <a:ext cx="1840806" cy="1224136"/>
          </a:xfrm>
          <a:prstGeom prst="rect">
            <a:avLst/>
          </a:prstGeom>
          <a:noFill/>
        </p:spPr>
      </p:pic>
      <p:sp>
        <p:nvSpPr>
          <p:cNvPr id="3101" name="Line 29"/>
          <p:cNvSpPr>
            <a:spLocks noChangeShapeType="1"/>
          </p:cNvSpPr>
          <p:nvPr/>
        </p:nvSpPr>
        <p:spPr bwMode="auto">
          <a:xfrm flipV="1">
            <a:off x="971600" y="0"/>
            <a:ext cx="7560840" cy="6525344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"/>
          <p:cNvGrpSpPr>
            <a:grpSpLocks/>
          </p:cNvGrpSpPr>
          <p:nvPr/>
        </p:nvGrpSpPr>
        <p:grpSpPr bwMode="auto">
          <a:xfrm>
            <a:off x="517398" y="1052736"/>
            <a:ext cx="8072804" cy="2736108"/>
            <a:chOff x="152400" y="1291471"/>
            <a:chExt cx="8745682" cy="2299732"/>
          </a:xfrm>
        </p:grpSpPr>
        <p:sp>
          <p:nvSpPr>
            <p:cNvPr id="9" name="Retângulo 8"/>
            <p:cNvSpPr/>
            <p:nvPr/>
          </p:nvSpPr>
          <p:spPr>
            <a:xfrm>
              <a:off x="152400" y="1964965"/>
              <a:ext cx="8740920" cy="16262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/>
            <a:lstStyle/>
            <a:p>
              <a:pPr algn="just"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 smtClean="0">
                  <a:solidFill>
                    <a:schemeClr val="tx1"/>
                  </a:solidFill>
                  <a:cs typeface="Arial" charset="0"/>
                  <a:sym typeface="Wingdings"/>
                </a:rPr>
                <a:t> </a:t>
              </a:r>
              <a:r>
                <a:rPr lang="pt-BR" sz="1800" b="1" dirty="0" smtClean="0">
                  <a:solidFill>
                    <a:schemeClr val="tx1"/>
                  </a:solidFill>
                  <a:cs typeface="Arial" charset="0"/>
                </a:rPr>
                <a:t>Desenvolvimento </a:t>
              </a:r>
              <a:r>
                <a:rPr lang="pt-BR" sz="1800" b="1" dirty="0">
                  <a:solidFill>
                    <a:schemeClr val="tx1"/>
                  </a:solidFill>
                  <a:cs typeface="Arial" charset="0"/>
                </a:rPr>
                <a:t>e produção (trabalho compartilhado) – EMBRAER.</a:t>
              </a:r>
            </a:p>
            <a:p>
              <a:pPr algn="just"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 smtClean="0">
                  <a:solidFill>
                    <a:schemeClr val="tx1"/>
                  </a:solidFill>
                  <a:cs typeface="Arial" charset="0"/>
                  <a:sym typeface="Wingdings"/>
                </a:rPr>
                <a:t> </a:t>
              </a:r>
              <a:r>
                <a:rPr lang="pt-BR" sz="1800" b="1" dirty="0" smtClean="0">
                  <a:solidFill>
                    <a:schemeClr val="tx1"/>
                  </a:solidFill>
                  <a:cs typeface="Arial" charset="0"/>
                </a:rPr>
                <a:t>Marketing </a:t>
              </a:r>
              <a:r>
                <a:rPr lang="pt-BR" sz="1800" b="1" dirty="0">
                  <a:solidFill>
                    <a:schemeClr val="tx1"/>
                  </a:solidFill>
                  <a:cs typeface="Arial" charset="0"/>
                </a:rPr>
                <a:t>na América do Sul – EMBRAER.</a:t>
              </a:r>
            </a:p>
            <a:p>
              <a:pPr algn="just"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 smtClean="0">
                  <a:solidFill>
                    <a:schemeClr val="tx1"/>
                  </a:solidFill>
                  <a:cs typeface="Arial" charset="0"/>
                  <a:sym typeface="Wingdings"/>
                </a:rPr>
                <a:t> </a:t>
              </a:r>
              <a:r>
                <a:rPr lang="pt-BR" sz="1800" b="1" dirty="0" smtClean="0">
                  <a:solidFill>
                    <a:schemeClr val="tx1"/>
                  </a:solidFill>
                  <a:cs typeface="Arial" charset="0"/>
                </a:rPr>
                <a:t>Equipamentos  </a:t>
              </a:r>
              <a:r>
                <a:rPr lang="pt-BR" sz="1800" b="1" dirty="0">
                  <a:solidFill>
                    <a:schemeClr val="tx1"/>
                  </a:solidFill>
                  <a:cs typeface="Arial" charset="0"/>
                </a:rPr>
                <a:t>do Brasil (HDD, TMC, HMD, HUD, L- </a:t>
              </a:r>
              <a:r>
                <a:rPr lang="pt-BR" sz="1800" b="1" dirty="0" err="1">
                  <a:solidFill>
                    <a:schemeClr val="tx1"/>
                  </a:solidFill>
                  <a:cs typeface="Arial" charset="0"/>
                </a:rPr>
                <a:t>band</a:t>
              </a:r>
              <a:r>
                <a:rPr lang="pt-BR" sz="1800" b="1" dirty="0">
                  <a:solidFill>
                    <a:schemeClr val="tx1"/>
                  </a:solidFill>
                  <a:cs typeface="Arial" charset="0"/>
                </a:rPr>
                <a:t> data link).</a:t>
              </a:r>
            </a:p>
            <a:p>
              <a:pPr algn="just" fontAlgn="auto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t-BR" sz="1800" b="1" dirty="0" smtClean="0">
                  <a:solidFill>
                    <a:schemeClr val="tx1"/>
                  </a:solidFill>
                  <a:cs typeface="Arial" charset="0"/>
                  <a:sym typeface="Wingdings"/>
                </a:rPr>
                <a:t> </a:t>
              </a:r>
              <a:r>
                <a:rPr lang="pt-BR" sz="1800" b="1" dirty="0" smtClean="0">
                  <a:solidFill>
                    <a:schemeClr val="tx1"/>
                  </a:solidFill>
                  <a:cs typeface="Arial" charset="0"/>
                </a:rPr>
                <a:t>97</a:t>
              </a:r>
              <a:r>
                <a:rPr lang="pt-BR" sz="1800" b="1" dirty="0">
                  <a:solidFill>
                    <a:schemeClr val="tx1"/>
                  </a:solidFill>
                  <a:cs typeface="Arial" charset="0"/>
                </a:rPr>
                <a:t>% </a:t>
              </a:r>
              <a:r>
                <a:rPr lang="pt-BR" sz="1800" b="1" dirty="0" smtClean="0">
                  <a:solidFill>
                    <a:schemeClr val="tx1"/>
                  </a:solidFill>
                  <a:cs typeface="Arial" charset="0"/>
                </a:rPr>
                <a:t> CLS </a:t>
              </a:r>
              <a:r>
                <a:rPr lang="pt-BR" sz="1800" b="1" dirty="0" err="1">
                  <a:solidFill>
                    <a:schemeClr val="tx1"/>
                  </a:solidFill>
                  <a:cs typeface="Arial" charset="0"/>
                </a:rPr>
                <a:t>aviônicos</a:t>
              </a:r>
              <a:r>
                <a:rPr lang="pt-BR" sz="1800" b="1" dirty="0">
                  <a:solidFill>
                    <a:schemeClr val="tx1"/>
                  </a:solidFill>
                  <a:cs typeface="Arial" charset="0"/>
                </a:rPr>
                <a:t> no Brasil (AEL</a:t>
              </a:r>
              <a:r>
                <a:rPr lang="pt-BR" sz="1800" b="1" dirty="0" smtClean="0">
                  <a:solidFill>
                    <a:schemeClr val="tx1"/>
                  </a:solidFill>
                  <a:cs typeface="Arial" charset="0"/>
                </a:rPr>
                <a:t>).</a:t>
              </a:r>
            </a:p>
            <a:p>
              <a:pPr marL="285750" lvl="0" indent="-285750" algn="just">
                <a:spcBef>
                  <a:spcPts val="200"/>
                </a:spcBef>
                <a:spcAft>
                  <a:spcPts val="200"/>
                </a:spcAft>
                <a:buFont typeface="Wingdings" pitchFamily="2" charset="2"/>
                <a:buChar char="ü"/>
                <a:defRPr/>
              </a:pPr>
              <a:r>
                <a:rPr lang="pt-BR" sz="1800" b="1" dirty="0">
                  <a:solidFill>
                    <a:schemeClr val="tx1"/>
                  </a:solidFill>
                  <a:cs typeface="Arial" charset="0"/>
                </a:rPr>
                <a:t>Fabricação 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de 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at</a:t>
              </a:r>
              <a:r>
                <a:rPr lang="pt-BR" sz="1800" b="1" dirty="0">
                  <a:solidFill>
                    <a:schemeClr val="tx1"/>
                  </a:solidFill>
                  <a:cs typeface="Arial" charset="0"/>
                </a:rPr>
                <a:t>é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 80% de partes estruturais,  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no Complexo SBTA (São Bernardo Tecnologia Aeroespacial).</a:t>
              </a:r>
            </a:p>
            <a:p>
              <a:pPr algn="just" fontAlgn="auto">
                <a:spcBef>
                  <a:spcPts val="200"/>
                </a:spcBef>
                <a:spcAft>
                  <a:spcPts val="200"/>
                </a:spcAft>
                <a:defRPr/>
              </a:pPr>
              <a:endParaRPr lang="pt-BR" dirty="0" smtClean="0">
                <a:solidFill>
                  <a:prstClr val="black"/>
                </a:solidFill>
                <a:cs typeface="Arial" charset="0"/>
              </a:endParaRPr>
            </a:p>
            <a:p>
              <a:pPr algn="just" fontAlgn="auto">
                <a:spcBef>
                  <a:spcPts val="200"/>
                </a:spcBef>
                <a:spcAft>
                  <a:spcPts val="200"/>
                </a:spcAft>
                <a:defRPr/>
              </a:pPr>
              <a:endParaRPr lang="pt-BR" dirty="0">
                <a:solidFill>
                  <a:prstClr val="black"/>
                </a:solidFill>
                <a:cs typeface="Arial" charset="0"/>
              </a:endParaRPr>
            </a:p>
            <a:p>
              <a:pPr marL="174625" indent="-174625" algn="just" fontAlgn="auto">
                <a:spcBef>
                  <a:spcPts val="200"/>
                </a:spcBef>
                <a:spcAft>
                  <a:spcPts val="200"/>
                </a:spcAft>
                <a:buClr>
                  <a:srgbClr val="C00000"/>
                </a:buClr>
                <a:defRPr/>
              </a:pPr>
              <a:endParaRPr lang="pt-BR" dirty="0">
                <a:solidFill>
                  <a:prstClr val="black"/>
                </a:solidFill>
                <a:cs typeface="Arial" charset="0"/>
              </a:endParaRPr>
            </a:p>
            <a:p>
              <a:pPr algn="just"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prstClr val="black"/>
                </a:solidFill>
                <a:cs typeface="Arial" charset="0"/>
              </a:endParaRPr>
            </a:p>
            <a:p>
              <a:pPr algn="just"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prstClr val="black"/>
                </a:solidFill>
                <a:cs typeface="Arial" charset="0"/>
              </a:endParaRPr>
            </a:p>
            <a:p>
              <a:pPr algn="just" fontAlgn="auto">
                <a:spcBef>
                  <a:spcPts val="200"/>
                </a:spcBef>
                <a:spcAft>
                  <a:spcPts val="200"/>
                </a:spcAft>
                <a:defRPr/>
              </a:pPr>
              <a:endParaRPr lang="pt-BR" dirty="0">
                <a:solidFill>
                  <a:prstClr val="black"/>
                </a:solidFill>
                <a:cs typeface="Arial" charset="0"/>
                <a:sym typeface="Wingdings"/>
              </a:endParaRPr>
            </a:p>
          </p:txBody>
        </p:sp>
        <p:sp>
          <p:nvSpPr>
            <p:cNvPr id="10" name="Título 1"/>
            <p:cNvSpPr txBox="1">
              <a:spLocks/>
            </p:cNvSpPr>
            <p:nvPr/>
          </p:nvSpPr>
          <p:spPr bwMode="auto">
            <a:xfrm>
              <a:off x="157162" y="1291471"/>
              <a:ext cx="8740920" cy="61004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444500" indent="-444500">
                <a:defRPr/>
              </a:pPr>
              <a:r>
                <a:rPr lang="pt-BR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j-ea"/>
                  <a:cs typeface="Arial" pitchFamily="34" charset="0"/>
                </a:rPr>
                <a:t>PROJETOS DE MERCADO</a:t>
              </a:r>
            </a:p>
          </p:txBody>
        </p:sp>
      </p:grpSp>
      <p:sp>
        <p:nvSpPr>
          <p:cNvPr id="15" name="Placa 14"/>
          <p:cNvSpPr/>
          <p:nvPr/>
        </p:nvSpPr>
        <p:spPr>
          <a:xfrm>
            <a:off x="671147" y="476672"/>
            <a:ext cx="7789984" cy="457200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SAAB</a:t>
            </a:r>
          </a:p>
        </p:txBody>
      </p:sp>
      <p:pic>
        <p:nvPicPr>
          <p:cNvPr id="103428" name="Imagem 23" descr="Saa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6685" y="1196752"/>
            <a:ext cx="88509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467544" y="3933056"/>
            <a:ext cx="8118262" cy="2592286"/>
            <a:chOff x="98391" y="1459772"/>
            <a:chExt cx="8794929" cy="3015904"/>
          </a:xfrm>
        </p:grpSpPr>
        <p:sp>
          <p:nvSpPr>
            <p:cNvPr id="8" name="Retângulo 7"/>
            <p:cNvSpPr/>
            <p:nvPr/>
          </p:nvSpPr>
          <p:spPr>
            <a:xfrm>
              <a:off x="152400" y="1939841"/>
              <a:ext cx="8740920" cy="25358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/>
            <a:lstStyle/>
            <a:p>
              <a:pPr algn="l">
                <a:spcBef>
                  <a:spcPts val="200"/>
                </a:spcBef>
                <a:spcAft>
                  <a:spcPts val="200"/>
                </a:spcAft>
                <a:buFont typeface="Wingdings" pitchFamily="2" charset="2"/>
                <a:buChar char="ü"/>
                <a:defRPr/>
              </a:pPr>
              <a:r>
                <a:rPr lang="pt-BR" sz="1800" b="1" dirty="0">
                  <a:solidFill>
                    <a:prstClr val="black"/>
                  </a:solidFill>
                </a:rPr>
                <a:t>Participação total brasileira no desenvolvimento dos Projetos da Versão </a:t>
              </a:r>
              <a:r>
                <a:rPr lang="pt-BR" sz="1800" b="1" dirty="0" err="1">
                  <a:solidFill>
                    <a:prstClr val="black"/>
                  </a:solidFill>
                </a:rPr>
                <a:t>Gripen</a:t>
              </a:r>
              <a:r>
                <a:rPr lang="pt-BR" sz="1800" b="1" dirty="0">
                  <a:solidFill>
                    <a:prstClr val="black"/>
                  </a:solidFill>
                </a:rPr>
                <a:t> NG e </a:t>
              </a:r>
              <a:r>
                <a:rPr lang="pt-BR" sz="1800" b="1" dirty="0" err="1">
                  <a:solidFill>
                    <a:prstClr val="black"/>
                  </a:solidFill>
                </a:rPr>
                <a:t>Sea</a:t>
              </a:r>
              <a:r>
                <a:rPr lang="pt-BR" sz="1800" b="1" dirty="0">
                  <a:solidFill>
                    <a:prstClr val="black"/>
                  </a:solidFill>
                </a:rPr>
                <a:t> </a:t>
              </a:r>
              <a:r>
                <a:rPr lang="pt-BR" sz="1800" b="1" dirty="0" err="1">
                  <a:solidFill>
                    <a:prstClr val="black"/>
                  </a:solidFill>
                </a:rPr>
                <a:t>Gripen</a:t>
              </a:r>
              <a:r>
                <a:rPr lang="pt-BR" sz="1800" b="1" dirty="0">
                  <a:solidFill>
                    <a:prstClr val="black"/>
                  </a:solidFill>
                </a:rPr>
                <a:t> </a:t>
              </a:r>
              <a:r>
                <a:rPr lang="pt-BR" sz="1800" b="1" dirty="0" smtClean="0">
                  <a:solidFill>
                    <a:prstClr val="black"/>
                  </a:solidFill>
                </a:rPr>
                <a:t> (</a:t>
              </a:r>
              <a:r>
                <a:rPr lang="pt-BR" sz="1800" b="1" dirty="0">
                  <a:solidFill>
                    <a:prstClr val="black"/>
                  </a:solidFill>
                </a:rPr>
                <a:t>versão Naval).</a:t>
              </a:r>
              <a:endParaRPr lang="pt-BR" sz="1800" b="1" dirty="0">
                <a:solidFill>
                  <a:prstClr val="black"/>
                </a:solidFill>
                <a:cs typeface="Arial" charset="0"/>
              </a:endParaRPr>
            </a:p>
            <a:p>
              <a:pPr algn="l">
                <a:spcBef>
                  <a:spcPts val="200"/>
                </a:spcBef>
                <a:spcAft>
                  <a:spcPts val="200"/>
                </a:spcAft>
                <a:buFont typeface="Wingdings" pitchFamily="2" charset="2"/>
                <a:buChar char="ü"/>
                <a:defRPr/>
              </a:pP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Direito de uso da IPR </a:t>
              </a:r>
              <a:r>
                <a:rPr lang="pt-BR" sz="1800" b="1" dirty="0" smtClean="0">
                  <a:solidFill>
                    <a:prstClr val="black"/>
                  </a:solidFill>
                  <a:cs typeface="Arial" charset="0"/>
                </a:rPr>
                <a:t>para  </a:t>
              </a:r>
              <a:r>
                <a:rPr lang="pt-BR" sz="1800" b="1" dirty="0" err="1">
                  <a:solidFill>
                    <a:prstClr val="black"/>
                  </a:solidFill>
                  <a:cs typeface="Arial" charset="0"/>
                </a:rPr>
                <a:t>Gripen</a:t>
              </a:r>
              <a:r>
                <a:rPr lang="pt-BR" sz="1800" b="1" dirty="0">
                  <a:solidFill>
                    <a:prstClr val="black"/>
                  </a:solidFill>
                  <a:cs typeface="Arial" charset="0"/>
                </a:rPr>
                <a:t> A/B e C/D.</a:t>
              </a:r>
            </a:p>
            <a:p>
              <a:pPr algn="l">
                <a:spcBef>
                  <a:spcPts val="200"/>
                </a:spcBef>
                <a:spcAft>
                  <a:spcPts val="200"/>
                </a:spcAft>
                <a:buFont typeface="Wingdings" pitchFamily="2" charset="2"/>
                <a:buChar char="ü"/>
                <a:defRPr/>
              </a:pPr>
              <a:r>
                <a:rPr lang="pt-BR" sz="1800" b="1" dirty="0">
                  <a:solidFill>
                    <a:prstClr val="black"/>
                  </a:solidFill>
                </a:rPr>
                <a:t>Participação da empresa AEL no fornecimento </a:t>
              </a:r>
              <a:r>
                <a:rPr lang="pt-BR" sz="1800" b="1" dirty="0" smtClean="0">
                  <a:solidFill>
                    <a:prstClr val="black"/>
                  </a:solidFill>
                </a:rPr>
                <a:t>de nova concepção</a:t>
              </a:r>
              <a:br>
                <a:rPr lang="pt-BR" sz="1800" b="1" dirty="0" smtClean="0">
                  <a:solidFill>
                    <a:prstClr val="black"/>
                  </a:solidFill>
                </a:rPr>
              </a:br>
              <a:r>
                <a:rPr lang="pt-BR" sz="1800" b="1" dirty="0" smtClean="0">
                  <a:solidFill>
                    <a:prstClr val="black"/>
                  </a:solidFill>
                </a:rPr>
                <a:t>de </a:t>
              </a:r>
              <a:r>
                <a:rPr lang="pt-BR" sz="1800" b="1" dirty="0">
                  <a:solidFill>
                    <a:prstClr val="black"/>
                  </a:solidFill>
                </a:rPr>
                <a:t>painel para a versão </a:t>
              </a:r>
              <a:r>
                <a:rPr lang="pt-BR" sz="1800" b="1" dirty="0" smtClean="0">
                  <a:solidFill>
                    <a:prstClr val="black"/>
                  </a:solidFill>
                </a:rPr>
                <a:t>brasileira aeronave </a:t>
              </a:r>
              <a:r>
                <a:rPr lang="pt-BR" sz="1800" b="1" dirty="0" err="1" smtClean="0">
                  <a:solidFill>
                    <a:prstClr val="black"/>
                  </a:solidFill>
                </a:rPr>
                <a:t>Gripen</a:t>
              </a:r>
              <a:r>
                <a:rPr lang="pt-BR" sz="1800" b="1" dirty="0" smtClean="0">
                  <a:solidFill>
                    <a:prstClr val="black"/>
                  </a:solidFill>
                </a:rPr>
                <a:t> NG</a:t>
              </a:r>
              <a:br>
                <a:rPr lang="pt-BR" sz="1800" b="1" dirty="0" smtClean="0">
                  <a:solidFill>
                    <a:prstClr val="black"/>
                  </a:solidFill>
                </a:rPr>
              </a:br>
              <a:r>
                <a:rPr lang="pt-BR" sz="1800" b="1" dirty="0" smtClean="0">
                  <a:solidFill>
                    <a:prstClr val="black"/>
                  </a:solidFill>
                </a:rPr>
                <a:t>(</a:t>
              </a:r>
              <a:r>
                <a:rPr lang="pt-BR" sz="1800" b="1" dirty="0" err="1">
                  <a:solidFill>
                    <a:prstClr val="black"/>
                  </a:solidFill>
                </a:rPr>
                <a:t>Large</a:t>
              </a:r>
              <a:r>
                <a:rPr lang="pt-BR" sz="1800" b="1" dirty="0">
                  <a:solidFill>
                    <a:prstClr val="black"/>
                  </a:solidFill>
                </a:rPr>
                <a:t> </a:t>
              </a:r>
              <a:r>
                <a:rPr lang="pt-BR" sz="1800" b="1" dirty="0" err="1">
                  <a:solidFill>
                    <a:prstClr val="black"/>
                  </a:solidFill>
                </a:rPr>
                <a:t>Area</a:t>
              </a:r>
              <a:r>
                <a:rPr lang="pt-BR" sz="1800" b="1" dirty="0">
                  <a:solidFill>
                    <a:prstClr val="black"/>
                  </a:solidFill>
                </a:rPr>
                <a:t> Display).</a:t>
              </a:r>
              <a:endParaRPr lang="pt-BR" sz="1800" b="1" dirty="0">
                <a:solidFill>
                  <a:prstClr val="black"/>
                </a:solidFill>
                <a:cs typeface="Arial" charset="0"/>
                <a:sym typeface="Wingdings" pitchFamily="2" charset="2"/>
              </a:endParaRPr>
            </a:p>
          </p:txBody>
        </p:sp>
        <p:sp>
          <p:nvSpPr>
            <p:cNvPr id="11" name="Título 1"/>
            <p:cNvSpPr txBox="1">
              <a:spLocks/>
            </p:cNvSpPr>
            <p:nvPr/>
          </p:nvSpPr>
          <p:spPr bwMode="auto">
            <a:xfrm>
              <a:off x="98391" y="1459772"/>
              <a:ext cx="8740920" cy="60993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444500" indent="-4445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j-ea"/>
                  <a:cs typeface="Arial" pitchFamily="34" charset="0"/>
                </a:rPr>
                <a:t>PROJETOS DE CAPACITAÇÃO NA PLATAFORMA – GRIPEN</a:t>
              </a:r>
            </a:p>
          </p:txBody>
        </p:sp>
      </p:grpSp>
      <p:pic>
        <p:nvPicPr>
          <p:cNvPr id="12" name="Imagem 23" descr="Saa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6685" y="3978771"/>
            <a:ext cx="88509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236047"/>
            <a:ext cx="1397960" cy="114528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9040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"/>
          <p:cNvGrpSpPr>
            <a:grpSpLocks/>
          </p:cNvGrpSpPr>
          <p:nvPr/>
        </p:nvGrpSpPr>
        <p:grpSpPr bwMode="auto">
          <a:xfrm>
            <a:off x="570037" y="1412776"/>
            <a:ext cx="8072804" cy="3671888"/>
            <a:chOff x="152400" y="1291471"/>
            <a:chExt cx="8745682" cy="3867038"/>
          </a:xfrm>
        </p:grpSpPr>
        <p:sp>
          <p:nvSpPr>
            <p:cNvPr id="16" name="Retângulo 15"/>
            <p:cNvSpPr/>
            <p:nvPr/>
          </p:nvSpPr>
          <p:spPr>
            <a:xfrm>
              <a:off x="152400" y="1940157"/>
              <a:ext cx="8740920" cy="3218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/>
            <a:lstStyle/>
            <a:p>
              <a:pPr marL="174625" indent="-174625" algn="just">
                <a:spcBef>
                  <a:spcPts val="200"/>
                </a:spcBef>
                <a:spcAft>
                  <a:spcPts val="200"/>
                </a:spcAft>
                <a:buClr>
                  <a:srgbClr val="C00000"/>
                </a:buClr>
                <a:defRPr/>
              </a:pPr>
              <a:r>
                <a:rPr lang="pt-BR" sz="2000" b="1" dirty="0">
                  <a:solidFill>
                    <a:prstClr val="black"/>
                  </a:solidFill>
                  <a:cs typeface="Arial" charset="0"/>
                  <a:sym typeface="Wingdings" pitchFamily="2" charset="2"/>
                </a:rPr>
                <a:t></a:t>
              </a:r>
              <a:r>
                <a:rPr lang="en-US" sz="2000" b="1" dirty="0" err="1">
                  <a:solidFill>
                    <a:prstClr val="black"/>
                  </a:solidFill>
                  <a:cs typeface="Arial" charset="0"/>
                </a:rPr>
                <a:t>Implantação</a:t>
              </a:r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 de Centro de </a:t>
              </a:r>
              <a:r>
                <a:rPr lang="en-US" sz="2000" b="1" dirty="0" err="1">
                  <a:solidFill>
                    <a:prstClr val="black"/>
                  </a:solidFill>
                  <a:cs typeface="Arial" charset="0"/>
                </a:rPr>
                <a:t>Inovação</a:t>
              </a:r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 e </a:t>
              </a:r>
              <a:r>
                <a:rPr lang="en-US" sz="2000" b="1" dirty="0" err="1">
                  <a:solidFill>
                    <a:prstClr val="black"/>
                  </a:solidFill>
                  <a:cs typeface="Arial" charset="0"/>
                </a:rPr>
                <a:t>Estudos</a:t>
              </a:r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 no </a:t>
              </a:r>
              <a:r>
                <a:rPr lang="en-US" sz="2000" b="1" dirty="0" err="1">
                  <a:solidFill>
                    <a:prstClr val="black"/>
                  </a:solidFill>
                  <a:cs typeface="Arial" charset="0"/>
                </a:rPr>
                <a:t>Brasil</a:t>
              </a:r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.</a:t>
              </a:r>
            </a:p>
            <a:p>
              <a:pPr marL="174625" indent="-174625" algn="just">
                <a:spcBef>
                  <a:spcPts val="200"/>
                </a:spcBef>
                <a:spcAft>
                  <a:spcPts val="200"/>
                </a:spcAft>
                <a:buClr>
                  <a:srgbClr val="C00000"/>
                </a:buClr>
                <a:defRPr/>
              </a:pPr>
              <a:r>
                <a:rPr lang="pt-BR" sz="2000" b="1" dirty="0">
                  <a:solidFill>
                    <a:prstClr val="black"/>
                  </a:solidFill>
                  <a:cs typeface="Arial" charset="0"/>
                  <a:sym typeface="Wingdings" pitchFamily="2" charset="2"/>
                </a:rPr>
                <a:t></a:t>
              </a:r>
              <a:r>
                <a:rPr lang="pt-BR" sz="2000" b="1" dirty="0">
                  <a:solidFill>
                    <a:prstClr val="black"/>
                  </a:solidFill>
                  <a:cs typeface="Arial" charset="0"/>
                </a:rPr>
                <a:t>Participação em pool internacional de suprimento.</a:t>
              </a:r>
              <a:r>
                <a:rPr lang="pt-BR" sz="2000" b="1" dirty="0">
                  <a:solidFill>
                    <a:prstClr val="black"/>
                  </a:solidFill>
                  <a:cs typeface="Arial" charset="0"/>
                  <a:sym typeface="Wingdings" pitchFamily="2" charset="2"/>
                </a:rPr>
                <a:t> </a:t>
              </a:r>
            </a:p>
            <a:p>
              <a:pPr marL="174625" indent="-174625" algn="just">
                <a:spcBef>
                  <a:spcPts val="200"/>
                </a:spcBef>
                <a:spcAft>
                  <a:spcPts val="200"/>
                </a:spcAft>
                <a:buClr>
                  <a:srgbClr val="C00000"/>
                </a:buClr>
                <a:defRPr/>
              </a:pPr>
              <a:r>
                <a:rPr lang="pt-BR" sz="2000" b="1" dirty="0" smtClean="0">
                  <a:solidFill>
                    <a:prstClr val="black"/>
                  </a:solidFill>
                  <a:cs typeface="Arial" charset="0"/>
                  <a:sym typeface="Wingdings" pitchFamily="2" charset="2"/>
                </a:rPr>
                <a:t></a:t>
              </a:r>
              <a:r>
                <a:rPr lang="pt-BR" sz="2000" b="1" dirty="0">
                  <a:solidFill>
                    <a:prstClr val="black"/>
                  </a:solidFill>
                </a:rPr>
                <a:t>Intenção de compra, pelo Governo Sueco, de aeronaves Super Tucano para substituir os SK-60.</a:t>
              </a:r>
            </a:p>
            <a:p>
              <a:pPr marL="174625" indent="-174625" algn="just">
                <a:spcBef>
                  <a:spcPts val="200"/>
                </a:spcBef>
                <a:spcAft>
                  <a:spcPts val="200"/>
                </a:spcAft>
                <a:buClr>
                  <a:srgbClr val="C00000"/>
                </a:buClr>
                <a:defRPr/>
              </a:pPr>
              <a:r>
                <a:rPr lang="pt-BR" sz="2000" b="1" dirty="0">
                  <a:solidFill>
                    <a:prstClr val="black"/>
                  </a:solidFill>
                  <a:cs typeface="Arial" charset="0"/>
                  <a:sym typeface="Wingdings" pitchFamily="2" charset="2"/>
                </a:rPr>
                <a:t> </a:t>
              </a:r>
              <a:r>
                <a:rPr lang="pt-BR" sz="2000" b="1" dirty="0">
                  <a:solidFill>
                    <a:prstClr val="black"/>
                  </a:solidFill>
                </a:rPr>
                <a:t>Intenção de compra, pelo Governo Sueco, de aeronaves KC-390.</a:t>
              </a:r>
            </a:p>
            <a:p>
              <a:pPr marL="174625" indent="-174625" algn="just">
                <a:spcBef>
                  <a:spcPts val="200"/>
                </a:spcBef>
                <a:spcAft>
                  <a:spcPts val="200"/>
                </a:spcAft>
                <a:buClr>
                  <a:srgbClr val="C00000"/>
                </a:buClr>
                <a:defRPr/>
              </a:pPr>
              <a:r>
                <a:rPr lang="pt-BR" sz="2000" b="1" dirty="0">
                  <a:solidFill>
                    <a:prstClr val="black"/>
                  </a:solidFill>
                  <a:cs typeface="Arial" charset="0"/>
                  <a:sym typeface="Wingdings" pitchFamily="2" charset="2"/>
                </a:rPr>
                <a:t> </a:t>
              </a:r>
              <a:r>
                <a:rPr lang="pt-BR" sz="2000" b="1" dirty="0">
                  <a:solidFill>
                    <a:prstClr val="black"/>
                  </a:solidFill>
                </a:rPr>
                <a:t>A empresa SAAB confirma que os futuros Projetos </a:t>
              </a:r>
              <a:r>
                <a:rPr lang="pt-BR" sz="2000" b="1" dirty="0" err="1">
                  <a:solidFill>
                    <a:prstClr val="black"/>
                  </a:solidFill>
                </a:rPr>
                <a:t>Erieye</a:t>
              </a:r>
              <a:r>
                <a:rPr lang="pt-BR" sz="2000" b="1" dirty="0">
                  <a:solidFill>
                    <a:prstClr val="black"/>
                  </a:solidFill>
                </a:rPr>
                <a:t> AEW serão executados, exclusivamente, com aeronaves da EMBRAER.</a:t>
              </a:r>
              <a:endParaRPr lang="pt-BR" sz="2000" b="1" dirty="0">
                <a:solidFill>
                  <a:prstClr val="black"/>
                </a:solidFill>
                <a:cs typeface="Arial" charset="0"/>
                <a:sym typeface="Wingdings" pitchFamily="2" charset="2"/>
              </a:endParaRPr>
            </a:p>
          </p:txBody>
        </p:sp>
        <p:sp>
          <p:nvSpPr>
            <p:cNvPr id="17" name="Título 1"/>
            <p:cNvSpPr txBox="1">
              <a:spLocks/>
            </p:cNvSpPr>
            <p:nvPr/>
          </p:nvSpPr>
          <p:spPr bwMode="auto">
            <a:xfrm>
              <a:off x="157162" y="1291471"/>
              <a:ext cx="8740920" cy="61023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444500" indent="-444500">
                <a:defRPr/>
              </a:pPr>
              <a:r>
                <a:rPr lang="pt-BR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j-ea"/>
                  <a:cs typeface="Arial" pitchFamily="34" charset="0"/>
                </a:rPr>
                <a:t>OUTRAS OFERTAS</a:t>
              </a:r>
            </a:p>
          </p:txBody>
        </p:sp>
      </p:grpSp>
      <p:pic>
        <p:nvPicPr>
          <p:cNvPr id="116739" name="Imagem 23" descr="Saa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9323" y="1557242"/>
            <a:ext cx="88509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ca 6"/>
          <p:cNvSpPr/>
          <p:nvPr/>
        </p:nvSpPr>
        <p:spPr>
          <a:xfrm>
            <a:off x="671147" y="620713"/>
            <a:ext cx="7789984" cy="457200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SAAB</a:t>
            </a:r>
          </a:p>
        </p:txBody>
      </p:sp>
    </p:spTree>
    <p:extLst>
      <p:ext uri="{BB962C8B-B14F-4D97-AF65-F5344CB8AC3E}">
        <p14:creationId xmlns:p14="http://schemas.microsoft.com/office/powerpoint/2010/main" xmlns="" val="21737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-48734"/>
            <a:ext cx="5898703" cy="67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laca 5"/>
          <p:cNvSpPr/>
          <p:nvPr/>
        </p:nvSpPr>
        <p:spPr>
          <a:xfrm>
            <a:off x="323850" y="3213100"/>
            <a:ext cx="3275013" cy="358775"/>
          </a:xfrm>
          <a:prstGeom prst="plaque">
            <a:avLst>
              <a:gd name="adj" fmla="val 12298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PRODUÇÃO</a:t>
            </a:r>
          </a:p>
          <a:p>
            <a:pPr algn="ctr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</a:t>
            </a:r>
          </a:p>
          <a:p>
            <a:pPr algn="ctr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MONTAGEM FINAL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2119369999"/>
              </p:ext>
            </p:extLst>
          </p:nvPr>
        </p:nvGraphicFramePr>
        <p:xfrm>
          <a:off x="-108519" y="1772816"/>
          <a:ext cx="85689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827088" y="1120777"/>
            <a:ext cx="65532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l"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chemeClr val="bg1"/>
                </a:solidFill>
              </a:rPr>
              <a:t>ROTEIRO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45117" y="908722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ROTEIRO</a:t>
            </a:r>
            <a:endParaRPr lang="pt-BR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2929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523622" y="620688"/>
            <a:ext cx="8368857" cy="6048672"/>
            <a:chOff x="-1721446" y="-387424"/>
            <a:chExt cx="12630150" cy="7336314"/>
          </a:xfrm>
        </p:grpSpPr>
        <p:pic>
          <p:nvPicPr>
            <p:cNvPr id="232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721446" y="-387424"/>
              <a:ext cx="12630150" cy="333375"/>
            </a:xfrm>
            <a:prstGeom prst="rect">
              <a:avLst/>
            </a:prstGeom>
            <a:noFill/>
            <a:ln w="6350" cmpd="sng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32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719263" y="-13886"/>
              <a:ext cx="12627967" cy="6962776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86438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a 202"/>
          <p:cNvSpPr/>
          <p:nvPr/>
        </p:nvSpPr>
        <p:spPr>
          <a:xfrm>
            <a:off x="351693" y="836712"/>
            <a:ext cx="8440616" cy="376238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CRONOGRAMA DE ENTREGA</a:t>
            </a:r>
          </a:p>
        </p:txBody>
      </p:sp>
      <p:grpSp>
        <p:nvGrpSpPr>
          <p:cNvPr id="2" name="Grupo 8"/>
          <p:cNvGrpSpPr/>
          <p:nvPr/>
        </p:nvGrpSpPr>
        <p:grpSpPr>
          <a:xfrm>
            <a:off x="972194" y="1988842"/>
            <a:ext cx="7122661" cy="2730369"/>
            <a:chOff x="672207" y="1988840"/>
            <a:chExt cx="7716217" cy="273036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Retângulo 3"/>
            <p:cNvSpPr/>
            <p:nvPr/>
          </p:nvSpPr>
          <p:spPr bwMode="auto">
            <a:xfrm>
              <a:off x="672207" y="2344066"/>
              <a:ext cx="7716217" cy="23695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  <p:cxnSp>
          <p:nvCxnSpPr>
            <p:cNvPr id="7" name="Conector reto 6"/>
            <p:cNvCxnSpPr/>
            <p:nvPr/>
          </p:nvCxnSpPr>
          <p:spPr bwMode="auto">
            <a:xfrm>
              <a:off x="3184600" y="1994777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Conector reto 124"/>
            <p:cNvCxnSpPr/>
            <p:nvPr/>
          </p:nvCxnSpPr>
          <p:spPr bwMode="auto">
            <a:xfrm>
              <a:off x="3672793" y="1994775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Conector reto 125"/>
            <p:cNvCxnSpPr/>
            <p:nvPr/>
          </p:nvCxnSpPr>
          <p:spPr bwMode="auto">
            <a:xfrm>
              <a:off x="4164216" y="2000715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Conector reto 126"/>
            <p:cNvCxnSpPr/>
            <p:nvPr/>
          </p:nvCxnSpPr>
          <p:spPr bwMode="auto">
            <a:xfrm>
              <a:off x="4668272" y="2000715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Conector reto 127"/>
            <p:cNvCxnSpPr/>
            <p:nvPr/>
          </p:nvCxnSpPr>
          <p:spPr bwMode="auto">
            <a:xfrm>
              <a:off x="5153172" y="2000715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Conector reto 128"/>
            <p:cNvCxnSpPr/>
            <p:nvPr/>
          </p:nvCxnSpPr>
          <p:spPr bwMode="auto">
            <a:xfrm>
              <a:off x="5652786" y="1989595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Conector reto 129"/>
            <p:cNvCxnSpPr/>
            <p:nvPr/>
          </p:nvCxnSpPr>
          <p:spPr bwMode="auto">
            <a:xfrm>
              <a:off x="6140979" y="1989593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Conector reto 130"/>
            <p:cNvCxnSpPr/>
            <p:nvPr/>
          </p:nvCxnSpPr>
          <p:spPr bwMode="auto">
            <a:xfrm>
              <a:off x="6632402" y="1995533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Conector reto 131"/>
            <p:cNvCxnSpPr/>
            <p:nvPr/>
          </p:nvCxnSpPr>
          <p:spPr bwMode="auto">
            <a:xfrm>
              <a:off x="7136458" y="1995533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Conector reto 132"/>
            <p:cNvCxnSpPr/>
            <p:nvPr/>
          </p:nvCxnSpPr>
          <p:spPr bwMode="auto">
            <a:xfrm>
              <a:off x="7621358" y="1995533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Conector reto 133"/>
            <p:cNvCxnSpPr/>
            <p:nvPr/>
          </p:nvCxnSpPr>
          <p:spPr bwMode="auto">
            <a:xfrm>
              <a:off x="8101664" y="1988840"/>
              <a:ext cx="0" cy="271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" name="Grupo 140"/>
            <p:cNvGrpSpPr>
              <a:grpSpLocks/>
            </p:cNvGrpSpPr>
            <p:nvPr/>
          </p:nvGrpSpPr>
          <p:grpSpPr bwMode="auto">
            <a:xfrm>
              <a:off x="3221112" y="1994774"/>
              <a:ext cx="4862513" cy="307781"/>
              <a:chOff x="3546159" y="1219198"/>
              <a:chExt cx="5267646" cy="290409"/>
            </a:xfrm>
          </p:grpSpPr>
          <p:sp>
            <p:nvSpPr>
              <p:cNvPr id="39004" name="CaixaDeTexto 17"/>
              <p:cNvSpPr txBox="1">
                <a:spLocks noChangeArrowheads="1"/>
              </p:cNvSpPr>
              <p:nvPr/>
            </p:nvSpPr>
            <p:spPr bwMode="auto">
              <a:xfrm>
                <a:off x="3546159" y="1219198"/>
                <a:ext cx="467777" cy="2904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marL="342900" indent="-342900"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T0</a:t>
                </a:r>
              </a:p>
            </p:txBody>
          </p:sp>
          <p:sp>
            <p:nvSpPr>
              <p:cNvPr id="39005" name="CaixaDeTexto 18"/>
              <p:cNvSpPr txBox="1">
                <a:spLocks noChangeArrowheads="1"/>
              </p:cNvSpPr>
              <p:nvPr/>
            </p:nvSpPr>
            <p:spPr bwMode="auto">
              <a:xfrm>
                <a:off x="4079288" y="1219201"/>
                <a:ext cx="467777" cy="2904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marL="342900" indent="-342900"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15</a:t>
                </a:r>
              </a:p>
            </p:txBody>
          </p:sp>
          <p:sp>
            <p:nvSpPr>
              <p:cNvPr id="39006" name="CaixaDeTexto 19"/>
              <p:cNvSpPr txBox="1">
                <a:spLocks noChangeArrowheads="1"/>
              </p:cNvSpPr>
              <p:nvPr/>
            </p:nvSpPr>
            <p:spPr bwMode="auto">
              <a:xfrm>
                <a:off x="4612415" y="1219202"/>
                <a:ext cx="467777" cy="2904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marL="342900" indent="-342900"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16</a:t>
                </a:r>
              </a:p>
            </p:txBody>
          </p:sp>
          <p:sp>
            <p:nvSpPr>
              <p:cNvPr id="39007" name="CaixaDeTexto 20"/>
              <p:cNvSpPr txBox="1">
                <a:spLocks noChangeArrowheads="1"/>
              </p:cNvSpPr>
              <p:nvPr/>
            </p:nvSpPr>
            <p:spPr bwMode="auto">
              <a:xfrm>
                <a:off x="5145542" y="1219202"/>
                <a:ext cx="467777" cy="2904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marL="342900" indent="-342900"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17</a:t>
                </a:r>
              </a:p>
            </p:txBody>
          </p:sp>
          <p:sp>
            <p:nvSpPr>
              <p:cNvPr id="39008" name="CaixaDeTexto 21"/>
              <p:cNvSpPr txBox="1">
                <a:spLocks noChangeArrowheads="1"/>
              </p:cNvSpPr>
              <p:nvPr/>
            </p:nvSpPr>
            <p:spPr bwMode="auto">
              <a:xfrm>
                <a:off x="5678670" y="1219202"/>
                <a:ext cx="467777" cy="2904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marL="342900" indent="-342900"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18</a:t>
                </a:r>
              </a:p>
            </p:txBody>
          </p:sp>
          <p:sp>
            <p:nvSpPr>
              <p:cNvPr id="39009" name="CaixaDeTexto 22"/>
              <p:cNvSpPr txBox="1">
                <a:spLocks noChangeArrowheads="1"/>
              </p:cNvSpPr>
              <p:nvPr/>
            </p:nvSpPr>
            <p:spPr bwMode="auto">
              <a:xfrm>
                <a:off x="6213516" y="1219202"/>
                <a:ext cx="467777" cy="2904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marL="342900" indent="-342900"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19</a:t>
                </a:r>
              </a:p>
            </p:txBody>
          </p:sp>
          <p:sp>
            <p:nvSpPr>
              <p:cNvPr id="39010" name="CaixaDeTexto 23"/>
              <p:cNvSpPr txBox="1">
                <a:spLocks noChangeArrowheads="1"/>
              </p:cNvSpPr>
              <p:nvPr/>
            </p:nvSpPr>
            <p:spPr bwMode="auto">
              <a:xfrm>
                <a:off x="6746646" y="1219202"/>
                <a:ext cx="467777" cy="2904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marL="342900" indent="-342900"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20</a:t>
                </a:r>
              </a:p>
            </p:txBody>
          </p:sp>
          <p:sp>
            <p:nvSpPr>
              <p:cNvPr id="39011" name="CaixaDeTexto 24"/>
              <p:cNvSpPr txBox="1">
                <a:spLocks noChangeArrowheads="1"/>
              </p:cNvSpPr>
              <p:nvPr/>
            </p:nvSpPr>
            <p:spPr bwMode="auto">
              <a:xfrm>
                <a:off x="7279773" y="1219202"/>
                <a:ext cx="467777" cy="2904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marL="342900" indent="-342900"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21</a:t>
                </a:r>
              </a:p>
            </p:txBody>
          </p:sp>
          <p:sp>
            <p:nvSpPr>
              <p:cNvPr id="39012" name="CaixaDeTexto 25"/>
              <p:cNvSpPr txBox="1">
                <a:spLocks noChangeArrowheads="1"/>
              </p:cNvSpPr>
              <p:nvPr/>
            </p:nvSpPr>
            <p:spPr bwMode="auto">
              <a:xfrm>
                <a:off x="7812899" y="1219202"/>
                <a:ext cx="467777" cy="2904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marL="342900" indent="-342900"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22</a:t>
                </a:r>
              </a:p>
            </p:txBody>
          </p:sp>
          <p:sp>
            <p:nvSpPr>
              <p:cNvPr id="39013" name="CaixaDeTexto 26"/>
              <p:cNvSpPr txBox="1">
                <a:spLocks noChangeArrowheads="1"/>
              </p:cNvSpPr>
              <p:nvPr/>
            </p:nvSpPr>
            <p:spPr bwMode="auto">
              <a:xfrm>
                <a:off x="8346028" y="1219202"/>
                <a:ext cx="467777" cy="2904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marL="342900" indent="-342900"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23</a:t>
                </a:r>
              </a:p>
            </p:txBody>
          </p:sp>
        </p:grpSp>
        <p:grpSp>
          <p:nvGrpSpPr>
            <p:cNvPr id="5" name="Grupo 27"/>
            <p:cNvGrpSpPr>
              <a:grpSpLocks/>
            </p:cNvGrpSpPr>
            <p:nvPr/>
          </p:nvGrpSpPr>
          <p:grpSpPr bwMode="auto">
            <a:xfrm>
              <a:off x="866922" y="2414954"/>
              <a:ext cx="7438952" cy="2084782"/>
              <a:chOff x="996067" y="4039371"/>
              <a:chExt cx="8059333" cy="2083382"/>
            </a:xfrm>
          </p:grpSpPr>
          <p:sp>
            <p:nvSpPr>
              <p:cNvPr id="29" name="CaixaDeTexto 28"/>
              <p:cNvSpPr txBox="1"/>
              <p:nvPr/>
            </p:nvSpPr>
            <p:spPr>
              <a:xfrm>
                <a:off x="1530874" y="4794912"/>
                <a:ext cx="7524526" cy="32428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46000"/>
                </a:schemeClr>
              </a:solidFill>
              <a:ln>
                <a:noFill/>
              </a:ln>
            </p:spPr>
            <p:txBody>
              <a:bodyPr tIns="72000" bIns="36000">
                <a:spAutoFit/>
              </a:bodyPr>
              <a:lstStyle/>
              <a:p>
                <a:pPr marL="342900"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+mn-cs"/>
                  </a:rPr>
                  <a:t>Funcionalidades</a:t>
                </a:r>
                <a:endParaRPr lang="en-US" sz="1400" b="1" dirty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endParaRP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1530874" y="5296224"/>
                <a:ext cx="7524526" cy="32428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46000"/>
                </a:schemeClr>
              </a:solidFill>
              <a:ln>
                <a:noFill/>
              </a:ln>
            </p:spPr>
            <p:txBody>
              <a:bodyPr tIns="72000" bIns="36000">
                <a:spAutoFit/>
              </a:bodyPr>
              <a:lstStyle/>
              <a:p>
                <a:pPr marL="342900"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+mn-cs"/>
                  </a:rPr>
                  <a:t>Entrega</a:t>
                </a:r>
                <a:r>
                  <a:rPr lang="en-US" sz="14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+mn-cs"/>
                  </a:rPr>
                  <a:t> - </a:t>
                </a:r>
                <a:r>
                  <a:rPr lang="en-US" sz="1400" b="1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+mn-cs"/>
                  </a:rPr>
                  <a:t>Aeronaves</a:t>
                </a:r>
                <a:endParaRPr lang="en-US" sz="1400" b="1" dirty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endParaRPr>
              </a:p>
            </p:txBody>
          </p:sp>
          <p:sp>
            <p:nvSpPr>
              <p:cNvPr id="31" name="CaixaDeTexto 30"/>
              <p:cNvSpPr txBox="1"/>
              <p:nvPr/>
            </p:nvSpPr>
            <p:spPr>
              <a:xfrm>
                <a:off x="1530874" y="5797536"/>
                <a:ext cx="7524526" cy="32428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46000"/>
                </a:schemeClr>
              </a:solidFill>
              <a:ln>
                <a:noFill/>
              </a:ln>
            </p:spPr>
            <p:txBody>
              <a:bodyPr tIns="72000" bIns="36000">
                <a:spAutoFit/>
              </a:bodyPr>
              <a:lstStyle/>
              <a:p>
                <a:pPr marL="342900"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+mn-cs"/>
                  </a:rPr>
                  <a:t>Entrega</a:t>
                </a:r>
                <a:r>
                  <a:rPr lang="en-US" sz="14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+mn-cs"/>
                  </a:rPr>
                  <a:t> - </a:t>
                </a:r>
                <a:r>
                  <a:rPr lang="en-US" sz="1400" b="1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+mn-cs"/>
                  </a:rPr>
                  <a:t>Simulador</a:t>
                </a:r>
                <a:endParaRPr lang="en-US" sz="1400" b="1" dirty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endParaRPr>
              </a:p>
            </p:txBody>
          </p:sp>
          <p:grpSp>
            <p:nvGrpSpPr>
              <p:cNvPr id="6" name="Grupo 76"/>
              <p:cNvGrpSpPr>
                <a:grpSpLocks/>
              </p:cNvGrpSpPr>
              <p:nvPr/>
            </p:nvGrpSpPr>
            <p:grpSpPr bwMode="auto">
              <a:xfrm>
                <a:off x="6024304" y="4836855"/>
                <a:ext cx="566084" cy="359219"/>
                <a:chOff x="5205886" y="1693812"/>
                <a:chExt cx="566084" cy="359219"/>
              </a:xfrm>
            </p:grpSpPr>
            <p:sp>
              <p:nvSpPr>
                <p:cNvPr id="53" name="Triângulo isósceles 52"/>
                <p:cNvSpPr/>
                <p:nvPr/>
              </p:nvSpPr>
              <p:spPr>
                <a:xfrm flipV="1">
                  <a:off x="5205886" y="1693812"/>
                  <a:ext cx="253543" cy="210299"/>
                </a:xfrm>
                <a:prstGeom prst="triangle">
                  <a:avLst/>
                </a:prstGeom>
                <a:solidFill>
                  <a:srgbClr val="002060"/>
                </a:solidFill>
                <a:ln w="3175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CaixaDeTexto 53"/>
                <p:cNvSpPr txBox="1"/>
                <p:nvPr/>
              </p:nvSpPr>
              <p:spPr>
                <a:xfrm>
                  <a:off x="5290400" y="1837731"/>
                  <a:ext cx="481570" cy="215300"/>
                </a:xfrm>
                <a:prstGeom prst="rect">
                  <a:avLst/>
                </a:prstGeom>
                <a:noFill/>
              </p:spPr>
              <p:txBody>
                <a:bodyPr wrap="square" tIns="0" bIns="0">
                  <a:spAutoFit/>
                </a:bodyPr>
                <a:lstStyle/>
                <a:p>
                  <a:pPr marL="342900" indent="-342900"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Calibri"/>
                      <a:cs typeface="+mn-cs"/>
                    </a:rPr>
                    <a:t>BC</a:t>
                  </a:r>
                </a:p>
              </p:txBody>
            </p:sp>
          </p:grpSp>
          <p:sp>
            <p:nvSpPr>
              <p:cNvPr id="38970" name="CaixaDeTexto 33"/>
              <p:cNvSpPr txBox="1">
                <a:spLocks noChangeArrowheads="1"/>
              </p:cNvSpPr>
              <p:nvPr/>
            </p:nvSpPr>
            <p:spPr bwMode="auto">
              <a:xfrm rot="16200000">
                <a:off x="512767" y="5278221"/>
                <a:ext cx="1327832" cy="361231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prstClr val="white"/>
                    </a:solidFill>
                    <a:latin typeface="Calibri" pitchFamily="34" charset="0"/>
                  </a:rPr>
                  <a:t>GRIPEN NG</a:t>
                </a:r>
              </a:p>
            </p:txBody>
          </p:sp>
          <p:pic>
            <p:nvPicPr>
              <p:cNvPr id="38971" name="Imagem 34" descr="GRIPEN.t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09217" y="4039371"/>
                <a:ext cx="1383320" cy="638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upo 86"/>
              <p:cNvGrpSpPr>
                <a:grpSpLocks/>
              </p:cNvGrpSpPr>
              <p:nvPr/>
            </p:nvGrpSpPr>
            <p:grpSpPr bwMode="auto">
              <a:xfrm>
                <a:off x="8228132" y="4894857"/>
                <a:ext cx="481570" cy="362838"/>
                <a:chOff x="5534864" y="1751814"/>
                <a:chExt cx="481570" cy="362838"/>
              </a:xfrm>
            </p:grpSpPr>
            <p:sp>
              <p:nvSpPr>
                <p:cNvPr id="51" name="Triângulo isósceles 50"/>
                <p:cNvSpPr/>
                <p:nvPr/>
              </p:nvSpPr>
              <p:spPr>
                <a:xfrm flipV="1">
                  <a:off x="5686215" y="1751814"/>
                  <a:ext cx="151351" cy="152297"/>
                </a:xfrm>
                <a:prstGeom prst="triangle">
                  <a:avLst/>
                </a:prstGeom>
                <a:solidFill>
                  <a:srgbClr val="002060"/>
                </a:solidFill>
                <a:ln w="3175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CaixaDeTexto 51"/>
                <p:cNvSpPr txBox="1"/>
                <p:nvPr/>
              </p:nvSpPr>
              <p:spPr>
                <a:xfrm>
                  <a:off x="5534864" y="1899352"/>
                  <a:ext cx="481570" cy="215300"/>
                </a:xfrm>
                <a:prstGeom prst="rect">
                  <a:avLst/>
                </a:prstGeom>
                <a:noFill/>
              </p:spPr>
              <p:txBody>
                <a:bodyPr tIns="0" bIns="0">
                  <a:spAutoFit/>
                </a:bodyPr>
                <a:lstStyle/>
                <a:p>
                  <a:pPr marL="342900" indent="-342900"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Calibri"/>
                      <a:cs typeface="+mn-cs"/>
                    </a:rPr>
                    <a:t>FC</a:t>
                  </a:r>
                </a:p>
              </p:txBody>
            </p:sp>
          </p:grpSp>
          <p:sp>
            <p:nvSpPr>
              <p:cNvPr id="38973" name="CaixaDeTexto 36"/>
              <p:cNvSpPr txBox="1">
                <a:spLocks noChangeArrowheads="1"/>
              </p:cNvSpPr>
              <p:nvPr/>
            </p:nvSpPr>
            <p:spPr bwMode="auto">
              <a:xfrm>
                <a:off x="7908233" y="5510392"/>
                <a:ext cx="323339" cy="215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342900" indent="-342900" algn="ctr"/>
                <a:r>
                  <a:rPr lang="en-US" sz="1400">
                    <a:solidFill>
                      <a:srgbClr val="C00000"/>
                    </a:solidFill>
                    <a:latin typeface="Calibri" pitchFamily="34" charset="0"/>
                  </a:rPr>
                  <a:t>12</a:t>
                </a:r>
              </a:p>
            </p:txBody>
          </p:sp>
          <p:pic>
            <p:nvPicPr>
              <p:cNvPr id="38" name="Imagem 37" descr="ICON GRIPEN.t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006266" y="5289878"/>
                <a:ext cx="128992" cy="21734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8975" name="CaixaDeTexto 38"/>
              <p:cNvSpPr txBox="1">
                <a:spLocks noChangeArrowheads="1"/>
              </p:cNvSpPr>
              <p:nvPr/>
            </p:nvSpPr>
            <p:spPr bwMode="auto">
              <a:xfrm>
                <a:off x="7356147" y="5510392"/>
                <a:ext cx="323339" cy="215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342900" indent="-342900" algn="ctr"/>
                <a:r>
                  <a:rPr lang="en-US" sz="1400">
                    <a:solidFill>
                      <a:srgbClr val="C00000"/>
                    </a:solidFill>
                    <a:latin typeface="Calibri" pitchFamily="34" charset="0"/>
                  </a:rPr>
                  <a:t>12</a:t>
                </a:r>
              </a:p>
            </p:txBody>
          </p:sp>
          <p:pic>
            <p:nvPicPr>
              <p:cNvPr id="40" name="Imagem 39" descr="ICON GRIPEN.t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454181" y="5289878"/>
                <a:ext cx="127272" cy="21734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8977" name="CaixaDeTexto 40"/>
              <p:cNvSpPr txBox="1">
                <a:spLocks noChangeArrowheads="1"/>
              </p:cNvSpPr>
              <p:nvPr/>
            </p:nvSpPr>
            <p:spPr bwMode="auto">
              <a:xfrm>
                <a:off x="6432566" y="5510392"/>
                <a:ext cx="323339" cy="215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342900" indent="-342900" algn="ctr"/>
                <a:r>
                  <a:rPr lang="en-US" sz="1400">
                    <a:solidFill>
                      <a:srgbClr val="C00000"/>
                    </a:solidFill>
                    <a:latin typeface="Calibri" pitchFamily="34" charset="0"/>
                  </a:rPr>
                  <a:t>2</a:t>
                </a:r>
              </a:p>
            </p:txBody>
          </p:sp>
          <p:pic>
            <p:nvPicPr>
              <p:cNvPr id="42" name="Imagem 41" descr="ICON GRIPEN.t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530599" y="5289878"/>
                <a:ext cx="127272" cy="21734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8979" name="CaixaDeTexto 42"/>
              <p:cNvSpPr txBox="1">
                <a:spLocks noChangeArrowheads="1"/>
              </p:cNvSpPr>
              <p:nvPr/>
            </p:nvSpPr>
            <p:spPr bwMode="auto">
              <a:xfrm>
                <a:off x="6822981" y="5510392"/>
                <a:ext cx="323339" cy="215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342900" indent="-342900" algn="ctr"/>
                <a:r>
                  <a:rPr lang="en-US" sz="1400">
                    <a:solidFill>
                      <a:srgbClr val="C00000"/>
                    </a:solidFill>
                    <a:latin typeface="Calibri" pitchFamily="34" charset="0"/>
                  </a:rPr>
                  <a:t>6</a:t>
                </a:r>
              </a:p>
            </p:txBody>
          </p:sp>
          <p:pic>
            <p:nvPicPr>
              <p:cNvPr id="44" name="Imagem 43" descr="ICON GRIPEN.t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921015" y="5289878"/>
                <a:ext cx="127272" cy="21734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8981" name="CaixaDeTexto 44"/>
              <p:cNvSpPr txBox="1">
                <a:spLocks noChangeArrowheads="1"/>
              </p:cNvSpPr>
              <p:nvPr/>
            </p:nvSpPr>
            <p:spPr bwMode="auto">
              <a:xfrm>
                <a:off x="8312408" y="5510392"/>
                <a:ext cx="323339" cy="215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342900" indent="-342900" algn="ctr"/>
                <a:r>
                  <a:rPr lang="en-US" sz="1400">
                    <a:solidFill>
                      <a:srgbClr val="C00000"/>
                    </a:solidFill>
                    <a:latin typeface="Calibri" pitchFamily="34" charset="0"/>
                  </a:rPr>
                  <a:t>4</a:t>
                </a:r>
              </a:p>
            </p:txBody>
          </p:sp>
          <p:pic>
            <p:nvPicPr>
              <p:cNvPr id="46" name="Imagem 45" descr="ICON GRIPEN.t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408721" y="5289878"/>
                <a:ext cx="128992" cy="21734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9" name="Grupo 132"/>
              <p:cNvGrpSpPr>
                <a:grpSpLocks/>
              </p:cNvGrpSpPr>
              <p:nvPr/>
            </p:nvGrpSpPr>
            <p:grpSpPr bwMode="auto">
              <a:xfrm>
                <a:off x="7151481" y="4894857"/>
                <a:ext cx="481570" cy="362838"/>
                <a:chOff x="5535899" y="1751814"/>
                <a:chExt cx="481570" cy="362838"/>
              </a:xfrm>
            </p:grpSpPr>
            <p:sp>
              <p:nvSpPr>
                <p:cNvPr id="49" name="Triângulo isósceles 48"/>
                <p:cNvSpPr/>
                <p:nvPr/>
              </p:nvSpPr>
              <p:spPr>
                <a:xfrm flipV="1">
                  <a:off x="5687249" y="1751814"/>
                  <a:ext cx="151351" cy="152297"/>
                </a:xfrm>
                <a:prstGeom prst="triangle">
                  <a:avLst/>
                </a:prstGeom>
                <a:solidFill>
                  <a:srgbClr val="002060"/>
                </a:solidFill>
                <a:ln w="3175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CaixaDeTexto 49"/>
                <p:cNvSpPr txBox="1"/>
                <p:nvPr/>
              </p:nvSpPr>
              <p:spPr>
                <a:xfrm>
                  <a:off x="5535899" y="1899352"/>
                  <a:ext cx="481570" cy="215300"/>
                </a:xfrm>
                <a:prstGeom prst="rect">
                  <a:avLst/>
                </a:prstGeom>
                <a:noFill/>
              </p:spPr>
              <p:txBody>
                <a:bodyPr tIns="0" bIns="0">
                  <a:spAutoFit/>
                </a:bodyPr>
                <a:lstStyle/>
                <a:p>
                  <a:pPr marL="342900" indent="-342900"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Calibri"/>
                      <a:cs typeface="+mn-cs"/>
                    </a:rPr>
                    <a:t>OC</a:t>
                  </a:r>
                </a:p>
              </p:txBody>
            </p:sp>
          </p:grpSp>
        </p:grpSp>
        <p:sp>
          <p:nvSpPr>
            <p:cNvPr id="72" name="Texto Explicativo 1 71"/>
            <p:cNvSpPr/>
            <p:nvPr/>
          </p:nvSpPr>
          <p:spPr>
            <a:xfrm>
              <a:off x="2231737" y="3356990"/>
              <a:ext cx="1758950" cy="360040"/>
            </a:xfrm>
            <a:prstGeom prst="borderCallout1">
              <a:avLst>
                <a:gd name="adj1" fmla="val 416"/>
                <a:gd name="adj2" fmla="val 98914"/>
                <a:gd name="adj3" fmla="val 10538"/>
                <a:gd name="adj4" fmla="val 194073"/>
              </a:avLst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00" dirty="0">
                  <a:solidFill>
                    <a:sysClr val="windowText" lastClr="000000"/>
                  </a:solidFill>
                </a:rPr>
                <a:t>Capacidades Básicas Ar-Ar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00" dirty="0">
                  <a:solidFill>
                    <a:prstClr val="black"/>
                  </a:solidFill>
                </a:rPr>
                <a:t>Com </a:t>
              </a:r>
              <a:r>
                <a:rPr lang="pt-BR" sz="1000" dirty="0" smtClean="0">
                  <a:solidFill>
                    <a:prstClr val="black"/>
                  </a:solidFill>
                </a:rPr>
                <a:t>Mísseis</a:t>
              </a:r>
              <a:endParaRPr lang="pt-BR" sz="1000" dirty="0">
                <a:solidFill>
                  <a:prstClr val="black"/>
                </a:solidFill>
              </a:endParaRPr>
            </a:p>
          </p:txBody>
        </p:sp>
        <p:sp>
          <p:nvSpPr>
            <p:cNvPr id="97" name="Texto Explicativo 1 92"/>
            <p:cNvSpPr/>
            <p:nvPr/>
          </p:nvSpPr>
          <p:spPr>
            <a:xfrm>
              <a:off x="4097412" y="2739213"/>
              <a:ext cx="2673350" cy="381000"/>
            </a:xfrm>
            <a:prstGeom prst="borderCallout1">
              <a:avLst>
                <a:gd name="adj1" fmla="val 97823"/>
                <a:gd name="adj2" fmla="val 89265"/>
                <a:gd name="adj3" fmla="val 148533"/>
                <a:gd name="adj4" fmla="val 97443"/>
              </a:avLst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00" dirty="0">
                  <a:solidFill>
                    <a:sysClr val="windowText" lastClr="000000"/>
                  </a:solidFill>
                </a:rPr>
                <a:t>Capacidades Ampliadas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00" dirty="0">
                  <a:solidFill>
                    <a:sysClr val="windowText" lastClr="000000"/>
                  </a:solidFill>
                </a:rPr>
                <a:t>Com Mísseis, bombas </a:t>
              </a:r>
              <a:r>
                <a:rPr lang="pt-BR" sz="1000" dirty="0" smtClean="0">
                  <a:solidFill>
                    <a:sysClr val="windowText" lastClr="000000"/>
                  </a:solidFill>
                </a:rPr>
                <a:t>integrados</a:t>
              </a:r>
              <a:endParaRPr lang="pt-BR" sz="1000" dirty="0">
                <a:solidFill>
                  <a:srgbClr val="C00000"/>
                </a:solidFill>
              </a:endParaRPr>
            </a:p>
          </p:txBody>
        </p:sp>
        <p:sp>
          <p:nvSpPr>
            <p:cNvPr id="98" name="Texto Explicativo 1 97"/>
            <p:cNvSpPr/>
            <p:nvPr/>
          </p:nvSpPr>
          <p:spPr>
            <a:xfrm>
              <a:off x="6840612" y="2409013"/>
              <a:ext cx="1495425" cy="762000"/>
            </a:xfrm>
            <a:prstGeom prst="borderCallout1">
              <a:avLst>
                <a:gd name="adj1" fmla="val 101666"/>
                <a:gd name="adj2" fmla="val 43611"/>
                <a:gd name="adj3" fmla="val 116491"/>
                <a:gd name="adj4" fmla="val 57952"/>
              </a:avLst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00" dirty="0">
                  <a:solidFill>
                    <a:sysClr val="windowText" lastClr="000000"/>
                  </a:solidFill>
                </a:rPr>
                <a:t>Todos os armamentos integrados e  funcionalidades implementadas</a:t>
              </a:r>
            </a:p>
          </p:txBody>
        </p:sp>
        <p:sp>
          <p:nvSpPr>
            <p:cNvPr id="38925" name="CaixaDeTexto 200"/>
            <p:cNvSpPr txBox="1">
              <a:spLocks noChangeArrowheads="1"/>
            </p:cNvSpPr>
            <p:nvPr/>
          </p:nvSpPr>
          <p:spPr bwMode="auto">
            <a:xfrm>
              <a:off x="672207" y="1997950"/>
              <a:ext cx="2464767" cy="30777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rIns="36000">
              <a:spAutoFit/>
            </a:bodyPr>
            <a:lstStyle/>
            <a:p>
              <a:pPr marL="342900" indent="-342900" algn="ctr"/>
              <a:r>
                <a:rPr lang="en-US" sz="1400" dirty="0">
                  <a:solidFill>
                    <a:prstClr val="white"/>
                  </a:solidFill>
                  <a:latin typeface="Calibri" pitchFamily="34" charset="0"/>
                </a:rPr>
                <a:t>ANOS</a:t>
              </a:r>
            </a:p>
          </p:txBody>
        </p:sp>
        <p:sp>
          <p:nvSpPr>
            <p:cNvPr id="206" name="Triângulo isósceles 205"/>
            <p:cNvSpPr/>
            <p:nvPr/>
          </p:nvSpPr>
          <p:spPr>
            <a:xfrm flipV="1">
              <a:off x="5953199" y="4299725"/>
              <a:ext cx="141288" cy="152400"/>
            </a:xfrm>
            <a:prstGeom prst="triangle">
              <a:avLst/>
            </a:prstGeom>
            <a:solidFill>
              <a:srgbClr val="002060"/>
            </a:solidFill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07" name="Triângulo isósceles 206"/>
            <p:cNvSpPr/>
            <p:nvPr/>
          </p:nvSpPr>
          <p:spPr>
            <a:xfrm flipV="1">
              <a:off x="6918399" y="4299725"/>
              <a:ext cx="139700" cy="152400"/>
            </a:xfrm>
            <a:prstGeom prst="triangle">
              <a:avLst/>
            </a:prstGeom>
            <a:solidFill>
              <a:srgbClr val="002060"/>
            </a:solidFill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58" name="Texto Explicativo 1 57"/>
          <p:cNvSpPr/>
          <p:nvPr/>
        </p:nvSpPr>
        <p:spPr>
          <a:xfrm>
            <a:off x="4093004" y="4293096"/>
            <a:ext cx="1623647" cy="288032"/>
          </a:xfrm>
          <a:prstGeom prst="borderCallout1">
            <a:avLst>
              <a:gd name="adj1" fmla="val 416"/>
              <a:gd name="adj2" fmla="val 98914"/>
              <a:gd name="adj3" fmla="val -77445"/>
              <a:gd name="adj4" fmla="val 128344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dirty="0">
                <a:solidFill>
                  <a:sysClr val="windowText" lastClr="000000"/>
                </a:solidFill>
              </a:rPr>
              <a:t>Esquadrão Operacional</a:t>
            </a:r>
            <a:endParaRPr lang="pt-BR" sz="1000" dirty="0">
              <a:solidFill>
                <a:prstClr val="black"/>
              </a:solidFill>
            </a:endParaRPr>
          </a:p>
        </p:txBody>
      </p:sp>
      <p:sp>
        <p:nvSpPr>
          <p:cNvPr id="59" name="Elipse 58"/>
          <p:cNvSpPr/>
          <p:nvPr/>
        </p:nvSpPr>
        <p:spPr>
          <a:xfrm>
            <a:off x="6147476" y="3883055"/>
            <a:ext cx="199407" cy="21602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white"/>
              </a:solidFill>
            </a:endParaRPr>
          </a:p>
        </p:txBody>
      </p:sp>
      <p:sp>
        <p:nvSpPr>
          <p:cNvPr id="60" name="Texto Explicativo 1 59"/>
          <p:cNvSpPr/>
          <p:nvPr/>
        </p:nvSpPr>
        <p:spPr>
          <a:xfrm>
            <a:off x="5225703" y="3789040"/>
            <a:ext cx="427206" cy="279088"/>
          </a:xfrm>
          <a:prstGeom prst="borderCallout1">
            <a:avLst>
              <a:gd name="adj1" fmla="val 416"/>
              <a:gd name="adj2" fmla="val 98914"/>
              <a:gd name="adj3" fmla="val 58129"/>
              <a:gd name="adj4" fmla="val 141970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dirty="0">
                <a:solidFill>
                  <a:sysClr val="windowText" lastClr="000000"/>
                </a:solidFill>
              </a:rPr>
              <a:t>FTI</a:t>
            </a:r>
            <a:endParaRPr lang="pt-BR" sz="1000" dirty="0">
              <a:solidFill>
                <a:prstClr val="black"/>
              </a:solidFill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5815133" y="3882474"/>
            <a:ext cx="199407" cy="21602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2783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2"/>
          <p:cNvGrpSpPr/>
          <p:nvPr/>
        </p:nvGrpSpPr>
        <p:grpSpPr>
          <a:xfrm>
            <a:off x="142844" y="1605032"/>
            <a:ext cx="1863707" cy="2272140"/>
            <a:chOff x="63500" y="1590248"/>
            <a:chExt cx="1863707" cy="227214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34938" y="2278063"/>
              <a:ext cx="431800" cy="1584325"/>
              <a:chOff x="204" y="1162"/>
              <a:chExt cx="272" cy="998"/>
            </a:xfrm>
          </p:grpSpPr>
          <p:sp>
            <p:nvSpPr>
              <p:cNvPr id="6357" name="Line 4"/>
              <p:cNvSpPr>
                <a:spLocks noChangeShapeType="1"/>
              </p:cNvSpPr>
              <p:nvPr/>
            </p:nvSpPr>
            <p:spPr bwMode="auto">
              <a:xfrm flipV="1">
                <a:off x="204" y="1162"/>
                <a:ext cx="0" cy="998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8" name="Line 5"/>
              <p:cNvSpPr>
                <a:spLocks noChangeShapeType="1"/>
              </p:cNvSpPr>
              <p:nvPr/>
            </p:nvSpPr>
            <p:spPr bwMode="auto">
              <a:xfrm>
                <a:off x="204" y="1162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355" name="Picture 6" descr="bandeirante 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6376" y="2150747"/>
              <a:ext cx="1222352" cy="323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6" name="Text Box 7"/>
            <p:cNvSpPr txBox="1">
              <a:spLocks noChangeArrowheads="1"/>
            </p:cNvSpPr>
            <p:nvPr/>
          </p:nvSpPr>
          <p:spPr bwMode="auto">
            <a:xfrm>
              <a:off x="63500" y="1590248"/>
              <a:ext cx="18637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 err="1">
                  <a:latin typeface="Arial Narrow" pitchFamily="34" charset="0"/>
                </a:rPr>
                <a:t>Bandeirante</a:t>
              </a:r>
              <a:r>
                <a:rPr lang="en-US" sz="1600" dirty="0">
                  <a:latin typeface="Arial Narrow" pitchFamily="34" charset="0"/>
                </a:rPr>
                <a:t> (1970)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428751" y="2586536"/>
            <a:ext cx="2303462" cy="1433513"/>
            <a:chOff x="900" y="1530"/>
            <a:chExt cx="1451" cy="903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947" y="1889"/>
              <a:ext cx="75" cy="544"/>
              <a:chOff x="204" y="1162"/>
              <a:chExt cx="272" cy="998"/>
            </a:xfrm>
          </p:grpSpPr>
          <p:sp>
            <p:nvSpPr>
              <p:cNvPr id="6352" name="Line 10"/>
              <p:cNvSpPr>
                <a:spLocks noChangeShapeType="1"/>
              </p:cNvSpPr>
              <p:nvPr/>
            </p:nvSpPr>
            <p:spPr bwMode="auto">
              <a:xfrm flipV="1">
                <a:off x="204" y="1162"/>
                <a:ext cx="0" cy="998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" name="Line 11"/>
              <p:cNvSpPr>
                <a:spLocks noChangeShapeType="1"/>
              </p:cNvSpPr>
              <p:nvPr/>
            </p:nvSpPr>
            <p:spPr bwMode="auto">
              <a:xfrm>
                <a:off x="204" y="1162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0" name="Text Box 12"/>
            <p:cNvSpPr txBox="1">
              <a:spLocks noChangeArrowheads="1"/>
            </p:cNvSpPr>
            <p:nvPr/>
          </p:nvSpPr>
          <p:spPr bwMode="auto">
            <a:xfrm>
              <a:off x="900" y="1530"/>
              <a:ext cx="145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 err="1">
                  <a:latin typeface="Arial Narrow" pitchFamily="34" charset="0"/>
                </a:rPr>
                <a:t>Bandeirulha</a:t>
              </a:r>
              <a:r>
                <a:rPr lang="en-US" sz="1600" dirty="0">
                  <a:latin typeface="Arial Narrow" pitchFamily="34" charset="0"/>
                </a:rPr>
                <a:t> (1976)</a:t>
              </a:r>
            </a:p>
          </p:txBody>
        </p:sp>
        <p:pic>
          <p:nvPicPr>
            <p:cNvPr id="6351" name="Picture 13" descr="Bandeirulha_direit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5" y="1839"/>
              <a:ext cx="759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857618" y="2524613"/>
            <a:ext cx="1909763" cy="1514476"/>
            <a:chOff x="2395" y="1501"/>
            <a:chExt cx="1203" cy="954"/>
          </a:xfrm>
        </p:grpSpPr>
        <p:grpSp>
          <p:nvGrpSpPr>
            <p:cNvPr id="7" name="Group 15"/>
            <p:cNvGrpSpPr>
              <a:grpSpLocks/>
            </p:cNvGrpSpPr>
            <p:nvPr/>
          </p:nvGrpSpPr>
          <p:grpSpPr bwMode="auto">
            <a:xfrm rot="5400000">
              <a:off x="2988" y="1972"/>
              <a:ext cx="710" cy="256"/>
              <a:chOff x="204" y="1162"/>
              <a:chExt cx="272" cy="998"/>
            </a:xfrm>
          </p:grpSpPr>
          <p:sp>
            <p:nvSpPr>
              <p:cNvPr id="6347" name="Line 16"/>
              <p:cNvSpPr>
                <a:spLocks noChangeShapeType="1"/>
              </p:cNvSpPr>
              <p:nvPr/>
            </p:nvSpPr>
            <p:spPr bwMode="auto">
              <a:xfrm flipV="1">
                <a:off x="204" y="1162"/>
                <a:ext cx="0" cy="998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8" name="Line 17"/>
              <p:cNvSpPr>
                <a:spLocks noChangeShapeType="1"/>
              </p:cNvSpPr>
              <p:nvPr/>
            </p:nvSpPr>
            <p:spPr bwMode="auto">
              <a:xfrm>
                <a:off x="204" y="1162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345" name="Picture 18" descr="ST_diagona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0" y="1501"/>
              <a:ext cx="770" cy="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6" name="Text Box 19"/>
            <p:cNvSpPr txBox="1">
              <a:spLocks noChangeArrowheads="1"/>
            </p:cNvSpPr>
            <p:nvPr/>
          </p:nvSpPr>
          <p:spPr bwMode="auto">
            <a:xfrm>
              <a:off x="2395" y="1922"/>
              <a:ext cx="120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dirty="0">
                  <a:latin typeface="Arial Narrow" pitchFamily="34" charset="0"/>
                </a:rPr>
                <a:t>Super </a:t>
              </a:r>
              <a:r>
                <a:rPr lang="en-US" sz="1600" dirty="0" err="1">
                  <a:latin typeface="Arial Narrow" pitchFamily="34" charset="0"/>
                </a:rPr>
                <a:t>Tucano</a:t>
              </a:r>
              <a:r>
                <a:rPr lang="en-US" sz="1600" dirty="0">
                  <a:latin typeface="Arial Narrow" pitchFamily="34" charset="0"/>
                </a:rPr>
                <a:t> (1995)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4097338" y="4020049"/>
            <a:ext cx="1984375" cy="2547938"/>
            <a:chOff x="2581" y="2433"/>
            <a:chExt cx="1250" cy="1605"/>
          </a:xfrm>
        </p:grpSpPr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3532" y="2433"/>
              <a:ext cx="272" cy="839"/>
              <a:chOff x="3651" y="2160"/>
              <a:chExt cx="272" cy="1134"/>
            </a:xfrm>
          </p:grpSpPr>
          <p:sp>
            <p:nvSpPr>
              <p:cNvPr id="6333" name="Line 34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4" name="Line 35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31" name="Text Box 36"/>
            <p:cNvSpPr txBox="1">
              <a:spLocks noChangeArrowheads="1"/>
            </p:cNvSpPr>
            <p:nvPr/>
          </p:nvSpPr>
          <p:spPr bwMode="auto">
            <a:xfrm>
              <a:off x="3060" y="3825"/>
              <a:ext cx="77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dirty="0">
                  <a:latin typeface="Arial Narrow" pitchFamily="34" charset="0"/>
                </a:rPr>
                <a:t>SIVAM (1997)</a:t>
              </a:r>
            </a:p>
          </p:txBody>
        </p:sp>
        <p:pic>
          <p:nvPicPr>
            <p:cNvPr id="6332" name="Picture 37" descr="AEW-e-MULTI-INT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81" y="3285"/>
              <a:ext cx="1156" cy="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000223" y="4015292"/>
            <a:ext cx="1500188" cy="2727326"/>
            <a:chOff x="1270" y="2433"/>
            <a:chExt cx="945" cy="1718"/>
          </a:xfrm>
        </p:grpSpPr>
        <p:sp>
          <p:nvSpPr>
            <p:cNvPr id="6325" name="Text Box 39"/>
            <p:cNvSpPr txBox="1">
              <a:spLocks noChangeArrowheads="1"/>
            </p:cNvSpPr>
            <p:nvPr/>
          </p:nvSpPr>
          <p:spPr bwMode="auto">
            <a:xfrm>
              <a:off x="1405" y="3918"/>
              <a:ext cx="8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Arial Narrow" pitchFamily="34" charset="0"/>
                </a:rPr>
                <a:t>AMX (1981)</a:t>
              </a:r>
            </a:p>
          </p:txBody>
        </p:sp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1355" y="2433"/>
              <a:ext cx="272" cy="1428"/>
              <a:chOff x="3651" y="2160"/>
              <a:chExt cx="272" cy="1134"/>
            </a:xfrm>
          </p:grpSpPr>
          <p:sp>
            <p:nvSpPr>
              <p:cNvPr id="6328" name="Line 41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9" name="Line 42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327" name="Picture 43" descr="AMX-T_Diagonal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70" y="3404"/>
              <a:ext cx="795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785814" y="4021637"/>
            <a:ext cx="1500188" cy="1720852"/>
            <a:chOff x="495" y="2434"/>
            <a:chExt cx="945" cy="1084"/>
          </a:xfrm>
        </p:grpSpPr>
        <p:grpSp>
          <p:nvGrpSpPr>
            <p:cNvPr id="13" name="Group 45"/>
            <p:cNvGrpSpPr>
              <a:grpSpLocks/>
            </p:cNvGrpSpPr>
            <p:nvPr/>
          </p:nvGrpSpPr>
          <p:grpSpPr bwMode="auto">
            <a:xfrm>
              <a:off x="1014" y="2434"/>
              <a:ext cx="142" cy="522"/>
              <a:chOff x="3651" y="2160"/>
              <a:chExt cx="272" cy="1134"/>
            </a:xfrm>
          </p:grpSpPr>
          <p:sp>
            <p:nvSpPr>
              <p:cNvPr id="6323" name="Line 46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4" name="Line 47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21" name="Text Box 48"/>
            <p:cNvSpPr txBox="1">
              <a:spLocks noChangeArrowheads="1"/>
            </p:cNvSpPr>
            <p:nvPr/>
          </p:nvSpPr>
          <p:spPr bwMode="auto">
            <a:xfrm>
              <a:off x="495" y="3285"/>
              <a:ext cx="9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dirty="0" err="1">
                  <a:latin typeface="Arial Narrow" pitchFamily="34" charset="0"/>
                </a:rPr>
                <a:t>Tucano</a:t>
              </a:r>
              <a:r>
                <a:rPr lang="en-US" dirty="0">
                  <a:latin typeface="Arial Narrow" pitchFamily="34" charset="0"/>
                </a:rPr>
                <a:t> (1978)</a:t>
              </a:r>
            </a:p>
          </p:txBody>
        </p:sp>
        <p:pic>
          <p:nvPicPr>
            <p:cNvPr id="6322" name="Picture 49" descr="TUCANO_Esquerd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0" y="2835"/>
              <a:ext cx="620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7" name="Title 1"/>
          <p:cNvSpPr txBox="1">
            <a:spLocks/>
          </p:cNvSpPr>
          <p:nvPr/>
        </p:nvSpPr>
        <p:spPr bwMode="auto">
          <a:xfrm>
            <a:off x="0" y="840702"/>
            <a:ext cx="9144000" cy="5000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5" tIns="45718" rIns="91435" bIns="45718">
            <a:noAutofit/>
          </a:bodyPr>
          <a:lstStyle/>
          <a:p>
            <a:pPr algn="ctr" eaLnBrk="0" hangingPunct="0">
              <a:lnSpc>
                <a:spcPct val="110000"/>
              </a:lnSpc>
              <a:buClr>
                <a:srgbClr val="336699"/>
              </a:buClr>
              <a:defRPr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PRINCIPAIS CONTRATOS DE DESENVOLVIMENTO COM O GOVERNO BRASILEIRO</a:t>
            </a:r>
            <a:endParaRPr lang="pt-BR" b="1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1" y="3766051"/>
            <a:ext cx="9148763" cy="1098551"/>
            <a:chOff x="0" y="2273"/>
            <a:chExt cx="5763" cy="692"/>
          </a:xfrm>
        </p:grpSpPr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0" y="2273"/>
              <a:ext cx="5748" cy="692"/>
              <a:chOff x="0" y="2273"/>
              <a:chExt cx="5748" cy="692"/>
            </a:xfrm>
          </p:grpSpPr>
          <p:sp>
            <p:nvSpPr>
              <p:cNvPr id="6183" name="Rectangle 55"/>
              <p:cNvSpPr>
                <a:spLocks noChangeArrowheads="1"/>
              </p:cNvSpPr>
              <p:nvPr/>
            </p:nvSpPr>
            <p:spPr bwMode="auto">
              <a:xfrm>
                <a:off x="0" y="2732"/>
                <a:ext cx="41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1970</a:t>
                </a:r>
              </a:p>
            </p:txBody>
          </p:sp>
          <p:sp>
            <p:nvSpPr>
              <p:cNvPr id="6184" name="Rectangle 56"/>
              <p:cNvSpPr>
                <a:spLocks noChangeArrowheads="1"/>
              </p:cNvSpPr>
              <p:nvPr/>
            </p:nvSpPr>
            <p:spPr bwMode="auto">
              <a:xfrm>
                <a:off x="1244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1980</a:t>
                </a:r>
              </a:p>
            </p:txBody>
          </p:sp>
          <p:sp>
            <p:nvSpPr>
              <p:cNvPr id="6185" name="Rectangle 57"/>
              <p:cNvSpPr>
                <a:spLocks noChangeArrowheads="1"/>
              </p:cNvSpPr>
              <p:nvPr/>
            </p:nvSpPr>
            <p:spPr bwMode="auto">
              <a:xfrm>
                <a:off x="2632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1990</a:t>
                </a:r>
              </a:p>
            </p:txBody>
          </p:sp>
          <p:sp>
            <p:nvSpPr>
              <p:cNvPr id="6186" name="Rectangle 58"/>
              <p:cNvSpPr>
                <a:spLocks noChangeArrowheads="1"/>
              </p:cNvSpPr>
              <p:nvPr/>
            </p:nvSpPr>
            <p:spPr bwMode="auto">
              <a:xfrm>
                <a:off x="4014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2000</a:t>
                </a:r>
              </a:p>
            </p:txBody>
          </p:sp>
          <p:sp>
            <p:nvSpPr>
              <p:cNvPr id="6187" name="Line 59"/>
              <p:cNvSpPr>
                <a:spLocks noChangeShapeType="1"/>
              </p:cNvSpPr>
              <p:nvPr/>
            </p:nvSpPr>
            <p:spPr bwMode="auto">
              <a:xfrm flipH="1">
                <a:off x="4208" y="2413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8" name="Line 60"/>
              <p:cNvSpPr>
                <a:spLocks noChangeShapeType="1"/>
              </p:cNvSpPr>
              <p:nvPr/>
            </p:nvSpPr>
            <p:spPr bwMode="auto">
              <a:xfrm flipH="1">
                <a:off x="5546" y="2397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9" name="Line 61"/>
              <p:cNvSpPr>
                <a:spLocks noChangeShapeType="1"/>
              </p:cNvSpPr>
              <p:nvPr/>
            </p:nvSpPr>
            <p:spPr bwMode="auto">
              <a:xfrm flipH="1">
                <a:off x="1465" y="2421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0" name="Line 62"/>
              <p:cNvSpPr>
                <a:spLocks noChangeShapeType="1"/>
              </p:cNvSpPr>
              <p:nvPr/>
            </p:nvSpPr>
            <p:spPr bwMode="auto">
              <a:xfrm flipH="1">
                <a:off x="121" y="2419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1" name="Line 63"/>
              <p:cNvSpPr>
                <a:spLocks noChangeShapeType="1"/>
              </p:cNvSpPr>
              <p:nvPr/>
            </p:nvSpPr>
            <p:spPr bwMode="auto">
              <a:xfrm flipH="1">
                <a:off x="2826" y="2424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" name="Group 64"/>
              <p:cNvGrpSpPr>
                <a:grpSpLocks/>
              </p:cNvGrpSpPr>
              <p:nvPr/>
            </p:nvGrpSpPr>
            <p:grpSpPr bwMode="auto">
              <a:xfrm>
                <a:off x="9" y="2273"/>
                <a:ext cx="5739" cy="272"/>
                <a:chOff x="9" y="2273"/>
                <a:chExt cx="5739" cy="272"/>
              </a:xfrm>
            </p:grpSpPr>
            <p:sp>
              <p:nvSpPr>
                <p:cNvPr id="1004609" name="AutoShape 65"/>
                <p:cNvSpPr>
                  <a:spLocks noChangeArrowheads="1"/>
                </p:cNvSpPr>
                <p:nvPr/>
              </p:nvSpPr>
              <p:spPr bwMode="auto">
                <a:xfrm>
                  <a:off x="5657" y="2273"/>
                  <a:ext cx="91" cy="272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gradFill rotWithShape="1">
                  <a:gsLst>
                    <a:gs pos="0">
                      <a:srgbClr val="205AA7">
                        <a:gamma/>
                        <a:shade val="46275"/>
                        <a:invGamma/>
                      </a:srgbClr>
                    </a:gs>
                    <a:gs pos="50000">
                      <a:srgbClr val="205AA7">
                        <a:alpha val="80000"/>
                      </a:srgbClr>
                    </a:gs>
                    <a:gs pos="100000">
                      <a:srgbClr val="205AA7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grpSp>
              <p:nvGrpSpPr>
                <p:cNvPr id="17" name="Group 66"/>
                <p:cNvGrpSpPr>
                  <a:grpSpLocks/>
                </p:cNvGrpSpPr>
                <p:nvPr/>
              </p:nvGrpSpPr>
              <p:grpSpPr bwMode="auto">
                <a:xfrm>
                  <a:off x="9" y="2343"/>
                  <a:ext cx="5643" cy="134"/>
                  <a:chOff x="9" y="2343"/>
                  <a:chExt cx="5723" cy="134"/>
                </a:xfrm>
              </p:grpSpPr>
              <p:sp>
                <p:nvSpPr>
                  <p:cNvPr id="1004611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336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2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4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3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285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4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423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5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561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6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69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7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8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9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9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1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0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12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1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39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2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53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3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4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181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5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195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6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209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7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223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8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0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1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79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93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3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30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4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32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5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6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49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7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363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8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37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9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9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0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40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41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2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433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3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447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461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5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6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48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7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517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8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531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9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545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50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55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51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</p:grpSp>
          </p:grpSp>
        </p:grpSp>
        <p:sp>
          <p:nvSpPr>
            <p:cNvPr id="6182" name="Rectangle 108"/>
            <p:cNvSpPr>
              <a:spLocks noChangeArrowheads="1"/>
            </p:cNvSpPr>
            <p:nvPr/>
          </p:nvSpPr>
          <p:spPr bwMode="auto">
            <a:xfrm>
              <a:off x="5352" y="2732"/>
              <a:ext cx="41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003399"/>
                  </a:solidFill>
                </a:rPr>
                <a:t>2010</a:t>
              </a:r>
            </a:p>
          </p:txBody>
        </p:sp>
      </p:grpSp>
      <p:grpSp>
        <p:nvGrpSpPr>
          <p:cNvPr id="18" name="Group 109"/>
          <p:cNvGrpSpPr>
            <a:grpSpLocks/>
          </p:cNvGrpSpPr>
          <p:nvPr/>
        </p:nvGrpSpPr>
        <p:grpSpPr bwMode="auto">
          <a:xfrm>
            <a:off x="6564314" y="4018462"/>
            <a:ext cx="2516187" cy="2220914"/>
            <a:chOff x="4135" y="2432"/>
            <a:chExt cx="1585" cy="1399"/>
          </a:xfrm>
        </p:grpSpPr>
        <p:pic>
          <p:nvPicPr>
            <p:cNvPr id="6160" name="Picture 110" descr="F-5B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3" y="3066"/>
              <a:ext cx="7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1" name="Picture 111" descr="AMX-T_Diagonal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76" y="2716"/>
              <a:ext cx="393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12"/>
            <p:cNvGrpSpPr>
              <a:grpSpLocks/>
            </p:cNvGrpSpPr>
            <p:nvPr/>
          </p:nvGrpSpPr>
          <p:grpSpPr bwMode="auto">
            <a:xfrm rot="5400000">
              <a:off x="4167" y="2967"/>
              <a:ext cx="283" cy="181"/>
              <a:chOff x="3651" y="2160"/>
              <a:chExt cx="272" cy="1134"/>
            </a:xfrm>
          </p:grpSpPr>
          <p:sp>
            <p:nvSpPr>
              <p:cNvPr id="6179" name="Line 113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0" name="Line 114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15"/>
            <p:cNvGrpSpPr>
              <a:grpSpLocks/>
            </p:cNvGrpSpPr>
            <p:nvPr/>
          </p:nvGrpSpPr>
          <p:grpSpPr bwMode="auto">
            <a:xfrm>
              <a:off x="5252" y="2887"/>
              <a:ext cx="295" cy="287"/>
              <a:chOff x="3651" y="2160"/>
              <a:chExt cx="272" cy="1134"/>
            </a:xfrm>
          </p:grpSpPr>
          <p:sp>
            <p:nvSpPr>
              <p:cNvPr id="6177" name="Line 116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Line 117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4" name="Text Box 118"/>
            <p:cNvSpPr txBox="1">
              <a:spLocks noChangeArrowheads="1"/>
            </p:cNvSpPr>
            <p:nvPr/>
          </p:nvSpPr>
          <p:spPr bwMode="auto">
            <a:xfrm>
              <a:off x="4393" y="3463"/>
              <a:ext cx="113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dirty="0" err="1">
                  <a:latin typeface="Arial Narrow" pitchFamily="34" charset="0"/>
                </a:rPr>
                <a:t>Programas</a:t>
              </a:r>
              <a:r>
                <a:rPr lang="en-US" sz="1600" dirty="0">
                  <a:latin typeface="Arial Narrow" pitchFamily="34" charset="0"/>
                </a:rPr>
                <a:t> de </a:t>
              </a:r>
              <a:r>
                <a:rPr lang="en-US" sz="1600" dirty="0" err="1">
                  <a:latin typeface="Arial Narrow" pitchFamily="34" charset="0"/>
                </a:rPr>
                <a:t>modernização</a:t>
              </a:r>
              <a:endParaRPr lang="en-US" sz="1600" dirty="0">
                <a:latin typeface="Arial Narrow" pitchFamily="34" charset="0"/>
              </a:endParaRPr>
            </a:p>
          </p:txBody>
        </p:sp>
        <p:sp>
          <p:nvSpPr>
            <p:cNvPr id="6165" name="Text Box 119"/>
            <p:cNvSpPr txBox="1">
              <a:spLocks noChangeArrowheads="1"/>
            </p:cNvSpPr>
            <p:nvPr/>
          </p:nvSpPr>
          <p:spPr bwMode="auto">
            <a:xfrm>
              <a:off x="4602" y="3218"/>
              <a:ext cx="50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i="1" dirty="0">
                  <a:latin typeface="Arial Narrow" pitchFamily="34" charset="0"/>
                </a:rPr>
                <a:t>F-5M</a:t>
              </a:r>
            </a:p>
          </p:txBody>
        </p:sp>
        <p:sp>
          <p:nvSpPr>
            <p:cNvPr id="6166" name="Text Box 120"/>
            <p:cNvSpPr txBox="1">
              <a:spLocks noChangeArrowheads="1"/>
            </p:cNvSpPr>
            <p:nvPr/>
          </p:nvSpPr>
          <p:spPr bwMode="auto">
            <a:xfrm>
              <a:off x="4135" y="3199"/>
              <a:ext cx="5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dirty="0" err="1">
                  <a:latin typeface="Arial Narrow" pitchFamily="34" charset="0"/>
                </a:rPr>
                <a:t>Lote</a:t>
              </a:r>
              <a:r>
                <a:rPr lang="en-US" sz="1200" dirty="0">
                  <a:latin typeface="Arial Narrow" pitchFamily="34" charset="0"/>
                </a:rPr>
                <a:t> I</a:t>
              </a:r>
            </a:p>
          </p:txBody>
        </p:sp>
        <p:sp>
          <p:nvSpPr>
            <p:cNvPr id="6167" name="Text Box 121"/>
            <p:cNvSpPr txBox="1">
              <a:spLocks noChangeArrowheads="1"/>
            </p:cNvSpPr>
            <p:nvPr/>
          </p:nvSpPr>
          <p:spPr bwMode="auto">
            <a:xfrm>
              <a:off x="5215" y="3166"/>
              <a:ext cx="5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dirty="0" err="1">
                  <a:latin typeface="Arial Narrow" pitchFamily="34" charset="0"/>
                </a:rPr>
                <a:t>Lote</a:t>
              </a:r>
              <a:r>
                <a:rPr lang="en-US" sz="1200" dirty="0">
                  <a:latin typeface="Arial Narrow" pitchFamily="34" charset="0"/>
                </a:rPr>
                <a:t> II</a:t>
              </a:r>
            </a:p>
          </p:txBody>
        </p:sp>
        <p:sp>
          <p:nvSpPr>
            <p:cNvPr id="6168" name="Text Box 122"/>
            <p:cNvSpPr txBox="1">
              <a:spLocks noChangeArrowheads="1"/>
            </p:cNvSpPr>
            <p:nvPr/>
          </p:nvSpPr>
          <p:spPr bwMode="auto">
            <a:xfrm>
              <a:off x="4419" y="2833"/>
              <a:ext cx="50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i="1" dirty="0">
                  <a:latin typeface="Arial Narrow" pitchFamily="34" charset="0"/>
                </a:rPr>
                <a:t>A-1M</a:t>
              </a:r>
            </a:p>
          </p:txBody>
        </p:sp>
        <p:grpSp>
          <p:nvGrpSpPr>
            <p:cNvPr id="21" name="Group 123"/>
            <p:cNvGrpSpPr>
              <a:grpSpLocks/>
            </p:cNvGrpSpPr>
            <p:nvPr/>
          </p:nvGrpSpPr>
          <p:grpSpPr bwMode="auto">
            <a:xfrm rot="5400000">
              <a:off x="4508" y="2521"/>
              <a:ext cx="359" cy="181"/>
              <a:chOff x="3651" y="2160"/>
              <a:chExt cx="272" cy="1134"/>
            </a:xfrm>
          </p:grpSpPr>
          <p:sp>
            <p:nvSpPr>
              <p:cNvPr id="6175" name="Line 124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6" name="Line 125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170" name="Picture 126" descr="AF1_Direita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76" y="2579"/>
              <a:ext cx="48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127"/>
            <p:cNvGrpSpPr>
              <a:grpSpLocks/>
            </p:cNvGrpSpPr>
            <p:nvPr/>
          </p:nvGrpSpPr>
          <p:grpSpPr bwMode="auto">
            <a:xfrm>
              <a:off x="5337" y="2471"/>
              <a:ext cx="106" cy="210"/>
              <a:chOff x="3651" y="2160"/>
              <a:chExt cx="272" cy="1134"/>
            </a:xfrm>
          </p:grpSpPr>
          <p:sp>
            <p:nvSpPr>
              <p:cNvPr id="6173" name="Line 128"/>
              <p:cNvSpPr>
                <a:spLocks noChangeShapeType="1"/>
              </p:cNvSpPr>
              <p:nvPr/>
            </p:nvSpPr>
            <p:spPr bwMode="auto">
              <a:xfrm flipV="1">
                <a:off x="3923" y="2160"/>
                <a:ext cx="0" cy="1134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4" name="Line 129"/>
              <p:cNvSpPr>
                <a:spLocks noChangeShapeType="1"/>
              </p:cNvSpPr>
              <p:nvPr/>
            </p:nvSpPr>
            <p:spPr bwMode="auto">
              <a:xfrm>
                <a:off x="3651" y="3294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72" name="Text Box 130"/>
            <p:cNvSpPr txBox="1">
              <a:spLocks noChangeArrowheads="1"/>
            </p:cNvSpPr>
            <p:nvPr/>
          </p:nvSpPr>
          <p:spPr bwMode="auto">
            <a:xfrm>
              <a:off x="4507" y="2537"/>
              <a:ext cx="50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i="1" dirty="0">
                  <a:latin typeface="Arial Narrow" pitchFamily="34" charset="0"/>
                </a:rPr>
                <a:t>A-4</a:t>
              </a:r>
            </a:p>
          </p:txBody>
        </p:sp>
      </p:grpSp>
      <p:grpSp>
        <p:nvGrpSpPr>
          <p:cNvPr id="23" name="Grupo 136"/>
          <p:cNvGrpSpPr/>
          <p:nvPr/>
        </p:nvGrpSpPr>
        <p:grpSpPr>
          <a:xfrm>
            <a:off x="2" y="4301040"/>
            <a:ext cx="1643041" cy="2255238"/>
            <a:chOff x="1" y="4143380"/>
            <a:chExt cx="1643041" cy="2255238"/>
          </a:xfrm>
        </p:grpSpPr>
        <p:pic>
          <p:nvPicPr>
            <p:cNvPr id="132" name="Picture 327" descr="XAVANTE_Direita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" y="5643579"/>
              <a:ext cx="1285852" cy="405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" name="Text Box 7"/>
            <p:cNvSpPr txBox="1">
              <a:spLocks noChangeArrowheads="1"/>
            </p:cNvSpPr>
            <p:nvPr/>
          </p:nvSpPr>
          <p:spPr bwMode="auto">
            <a:xfrm>
              <a:off x="71406" y="6060064"/>
              <a:ext cx="15716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 err="1" smtClean="0">
                  <a:latin typeface="Arial Narrow" pitchFamily="34" charset="0"/>
                </a:rPr>
                <a:t>Xavante</a:t>
              </a:r>
              <a:r>
                <a:rPr lang="en-US" sz="1600" dirty="0" smtClean="0">
                  <a:latin typeface="Arial Narrow" pitchFamily="34" charset="0"/>
                </a:rPr>
                <a:t> </a:t>
              </a:r>
              <a:r>
                <a:rPr lang="en-US" sz="1600" dirty="0">
                  <a:latin typeface="Arial Narrow" pitchFamily="34" charset="0"/>
                </a:rPr>
                <a:t>(1970)</a:t>
              </a:r>
            </a:p>
          </p:txBody>
        </p:sp>
        <p:sp>
          <p:nvSpPr>
            <p:cNvPr id="135" name="Line 4"/>
            <p:cNvSpPr>
              <a:spLocks noChangeShapeType="1"/>
            </p:cNvSpPr>
            <p:nvPr/>
          </p:nvSpPr>
          <p:spPr bwMode="auto">
            <a:xfrm flipV="1">
              <a:off x="214282" y="4143380"/>
              <a:ext cx="0" cy="1584325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upo 139"/>
          <p:cNvGrpSpPr/>
          <p:nvPr/>
        </p:nvGrpSpPr>
        <p:grpSpPr>
          <a:xfrm>
            <a:off x="1500166" y="5229735"/>
            <a:ext cx="3429024" cy="1143008"/>
            <a:chOff x="2071670" y="1071546"/>
            <a:chExt cx="3429024" cy="1143008"/>
          </a:xfrm>
        </p:grpSpPr>
        <p:sp>
          <p:nvSpPr>
            <p:cNvPr id="139" name="Texto explicativo em seta para a esquerda 138"/>
            <p:cNvSpPr/>
            <p:nvPr/>
          </p:nvSpPr>
          <p:spPr>
            <a:xfrm>
              <a:off x="2071670" y="1071546"/>
              <a:ext cx="3214710" cy="1143008"/>
            </a:xfrm>
            <a:prstGeom prst="leftArrowCallout">
              <a:avLst>
                <a:gd name="adj1" fmla="val 25000"/>
                <a:gd name="adj2" fmla="val 19920"/>
                <a:gd name="adj3" fmla="val 59540"/>
                <a:gd name="adj4" fmla="val 76464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aixaDeTexto 137"/>
            <p:cNvSpPr txBox="1"/>
            <p:nvPr/>
          </p:nvSpPr>
          <p:spPr>
            <a:xfrm>
              <a:off x="2928926" y="1142984"/>
              <a:ext cx="25717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Arial Narrow" pitchFamily="34" charset="0"/>
                </a:rPr>
                <a:t>Domínio dos métodos e processos de fabricação seriada de aeronaves</a:t>
              </a:r>
              <a:endParaRPr lang="en-US" dirty="0">
                <a:latin typeface="Arial Narrow" pitchFamily="34" charset="0"/>
              </a:endParaRPr>
            </a:p>
          </p:txBody>
        </p:sp>
      </p:grpSp>
      <p:grpSp>
        <p:nvGrpSpPr>
          <p:cNvPr id="25" name="Grupo 140"/>
          <p:cNvGrpSpPr/>
          <p:nvPr/>
        </p:nvGrpSpPr>
        <p:grpSpPr>
          <a:xfrm>
            <a:off x="1571604" y="1443520"/>
            <a:ext cx="3286148" cy="1143008"/>
            <a:chOff x="2071670" y="1071546"/>
            <a:chExt cx="3286148" cy="1143008"/>
          </a:xfrm>
        </p:grpSpPr>
        <p:sp>
          <p:nvSpPr>
            <p:cNvPr id="142" name="Texto explicativo em seta para a esquerda 141"/>
            <p:cNvSpPr/>
            <p:nvPr/>
          </p:nvSpPr>
          <p:spPr>
            <a:xfrm>
              <a:off x="2071670" y="1071546"/>
              <a:ext cx="3071834" cy="1143008"/>
            </a:xfrm>
            <a:prstGeom prst="leftArrowCallout">
              <a:avLst>
                <a:gd name="adj1" fmla="val 25000"/>
                <a:gd name="adj2" fmla="val 19920"/>
                <a:gd name="adj3" fmla="val 59540"/>
                <a:gd name="adj4" fmla="val 76464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CaixaDeTexto 142"/>
            <p:cNvSpPr txBox="1"/>
            <p:nvPr/>
          </p:nvSpPr>
          <p:spPr>
            <a:xfrm>
              <a:off x="2928926" y="1214422"/>
              <a:ext cx="24288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Arial Narrow" pitchFamily="34" charset="0"/>
                </a:rPr>
                <a:t>Criação e início das atividades industriais da Embraer</a:t>
              </a:r>
              <a:endParaRPr lang="en-US" dirty="0">
                <a:latin typeface="Arial Narrow" pitchFamily="34" charset="0"/>
              </a:endParaRPr>
            </a:p>
          </p:txBody>
        </p:sp>
      </p:grpSp>
      <p:grpSp>
        <p:nvGrpSpPr>
          <p:cNvPr id="26" name="Grupo 146"/>
          <p:cNvGrpSpPr/>
          <p:nvPr/>
        </p:nvGrpSpPr>
        <p:grpSpPr>
          <a:xfrm>
            <a:off x="5429256" y="2157900"/>
            <a:ext cx="3571900" cy="1143008"/>
            <a:chOff x="2071670" y="1071546"/>
            <a:chExt cx="3571900" cy="1143008"/>
          </a:xfrm>
        </p:grpSpPr>
        <p:sp>
          <p:nvSpPr>
            <p:cNvPr id="148" name="Texto explicativo em seta para a esquerda 147"/>
            <p:cNvSpPr/>
            <p:nvPr/>
          </p:nvSpPr>
          <p:spPr>
            <a:xfrm>
              <a:off x="2071670" y="1071546"/>
              <a:ext cx="3429024" cy="1143008"/>
            </a:xfrm>
            <a:prstGeom prst="leftArrowCallout">
              <a:avLst>
                <a:gd name="adj1" fmla="val 25000"/>
                <a:gd name="adj2" fmla="val 19920"/>
                <a:gd name="adj3" fmla="val 59540"/>
                <a:gd name="adj4" fmla="val 76464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CaixaDeTexto 148"/>
            <p:cNvSpPr txBox="1"/>
            <p:nvPr/>
          </p:nvSpPr>
          <p:spPr>
            <a:xfrm>
              <a:off x="2928926" y="1214422"/>
              <a:ext cx="27146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Arial Narrow" pitchFamily="34" charset="0"/>
                </a:rPr>
                <a:t>Início de integração de sistemas e Software de Missão da aeronave</a:t>
              </a:r>
              <a:endParaRPr lang="en-US" dirty="0">
                <a:latin typeface="Arial Narrow" pitchFamily="34" charset="0"/>
              </a:endParaRPr>
            </a:p>
          </p:txBody>
        </p:sp>
      </p:grpSp>
      <p:sp>
        <p:nvSpPr>
          <p:cNvPr id="152" name="CaixaDeTexto 151"/>
          <p:cNvSpPr txBox="1"/>
          <p:nvPr/>
        </p:nvSpPr>
        <p:spPr>
          <a:xfrm>
            <a:off x="5572132" y="4372478"/>
            <a:ext cx="2643206" cy="923326"/>
          </a:xfrm>
          <a:prstGeom prst="rect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7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wrap="square" lIns="91435" tIns="45718" rIns="91435" bIns="45718" rtlCol="0">
            <a:spAutoFit/>
          </a:bodyPr>
          <a:lstStyle/>
          <a:p>
            <a:r>
              <a:rPr lang="pt-BR" dirty="0" smtClean="0">
                <a:latin typeface="Arial Narrow" pitchFamily="34" charset="0"/>
              </a:rPr>
              <a:t>Integração de sistemas duais complexos de vigilância e monitoramento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54" name="CaixaDeTexto 153"/>
          <p:cNvSpPr txBox="1"/>
          <p:nvPr/>
        </p:nvSpPr>
        <p:spPr>
          <a:xfrm>
            <a:off x="6000760" y="2877644"/>
            <a:ext cx="2928926" cy="923326"/>
          </a:xfrm>
          <a:prstGeom prst="rect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7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wrap="square" lIns="91435" tIns="45718" rIns="91435" bIns="45718" rtlCol="0">
            <a:spAutoFit/>
          </a:bodyPr>
          <a:lstStyle/>
          <a:p>
            <a:r>
              <a:rPr lang="pt-BR" dirty="0" smtClean="0">
                <a:latin typeface="Arial Narrow" pitchFamily="34" charset="0"/>
              </a:rPr>
              <a:t>Domínio da integração de sistemas e Software de Missão da aeronave</a:t>
            </a:r>
            <a:endParaRPr lang="en-US" dirty="0">
              <a:latin typeface="Arial Narrow" pitchFamily="34" charset="0"/>
            </a:endParaRPr>
          </a:p>
        </p:txBody>
      </p:sp>
      <p:grpSp>
        <p:nvGrpSpPr>
          <p:cNvPr id="27" name="Grupo 150"/>
          <p:cNvGrpSpPr/>
          <p:nvPr/>
        </p:nvGrpSpPr>
        <p:grpSpPr>
          <a:xfrm>
            <a:off x="1928794" y="1372082"/>
            <a:ext cx="1214446" cy="852490"/>
            <a:chOff x="1857356" y="1214422"/>
            <a:chExt cx="1214446" cy="852490"/>
          </a:xfrm>
        </p:grpSpPr>
        <p:pic>
          <p:nvPicPr>
            <p:cNvPr id="147" name="Picture 336" descr="Xingu_Direita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49438" y="1643050"/>
              <a:ext cx="979488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" name="Text Box 12"/>
            <p:cNvSpPr txBox="1">
              <a:spLocks noChangeArrowheads="1"/>
            </p:cNvSpPr>
            <p:nvPr/>
          </p:nvSpPr>
          <p:spPr bwMode="auto">
            <a:xfrm>
              <a:off x="1857356" y="1214422"/>
              <a:ext cx="121444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 smtClean="0">
                  <a:latin typeface="Arial Narrow" pitchFamily="34" charset="0"/>
                </a:rPr>
                <a:t>Xingu (1976</a:t>
              </a:r>
              <a:r>
                <a:rPr lang="en-US" sz="1600" dirty="0">
                  <a:latin typeface="Arial Narrow" pitchFamily="34" charset="0"/>
                </a:rPr>
                <a:t>)</a:t>
              </a:r>
            </a:p>
          </p:txBody>
        </p:sp>
      </p:grpSp>
      <p:grpSp>
        <p:nvGrpSpPr>
          <p:cNvPr id="28" name="Grupo 162"/>
          <p:cNvGrpSpPr/>
          <p:nvPr/>
        </p:nvGrpSpPr>
        <p:grpSpPr>
          <a:xfrm>
            <a:off x="3143240" y="1229206"/>
            <a:ext cx="5857916" cy="1624438"/>
            <a:chOff x="3143240" y="1071546"/>
            <a:chExt cx="5857916" cy="1624438"/>
          </a:xfrm>
        </p:grpSpPr>
        <p:grpSp>
          <p:nvGrpSpPr>
            <p:cNvPr id="29" name="Grupo 160"/>
            <p:cNvGrpSpPr/>
            <p:nvPr/>
          </p:nvGrpSpPr>
          <p:grpSpPr>
            <a:xfrm>
              <a:off x="3143240" y="1071546"/>
              <a:ext cx="5857916" cy="1474789"/>
              <a:chOff x="3143240" y="1071546"/>
              <a:chExt cx="5857916" cy="1474789"/>
            </a:xfrm>
          </p:grpSpPr>
          <p:sp>
            <p:nvSpPr>
              <p:cNvPr id="153" name="CaixaDeTexto 152"/>
              <p:cNvSpPr txBox="1"/>
              <p:nvPr/>
            </p:nvSpPr>
            <p:spPr>
              <a:xfrm>
                <a:off x="3143240" y="1362662"/>
                <a:ext cx="1857388" cy="646331"/>
              </a:xfrm>
              <a:prstGeom prst="rect">
                <a:avLst/>
              </a:prstGeom>
              <a:gradFill>
                <a:gsLst>
                  <a:gs pos="0">
                    <a:srgbClr val="FFFF00">
                      <a:tint val="66000"/>
                      <a:satMod val="160000"/>
                      <a:alpha val="7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0800000" scaled="1"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Arial Narrow" pitchFamily="34" charset="0"/>
                  </a:rPr>
                  <a:t>Pressurização</a:t>
                </a:r>
              </a:p>
              <a:p>
                <a:r>
                  <a:rPr lang="pt-BR" dirty="0" err="1" smtClean="0">
                    <a:latin typeface="Arial Narrow" pitchFamily="34" charset="0"/>
                  </a:rPr>
                  <a:t>Empenagem</a:t>
                </a:r>
                <a:r>
                  <a:rPr lang="pt-BR" dirty="0" smtClean="0">
                    <a:latin typeface="Arial Narrow" pitchFamily="34" charset="0"/>
                  </a:rPr>
                  <a:t> em “T”</a:t>
                </a:r>
                <a:endParaRPr lang="en-US" dirty="0">
                  <a:latin typeface="Arial Narrow" pitchFamily="34" charset="0"/>
                </a:endParaRPr>
              </a:p>
            </p:txBody>
          </p:sp>
          <p:pic>
            <p:nvPicPr>
              <p:cNvPr id="156" name="Picture 363" descr="VC-97 Brasília_Direita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916633" y="1071546"/>
                <a:ext cx="1512887" cy="42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7" name="Picture 366" descr="MP-México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059509" y="1285860"/>
                <a:ext cx="1584325" cy="1260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8" name="Text Box 12"/>
              <p:cNvSpPr txBox="1">
                <a:spLocks noChangeArrowheads="1"/>
              </p:cNvSpPr>
              <p:nvPr/>
            </p:nvSpPr>
            <p:spPr bwMode="auto">
              <a:xfrm>
                <a:off x="7500958" y="1142984"/>
                <a:ext cx="135732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dirty="0" smtClean="0">
                    <a:latin typeface="Arial Narrow" pitchFamily="34" charset="0"/>
                  </a:rPr>
                  <a:t>Brasília (1983)</a:t>
                </a:r>
                <a:endParaRPr lang="en-US" sz="1600" dirty="0">
                  <a:latin typeface="Arial Narrow" pitchFamily="34" charset="0"/>
                </a:endParaRPr>
              </a:p>
            </p:txBody>
          </p:sp>
          <p:sp>
            <p:nvSpPr>
              <p:cNvPr id="159" name="Text Box 12"/>
              <p:cNvSpPr txBox="1">
                <a:spLocks noChangeArrowheads="1"/>
              </p:cNvSpPr>
              <p:nvPr/>
            </p:nvSpPr>
            <p:spPr bwMode="auto">
              <a:xfrm>
                <a:off x="7500958" y="1733124"/>
                <a:ext cx="150019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dirty="0" smtClean="0">
                    <a:latin typeface="Arial Narrow" pitchFamily="34" charset="0"/>
                  </a:rPr>
                  <a:t>EMB 145 (1994)</a:t>
                </a:r>
                <a:endParaRPr lang="en-US" sz="1600" dirty="0">
                  <a:latin typeface="Arial Narrow" pitchFamily="34" charset="0"/>
                </a:endParaRPr>
              </a:p>
            </p:txBody>
          </p:sp>
          <p:sp>
            <p:nvSpPr>
              <p:cNvPr id="160" name="Seta para a direita 159"/>
              <p:cNvSpPr/>
              <p:nvPr/>
            </p:nvSpPr>
            <p:spPr>
              <a:xfrm>
                <a:off x="5214942" y="1571612"/>
                <a:ext cx="571504" cy="285752"/>
              </a:xfrm>
              <a:prstGeom prst="rightArrow">
                <a:avLst/>
              </a:prstGeom>
              <a:gradFill>
                <a:gsLst>
                  <a:gs pos="0">
                    <a:srgbClr val="FFFF00">
                      <a:tint val="66000"/>
                      <a:satMod val="160000"/>
                      <a:alpha val="7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0800000" scaled="1"/>
              </a:gra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2" name="Text Box 12"/>
            <p:cNvSpPr txBox="1">
              <a:spLocks noChangeArrowheads="1"/>
            </p:cNvSpPr>
            <p:nvPr/>
          </p:nvSpPr>
          <p:spPr bwMode="auto">
            <a:xfrm>
              <a:off x="6429388" y="2357430"/>
              <a:ext cx="1857388" cy="338554"/>
            </a:xfrm>
            <a:prstGeom prst="rect">
              <a:avLst/>
            </a:prstGeom>
            <a:gradFill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</a:gradFill>
            <a:ln w="9525">
              <a:solidFill>
                <a:schemeClr val="accent1">
                  <a:shade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dirty="0" err="1" smtClean="0">
                  <a:latin typeface="Arial Narrow" pitchFamily="34" charset="0"/>
                </a:rPr>
                <a:t>Sucessos</a:t>
              </a:r>
              <a:r>
                <a:rPr lang="en-US" sz="1600" dirty="0" smtClean="0">
                  <a:latin typeface="Arial Narrow" pitchFamily="34" charset="0"/>
                </a:rPr>
                <a:t> </a:t>
              </a:r>
              <a:r>
                <a:rPr lang="en-US" sz="1600" dirty="0" err="1" smtClean="0">
                  <a:latin typeface="Arial Narrow" pitchFamily="34" charset="0"/>
                </a:rPr>
                <a:t>Comerciais</a:t>
              </a:r>
              <a:r>
                <a:rPr lang="en-US" sz="1600" dirty="0" smtClean="0">
                  <a:latin typeface="Arial Narrow" pitchFamily="34" charset="0"/>
                </a:rPr>
                <a:t> </a:t>
              </a:r>
              <a:endParaRPr lang="en-US" sz="1600" dirty="0">
                <a:latin typeface="Arial Narrow" pitchFamily="34" charset="0"/>
              </a:endParaRPr>
            </a:p>
          </p:txBody>
        </p:sp>
      </p:grpSp>
      <p:grpSp>
        <p:nvGrpSpPr>
          <p:cNvPr id="30" name="Grupo 168"/>
          <p:cNvGrpSpPr/>
          <p:nvPr/>
        </p:nvGrpSpPr>
        <p:grpSpPr>
          <a:xfrm>
            <a:off x="3286116" y="4819742"/>
            <a:ext cx="5857916" cy="1624438"/>
            <a:chOff x="3286116" y="4662082"/>
            <a:chExt cx="5857916" cy="1624438"/>
          </a:xfrm>
        </p:grpSpPr>
        <p:sp>
          <p:nvSpPr>
            <p:cNvPr id="146" name="CaixaDeTexto 145"/>
            <p:cNvSpPr txBox="1"/>
            <p:nvPr/>
          </p:nvSpPr>
          <p:spPr>
            <a:xfrm>
              <a:off x="3286116" y="5000637"/>
              <a:ext cx="2443180" cy="923330"/>
            </a:xfrm>
            <a:prstGeom prst="rect">
              <a:avLst/>
            </a:prstGeom>
            <a:gradFill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</a:gradFill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latin typeface="Arial Narrow" pitchFamily="34" charset="0"/>
                </a:rPr>
                <a:t>Desenvolvimento de parte do sistema de missão e </a:t>
              </a:r>
              <a:r>
                <a:rPr lang="pt-BR" dirty="0" err="1" smtClean="0">
                  <a:latin typeface="Arial Narrow" pitchFamily="34" charset="0"/>
                </a:rPr>
                <a:t>fly-by-wire</a:t>
              </a:r>
              <a:endParaRPr lang="en-US" dirty="0">
                <a:latin typeface="Arial Narrow" pitchFamily="34" charset="0"/>
              </a:endParaRPr>
            </a:p>
          </p:txBody>
        </p:sp>
        <p:grpSp>
          <p:nvGrpSpPr>
            <p:cNvPr id="31" name="Grupo 166"/>
            <p:cNvGrpSpPr/>
            <p:nvPr/>
          </p:nvGrpSpPr>
          <p:grpSpPr>
            <a:xfrm>
              <a:off x="6172321" y="4662082"/>
              <a:ext cx="2971711" cy="1624438"/>
              <a:chOff x="6100882" y="4643446"/>
              <a:chExt cx="2971711" cy="1624438"/>
            </a:xfrm>
          </p:grpSpPr>
          <p:pic>
            <p:nvPicPr>
              <p:cNvPr id="164" name="Picture 5" descr="~7684044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r="8333" b="28418"/>
              <a:stretch>
                <a:fillRect/>
              </a:stretch>
            </p:blipFill>
            <p:spPr bwMode="auto">
              <a:xfrm>
                <a:off x="6100882" y="4786322"/>
                <a:ext cx="2971711" cy="1237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5" name="Text Box 12"/>
              <p:cNvSpPr txBox="1">
                <a:spLocks noChangeArrowheads="1"/>
              </p:cNvSpPr>
              <p:nvPr/>
            </p:nvSpPr>
            <p:spPr bwMode="auto">
              <a:xfrm>
                <a:off x="6643702" y="4643446"/>
                <a:ext cx="2071702" cy="338554"/>
              </a:xfrm>
              <a:prstGeom prst="rect">
                <a:avLst/>
              </a:prstGeom>
              <a:gradFill>
                <a:gsLst>
                  <a:gs pos="0">
                    <a:srgbClr val="FFFF00">
                      <a:tint val="66000"/>
                      <a:satMod val="160000"/>
                      <a:alpha val="7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0800000" scaled="1"/>
              </a:gradFill>
              <a:ln w="9525">
                <a:solidFill>
                  <a:schemeClr val="accent1">
                    <a:shade val="5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 dirty="0" err="1" smtClean="0">
                    <a:latin typeface="Arial Narrow" pitchFamily="34" charset="0"/>
                  </a:rPr>
                  <a:t>Família</a:t>
                </a:r>
                <a:r>
                  <a:rPr lang="en-US" sz="1600" dirty="0" smtClean="0">
                    <a:latin typeface="Arial Narrow" pitchFamily="34" charset="0"/>
                  </a:rPr>
                  <a:t> 170/190 (1999) </a:t>
                </a:r>
                <a:endParaRPr lang="en-US" sz="1600" dirty="0">
                  <a:latin typeface="Arial Narrow" pitchFamily="34" charset="0"/>
                </a:endParaRPr>
              </a:p>
            </p:txBody>
          </p:sp>
          <p:sp>
            <p:nvSpPr>
              <p:cNvPr id="166" name="Text Box 12"/>
              <p:cNvSpPr txBox="1">
                <a:spLocks noChangeArrowheads="1"/>
              </p:cNvSpPr>
              <p:nvPr/>
            </p:nvSpPr>
            <p:spPr bwMode="auto">
              <a:xfrm>
                <a:off x="6643702" y="5929330"/>
                <a:ext cx="2071702" cy="338554"/>
              </a:xfrm>
              <a:prstGeom prst="rect">
                <a:avLst/>
              </a:prstGeom>
              <a:gradFill>
                <a:gsLst>
                  <a:gs pos="0">
                    <a:srgbClr val="FFFF00">
                      <a:tint val="66000"/>
                      <a:satMod val="160000"/>
                      <a:alpha val="7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0800000" scaled="1"/>
              </a:gradFill>
              <a:ln w="9525">
                <a:solidFill>
                  <a:schemeClr val="accent1">
                    <a:shade val="5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 dirty="0" err="1" smtClean="0">
                    <a:latin typeface="Arial Narrow" pitchFamily="34" charset="0"/>
                  </a:rPr>
                  <a:t>Sucesso</a:t>
                </a:r>
                <a:r>
                  <a:rPr lang="en-US" sz="1600" dirty="0" smtClean="0">
                    <a:latin typeface="Arial Narrow" pitchFamily="34" charset="0"/>
                  </a:rPr>
                  <a:t> </a:t>
                </a:r>
                <a:r>
                  <a:rPr lang="en-US" sz="1600" dirty="0" err="1" smtClean="0">
                    <a:latin typeface="Arial Narrow" pitchFamily="34" charset="0"/>
                  </a:rPr>
                  <a:t>Comercial</a:t>
                </a:r>
                <a:r>
                  <a:rPr lang="en-US" sz="1600" dirty="0" smtClean="0">
                    <a:latin typeface="Arial Narrow" pitchFamily="34" charset="0"/>
                  </a:rPr>
                  <a:t> </a:t>
                </a:r>
                <a:endParaRPr lang="en-US" sz="1600" dirty="0">
                  <a:latin typeface="Arial Narrow" pitchFamily="34" charset="0"/>
                </a:endParaRPr>
              </a:p>
            </p:txBody>
          </p:sp>
        </p:grpSp>
        <p:sp>
          <p:nvSpPr>
            <p:cNvPr id="168" name="Seta para a direita 167"/>
            <p:cNvSpPr/>
            <p:nvPr/>
          </p:nvSpPr>
          <p:spPr>
            <a:xfrm>
              <a:off x="5715008" y="5286388"/>
              <a:ext cx="571504" cy="285752"/>
            </a:xfrm>
            <a:prstGeom prst="rightArrow">
              <a:avLst/>
            </a:prstGeom>
            <a:gradFill>
              <a:gsLst>
                <a:gs pos="0">
                  <a:srgbClr val="FFFF00">
                    <a:tint val="66000"/>
                    <a:satMod val="160000"/>
                    <a:alpha val="7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2" grpId="1" animBg="1"/>
      <p:bldP spid="15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000628" y="500043"/>
            <a:ext cx="4141688" cy="2754313"/>
            <a:chOff x="3417" y="916"/>
            <a:chExt cx="2343" cy="1477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 rot="5400000">
              <a:off x="4679" y="1652"/>
              <a:ext cx="1158" cy="323"/>
              <a:chOff x="204" y="1162"/>
              <a:chExt cx="272" cy="998"/>
            </a:xfrm>
          </p:grpSpPr>
          <p:sp>
            <p:nvSpPr>
              <p:cNvPr id="6338" name="Line 27"/>
              <p:cNvSpPr>
                <a:spLocks noChangeShapeType="1"/>
              </p:cNvSpPr>
              <p:nvPr/>
            </p:nvSpPr>
            <p:spPr bwMode="auto">
              <a:xfrm flipV="1">
                <a:off x="204" y="1162"/>
                <a:ext cx="0" cy="998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9" name="Line 28"/>
              <p:cNvSpPr>
                <a:spLocks noChangeShapeType="1"/>
              </p:cNvSpPr>
              <p:nvPr/>
            </p:nvSpPr>
            <p:spPr bwMode="auto">
              <a:xfrm>
                <a:off x="204" y="1162"/>
                <a:ext cx="272" cy="0"/>
              </a:xfrm>
              <a:prstGeom prst="line">
                <a:avLst/>
              </a:prstGeom>
              <a:noFill/>
              <a:ln w="28575" cap="rnd">
                <a:solidFill>
                  <a:srgbClr val="969696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36" name="Text Box 29"/>
            <p:cNvSpPr txBox="1">
              <a:spLocks noChangeArrowheads="1"/>
            </p:cNvSpPr>
            <p:nvPr/>
          </p:nvSpPr>
          <p:spPr bwMode="auto">
            <a:xfrm>
              <a:off x="4180" y="1797"/>
              <a:ext cx="876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Arial Narrow" pitchFamily="34" charset="0"/>
                </a:rPr>
                <a:t>KC-390 (2009)</a:t>
              </a:r>
            </a:p>
          </p:txBody>
        </p:sp>
        <p:pic>
          <p:nvPicPr>
            <p:cNvPr id="6337" name="Picture 30" descr="KC390siluet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7" y="916"/>
              <a:ext cx="2343" cy="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" y="3608391"/>
            <a:ext cx="9148763" cy="1098551"/>
            <a:chOff x="0" y="2273"/>
            <a:chExt cx="5763" cy="692"/>
          </a:xfrm>
        </p:grpSpPr>
        <p:grpSp>
          <p:nvGrpSpPr>
            <p:cNvPr id="5" name="Group 54"/>
            <p:cNvGrpSpPr>
              <a:grpSpLocks/>
            </p:cNvGrpSpPr>
            <p:nvPr/>
          </p:nvGrpSpPr>
          <p:grpSpPr bwMode="auto">
            <a:xfrm>
              <a:off x="0" y="2273"/>
              <a:ext cx="5748" cy="692"/>
              <a:chOff x="0" y="2273"/>
              <a:chExt cx="5748" cy="692"/>
            </a:xfrm>
          </p:grpSpPr>
          <p:sp>
            <p:nvSpPr>
              <p:cNvPr id="6183" name="Rectangle 55"/>
              <p:cNvSpPr>
                <a:spLocks noChangeArrowheads="1"/>
              </p:cNvSpPr>
              <p:nvPr/>
            </p:nvSpPr>
            <p:spPr bwMode="auto">
              <a:xfrm>
                <a:off x="0" y="2732"/>
                <a:ext cx="41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1970</a:t>
                </a:r>
              </a:p>
            </p:txBody>
          </p:sp>
          <p:sp>
            <p:nvSpPr>
              <p:cNvPr id="6184" name="Rectangle 56"/>
              <p:cNvSpPr>
                <a:spLocks noChangeArrowheads="1"/>
              </p:cNvSpPr>
              <p:nvPr/>
            </p:nvSpPr>
            <p:spPr bwMode="auto">
              <a:xfrm>
                <a:off x="1244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1980</a:t>
                </a:r>
              </a:p>
            </p:txBody>
          </p:sp>
          <p:sp>
            <p:nvSpPr>
              <p:cNvPr id="6185" name="Rectangle 57"/>
              <p:cNvSpPr>
                <a:spLocks noChangeArrowheads="1"/>
              </p:cNvSpPr>
              <p:nvPr/>
            </p:nvSpPr>
            <p:spPr bwMode="auto">
              <a:xfrm>
                <a:off x="2632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1990</a:t>
                </a:r>
              </a:p>
            </p:txBody>
          </p:sp>
          <p:sp>
            <p:nvSpPr>
              <p:cNvPr id="6186" name="Rectangle 58"/>
              <p:cNvSpPr>
                <a:spLocks noChangeArrowheads="1"/>
              </p:cNvSpPr>
              <p:nvPr/>
            </p:nvSpPr>
            <p:spPr bwMode="auto">
              <a:xfrm>
                <a:off x="4014" y="2732"/>
                <a:ext cx="411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rgbClr val="003399"/>
                    </a:solidFill>
                  </a:rPr>
                  <a:t>2000</a:t>
                </a:r>
              </a:p>
            </p:txBody>
          </p:sp>
          <p:sp>
            <p:nvSpPr>
              <p:cNvPr id="6187" name="Line 59"/>
              <p:cNvSpPr>
                <a:spLocks noChangeShapeType="1"/>
              </p:cNvSpPr>
              <p:nvPr/>
            </p:nvSpPr>
            <p:spPr bwMode="auto">
              <a:xfrm flipH="1">
                <a:off x="4208" y="2413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8" name="Line 60"/>
              <p:cNvSpPr>
                <a:spLocks noChangeShapeType="1"/>
              </p:cNvSpPr>
              <p:nvPr/>
            </p:nvSpPr>
            <p:spPr bwMode="auto">
              <a:xfrm flipH="1">
                <a:off x="5546" y="2397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9" name="Line 61"/>
              <p:cNvSpPr>
                <a:spLocks noChangeShapeType="1"/>
              </p:cNvSpPr>
              <p:nvPr/>
            </p:nvSpPr>
            <p:spPr bwMode="auto">
              <a:xfrm flipH="1">
                <a:off x="1465" y="2421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0" name="Line 62"/>
              <p:cNvSpPr>
                <a:spLocks noChangeShapeType="1"/>
              </p:cNvSpPr>
              <p:nvPr/>
            </p:nvSpPr>
            <p:spPr bwMode="auto">
              <a:xfrm flipH="1">
                <a:off x="121" y="2419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1" name="Line 63"/>
              <p:cNvSpPr>
                <a:spLocks noChangeShapeType="1"/>
              </p:cNvSpPr>
              <p:nvPr/>
            </p:nvSpPr>
            <p:spPr bwMode="auto">
              <a:xfrm flipH="1">
                <a:off x="2826" y="2424"/>
                <a:ext cx="7" cy="35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64"/>
              <p:cNvGrpSpPr>
                <a:grpSpLocks/>
              </p:cNvGrpSpPr>
              <p:nvPr/>
            </p:nvGrpSpPr>
            <p:grpSpPr bwMode="auto">
              <a:xfrm>
                <a:off x="9" y="2273"/>
                <a:ext cx="5739" cy="272"/>
                <a:chOff x="9" y="2273"/>
                <a:chExt cx="5739" cy="272"/>
              </a:xfrm>
            </p:grpSpPr>
            <p:sp>
              <p:nvSpPr>
                <p:cNvPr id="1004609" name="AutoShape 65"/>
                <p:cNvSpPr>
                  <a:spLocks noChangeArrowheads="1"/>
                </p:cNvSpPr>
                <p:nvPr/>
              </p:nvSpPr>
              <p:spPr bwMode="auto">
                <a:xfrm>
                  <a:off x="5657" y="2273"/>
                  <a:ext cx="91" cy="272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gradFill rotWithShape="1">
                  <a:gsLst>
                    <a:gs pos="0">
                      <a:srgbClr val="205AA7">
                        <a:gamma/>
                        <a:shade val="46275"/>
                        <a:invGamma/>
                      </a:srgbClr>
                    </a:gs>
                    <a:gs pos="50000">
                      <a:srgbClr val="205AA7">
                        <a:alpha val="80000"/>
                      </a:srgbClr>
                    </a:gs>
                    <a:gs pos="100000">
                      <a:srgbClr val="205AA7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grpSp>
              <p:nvGrpSpPr>
                <p:cNvPr id="7" name="Group 66"/>
                <p:cNvGrpSpPr>
                  <a:grpSpLocks/>
                </p:cNvGrpSpPr>
                <p:nvPr/>
              </p:nvGrpSpPr>
              <p:grpSpPr bwMode="auto">
                <a:xfrm>
                  <a:off x="9" y="2343"/>
                  <a:ext cx="5643" cy="134"/>
                  <a:chOff x="9" y="2343"/>
                  <a:chExt cx="5723" cy="134"/>
                </a:xfrm>
              </p:grpSpPr>
              <p:sp>
                <p:nvSpPr>
                  <p:cNvPr id="1004611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336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2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4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3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285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4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423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5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561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6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69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7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8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9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19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1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0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12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1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39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2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53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3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4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181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5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195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6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209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7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223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8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0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1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79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93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3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30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4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32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5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6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49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7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363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8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377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39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91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0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4057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41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2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433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3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447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461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5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6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48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7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517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8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531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49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545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E79B02">
                          <a:gamma/>
                          <a:shade val="46275"/>
                          <a:invGamma/>
                        </a:srgbClr>
                      </a:gs>
                      <a:gs pos="50000">
                        <a:srgbClr val="E79B02">
                          <a:alpha val="80000"/>
                        </a:srgbClr>
                      </a:gs>
                      <a:gs pos="100000">
                        <a:srgbClr val="E79B0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50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559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  <p:sp>
                <p:nvSpPr>
                  <p:cNvPr id="1004651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2343"/>
                    <a:ext cx="136" cy="134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205AA7">
                          <a:gamma/>
                          <a:shade val="46275"/>
                          <a:invGamma/>
                        </a:srgbClr>
                      </a:gs>
                      <a:gs pos="50000">
                        <a:srgbClr val="205AA7">
                          <a:alpha val="80000"/>
                        </a:srgbClr>
                      </a:gs>
                      <a:gs pos="100000">
                        <a:srgbClr val="205AA7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anchor="ctr"/>
                  <a:lstStyle/>
                  <a:p>
                    <a:pPr>
                      <a:defRPr/>
                    </a:pPr>
                    <a:endParaRPr lang="pt-BR"/>
                  </a:p>
                </p:txBody>
              </p:sp>
            </p:grpSp>
          </p:grpSp>
        </p:grpSp>
        <p:sp>
          <p:nvSpPr>
            <p:cNvPr id="6182" name="Rectangle 108"/>
            <p:cNvSpPr>
              <a:spLocks noChangeArrowheads="1"/>
            </p:cNvSpPr>
            <p:nvPr/>
          </p:nvSpPr>
          <p:spPr bwMode="auto">
            <a:xfrm>
              <a:off x="5352" y="2732"/>
              <a:ext cx="41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003399"/>
                  </a:solidFill>
                </a:rPr>
                <a:t>2010</a:t>
              </a:r>
            </a:p>
          </p:txBody>
        </p:sp>
      </p:grpSp>
      <p:sp>
        <p:nvSpPr>
          <p:cNvPr id="155" name="CaixaDeTexto 154"/>
          <p:cNvSpPr txBox="1"/>
          <p:nvPr/>
        </p:nvSpPr>
        <p:spPr>
          <a:xfrm>
            <a:off x="1187624" y="2532964"/>
            <a:ext cx="6072230" cy="3416316"/>
          </a:xfrm>
          <a:prstGeom prst="rect">
            <a:avLst/>
          </a:prstGeom>
          <a:gradFill>
            <a:gsLst>
              <a:gs pos="0">
                <a:srgbClr val="FFFF00">
                  <a:tint val="66000"/>
                  <a:satMod val="160000"/>
                  <a:alpha val="7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wrap="square" lIns="91435" tIns="45718" rIns="91435" bIns="45718" rtlCol="0">
            <a:spAutoFit/>
          </a:bodyPr>
          <a:lstStyle/>
          <a:p>
            <a:pPr marL="176204" indent="-176204" algn="ctr">
              <a:lnSpc>
                <a:spcPct val="150000"/>
              </a:lnSpc>
            </a:pPr>
            <a:r>
              <a:rPr lang="pt-BR" sz="2400" b="1" dirty="0" smtClean="0"/>
              <a:t>Novo Salto Tecnológico e Industrial</a:t>
            </a:r>
          </a:p>
          <a:p>
            <a:pPr marL="176204" indent="-176204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Tecnologia  “</a:t>
            </a:r>
            <a:r>
              <a:rPr lang="pt-BR" sz="2400" dirty="0" err="1" smtClean="0"/>
              <a:t>Full</a:t>
            </a:r>
            <a:r>
              <a:rPr lang="pt-BR" sz="2400" dirty="0" smtClean="0"/>
              <a:t> </a:t>
            </a:r>
            <a:r>
              <a:rPr lang="pt-BR" sz="2400" dirty="0" err="1" smtClean="0"/>
              <a:t>Fly-By-Wire</a:t>
            </a:r>
            <a:r>
              <a:rPr lang="pt-BR" sz="2400" dirty="0" smtClean="0"/>
              <a:t>”</a:t>
            </a:r>
          </a:p>
          <a:p>
            <a:pPr marL="176204" indent="-176204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Novos processos de manufatura</a:t>
            </a:r>
          </a:p>
          <a:p>
            <a:pPr marL="176204" indent="-176204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Avião Virtual</a:t>
            </a:r>
          </a:p>
          <a:p>
            <a:pPr marL="176204" indent="-176204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Manutenção Preditiva</a:t>
            </a:r>
          </a:p>
          <a:p>
            <a:pPr marL="176204" indent="-176204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Parcerias Estratégicas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0" y="6525344"/>
            <a:ext cx="53955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7" name="CaixaDeTexto 66"/>
          <p:cNvSpPr txBox="1"/>
          <p:nvPr/>
        </p:nvSpPr>
        <p:spPr>
          <a:xfrm>
            <a:off x="8028384" y="6525344"/>
            <a:ext cx="111561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14" descr="logo F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75" y="138113"/>
            <a:ext cx="603408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AutoShape 4" descr="data:image/jpeg;base64,/9j/4AAQSkZJRgABAQAAAQABAAD/2wCEAAkGBhQSEBQSERMVFREUFRQaERAYGCMZGhQcExMXFBgaFRcaHCceGholJRcXIDIhJTMpOCwsFR4xNTAqNSYrLCkBCQoKDgwOGQ8PGC4kHiU1LDU1NTUrNSkqMC0yLio1KTQyKyw0LCkqNTA1LykwNSopLDQtMDQsLDApLzUsLCwsLP/AABEIAFgAlAMBIgACEQEDEQH/xAAaAAEAAwEBAQAAAAAAAAAAAAAABQYHAQQD/8QANhAAAgECAwUFBwMEAwAAAAAAAQIAAxEEEiEFBhOj4wcXIjFUFEFRYWRxgTKRoSNSsdFTk+H/xAAaAQEAAwEBAQAAAAAAAAAAAAAAAwQFAgYB/8QAMBEAAgECAwUIAQQDAAAAAAAAAAECAxEEEiETFFGh0QUVMUFSYXGBMkKxweEiIzT/2gAMAwEAAhEDEQA/ANxiIgCIiAIiIAiIgCIiAIiIAiIgCIiAIiIAiIgCInDAOxKBtftT4FerR9nzcNyubi2vb32yG08vfF9LzunIHiKa0uaUeysXJKSho/ddTSYma98g9LzunHfIPS87pz5vNPidd0Yz0c11NKiZr3x/S87px3x/S87pxvNLiO58Z6Oa6mlRM175B6XndOO+Mel53TjeaXEd0Yz0c11NKiZr3x/S83px3yD0vO6cbzS4jujGejmuppUTNu+L6Xm9Oc75B6XndON5p8R3RjPRzXU0qJmvfH9LzunO98X0vN6cbzS4jujGejmuppMSB3Q3n9upPU4fDy1MmXNmvZVa98o/u/iT0mjJSV0Z9WlKlNwmrNCIidEYnDOzhgGNbzNX9sxGU0snEa1zRvb55vF+8i9z8CK2OoIVzLnuw8wQgLG/y0E9W9Yw/t2JzGvn4rZsqpa/yJa9pLdkuCzYqrUI0p07X+Bdv9Kf3mSlmq29z3UqmxwTmlb/ABXlbVq32XDeTH4LBBDWw6HiEhQtJCfCAT5201ErG199sA9CotHDWqsjKjGigALC1yR8PP8AEs29FDZ9aoq4yqoqUwbIahQgPY6gH32Eoe9ezMEHoUsAwZqj2dg5cDMVVR97tf8AEs1pTV7WtzMjs+nRqKKqKebxv+nj+xd92NiUaOzqb1aVNmFI1HLIpOoNS1yPhaV3st2StZsRWqorLdVVWUEAsS7WBGlvCJat+cRwNm1QmnhWmv2YhP8AF58OzLBcPZ6t76jO/wCL5R/CzrKtpGPBEG2nutas3rOSX8nk2tvTs/DVno1MMC6WzFaKEagNodPjK7vTvXg6+HNLDYfJVZl8XCVdA2oBGtz5ScxuJ2LVqNUqMjVGN2bx6ny932lH3rfDDED2EAUgi6i+rXJP6tdNBIa05JPVW5mjgKFOU43hUUlrd6RujQNjbnYbBYbj4pFqVUXPVYjMEsLkIvlp5X989OxN68HjQ9PhBQoBy1VQKwJtpqR+J5Nj9p2GqoFxP9JyPHcZkb42Ivp8iPfPZiNycBi04lJEAYeGrSNh97Dwm0njay2VrcDMqKSlJ41TUm9H5L605MoW+exKKY5KWGK5KwTwKbhWdymlvwbfOaRtilhMHh+LUoUyiZF0pqWN7KPMazO9293zT2wmHazcF2YkeRCLmU2/KzSd6dm0MRTWliavDXNmADhC2UW9/mNZHRTtOSVmWsfUSnQpObcUrtrxaf8ASI7YWKwGPDinh0ulsyNSVTZr2IsPLQ/tKNvbsUYXHZMLlUNTzhXK2W5IIBqae64+8u2CxWztmU24dVSW1azCpUew0Gn/AIJm+3dtri8W9aqHWmRZFWxZQosB4iB8SfvOazWRJ2zexP2dCbrzlDNsrfq1u/jzNJ7MzU9mqcUoW4xtkyWtw0/49PjLjKV2WCn7NV4RcjjG+cKDfhp5ZSRbyl1luj+CMLtD/pn8/AiIkpRE4Z2cMAyHeRMT7XXyUaJTiNlY06RJGmpJOa8m+yx6VLDVHeoitUqfpLAECmLDQn4lp9dr9lYr4irW9oy8Ry2XhXtf55xeeTucHquT1JQUKkZ5lG/j5nqJ4nCVcOqMqtvC9ovyKdvdjuNjq73uM5VT8k8I/wAT6bkUlbH0M5UKrFyWNh4FJGp+dpbu536rk9Sc7nR6rk9SQ7CpmzNF19o4LY7JVLaW8HwtwO9q+10ahRp03VruzMFYH9C6Xsfi38S1bKq0KeDp0BWprakqkiooIJSxI187kmVQdjg9VyepHc4PVcnqSwtqpOWXx9zMluLoQoqtbK2/xerZ9R2d7P8AVN/20/8AUr2ysTh8FtYgMWw63TiMQ1syjxEgWIBk53Nj1XJ6k73O/VcnqTh056OMLfZZhisNaUauIck1b8WvvwJ7b272F2gqNxguS+V6bKbhrXBGo9wnxpbSwWysNwlqZzdmyBgz1GPn5aL/ABIbucHquT1IHY4PVcnqST/ZfMoK/wAlNbo4qnPENwXllaPj2fY9amNxWLrMiFhoGYCxdr2F/OwUCRXaftNa2MVUIZadMDMDcEsSxsR+P2k33OD1XJ6kDsdHquT1JE4VXDJl5l6GJwMcTt9r5WSyvTSxm09ey1qGp/SVXax8LqrC3v0fS8v3c99VyepHc6PVcnqSFYerw5l6Xa2Datn5PoTnZwKns9TjIiNxTYIqqCOGmtk0v5y3SA3Q3Y9hpPS4nEzVM+bLltdVW1rn+3+ZPzTpJqKTPHYycZ15Sg9H7W5MRESQqiIiAIiIAiIgCIiAIiIAiIgCIiAIiIAiIgCIiAIiIAiIgCIiAIiIAiIgCIiAIiIAiIgCIiAIiIB//9k="/>
          <p:cNvSpPr>
            <a:spLocks noChangeAspect="1" noChangeArrowheads="1"/>
          </p:cNvSpPr>
          <p:nvPr/>
        </p:nvSpPr>
        <p:spPr bwMode="auto">
          <a:xfrm>
            <a:off x="0" y="-1222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pt-BR"/>
          </a:p>
        </p:txBody>
      </p:sp>
      <p:sp>
        <p:nvSpPr>
          <p:cNvPr id="15365" name="AutoShape 6" descr="data:image/jpeg;base64,/9j/4AAQSkZJRgABAQAAAQABAAD/2wCEAAkGBhQSEBQSERMVFREUFRQaERAYGCMZGhQcExMXFBgaFRcaHCceGholJRcXIDIhJTMpOCwsFR4xNTAqNSYrLCkBCQoKDgwOGQ8PGC4kHiU1LDU1NTUrNSkqMC0yLio1KTQyKyw0LCkqNTA1LykwNSopLDQtMDQsLDApLzUsLCwsLP/AABEIAFgAlAMBIgACEQEDEQH/xAAaAAEAAwEBAQAAAAAAAAAAAAAABQYHAQQD/8QANhAAAgECAwUFBwMEAwAAAAAAAQIAAxEEEiEFBhOj4wcXIjFUFEFRYWRxgTKRoSNSsdFTk+H/xAAaAQEAAwEBAQAAAAAAAAAAAAAAAwQFAgYB/8QAMBEAAgECAwUIAQQDAAAAAAAAAAECAxEEEiETFFGh0QUVMUFSYXGBMkKxweEiIzT/2gAMAwEAAhEDEQA/ANxiIgCIiAIiIAiIgCIiAIiIAiIgCIiAIiIAiIgCInDAOxKBtftT4FerR9nzcNyubi2vb32yG08vfF9LzunIHiKa0uaUeysXJKSho/ddTSYma98g9LzunHfIPS87pz5vNPidd0Yz0c11NKiZr3x/S87px3x/S87pxvNLiO58Z6Oa6mlRM175B6XndOO+Mel53TjeaXEd0Yz0c11NKiZr3x/S83px3yD0vO6cbzS4jujGejmuppUTNu+L6Xm9Oc75B6XndON5p8R3RjPRzXU0qJmvfH9LzunO98X0vN6cbzS4jujGejmuppMSB3Q3n9upPU4fDy1MmXNmvZVa98o/u/iT0mjJSV0Z9WlKlNwmrNCIidEYnDOzhgGNbzNX9sxGU0snEa1zRvb55vF+8i9z8CK2OoIVzLnuw8wQgLG/y0E9W9Yw/t2JzGvn4rZsqpa/yJa9pLdkuCzYqrUI0p07X+Bdv9Kf3mSlmq29z3UqmxwTmlb/ABXlbVq32XDeTH4LBBDWw6HiEhQtJCfCAT5201ErG199sA9CotHDWqsjKjGigALC1yR8PP8AEs29FDZ9aoq4yqoqUwbIahQgPY6gH32Eoe9ezMEHoUsAwZqj2dg5cDMVVR97tf8AEs1pTV7WtzMjs+nRqKKqKebxv+nj+xd92NiUaOzqb1aVNmFI1HLIpOoNS1yPhaV3st2StZsRWqorLdVVWUEAsS7WBGlvCJat+cRwNm1QmnhWmv2YhP8AF58OzLBcPZ6t76jO/wCL5R/CzrKtpGPBEG2nutas3rOSX8nk2tvTs/DVno1MMC6WzFaKEagNodPjK7vTvXg6+HNLDYfJVZl8XCVdA2oBGtz5ScxuJ2LVqNUqMjVGN2bx6ny932lH3rfDDED2EAUgi6i+rXJP6tdNBIa05JPVW5mjgKFOU43hUUlrd6RujQNjbnYbBYbj4pFqVUXPVYjMEsLkIvlp5X989OxN68HjQ9PhBQoBy1VQKwJtpqR+J5Nj9p2GqoFxP9JyPHcZkb42Ivp8iPfPZiNycBi04lJEAYeGrSNh97Dwm0njay2VrcDMqKSlJ41TUm9H5L605MoW+exKKY5KWGK5KwTwKbhWdymlvwbfOaRtilhMHh+LUoUyiZF0pqWN7KPMazO9293zT2wmHazcF2YkeRCLmU2/KzSd6dm0MRTWliavDXNmADhC2UW9/mNZHRTtOSVmWsfUSnQpObcUrtrxaf8ASI7YWKwGPDinh0ulsyNSVTZr2IsPLQ/tKNvbsUYXHZMLlUNTzhXK2W5IIBqae64+8u2CxWztmU24dVSW1azCpUew0Gn/AIJm+3dtri8W9aqHWmRZFWxZQosB4iB8SfvOazWRJ2zexP2dCbrzlDNsrfq1u/jzNJ7MzU9mqcUoW4xtkyWtw0/49PjLjKV2WCn7NV4RcjjG+cKDfhp5ZSRbyl1luj+CMLtD/pn8/AiIkpRE4Z2cMAyHeRMT7XXyUaJTiNlY06RJGmpJOa8m+yx6VLDVHeoitUqfpLAECmLDQn4lp9dr9lYr4irW9oy8Ry2XhXtf55xeeTucHquT1JQUKkZ5lG/j5nqJ4nCVcOqMqtvC9ovyKdvdjuNjq73uM5VT8k8I/wAT6bkUlbH0M5UKrFyWNh4FJGp+dpbu536rk9Sc7nR6rk9SQ7CpmzNF19o4LY7JVLaW8HwtwO9q+10ahRp03VruzMFYH9C6Xsfi38S1bKq0KeDp0BWprakqkiooIJSxI187kmVQdjg9VyepHc4PVcnqSwtqpOWXx9zMluLoQoqtbK2/xerZ9R2d7P8AVN/20/8AUr2ysTh8FtYgMWw63TiMQ1syjxEgWIBk53Nj1XJ6k73O/VcnqTh056OMLfZZhisNaUauIck1b8WvvwJ7b272F2gqNxguS+V6bKbhrXBGo9wnxpbSwWysNwlqZzdmyBgz1GPn5aL/ABIbucHquT1IHY4PVcnqST/ZfMoK/wAlNbo4qnPENwXllaPj2fY9amNxWLrMiFhoGYCxdr2F/OwUCRXaftNa2MVUIZadMDMDcEsSxsR+P2k33OD1XJ6kDsdHquT1JE4VXDJl5l6GJwMcTt9r5WSyvTSxm09ey1qGp/SVXax8LqrC3v0fS8v3c99VyepHc6PVcnqSFYerw5l6Xa2Datn5PoTnZwKns9TjIiNxTYIqqCOGmtk0v5y3SA3Q3Y9hpPS4nEzVM+bLltdVW1rn+3+ZPzTpJqKTPHYycZ15Sg9H7W5MRESQqiIiAIiIAiIgCIiAIiIAiIgCIiAIiIAiIgCIiAIiIAiIgCIiAIiIAiIgCIiAIiIAiIgCIiAIiIB//9k="/>
          <p:cNvSpPr>
            <a:spLocks noChangeAspect="1" noChangeArrowheads="1"/>
          </p:cNvSpPr>
          <p:nvPr/>
        </p:nvSpPr>
        <p:spPr bwMode="auto">
          <a:xfrm>
            <a:off x="152400" y="301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pt-BR" dirty="0"/>
          </a:p>
        </p:txBody>
      </p:sp>
      <p:pic>
        <p:nvPicPr>
          <p:cNvPr id="15368" name="Imagem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413"/>
            <a:ext cx="9180513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611560" y="5949280"/>
            <a:ext cx="7344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 smtClean="0"/>
              <a:t>www.gripenng.fab.mil.br</a:t>
            </a:r>
            <a:endParaRPr lang="pt-BR" sz="4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3202748021"/>
              </p:ext>
            </p:extLst>
          </p:nvPr>
        </p:nvGraphicFramePr>
        <p:xfrm>
          <a:off x="-108519" y="1772816"/>
          <a:ext cx="85689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827088" y="1120777"/>
            <a:ext cx="65532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l"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chemeClr val="bg1"/>
                </a:solidFill>
              </a:rPr>
              <a:t>ROTEIRO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45117" y="908722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ROTEIRO</a:t>
            </a:r>
            <a:endParaRPr lang="pt-BR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367821620"/>
              </p:ext>
            </p:extLst>
          </p:nvPr>
        </p:nvGraphicFramePr>
        <p:xfrm>
          <a:off x="-108519" y="1772816"/>
          <a:ext cx="85689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827088" y="1120777"/>
            <a:ext cx="65532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l"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chemeClr val="bg1"/>
                </a:solidFill>
              </a:rPr>
              <a:t>ROTEIRO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45117" y="908722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ROTEIRO</a:t>
            </a:r>
            <a:endParaRPr lang="pt-BR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2929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2627313" y="1942106"/>
            <a:ext cx="6337300" cy="40072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-363538">
              <a:spcAft>
                <a:spcPct val="40000"/>
              </a:spcAft>
            </a:pPr>
            <a:r>
              <a:rPr lang="pt-BR" sz="24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  <a:p>
            <a:pPr indent="-363538">
              <a:spcAft>
                <a:spcPct val="40000"/>
              </a:spcAft>
            </a:pPr>
            <a:r>
              <a:rPr lang="pt-BR" sz="2400" i="1" dirty="0">
                <a:solidFill>
                  <a:srgbClr val="000066"/>
                </a:solidFill>
                <a:cs typeface="Arial" pitchFamily="34" charset="0"/>
              </a:rPr>
              <a:t>“O Brasil é pacífico por tradição e por convicção.”</a:t>
            </a:r>
            <a:endParaRPr lang="pt-BR" sz="2400" dirty="0">
              <a:solidFill>
                <a:srgbClr val="000066"/>
              </a:solidFill>
              <a:cs typeface="Arial" pitchFamily="34" charset="0"/>
            </a:endParaRPr>
          </a:p>
          <a:p>
            <a:pPr indent="-363538">
              <a:spcAft>
                <a:spcPct val="40000"/>
              </a:spcAft>
            </a:pPr>
            <a:r>
              <a:rPr lang="pt-BR" sz="24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  <a:p>
            <a:pPr indent="-363538">
              <a:spcAft>
                <a:spcPct val="40000"/>
              </a:spcAft>
            </a:pPr>
            <a:r>
              <a:rPr lang="pt-BR" sz="2400" i="1" dirty="0">
                <a:solidFill>
                  <a:srgbClr val="000066"/>
                </a:solidFill>
                <a:cs typeface="Arial" pitchFamily="34" charset="0"/>
              </a:rPr>
              <a:t>“ Porém, se o Brasil quiser ocupar o lugar que lhe cabe no mundo, precisará estar preparado para defender-se não somente das agressões, mas também das ameaças.” </a:t>
            </a:r>
          </a:p>
          <a:p>
            <a:pPr indent="-363538">
              <a:spcAft>
                <a:spcPct val="40000"/>
              </a:spcAft>
            </a:pPr>
            <a:r>
              <a:rPr lang="pt-BR" sz="24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446085"/>
            <a:ext cx="2289495" cy="30718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30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125" name="Rectangle 1"/>
          <p:cNvSpPr>
            <a:spLocks noChangeArrowheads="1"/>
          </p:cNvSpPr>
          <p:nvPr/>
        </p:nvSpPr>
        <p:spPr bwMode="auto">
          <a:xfrm>
            <a:off x="0" y="692698"/>
            <a:ext cx="91440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 NACIONAL DE DEFESA</a:t>
            </a:r>
            <a:endParaRPr lang="en-US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7923" y="188640"/>
            <a:ext cx="676566" cy="82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  <a:sp3d prstMaterial="metal">
            <a:bevelT w="88900" h="88900"/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ta para a direita 10"/>
          <p:cNvSpPr/>
          <p:nvPr/>
        </p:nvSpPr>
        <p:spPr bwMode="auto">
          <a:xfrm rot="21000000">
            <a:off x="2135527" y="1799202"/>
            <a:ext cx="4983837" cy="1361602"/>
          </a:xfrm>
          <a:prstGeom prst="rightArrow">
            <a:avLst/>
          </a:prstGeom>
          <a:solidFill>
            <a:srgbClr val="006600"/>
          </a:solidFill>
          <a:ln w="3492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REORGANIZAÇÃO DAS </a:t>
            </a:r>
          </a:p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FORÇAS ARMADAS</a:t>
            </a:r>
          </a:p>
        </p:txBody>
      </p:sp>
      <p:sp>
        <p:nvSpPr>
          <p:cNvPr id="12" name="Seta para a direita 11"/>
          <p:cNvSpPr/>
          <p:nvPr/>
        </p:nvSpPr>
        <p:spPr bwMode="auto">
          <a:xfrm>
            <a:off x="2393683" y="3246889"/>
            <a:ext cx="4841523" cy="1361602"/>
          </a:xfrm>
          <a:prstGeom prst="rightArrow">
            <a:avLst/>
          </a:prstGeom>
          <a:solidFill>
            <a:srgbClr val="0066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REESTRUTURAÇÃO DA </a:t>
            </a:r>
          </a:p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INDÚSTRIA DE DEFESA</a:t>
            </a:r>
          </a:p>
        </p:txBody>
      </p:sp>
      <p:sp>
        <p:nvSpPr>
          <p:cNvPr id="13" name="Seta para a direita 12"/>
          <p:cNvSpPr/>
          <p:nvPr/>
        </p:nvSpPr>
        <p:spPr bwMode="auto">
          <a:xfrm rot="600000">
            <a:off x="2181072" y="4808189"/>
            <a:ext cx="4950624" cy="1361602"/>
          </a:xfrm>
          <a:prstGeom prst="rightArrow">
            <a:avLst/>
          </a:prstGeom>
          <a:solidFill>
            <a:srgbClr val="0066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COMPOSIÇÃO DOS EFETIVOS </a:t>
            </a:r>
          </a:p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DAS FORÇAS ARMADAS</a:t>
            </a:r>
            <a:endParaRPr lang="pt-BR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12" charset="-128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8557" y="2363761"/>
            <a:ext cx="2483185" cy="36093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HeroicExtremeRightFacing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9" name="Retângulo de cantos arredondados 16"/>
          <p:cNvSpPr/>
          <p:nvPr/>
        </p:nvSpPr>
        <p:spPr>
          <a:xfrm>
            <a:off x="716803" y="1400551"/>
            <a:ext cx="3124040" cy="864096"/>
          </a:xfrm>
          <a:prstGeom prst="roundRect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pPr algn="ctr" eaLnBrk="0" hangingPunct="0">
              <a:defRPr/>
            </a:pPr>
            <a:r>
              <a:rPr lang="pt-BR" sz="2000" b="1" dirty="0">
                <a:solidFill>
                  <a:schemeClr val="tx1"/>
                </a:solidFill>
                <a:latin typeface="Verdana" pitchFamily="34" charset="0"/>
              </a:rPr>
              <a:t>EIXOS</a:t>
            </a:r>
          </a:p>
          <a:p>
            <a:pPr algn="ctr" eaLnBrk="0" hangingPunct="0">
              <a:defRPr/>
            </a:pPr>
            <a:r>
              <a:rPr lang="pt-BR" sz="2000" b="1" dirty="0">
                <a:solidFill>
                  <a:schemeClr val="tx1"/>
                </a:solidFill>
                <a:latin typeface="Verdana" pitchFamily="34" charset="0"/>
              </a:rPr>
              <a:t> ESTRUTURANTES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378525" y="260651"/>
            <a:ext cx="4519887" cy="809479"/>
          </a:xfrm>
          <a:prstGeom prst="rect">
            <a:avLst/>
          </a:prstGeom>
          <a:ln>
            <a:noFill/>
          </a:ln>
          <a:effectLst>
            <a:outerShdw blurRad="40000" dist="762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0" hangingPunct="0">
              <a:lnSpc>
                <a:spcPct val="110000"/>
              </a:lnSpc>
              <a:buClr>
                <a:srgbClr val="336699"/>
              </a:buClr>
              <a:defRPr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ESTRATÉGIA NACIONAL DE DEFESA</a:t>
            </a:r>
          </a:p>
        </p:txBody>
      </p:sp>
    </p:spTree>
    <p:extLst>
      <p:ext uri="{BB962C8B-B14F-4D97-AF65-F5344CB8AC3E}">
        <p14:creationId xmlns:p14="http://schemas.microsoft.com/office/powerpoint/2010/main" xmlns="" val="146393363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699794" y="2132858"/>
            <a:ext cx="6264968" cy="1588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-363538">
              <a:spcAft>
                <a:spcPct val="40000"/>
              </a:spcAft>
              <a:defRPr/>
            </a:pP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  <a:p>
            <a:pPr>
              <a:defRPr/>
            </a:pP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“Serão buscadas parcerias com outros </a:t>
            </a:r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países</a:t>
            </a: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, com o propósito de desenvolver </a:t>
            </a:r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a capacitação tecnológica</a:t>
            </a:r>
          </a:p>
          <a:p>
            <a:pPr>
              <a:defRPr/>
            </a:pPr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e </a:t>
            </a: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a fabricação de produtos de defesa </a:t>
            </a:r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nacional...” </a:t>
            </a:r>
            <a:endParaRPr lang="pt-BR" sz="1800" i="1" dirty="0">
              <a:solidFill>
                <a:srgbClr val="000066"/>
              </a:solidFill>
              <a:cs typeface="Arial" pitchFamily="34" charset="0"/>
            </a:endParaRPr>
          </a:p>
          <a:p>
            <a:pPr indent="-363538">
              <a:spcAft>
                <a:spcPct val="40000"/>
              </a:spcAft>
              <a:defRPr/>
            </a:pP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96" y="2830331"/>
            <a:ext cx="2289495" cy="30718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30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4595" y="1412778"/>
            <a:ext cx="8626448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just">
              <a:defRPr/>
            </a:pPr>
            <a:r>
              <a:rPr lang="pt-BR" sz="2000" dirty="0" smtClean="0">
                <a:solidFill>
                  <a:srgbClr val="000066"/>
                </a:solidFill>
              </a:rPr>
              <a:t>	Capacitar </a:t>
            </a:r>
            <a:r>
              <a:rPr lang="pt-BR" sz="2000" dirty="0">
                <a:solidFill>
                  <a:srgbClr val="000066"/>
                </a:solidFill>
              </a:rPr>
              <a:t>a indústria nacional de material de defesa para que conquiste autonomia em tecnologias indispensáveis à defesa.</a:t>
            </a:r>
            <a:endParaRPr lang="en-US" sz="20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92698"/>
            <a:ext cx="91440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buClr>
                <a:srgbClr val="00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 NACIONAL DE DEFESA</a:t>
            </a:r>
            <a:endParaRPr lang="en-US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699792" y="3866565"/>
            <a:ext cx="62649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“</a:t>
            </a: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Convém solução híbrida, que providencie o </a:t>
            </a:r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avião</a:t>
            </a:r>
          </a:p>
          <a:p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de </a:t>
            </a: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combate dentro do intervalo temporal </a:t>
            </a:r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necessário, </a:t>
            </a: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mas que o faça de maneira a criar condições </a:t>
            </a:r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para</a:t>
            </a:r>
          </a:p>
          <a:p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a </a:t>
            </a: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fabricação nacional de caças tripulados avançados,”</a:t>
            </a:r>
          </a:p>
          <a:p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...</a:t>
            </a:r>
            <a:endParaRPr lang="pt-BR" sz="1800" i="1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699792" y="5422621"/>
            <a:ext cx="6264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“22. Capacitar a indústria nacional de material de defesa para que conquiste autonomia </a:t>
            </a:r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em tecnologia</a:t>
            </a:r>
          </a:p>
          <a:p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indispensável </a:t>
            </a:r>
            <a:r>
              <a:rPr lang="pt-BR" sz="1800" i="1" dirty="0">
                <a:solidFill>
                  <a:srgbClr val="000066"/>
                </a:solidFill>
                <a:cs typeface="Arial" pitchFamily="34" charset="0"/>
              </a:rPr>
              <a:t>à defesa.”</a:t>
            </a:r>
          </a:p>
          <a:p>
            <a:r>
              <a:rPr lang="pt-BR" sz="1800" i="1" dirty="0" smtClean="0">
                <a:solidFill>
                  <a:srgbClr val="000066"/>
                </a:solidFill>
                <a:cs typeface="Arial" pitchFamily="34" charset="0"/>
              </a:rPr>
              <a:t>...</a:t>
            </a:r>
            <a:endParaRPr lang="pt-BR" sz="1800" i="1" dirty="0">
              <a:solidFill>
                <a:srgbClr val="000066"/>
              </a:solidFill>
              <a:cs typeface="Arial" pitchFamily="34" charset="0"/>
            </a:endParaRPr>
          </a:p>
        </p:txBody>
      </p:sp>
      <p:pic>
        <p:nvPicPr>
          <p:cNvPr id="15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7923" y="188640"/>
            <a:ext cx="676566" cy="82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  <a:sp3d prstMaterial="metal">
            <a:bevelT w="88900" h="88900"/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8243</TotalTime>
  <Words>1955</Words>
  <Application>Microsoft Office PowerPoint</Application>
  <PresentationFormat>Apresentação na tela (4:3)</PresentationFormat>
  <Paragraphs>480</Paragraphs>
  <Slides>48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4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CRE</dc:title>
  <dc:subject>Projeto F-X2</dc:subject>
  <dc:creator>Crepaldi - Brig Ar - COPAC</dc:creator>
  <cp:keywords>F-X2</cp:keywords>
  <dc:description>Apresentração ao Senado federal dia 13 de agosto de 2013.</dc:description>
  <cp:lastModifiedBy>crepaldijaca</cp:lastModifiedBy>
  <cp:revision>1064</cp:revision>
  <dcterms:created xsi:type="dcterms:W3CDTF">2007-05-08T18:16:28Z</dcterms:created>
  <dcterms:modified xsi:type="dcterms:W3CDTF">2014-02-27T12:16:20Z</dcterms:modified>
  <cp:contentStatus>ostensivo</cp:contentStatus>
</cp:coreProperties>
</file>