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2" r:id="rId2"/>
    <p:sldId id="271" r:id="rId3"/>
    <p:sldId id="256" r:id="rId4"/>
    <p:sldId id="269" r:id="rId5"/>
    <p:sldId id="267" r:id="rId6"/>
    <p:sldId id="270" r:id="rId7"/>
    <p:sldId id="276" r:id="rId8"/>
    <p:sldId id="274" r:id="rId9"/>
    <p:sldId id="277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66CC"/>
    <a:srgbClr val="F3FAFF"/>
    <a:srgbClr val="FFFF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lfa4\users\orlando.ribeiro\Documentos\Com&#233;rcio%20Brasil%20Chin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Comércio Brasil-China</a:t>
            </a:r>
          </a:p>
          <a:p>
            <a:pPr>
              <a:defRPr/>
            </a:pPr>
            <a:r>
              <a:rPr lang="pt-BR"/>
              <a:t>fonte:MDIC, elaboração: MRE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7"/>
          <c:order val="7"/>
          <c:tx>
            <c:strRef>
              <c:f>SH!$I$7</c:f>
              <c:strCache>
                <c:ptCount val="1"/>
                <c:pt idx="0">
                  <c:v>CORRENTE (A+B)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SH!$A$9:$A$24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SH!$S$9:$S$24</c:f>
              <c:numCache>
                <c:formatCode>#,##0</c:formatCode>
                <c:ptCount val="16"/>
                <c:pt idx="0">
                  <c:v>2307.3999140000001</c:v>
                </c:pt>
                <c:pt idx="1">
                  <c:v>3230.5115139999998</c:v>
                </c:pt>
                <c:pt idx="2">
                  <c:v>4074.972311</c:v>
                </c:pt>
                <c:pt idx="3">
                  <c:v>6681.164162</c:v>
                </c:pt>
                <c:pt idx="4">
                  <c:v>9151.8828649999996</c:v>
                </c:pt>
                <c:pt idx="5">
                  <c:v>12189.516341</c:v>
                </c:pt>
                <c:pt idx="6">
                  <c:v>16392.817261</c:v>
                </c:pt>
                <c:pt idx="7">
                  <c:v>23370.087138999999</c:v>
                </c:pt>
                <c:pt idx="8">
                  <c:v>36567.112752000001</c:v>
                </c:pt>
                <c:pt idx="9">
                  <c:v>36915.020034000001</c:v>
                </c:pt>
                <c:pt idx="10">
                  <c:v>56381.325447000003</c:v>
                </c:pt>
                <c:pt idx="11">
                  <c:v>77105.230278999996</c:v>
                </c:pt>
                <c:pt idx="12">
                  <c:v>75478.814352000001</c:v>
                </c:pt>
                <c:pt idx="13">
                  <c:v>83329.970532000007</c:v>
                </c:pt>
                <c:pt idx="14">
                  <c:v>77961.093508000005</c:v>
                </c:pt>
                <c:pt idx="15">
                  <c:v>66326.928633999996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8284552"/>
        <c:axId val="238284944"/>
      </c:barChart>
      <c:lineChart>
        <c:grouping val="standard"/>
        <c:varyColors val="0"/>
        <c:ser>
          <c:idx val="0"/>
          <c:order val="0"/>
          <c:tx>
            <c:strRef>
              <c:f>SH!$B$6</c:f>
              <c:strCache>
                <c:ptCount val="1"/>
                <c:pt idx="0">
                  <c:v>EXPORTAÇÃO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strRef>
              <c:f>SH!$A$9:$A$24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SH!$L$9:$L$24</c:f>
              <c:numCache>
                <c:formatCode>#,##0</c:formatCode>
                <c:ptCount val="16"/>
                <c:pt idx="0">
                  <c:v>1085.3015969999999</c:v>
                </c:pt>
                <c:pt idx="1">
                  <c:v>1902.1222029999999</c:v>
                </c:pt>
                <c:pt idx="2">
                  <c:v>2520.9786709999998</c:v>
                </c:pt>
                <c:pt idx="3">
                  <c:v>4533.3631619999996</c:v>
                </c:pt>
                <c:pt idx="4">
                  <c:v>5441.4057119999998</c:v>
                </c:pt>
                <c:pt idx="5">
                  <c:v>6834.9969799999999</c:v>
                </c:pt>
                <c:pt idx="6">
                  <c:v>8402.3688270000002</c:v>
                </c:pt>
                <c:pt idx="7">
                  <c:v>10748.813792000001</c:v>
                </c:pt>
                <c:pt idx="8">
                  <c:v>16522.652160000001</c:v>
                </c:pt>
                <c:pt idx="9">
                  <c:v>21003.886286000001</c:v>
                </c:pt>
                <c:pt idx="10">
                  <c:v>30785.906442</c:v>
                </c:pt>
                <c:pt idx="11">
                  <c:v>44314.595335999998</c:v>
                </c:pt>
                <c:pt idx="12">
                  <c:v>41227.540252999999</c:v>
                </c:pt>
                <c:pt idx="13">
                  <c:v>46026.153045999999</c:v>
                </c:pt>
                <c:pt idx="14">
                  <c:v>40616.107928999998</c:v>
                </c:pt>
                <c:pt idx="15">
                  <c:v>35607.523611999997</c:v>
                </c:pt>
              </c:numCache>
            </c:numRef>
          </c:val>
          <c:smooth val="0"/>
        </c:ser>
        <c:ser>
          <c:idx val="1"/>
          <c:order val="1"/>
          <c:marker>
            <c:symbol val="none"/>
          </c:marker>
          <c:cat>
            <c:strRef>
              <c:f>SH!$A$9:$A$24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SH!$C$9:$C$24</c:f>
            </c:numRef>
          </c:val>
          <c:smooth val="0"/>
        </c:ser>
        <c:ser>
          <c:idx val="2"/>
          <c:order val="2"/>
          <c:marker>
            <c:symbol val="none"/>
          </c:marker>
          <c:cat>
            <c:strRef>
              <c:f>SH!$A$9:$A$24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SH!$D$9:$D$24</c:f>
            </c:numRef>
          </c:val>
          <c:smooth val="0"/>
        </c:ser>
        <c:ser>
          <c:idx val="3"/>
          <c:order val="3"/>
          <c:tx>
            <c:strRef>
              <c:f>SH!$E$6</c:f>
              <c:strCache>
                <c:ptCount val="1"/>
                <c:pt idx="0">
                  <c:v>IMPORTAÇÃO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SH!$A$9:$A$24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SH!$O$9:$O$24</c:f>
              <c:numCache>
                <c:formatCode>#,##0</c:formatCode>
                <c:ptCount val="16"/>
                <c:pt idx="0">
                  <c:v>1222.098317</c:v>
                </c:pt>
                <c:pt idx="1">
                  <c:v>1328.3893109999999</c:v>
                </c:pt>
                <c:pt idx="2">
                  <c:v>1553.9936399999999</c:v>
                </c:pt>
                <c:pt idx="3">
                  <c:v>2147.8009999999999</c:v>
                </c:pt>
                <c:pt idx="4">
                  <c:v>3710.4771529999998</c:v>
                </c:pt>
                <c:pt idx="5">
                  <c:v>5354.5193609999997</c:v>
                </c:pt>
                <c:pt idx="6">
                  <c:v>7990.4484339999999</c:v>
                </c:pt>
                <c:pt idx="7">
                  <c:v>12621.273347</c:v>
                </c:pt>
                <c:pt idx="8">
                  <c:v>20044.460591999999</c:v>
                </c:pt>
                <c:pt idx="9">
                  <c:v>15911.133748</c:v>
                </c:pt>
                <c:pt idx="10">
                  <c:v>25595.419005</c:v>
                </c:pt>
                <c:pt idx="11">
                  <c:v>32790.634942999997</c:v>
                </c:pt>
                <c:pt idx="12">
                  <c:v>34251.274099000002</c:v>
                </c:pt>
                <c:pt idx="13">
                  <c:v>37303.817486</c:v>
                </c:pt>
                <c:pt idx="14">
                  <c:v>37344.985579</c:v>
                </c:pt>
                <c:pt idx="15">
                  <c:v>30719.405021999999</c:v>
                </c:pt>
              </c:numCache>
            </c:numRef>
          </c:val>
          <c:smooth val="0"/>
        </c:ser>
        <c:ser>
          <c:idx val="4"/>
          <c:order val="4"/>
          <c:marker>
            <c:symbol val="none"/>
          </c:marker>
          <c:cat>
            <c:strRef>
              <c:f>SH!$A$9:$A$24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SH!$F$9:$F$24</c:f>
            </c:numRef>
          </c:val>
          <c:smooth val="0"/>
        </c:ser>
        <c:ser>
          <c:idx val="5"/>
          <c:order val="5"/>
          <c:marker>
            <c:symbol val="none"/>
          </c:marker>
          <c:cat>
            <c:strRef>
              <c:f>SH!$A$9:$A$24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SH!$G$9:$G$24</c:f>
            </c:numRef>
          </c:val>
          <c:smooth val="0"/>
        </c:ser>
        <c:ser>
          <c:idx val="6"/>
          <c:order val="6"/>
          <c:tx>
            <c:strRef>
              <c:f>SH!$H$7</c:f>
              <c:strCache>
                <c:ptCount val="1"/>
                <c:pt idx="0">
                  <c:v>SALDO (A-B)</c:v>
                </c:pt>
              </c:strCache>
            </c:strRef>
          </c:tx>
          <c:spPr>
            <a:ln>
              <a:solidFill>
                <a:srgbClr val="66FF33"/>
              </a:solidFill>
            </a:ln>
          </c:spPr>
          <c:marker>
            <c:symbol val="none"/>
          </c:marker>
          <c:cat>
            <c:strRef>
              <c:f>SH!$A$9:$A$24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SH!$R$9:$R$24</c:f>
              <c:numCache>
                <c:formatCode>#,##0</c:formatCode>
                <c:ptCount val="16"/>
                <c:pt idx="0">
                  <c:v>-136.79671999999999</c:v>
                </c:pt>
                <c:pt idx="1">
                  <c:v>573.73289199999999</c:v>
                </c:pt>
                <c:pt idx="2">
                  <c:v>966.98503100000005</c:v>
                </c:pt>
                <c:pt idx="3">
                  <c:v>2385.5621620000002</c:v>
                </c:pt>
                <c:pt idx="4">
                  <c:v>1730.928559</c:v>
                </c:pt>
                <c:pt idx="5">
                  <c:v>1480.477619</c:v>
                </c:pt>
                <c:pt idx="6">
                  <c:v>411.92039299999999</c:v>
                </c:pt>
                <c:pt idx="7">
                  <c:v>-1872.4595549999999</c:v>
                </c:pt>
                <c:pt idx="8">
                  <c:v>-3521.8084319999998</c:v>
                </c:pt>
                <c:pt idx="9">
                  <c:v>5092.7525379999997</c:v>
                </c:pt>
                <c:pt idx="10">
                  <c:v>5190.4874369999998</c:v>
                </c:pt>
                <c:pt idx="11">
                  <c:v>11523.960392999999</c:v>
                </c:pt>
                <c:pt idx="12">
                  <c:v>6976.2661539999999</c:v>
                </c:pt>
                <c:pt idx="13">
                  <c:v>8722.3355599999995</c:v>
                </c:pt>
                <c:pt idx="14">
                  <c:v>3271.1223500000001</c:v>
                </c:pt>
                <c:pt idx="15">
                  <c:v>4888.11859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8284552"/>
        <c:axId val="238284944"/>
      </c:lineChart>
      <c:catAx>
        <c:axId val="23828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crossAx val="238284944"/>
        <c:crosses val="autoZero"/>
        <c:auto val="1"/>
        <c:lblAlgn val="ctr"/>
        <c:lblOffset val="100"/>
        <c:noMultiLvlLbl val="0"/>
      </c:catAx>
      <c:valAx>
        <c:axId val="238284944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US$ 1.000.000 (FOB)</a:t>
                </a:r>
              </a:p>
            </c:rich>
          </c:tx>
          <c:overlay val="0"/>
        </c:title>
        <c:numFmt formatCode="#,##0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crossAx val="2382845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>
            <a:solidFill>
              <a:schemeClr val="bg1"/>
            </a:solidFill>
          </a:ln>
        </c:spPr>
      </c:dTable>
    </c:plotArea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baseline="0">
          <a:solidFill>
            <a:schemeClr val="bg1"/>
          </a:solidFill>
        </a:defRPr>
      </a:pPr>
      <a:endParaRPr lang="pt-BR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F5ABE6-A3A5-4D53-BC97-9C157742713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49E4534-32E0-47CD-80B4-826A1170B343}">
      <dgm:prSet phldrT="[Texto]"/>
      <dgm:spPr/>
      <dgm:t>
        <a:bodyPr/>
        <a:lstStyle/>
        <a:p>
          <a:r>
            <a:rPr lang="pt-BR" dirty="0" smtClean="0"/>
            <a:t>1ª Fase</a:t>
          </a:r>
        </a:p>
        <a:p>
          <a:r>
            <a:rPr lang="pt-BR" dirty="0" smtClean="0"/>
            <a:t>Em atividades ligadas ao agronegócio, para atender à demanda do mercado chinês no contexto de crescimento econômico a altas taxas.</a:t>
          </a:r>
          <a:endParaRPr lang="pt-BR" dirty="0"/>
        </a:p>
      </dgm:t>
    </dgm:pt>
    <dgm:pt modelId="{F283FD4C-481B-4633-A313-6F8BD013A8C3}" type="parTrans" cxnId="{63017715-7E73-482C-BA44-7213252BD9D5}">
      <dgm:prSet/>
      <dgm:spPr/>
      <dgm:t>
        <a:bodyPr/>
        <a:lstStyle/>
        <a:p>
          <a:endParaRPr lang="pt-BR"/>
        </a:p>
      </dgm:t>
    </dgm:pt>
    <dgm:pt modelId="{143AA5CC-7FA5-4D15-BF19-0972BBBA339C}" type="sibTrans" cxnId="{63017715-7E73-482C-BA44-7213252BD9D5}">
      <dgm:prSet/>
      <dgm:spPr/>
      <dgm:t>
        <a:bodyPr/>
        <a:lstStyle/>
        <a:p>
          <a:endParaRPr lang="pt-BR"/>
        </a:p>
      </dgm:t>
    </dgm:pt>
    <dgm:pt modelId="{1EF95E17-2075-4E2C-BF23-7930CDA727AB}">
      <dgm:prSet phldrT="[Texto]"/>
      <dgm:spPr/>
      <dgm:t>
        <a:bodyPr/>
        <a:lstStyle/>
        <a:p>
          <a:r>
            <a:rPr lang="pt-BR" dirty="0" smtClean="0"/>
            <a:t>2ª Fase</a:t>
          </a:r>
        </a:p>
        <a:p>
          <a:r>
            <a:rPr lang="pt-BR" dirty="0" smtClean="0"/>
            <a:t>No setor industrial, para o suprimento do mercado doméstico brasileiro e como plataforma de exportação para a América Latina.</a:t>
          </a:r>
          <a:endParaRPr lang="pt-BR" dirty="0"/>
        </a:p>
      </dgm:t>
    </dgm:pt>
    <dgm:pt modelId="{2750FFFA-237B-43E2-85C3-8102EE82AB35}" type="parTrans" cxnId="{72B5D98E-1FEB-4CAB-AA29-13ECC3697CBD}">
      <dgm:prSet/>
      <dgm:spPr/>
      <dgm:t>
        <a:bodyPr/>
        <a:lstStyle/>
        <a:p>
          <a:endParaRPr lang="pt-BR"/>
        </a:p>
      </dgm:t>
    </dgm:pt>
    <dgm:pt modelId="{793FE4B5-7B58-41A7-97C9-78DF0F2DB552}" type="sibTrans" cxnId="{72B5D98E-1FEB-4CAB-AA29-13ECC3697CBD}">
      <dgm:prSet/>
      <dgm:spPr/>
      <dgm:t>
        <a:bodyPr/>
        <a:lstStyle/>
        <a:p>
          <a:endParaRPr lang="pt-BR"/>
        </a:p>
      </dgm:t>
    </dgm:pt>
    <dgm:pt modelId="{97A41D81-AF3D-4FF6-9220-F67754DB03DB}">
      <dgm:prSet phldrT="[Texto]"/>
      <dgm:spPr/>
      <dgm:t>
        <a:bodyPr/>
        <a:lstStyle/>
        <a:p>
          <a:r>
            <a:rPr lang="pt-BR" dirty="0" smtClean="0"/>
            <a:t>3ª Fase</a:t>
          </a:r>
        </a:p>
        <a:p>
          <a:r>
            <a:rPr lang="pt-BR" dirty="0" smtClean="0"/>
            <a:t>Em segmentos industriais e setores de infraestrutura, telecomunicações, produção e distribuição de energia e projetos ferroviários.</a:t>
          </a:r>
          <a:endParaRPr lang="pt-BR" dirty="0"/>
        </a:p>
      </dgm:t>
    </dgm:pt>
    <dgm:pt modelId="{BC5EFC03-2A48-4514-B28C-3B60E8630A25}" type="parTrans" cxnId="{F545597F-B72B-4D4A-9B83-FD0081EE392B}">
      <dgm:prSet/>
      <dgm:spPr/>
      <dgm:t>
        <a:bodyPr/>
        <a:lstStyle/>
        <a:p>
          <a:endParaRPr lang="pt-BR"/>
        </a:p>
      </dgm:t>
    </dgm:pt>
    <dgm:pt modelId="{566439CC-1E15-49FB-98C6-D10F94521B03}" type="sibTrans" cxnId="{F545597F-B72B-4D4A-9B83-FD0081EE392B}">
      <dgm:prSet/>
      <dgm:spPr/>
      <dgm:t>
        <a:bodyPr/>
        <a:lstStyle/>
        <a:p>
          <a:endParaRPr lang="pt-BR"/>
        </a:p>
      </dgm:t>
    </dgm:pt>
    <dgm:pt modelId="{1F8E7AC4-2087-4C48-85D8-9FBF40660198}" type="pres">
      <dgm:prSet presAssocID="{ECF5ABE6-A3A5-4D53-BC97-9C1577427132}" presName="CompostProcess" presStyleCnt="0">
        <dgm:presLayoutVars>
          <dgm:dir/>
          <dgm:resizeHandles val="exact"/>
        </dgm:presLayoutVars>
      </dgm:prSet>
      <dgm:spPr/>
    </dgm:pt>
    <dgm:pt modelId="{806A4B2C-D0A6-4ACE-9828-B44751544C23}" type="pres">
      <dgm:prSet presAssocID="{ECF5ABE6-A3A5-4D53-BC97-9C1577427132}" presName="arrow" presStyleLbl="bgShp" presStyleIdx="0" presStyleCnt="1"/>
      <dgm:spPr/>
    </dgm:pt>
    <dgm:pt modelId="{9D221DFF-53A7-4EF3-972F-109DB782552E}" type="pres">
      <dgm:prSet presAssocID="{ECF5ABE6-A3A5-4D53-BC97-9C1577427132}" presName="linearProcess" presStyleCnt="0"/>
      <dgm:spPr/>
    </dgm:pt>
    <dgm:pt modelId="{8FE8950D-06EB-4F56-9549-939C75A2A68D}" type="pres">
      <dgm:prSet presAssocID="{C49E4534-32E0-47CD-80B4-826A1170B34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0F2393-C7DC-4691-BDAD-E28D19A00131}" type="pres">
      <dgm:prSet presAssocID="{143AA5CC-7FA5-4D15-BF19-0972BBBA339C}" presName="sibTrans" presStyleCnt="0"/>
      <dgm:spPr/>
    </dgm:pt>
    <dgm:pt modelId="{3ABE3686-4F78-4199-8586-5A7101EFBFB5}" type="pres">
      <dgm:prSet presAssocID="{1EF95E17-2075-4E2C-BF23-7930CDA727A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01C083-B256-4FB0-B831-89A0CA2F4196}" type="pres">
      <dgm:prSet presAssocID="{793FE4B5-7B58-41A7-97C9-78DF0F2DB552}" presName="sibTrans" presStyleCnt="0"/>
      <dgm:spPr/>
    </dgm:pt>
    <dgm:pt modelId="{93E0F8E3-D932-4479-A384-E5BA17D94434}" type="pres">
      <dgm:prSet presAssocID="{97A41D81-AF3D-4FF6-9220-F67754DB03D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FA0C290-246F-46C9-8844-011B37877BC5}" type="presOf" srcId="{C49E4534-32E0-47CD-80B4-826A1170B343}" destId="{8FE8950D-06EB-4F56-9549-939C75A2A68D}" srcOrd="0" destOrd="0" presId="urn:microsoft.com/office/officeart/2005/8/layout/hProcess9"/>
    <dgm:cxn modelId="{72B5D98E-1FEB-4CAB-AA29-13ECC3697CBD}" srcId="{ECF5ABE6-A3A5-4D53-BC97-9C1577427132}" destId="{1EF95E17-2075-4E2C-BF23-7930CDA727AB}" srcOrd="1" destOrd="0" parTransId="{2750FFFA-237B-43E2-85C3-8102EE82AB35}" sibTransId="{793FE4B5-7B58-41A7-97C9-78DF0F2DB552}"/>
    <dgm:cxn modelId="{63017715-7E73-482C-BA44-7213252BD9D5}" srcId="{ECF5ABE6-A3A5-4D53-BC97-9C1577427132}" destId="{C49E4534-32E0-47CD-80B4-826A1170B343}" srcOrd="0" destOrd="0" parTransId="{F283FD4C-481B-4633-A313-6F8BD013A8C3}" sibTransId="{143AA5CC-7FA5-4D15-BF19-0972BBBA339C}"/>
    <dgm:cxn modelId="{F545597F-B72B-4D4A-9B83-FD0081EE392B}" srcId="{ECF5ABE6-A3A5-4D53-BC97-9C1577427132}" destId="{97A41D81-AF3D-4FF6-9220-F67754DB03DB}" srcOrd="2" destOrd="0" parTransId="{BC5EFC03-2A48-4514-B28C-3B60E8630A25}" sibTransId="{566439CC-1E15-49FB-98C6-D10F94521B03}"/>
    <dgm:cxn modelId="{2506F70D-7197-4B4E-971E-EE710A348CAA}" type="presOf" srcId="{97A41D81-AF3D-4FF6-9220-F67754DB03DB}" destId="{93E0F8E3-D932-4479-A384-E5BA17D94434}" srcOrd="0" destOrd="0" presId="urn:microsoft.com/office/officeart/2005/8/layout/hProcess9"/>
    <dgm:cxn modelId="{9F7AE9D0-641D-4A5C-82DD-2A414EB3DAB1}" type="presOf" srcId="{ECF5ABE6-A3A5-4D53-BC97-9C1577427132}" destId="{1F8E7AC4-2087-4C48-85D8-9FBF40660198}" srcOrd="0" destOrd="0" presId="urn:microsoft.com/office/officeart/2005/8/layout/hProcess9"/>
    <dgm:cxn modelId="{058F0A18-356C-4D55-B609-99A68E4BFCD6}" type="presOf" srcId="{1EF95E17-2075-4E2C-BF23-7930CDA727AB}" destId="{3ABE3686-4F78-4199-8586-5A7101EFBFB5}" srcOrd="0" destOrd="0" presId="urn:microsoft.com/office/officeart/2005/8/layout/hProcess9"/>
    <dgm:cxn modelId="{64D6BA9A-260B-4F7B-8774-BD37477ABBA0}" type="presParOf" srcId="{1F8E7AC4-2087-4C48-85D8-9FBF40660198}" destId="{806A4B2C-D0A6-4ACE-9828-B44751544C23}" srcOrd="0" destOrd="0" presId="urn:microsoft.com/office/officeart/2005/8/layout/hProcess9"/>
    <dgm:cxn modelId="{CDB9081E-E361-4CA3-B562-95A7476539C1}" type="presParOf" srcId="{1F8E7AC4-2087-4C48-85D8-9FBF40660198}" destId="{9D221DFF-53A7-4EF3-972F-109DB782552E}" srcOrd="1" destOrd="0" presId="urn:microsoft.com/office/officeart/2005/8/layout/hProcess9"/>
    <dgm:cxn modelId="{A6CD7908-2286-4D43-8283-A57FA5075BAE}" type="presParOf" srcId="{9D221DFF-53A7-4EF3-972F-109DB782552E}" destId="{8FE8950D-06EB-4F56-9549-939C75A2A68D}" srcOrd="0" destOrd="0" presId="urn:microsoft.com/office/officeart/2005/8/layout/hProcess9"/>
    <dgm:cxn modelId="{AEEF779B-5113-4882-97A5-6CCAE8F352DA}" type="presParOf" srcId="{9D221DFF-53A7-4EF3-972F-109DB782552E}" destId="{1E0F2393-C7DC-4691-BDAD-E28D19A00131}" srcOrd="1" destOrd="0" presId="urn:microsoft.com/office/officeart/2005/8/layout/hProcess9"/>
    <dgm:cxn modelId="{CDD7E781-C8C9-41ED-A84C-6050E4EA5209}" type="presParOf" srcId="{9D221DFF-53A7-4EF3-972F-109DB782552E}" destId="{3ABE3686-4F78-4199-8586-5A7101EFBFB5}" srcOrd="2" destOrd="0" presId="urn:microsoft.com/office/officeart/2005/8/layout/hProcess9"/>
    <dgm:cxn modelId="{6938AA4A-6EAC-485B-B433-314A5840D259}" type="presParOf" srcId="{9D221DFF-53A7-4EF3-972F-109DB782552E}" destId="{5C01C083-B256-4FB0-B831-89A0CA2F4196}" srcOrd="3" destOrd="0" presId="urn:microsoft.com/office/officeart/2005/8/layout/hProcess9"/>
    <dgm:cxn modelId="{80E0E681-E599-4CDC-AE8C-A7D64BB3D78D}" type="presParOf" srcId="{9D221DFF-53A7-4EF3-972F-109DB782552E}" destId="{93E0F8E3-D932-4479-A384-E5BA17D9443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F5ABE6-A3A5-4D53-BC97-9C157742713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49E4534-32E0-47CD-80B4-826A1170B343}">
      <dgm:prSet phldrT="[Texto]"/>
      <dgm:spPr/>
      <dgm:t>
        <a:bodyPr/>
        <a:lstStyle/>
        <a:p>
          <a:r>
            <a:rPr lang="pt-BR" dirty="0" smtClean="0"/>
            <a:t>1ª Fase</a:t>
          </a:r>
        </a:p>
        <a:p>
          <a:r>
            <a:rPr lang="pt-BR" dirty="0" smtClean="0"/>
            <a:t>Em atividades ligadas ao agronegócio, para atender à demanda do mercado chinês no contexto de crescimento econômico a altas taxas.</a:t>
          </a:r>
          <a:endParaRPr lang="pt-BR" dirty="0"/>
        </a:p>
      </dgm:t>
    </dgm:pt>
    <dgm:pt modelId="{F283FD4C-481B-4633-A313-6F8BD013A8C3}" type="parTrans" cxnId="{63017715-7E73-482C-BA44-7213252BD9D5}">
      <dgm:prSet/>
      <dgm:spPr/>
      <dgm:t>
        <a:bodyPr/>
        <a:lstStyle/>
        <a:p>
          <a:endParaRPr lang="pt-BR"/>
        </a:p>
      </dgm:t>
    </dgm:pt>
    <dgm:pt modelId="{143AA5CC-7FA5-4D15-BF19-0972BBBA339C}" type="sibTrans" cxnId="{63017715-7E73-482C-BA44-7213252BD9D5}">
      <dgm:prSet/>
      <dgm:spPr/>
      <dgm:t>
        <a:bodyPr/>
        <a:lstStyle/>
        <a:p>
          <a:endParaRPr lang="pt-BR"/>
        </a:p>
      </dgm:t>
    </dgm:pt>
    <dgm:pt modelId="{1EF95E17-2075-4E2C-BF23-7930CDA727AB}">
      <dgm:prSet phldrT="[Texto]"/>
      <dgm:spPr/>
      <dgm:t>
        <a:bodyPr/>
        <a:lstStyle/>
        <a:p>
          <a:r>
            <a:rPr lang="pt-BR" dirty="0" smtClean="0"/>
            <a:t>2ª Fase</a:t>
          </a:r>
        </a:p>
        <a:p>
          <a:r>
            <a:rPr lang="pt-BR" dirty="0" smtClean="0"/>
            <a:t>No setor industrial, para o suprimento do mercado doméstico brasileiro e como plataforma de exportação para a América Latina.</a:t>
          </a:r>
          <a:endParaRPr lang="pt-BR" dirty="0"/>
        </a:p>
      </dgm:t>
    </dgm:pt>
    <dgm:pt modelId="{2750FFFA-237B-43E2-85C3-8102EE82AB35}" type="parTrans" cxnId="{72B5D98E-1FEB-4CAB-AA29-13ECC3697CBD}">
      <dgm:prSet/>
      <dgm:spPr/>
      <dgm:t>
        <a:bodyPr/>
        <a:lstStyle/>
        <a:p>
          <a:endParaRPr lang="pt-BR"/>
        </a:p>
      </dgm:t>
    </dgm:pt>
    <dgm:pt modelId="{793FE4B5-7B58-41A7-97C9-78DF0F2DB552}" type="sibTrans" cxnId="{72B5D98E-1FEB-4CAB-AA29-13ECC3697CBD}">
      <dgm:prSet/>
      <dgm:spPr/>
      <dgm:t>
        <a:bodyPr/>
        <a:lstStyle/>
        <a:p>
          <a:endParaRPr lang="pt-BR"/>
        </a:p>
      </dgm:t>
    </dgm:pt>
    <dgm:pt modelId="{97A41D81-AF3D-4FF6-9220-F67754DB03DB}">
      <dgm:prSet phldrT="[Texto]"/>
      <dgm:spPr/>
      <dgm:t>
        <a:bodyPr/>
        <a:lstStyle/>
        <a:p>
          <a:r>
            <a:rPr lang="pt-BR" dirty="0" smtClean="0"/>
            <a:t>3ª Fase</a:t>
          </a:r>
        </a:p>
        <a:p>
          <a:r>
            <a:rPr lang="pt-BR" dirty="0" smtClean="0"/>
            <a:t>Em segmentos industriais e setores de infraestrutura, telecomunicações, produção e distribuição de energia e projetos ferroviários.</a:t>
          </a:r>
          <a:endParaRPr lang="pt-BR" dirty="0"/>
        </a:p>
      </dgm:t>
    </dgm:pt>
    <dgm:pt modelId="{BC5EFC03-2A48-4514-B28C-3B60E8630A25}" type="parTrans" cxnId="{F545597F-B72B-4D4A-9B83-FD0081EE392B}">
      <dgm:prSet/>
      <dgm:spPr/>
      <dgm:t>
        <a:bodyPr/>
        <a:lstStyle/>
        <a:p>
          <a:endParaRPr lang="pt-BR"/>
        </a:p>
      </dgm:t>
    </dgm:pt>
    <dgm:pt modelId="{566439CC-1E15-49FB-98C6-D10F94521B03}" type="sibTrans" cxnId="{F545597F-B72B-4D4A-9B83-FD0081EE392B}">
      <dgm:prSet/>
      <dgm:spPr/>
      <dgm:t>
        <a:bodyPr/>
        <a:lstStyle/>
        <a:p>
          <a:endParaRPr lang="pt-BR"/>
        </a:p>
      </dgm:t>
    </dgm:pt>
    <dgm:pt modelId="{1F8E7AC4-2087-4C48-85D8-9FBF40660198}" type="pres">
      <dgm:prSet presAssocID="{ECF5ABE6-A3A5-4D53-BC97-9C1577427132}" presName="CompostProcess" presStyleCnt="0">
        <dgm:presLayoutVars>
          <dgm:dir/>
          <dgm:resizeHandles val="exact"/>
        </dgm:presLayoutVars>
      </dgm:prSet>
      <dgm:spPr/>
    </dgm:pt>
    <dgm:pt modelId="{806A4B2C-D0A6-4ACE-9828-B44751544C23}" type="pres">
      <dgm:prSet presAssocID="{ECF5ABE6-A3A5-4D53-BC97-9C1577427132}" presName="arrow" presStyleLbl="bgShp" presStyleIdx="0" presStyleCnt="1"/>
      <dgm:spPr/>
    </dgm:pt>
    <dgm:pt modelId="{9D221DFF-53A7-4EF3-972F-109DB782552E}" type="pres">
      <dgm:prSet presAssocID="{ECF5ABE6-A3A5-4D53-BC97-9C1577427132}" presName="linearProcess" presStyleCnt="0"/>
      <dgm:spPr/>
    </dgm:pt>
    <dgm:pt modelId="{8FE8950D-06EB-4F56-9549-939C75A2A68D}" type="pres">
      <dgm:prSet presAssocID="{C49E4534-32E0-47CD-80B4-826A1170B34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0F2393-C7DC-4691-BDAD-E28D19A00131}" type="pres">
      <dgm:prSet presAssocID="{143AA5CC-7FA5-4D15-BF19-0972BBBA339C}" presName="sibTrans" presStyleCnt="0"/>
      <dgm:spPr/>
    </dgm:pt>
    <dgm:pt modelId="{3ABE3686-4F78-4199-8586-5A7101EFBFB5}" type="pres">
      <dgm:prSet presAssocID="{1EF95E17-2075-4E2C-BF23-7930CDA727A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01C083-B256-4FB0-B831-89A0CA2F4196}" type="pres">
      <dgm:prSet presAssocID="{793FE4B5-7B58-41A7-97C9-78DF0F2DB552}" presName="sibTrans" presStyleCnt="0"/>
      <dgm:spPr/>
    </dgm:pt>
    <dgm:pt modelId="{93E0F8E3-D932-4479-A384-E5BA17D94434}" type="pres">
      <dgm:prSet presAssocID="{97A41D81-AF3D-4FF6-9220-F67754DB03D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69B7576-3472-4D2D-B671-08BB5F292616}" type="presOf" srcId="{C49E4534-32E0-47CD-80B4-826A1170B343}" destId="{8FE8950D-06EB-4F56-9549-939C75A2A68D}" srcOrd="0" destOrd="0" presId="urn:microsoft.com/office/officeart/2005/8/layout/hProcess9"/>
    <dgm:cxn modelId="{72B5D98E-1FEB-4CAB-AA29-13ECC3697CBD}" srcId="{ECF5ABE6-A3A5-4D53-BC97-9C1577427132}" destId="{1EF95E17-2075-4E2C-BF23-7930CDA727AB}" srcOrd="1" destOrd="0" parTransId="{2750FFFA-237B-43E2-85C3-8102EE82AB35}" sibTransId="{793FE4B5-7B58-41A7-97C9-78DF0F2DB552}"/>
    <dgm:cxn modelId="{63017715-7E73-482C-BA44-7213252BD9D5}" srcId="{ECF5ABE6-A3A5-4D53-BC97-9C1577427132}" destId="{C49E4534-32E0-47CD-80B4-826A1170B343}" srcOrd="0" destOrd="0" parTransId="{F283FD4C-481B-4633-A313-6F8BD013A8C3}" sibTransId="{143AA5CC-7FA5-4D15-BF19-0972BBBA339C}"/>
    <dgm:cxn modelId="{05FE1FF2-3BE3-47B4-BD2F-ED2C867D1E8C}" type="presOf" srcId="{ECF5ABE6-A3A5-4D53-BC97-9C1577427132}" destId="{1F8E7AC4-2087-4C48-85D8-9FBF40660198}" srcOrd="0" destOrd="0" presId="urn:microsoft.com/office/officeart/2005/8/layout/hProcess9"/>
    <dgm:cxn modelId="{F545597F-B72B-4D4A-9B83-FD0081EE392B}" srcId="{ECF5ABE6-A3A5-4D53-BC97-9C1577427132}" destId="{97A41D81-AF3D-4FF6-9220-F67754DB03DB}" srcOrd="2" destOrd="0" parTransId="{BC5EFC03-2A48-4514-B28C-3B60E8630A25}" sibTransId="{566439CC-1E15-49FB-98C6-D10F94521B03}"/>
    <dgm:cxn modelId="{E828B1DA-07C9-4A50-9A2B-BB23473CC3A9}" type="presOf" srcId="{97A41D81-AF3D-4FF6-9220-F67754DB03DB}" destId="{93E0F8E3-D932-4479-A384-E5BA17D94434}" srcOrd="0" destOrd="0" presId="urn:microsoft.com/office/officeart/2005/8/layout/hProcess9"/>
    <dgm:cxn modelId="{A68C5CD6-5F7B-48E1-A48D-326BA0F859AB}" type="presOf" srcId="{1EF95E17-2075-4E2C-BF23-7930CDA727AB}" destId="{3ABE3686-4F78-4199-8586-5A7101EFBFB5}" srcOrd="0" destOrd="0" presId="urn:microsoft.com/office/officeart/2005/8/layout/hProcess9"/>
    <dgm:cxn modelId="{2841086A-D454-47E7-8D89-A95A14BA9417}" type="presParOf" srcId="{1F8E7AC4-2087-4C48-85D8-9FBF40660198}" destId="{806A4B2C-D0A6-4ACE-9828-B44751544C23}" srcOrd="0" destOrd="0" presId="urn:microsoft.com/office/officeart/2005/8/layout/hProcess9"/>
    <dgm:cxn modelId="{51883C91-2539-4888-92C4-F6B006AD1B8E}" type="presParOf" srcId="{1F8E7AC4-2087-4C48-85D8-9FBF40660198}" destId="{9D221DFF-53A7-4EF3-972F-109DB782552E}" srcOrd="1" destOrd="0" presId="urn:microsoft.com/office/officeart/2005/8/layout/hProcess9"/>
    <dgm:cxn modelId="{35595D7D-E4E0-4438-A70B-E25056D6A2D6}" type="presParOf" srcId="{9D221DFF-53A7-4EF3-972F-109DB782552E}" destId="{8FE8950D-06EB-4F56-9549-939C75A2A68D}" srcOrd="0" destOrd="0" presId="urn:microsoft.com/office/officeart/2005/8/layout/hProcess9"/>
    <dgm:cxn modelId="{35BA8F1D-429B-4229-ACA4-F290D41B7528}" type="presParOf" srcId="{9D221DFF-53A7-4EF3-972F-109DB782552E}" destId="{1E0F2393-C7DC-4691-BDAD-E28D19A00131}" srcOrd="1" destOrd="0" presId="urn:microsoft.com/office/officeart/2005/8/layout/hProcess9"/>
    <dgm:cxn modelId="{703641E5-B9ED-463A-B388-1A6F6E57ABB3}" type="presParOf" srcId="{9D221DFF-53A7-4EF3-972F-109DB782552E}" destId="{3ABE3686-4F78-4199-8586-5A7101EFBFB5}" srcOrd="2" destOrd="0" presId="urn:microsoft.com/office/officeart/2005/8/layout/hProcess9"/>
    <dgm:cxn modelId="{88C07B22-E150-4344-B0DE-39CB3F83FEC6}" type="presParOf" srcId="{9D221DFF-53A7-4EF3-972F-109DB782552E}" destId="{5C01C083-B256-4FB0-B831-89A0CA2F4196}" srcOrd="3" destOrd="0" presId="urn:microsoft.com/office/officeart/2005/8/layout/hProcess9"/>
    <dgm:cxn modelId="{FA75B430-5808-40A1-95EE-C3CE56DAD3D9}" type="presParOf" srcId="{9D221DFF-53A7-4EF3-972F-109DB782552E}" destId="{93E0F8E3-D932-4479-A384-E5BA17D9443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A9410C-6EEE-4E9B-9DC8-D55447EFB86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A88DDEB-9296-4296-BA37-507A2EC32EC8}">
      <dgm:prSet phldrT="[Texto]"/>
      <dgm:spPr/>
      <dgm:t>
        <a:bodyPr/>
        <a:lstStyle/>
        <a:p>
          <a:r>
            <a:rPr lang="pt-BR" dirty="0" smtClean="0"/>
            <a:t>participação da CNPC e da CNOOC em consórcio do primeiro leilão do </a:t>
          </a:r>
          <a:r>
            <a:rPr lang="pt-BR" dirty="0" err="1" smtClean="0"/>
            <a:t>pré</a:t>
          </a:r>
          <a:r>
            <a:rPr lang="pt-BR" dirty="0" smtClean="0"/>
            <a:t>-sal.</a:t>
          </a:r>
          <a:endParaRPr lang="pt-BR" dirty="0"/>
        </a:p>
      </dgm:t>
    </dgm:pt>
    <dgm:pt modelId="{5FDC946F-5540-43CD-B47C-5E1C84B38356}" type="parTrans" cxnId="{25BF668A-75A8-44AF-A359-0D8AEA7E685B}">
      <dgm:prSet/>
      <dgm:spPr/>
      <dgm:t>
        <a:bodyPr/>
        <a:lstStyle/>
        <a:p>
          <a:endParaRPr lang="pt-BR"/>
        </a:p>
      </dgm:t>
    </dgm:pt>
    <dgm:pt modelId="{5D5520F7-BEDE-4DFC-A264-2462DDE7D722}" type="sibTrans" cxnId="{25BF668A-75A8-44AF-A359-0D8AEA7E685B}">
      <dgm:prSet/>
      <dgm:spPr/>
      <dgm:t>
        <a:bodyPr/>
        <a:lstStyle/>
        <a:p>
          <a:endParaRPr lang="pt-BR"/>
        </a:p>
      </dgm:t>
    </dgm:pt>
    <dgm:pt modelId="{DC070149-3FFF-41B8-A6F6-21826B69E02B}">
      <dgm:prSet phldrT="[Texto]"/>
      <dgm:spPr/>
      <dgm:t>
        <a:bodyPr/>
        <a:lstStyle/>
        <a:p>
          <a:r>
            <a:rPr lang="pt-BR" dirty="0" smtClean="0"/>
            <a:t>construção das linhas de ultra-alta-tensão da usina de Belo Monte.</a:t>
          </a:r>
          <a:endParaRPr lang="pt-BR" dirty="0"/>
        </a:p>
      </dgm:t>
    </dgm:pt>
    <dgm:pt modelId="{E278FAD2-0F8F-40BC-8CC2-3BFAF0BC0903}" type="parTrans" cxnId="{AD49245D-2DA6-4844-AFAA-B29F6453396B}">
      <dgm:prSet/>
      <dgm:spPr/>
      <dgm:t>
        <a:bodyPr/>
        <a:lstStyle/>
        <a:p>
          <a:endParaRPr lang="pt-BR"/>
        </a:p>
      </dgm:t>
    </dgm:pt>
    <dgm:pt modelId="{AE9AD326-E701-43C7-AA72-AD97D266F118}" type="sibTrans" cxnId="{AD49245D-2DA6-4844-AFAA-B29F6453396B}">
      <dgm:prSet/>
      <dgm:spPr/>
      <dgm:t>
        <a:bodyPr/>
        <a:lstStyle/>
        <a:p>
          <a:endParaRPr lang="pt-BR"/>
        </a:p>
      </dgm:t>
    </dgm:pt>
    <dgm:pt modelId="{F8296113-A1C3-488D-9F24-79415D2F0F7B}">
      <dgm:prSet phldrT="[Texto]"/>
      <dgm:spPr/>
      <dgm:t>
        <a:bodyPr/>
        <a:lstStyle/>
        <a:p>
          <a:r>
            <a:rPr lang="pt-BR" dirty="0" smtClean="0"/>
            <a:t>concessão das hidrelétricas de </a:t>
          </a:r>
          <a:r>
            <a:rPr lang="pt-BR" dirty="0" err="1" smtClean="0"/>
            <a:t>Jupiá</a:t>
          </a:r>
          <a:r>
            <a:rPr lang="pt-BR" dirty="0" smtClean="0"/>
            <a:t> e Ilha Solteira à </a:t>
          </a:r>
          <a:r>
            <a:rPr lang="pt-BR" i="1" dirty="0" err="1" smtClean="0"/>
            <a:t>Three</a:t>
          </a:r>
          <a:r>
            <a:rPr lang="pt-BR" i="1" dirty="0" smtClean="0"/>
            <a:t> </a:t>
          </a:r>
          <a:r>
            <a:rPr lang="pt-BR" i="1" dirty="0" err="1" smtClean="0"/>
            <a:t>Gorges</a:t>
          </a:r>
          <a:r>
            <a:rPr lang="pt-BR" i="1" dirty="0" smtClean="0"/>
            <a:t> Corporation</a:t>
          </a:r>
          <a:r>
            <a:rPr lang="pt-BR" dirty="0" smtClean="0"/>
            <a:t>.</a:t>
          </a:r>
          <a:endParaRPr lang="pt-BR" dirty="0"/>
        </a:p>
      </dgm:t>
    </dgm:pt>
    <dgm:pt modelId="{5E6A35EF-4933-46BB-B5E5-F09E2EE69F3B}" type="parTrans" cxnId="{EE1D13A0-2101-4FA5-9B00-E560DDB1C0BA}">
      <dgm:prSet/>
      <dgm:spPr/>
      <dgm:t>
        <a:bodyPr/>
        <a:lstStyle/>
        <a:p>
          <a:endParaRPr lang="pt-BR"/>
        </a:p>
      </dgm:t>
    </dgm:pt>
    <dgm:pt modelId="{2B37923F-A4E8-4251-89BF-F499FD5C0014}" type="sibTrans" cxnId="{EE1D13A0-2101-4FA5-9B00-E560DDB1C0BA}">
      <dgm:prSet/>
      <dgm:spPr/>
      <dgm:t>
        <a:bodyPr/>
        <a:lstStyle/>
        <a:p>
          <a:endParaRPr lang="pt-BR"/>
        </a:p>
      </dgm:t>
    </dgm:pt>
    <dgm:pt modelId="{93872AA5-CE1C-4650-BB12-3007442C9818}">
      <dgm:prSet phldrT="[Texto]"/>
      <dgm:spPr/>
      <dgm:t>
        <a:bodyPr/>
        <a:lstStyle/>
        <a:p>
          <a:r>
            <a:rPr lang="pt-BR" dirty="0" smtClean="0"/>
            <a:t>empréstimo do Banco de Desenvolvimento da China no valor de US$ 10 bilhões para a Petrobrás.</a:t>
          </a:r>
          <a:endParaRPr lang="pt-BR" dirty="0"/>
        </a:p>
      </dgm:t>
    </dgm:pt>
    <dgm:pt modelId="{9D5B2DEB-B7F4-4EA8-8486-15D1ED9BC185}" type="parTrans" cxnId="{CB5C0AD6-B23A-45B4-9A65-D5C12F3853DF}">
      <dgm:prSet/>
      <dgm:spPr/>
      <dgm:t>
        <a:bodyPr/>
        <a:lstStyle/>
        <a:p>
          <a:endParaRPr lang="pt-BR"/>
        </a:p>
      </dgm:t>
    </dgm:pt>
    <dgm:pt modelId="{07BBCF00-76B2-45AA-8F96-EB511AE33108}" type="sibTrans" cxnId="{CB5C0AD6-B23A-45B4-9A65-D5C12F3853DF}">
      <dgm:prSet/>
      <dgm:spPr/>
      <dgm:t>
        <a:bodyPr/>
        <a:lstStyle/>
        <a:p>
          <a:endParaRPr lang="pt-BR"/>
        </a:p>
      </dgm:t>
    </dgm:pt>
    <dgm:pt modelId="{F4F740F8-C754-4488-8380-BD2CAE64D0C2}" type="pres">
      <dgm:prSet presAssocID="{C9A9410C-6EEE-4E9B-9DC8-D55447EFB86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8E759A0-ED30-43AF-BEBB-6BB9FAD6A717}" type="pres">
      <dgm:prSet presAssocID="{9A88DDEB-9296-4296-BA37-507A2EC32EC8}" presName="composite" presStyleCnt="0"/>
      <dgm:spPr/>
    </dgm:pt>
    <dgm:pt modelId="{C1F9EB9A-81CF-4979-9DD0-64590F86828A}" type="pres">
      <dgm:prSet presAssocID="{9A88DDEB-9296-4296-BA37-507A2EC32EC8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1738B913-E08F-41DE-A508-2DE080BDC2B1}" type="pres">
      <dgm:prSet presAssocID="{9A88DDEB-9296-4296-BA37-507A2EC32EC8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C73F37-3689-486F-8E42-1F5D79E8CBE5}" type="pres">
      <dgm:prSet presAssocID="{5D5520F7-BEDE-4DFC-A264-2462DDE7D722}" presName="spacing" presStyleCnt="0"/>
      <dgm:spPr/>
    </dgm:pt>
    <dgm:pt modelId="{06A60767-75A7-43ED-968D-F563F9D73280}" type="pres">
      <dgm:prSet presAssocID="{DC070149-3FFF-41B8-A6F6-21826B69E02B}" presName="composite" presStyleCnt="0"/>
      <dgm:spPr/>
    </dgm:pt>
    <dgm:pt modelId="{2B3CFBB5-C0C1-4BF7-8574-F7C55FD2B8CF}" type="pres">
      <dgm:prSet presAssocID="{DC070149-3FFF-41B8-A6F6-21826B69E02B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7A54AF32-857C-48B6-8AD8-7C49F6BA5C75}" type="pres">
      <dgm:prSet presAssocID="{DC070149-3FFF-41B8-A6F6-21826B69E02B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95027C-9F8B-4560-9C1E-BC53692F6363}" type="pres">
      <dgm:prSet presAssocID="{AE9AD326-E701-43C7-AA72-AD97D266F118}" presName="spacing" presStyleCnt="0"/>
      <dgm:spPr/>
    </dgm:pt>
    <dgm:pt modelId="{A863BF9D-3273-483D-9DA2-A857FBA6DCAF}" type="pres">
      <dgm:prSet presAssocID="{F8296113-A1C3-488D-9F24-79415D2F0F7B}" presName="composite" presStyleCnt="0"/>
      <dgm:spPr/>
    </dgm:pt>
    <dgm:pt modelId="{5EBF8155-74F5-4285-9AD6-65E640D13A48}" type="pres">
      <dgm:prSet presAssocID="{F8296113-A1C3-488D-9F24-79415D2F0F7B}" presName="imgShp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C94CE086-4F22-46CE-BC3C-DE777A86787A}" type="pres">
      <dgm:prSet presAssocID="{F8296113-A1C3-488D-9F24-79415D2F0F7B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211220-AF66-43FA-9486-21F197432920}" type="pres">
      <dgm:prSet presAssocID="{2B37923F-A4E8-4251-89BF-F499FD5C0014}" presName="spacing" presStyleCnt="0"/>
      <dgm:spPr/>
    </dgm:pt>
    <dgm:pt modelId="{20BC5C3B-E857-4BFE-8900-534FFB7E5C45}" type="pres">
      <dgm:prSet presAssocID="{93872AA5-CE1C-4650-BB12-3007442C9818}" presName="composite" presStyleCnt="0"/>
      <dgm:spPr/>
    </dgm:pt>
    <dgm:pt modelId="{15CFF9BE-DDEF-4888-AC28-0F241173F15F}" type="pres">
      <dgm:prSet presAssocID="{93872AA5-CE1C-4650-BB12-3007442C9818}" presName="imgShp" presStyleLbl="fgImgPlace1" presStyleIdx="3" presStyleCnt="4" custScaleX="99804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44" t="8777" r="-13044" b="8777"/>
          </a:stretch>
        </a:blipFill>
        <a:effectLst>
          <a:glow rad="63500">
            <a:schemeClr val="accent1">
              <a:satMod val="175000"/>
              <a:alpha val="40000"/>
            </a:schemeClr>
          </a:glow>
        </a:effectLst>
      </dgm:spPr>
    </dgm:pt>
    <dgm:pt modelId="{BA3F3734-AFBC-4107-BB90-3283FD5FD5AE}" type="pres">
      <dgm:prSet presAssocID="{93872AA5-CE1C-4650-BB12-3007442C9818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D49245D-2DA6-4844-AFAA-B29F6453396B}" srcId="{C9A9410C-6EEE-4E9B-9DC8-D55447EFB862}" destId="{DC070149-3FFF-41B8-A6F6-21826B69E02B}" srcOrd="1" destOrd="0" parTransId="{E278FAD2-0F8F-40BC-8CC2-3BFAF0BC0903}" sibTransId="{AE9AD326-E701-43C7-AA72-AD97D266F118}"/>
    <dgm:cxn modelId="{F999EBB4-8506-4250-ACBF-277828AA7048}" type="presOf" srcId="{93872AA5-CE1C-4650-BB12-3007442C9818}" destId="{BA3F3734-AFBC-4107-BB90-3283FD5FD5AE}" srcOrd="0" destOrd="0" presId="urn:microsoft.com/office/officeart/2005/8/layout/vList3"/>
    <dgm:cxn modelId="{0A389E8B-7A52-4993-92DF-4B8D9A197556}" type="presOf" srcId="{C9A9410C-6EEE-4E9B-9DC8-D55447EFB862}" destId="{F4F740F8-C754-4488-8380-BD2CAE64D0C2}" srcOrd="0" destOrd="0" presId="urn:microsoft.com/office/officeart/2005/8/layout/vList3"/>
    <dgm:cxn modelId="{EE1D13A0-2101-4FA5-9B00-E560DDB1C0BA}" srcId="{C9A9410C-6EEE-4E9B-9DC8-D55447EFB862}" destId="{F8296113-A1C3-488D-9F24-79415D2F0F7B}" srcOrd="2" destOrd="0" parTransId="{5E6A35EF-4933-46BB-B5E5-F09E2EE69F3B}" sibTransId="{2B37923F-A4E8-4251-89BF-F499FD5C0014}"/>
    <dgm:cxn modelId="{CB5C0AD6-B23A-45B4-9A65-D5C12F3853DF}" srcId="{C9A9410C-6EEE-4E9B-9DC8-D55447EFB862}" destId="{93872AA5-CE1C-4650-BB12-3007442C9818}" srcOrd="3" destOrd="0" parTransId="{9D5B2DEB-B7F4-4EA8-8486-15D1ED9BC185}" sibTransId="{07BBCF00-76B2-45AA-8F96-EB511AE33108}"/>
    <dgm:cxn modelId="{25BF668A-75A8-44AF-A359-0D8AEA7E685B}" srcId="{C9A9410C-6EEE-4E9B-9DC8-D55447EFB862}" destId="{9A88DDEB-9296-4296-BA37-507A2EC32EC8}" srcOrd="0" destOrd="0" parTransId="{5FDC946F-5540-43CD-B47C-5E1C84B38356}" sibTransId="{5D5520F7-BEDE-4DFC-A264-2462DDE7D722}"/>
    <dgm:cxn modelId="{0383AFA9-1B32-4032-BE1A-C237063B0961}" type="presOf" srcId="{9A88DDEB-9296-4296-BA37-507A2EC32EC8}" destId="{1738B913-E08F-41DE-A508-2DE080BDC2B1}" srcOrd="0" destOrd="0" presId="urn:microsoft.com/office/officeart/2005/8/layout/vList3"/>
    <dgm:cxn modelId="{551C539A-147A-4190-A2FD-E08CC9661B05}" type="presOf" srcId="{F8296113-A1C3-488D-9F24-79415D2F0F7B}" destId="{C94CE086-4F22-46CE-BC3C-DE777A86787A}" srcOrd="0" destOrd="0" presId="urn:microsoft.com/office/officeart/2005/8/layout/vList3"/>
    <dgm:cxn modelId="{0DD5F8F6-4905-4836-9542-AA16CB471AF9}" type="presOf" srcId="{DC070149-3FFF-41B8-A6F6-21826B69E02B}" destId="{7A54AF32-857C-48B6-8AD8-7C49F6BA5C75}" srcOrd="0" destOrd="0" presId="urn:microsoft.com/office/officeart/2005/8/layout/vList3"/>
    <dgm:cxn modelId="{0F116300-0910-4EEE-9E51-6C21838DAA5C}" type="presParOf" srcId="{F4F740F8-C754-4488-8380-BD2CAE64D0C2}" destId="{B8E759A0-ED30-43AF-BEBB-6BB9FAD6A717}" srcOrd="0" destOrd="0" presId="urn:microsoft.com/office/officeart/2005/8/layout/vList3"/>
    <dgm:cxn modelId="{D3BA7ED7-6315-4F27-B7AA-12261E75D50B}" type="presParOf" srcId="{B8E759A0-ED30-43AF-BEBB-6BB9FAD6A717}" destId="{C1F9EB9A-81CF-4979-9DD0-64590F86828A}" srcOrd="0" destOrd="0" presId="urn:microsoft.com/office/officeart/2005/8/layout/vList3"/>
    <dgm:cxn modelId="{F2FFB136-8F3E-49E0-B0BA-6F4A13C172B4}" type="presParOf" srcId="{B8E759A0-ED30-43AF-BEBB-6BB9FAD6A717}" destId="{1738B913-E08F-41DE-A508-2DE080BDC2B1}" srcOrd="1" destOrd="0" presId="urn:microsoft.com/office/officeart/2005/8/layout/vList3"/>
    <dgm:cxn modelId="{661FD216-6C20-4CF7-8DF2-2184321F63D4}" type="presParOf" srcId="{F4F740F8-C754-4488-8380-BD2CAE64D0C2}" destId="{9FC73F37-3689-486F-8E42-1F5D79E8CBE5}" srcOrd="1" destOrd="0" presId="urn:microsoft.com/office/officeart/2005/8/layout/vList3"/>
    <dgm:cxn modelId="{2DA23DFD-49CE-4CFD-B225-C0628FC9F72F}" type="presParOf" srcId="{F4F740F8-C754-4488-8380-BD2CAE64D0C2}" destId="{06A60767-75A7-43ED-968D-F563F9D73280}" srcOrd="2" destOrd="0" presId="urn:microsoft.com/office/officeart/2005/8/layout/vList3"/>
    <dgm:cxn modelId="{5FDC5B1F-86ED-421C-8516-5F8420775619}" type="presParOf" srcId="{06A60767-75A7-43ED-968D-F563F9D73280}" destId="{2B3CFBB5-C0C1-4BF7-8574-F7C55FD2B8CF}" srcOrd="0" destOrd="0" presId="urn:microsoft.com/office/officeart/2005/8/layout/vList3"/>
    <dgm:cxn modelId="{9DA3C58A-6463-4574-9A12-38083BF79282}" type="presParOf" srcId="{06A60767-75A7-43ED-968D-F563F9D73280}" destId="{7A54AF32-857C-48B6-8AD8-7C49F6BA5C75}" srcOrd="1" destOrd="0" presId="urn:microsoft.com/office/officeart/2005/8/layout/vList3"/>
    <dgm:cxn modelId="{DE350680-33A2-477F-85D8-79DC6580BB4E}" type="presParOf" srcId="{F4F740F8-C754-4488-8380-BD2CAE64D0C2}" destId="{8495027C-9F8B-4560-9C1E-BC53692F6363}" srcOrd="3" destOrd="0" presId="urn:microsoft.com/office/officeart/2005/8/layout/vList3"/>
    <dgm:cxn modelId="{BAFC7FCE-C8E3-468B-B167-3033C78226A7}" type="presParOf" srcId="{F4F740F8-C754-4488-8380-BD2CAE64D0C2}" destId="{A863BF9D-3273-483D-9DA2-A857FBA6DCAF}" srcOrd="4" destOrd="0" presId="urn:microsoft.com/office/officeart/2005/8/layout/vList3"/>
    <dgm:cxn modelId="{91F2DC64-3305-4F7F-9D26-FA25838D4FF8}" type="presParOf" srcId="{A863BF9D-3273-483D-9DA2-A857FBA6DCAF}" destId="{5EBF8155-74F5-4285-9AD6-65E640D13A48}" srcOrd="0" destOrd="0" presId="urn:microsoft.com/office/officeart/2005/8/layout/vList3"/>
    <dgm:cxn modelId="{26927C7F-0B48-433E-AC8B-07AC26EC7756}" type="presParOf" srcId="{A863BF9D-3273-483D-9DA2-A857FBA6DCAF}" destId="{C94CE086-4F22-46CE-BC3C-DE777A86787A}" srcOrd="1" destOrd="0" presId="urn:microsoft.com/office/officeart/2005/8/layout/vList3"/>
    <dgm:cxn modelId="{37AF636B-E01E-4F09-992F-BCD43D236AD8}" type="presParOf" srcId="{F4F740F8-C754-4488-8380-BD2CAE64D0C2}" destId="{2A211220-AF66-43FA-9486-21F197432920}" srcOrd="5" destOrd="0" presId="urn:microsoft.com/office/officeart/2005/8/layout/vList3"/>
    <dgm:cxn modelId="{384A76C5-F1D1-47B9-AD5D-D544B08728E9}" type="presParOf" srcId="{F4F740F8-C754-4488-8380-BD2CAE64D0C2}" destId="{20BC5C3B-E857-4BFE-8900-534FFB7E5C45}" srcOrd="6" destOrd="0" presId="urn:microsoft.com/office/officeart/2005/8/layout/vList3"/>
    <dgm:cxn modelId="{62F4B0DF-C30D-4452-B977-474484B5FADC}" type="presParOf" srcId="{20BC5C3B-E857-4BFE-8900-534FFB7E5C45}" destId="{15CFF9BE-DDEF-4888-AC28-0F241173F15F}" srcOrd="0" destOrd="0" presId="urn:microsoft.com/office/officeart/2005/8/layout/vList3"/>
    <dgm:cxn modelId="{31994DE1-035B-49FB-874A-A74FC7D1FBD7}" type="presParOf" srcId="{20BC5C3B-E857-4BFE-8900-534FFB7E5C45}" destId="{BA3F3734-AFBC-4107-BB90-3283FD5FD5A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6A4B2C-D0A6-4ACE-9828-B44751544C23}">
      <dsp:nvSpPr>
        <dsp:cNvPr id="0" name=""/>
        <dsp:cNvSpPr/>
      </dsp:nvSpPr>
      <dsp:spPr>
        <a:xfrm>
          <a:off x="610267" y="0"/>
          <a:ext cx="6916368" cy="511256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8950D-06EB-4F56-9549-939C75A2A68D}">
      <dsp:nvSpPr>
        <dsp:cNvPr id="0" name=""/>
        <dsp:cNvSpPr/>
      </dsp:nvSpPr>
      <dsp:spPr>
        <a:xfrm>
          <a:off x="8740" y="1533770"/>
          <a:ext cx="2619065" cy="20450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1ª Fase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Em atividades ligadas ao agronegócio, para atender à demanda do mercado chinês no contexto de crescimento econômico a altas taxas.</a:t>
          </a:r>
          <a:endParaRPr lang="pt-BR" sz="1600" kern="1200" dirty="0"/>
        </a:p>
      </dsp:txBody>
      <dsp:txXfrm>
        <a:off x="108570" y="1633600"/>
        <a:ext cx="2419405" cy="1845367"/>
      </dsp:txXfrm>
    </dsp:sp>
    <dsp:sp modelId="{3ABE3686-4F78-4199-8586-5A7101EFBFB5}">
      <dsp:nvSpPr>
        <dsp:cNvPr id="0" name=""/>
        <dsp:cNvSpPr/>
      </dsp:nvSpPr>
      <dsp:spPr>
        <a:xfrm>
          <a:off x="2758919" y="1533770"/>
          <a:ext cx="2619065" cy="20450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2ª Fase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No setor industrial, para o suprimento do mercado doméstico brasileiro e como plataforma de exportação para a América Latina.</a:t>
          </a:r>
          <a:endParaRPr lang="pt-BR" sz="1600" kern="1200" dirty="0"/>
        </a:p>
      </dsp:txBody>
      <dsp:txXfrm>
        <a:off x="2858749" y="1633600"/>
        <a:ext cx="2419405" cy="1845367"/>
      </dsp:txXfrm>
    </dsp:sp>
    <dsp:sp modelId="{93E0F8E3-D932-4479-A384-E5BA17D94434}">
      <dsp:nvSpPr>
        <dsp:cNvPr id="0" name=""/>
        <dsp:cNvSpPr/>
      </dsp:nvSpPr>
      <dsp:spPr>
        <a:xfrm>
          <a:off x="5509097" y="1533770"/>
          <a:ext cx="2619065" cy="20450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3ª Fase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Em segmentos industriais e setores de infraestrutura, telecomunicações, produção e distribuição de energia e projetos ferroviários.</a:t>
          </a:r>
          <a:endParaRPr lang="pt-BR" sz="1600" kern="1200" dirty="0"/>
        </a:p>
      </dsp:txBody>
      <dsp:txXfrm>
        <a:off x="5608927" y="1633600"/>
        <a:ext cx="2419405" cy="18453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6A4B2C-D0A6-4ACE-9828-B44751544C23}">
      <dsp:nvSpPr>
        <dsp:cNvPr id="0" name=""/>
        <dsp:cNvSpPr/>
      </dsp:nvSpPr>
      <dsp:spPr>
        <a:xfrm>
          <a:off x="610267" y="0"/>
          <a:ext cx="6916368" cy="511256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8950D-06EB-4F56-9549-939C75A2A68D}">
      <dsp:nvSpPr>
        <dsp:cNvPr id="0" name=""/>
        <dsp:cNvSpPr/>
      </dsp:nvSpPr>
      <dsp:spPr>
        <a:xfrm>
          <a:off x="8740" y="1533770"/>
          <a:ext cx="2619065" cy="20450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1ª Fase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Em atividades ligadas ao agronegócio, para atender à demanda do mercado chinês no contexto de crescimento econômico a altas taxas.</a:t>
          </a:r>
          <a:endParaRPr lang="pt-BR" sz="1600" kern="1200" dirty="0"/>
        </a:p>
      </dsp:txBody>
      <dsp:txXfrm>
        <a:off x="108570" y="1633600"/>
        <a:ext cx="2419405" cy="1845367"/>
      </dsp:txXfrm>
    </dsp:sp>
    <dsp:sp modelId="{3ABE3686-4F78-4199-8586-5A7101EFBFB5}">
      <dsp:nvSpPr>
        <dsp:cNvPr id="0" name=""/>
        <dsp:cNvSpPr/>
      </dsp:nvSpPr>
      <dsp:spPr>
        <a:xfrm>
          <a:off x="2758919" y="1533770"/>
          <a:ext cx="2619065" cy="20450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2ª Fase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No setor industrial, para o suprimento do mercado doméstico brasileiro e como plataforma de exportação para a América Latina.</a:t>
          </a:r>
          <a:endParaRPr lang="pt-BR" sz="1600" kern="1200" dirty="0"/>
        </a:p>
      </dsp:txBody>
      <dsp:txXfrm>
        <a:off x="2858749" y="1633600"/>
        <a:ext cx="2419405" cy="1845367"/>
      </dsp:txXfrm>
    </dsp:sp>
    <dsp:sp modelId="{93E0F8E3-D932-4479-A384-E5BA17D94434}">
      <dsp:nvSpPr>
        <dsp:cNvPr id="0" name=""/>
        <dsp:cNvSpPr/>
      </dsp:nvSpPr>
      <dsp:spPr>
        <a:xfrm>
          <a:off x="5509097" y="1533770"/>
          <a:ext cx="2619065" cy="20450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3ª Fase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Em segmentos industriais e setores de infraestrutura, telecomunicações, produção e distribuição de energia e projetos ferroviários.</a:t>
          </a:r>
          <a:endParaRPr lang="pt-BR" sz="1600" kern="1200" dirty="0"/>
        </a:p>
      </dsp:txBody>
      <dsp:txXfrm>
        <a:off x="5608927" y="1633600"/>
        <a:ext cx="2419405" cy="18453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513B2-869A-49E9-B605-4F45213D8315}" type="datetimeFigureOut">
              <a:rPr lang="pt-BR" smtClean="0"/>
              <a:t>10/03/2016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48B0F-B5BB-4DDB-B1AA-5BABC42DA8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5600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A818-03F6-4942-85F4-16F4956B5A78}" type="datetimeFigureOut">
              <a:rPr lang="pt-BR" smtClean="0"/>
              <a:t>10/03/2016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3DBE-ABE2-46F5-8813-34C1614759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181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A818-03F6-4942-85F4-16F4956B5A78}" type="datetimeFigureOut">
              <a:rPr lang="pt-BR" smtClean="0"/>
              <a:t>10/03/2016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3DBE-ABE2-46F5-8813-34C1614759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4860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A818-03F6-4942-85F4-16F4956B5A78}" type="datetimeFigureOut">
              <a:rPr lang="pt-BR" smtClean="0"/>
              <a:t>10/03/2016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3DBE-ABE2-46F5-8813-34C1614759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638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A818-03F6-4942-85F4-16F4956B5A78}" type="datetimeFigureOut">
              <a:rPr lang="pt-BR" smtClean="0"/>
              <a:t>10/03/2016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3DBE-ABE2-46F5-8813-34C1614759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608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A818-03F6-4942-85F4-16F4956B5A78}" type="datetimeFigureOut">
              <a:rPr lang="pt-BR" smtClean="0"/>
              <a:t>10/03/2016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3DBE-ABE2-46F5-8813-34C1614759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0786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A818-03F6-4942-85F4-16F4956B5A78}" type="datetimeFigureOut">
              <a:rPr lang="pt-BR" smtClean="0"/>
              <a:t>10/03/2016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3DBE-ABE2-46F5-8813-34C1614759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226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A818-03F6-4942-85F4-16F4956B5A78}" type="datetimeFigureOut">
              <a:rPr lang="pt-BR" smtClean="0"/>
              <a:t>10/03/2016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3DBE-ABE2-46F5-8813-34C1614759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7441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A818-03F6-4942-85F4-16F4956B5A78}" type="datetimeFigureOut">
              <a:rPr lang="pt-BR" smtClean="0"/>
              <a:t>10/03/2016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3DBE-ABE2-46F5-8813-34C1614759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780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A818-03F6-4942-85F4-16F4956B5A78}" type="datetimeFigureOut">
              <a:rPr lang="pt-BR" smtClean="0"/>
              <a:t>10/03/2016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3DBE-ABE2-46F5-8813-34C1614759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00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A818-03F6-4942-85F4-16F4956B5A78}" type="datetimeFigureOut">
              <a:rPr lang="pt-BR" smtClean="0"/>
              <a:t>10/03/2016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3DBE-ABE2-46F5-8813-34C1614759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271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A818-03F6-4942-85F4-16F4956B5A78}" type="datetimeFigureOut">
              <a:rPr lang="pt-BR" smtClean="0"/>
              <a:t>10/03/2016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23DBE-ABE2-46F5-8813-34C1614759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3588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DA818-03F6-4942-85F4-16F4956B5A78}" type="datetimeFigureOut">
              <a:rPr lang="pt-BR" smtClean="0"/>
              <a:t>10/03/2016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23DBE-ABE2-46F5-8813-34C1614759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0742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798" y="2708920"/>
            <a:ext cx="7772400" cy="1470025"/>
          </a:xfrm>
        </p:spPr>
        <p:txBody>
          <a:bodyPr>
            <a:noAutofit/>
          </a:bodyPr>
          <a:lstStyle/>
          <a:p>
            <a:r>
              <a:rPr lang="pt-BR" sz="3200" dirty="0" smtClean="0">
                <a:solidFill>
                  <a:schemeClr val="bg1"/>
                </a:solidFill>
              </a:rPr>
              <a:t>Evolução </a:t>
            </a:r>
            <a:r>
              <a:rPr lang="pt-BR" sz="3200" dirty="0">
                <a:solidFill>
                  <a:schemeClr val="bg1"/>
                </a:solidFill>
              </a:rPr>
              <a:t>e o </a:t>
            </a:r>
            <a:r>
              <a:rPr lang="pt-BR" sz="3200" dirty="0" smtClean="0">
                <a:solidFill>
                  <a:schemeClr val="bg1"/>
                </a:solidFill>
              </a:rPr>
              <a:t>Estado Atual </a:t>
            </a:r>
            <a:r>
              <a:rPr lang="pt-BR" sz="3200" dirty="0">
                <a:solidFill>
                  <a:schemeClr val="bg1"/>
                </a:solidFill>
              </a:rPr>
              <a:t>das </a:t>
            </a:r>
            <a:r>
              <a:rPr lang="pt-BR" sz="3200" dirty="0" smtClean="0">
                <a:solidFill>
                  <a:schemeClr val="bg1"/>
                </a:solidFill>
              </a:rPr>
              <a:t>Correntes </a:t>
            </a:r>
            <a:r>
              <a:rPr lang="pt-BR" sz="3200" dirty="0">
                <a:solidFill>
                  <a:schemeClr val="bg1"/>
                </a:solidFill>
              </a:rPr>
              <a:t>de </a:t>
            </a:r>
            <a:r>
              <a:rPr lang="pt-BR" sz="3200" dirty="0" smtClean="0">
                <a:solidFill>
                  <a:schemeClr val="bg1"/>
                </a:solidFill>
              </a:rPr>
              <a:t>Comércio </a:t>
            </a:r>
            <a:r>
              <a:rPr lang="pt-BR" sz="3200" dirty="0">
                <a:solidFill>
                  <a:schemeClr val="bg1"/>
                </a:solidFill>
              </a:rPr>
              <a:t>e dos </a:t>
            </a:r>
            <a:r>
              <a:rPr lang="pt-BR" sz="3200" dirty="0" smtClean="0">
                <a:solidFill>
                  <a:schemeClr val="bg1"/>
                </a:solidFill>
              </a:rPr>
              <a:t>Fluxos </a:t>
            </a:r>
            <a:r>
              <a:rPr lang="pt-BR" sz="3200" dirty="0">
                <a:solidFill>
                  <a:schemeClr val="bg1"/>
                </a:solidFill>
              </a:rPr>
              <a:t>de </a:t>
            </a:r>
            <a:r>
              <a:rPr lang="pt-BR" sz="3200" dirty="0" smtClean="0">
                <a:solidFill>
                  <a:schemeClr val="bg1"/>
                </a:solidFill>
              </a:rPr>
              <a:t>Investimento </a:t>
            </a:r>
            <a:r>
              <a:rPr lang="pt-BR" sz="3200" dirty="0">
                <a:solidFill>
                  <a:schemeClr val="bg1"/>
                </a:solidFill>
              </a:rPr>
              <a:t>entre o Brasil e a China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16016" y="5229200"/>
            <a:ext cx="4320480" cy="76693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</a:rPr>
              <a:t>Embaixador José Alfredo Graça Lima</a:t>
            </a:r>
          </a:p>
          <a:p>
            <a:pPr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</a:rPr>
              <a:t>Subsecretário-Geral de </a:t>
            </a:r>
            <a:r>
              <a:rPr lang="pt-BR" sz="1800" dirty="0" err="1" smtClean="0">
                <a:solidFill>
                  <a:schemeClr val="bg1"/>
                </a:solidFill>
              </a:rPr>
              <a:t>Política-II</a:t>
            </a:r>
            <a:endParaRPr lang="pt-BR" sz="1800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00"/>
                    </a14:imgEffect>
                    <a14:imgEffect>
                      <a14:brightnessContrast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0"/>
            <a:ext cx="269557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6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85311046"/>
              </p:ext>
            </p:extLst>
          </p:nvPr>
        </p:nvGraphicFramePr>
        <p:xfrm>
          <a:off x="611560" y="980728"/>
          <a:ext cx="813690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691680" y="555576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Fases dos Investimentos Chineses no Brasil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800"/>
                    </a14:imgEffect>
                    <a14:imgEffect>
                      <a14:brightnessContrast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1" y="6210300"/>
            <a:ext cx="269557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8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6221009"/>
              </p:ext>
            </p:extLst>
          </p:nvPr>
        </p:nvGraphicFramePr>
        <p:xfrm>
          <a:off x="252413" y="909638"/>
          <a:ext cx="8639174" cy="5038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800"/>
                    </a14:imgEffect>
                    <a14:imgEffect>
                      <a14:brightnessContrast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1" y="6210300"/>
            <a:ext cx="269557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8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189535997"/>
              </p:ext>
            </p:extLst>
          </p:nvPr>
        </p:nvGraphicFramePr>
        <p:xfrm>
          <a:off x="611560" y="980728"/>
          <a:ext cx="813690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691680" y="555576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Fases dos Investimentos Chineses no Brasil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800"/>
                    </a14:imgEffect>
                    <a14:imgEffect>
                      <a14:brightnessContrast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1" y="6210300"/>
            <a:ext cx="269557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3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97187" y="260648"/>
            <a:ext cx="8277617" cy="5836996"/>
            <a:chOff x="397187" y="474497"/>
            <a:chExt cx="8277617" cy="5836996"/>
          </a:xfrm>
        </p:grpSpPr>
        <p:sp>
          <p:nvSpPr>
            <p:cNvPr id="6" name="Seta para a esquerda 5"/>
            <p:cNvSpPr/>
            <p:nvPr/>
          </p:nvSpPr>
          <p:spPr>
            <a:xfrm rot="1974166">
              <a:off x="2821156" y="3859398"/>
              <a:ext cx="1009230" cy="744894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orma livre 6"/>
            <p:cNvSpPr/>
            <p:nvPr/>
          </p:nvSpPr>
          <p:spPr>
            <a:xfrm>
              <a:off x="397187" y="1982744"/>
              <a:ext cx="2482982" cy="2689641"/>
            </a:xfrm>
            <a:custGeom>
              <a:avLst/>
              <a:gdLst>
                <a:gd name="connsiteX0" fmla="*/ 0 w 2482982"/>
                <a:gd name="connsiteY0" fmla="*/ 198639 h 1986385"/>
                <a:gd name="connsiteX1" fmla="*/ 198639 w 2482982"/>
                <a:gd name="connsiteY1" fmla="*/ 0 h 1986385"/>
                <a:gd name="connsiteX2" fmla="*/ 2284344 w 2482982"/>
                <a:gd name="connsiteY2" fmla="*/ 0 h 1986385"/>
                <a:gd name="connsiteX3" fmla="*/ 2482983 w 2482982"/>
                <a:gd name="connsiteY3" fmla="*/ 198639 h 1986385"/>
                <a:gd name="connsiteX4" fmla="*/ 2482982 w 2482982"/>
                <a:gd name="connsiteY4" fmla="*/ 1787747 h 1986385"/>
                <a:gd name="connsiteX5" fmla="*/ 2284343 w 2482982"/>
                <a:gd name="connsiteY5" fmla="*/ 1986386 h 1986385"/>
                <a:gd name="connsiteX6" fmla="*/ 198639 w 2482982"/>
                <a:gd name="connsiteY6" fmla="*/ 1986385 h 1986385"/>
                <a:gd name="connsiteX7" fmla="*/ 0 w 2482982"/>
                <a:gd name="connsiteY7" fmla="*/ 1787746 h 1986385"/>
                <a:gd name="connsiteX8" fmla="*/ 0 w 2482982"/>
                <a:gd name="connsiteY8" fmla="*/ 198639 h 198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2982" h="1986385">
                  <a:moveTo>
                    <a:pt x="0" y="198639"/>
                  </a:moveTo>
                  <a:cubicBezTo>
                    <a:pt x="0" y="88934"/>
                    <a:pt x="88934" y="0"/>
                    <a:pt x="198639" y="0"/>
                  </a:cubicBezTo>
                  <a:lnTo>
                    <a:pt x="2284344" y="0"/>
                  </a:lnTo>
                  <a:cubicBezTo>
                    <a:pt x="2394049" y="0"/>
                    <a:pt x="2482983" y="88934"/>
                    <a:pt x="2482983" y="198639"/>
                  </a:cubicBezTo>
                  <a:cubicBezTo>
                    <a:pt x="2482983" y="728342"/>
                    <a:pt x="2482982" y="1258044"/>
                    <a:pt x="2482982" y="1787747"/>
                  </a:cubicBezTo>
                  <a:cubicBezTo>
                    <a:pt x="2482982" y="1897452"/>
                    <a:pt x="2394048" y="1986386"/>
                    <a:pt x="2284343" y="1986386"/>
                  </a:cubicBezTo>
                  <a:lnTo>
                    <a:pt x="198639" y="1986385"/>
                  </a:lnTo>
                  <a:cubicBezTo>
                    <a:pt x="88934" y="1986385"/>
                    <a:pt x="0" y="1897451"/>
                    <a:pt x="0" y="1787746"/>
                  </a:cubicBezTo>
                  <a:lnTo>
                    <a:pt x="0" y="19863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849" tIns="84849" rIns="84849" bIns="84849" numCol="1" spcCol="1270" anchor="t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kern="1200" dirty="0" smtClean="0"/>
                <a:t>Acordo-Quadro MPOG-NDRC</a:t>
              </a:r>
              <a:endParaRPr lang="pt-BR" sz="1400" b="1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400" kern="1200" dirty="0" smtClean="0"/>
                <a:t>Parcerias público-privadas (</a:t>
              </a:r>
              <a:r>
                <a:rPr lang="pt-BR" sz="1400" kern="1200" dirty="0" err="1" smtClean="0"/>
                <a:t>PPPs</a:t>
              </a:r>
              <a:r>
                <a:rPr lang="pt-BR" sz="1400" kern="1200" dirty="0" smtClean="0"/>
                <a:t>), fusões e aquisições, e outros mecanismos.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400" kern="1200" dirty="0" smtClean="0"/>
                <a:t> instituições financeiras de ambos os lados serão encorajadas a financiar novas iniciativas. </a:t>
              </a:r>
              <a:endParaRPr lang="pt-BR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400" kern="1200" dirty="0" smtClean="0"/>
                <a:t>Os projetos prioritários são os que estão elencados no Programa de Investimento em Logística (PIL).</a:t>
              </a:r>
              <a:endParaRPr lang="pt-BR" sz="1400" kern="1200" dirty="0"/>
            </a:p>
          </p:txBody>
        </p:sp>
        <p:sp>
          <p:nvSpPr>
            <p:cNvPr id="8" name="Seta para a esquerda 7"/>
            <p:cNvSpPr/>
            <p:nvPr/>
          </p:nvSpPr>
          <p:spPr>
            <a:xfrm rot="5400000">
              <a:off x="3458651" y="3246198"/>
              <a:ext cx="2107480" cy="744894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orma livre 8"/>
            <p:cNvSpPr/>
            <p:nvPr/>
          </p:nvSpPr>
          <p:spPr>
            <a:xfrm>
              <a:off x="3294504" y="474497"/>
              <a:ext cx="2482982" cy="1986385"/>
            </a:xfrm>
            <a:custGeom>
              <a:avLst/>
              <a:gdLst>
                <a:gd name="connsiteX0" fmla="*/ 0 w 2482982"/>
                <a:gd name="connsiteY0" fmla="*/ 198639 h 1986385"/>
                <a:gd name="connsiteX1" fmla="*/ 198639 w 2482982"/>
                <a:gd name="connsiteY1" fmla="*/ 0 h 1986385"/>
                <a:gd name="connsiteX2" fmla="*/ 2284344 w 2482982"/>
                <a:gd name="connsiteY2" fmla="*/ 0 h 1986385"/>
                <a:gd name="connsiteX3" fmla="*/ 2482983 w 2482982"/>
                <a:gd name="connsiteY3" fmla="*/ 198639 h 1986385"/>
                <a:gd name="connsiteX4" fmla="*/ 2482982 w 2482982"/>
                <a:gd name="connsiteY4" fmla="*/ 1787747 h 1986385"/>
                <a:gd name="connsiteX5" fmla="*/ 2284343 w 2482982"/>
                <a:gd name="connsiteY5" fmla="*/ 1986386 h 1986385"/>
                <a:gd name="connsiteX6" fmla="*/ 198639 w 2482982"/>
                <a:gd name="connsiteY6" fmla="*/ 1986385 h 1986385"/>
                <a:gd name="connsiteX7" fmla="*/ 0 w 2482982"/>
                <a:gd name="connsiteY7" fmla="*/ 1787746 h 1986385"/>
                <a:gd name="connsiteX8" fmla="*/ 0 w 2482982"/>
                <a:gd name="connsiteY8" fmla="*/ 198639 h 198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2982" h="1986385">
                  <a:moveTo>
                    <a:pt x="0" y="198639"/>
                  </a:moveTo>
                  <a:cubicBezTo>
                    <a:pt x="0" y="88934"/>
                    <a:pt x="88934" y="0"/>
                    <a:pt x="198639" y="0"/>
                  </a:cubicBezTo>
                  <a:lnTo>
                    <a:pt x="2284344" y="0"/>
                  </a:lnTo>
                  <a:cubicBezTo>
                    <a:pt x="2394049" y="0"/>
                    <a:pt x="2482983" y="88934"/>
                    <a:pt x="2482983" y="198639"/>
                  </a:cubicBezTo>
                  <a:cubicBezTo>
                    <a:pt x="2482983" y="728342"/>
                    <a:pt x="2482982" y="1258044"/>
                    <a:pt x="2482982" y="1787747"/>
                  </a:cubicBezTo>
                  <a:cubicBezTo>
                    <a:pt x="2482982" y="1897452"/>
                    <a:pt x="2394048" y="1986386"/>
                    <a:pt x="2284343" y="1986386"/>
                  </a:cubicBezTo>
                  <a:lnTo>
                    <a:pt x="198639" y="1986385"/>
                  </a:lnTo>
                  <a:cubicBezTo>
                    <a:pt x="88934" y="1986385"/>
                    <a:pt x="0" y="1897451"/>
                    <a:pt x="0" y="1787746"/>
                  </a:cubicBezTo>
                  <a:lnTo>
                    <a:pt x="0" y="19863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849" tIns="84849" rIns="84849" bIns="84849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kern="1200" dirty="0" smtClean="0"/>
                <a:t>Fundo Brasil-China de Cooperação para a Expansão da Capacidade Produtiva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400" kern="1200" dirty="0" smtClean="0"/>
                <a:t>Fundo bilateral no valor de US$ 20 bilhões. A parte chinesa contribuiria com US$ 15 bilhões, ao passo que a parte brasileira, com US$ 5 bilhões. </a:t>
              </a:r>
              <a:endParaRPr lang="pt-BR" sz="1400" kern="1200" dirty="0"/>
            </a:p>
          </p:txBody>
        </p:sp>
        <p:sp>
          <p:nvSpPr>
            <p:cNvPr id="10" name="Seta para a esquerda 9"/>
            <p:cNvSpPr/>
            <p:nvPr/>
          </p:nvSpPr>
          <p:spPr>
            <a:xfrm rot="8719890">
              <a:off x="5347431" y="3849618"/>
              <a:ext cx="951843" cy="744894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orma livre 10"/>
            <p:cNvSpPr/>
            <p:nvPr/>
          </p:nvSpPr>
          <p:spPr>
            <a:xfrm>
              <a:off x="6191822" y="1982745"/>
              <a:ext cx="2482982" cy="1986385"/>
            </a:xfrm>
            <a:custGeom>
              <a:avLst/>
              <a:gdLst>
                <a:gd name="connsiteX0" fmla="*/ 0 w 2482982"/>
                <a:gd name="connsiteY0" fmla="*/ 198639 h 1986385"/>
                <a:gd name="connsiteX1" fmla="*/ 198639 w 2482982"/>
                <a:gd name="connsiteY1" fmla="*/ 0 h 1986385"/>
                <a:gd name="connsiteX2" fmla="*/ 2284344 w 2482982"/>
                <a:gd name="connsiteY2" fmla="*/ 0 h 1986385"/>
                <a:gd name="connsiteX3" fmla="*/ 2482983 w 2482982"/>
                <a:gd name="connsiteY3" fmla="*/ 198639 h 1986385"/>
                <a:gd name="connsiteX4" fmla="*/ 2482982 w 2482982"/>
                <a:gd name="connsiteY4" fmla="*/ 1787747 h 1986385"/>
                <a:gd name="connsiteX5" fmla="*/ 2284343 w 2482982"/>
                <a:gd name="connsiteY5" fmla="*/ 1986386 h 1986385"/>
                <a:gd name="connsiteX6" fmla="*/ 198639 w 2482982"/>
                <a:gd name="connsiteY6" fmla="*/ 1986385 h 1986385"/>
                <a:gd name="connsiteX7" fmla="*/ 0 w 2482982"/>
                <a:gd name="connsiteY7" fmla="*/ 1787746 h 1986385"/>
                <a:gd name="connsiteX8" fmla="*/ 0 w 2482982"/>
                <a:gd name="connsiteY8" fmla="*/ 198639 h 198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2982" h="1986385">
                  <a:moveTo>
                    <a:pt x="0" y="198639"/>
                  </a:moveTo>
                  <a:cubicBezTo>
                    <a:pt x="0" y="88934"/>
                    <a:pt x="88934" y="0"/>
                    <a:pt x="198639" y="0"/>
                  </a:cubicBezTo>
                  <a:lnTo>
                    <a:pt x="2284344" y="0"/>
                  </a:lnTo>
                  <a:cubicBezTo>
                    <a:pt x="2394049" y="0"/>
                    <a:pt x="2482983" y="88934"/>
                    <a:pt x="2482983" y="198639"/>
                  </a:cubicBezTo>
                  <a:cubicBezTo>
                    <a:pt x="2482983" y="728342"/>
                    <a:pt x="2482982" y="1258044"/>
                    <a:pt x="2482982" y="1787747"/>
                  </a:cubicBezTo>
                  <a:cubicBezTo>
                    <a:pt x="2482982" y="1897452"/>
                    <a:pt x="2394048" y="1986386"/>
                    <a:pt x="2284343" y="1986386"/>
                  </a:cubicBezTo>
                  <a:lnTo>
                    <a:pt x="198639" y="1986385"/>
                  </a:lnTo>
                  <a:cubicBezTo>
                    <a:pt x="88934" y="1986385"/>
                    <a:pt x="0" y="1897451"/>
                    <a:pt x="0" y="1787746"/>
                  </a:cubicBezTo>
                  <a:lnTo>
                    <a:pt x="0" y="19863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849" tIns="84849" rIns="84849" bIns="84849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kern="1200" dirty="0" smtClean="0"/>
                <a:t>Fundo CAIXA-ICBC </a:t>
              </a:r>
              <a:endParaRPr lang="pt-BR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400" kern="1200" dirty="0" smtClean="0"/>
                <a:t>O Memorando visa a oferecer suporte, por meio de crédito, arranjos de financiamento e fundos de investimento, para investimentos e oportunidades de negócios entre Brasil e China.</a:t>
              </a:r>
              <a:endParaRPr lang="pt-BR" sz="1400" kern="1200" dirty="0"/>
            </a:p>
          </p:txBody>
        </p:sp>
        <p:sp>
          <p:nvSpPr>
            <p:cNvPr id="5" name="Forma livre 4"/>
            <p:cNvSpPr/>
            <p:nvPr/>
          </p:nvSpPr>
          <p:spPr>
            <a:xfrm>
              <a:off x="3229163" y="3697828"/>
              <a:ext cx="2613665" cy="2613665"/>
            </a:xfrm>
            <a:custGeom>
              <a:avLst/>
              <a:gdLst>
                <a:gd name="connsiteX0" fmla="*/ 0 w 2613665"/>
                <a:gd name="connsiteY0" fmla="*/ 1306833 h 2613665"/>
                <a:gd name="connsiteX1" fmla="*/ 1306833 w 2613665"/>
                <a:gd name="connsiteY1" fmla="*/ 0 h 2613665"/>
                <a:gd name="connsiteX2" fmla="*/ 2613666 w 2613665"/>
                <a:gd name="connsiteY2" fmla="*/ 1306833 h 2613665"/>
                <a:gd name="connsiteX3" fmla="*/ 1306833 w 2613665"/>
                <a:gd name="connsiteY3" fmla="*/ 2613666 h 2613665"/>
                <a:gd name="connsiteX4" fmla="*/ 0 w 2613665"/>
                <a:gd name="connsiteY4" fmla="*/ 1306833 h 261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3665" h="2613665">
                  <a:moveTo>
                    <a:pt x="0" y="1306833"/>
                  </a:moveTo>
                  <a:cubicBezTo>
                    <a:pt x="0" y="585089"/>
                    <a:pt x="585089" y="0"/>
                    <a:pt x="1306833" y="0"/>
                  </a:cubicBezTo>
                  <a:cubicBezTo>
                    <a:pt x="2028577" y="0"/>
                    <a:pt x="2613666" y="585089"/>
                    <a:pt x="2613666" y="1306833"/>
                  </a:cubicBezTo>
                  <a:cubicBezTo>
                    <a:pt x="2613666" y="2028577"/>
                    <a:pt x="2028577" y="2613666"/>
                    <a:pt x="1306833" y="2613666"/>
                  </a:cubicBezTo>
                  <a:cubicBezTo>
                    <a:pt x="585089" y="2613666"/>
                    <a:pt x="0" y="2028577"/>
                    <a:pt x="0" y="130683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0382" tIns="390382" rIns="390382" bIns="39038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500" b="1" kern="1200" dirty="0" smtClean="0"/>
                <a:t>Principais mecanismos de fomento aos investimentos chineses no Brasil</a:t>
              </a:r>
              <a:endParaRPr lang="pt-BR" sz="1500" kern="1200" dirty="0"/>
            </a:p>
          </p:txBody>
        </p:sp>
      </p:grpSp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00"/>
                    </a14:imgEffect>
                    <a14:imgEffect>
                      <a14:brightnessContrast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1" y="6210300"/>
            <a:ext cx="269557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5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548680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Investimentos em Energia</a:t>
            </a:r>
            <a:endParaRPr lang="pt-BR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5318576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800"/>
                    </a14:imgEffect>
                    <a14:imgEffect>
                      <a14:brightnessContrast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1" y="6210300"/>
            <a:ext cx="269557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0"/>
            <a:ext cx="674957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21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6211887"/>
            <a:ext cx="26939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orlando.ribeiro\AppData\Local\Microsoft\Windows\Temporary Internet Files\Content.Outlook\58IAMYIE\Lucas do Rio Verde - Campinor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9" y="604443"/>
            <a:ext cx="9030961" cy="564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2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0"/>
            <a:ext cx="674957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4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1476</TotalTime>
  <Words>379</Words>
  <Application>Microsoft Office PowerPoint</Application>
  <PresentationFormat>Apresentação na tela (4:3)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do Office</vt:lpstr>
      <vt:lpstr>Evolução e o Estado Atual das Correntes de Comércio e dos Fluxos de Investimento entre o Brasil e a China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Ministério das Relações Exteriores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Ministério das Relações Exteriores</dc:creator>
  <cp:lastModifiedBy>Ivanice Cunha Nunes</cp:lastModifiedBy>
  <cp:revision>35</cp:revision>
  <dcterms:created xsi:type="dcterms:W3CDTF">2016-03-08T14:55:47Z</dcterms:created>
  <dcterms:modified xsi:type="dcterms:W3CDTF">2016-03-10T13:16:16Z</dcterms:modified>
</cp:coreProperties>
</file>