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2" r:id="rId7"/>
  </p:sldIdLst>
  <p:sldSz cx="12192000" cy="6858000"/>
  <p:notesSz cx="6888163" cy="100203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8772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762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017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0255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16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486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30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24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2715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6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023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7000">
              <a:srgbClr val="ABD292"/>
            </a:gs>
            <a:gs pos="0">
              <a:schemeClr val="accent6">
                <a:lumMod val="40000"/>
                <a:lumOff val="60000"/>
              </a:schemeClr>
            </a:gs>
            <a:gs pos="72000">
              <a:schemeClr val="accent6">
                <a:lumMod val="95000"/>
                <a:lumOff val="5000"/>
              </a:schemeClr>
            </a:gs>
            <a:gs pos="100000">
              <a:schemeClr val="accent6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EB808-0F84-44C8-AC0A-363258548550}" type="datetimeFigureOut">
              <a:rPr lang="pt-BR" smtClean="0"/>
              <a:t>15/08/2019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AAC1C-4851-49CD-9EB6-DAC21EBE16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47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12608"/>
          </a:xfrm>
        </p:spPr>
        <p:txBody>
          <a:bodyPr>
            <a:noAutofit/>
          </a:bodyPr>
          <a:lstStyle/>
          <a:p>
            <a:r>
              <a:rPr lang="pt-BR" sz="4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 QUE TEM DE </a:t>
            </a:r>
            <a:r>
              <a:rPr lang="pt-BR" sz="66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PIOR</a:t>
            </a:r>
            <a:r>
              <a:rPr lang="pt-BR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</a:t>
            </a:r>
            <a:r>
              <a:rPr lang="pt-BR" sz="4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pt-BR" b="1" dirty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PEC 6/2019 </a:t>
            </a:r>
            <a:r>
              <a:rPr lang="pt-BR" sz="3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VOTADA </a:t>
            </a:r>
            <a:r>
              <a:rPr lang="pt-BR" sz="36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NA </a:t>
            </a:r>
            <a:r>
              <a:rPr lang="pt-BR" sz="4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CÂMARA DOS DEPUTADOS</a:t>
            </a:r>
            <a:endParaRPr lang="pt-BR" sz="48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034970"/>
            <a:ext cx="9144000" cy="2148115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0070C0"/>
                </a:solidFill>
              </a:rPr>
              <a:t>SENADO FEDERAL</a:t>
            </a:r>
          </a:p>
          <a:p>
            <a:r>
              <a:rPr lang="pt-BR" b="1" dirty="0" smtClean="0"/>
              <a:t>COMISSÃO DE DIREITOS HUMANOS E LEGISLAÇÃO PARTICIPATIVA</a:t>
            </a:r>
          </a:p>
          <a:p>
            <a:r>
              <a:rPr lang="pt-BR" b="1" dirty="0" smtClean="0">
                <a:solidFill>
                  <a:srgbClr val="0070C0"/>
                </a:solidFill>
              </a:rPr>
              <a:t>AUDIÊNCIA PÚBLICA: TRABALHO E PREVIDÊNCIA – A DEFESA DA PREVIDÊNCIA PÚBLICA</a:t>
            </a:r>
          </a:p>
          <a:p>
            <a:r>
              <a:rPr lang="pt-BR" sz="1800" b="1" dirty="0" smtClean="0"/>
              <a:t>15 DE AGOSTO DE 2019</a:t>
            </a:r>
            <a:endParaRPr lang="pt-BR" sz="1800" b="1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485" y="91849"/>
            <a:ext cx="259393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79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VISÃO GERAL</a:t>
            </a:r>
            <a:endParaRPr lang="pt-BR" sz="6000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A pressão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dos movimentos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sociais, a reação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negativa da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sociedade e a sensibilidade de muitos parlamentares </a:t>
            </a:r>
            <a:r>
              <a:rPr lang="pt-BR" b="1" dirty="0" smtClean="0">
                <a:solidFill>
                  <a:srgbClr val="FFFF00"/>
                </a:solidFill>
              </a:rPr>
              <a:t>rejeitaram algumas propostas extremamente nocivas da PEC original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(capitalização, BPC, rurais)</a:t>
            </a:r>
          </a:p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Mesmo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assim, a PEC continua </a:t>
            </a:r>
            <a:r>
              <a:rPr lang="pt-BR" b="1" dirty="0">
                <a:solidFill>
                  <a:srgbClr val="FFFF00"/>
                </a:solidFill>
              </a:rPr>
              <a:t>desalinhada com a garantia dos direitos sociais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 prevista na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Constituição</a:t>
            </a:r>
          </a:p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Continua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</a:rPr>
              <a:t>sendo </a:t>
            </a:r>
            <a:r>
              <a:rPr lang="pt-BR" b="1" dirty="0" smtClean="0">
                <a:solidFill>
                  <a:srgbClr val="FFFF00"/>
                </a:solidFill>
              </a:rPr>
              <a:t>injusta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com as pessoas de menor renda, </a:t>
            </a:r>
            <a:r>
              <a:rPr lang="pt-BR" b="1" dirty="0">
                <a:solidFill>
                  <a:srgbClr val="FFFF00"/>
                </a:solidFill>
              </a:rPr>
              <a:t>regressiva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pois não incide sobre os mais ricos, e </a:t>
            </a:r>
            <a:r>
              <a:rPr lang="pt-BR" b="1" dirty="0" smtClean="0">
                <a:solidFill>
                  <a:srgbClr val="FFFF00"/>
                </a:solidFill>
              </a:rPr>
              <a:t>recessiva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porque reduzirá o consumo das famílias</a:t>
            </a:r>
          </a:p>
          <a:p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A reforma vai </a:t>
            </a:r>
            <a:r>
              <a:rPr lang="pt-BR" b="1" dirty="0" smtClean="0">
                <a:solidFill>
                  <a:srgbClr val="FFFF00"/>
                </a:solidFill>
              </a:rPr>
              <a:t>agravar as desigualdades regionais </a:t>
            </a:r>
            <a:r>
              <a:rPr lang="pt-BR" dirty="0" smtClean="0">
                <a:solidFill>
                  <a:schemeClr val="accent5">
                    <a:lumMod val="50000"/>
                  </a:schemeClr>
                </a:solidFill>
              </a:rPr>
              <a:t>em detrimento das áreas mais carentes de desenvolvimento e de proteção</a:t>
            </a:r>
          </a:p>
          <a:p>
            <a:endParaRPr lang="pt-BR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11 PONTOS PRIORITÁRIOS</a:t>
            </a:r>
            <a:endParaRPr lang="pt-BR" sz="6000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pt-BR" b="1" dirty="0" smtClean="0">
                <a:solidFill>
                  <a:srgbClr val="FFFF00"/>
                </a:solidFill>
              </a:rPr>
              <a:t>Evitar a volta </a:t>
            </a:r>
            <a:r>
              <a:rPr lang="pt-BR" b="1" dirty="0" smtClean="0"/>
              <a:t>da capitalização e da elevação automática da idade mínima, entre outros.</a:t>
            </a:r>
          </a:p>
          <a:p>
            <a:pPr marL="514350" lvl="0" indent="-514350">
              <a:buFont typeface="+mj-lt"/>
              <a:buAutoNum type="arabicPeriod"/>
            </a:pPr>
            <a:r>
              <a:rPr lang="pt-BR" b="1" dirty="0" smtClean="0"/>
              <a:t>Redução </a:t>
            </a:r>
            <a:r>
              <a:rPr lang="pt-BR" b="1" dirty="0"/>
              <a:t>do </a:t>
            </a:r>
            <a:r>
              <a:rPr lang="pt-BR" b="1" dirty="0">
                <a:solidFill>
                  <a:srgbClr val="FFFF00"/>
                </a:solidFill>
              </a:rPr>
              <a:t>valor das </a:t>
            </a:r>
            <a:r>
              <a:rPr lang="pt-BR" b="1" dirty="0" smtClean="0">
                <a:solidFill>
                  <a:srgbClr val="FFFF00"/>
                </a:solidFill>
              </a:rPr>
              <a:t>aposentadorias </a:t>
            </a:r>
            <a:r>
              <a:rPr lang="pt-BR" b="1" dirty="0" smtClean="0"/>
              <a:t>mesmo para quem ganha pouco</a:t>
            </a:r>
          </a:p>
          <a:p>
            <a:pPr lvl="1"/>
            <a:r>
              <a:rPr lang="pt-BR" dirty="0" smtClean="0"/>
              <a:t>Muda as regras </a:t>
            </a:r>
            <a:r>
              <a:rPr lang="pt-BR" dirty="0"/>
              <a:t>de cálculo do valor da </a:t>
            </a:r>
            <a:r>
              <a:rPr lang="pt-BR" dirty="0" smtClean="0"/>
              <a:t>aposentadoria e da média dos salários de contribuição</a:t>
            </a:r>
            <a:endParaRPr lang="pt-BR" dirty="0"/>
          </a:p>
          <a:p>
            <a:pPr lvl="1"/>
            <a:r>
              <a:rPr lang="pt-BR" dirty="0" smtClean="0"/>
              <a:t>Igualar o cálculo da aposentadoria da servidora ao da trabalhadora da iniciativa privada (percentual mínimo com 15 anos de contribuição)</a:t>
            </a:r>
            <a:endParaRPr lang="pt-BR" dirty="0"/>
          </a:p>
          <a:p>
            <a:pPr marL="514350" lvl="0" indent="-514350">
              <a:buFont typeface="+mj-lt"/>
              <a:buAutoNum type="arabicPeriod"/>
            </a:pPr>
            <a:r>
              <a:rPr lang="pt-BR" b="1" dirty="0" smtClean="0"/>
              <a:t>A </a:t>
            </a:r>
            <a:r>
              <a:rPr lang="pt-BR" b="1" dirty="0"/>
              <a:t>exigência de mínimo de </a:t>
            </a:r>
            <a:r>
              <a:rPr lang="pt-BR" b="1" dirty="0">
                <a:solidFill>
                  <a:srgbClr val="FFFF00"/>
                </a:solidFill>
              </a:rPr>
              <a:t>20 anos de contribuição </a:t>
            </a:r>
            <a:r>
              <a:rPr lang="pt-BR" b="1" dirty="0"/>
              <a:t>causará desproteção para os </a:t>
            </a:r>
            <a:r>
              <a:rPr lang="pt-BR" b="1" dirty="0" smtClean="0"/>
              <a:t>trabalhadores</a:t>
            </a:r>
            <a:endParaRPr lang="pt-BR" dirty="0" smtClean="0"/>
          </a:p>
          <a:p>
            <a:pPr lvl="1"/>
            <a:r>
              <a:rPr lang="pt-BR" dirty="0" smtClean="0"/>
              <a:t>Reduzir o tempo mínimo de contribuição para o homem.</a:t>
            </a:r>
            <a:endParaRPr lang="pt-BR" dirty="0"/>
          </a:p>
          <a:p>
            <a:pPr marL="514350" lvl="0" indent="-514350">
              <a:buFont typeface="+mj-lt"/>
              <a:buAutoNum type="arabicPeriod"/>
            </a:pPr>
            <a:r>
              <a:rPr lang="pt-BR" b="1" dirty="0"/>
              <a:t>As </a:t>
            </a:r>
            <a:r>
              <a:rPr lang="pt-BR" b="1" dirty="0">
                <a:solidFill>
                  <a:srgbClr val="FFFF00"/>
                </a:solidFill>
              </a:rPr>
              <a:t>regras de transição </a:t>
            </a:r>
            <a:r>
              <a:rPr lang="pt-BR" b="1" dirty="0" smtClean="0"/>
              <a:t>são muito restritas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Ampliar a abrangência da regra de transição pela redução do percentual do pedágio.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7664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11 PONTOS PRIORITÁRIOS</a:t>
            </a:r>
            <a:endParaRPr lang="pt-BR" sz="6000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pt-BR" b="1" dirty="0" smtClean="0"/>
              <a:t>Arrocho no </a:t>
            </a:r>
            <a:r>
              <a:rPr lang="pt-BR" b="1" dirty="0" smtClean="0">
                <a:solidFill>
                  <a:srgbClr val="FFFF00"/>
                </a:solidFill>
              </a:rPr>
              <a:t>valor das pensões </a:t>
            </a:r>
            <a:r>
              <a:rPr lang="pt-BR" b="1" dirty="0" smtClean="0"/>
              <a:t>por morte</a:t>
            </a:r>
          </a:p>
          <a:p>
            <a:pPr lvl="1"/>
            <a:r>
              <a:rPr lang="pt-BR" dirty="0" smtClean="0"/>
              <a:t>Mudar o cálculo do valor das pensões e manter a vinculação ao salário mínimo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pt-BR" b="1" dirty="0" smtClean="0"/>
              <a:t>O </a:t>
            </a:r>
            <a:r>
              <a:rPr lang="pt-BR" b="1" dirty="0">
                <a:solidFill>
                  <a:srgbClr val="FFFF00"/>
                </a:solidFill>
              </a:rPr>
              <a:t>abono salarial </a:t>
            </a:r>
            <a:r>
              <a:rPr lang="pt-BR" b="1" dirty="0"/>
              <a:t>poderá ter valor menor do que um salário </a:t>
            </a:r>
            <a:r>
              <a:rPr lang="pt-BR" b="1" dirty="0" smtClean="0"/>
              <a:t>mínimo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Garantir que o </a:t>
            </a:r>
            <a:r>
              <a:rPr lang="pt-BR" dirty="0"/>
              <a:t>abono </a:t>
            </a:r>
            <a:r>
              <a:rPr lang="pt-BR" dirty="0" smtClean="0"/>
              <a:t>seja de, no mínimo, um </a:t>
            </a:r>
            <a:r>
              <a:rPr lang="pt-BR" dirty="0"/>
              <a:t>salário mínimo por mês </a:t>
            </a:r>
            <a:r>
              <a:rPr lang="pt-BR" dirty="0" smtClean="0"/>
              <a:t>trabalhado.</a:t>
            </a:r>
            <a:endParaRPr lang="pt-BR" dirty="0"/>
          </a:p>
          <a:p>
            <a:pPr marL="514350" lvl="0" indent="-514350">
              <a:buFont typeface="+mj-lt"/>
              <a:buAutoNum type="arabicPeriod" startAt="5"/>
            </a:pPr>
            <a:r>
              <a:rPr lang="pt-BR" b="1" dirty="0"/>
              <a:t>As </a:t>
            </a:r>
            <a:r>
              <a:rPr lang="pt-BR" b="1" dirty="0">
                <a:solidFill>
                  <a:srgbClr val="FFFF00"/>
                </a:solidFill>
              </a:rPr>
              <a:t>aposentadorias especiais </a:t>
            </a:r>
            <a:r>
              <a:rPr lang="pt-BR" b="1" dirty="0"/>
              <a:t>por agentes nocivos ficam praticamente </a:t>
            </a:r>
            <a:r>
              <a:rPr lang="pt-BR" b="1" dirty="0" smtClean="0"/>
              <a:t>inviabilizadas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Mudar as exigências de idade para que seja viável a aposentadoria de quem trabalha nessas condições</a:t>
            </a:r>
            <a:endParaRPr lang="pt-BR" dirty="0"/>
          </a:p>
          <a:p>
            <a:pPr marL="514350" lvl="0" indent="-514350">
              <a:buFont typeface="+mj-lt"/>
              <a:buAutoNum type="arabicPeriod" startAt="5"/>
            </a:pPr>
            <a:r>
              <a:rPr lang="pt-BR" b="1" dirty="0"/>
              <a:t>Os parâmetros previdenciários são </a:t>
            </a:r>
            <a:r>
              <a:rPr lang="pt-BR" b="1" dirty="0" smtClean="0">
                <a:solidFill>
                  <a:srgbClr val="FFFF00"/>
                </a:solidFill>
              </a:rPr>
              <a:t>desconstitucionalizados</a:t>
            </a:r>
            <a:r>
              <a:rPr lang="pt-BR" dirty="0" smtClean="0"/>
              <a:t> </a:t>
            </a:r>
          </a:p>
          <a:p>
            <a:pPr lvl="1"/>
            <a:r>
              <a:rPr lang="pt-BR" dirty="0" smtClean="0"/>
              <a:t>Trazer o </a:t>
            </a:r>
            <a:r>
              <a:rPr lang="pt-BR" dirty="0"/>
              <a:t>tempo mínimo de contribuição </a:t>
            </a:r>
            <a:r>
              <a:rPr lang="pt-BR" dirty="0" smtClean="0"/>
              <a:t>para </a:t>
            </a:r>
            <a:r>
              <a:rPr lang="pt-BR" dirty="0"/>
              <a:t>o texto </a:t>
            </a:r>
            <a:r>
              <a:rPr lang="pt-BR" dirty="0" smtClean="0"/>
              <a:t>constitucional e dar maior estabilidade aos demais parâmetros previdenciários.</a:t>
            </a:r>
            <a:endParaRPr lang="pt-BR" dirty="0"/>
          </a:p>
          <a:p>
            <a:pPr marL="514350" lvl="0" indent="-514350">
              <a:buFont typeface="+mj-lt"/>
              <a:buAutoNum type="arabicPeriod" startAt="5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702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11 PONTOS PRIORITÁRIOS</a:t>
            </a:r>
            <a:endParaRPr lang="pt-BR" sz="6000" b="1" dirty="0">
              <a:solidFill>
                <a:schemeClr val="bg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>
              <a:buFont typeface="+mj-lt"/>
              <a:buAutoNum type="arabicPeriod" startAt="8"/>
            </a:pPr>
            <a:r>
              <a:rPr lang="pt-BR" b="1" dirty="0" smtClean="0"/>
              <a:t>A privatização dos </a:t>
            </a:r>
            <a:r>
              <a:rPr lang="pt-BR" b="1" dirty="0" smtClean="0">
                <a:solidFill>
                  <a:srgbClr val="FFFF00"/>
                </a:solidFill>
              </a:rPr>
              <a:t>benefícios não programados</a:t>
            </a:r>
            <a:r>
              <a:rPr lang="pt-BR" dirty="0" smtClean="0">
                <a:solidFill>
                  <a:srgbClr val="FFFF00"/>
                </a:solidFill>
              </a:rPr>
              <a:t> </a:t>
            </a:r>
          </a:p>
          <a:p>
            <a:pPr lvl="1"/>
            <a:r>
              <a:rPr lang="pt-BR" dirty="0" smtClean="0"/>
              <a:t>Suprimir a possibilidade de privatização indiscriminada </a:t>
            </a:r>
            <a:r>
              <a:rPr lang="pt-BR" smtClean="0"/>
              <a:t>da oferta desses </a:t>
            </a:r>
            <a:r>
              <a:rPr lang="pt-BR" dirty="0" smtClean="0"/>
              <a:t>benefícios. </a:t>
            </a:r>
            <a:endParaRPr lang="pt-BR" dirty="0"/>
          </a:p>
          <a:p>
            <a:pPr marL="514350" indent="-514350">
              <a:buFont typeface="+mj-lt"/>
              <a:buAutoNum type="arabicPeriod" startAt="8"/>
            </a:pPr>
            <a:r>
              <a:rPr lang="pt-BR" b="1" dirty="0" smtClean="0"/>
              <a:t>Privatização dos </a:t>
            </a:r>
            <a:r>
              <a:rPr lang="pt-BR" b="1" dirty="0">
                <a:solidFill>
                  <a:srgbClr val="FFFF00"/>
                </a:solidFill>
              </a:rPr>
              <a:t>Regimes de Previdência Complementar</a:t>
            </a:r>
            <a:r>
              <a:rPr lang="pt-BR" b="1" dirty="0"/>
              <a:t> dos servidores </a:t>
            </a:r>
            <a:r>
              <a:rPr lang="pt-BR" b="1" dirty="0" smtClean="0"/>
              <a:t>públicos</a:t>
            </a:r>
          </a:p>
          <a:p>
            <a:pPr lvl="1"/>
            <a:r>
              <a:rPr lang="pt-BR" dirty="0" smtClean="0"/>
              <a:t>Suprimir a permissão para a gestão dos fundos de pensão dos servidores públicos por entidades abertas de previdência privada</a:t>
            </a:r>
            <a:endParaRPr lang="pt-BR" dirty="0"/>
          </a:p>
          <a:p>
            <a:pPr marL="514350" lvl="0" indent="-514350">
              <a:buFont typeface="+mj-lt"/>
              <a:buAutoNum type="arabicPeriod" startAt="8"/>
            </a:pPr>
            <a:r>
              <a:rPr lang="pt-BR" b="1" dirty="0" smtClean="0"/>
              <a:t>Segregação das </a:t>
            </a:r>
            <a:r>
              <a:rPr lang="pt-BR" b="1" dirty="0">
                <a:solidFill>
                  <a:srgbClr val="FFFF00"/>
                </a:solidFill>
              </a:rPr>
              <a:t>contas das Seguridade Social </a:t>
            </a:r>
            <a:endParaRPr lang="pt-BR" b="1" dirty="0" smtClean="0">
              <a:solidFill>
                <a:srgbClr val="FFFF00"/>
              </a:solidFill>
            </a:endParaRPr>
          </a:p>
          <a:p>
            <a:pPr lvl="1"/>
            <a:r>
              <a:rPr lang="pt-BR" dirty="0" smtClean="0"/>
              <a:t>Garantir que o orçamento da Seguridade continue integrado</a:t>
            </a:r>
            <a:endParaRPr lang="pt-BR" dirty="0"/>
          </a:p>
          <a:p>
            <a:pPr marL="514350" indent="-514350">
              <a:buFont typeface="+mj-lt"/>
              <a:buAutoNum type="arabicPeriod" startAt="8"/>
            </a:pPr>
            <a:r>
              <a:rPr lang="pt-BR" b="1" dirty="0"/>
              <a:t>O </a:t>
            </a:r>
            <a:r>
              <a:rPr lang="pt-BR" b="1" dirty="0" err="1">
                <a:solidFill>
                  <a:srgbClr val="FFFF00"/>
                </a:solidFill>
              </a:rPr>
              <a:t>super</a:t>
            </a:r>
            <a:r>
              <a:rPr lang="pt-BR" b="1" dirty="0">
                <a:solidFill>
                  <a:srgbClr val="FFFF00"/>
                </a:solidFill>
              </a:rPr>
              <a:t> ricos </a:t>
            </a:r>
            <a:r>
              <a:rPr lang="pt-BR" b="1" dirty="0"/>
              <a:t>ganharão ainda mais com a </a:t>
            </a:r>
            <a:r>
              <a:rPr lang="pt-BR" b="1" dirty="0" smtClean="0"/>
              <a:t>reforma</a:t>
            </a:r>
          </a:p>
          <a:p>
            <a:pPr lvl="1"/>
            <a:r>
              <a:rPr lang="pt-BR" dirty="0" smtClean="0"/>
              <a:t>Cobrar dos muito ricos sua contribuição para as finanças públicas, com uma revisão do </a:t>
            </a:r>
            <a:r>
              <a:rPr lang="pt-BR" dirty="0"/>
              <a:t>sistema tributário </a:t>
            </a:r>
            <a:r>
              <a:rPr lang="pt-BR" dirty="0" smtClean="0"/>
              <a:t>regressivo, o fim das desonerações do agronegócio e de outras benesses aos detentores de riqueza.</a:t>
            </a:r>
          </a:p>
        </p:txBody>
      </p:sp>
    </p:spTree>
    <p:extLst>
      <p:ext uri="{BB962C8B-B14F-4D97-AF65-F5344CB8AC3E}">
        <p14:creationId xmlns:p14="http://schemas.microsoft.com/office/powerpoint/2010/main" val="154287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1696" y="1423107"/>
            <a:ext cx="6503967" cy="382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02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453</Words>
  <Application>Microsoft Office PowerPoint</Application>
  <PresentationFormat>Widescreen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Tema do Office</vt:lpstr>
      <vt:lpstr>O QUE TEM DE PIOR NA PEC 6/2019 VOTADA NA CÂMARA DOS DEPUTADOS</vt:lpstr>
      <vt:lpstr>VISÃO GERAL</vt:lpstr>
      <vt:lpstr>11 PONTOS PRIORITÁRIOS</vt:lpstr>
      <vt:lpstr>11 PONTOS PRIORITÁRIOS</vt:lpstr>
      <vt:lpstr>11 PONTOS PRIORITÁRIOS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QUE TEM DE PIOR NA PEC 6/2019 VOTADA NA CÂMARA DOS DEPUTADOS</dc:title>
  <dc:creator>clovis</dc:creator>
  <cp:lastModifiedBy>clovis</cp:lastModifiedBy>
  <cp:revision>8</cp:revision>
  <dcterms:created xsi:type="dcterms:W3CDTF">2019-08-15T13:11:35Z</dcterms:created>
  <dcterms:modified xsi:type="dcterms:W3CDTF">2019-08-15T14:23:54Z</dcterms:modified>
</cp:coreProperties>
</file>