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1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y="8229600" cx="14630400"/>
  <p:notesSz cx="8229600" cy="14630400"/>
  <p:embeddedFontLst>
    <p:embeddedFont>
      <p:font typeface="Inter"/>
      <p:regular r:id="rId16"/>
      <p:bold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8" Type="http://schemas.openxmlformats.org/officeDocument/2006/relationships/slide" Target="slides/slide4.xml"/><Relationship Id="rId18" Type="http://schemas.openxmlformats.org/officeDocument/2006/relationships/customXml" Target="../customXml/item1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8.xml"/><Relationship Id="rId17" Type="http://schemas.openxmlformats.org/officeDocument/2006/relationships/font" Target="fonts/Inter-bold.fntdata"/><Relationship Id="rId7" Type="http://schemas.openxmlformats.org/officeDocument/2006/relationships/slide" Target="slides/slide3.xml"/><Relationship Id="rId2" Type="http://schemas.openxmlformats.org/officeDocument/2006/relationships/presProps" Target="presProps.xml"/><Relationship Id="rId16" Type="http://schemas.openxmlformats.org/officeDocument/2006/relationships/font" Target="fonts/Inter-regular.fntdata"/><Relationship Id="rId20" Type="http://schemas.openxmlformats.org/officeDocument/2006/relationships/customXml" Target="../customXml/item3.xml"/><Relationship Id="rId11" Type="http://schemas.openxmlformats.org/officeDocument/2006/relationships/slide" Target="slides/slide7.xml"/><Relationship Id="rId1" Type="http://schemas.openxmlformats.org/officeDocument/2006/relationships/theme" Target="theme/theme2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customXml" Target="../customXml/item2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g2dc0fdc1099_2_0:notes"/>
          <p:cNvSpPr txBox="1"/>
          <p:nvPr>
            <p:ph idx="1" type="body"/>
          </p:nvPr>
        </p:nvSpPr>
        <p:spPr>
          <a:xfrm>
            <a:off x="1097280" y="6949440"/>
            <a:ext cx="6035100" cy="6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t/>
            </a:r>
            <a:endParaRPr/>
          </a:p>
        </p:txBody>
      </p:sp>
      <p:sp>
        <p:nvSpPr>
          <p:cNvPr id="21" name="Google Shape;21;g2dc0fdc1099_2_0:notes"/>
          <p:cNvSpPr/>
          <p:nvPr>
            <p:ph idx="2" type="sldImg"/>
          </p:nvPr>
        </p:nvSpPr>
        <p:spPr>
          <a:xfrm>
            <a:off x="457200" y="1097280"/>
            <a:ext cx="731520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6" name="Google Shape;146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dc0fdc1099_2_78:notes"/>
          <p:cNvSpPr txBox="1"/>
          <p:nvPr>
            <p:ph idx="1" type="body"/>
          </p:nvPr>
        </p:nvSpPr>
        <p:spPr>
          <a:xfrm>
            <a:off x="1097280" y="6949440"/>
            <a:ext cx="6035100" cy="6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t/>
            </a:r>
            <a:endParaRPr/>
          </a:p>
        </p:txBody>
      </p:sp>
      <p:sp>
        <p:nvSpPr>
          <p:cNvPr id="162" name="Google Shape;162;g2dc0fdc1099_2_78:notes"/>
          <p:cNvSpPr/>
          <p:nvPr>
            <p:ph idx="2" type="sldImg"/>
          </p:nvPr>
        </p:nvSpPr>
        <p:spPr>
          <a:xfrm>
            <a:off x="457200" y="1097280"/>
            <a:ext cx="731520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" name="Google Shape;2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" name="Google Shape;33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" name="Google Shape;43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" name="Google Shape;62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" name="Google Shape;75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0" name="Google Shape;90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5" name="Google Shape;105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7" name="Google Shape;127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 3">
  <p:cSld name="OBJECT_9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title"/>
          </p:nvPr>
        </p:nvSpPr>
        <p:spPr>
          <a:xfrm>
            <a:off x="731520" y="0"/>
            <a:ext cx="13167300" cy="1699200"/>
          </a:xfrm>
          <a:prstGeom prst="rect">
            <a:avLst/>
          </a:prstGeom>
          <a:noFill/>
          <a:ln>
            <a:noFill/>
          </a:ln>
        </p:spPr>
        <p:txBody>
          <a:bodyPr anchorCtr="0" anchor="b" bIns="146275" lIns="146275" spcFirstLastPara="1" rIns="146275" wrap="square" tIns="14627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/>
        </p:txBody>
      </p:sp>
      <p:sp>
        <p:nvSpPr>
          <p:cNvPr id="13" name="Google Shape;13;p3"/>
          <p:cNvSpPr txBox="1"/>
          <p:nvPr>
            <p:ph idx="1" type="body"/>
          </p:nvPr>
        </p:nvSpPr>
        <p:spPr>
          <a:xfrm>
            <a:off x="731520" y="1920240"/>
            <a:ext cx="13167300" cy="63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11150" lvl="0" marL="457200" rtl="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SzPts val="1300"/>
              <a:buChar char="●"/>
              <a:defRPr sz="2200"/>
            </a:lvl1pPr>
            <a:lvl2pPr indent="-368300" lvl="1" marL="914400" rtl="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SzPts val="2200"/>
              <a:buChar char="●"/>
              <a:defRPr sz="2200"/>
            </a:lvl2pPr>
            <a:lvl3pPr indent="-311150" lvl="2" marL="1371600" rtl="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SzPts val="1300"/>
              <a:buChar char="●"/>
              <a:defRPr sz="2200"/>
            </a:lvl3pPr>
            <a:lvl4pPr indent="-368300" lvl="3" marL="1828800" rtl="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SzPts val="2200"/>
              <a:buChar char="●"/>
              <a:defRPr sz="2200"/>
            </a:lvl4pPr>
            <a:lvl5pPr indent="-311150" lvl="4" marL="2286000" rtl="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SzPts val="1300"/>
              <a:buChar char="●"/>
              <a:defRPr sz="2200"/>
            </a:lvl5pPr>
            <a:lvl6pPr indent="-412750" lvl="5" marL="2743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2200"/>
            </a:lvl6pPr>
            <a:lvl7pPr indent="-412750" lvl="6" marL="3200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2200"/>
            </a:lvl7pPr>
            <a:lvl8pPr indent="-412750" lvl="7" marL="3657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2200"/>
            </a:lvl8pPr>
            <a:lvl9pPr indent="-412750" lvl="8" marL="4114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2200"/>
            </a:lvl9pPr>
          </a:lstStyle>
          <a:p/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13893800" y="7518400"/>
            <a:ext cx="5385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46275" lIns="146275" spcFirstLastPara="1" rIns="146275" wrap="square" tIns="146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title"/>
          </p:nvPr>
        </p:nvSpPr>
        <p:spPr>
          <a:xfrm>
            <a:off x="498720" y="888960"/>
            <a:ext cx="4492800" cy="1209000"/>
          </a:xfrm>
          <a:prstGeom prst="rect">
            <a:avLst/>
          </a:prstGeom>
          <a:noFill/>
          <a:ln>
            <a:noFill/>
          </a:ln>
        </p:spPr>
        <p:txBody>
          <a:bodyPr anchorCtr="0" anchor="b" bIns="146275" lIns="146275" spcFirstLastPara="1" rIns="146275" wrap="square" tIns="146275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17" name="Google Shape;17;p4"/>
          <p:cNvSpPr txBox="1"/>
          <p:nvPr>
            <p:ph idx="1" type="body"/>
          </p:nvPr>
        </p:nvSpPr>
        <p:spPr>
          <a:xfrm>
            <a:off x="498720" y="2223360"/>
            <a:ext cx="4492800" cy="5087100"/>
          </a:xfrm>
          <a:prstGeom prst="rect">
            <a:avLst/>
          </a:prstGeom>
          <a:noFill/>
          <a:ln>
            <a:noFill/>
          </a:ln>
        </p:spPr>
        <p:txBody>
          <a:bodyPr anchorCtr="0" anchor="t" bIns="146275" lIns="146275" spcFirstLastPara="1" rIns="146275" wrap="square" tIns="146275">
            <a:normAutofit/>
          </a:bodyPr>
          <a:lstStyle>
            <a:lvl1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492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2pPr>
            <a:lvl3pPr indent="-34925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3pPr>
            <a:lvl4pPr indent="-349250" lvl="3" marL="1828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4pPr>
            <a:lvl5pPr indent="-349250" lvl="4" marL="2286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5pPr>
            <a:lvl6pPr indent="-349250" lvl="5" marL="274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6pPr>
            <a:lvl7pPr indent="-349250" lvl="6" marL="3200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7pPr>
            <a:lvl8pPr indent="-349250" lvl="7" marL="3657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8pPr>
            <a:lvl9pPr indent="-349250" lvl="8" marL="4114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9pPr>
          </a:lstStyle>
          <a:p/>
        </p:txBody>
      </p:sp>
      <p:sp>
        <p:nvSpPr>
          <p:cNvPr id="18" name="Google Shape;18;p4"/>
          <p:cNvSpPr txBox="1"/>
          <p:nvPr>
            <p:ph idx="12" type="sldNum"/>
          </p:nvPr>
        </p:nvSpPr>
        <p:spPr>
          <a:xfrm>
            <a:off x="13555933" y="7461147"/>
            <a:ext cx="877800" cy="62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46275" lIns="146275" spcFirstLastPara="1" rIns="146275" wrap="square" tIns="14627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FF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7.png"/><Relationship Id="rId5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43671" y="2507361"/>
            <a:ext cx="6343081" cy="32148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4"/>
          <p:cNvSpPr/>
          <p:nvPr/>
        </p:nvSpPr>
        <p:spPr>
          <a:xfrm>
            <a:off x="2038000" y="2049075"/>
            <a:ext cx="8599200" cy="6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74"/>
              <a:buFont typeface="Inter"/>
              <a:buNone/>
            </a:pPr>
            <a:r>
              <a:rPr b="1" i="0" lang="en-US" sz="4374" u="none" cap="none" strike="noStrike">
                <a:solidFill>
                  <a:srgbClr val="FFE53F"/>
                </a:solidFill>
                <a:latin typeface="Inter"/>
                <a:ea typeface="Inter"/>
                <a:cs typeface="Inter"/>
                <a:sym typeface="Inter"/>
              </a:rPr>
              <a:t>Regulação e Transparência</a:t>
            </a:r>
            <a:endParaRPr b="0" i="0" sz="4374" u="none" cap="none" strike="noStrike">
              <a:solidFill>
                <a:srgbClr val="FFE5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4"/>
          <p:cNvSpPr/>
          <p:nvPr/>
        </p:nvSpPr>
        <p:spPr>
          <a:xfrm>
            <a:off x="2037993" y="3187779"/>
            <a:ext cx="10554414" cy="2992755"/>
          </a:xfrm>
          <a:prstGeom prst="roundRect">
            <a:avLst>
              <a:gd fmla="val 3341" name="adj"/>
            </a:avLst>
          </a:prstGeom>
          <a:noFill/>
          <a:ln cap="flat" cmpd="sng" w="9525">
            <a:solidFill>
              <a:srgbClr val="000000">
                <a:alpha val="7843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51" name="Google Shape;151;p14"/>
          <p:cNvSpPr/>
          <p:nvPr/>
        </p:nvSpPr>
        <p:spPr>
          <a:xfrm>
            <a:off x="2045613" y="3195399"/>
            <a:ext cx="10539174" cy="992505"/>
          </a:xfrm>
          <a:prstGeom prst="rect">
            <a:avLst/>
          </a:prstGeom>
          <a:solidFill>
            <a:srgbClr val="FFFFFF">
              <a:alpha val="392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52" name="Google Shape;152;p14"/>
          <p:cNvSpPr/>
          <p:nvPr/>
        </p:nvSpPr>
        <p:spPr>
          <a:xfrm>
            <a:off x="2267783" y="3336250"/>
            <a:ext cx="4821436" cy="3554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9942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750"/>
              <a:buFont typeface="Inter"/>
              <a:buNone/>
            </a:pPr>
            <a:r>
              <a:rPr b="0" i="0" lang="en-US" sz="175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Divulgação de Probabilidades</a:t>
            </a:r>
            <a:endParaRPr b="0" i="0" sz="175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14"/>
          <p:cNvSpPr/>
          <p:nvPr/>
        </p:nvSpPr>
        <p:spPr>
          <a:xfrm>
            <a:off x="7541181" y="3336250"/>
            <a:ext cx="4821436" cy="7108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9942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750"/>
              <a:buFont typeface="Inter"/>
              <a:buNone/>
            </a:pPr>
            <a:r>
              <a:rPr b="0" i="0" lang="en-US" sz="175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Divulgação das probabilidades das Caixas de Recompensa</a:t>
            </a:r>
            <a:endParaRPr b="0" i="0" sz="175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14"/>
          <p:cNvSpPr/>
          <p:nvPr/>
        </p:nvSpPr>
        <p:spPr>
          <a:xfrm>
            <a:off x="2045613" y="4187904"/>
            <a:ext cx="10539174" cy="992505"/>
          </a:xfrm>
          <a:prstGeom prst="rect">
            <a:avLst/>
          </a:prstGeom>
          <a:solidFill>
            <a:srgbClr val="000000">
              <a:alpha val="392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55" name="Google Shape;155;p14"/>
          <p:cNvSpPr/>
          <p:nvPr/>
        </p:nvSpPr>
        <p:spPr>
          <a:xfrm>
            <a:off x="2267783" y="4328755"/>
            <a:ext cx="4821436" cy="3554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9942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750"/>
              <a:buFont typeface="Inter"/>
              <a:buNone/>
            </a:pPr>
            <a:r>
              <a:rPr b="0" i="0" lang="en-US" sz="175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Divulgação de Compras</a:t>
            </a:r>
            <a:endParaRPr b="0" i="0" sz="175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14"/>
          <p:cNvSpPr/>
          <p:nvPr/>
        </p:nvSpPr>
        <p:spPr>
          <a:xfrm>
            <a:off x="7541181" y="4328755"/>
            <a:ext cx="4821436" cy="7108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9942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750"/>
              <a:buFont typeface="Inter"/>
              <a:buNone/>
            </a:pPr>
            <a:r>
              <a:rPr b="0" i="0" lang="en-US" sz="175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Divulgações claras sobre compras dentro do jogo</a:t>
            </a:r>
            <a:endParaRPr b="0" i="0" sz="175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14"/>
          <p:cNvSpPr/>
          <p:nvPr/>
        </p:nvSpPr>
        <p:spPr>
          <a:xfrm>
            <a:off x="2045613" y="5180409"/>
            <a:ext cx="10539174" cy="992505"/>
          </a:xfrm>
          <a:prstGeom prst="rect">
            <a:avLst/>
          </a:prstGeom>
          <a:solidFill>
            <a:srgbClr val="FFFFFF">
              <a:alpha val="392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58" name="Google Shape;158;p14"/>
          <p:cNvSpPr/>
          <p:nvPr/>
        </p:nvSpPr>
        <p:spPr>
          <a:xfrm>
            <a:off x="2267783" y="5321260"/>
            <a:ext cx="4821436" cy="3554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9942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750"/>
              <a:buFont typeface="Inter"/>
              <a:buNone/>
            </a:pPr>
            <a:r>
              <a:rPr b="0" i="0" lang="en-US" sz="175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Medidas Conjuntas</a:t>
            </a:r>
            <a:endParaRPr b="0" i="0" sz="175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4"/>
          <p:cNvSpPr/>
          <p:nvPr/>
        </p:nvSpPr>
        <p:spPr>
          <a:xfrm>
            <a:off x="7541181" y="5321260"/>
            <a:ext cx="4821436" cy="7108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9942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750"/>
              <a:buFont typeface="Inter"/>
              <a:buNone/>
            </a:pPr>
            <a:r>
              <a:rPr b="0" i="0" lang="en-US" sz="175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Necessidade de medidas conjuntas entre governo, indústria e sociedade civil</a:t>
            </a:r>
            <a:endParaRPr b="0" i="0" sz="175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15" title="LOGO ABRAGAMES VERTICAL BRANCO - PNG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92341" y="2982838"/>
            <a:ext cx="4445717" cy="22639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/>
          <p:nvPr/>
        </p:nvSpPr>
        <p:spPr>
          <a:xfrm>
            <a:off x="833199" y="2077998"/>
            <a:ext cx="7477601" cy="9582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36"/>
              <a:buFont typeface="Inter"/>
              <a:buNone/>
            </a:pPr>
            <a:r>
              <a:rPr b="1" i="0" lang="en-US" sz="6036" u="none" cap="none" strike="noStrike">
                <a:solidFill>
                  <a:srgbClr val="FFE53F"/>
                </a:solidFill>
                <a:latin typeface="Inter"/>
                <a:ea typeface="Inter"/>
                <a:cs typeface="Inter"/>
                <a:sym typeface="Inter"/>
              </a:rPr>
              <a:t>Abragames</a:t>
            </a:r>
            <a:endParaRPr b="0" i="0" sz="6036" u="none" cap="none" strike="noStrike">
              <a:solidFill>
                <a:srgbClr val="FFE5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6"/>
          <p:cNvSpPr/>
          <p:nvPr/>
        </p:nvSpPr>
        <p:spPr>
          <a:xfrm>
            <a:off x="833200" y="3369478"/>
            <a:ext cx="7477500" cy="335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9942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750"/>
              <a:buFont typeface="Inter"/>
              <a:buNone/>
            </a:pPr>
            <a:r>
              <a:rPr b="0" i="0" lang="en-US" sz="175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A Abragames é uma associação que representa as empresas de jogos digitais no Brasil. Com 17 associações regionais e 1040 empresas associadas, a Abragames completa 20 anos em 2024. A associação busca políticas estruturantes e de longo prazo, visando o desenvolvimento do Brasil e a promoção da imagem brasileira como um modelo de ambiente saudável e de criação cultural e de diversidade.</a:t>
            </a:r>
            <a:endParaRPr b="0" i="0" sz="175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/>
          <p:nvPr/>
        </p:nvSpPr>
        <p:spPr>
          <a:xfrm>
            <a:off x="2037993" y="2394466"/>
            <a:ext cx="5554980" cy="6943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74"/>
              <a:buFont typeface="Inter"/>
              <a:buNone/>
            </a:pPr>
            <a:r>
              <a:rPr b="1" i="0" lang="en-US" sz="4374" u="none" cap="none" strike="noStrike">
                <a:solidFill>
                  <a:srgbClr val="FFE53F"/>
                </a:solidFill>
                <a:latin typeface="Inter"/>
                <a:ea typeface="Inter"/>
                <a:cs typeface="Inter"/>
                <a:sym typeface="Inter"/>
              </a:rPr>
              <a:t>Games e Infância</a:t>
            </a:r>
            <a:endParaRPr b="0" i="0" sz="4374" u="none" cap="none" strike="noStrike">
              <a:solidFill>
                <a:srgbClr val="FFE5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7"/>
          <p:cNvSpPr/>
          <p:nvPr/>
        </p:nvSpPr>
        <p:spPr>
          <a:xfrm>
            <a:off x="2038003" y="3644276"/>
            <a:ext cx="4423200" cy="3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87"/>
              <a:buFont typeface="Inter"/>
              <a:buNone/>
            </a:pPr>
            <a:r>
              <a:rPr b="1" i="0" lang="en-US" sz="2187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Parceria Público-Privada</a:t>
            </a:r>
            <a:endParaRPr b="0" i="0" sz="2187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7"/>
          <p:cNvSpPr/>
          <p:nvPr/>
        </p:nvSpPr>
        <p:spPr>
          <a:xfrm>
            <a:off x="2037993" y="4213622"/>
            <a:ext cx="5006221" cy="14216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9942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750"/>
              <a:buFont typeface="Inter"/>
              <a:buNone/>
            </a:pPr>
            <a:r>
              <a:rPr b="0" i="0" lang="en-US" sz="175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É necessária a parceria entre o setor público e privado para a efetividade das ações de proteção a crianças e adolescentes. Os esforços precisam envolver a todos os atores.</a:t>
            </a:r>
            <a:endParaRPr b="0" i="0" sz="175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7"/>
          <p:cNvSpPr/>
          <p:nvPr/>
        </p:nvSpPr>
        <p:spPr>
          <a:xfrm>
            <a:off x="7593797" y="3644276"/>
            <a:ext cx="4648500" cy="3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87"/>
              <a:buFont typeface="Inter"/>
              <a:buNone/>
            </a:pPr>
            <a:r>
              <a:rPr b="1" i="0" lang="en-US" sz="2187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Marco Legal dos Games</a:t>
            </a:r>
            <a:endParaRPr b="0" i="0" sz="2187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7"/>
          <p:cNvSpPr/>
          <p:nvPr/>
        </p:nvSpPr>
        <p:spPr>
          <a:xfrm>
            <a:off x="7593806" y="4213622"/>
            <a:ext cx="5006221" cy="14216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9942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750"/>
              <a:buFont typeface="Inter"/>
              <a:buNone/>
            </a:pPr>
            <a:r>
              <a:rPr b="0" i="0" lang="en-US" sz="175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O Capítulo III da Lei 14.852/2024 estabelece o Marco Legal dos Games. É possível pensar em uma regulação equilibrada para todos os atores dentro deste cenário?</a:t>
            </a:r>
            <a:endParaRPr b="0" i="0" sz="175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46" name="Google Shape;46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80420" y="0"/>
            <a:ext cx="36576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8"/>
          <p:cNvSpPr/>
          <p:nvPr/>
        </p:nvSpPr>
        <p:spPr>
          <a:xfrm>
            <a:off x="833199" y="1039591"/>
            <a:ext cx="5555100" cy="6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74"/>
              <a:buFont typeface="Inter"/>
              <a:buNone/>
            </a:pPr>
            <a:r>
              <a:rPr b="1" i="0" lang="en-US" sz="4374" u="none" cap="none" strike="noStrike">
                <a:solidFill>
                  <a:srgbClr val="FFE53F"/>
                </a:solidFill>
                <a:latin typeface="Inter"/>
                <a:ea typeface="Inter"/>
                <a:cs typeface="Inter"/>
                <a:sym typeface="Inter"/>
              </a:rPr>
              <a:t>Games e Infância</a:t>
            </a:r>
            <a:endParaRPr b="0" i="0" sz="4374" u="none" cap="none" strike="noStrike">
              <a:solidFill>
                <a:srgbClr val="FFE5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8"/>
          <p:cNvSpPr/>
          <p:nvPr/>
        </p:nvSpPr>
        <p:spPr>
          <a:xfrm>
            <a:off x="905812" y="2253975"/>
            <a:ext cx="499800" cy="499800"/>
          </a:xfrm>
          <a:prstGeom prst="roundRect">
            <a:avLst>
              <a:gd fmla="val 20000" name="adj"/>
            </a:avLst>
          </a:prstGeom>
          <a:solidFill>
            <a:schemeClr val="accent3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49" name="Google Shape;49;p8"/>
          <p:cNvSpPr/>
          <p:nvPr/>
        </p:nvSpPr>
        <p:spPr>
          <a:xfrm>
            <a:off x="1079167" y="2295647"/>
            <a:ext cx="1530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5038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624"/>
              <a:buFont typeface="Inter"/>
              <a:buNone/>
            </a:pPr>
            <a:r>
              <a:rPr b="1" i="0" lang="en-US" sz="2624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1</a:t>
            </a:r>
            <a:endParaRPr b="0" i="0" sz="2624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8"/>
          <p:cNvSpPr/>
          <p:nvPr/>
        </p:nvSpPr>
        <p:spPr>
          <a:xfrm>
            <a:off x="1627938" y="2330288"/>
            <a:ext cx="3859800" cy="3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11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187"/>
              <a:buFont typeface="Inter"/>
              <a:buNone/>
            </a:pPr>
            <a:r>
              <a:rPr b="1" i="0" lang="en-US" sz="2187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Superior Interesse da Criança</a:t>
            </a:r>
            <a:endParaRPr b="0" i="0" sz="2187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8"/>
          <p:cNvSpPr/>
          <p:nvPr/>
        </p:nvSpPr>
        <p:spPr>
          <a:xfrm>
            <a:off x="1555313" y="3273623"/>
            <a:ext cx="3820001" cy="17770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9942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750"/>
              <a:buFont typeface="Inter"/>
              <a:buNone/>
            </a:pPr>
            <a:r>
              <a:rPr b="0" i="0" lang="en-US" sz="175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O Capítulo III visa mitigar os riscos aos direitos de crianças e adolescentes em ambientes de games, garantindo a aplicação de salvaguardas.</a:t>
            </a:r>
            <a:endParaRPr b="0" i="0" sz="175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8"/>
          <p:cNvSpPr/>
          <p:nvPr/>
        </p:nvSpPr>
        <p:spPr>
          <a:xfrm>
            <a:off x="5570260" y="2253900"/>
            <a:ext cx="499800" cy="499800"/>
          </a:xfrm>
          <a:prstGeom prst="roundRect">
            <a:avLst>
              <a:gd fmla="val 20000" name="adj"/>
            </a:avLst>
          </a:prstGeom>
          <a:solidFill>
            <a:schemeClr val="accent3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53" name="Google Shape;53;p8"/>
          <p:cNvSpPr/>
          <p:nvPr/>
        </p:nvSpPr>
        <p:spPr>
          <a:xfrm>
            <a:off x="5720160" y="2295572"/>
            <a:ext cx="2001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5038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624"/>
              <a:buFont typeface="Inter"/>
              <a:buNone/>
            </a:pPr>
            <a:r>
              <a:rPr b="1" i="0" lang="en-US" sz="2624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2</a:t>
            </a:r>
            <a:endParaRPr b="0" i="0" sz="2624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8"/>
          <p:cNvSpPr/>
          <p:nvPr/>
        </p:nvSpPr>
        <p:spPr>
          <a:xfrm>
            <a:off x="6292375" y="2330225"/>
            <a:ext cx="3859800" cy="3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11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187"/>
              <a:buFont typeface="Inter"/>
              <a:buNone/>
            </a:pPr>
            <a:r>
              <a:rPr b="1" i="0" lang="en-US" sz="2187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Restrições de Compras</a:t>
            </a:r>
            <a:endParaRPr b="0" i="0" sz="2187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8"/>
          <p:cNvSpPr/>
          <p:nvPr/>
        </p:nvSpPr>
        <p:spPr>
          <a:xfrm>
            <a:off x="6319599" y="3273623"/>
            <a:ext cx="3820001" cy="10662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9942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750"/>
              <a:buFont typeface="Inter"/>
              <a:buNone/>
            </a:pPr>
            <a:r>
              <a:rPr b="0" i="0" lang="en-US" sz="175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O Marco Legal estabelece restrições à realização de compras e transações comerciais por crianças.</a:t>
            </a:r>
            <a:endParaRPr b="0" i="0" sz="175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8"/>
          <p:cNvSpPr/>
          <p:nvPr/>
        </p:nvSpPr>
        <p:spPr>
          <a:xfrm>
            <a:off x="833199" y="5446395"/>
            <a:ext cx="499943" cy="499943"/>
          </a:xfrm>
          <a:prstGeom prst="roundRect">
            <a:avLst>
              <a:gd fmla="val 20000" name="adj"/>
            </a:avLst>
          </a:prstGeom>
          <a:solidFill>
            <a:schemeClr val="accent3"/>
          </a:solidFill>
          <a:ln cap="flat" cmpd="sng" w="9525">
            <a:solidFill>
              <a:srgbClr val="C0C1D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57" name="Google Shape;57;p8"/>
          <p:cNvSpPr/>
          <p:nvPr/>
        </p:nvSpPr>
        <p:spPr>
          <a:xfrm>
            <a:off x="978218" y="5488067"/>
            <a:ext cx="209788" cy="416481"/>
          </a:xfrm>
          <a:prstGeom prst="rect">
            <a:avLst/>
          </a:prstGeom>
          <a:solidFill>
            <a:schemeClr val="accent3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5038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624"/>
              <a:buFont typeface="Inter"/>
              <a:buNone/>
            </a:pPr>
            <a:r>
              <a:rPr b="1" i="0" lang="en-US" sz="2624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3</a:t>
            </a:r>
            <a:endParaRPr b="0" i="0" sz="2624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8"/>
          <p:cNvSpPr/>
          <p:nvPr/>
        </p:nvSpPr>
        <p:spPr>
          <a:xfrm>
            <a:off x="1555313" y="5522714"/>
            <a:ext cx="3282910" cy="3471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11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187"/>
              <a:buFont typeface="Inter"/>
              <a:buNone/>
            </a:pPr>
            <a:r>
              <a:rPr b="1" i="0" lang="en-US" sz="2187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Ferramentas de Denúncia</a:t>
            </a:r>
            <a:endParaRPr b="0" i="0" sz="2187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8"/>
          <p:cNvSpPr/>
          <p:nvPr/>
        </p:nvSpPr>
        <p:spPr>
          <a:xfrm>
            <a:off x="1528050" y="6492806"/>
            <a:ext cx="8584200" cy="7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9942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750"/>
              <a:buFont typeface="Inter"/>
              <a:buNone/>
            </a:pPr>
            <a:r>
              <a:rPr b="0" i="0" lang="en-US" sz="175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São necessárias ferramentas de denúncia e relatórios sobre abusos, além da atualização e manutenção de ferramentas de supervisão e moderação parental.</a:t>
            </a:r>
            <a:endParaRPr b="0" i="0" sz="175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65" name="Google Shape;65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7620" y="0"/>
            <a:ext cx="36576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9"/>
          <p:cNvSpPr/>
          <p:nvPr/>
        </p:nvSpPr>
        <p:spPr>
          <a:xfrm>
            <a:off x="4490799" y="2242423"/>
            <a:ext cx="5554980" cy="6943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74"/>
              <a:buFont typeface="Inter"/>
              <a:buNone/>
            </a:pPr>
            <a:r>
              <a:rPr b="1" i="0" lang="en-US" sz="4374" u="none" cap="none" strike="noStrike">
                <a:solidFill>
                  <a:srgbClr val="FFE53F"/>
                </a:solidFill>
                <a:latin typeface="Inter"/>
                <a:ea typeface="Inter"/>
                <a:cs typeface="Inter"/>
                <a:sym typeface="Inter"/>
              </a:rPr>
              <a:t>Games e Infância</a:t>
            </a:r>
            <a:endParaRPr b="0" i="0" sz="4374" u="none" cap="none" strike="noStrike">
              <a:solidFill>
                <a:srgbClr val="FFE5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9"/>
          <p:cNvSpPr/>
          <p:nvPr/>
        </p:nvSpPr>
        <p:spPr>
          <a:xfrm>
            <a:off x="4490800" y="3270050"/>
            <a:ext cx="4542000" cy="2959800"/>
          </a:xfrm>
          <a:prstGeom prst="roundRect">
            <a:avLst>
              <a:gd fmla="val 3680" name="adj"/>
            </a:avLst>
          </a:prstGeom>
          <a:solidFill>
            <a:srgbClr val="DADBF1"/>
          </a:solidFill>
          <a:ln cap="flat" cmpd="sng" w="9525">
            <a:solidFill>
              <a:srgbClr val="C0C1D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9"/>
          <p:cNvSpPr/>
          <p:nvPr/>
        </p:nvSpPr>
        <p:spPr>
          <a:xfrm>
            <a:off x="4720590" y="3499842"/>
            <a:ext cx="2777490" cy="3471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11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187"/>
              <a:buFont typeface="Inter"/>
              <a:buNone/>
            </a:pPr>
            <a:r>
              <a:rPr b="1" i="0" lang="en-US" sz="2187" u="none" cap="none" strike="noStrike">
                <a:solidFill>
                  <a:srgbClr val="272525"/>
                </a:solidFill>
                <a:latin typeface="Inter"/>
                <a:ea typeface="Inter"/>
                <a:cs typeface="Inter"/>
                <a:sym typeface="Inter"/>
              </a:rPr>
              <a:t>Controle Parental</a:t>
            </a:r>
            <a:endParaRPr b="0" i="0" sz="21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9"/>
          <p:cNvSpPr/>
          <p:nvPr/>
        </p:nvSpPr>
        <p:spPr>
          <a:xfrm>
            <a:off x="4720590" y="3980259"/>
            <a:ext cx="4082534" cy="17770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9942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750"/>
              <a:buFont typeface="Inter"/>
              <a:buNone/>
            </a:pPr>
            <a:r>
              <a:rPr lang="en-US" sz="1750">
                <a:solidFill>
                  <a:srgbClr val="272525"/>
                </a:solidFill>
                <a:latin typeface="Inter"/>
                <a:ea typeface="Inter"/>
                <a:cs typeface="Inter"/>
                <a:sym typeface="Inter"/>
              </a:rPr>
              <a:t>C</a:t>
            </a:r>
            <a:r>
              <a:rPr b="0" i="0" lang="en-US" sz="1750" u="none" cap="none" strike="noStrike">
                <a:solidFill>
                  <a:srgbClr val="272525"/>
                </a:solidFill>
                <a:latin typeface="Inter"/>
                <a:ea typeface="Inter"/>
                <a:cs typeface="Inter"/>
                <a:sym typeface="Inter"/>
              </a:rPr>
              <a:t>ontrole parental para desligamento de mecanismos de comunicação nos jogos, além de campanhas educativas sobre o uso dessas ferramentas.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9"/>
          <p:cNvSpPr/>
          <p:nvPr/>
        </p:nvSpPr>
        <p:spPr>
          <a:xfrm>
            <a:off x="9255085" y="3270052"/>
            <a:ext cx="4542115" cy="2717006"/>
          </a:xfrm>
          <a:prstGeom prst="roundRect">
            <a:avLst>
              <a:gd fmla="val 3680" name="adj"/>
            </a:avLst>
          </a:prstGeom>
          <a:solidFill>
            <a:srgbClr val="DADBF1"/>
          </a:solidFill>
          <a:ln cap="flat" cmpd="sng" w="9525">
            <a:solidFill>
              <a:srgbClr val="C0C1D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9"/>
          <p:cNvSpPr/>
          <p:nvPr/>
        </p:nvSpPr>
        <p:spPr>
          <a:xfrm>
            <a:off x="9484876" y="3499842"/>
            <a:ext cx="2777490" cy="3471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11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187"/>
              <a:buFont typeface="Inter"/>
              <a:buNone/>
            </a:pPr>
            <a:r>
              <a:rPr b="1" i="0" lang="en-US" sz="2187" u="none" cap="none" strike="noStrike">
                <a:solidFill>
                  <a:srgbClr val="272525"/>
                </a:solidFill>
                <a:latin typeface="Inter"/>
                <a:ea typeface="Inter"/>
                <a:cs typeface="Inter"/>
                <a:sym typeface="Inter"/>
              </a:rPr>
              <a:t>Boas Práticas</a:t>
            </a:r>
            <a:endParaRPr b="0" i="0" sz="21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9"/>
          <p:cNvSpPr/>
          <p:nvPr/>
        </p:nvSpPr>
        <p:spPr>
          <a:xfrm>
            <a:off x="9484876" y="3980259"/>
            <a:ext cx="4082534" cy="14216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9942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750"/>
              <a:buFont typeface="Inter"/>
              <a:buNone/>
            </a:pPr>
            <a:r>
              <a:rPr lang="en-US" sz="1750">
                <a:solidFill>
                  <a:srgbClr val="272525"/>
                </a:solidFill>
                <a:latin typeface="Inter"/>
                <a:ea typeface="Inter"/>
                <a:cs typeface="Inter"/>
                <a:sym typeface="Inter"/>
              </a:rPr>
              <a:t>Promoção de </a:t>
            </a:r>
            <a:r>
              <a:rPr b="0" i="0" lang="en-US" sz="1750" u="none" cap="none" strike="noStrike">
                <a:solidFill>
                  <a:srgbClr val="272525"/>
                </a:solidFill>
                <a:latin typeface="Inter"/>
                <a:ea typeface="Inter"/>
                <a:cs typeface="Inter"/>
                <a:sym typeface="Inter"/>
              </a:rPr>
              <a:t>boas práticas e campanhas educativas sobre os usos das ferramentas de moderação e para os desenvolvedores de jogos.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0"/>
          <p:cNvSpPr/>
          <p:nvPr/>
        </p:nvSpPr>
        <p:spPr>
          <a:xfrm>
            <a:off x="2038000" y="1676850"/>
            <a:ext cx="9184200" cy="6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74"/>
              <a:buFont typeface="Inter"/>
              <a:buNone/>
            </a:pPr>
            <a:r>
              <a:rPr b="1" i="0" lang="en-US" sz="4374" u="none" cap="none" strike="noStrike">
                <a:solidFill>
                  <a:srgbClr val="FFE53F"/>
                </a:solidFill>
                <a:latin typeface="Inter"/>
                <a:ea typeface="Inter"/>
                <a:cs typeface="Inter"/>
                <a:sym typeface="Inter"/>
              </a:rPr>
              <a:t>Autorregulação e Classificação</a:t>
            </a:r>
            <a:endParaRPr b="0" i="0" sz="4374" u="none" cap="none" strike="noStrike">
              <a:solidFill>
                <a:srgbClr val="FFE5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79" name="Google Shape;79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37993" y="3509298"/>
            <a:ext cx="555427" cy="555427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0"/>
          <p:cNvSpPr/>
          <p:nvPr/>
        </p:nvSpPr>
        <p:spPr>
          <a:xfrm>
            <a:off x="2037993" y="4286895"/>
            <a:ext cx="2777400" cy="3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11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187"/>
              <a:buFont typeface="Inter"/>
              <a:buNone/>
            </a:pPr>
            <a:r>
              <a:rPr b="1" i="0" lang="en-US" sz="2187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ESRB</a:t>
            </a:r>
            <a:endParaRPr b="0" i="0" sz="2187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10"/>
          <p:cNvSpPr/>
          <p:nvPr/>
        </p:nvSpPr>
        <p:spPr>
          <a:xfrm>
            <a:off x="2037993" y="4767313"/>
            <a:ext cx="3295800" cy="7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9942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750"/>
              <a:buFont typeface="Inter"/>
              <a:buNone/>
            </a:pPr>
            <a:r>
              <a:rPr b="0" i="0" lang="en-US" sz="175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Entertainment Software Rating Board</a:t>
            </a:r>
            <a:endParaRPr b="0" i="0" sz="175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82" name="Google Shape;82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67137" y="3509298"/>
            <a:ext cx="555427" cy="555427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0"/>
          <p:cNvSpPr/>
          <p:nvPr/>
        </p:nvSpPr>
        <p:spPr>
          <a:xfrm>
            <a:off x="5667122" y="4286900"/>
            <a:ext cx="3392100" cy="3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11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187"/>
              <a:buFont typeface="Inter"/>
              <a:buNone/>
            </a:pPr>
            <a:r>
              <a:rPr b="1" i="0" lang="en-US" sz="2187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Classificação Etária</a:t>
            </a:r>
            <a:endParaRPr b="0" i="0" sz="2187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10"/>
          <p:cNvSpPr/>
          <p:nvPr/>
        </p:nvSpPr>
        <p:spPr>
          <a:xfrm>
            <a:off x="5667137" y="4767313"/>
            <a:ext cx="3296100" cy="7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9942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750"/>
              <a:buFont typeface="Inter"/>
              <a:buNone/>
            </a:pPr>
            <a:r>
              <a:rPr b="0" i="0" lang="en-US" sz="175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Classificações de Mecânica e Conteúdo</a:t>
            </a:r>
            <a:endParaRPr b="0" i="0" sz="175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0"/>
          <p:cNvSpPr/>
          <p:nvPr/>
        </p:nvSpPr>
        <p:spPr>
          <a:xfrm>
            <a:off x="9486800" y="4257695"/>
            <a:ext cx="3296100" cy="6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11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187"/>
              <a:buFont typeface="Inter"/>
              <a:buNone/>
            </a:pPr>
            <a:r>
              <a:rPr b="1" i="0" lang="en-US" sz="2187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Ferramentas de Controles Parentais</a:t>
            </a:r>
            <a:endParaRPr b="0" i="0" sz="2187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0"/>
          <p:cNvSpPr/>
          <p:nvPr/>
        </p:nvSpPr>
        <p:spPr>
          <a:xfrm>
            <a:off x="9486800" y="5085299"/>
            <a:ext cx="3296100" cy="35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9942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750"/>
              <a:buFont typeface="Inter"/>
              <a:buNone/>
            </a:pPr>
            <a:r>
              <a:rPr b="0" i="0" lang="en-US" sz="175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Educação dos consumidores</a:t>
            </a:r>
            <a:endParaRPr b="0" i="0" sz="175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87" name="Google Shape;87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486793" y="3569160"/>
            <a:ext cx="555427" cy="5554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1"/>
          <p:cNvSpPr/>
          <p:nvPr/>
        </p:nvSpPr>
        <p:spPr>
          <a:xfrm>
            <a:off x="833200" y="934750"/>
            <a:ext cx="7505100" cy="6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74"/>
              <a:buFont typeface="Inter"/>
              <a:buNone/>
            </a:pPr>
            <a:r>
              <a:rPr b="1" i="0" lang="en-US" sz="4374" u="none" cap="none" strike="noStrike">
                <a:solidFill>
                  <a:srgbClr val="FFE53F"/>
                </a:solidFill>
                <a:latin typeface="Inter"/>
                <a:ea typeface="Inter"/>
                <a:cs typeface="Inter"/>
                <a:sym typeface="Inter"/>
              </a:rPr>
              <a:t>Regulação e Inovação</a:t>
            </a:r>
            <a:endParaRPr b="0" i="0" sz="4374" u="none" cap="none" strike="noStrike">
              <a:solidFill>
                <a:srgbClr val="FFE5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94" name="Google Shape;94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3199" y="1962388"/>
            <a:ext cx="1110972" cy="1777484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1"/>
          <p:cNvSpPr/>
          <p:nvPr/>
        </p:nvSpPr>
        <p:spPr>
          <a:xfrm>
            <a:off x="2277425" y="2184550"/>
            <a:ext cx="4710300" cy="3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11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187"/>
              <a:buFont typeface="Inter"/>
              <a:buNone/>
            </a:pPr>
            <a:r>
              <a:rPr b="1" i="0" lang="en-US" sz="2187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Auditoria e Vistoria</a:t>
            </a:r>
            <a:endParaRPr b="0" i="0" sz="2187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1"/>
          <p:cNvSpPr/>
          <p:nvPr/>
        </p:nvSpPr>
        <p:spPr>
          <a:xfrm>
            <a:off x="2277430" y="2664976"/>
            <a:ext cx="9148800" cy="35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9942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750"/>
              <a:buFont typeface="Inter"/>
              <a:buNone/>
            </a:pPr>
            <a:r>
              <a:rPr b="0" i="0" lang="en-US" sz="175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Processos de auditoria e vistoria pelos órgãos reguladores</a:t>
            </a:r>
            <a:endParaRPr b="0" i="0" sz="175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97" name="Google Shape;97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3199" y="3739872"/>
            <a:ext cx="1110972" cy="1777484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1"/>
          <p:cNvSpPr/>
          <p:nvPr/>
        </p:nvSpPr>
        <p:spPr>
          <a:xfrm>
            <a:off x="2277430" y="3962044"/>
            <a:ext cx="3537600" cy="3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11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187"/>
              <a:buFont typeface="Inter"/>
              <a:buNone/>
            </a:pPr>
            <a:r>
              <a:rPr b="1" i="0" lang="en-US" sz="2187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Restrições Regulatórias</a:t>
            </a:r>
            <a:endParaRPr b="0" i="0" sz="2187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1"/>
          <p:cNvSpPr/>
          <p:nvPr/>
        </p:nvSpPr>
        <p:spPr>
          <a:xfrm>
            <a:off x="2277430" y="4442461"/>
            <a:ext cx="9148800" cy="7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9942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750"/>
              <a:buFont typeface="Inter"/>
              <a:buNone/>
            </a:pPr>
            <a:r>
              <a:rPr b="0" i="0" lang="en-US" sz="175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Restrições regulatórias adicionais podem prejudicar a inovação e restringir escolhas de consumidores</a:t>
            </a:r>
            <a:endParaRPr b="0" i="0" sz="175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00" name="Google Shape;100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33199" y="5517356"/>
            <a:ext cx="1110972" cy="1777484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1"/>
          <p:cNvSpPr/>
          <p:nvPr/>
        </p:nvSpPr>
        <p:spPr>
          <a:xfrm>
            <a:off x="2277430" y="5739529"/>
            <a:ext cx="4052100" cy="3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11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187"/>
              <a:buFont typeface="Inter"/>
              <a:buNone/>
            </a:pPr>
            <a:r>
              <a:rPr b="1" i="0" lang="en-US" sz="2187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Transparência e Definições</a:t>
            </a:r>
            <a:endParaRPr b="0" i="0" sz="2187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1"/>
          <p:cNvSpPr/>
          <p:nvPr/>
        </p:nvSpPr>
        <p:spPr>
          <a:xfrm>
            <a:off x="2277430" y="6219947"/>
            <a:ext cx="9148800" cy="7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9942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750"/>
              <a:buFont typeface="Inter"/>
              <a:buNone/>
            </a:pPr>
            <a:r>
              <a:rPr b="0" i="0" lang="en-US" sz="175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Necessidade de transparência nas métricas utilizadas e de modos mais precisos de definição de mecânicas dos jogos</a:t>
            </a:r>
            <a:endParaRPr b="0" i="0" sz="175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2"/>
          <p:cNvSpPr/>
          <p:nvPr/>
        </p:nvSpPr>
        <p:spPr>
          <a:xfrm>
            <a:off x="2038003" y="1601275"/>
            <a:ext cx="8028000" cy="6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74"/>
              <a:buFont typeface="Inter"/>
              <a:buNone/>
            </a:pPr>
            <a:r>
              <a:rPr b="1" i="0" lang="en-US" sz="4374" u="none" cap="none" strike="noStrike">
                <a:solidFill>
                  <a:srgbClr val="FFE53F"/>
                </a:solidFill>
                <a:latin typeface="Inter"/>
                <a:ea typeface="Inter"/>
                <a:cs typeface="Inter"/>
                <a:sym typeface="Inter"/>
              </a:rPr>
              <a:t>Pesquisas e Regulação</a:t>
            </a:r>
            <a:endParaRPr b="0" i="0" sz="4374" u="none" cap="none" strike="noStrike">
              <a:solidFill>
                <a:srgbClr val="FFE5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12"/>
          <p:cNvSpPr/>
          <p:nvPr/>
        </p:nvSpPr>
        <p:spPr>
          <a:xfrm>
            <a:off x="7293054" y="2739985"/>
            <a:ext cx="44410" cy="3888224"/>
          </a:xfrm>
          <a:prstGeom prst="roundRect">
            <a:avLst>
              <a:gd fmla="val 225151" name="adj"/>
            </a:avLst>
          </a:prstGeom>
          <a:solidFill>
            <a:srgbClr val="C0C1D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12"/>
          <p:cNvSpPr/>
          <p:nvPr/>
        </p:nvSpPr>
        <p:spPr>
          <a:xfrm>
            <a:off x="6287631" y="3141285"/>
            <a:ext cx="777597" cy="44410"/>
          </a:xfrm>
          <a:prstGeom prst="roundRect">
            <a:avLst>
              <a:gd fmla="val 225151" name="adj"/>
            </a:avLst>
          </a:prstGeom>
          <a:solidFill>
            <a:srgbClr val="C0C1D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12"/>
          <p:cNvSpPr/>
          <p:nvPr/>
        </p:nvSpPr>
        <p:spPr>
          <a:xfrm>
            <a:off x="7065228" y="2913578"/>
            <a:ext cx="499943" cy="499943"/>
          </a:xfrm>
          <a:prstGeom prst="roundRect">
            <a:avLst>
              <a:gd fmla="val 20000" name="adj"/>
            </a:avLst>
          </a:prstGeom>
          <a:solidFill>
            <a:srgbClr val="DADBF1"/>
          </a:solidFill>
          <a:ln cap="flat" cmpd="sng" w="9525">
            <a:solidFill>
              <a:srgbClr val="C0C1D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12"/>
          <p:cNvSpPr/>
          <p:nvPr/>
        </p:nvSpPr>
        <p:spPr>
          <a:xfrm>
            <a:off x="7238583" y="2955250"/>
            <a:ext cx="153114" cy="4164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5038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624"/>
              <a:buFont typeface="Inter"/>
              <a:buNone/>
            </a:pPr>
            <a:r>
              <a:rPr b="1" i="0" lang="en-US" sz="2624" u="none" cap="none" strike="noStrike">
                <a:solidFill>
                  <a:srgbClr val="272525"/>
                </a:solidFill>
                <a:latin typeface="Inter"/>
                <a:ea typeface="Inter"/>
                <a:cs typeface="Inter"/>
                <a:sym typeface="Inter"/>
              </a:rPr>
              <a:t>1</a:t>
            </a:r>
            <a:endParaRPr b="0" i="0" sz="262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2"/>
          <p:cNvSpPr/>
          <p:nvPr/>
        </p:nvSpPr>
        <p:spPr>
          <a:xfrm>
            <a:off x="3315653" y="2962156"/>
            <a:ext cx="2777490" cy="3471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25011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187"/>
              <a:buFont typeface="Inter"/>
              <a:buNone/>
            </a:pPr>
            <a:r>
              <a:rPr b="1" i="0" lang="en-US" sz="2187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Pesquisas</a:t>
            </a:r>
            <a:endParaRPr b="0" i="0" sz="2187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2"/>
          <p:cNvSpPr/>
          <p:nvPr/>
        </p:nvSpPr>
        <p:spPr>
          <a:xfrm>
            <a:off x="2037993" y="3442573"/>
            <a:ext cx="4055150" cy="7108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59942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750"/>
              <a:buFont typeface="Inter"/>
              <a:buNone/>
            </a:pPr>
            <a:r>
              <a:rPr b="0" i="0" lang="en-US" sz="175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Necessidade de mais pesquisas sobre os impactos dos games</a:t>
            </a:r>
            <a:endParaRPr b="0" i="0" sz="175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2"/>
          <p:cNvSpPr/>
          <p:nvPr/>
        </p:nvSpPr>
        <p:spPr>
          <a:xfrm>
            <a:off x="7565172" y="4252139"/>
            <a:ext cx="777597" cy="44410"/>
          </a:xfrm>
          <a:prstGeom prst="roundRect">
            <a:avLst>
              <a:gd fmla="val 225151" name="adj"/>
            </a:avLst>
          </a:prstGeom>
          <a:solidFill>
            <a:srgbClr val="C0C1D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12"/>
          <p:cNvSpPr/>
          <p:nvPr/>
        </p:nvSpPr>
        <p:spPr>
          <a:xfrm>
            <a:off x="7065228" y="4024432"/>
            <a:ext cx="499943" cy="499943"/>
          </a:xfrm>
          <a:prstGeom prst="roundRect">
            <a:avLst>
              <a:gd fmla="val 20000" name="adj"/>
            </a:avLst>
          </a:prstGeom>
          <a:solidFill>
            <a:srgbClr val="DADBF1"/>
          </a:solidFill>
          <a:ln cap="flat" cmpd="sng" w="9525">
            <a:solidFill>
              <a:srgbClr val="C0C1D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12"/>
          <p:cNvSpPr/>
          <p:nvPr/>
        </p:nvSpPr>
        <p:spPr>
          <a:xfrm>
            <a:off x="7215128" y="4066103"/>
            <a:ext cx="200025" cy="4164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5038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624"/>
              <a:buFont typeface="Inter"/>
              <a:buNone/>
            </a:pPr>
            <a:r>
              <a:rPr b="1" i="0" lang="en-US" sz="2624" u="none" cap="none" strike="noStrike">
                <a:solidFill>
                  <a:srgbClr val="272525"/>
                </a:solidFill>
                <a:latin typeface="Inter"/>
                <a:ea typeface="Inter"/>
                <a:cs typeface="Inter"/>
                <a:sym typeface="Inter"/>
              </a:rPr>
              <a:t>2</a:t>
            </a:r>
            <a:endParaRPr b="0" i="0" sz="262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2"/>
          <p:cNvSpPr/>
          <p:nvPr/>
        </p:nvSpPr>
        <p:spPr>
          <a:xfrm>
            <a:off x="8537250" y="4073000"/>
            <a:ext cx="3344400" cy="3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11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187"/>
              <a:buFont typeface="Inter"/>
              <a:buNone/>
            </a:pPr>
            <a:r>
              <a:rPr b="1" i="0" lang="en-US" sz="2187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Classificações Etárias</a:t>
            </a:r>
            <a:endParaRPr b="0" i="0" sz="2187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2"/>
          <p:cNvSpPr/>
          <p:nvPr/>
        </p:nvSpPr>
        <p:spPr>
          <a:xfrm>
            <a:off x="8537250" y="4553421"/>
            <a:ext cx="4806900" cy="7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9942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750"/>
              <a:buFont typeface="Inter"/>
              <a:buNone/>
            </a:pPr>
            <a:r>
              <a:rPr b="0" i="0" lang="en-US" sz="175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Considerações sobre idade e padrões de classificação mais abrangentes</a:t>
            </a:r>
            <a:endParaRPr b="0" i="0" sz="175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2"/>
          <p:cNvSpPr/>
          <p:nvPr/>
        </p:nvSpPr>
        <p:spPr>
          <a:xfrm>
            <a:off x="6287631" y="5251906"/>
            <a:ext cx="777597" cy="44410"/>
          </a:xfrm>
          <a:prstGeom prst="roundRect">
            <a:avLst>
              <a:gd fmla="val 225151" name="adj"/>
            </a:avLst>
          </a:prstGeom>
          <a:solidFill>
            <a:srgbClr val="C0C1D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12"/>
          <p:cNvSpPr/>
          <p:nvPr/>
        </p:nvSpPr>
        <p:spPr>
          <a:xfrm>
            <a:off x="7065228" y="5024199"/>
            <a:ext cx="499943" cy="499943"/>
          </a:xfrm>
          <a:prstGeom prst="roundRect">
            <a:avLst>
              <a:gd fmla="val 20000" name="adj"/>
            </a:avLst>
          </a:prstGeom>
          <a:solidFill>
            <a:srgbClr val="DADBF1"/>
          </a:solidFill>
          <a:ln cap="flat" cmpd="sng" w="9525">
            <a:solidFill>
              <a:srgbClr val="C0C1D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12"/>
          <p:cNvSpPr/>
          <p:nvPr/>
        </p:nvSpPr>
        <p:spPr>
          <a:xfrm>
            <a:off x="7210246" y="5065871"/>
            <a:ext cx="209788" cy="4164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5038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624"/>
              <a:buFont typeface="Inter"/>
              <a:buNone/>
            </a:pPr>
            <a:r>
              <a:rPr b="1" i="0" lang="en-US" sz="2624" u="none" cap="none" strike="noStrike">
                <a:solidFill>
                  <a:srgbClr val="272525"/>
                </a:solidFill>
                <a:latin typeface="Inter"/>
                <a:ea typeface="Inter"/>
                <a:cs typeface="Inter"/>
                <a:sym typeface="Inter"/>
              </a:rPr>
              <a:t>3</a:t>
            </a:r>
            <a:endParaRPr b="0" i="0" sz="262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12"/>
          <p:cNvSpPr/>
          <p:nvPr/>
        </p:nvSpPr>
        <p:spPr>
          <a:xfrm>
            <a:off x="3315653" y="5072777"/>
            <a:ext cx="2777490" cy="3471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25011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187"/>
              <a:buFont typeface="Inter"/>
              <a:buNone/>
            </a:pPr>
            <a:r>
              <a:rPr b="1" i="0" lang="en-US" sz="2187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Controle Parental</a:t>
            </a:r>
            <a:endParaRPr b="0" i="0" sz="2187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2"/>
          <p:cNvSpPr/>
          <p:nvPr/>
        </p:nvSpPr>
        <p:spPr>
          <a:xfrm>
            <a:off x="2037993" y="5553194"/>
            <a:ext cx="4055150" cy="7108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59942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750"/>
              <a:buFont typeface="Inter"/>
              <a:buNone/>
            </a:pPr>
            <a:r>
              <a:rPr b="0" i="0" lang="en-US" sz="175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Mecanismos de Controle Parental e divulgação de probabilidades</a:t>
            </a:r>
            <a:endParaRPr b="0" i="0" sz="175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30" name="Google Shape;130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7620" y="0"/>
            <a:ext cx="36576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13"/>
          <p:cNvSpPr/>
          <p:nvPr/>
        </p:nvSpPr>
        <p:spPr>
          <a:xfrm>
            <a:off x="4490799" y="1250921"/>
            <a:ext cx="9306300" cy="138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74"/>
              <a:buFont typeface="Inter"/>
              <a:buNone/>
            </a:pPr>
            <a:r>
              <a:rPr b="1" i="0" lang="en-US" sz="4374" u="none" cap="none" strike="noStrike">
                <a:solidFill>
                  <a:srgbClr val="FFE53F"/>
                </a:solidFill>
                <a:latin typeface="Inter"/>
                <a:ea typeface="Inter"/>
                <a:cs typeface="Inter"/>
                <a:sym typeface="Inter"/>
              </a:rPr>
              <a:t>Microtransações e Caixas de Recompensa</a:t>
            </a:r>
            <a:endParaRPr b="0" i="0" sz="4374" u="none" cap="none" strike="noStrike">
              <a:solidFill>
                <a:srgbClr val="FFE5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3"/>
          <p:cNvSpPr/>
          <p:nvPr/>
        </p:nvSpPr>
        <p:spPr>
          <a:xfrm>
            <a:off x="4490799" y="3241715"/>
            <a:ext cx="499943" cy="499943"/>
          </a:xfrm>
          <a:prstGeom prst="roundRect">
            <a:avLst>
              <a:gd fmla="val 20000" name="adj"/>
            </a:avLst>
          </a:prstGeom>
          <a:solidFill>
            <a:srgbClr val="DADBF1"/>
          </a:solidFill>
          <a:ln cap="flat" cmpd="sng" w="9525">
            <a:solidFill>
              <a:srgbClr val="C0C1D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13"/>
          <p:cNvSpPr/>
          <p:nvPr/>
        </p:nvSpPr>
        <p:spPr>
          <a:xfrm>
            <a:off x="4664154" y="3283387"/>
            <a:ext cx="153114" cy="4164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5038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624"/>
              <a:buFont typeface="Inter"/>
              <a:buNone/>
            </a:pPr>
            <a:r>
              <a:rPr b="1" i="0" lang="en-US" sz="2624" u="none" cap="none" strike="noStrike">
                <a:solidFill>
                  <a:srgbClr val="272525"/>
                </a:solidFill>
                <a:latin typeface="Inter"/>
                <a:ea typeface="Inter"/>
                <a:cs typeface="Inter"/>
                <a:sym typeface="Inter"/>
              </a:rPr>
              <a:t>1</a:t>
            </a:r>
            <a:endParaRPr b="0" i="0" sz="262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13"/>
          <p:cNvSpPr/>
          <p:nvPr/>
        </p:nvSpPr>
        <p:spPr>
          <a:xfrm>
            <a:off x="5212913" y="3318034"/>
            <a:ext cx="2777490" cy="3471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11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187"/>
              <a:buFont typeface="Inter"/>
              <a:buNone/>
            </a:pPr>
            <a:r>
              <a:rPr b="1" i="0" lang="en-US" sz="2187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Microtransações</a:t>
            </a:r>
            <a:endParaRPr b="0" i="0" sz="2187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3"/>
          <p:cNvSpPr/>
          <p:nvPr/>
        </p:nvSpPr>
        <p:spPr>
          <a:xfrm>
            <a:off x="5212913" y="3798451"/>
            <a:ext cx="3820001" cy="14216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9942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750"/>
              <a:buFont typeface="Inter"/>
              <a:buNone/>
            </a:pPr>
            <a:r>
              <a:rPr b="0" i="0" lang="en-US" sz="175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Compras dentro de um jogo, normalmente por uma pequena taxa, que podem ser feitas em dinheiro real ou moeda virtual.</a:t>
            </a:r>
            <a:endParaRPr b="0" i="0" sz="175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3"/>
          <p:cNvSpPr/>
          <p:nvPr/>
        </p:nvSpPr>
        <p:spPr>
          <a:xfrm>
            <a:off x="9255085" y="3241715"/>
            <a:ext cx="499943" cy="499943"/>
          </a:xfrm>
          <a:prstGeom prst="roundRect">
            <a:avLst>
              <a:gd fmla="val 20000" name="adj"/>
            </a:avLst>
          </a:prstGeom>
          <a:solidFill>
            <a:srgbClr val="DADBF1"/>
          </a:solidFill>
          <a:ln cap="flat" cmpd="sng" w="9525">
            <a:solidFill>
              <a:srgbClr val="C0C1D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13"/>
          <p:cNvSpPr/>
          <p:nvPr/>
        </p:nvSpPr>
        <p:spPr>
          <a:xfrm>
            <a:off x="9404985" y="3283387"/>
            <a:ext cx="200025" cy="4164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5038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624"/>
              <a:buFont typeface="Inter"/>
              <a:buNone/>
            </a:pPr>
            <a:r>
              <a:rPr b="1" i="0" lang="en-US" sz="2624" u="none" cap="none" strike="noStrike">
                <a:solidFill>
                  <a:srgbClr val="272525"/>
                </a:solidFill>
                <a:latin typeface="Inter"/>
                <a:ea typeface="Inter"/>
                <a:cs typeface="Inter"/>
                <a:sym typeface="Inter"/>
              </a:rPr>
              <a:t>2</a:t>
            </a:r>
            <a:endParaRPr b="0" i="0" sz="262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13"/>
          <p:cNvSpPr/>
          <p:nvPr/>
        </p:nvSpPr>
        <p:spPr>
          <a:xfrm>
            <a:off x="9977200" y="3318025"/>
            <a:ext cx="3819900" cy="3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11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187"/>
              <a:buFont typeface="Inter"/>
              <a:buNone/>
            </a:pPr>
            <a:r>
              <a:rPr b="1" i="0" lang="en-US" sz="2187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Caixas de Recompensa</a:t>
            </a:r>
            <a:endParaRPr b="0" i="0" sz="2187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3"/>
          <p:cNvSpPr/>
          <p:nvPr/>
        </p:nvSpPr>
        <p:spPr>
          <a:xfrm>
            <a:off x="9977200" y="3798443"/>
            <a:ext cx="4101600" cy="14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9942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750"/>
              <a:buFont typeface="Inter"/>
              <a:buNone/>
            </a:pPr>
            <a:r>
              <a:rPr b="0" i="0" lang="en-US" sz="175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Compra de uma caixa com um ou mais itens, sem conhecimento da recompensa específica até sua abertura.</a:t>
            </a:r>
            <a:endParaRPr b="0" i="0" sz="175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3"/>
          <p:cNvSpPr/>
          <p:nvPr/>
        </p:nvSpPr>
        <p:spPr>
          <a:xfrm>
            <a:off x="4490799" y="5615821"/>
            <a:ext cx="499943" cy="499943"/>
          </a:xfrm>
          <a:prstGeom prst="roundRect">
            <a:avLst>
              <a:gd fmla="val 20000" name="adj"/>
            </a:avLst>
          </a:prstGeom>
          <a:solidFill>
            <a:srgbClr val="DADBF1"/>
          </a:solidFill>
          <a:ln cap="flat" cmpd="sng" w="9525">
            <a:solidFill>
              <a:srgbClr val="C0C1D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13"/>
          <p:cNvSpPr/>
          <p:nvPr/>
        </p:nvSpPr>
        <p:spPr>
          <a:xfrm>
            <a:off x="4635818" y="5657493"/>
            <a:ext cx="209788" cy="4164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5038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624"/>
              <a:buFont typeface="Inter"/>
              <a:buNone/>
            </a:pPr>
            <a:r>
              <a:rPr b="1" i="0" lang="en-US" sz="2624" u="none" cap="none" strike="noStrike">
                <a:solidFill>
                  <a:srgbClr val="272525"/>
                </a:solidFill>
                <a:latin typeface="Inter"/>
                <a:ea typeface="Inter"/>
                <a:cs typeface="Inter"/>
                <a:sym typeface="Inter"/>
              </a:rPr>
              <a:t>3</a:t>
            </a:r>
            <a:endParaRPr b="0" i="0" sz="262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13"/>
          <p:cNvSpPr/>
          <p:nvPr/>
        </p:nvSpPr>
        <p:spPr>
          <a:xfrm>
            <a:off x="5212913" y="5692140"/>
            <a:ext cx="2777490" cy="3471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11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187"/>
              <a:buFont typeface="Inter"/>
              <a:buNone/>
            </a:pPr>
            <a:r>
              <a:rPr b="1" i="0" lang="en-US" sz="2187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Impactos</a:t>
            </a:r>
            <a:endParaRPr b="0" i="0" sz="2187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3"/>
          <p:cNvSpPr/>
          <p:nvPr/>
        </p:nvSpPr>
        <p:spPr>
          <a:xfrm>
            <a:off x="5212913" y="6172557"/>
            <a:ext cx="8584287" cy="7108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9942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750"/>
              <a:buFont typeface="Inter"/>
              <a:buNone/>
            </a:pPr>
            <a:r>
              <a:rPr b="0" i="0" lang="en-US" sz="175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Mecânicas que podem confundir ou manipular consumidores, gerando pressão para gastar, especialmente sobre crianças. </a:t>
            </a:r>
            <a:r>
              <a:rPr lang="en-US" sz="175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O debate sobre soluções para isso ainda precisa amadurecer.</a:t>
            </a:r>
            <a:endParaRPr b="0" i="0" sz="175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653E7B5EF59694C8E925221DA4D7A50" ma:contentTypeVersion="11" ma:contentTypeDescription="Crie um novo documento." ma:contentTypeScope="" ma:versionID="ace6e9961b1a056f31c84a6c7ea319d7">
  <xsd:schema xmlns:xsd="http://www.w3.org/2001/XMLSchema" xmlns:xs="http://www.w3.org/2001/XMLSchema" xmlns:p="http://schemas.microsoft.com/office/2006/metadata/properties" xmlns:ns2="a407f9db-1a18-41af-89b5-45f7715172d5" xmlns:ns3="febd3bad-6f6e-44d9-97c3-000655112a79" targetNamespace="http://schemas.microsoft.com/office/2006/metadata/properties" ma:root="true" ma:fieldsID="bc1c06d769adc63f83f460f8c332c05d" ns2:_="" ns3:_="">
    <xsd:import namespace="a407f9db-1a18-41af-89b5-45f7715172d5"/>
    <xsd:import namespace="febd3bad-6f6e-44d9-97c3-000655112a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07f9db-1a18-41af-89b5-45f7715172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Marcações de imagem" ma:readOnly="false" ma:fieldId="{5cf76f15-5ced-4ddc-b409-7134ff3c332f}" ma:taxonomyMulti="true" ma:sspId="d2bda3a4-2e47-4d17-9188-24fd44e0257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bd3bad-6f6e-44d9-97c3-000655112a79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f39f369-7bf9-47e1-b377-9a75c9b51954}" ma:internalName="TaxCatchAll" ma:showField="CatchAllData" ma:web="febd3bad-6f6e-44d9-97c3-000655112a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407f9db-1a18-41af-89b5-45f7715172d5">
      <Terms xmlns="http://schemas.microsoft.com/office/infopath/2007/PartnerControls"/>
    </lcf76f155ced4ddcb4097134ff3c332f>
    <TaxCatchAll xmlns="febd3bad-6f6e-44d9-97c3-000655112a79" xsi:nil="true"/>
  </documentManagement>
</p:properties>
</file>

<file path=customXml/itemProps1.xml><?xml version="1.0" encoding="utf-8"?>
<ds:datastoreItem xmlns:ds="http://schemas.openxmlformats.org/officeDocument/2006/customXml" ds:itemID="{B3D452F7-EAF5-4969-981C-665F33FE9845}"/>
</file>

<file path=customXml/itemProps2.xml><?xml version="1.0" encoding="utf-8"?>
<ds:datastoreItem xmlns:ds="http://schemas.openxmlformats.org/officeDocument/2006/customXml" ds:itemID="{7CB9C670-E5EE-4D1B-A7E0-EAF1FDDF7D65}"/>
</file>

<file path=customXml/itemProps3.xml><?xml version="1.0" encoding="utf-8"?>
<ds:datastoreItem xmlns:ds="http://schemas.openxmlformats.org/officeDocument/2006/customXml" ds:itemID="{11E2730C-BD7B-41D1-948D-C7E4C7A87C85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0x0101003653E7B5EF59694C8E925221DA4D7A50</vt:lpwstr>
  </property>
</Properties>
</file>