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8229600" cx="14630400"/>
  <p:notesSz cx="8229600" cy="14630400"/>
  <p:embeddedFontLst>
    <p:embeddedFont>
      <p:font typeface="Inter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font" Target="fonts/Inter-bold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Inter-regular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dc0fdc1099_2_0:notes"/>
          <p:cNvSpPr txBox="1"/>
          <p:nvPr>
            <p:ph idx="1" type="body"/>
          </p:nvPr>
        </p:nvSpPr>
        <p:spPr>
          <a:xfrm>
            <a:off x="1097280" y="6949440"/>
            <a:ext cx="6035100" cy="6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21" name="Google Shape;21;g2dc0fdc1099_2_0:notes"/>
          <p:cNvSpPr/>
          <p:nvPr>
            <p:ph idx="2" type="sldImg"/>
          </p:nvPr>
        </p:nvSpPr>
        <p:spPr>
          <a:xfrm>
            <a:off x="45720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c0fdc1099_2_78:notes"/>
          <p:cNvSpPr txBox="1"/>
          <p:nvPr>
            <p:ph idx="1" type="body"/>
          </p:nvPr>
        </p:nvSpPr>
        <p:spPr>
          <a:xfrm>
            <a:off x="1097280" y="6949440"/>
            <a:ext cx="6035100" cy="6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62" name="Google Shape;162;g2dc0fdc1099_2_78:notes"/>
          <p:cNvSpPr/>
          <p:nvPr>
            <p:ph idx="2" type="sldImg"/>
          </p:nvPr>
        </p:nvSpPr>
        <p:spPr>
          <a:xfrm>
            <a:off x="45720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 3">
  <p:cSld name="OBJECT_9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31520" y="0"/>
            <a:ext cx="131673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6275" lIns="146275" spcFirstLastPara="1" rIns="146275" wrap="square" tIns="146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731520" y="1920240"/>
            <a:ext cx="13167300" cy="6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300"/>
              <a:buChar char="●"/>
              <a:defRPr sz="2200"/>
            </a:lvl1pPr>
            <a:lvl2pPr indent="-3683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200"/>
              <a:buChar char="●"/>
              <a:defRPr sz="2200"/>
            </a:lvl2pPr>
            <a:lvl3pPr indent="-31115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300"/>
              <a:buChar char="●"/>
              <a:defRPr sz="2200"/>
            </a:lvl3pPr>
            <a:lvl4pPr indent="-3683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1115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300"/>
              <a:buChar char="●"/>
              <a:defRPr sz="2200"/>
            </a:lvl5pPr>
            <a:lvl6pPr indent="-4127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200"/>
            </a:lvl6pPr>
            <a:lvl7pPr indent="-4127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200"/>
            </a:lvl7pPr>
            <a:lvl8pPr indent="-4127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200"/>
            </a:lvl8pPr>
            <a:lvl9pPr indent="-4127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2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3893800" y="7518400"/>
            <a:ext cx="538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671" y="2507361"/>
            <a:ext cx="6343081" cy="321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/>
          <p:nvPr/>
        </p:nvSpPr>
        <p:spPr>
          <a:xfrm>
            <a:off x="2038000" y="2049075"/>
            <a:ext cx="85992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Regulação e Transparência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2037993" y="3187779"/>
            <a:ext cx="10554414" cy="2992755"/>
          </a:xfrm>
          <a:prstGeom prst="roundRect">
            <a:avLst>
              <a:gd fmla="val 3341" name="adj"/>
            </a:avLst>
          </a:prstGeom>
          <a:noFill/>
          <a:ln cap="flat" cmpd="sng" w="9525">
            <a:solidFill>
              <a:srgbClr val="000000">
                <a:alpha val="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2045613" y="3195399"/>
            <a:ext cx="10539174" cy="992505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2267783" y="3336250"/>
            <a:ext cx="4821436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Divulgação de Probabilidades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7541181" y="3336250"/>
            <a:ext cx="4821436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Divulgação das probabilidades das Caixas de Recompensa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2045613" y="4187904"/>
            <a:ext cx="10539174" cy="992505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2267783" y="4328755"/>
            <a:ext cx="4821436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Divulgação de Compras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7541181" y="4328755"/>
            <a:ext cx="4821436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Divulgações claras sobre compras dentro do jogo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2045613" y="5180409"/>
            <a:ext cx="10539174" cy="992505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2267783" y="5321260"/>
            <a:ext cx="4821436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Medidas Conjuntas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7541181" y="5321260"/>
            <a:ext cx="4821436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Necessidade de medidas conjuntas entre governo, indústria e sociedade civil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 title="LOGO ABRAGAMES VERTICAL BRANCO - PNG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341" y="2982838"/>
            <a:ext cx="4445717" cy="226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833199" y="2077998"/>
            <a:ext cx="7477601" cy="95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36"/>
              <a:buFont typeface="Inter"/>
              <a:buNone/>
            </a:pPr>
            <a:r>
              <a:rPr b="1" i="0" lang="en-US" sz="6036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Abragames</a:t>
            </a:r>
            <a:endParaRPr b="0" i="0" sz="6036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833200" y="3369478"/>
            <a:ext cx="74775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 Abragames é uma associação que representa as empresas de jogos digitais no Brasil. Com 17 associações regionais e 1040 empresas associadas, a Abragames completa 20 anos em 2024. A associação busca políticas estruturantes e de longo prazo, visando o desenvolvimento do Brasil e a promoção da imagem brasileira como um modelo de ambiente saudável e de criação cultural e de diversidade.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037993" y="2394466"/>
            <a:ext cx="5554980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Games e Infância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/>
          <p:nvPr/>
        </p:nvSpPr>
        <p:spPr>
          <a:xfrm>
            <a:off x="2038003" y="3644276"/>
            <a:ext cx="4423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Parceria Público-Privada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2037993" y="4213622"/>
            <a:ext cx="5006221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É necessária a parceria entre o setor público e privado para a efetividade das ações de proteção a crianças e adolescentes. Os esforços precisam envolver a todos os atores.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7593797" y="3644276"/>
            <a:ext cx="4648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Marco Legal dos Games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7593806" y="4213622"/>
            <a:ext cx="5006221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Capítulo III da Lei 14.852/2024 estabelece o Marco Legal dos Games. É possível pensar em uma regulação equilibrada para todos os atores dentro deste cenário?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42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833199" y="1039591"/>
            <a:ext cx="5555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Games e Infância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905812" y="2253975"/>
            <a:ext cx="499800" cy="499800"/>
          </a:xfrm>
          <a:prstGeom prst="roundRect">
            <a:avLst>
              <a:gd fmla="val 2000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079167" y="2295647"/>
            <a:ext cx="15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262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627938" y="2330288"/>
            <a:ext cx="3859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Superior Interesse da Criança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555313" y="3273623"/>
            <a:ext cx="3820001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Capítulo III visa mitigar os riscos aos direitos de crianças e adolescentes em ambientes de games, garantindo a aplicação de salvaguardas.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5570260" y="2253900"/>
            <a:ext cx="499800" cy="499800"/>
          </a:xfrm>
          <a:prstGeom prst="roundRect">
            <a:avLst>
              <a:gd fmla="val 2000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5720160" y="2295572"/>
            <a:ext cx="200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0" i="0" sz="262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6292375" y="2330225"/>
            <a:ext cx="3859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Restrições de Compras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6319599" y="3273623"/>
            <a:ext cx="3820001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Marco Legal estabelece restrições à realização de compras e transações comerciais por crianças.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833199" y="5446395"/>
            <a:ext cx="499943" cy="499943"/>
          </a:xfrm>
          <a:prstGeom prst="roundRect">
            <a:avLst>
              <a:gd fmla="val 20000" name="adj"/>
            </a:avLst>
          </a:prstGeom>
          <a:solidFill>
            <a:schemeClr val="accent3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978218" y="5488067"/>
            <a:ext cx="209788" cy="416481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0" i="0" sz="262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1555313" y="5522714"/>
            <a:ext cx="328291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Ferramentas de Denúncia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1528050" y="6492806"/>
            <a:ext cx="85842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São necessárias ferramentas de denúncia e relatórios sobre abusos, além da atualização e manutenção de ferramentas de supervisão e moderação parental.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/>
          <p:nvPr/>
        </p:nvSpPr>
        <p:spPr>
          <a:xfrm>
            <a:off x="4490799" y="2242423"/>
            <a:ext cx="5554980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Games e Infância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4490800" y="3270050"/>
            <a:ext cx="4542000" cy="2959800"/>
          </a:xfrm>
          <a:prstGeom prst="roundRect">
            <a:avLst>
              <a:gd fmla="val 368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4720590" y="3499842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Controle Parental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4720590" y="3980259"/>
            <a:ext cx="4082534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b="0" i="0" lang="en-US" sz="17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ontrole parental para desligamento de mecanismos de comunicação nos jogos, além de campanhas educativas sobre o uso dessas ferramentas.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9255085" y="3270052"/>
            <a:ext cx="4542115" cy="2717006"/>
          </a:xfrm>
          <a:prstGeom prst="roundRect">
            <a:avLst>
              <a:gd fmla="val 368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9484876" y="3499842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Boas Práticas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9484876" y="3980259"/>
            <a:ext cx="4082534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Promoção de </a:t>
            </a:r>
            <a:r>
              <a:rPr b="0" i="0" lang="en-US" sz="17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boas práticas e campanhas educativas sobre os usos das ferramentas de moderação e para os desenvolvedores de jogos.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2038000" y="1676850"/>
            <a:ext cx="91842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Autorregulação e Classificação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993" y="3509298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/>
          <p:nvPr/>
        </p:nvSpPr>
        <p:spPr>
          <a:xfrm>
            <a:off x="2037993" y="4286895"/>
            <a:ext cx="2777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ESRB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2037993" y="4767313"/>
            <a:ext cx="32958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Entertainment Software Rating Board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2" name="Google Shape;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7137" y="3509298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/>
          <p:nvPr/>
        </p:nvSpPr>
        <p:spPr>
          <a:xfrm>
            <a:off x="5667122" y="4286900"/>
            <a:ext cx="3392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Classificação Etária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5667137" y="4767313"/>
            <a:ext cx="32961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Classificações de Mecânica e Conteúdo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9486800" y="4257695"/>
            <a:ext cx="3296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Ferramentas de Controles Parentais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9486800" y="5085299"/>
            <a:ext cx="32961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Educação dos consumidores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7" name="Google Shape;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6793" y="3569160"/>
            <a:ext cx="555427" cy="5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833200" y="934750"/>
            <a:ext cx="7505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Regulação e Inovação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4" name="Google Shape;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199" y="1962388"/>
            <a:ext cx="1110972" cy="17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/>
          <p:nvPr/>
        </p:nvSpPr>
        <p:spPr>
          <a:xfrm>
            <a:off x="2277425" y="2184550"/>
            <a:ext cx="4710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Auditoria e Vistoria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2277430" y="2664976"/>
            <a:ext cx="91488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Processos de auditoria e vistoria pelos órgãos reguladores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7" name="Google Shape;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199" y="3739872"/>
            <a:ext cx="1110972" cy="17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/>
          <p:nvPr/>
        </p:nvSpPr>
        <p:spPr>
          <a:xfrm>
            <a:off x="2277430" y="3962044"/>
            <a:ext cx="3537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Restrições Regulatórias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2277430" y="4442461"/>
            <a:ext cx="91488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Restrições regulatórias adicionais podem prejudicar a inovação e restringir escolhas de consumidores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0" name="Google Shape;1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199" y="5517356"/>
            <a:ext cx="1110972" cy="17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/>
          <p:nvPr/>
        </p:nvSpPr>
        <p:spPr>
          <a:xfrm>
            <a:off x="2277430" y="5739529"/>
            <a:ext cx="4052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Transparência e Definições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2277430" y="6219947"/>
            <a:ext cx="91488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Necessidade de transparência nas métricas utilizadas e de modos mais precisos de definição de mecânicas dos jogos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/>
          <p:nvPr/>
        </p:nvSpPr>
        <p:spPr>
          <a:xfrm>
            <a:off x="2038003" y="1601275"/>
            <a:ext cx="80280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Pesquisas e Regulação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7293054" y="2739985"/>
            <a:ext cx="44410" cy="3888224"/>
          </a:xfrm>
          <a:prstGeom prst="roundRect">
            <a:avLst>
              <a:gd fmla="val 225151" name="adj"/>
            </a:avLst>
          </a:prstGeom>
          <a:solidFill>
            <a:srgbClr val="C0C1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"/>
          <p:cNvSpPr/>
          <p:nvPr/>
        </p:nvSpPr>
        <p:spPr>
          <a:xfrm>
            <a:off x="6287631" y="3141285"/>
            <a:ext cx="777597" cy="44410"/>
          </a:xfrm>
          <a:prstGeom prst="roundRect">
            <a:avLst>
              <a:gd fmla="val 225151" name="adj"/>
            </a:avLst>
          </a:prstGeom>
          <a:solidFill>
            <a:srgbClr val="C0C1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7065228" y="2913578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"/>
          <p:cNvSpPr/>
          <p:nvPr/>
        </p:nvSpPr>
        <p:spPr>
          <a:xfrm>
            <a:off x="7238583" y="2955250"/>
            <a:ext cx="153114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3315653" y="2962156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Pesquisas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2037993" y="3442573"/>
            <a:ext cx="4055150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Necessidade de mais pesquisas sobre os impactos dos games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7565172" y="4252139"/>
            <a:ext cx="777597" cy="44410"/>
          </a:xfrm>
          <a:prstGeom prst="roundRect">
            <a:avLst>
              <a:gd fmla="val 225151" name="adj"/>
            </a:avLst>
          </a:prstGeom>
          <a:solidFill>
            <a:srgbClr val="C0C1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7065228" y="4024432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"/>
          <p:cNvSpPr/>
          <p:nvPr/>
        </p:nvSpPr>
        <p:spPr>
          <a:xfrm>
            <a:off x="7215128" y="4066103"/>
            <a:ext cx="200025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8537250" y="4073000"/>
            <a:ext cx="3344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Classificações Etárias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8537250" y="4553421"/>
            <a:ext cx="48069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Considerações sobre idade e padrões de classificação mais abrangentes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6287631" y="5251906"/>
            <a:ext cx="777597" cy="44410"/>
          </a:xfrm>
          <a:prstGeom prst="roundRect">
            <a:avLst>
              <a:gd fmla="val 225151" name="adj"/>
            </a:avLst>
          </a:prstGeom>
          <a:solidFill>
            <a:srgbClr val="C0C1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"/>
          <p:cNvSpPr/>
          <p:nvPr/>
        </p:nvSpPr>
        <p:spPr>
          <a:xfrm>
            <a:off x="7065228" y="5024199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>
            <a:off x="7210246" y="5065871"/>
            <a:ext cx="209788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3315653" y="5072777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Controle Parental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2037993" y="5553194"/>
            <a:ext cx="4055150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Mecanismos de Controle Parental e divulgação de probabilidades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/>
          <p:nvPr/>
        </p:nvSpPr>
        <p:spPr>
          <a:xfrm>
            <a:off x="4490799" y="1250921"/>
            <a:ext cx="93063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Inter"/>
              <a:buNone/>
            </a:pPr>
            <a:r>
              <a:rPr b="1" i="0" lang="en-US" sz="4374" u="none" cap="none" strike="noStrike">
                <a:solidFill>
                  <a:srgbClr val="FFE53F"/>
                </a:solidFill>
                <a:latin typeface="Inter"/>
                <a:ea typeface="Inter"/>
                <a:cs typeface="Inter"/>
                <a:sym typeface="Inter"/>
              </a:rPr>
              <a:t>Microtransações e Caixas de Recompensa</a:t>
            </a:r>
            <a:endParaRPr b="0" i="0" sz="4374" u="none" cap="none" strike="noStrike">
              <a:solidFill>
                <a:srgbClr val="FFE5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4490799" y="3241715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4664154" y="3283387"/>
            <a:ext cx="153114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5212913" y="3318034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Microtransações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5212913" y="3798451"/>
            <a:ext cx="3820001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Compras dentro de um jogo, normalmente por uma pequena taxa, que podem ser feitas em dinheiro real ou moeda virtual.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9255085" y="3241715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9404985" y="3283387"/>
            <a:ext cx="200025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9977200" y="3318025"/>
            <a:ext cx="3819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Caixas de Recompensa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9977200" y="3798443"/>
            <a:ext cx="41016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Compra de uma caixa com um ou mais itens, sem conhecimento da recompensa específica até sua abertura.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4490799" y="5615821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4635818" y="5657493"/>
            <a:ext cx="209788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Inter"/>
              <a:buNone/>
            </a:pPr>
            <a:r>
              <a:rPr b="1" i="0" lang="en-US" sz="2624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5212913" y="5692140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Inter"/>
              <a:buNone/>
            </a:pPr>
            <a:r>
              <a:rPr b="1" i="0" lang="en-US" sz="218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Impactos</a:t>
            </a:r>
            <a:endParaRPr b="0" i="0" sz="218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5212913" y="6172557"/>
            <a:ext cx="85842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Mecânicas que podem confundir ou manipular consumidores, gerando pressão para gastar, especialmente sobre crianças. </a:t>
            </a:r>
            <a:r>
              <a:rPr lang="en-US" sz="17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debate sobre soluções para isso ainda precisa amadurecer.</a:t>
            </a:r>
            <a:endParaRPr b="0" i="0" sz="17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53E7B5EF59694C8E925221DA4D7A50" ma:contentTypeVersion="11" ma:contentTypeDescription="Crie um novo documento." ma:contentTypeScope="" ma:versionID="ace6e9961b1a056f31c84a6c7ea319d7">
  <xsd:schema xmlns:xsd="http://www.w3.org/2001/XMLSchema" xmlns:xs="http://www.w3.org/2001/XMLSchema" xmlns:p="http://schemas.microsoft.com/office/2006/metadata/properties" xmlns:ns2="a407f9db-1a18-41af-89b5-45f7715172d5" xmlns:ns3="febd3bad-6f6e-44d9-97c3-000655112a79" targetNamespace="http://schemas.microsoft.com/office/2006/metadata/properties" ma:root="true" ma:fieldsID="bc1c06d769adc63f83f460f8c332c05d" ns2:_="" ns3:_="">
    <xsd:import namespace="a407f9db-1a18-41af-89b5-45f7715172d5"/>
    <xsd:import namespace="febd3bad-6f6e-44d9-97c3-000655112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7f9db-1a18-41af-89b5-45f7715172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d2bda3a4-2e47-4d17-9188-24fd44e02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d3bad-6f6e-44d9-97c3-000655112a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f39f369-7bf9-47e1-b377-9a75c9b51954}" ma:internalName="TaxCatchAll" ma:showField="CatchAllData" ma:web="febd3bad-6f6e-44d9-97c3-000655112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07f9db-1a18-41af-89b5-45f7715172d5">
      <Terms xmlns="http://schemas.microsoft.com/office/infopath/2007/PartnerControls"/>
    </lcf76f155ced4ddcb4097134ff3c332f>
    <TaxCatchAll xmlns="febd3bad-6f6e-44d9-97c3-000655112a79" xsi:nil="true"/>
  </documentManagement>
</p:properties>
</file>

<file path=customXml/itemProps1.xml><?xml version="1.0" encoding="utf-8"?>
<ds:datastoreItem xmlns:ds="http://schemas.openxmlformats.org/officeDocument/2006/customXml" ds:itemID="{B3D452F7-EAF5-4969-981C-665F33FE9845}"/>
</file>

<file path=customXml/itemProps2.xml><?xml version="1.0" encoding="utf-8"?>
<ds:datastoreItem xmlns:ds="http://schemas.openxmlformats.org/officeDocument/2006/customXml" ds:itemID="{7CB9C670-E5EE-4D1B-A7E0-EAF1FDDF7D65}"/>
</file>

<file path=customXml/itemProps3.xml><?xml version="1.0" encoding="utf-8"?>
<ds:datastoreItem xmlns:ds="http://schemas.openxmlformats.org/officeDocument/2006/customXml" ds:itemID="{11E2730C-BD7B-41D1-948D-C7E4C7A87C8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0x0101003653E7B5EF59694C8E925221DA4D7A50</vt:lpwstr>
  </property>
</Properties>
</file>