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58" r:id="rId5"/>
    <p:sldId id="270" r:id="rId6"/>
    <p:sldId id="271" r:id="rId7"/>
    <p:sldId id="272" r:id="rId8"/>
    <p:sldId id="273" r:id="rId9"/>
    <p:sldId id="276" r:id="rId10"/>
    <p:sldId id="274" r:id="rId11"/>
    <p:sldId id="275" r:id="rId12"/>
    <p:sldId id="277" r:id="rId13"/>
    <p:sldId id="278" r:id="rId14"/>
    <p:sldId id="279" r:id="rId15"/>
    <p:sldId id="268" r:id="rId16"/>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showGuides="1">
      <p:cViewPr>
        <p:scale>
          <a:sx n="68" d="100"/>
          <a:sy n="68" d="100"/>
        </p:scale>
        <p:origin x="-2046" y="-5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15" name="Retângulo de cantos arredondado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tângulo de cantos arredondado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ítulo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pt-BR" smtClean="0"/>
              <a:t>Clique para editar o título mestre</a:t>
            </a:r>
            <a:endParaRPr kumimoji="0" lang="en-US"/>
          </a:p>
        </p:txBody>
      </p:sp>
      <p:sp>
        <p:nvSpPr>
          <p:cNvPr id="20" name="Subtítulo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9" name="Espaço Reservado para Data 18"/>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11" name="Espaço Reservado para Número de Slide 10"/>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533404"/>
            <a:ext cx="1981200" cy="5257799"/>
          </a:xfrm>
        </p:spPr>
        <p:txBody>
          <a:bodyPr vert="eaVert"/>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a:xfrm>
            <a:off x="502920" y="530352"/>
            <a:ext cx="8183880" cy="4187952"/>
          </a:xfrm>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14" name="Retângulo de cantos arredondado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ângulo de cantos arredondado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nchor="b"/>
          <a:lstStyle>
            <a:lvl1pPr>
              <a:defRPr b="1"/>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7" name="Retângulo de cantos arredondado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ço Reservado para Data 1"/>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18A61318-2361-4DFE-BB31-50504C9FC49A}"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15" name="Retângulo de cantos arredondado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edondar Retângulo em um Canto Único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pt-BR" smtClean="0"/>
              <a:t>Clique para editar o título mestre</a:t>
            </a:r>
            <a:endParaRPr kumimoji="0" lang="en-US"/>
          </a:p>
        </p:txBody>
      </p:sp>
      <p:sp>
        <p:nvSpPr>
          <p:cNvPr id="4" name="Espaço Reservado para Texto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0C3B5CB7-F909-40E1-B68C-B2A048E9AFC4}" type="datetimeFigureOut">
              <a:rPr lang="pt-BR" smtClean="0"/>
              <a:t>27/10/2015</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18A61318-2361-4DFE-BB31-50504C9FC49A}" type="slidenum">
              <a:rPr lang="pt-BR" smtClean="0"/>
              <a:t>‹nº›</a:t>
            </a:fld>
            <a:endParaRPr lang="pt-BR"/>
          </a:p>
        </p:txBody>
      </p:sp>
      <p:sp>
        <p:nvSpPr>
          <p:cNvPr id="3" name="Espaço Reservado para Imagem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pt-BR" smtClean="0"/>
              <a:t>Clique no ícone para adicionar uma imagem</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tângulo de cantos arredondado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tângulo de cantos arredondado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ço Reservado para Título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pt-BR" smtClean="0"/>
              <a:t>Clique para editar o título mestre</a:t>
            </a:r>
            <a:endParaRPr kumimoji="0" lang="en-US"/>
          </a:p>
        </p:txBody>
      </p:sp>
      <p:sp>
        <p:nvSpPr>
          <p:cNvPr id="4" name="Espaço Reservado para Texto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25" name="Espaço Reservado para Data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C3B5CB7-F909-40E1-B68C-B2A048E9AFC4}" type="datetimeFigureOut">
              <a:rPr lang="pt-BR" smtClean="0"/>
              <a:t>27/10/2015</a:t>
            </a:fld>
            <a:endParaRPr lang="pt-BR"/>
          </a:p>
        </p:txBody>
      </p:sp>
      <p:sp>
        <p:nvSpPr>
          <p:cNvPr id="18" name="Espaço Reservado para Rodapé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pt-BR"/>
          </a:p>
        </p:txBody>
      </p:sp>
      <p:sp>
        <p:nvSpPr>
          <p:cNvPr id="5" name="Espaço Reservado para Número de Slid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8A61318-2361-4DFE-BB31-50504C9FC49A}"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tângulo 4"/>
          <p:cNvSpPr/>
          <p:nvPr/>
        </p:nvSpPr>
        <p:spPr>
          <a:xfrm>
            <a:off x="827584" y="1196752"/>
            <a:ext cx="7486533" cy="1384995"/>
          </a:xfrm>
          <a:prstGeom prst="rect">
            <a:avLst/>
          </a:prstGeom>
        </p:spPr>
        <p:txBody>
          <a:bodyPr wrap="square">
            <a:spAutoFit/>
          </a:bodyPr>
          <a:lstStyle/>
          <a:p>
            <a:r>
              <a:rPr lang="pt-BR" sz="2800" dirty="0" smtClean="0"/>
              <a:t>“Estratégias mais eficazes de prevenção e controle do câncer de colo de útero e do câncer de mama no País”</a:t>
            </a:r>
            <a:endParaRPr lang="pt-BR" sz="2800" dirty="0"/>
          </a:p>
        </p:txBody>
      </p:sp>
      <p:sp>
        <p:nvSpPr>
          <p:cNvPr id="8" name="Retângulo 7"/>
          <p:cNvSpPr/>
          <p:nvPr/>
        </p:nvSpPr>
        <p:spPr>
          <a:xfrm>
            <a:off x="1043608" y="4806365"/>
            <a:ext cx="7270509" cy="830997"/>
          </a:xfrm>
          <a:prstGeom prst="rect">
            <a:avLst/>
          </a:prstGeom>
        </p:spPr>
        <p:txBody>
          <a:bodyPr wrap="square">
            <a:spAutoFit/>
          </a:bodyPr>
          <a:lstStyle/>
          <a:p>
            <a:r>
              <a:rPr lang="pt-BR" sz="1600" b="1" dirty="0" smtClean="0"/>
              <a:t>Coordenação – Geral de Gestão da Informação Estratégica</a:t>
            </a:r>
          </a:p>
          <a:p>
            <a:r>
              <a:rPr lang="pt-BR" sz="1600" b="1" dirty="0" smtClean="0"/>
              <a:t>Departamento de Monitoramento e Avaliação/Secretaria Executiva/Ministério da Saúde</a:t>
            </a:r>
            <a:endParaRPr lang="pt-BR" sz="1600" b="1" dirty="0"/>
          </a:p>
        </p:txBody>
      </p:sp>
      <p:sp>
        <p:nvSpPr>
          <p:cNvPr id="9" name="Retângulo 8"/>
          <p:cNvSpPr/>
          <p:nvPr/>
        </p:nvSpPr>
        <p:spPr>
          <a:xfrm>
            <a:off x="6570077" y="3090446"/>
            <a:ext cx="1534227" cy="338554"/>
          </a:xfrm>
          <a:prstGeom prst="rect">
            <a:avLst/>
          </a:prstGeom>
        </p:spPr>
        <p:txBody>
          <a:bodyPr wrap="square">
            <a:spAutoFit/>
          </a:bodyPr>
          <a:lstStyle/>
          <a:p>
            <a:r>
              <a:rPr lang="pt-BR" sz="1600" dirty="0" smtClean="0"/>
              <a:t>28/10/2015</a:t>
            </a:r>
            <a:endParaRPr lang="pt-BR" sz="1600" dirty="0"/>
          </a:p>
        </p:txBody>
      </p:sp>
      <p:sp>
        <p:nvSpPr>
          <p:cNvPr id="11"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pic>
        <p:nvPicPr>
          <p:cNvPr id="10" name="Imagem 5" descr="infinit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9186" y="2564874"/>
            <a:ext cx="200332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0654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r>
              <a:rPr lang="pt-BR" sz="2400" b="1" dirty="0" smtClean="0"/>
              <a:t>Ações</a:t>
            </a:r>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2" name="Retângulo 1"/>
          <p:cNvSpPr/>
          <p:nvPr/>
        </p:nvSpPr>
        <p:spPr>
          <a:xfrm>
            <a:off x="726468" y="1529790"/>
            <a:ext cx="7704856" cy="2031325"/>
          </a:xfrm>
          <a:prstGeom prst="rect">
            <a:avLst/>
          </a:prstGeom>
        </p:spPr>
        <p:txBody>
          <a:bodyPr wrap="square">
            <a:spAutoFit/>
          </a:bodyPr>
          <a:lstStyle/>
          <a:p>
            <a:pPr marL="342900" indent="-342900" algn="just">
              <a:buFont typeface="Arial" panose="020B0604020202020204" pitchFamily="34" charset="0"/>
              <a:buChar char="•"/>
            </a:pPr>
            <a:r>
              <a:rPr lang="pt-BR" dirty="0"/>
              <a:t>Transferência da gestão para a Coordenação-Geral de Sistemas de Informação (CGSI/DRAC/SAS/MS) no dia 27 de julho de </a:t>
            </a:r>
            <a:r>
              <a:rPr lang="pt-BR" dirty="0" smtClean="0"/>
              <a:t>2015 com alteração dos </a:t>
            </a:r>
            <a:r>
              <a:rPr lang="pt-BR" dirty="0"/>
              <a:t>processos e fluxos de trabalho também estão sendo alterados em busca do funcionamento efetivo do sistema:</a:t>
            </a:r>
          </a:p>
          <a:p>
            <a:pPr marL="342900" indent="-342900" algn="just">
              <a:buFont typeface="Arial" panose="020B0604020202020204" pitchFamily="34" charset="0"/>
              <a:buChar char="•"/>
            </a:pPr>
            <a:endParaRPr lang="pt-BR" dirty="0" smtClean="0"/>
          </a:p>
          <a:p>
            <a:pPr marL="342900" indent="-342900" algn="just">
              <a:buFont typeface="Arial" panose="020B0604020202020204" pitchFamily="34" charset="0"/>
              <a:buChar char="•"/>
            </a:pPr>
            <a:endParaRPr lang="pt-BR" dirty="0"/>
          </a:p>
        </p:txBody>
      </p:sp>
      <p:grpSp>
        <p:nvGrpSpPr>
          <p:cNvPr id="12" name="Grupo 11"/>
          <p:cNvGrpSpPr/>
          <p:nvPr/>
        </p:nvGrpSpPr>
        <p:grpSpPr>
          <a:xfrm>
            <a:off x="482480" y="3162239"/>
            <a:ext cx="4393406" cy="3058854"/>
            <a:chOff x="-914401" y="-700644"/>
            <a:chExt cx="4221678" cy="3077463"/>
          </a:xfrm>
        </p:grpSpPr>
        <p:sp>
          <p:nvSpPr>
            <p:cNvPr id="13" name="Elipse 12"/>
            <p:cNvSpPr/>
            <p:nvPr/>
          </p:nvSpPr>
          <p:spPr>
            <a:xfrm>
              <a:off x="-914401" y="-700644"/>
              <a:ext cx="4221678" cy="3016332"/>
            </a:xfrm>
            <a:prstGeom prst="ellipse">
              <a:avLst/>
            </a:prstGeom>
            <a:noFill/>
            <a:ln w="38100">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4" name="CaixaDeTexto 13"/>
            <p:cNvSpPr txBox="1"/>
            <p:nvPr/>
          </p:nvSpPr>
          <p:spPr>
            <a:xfrm>
              <a:off x="-622392" y="-340351"/>
              <a:ext cx="3810280" cy="2717170"/>
            </a:xfrm>
            <a:prstGeom prst="rect">
              <a:avLst/>
            </a:prstGeom>
            <a:noFill/>
          </p:spPr>
          <p:txBody>
            <a:bodyPr wrap="square" rtlCol="0">
              <a:spAutoFit/>
            </a:bodyPr>
            <a:lstStyle/>
            <a:p>
              <a:pPr algn="ctr"/>
              <a:r>
                <a:rPr lang="pt-BR" sz="1900" dirty="0" smtClean="0">
                  <a:latin typeface="Arial" panose="020B0604020202020204" pitchFamily="34" charset="0"/>
                  <a:cs typeface="Arial" panose="020B0604020202020204" pitchFamily="34" charset="0"/>
                </a:rPr>
                <a:t>Estabelecimento de canal de comunicação </a:t>
              </a:r>
              <a:r>
                <a:rPr lang="pt-BR" sz="1900" u="sng" dirty="0" smtClean="0">
                  <a:latin typeface="Arial" panose="020B0604020202020204" pitchFamily="34" charset="0"/>
                  <a:cs typeface="Arial" panose="020B0604020202020204" pitchFamily="34" charset="0"/>
                </a:rPr>
                <a:t>exclusivo</a:t>
              </a:r>
              <a:r>
                <a:rPr lang="pt-BR" sz="1900" dirty="0" smtClean="0">
                  <a:latin typeface="Arial" panose="020B0604020202020204" pitchFamily="34" charset="0"/>
                  <a:cs typeface="Arial" panose="020B0604020202020204" pitchFamily="34" charset="0"/>
                </a:rPr>
                <a:t> para suporte: </a:t>
              </a:r>
            </a:p>
            <a:p>
              <a:pPr algn="ctr"/>
              <a:r>
                <a:rPr lang="pt-BR" sz="2000" b="1" dirty="0" smtClean="0">
                  <a:latin typeface="Arial" panose="020B0604020202020204" pitchFamily="34" charset="0"/>
                  <a:cs typeface="Arial" panose="020B0604020202020204" pitchFamily="34" charset="0"/>
                </a:rPr>
                <a:t>Disque Saúde </a:t>
              </a:r>
              <a:r>
                <a:rPr lang="pt-BR" sz="2000" b="1" dirty="0">
                  <a:latin typeface="Arial" panose="020B0604020202020204" pitchFamily="34" charset="0"/>
                  <a:cs typeface="Arial" panose="020B0604020202020204" pitchFamily="34" charset="0"/>
                </a:rPr>
                <a:t>136 Opção 08</a:t>
              </a:r>
              <a:r>
                <a:rPr lang="pt-BR" sz="2000" dirty="0">
                  <a:latin typeface="Arial" panose="020B0604020202020204" pitchFamily="34" charset="0"/>
                  <a:cs typeface="Arial" panose="020B0604020202020204" pitchFamily="34" charset="0"/>
                </a:rPr>
                <a:t>. </a:t>
              </a:r>
              <a:r>
                <a:rPr lang="pt-BR" sz="1900" dirty="0">
                  <a:latin typeface="Arial" panose="020B0604020202020204" pitchFamily="34" charset="0"/>
                  <a:cs typeface="Arial" panose="020B0604020202020204" pitchFamily="34" charset="0"/>
                </a:rPr>
                <a:t>suporte.sistemas@datasus.gov.br Fale Conosco: http://datasus.saude.gov.br/fale-conosco.</a:t>
              </a:r>
            </a:p>
            <a:p>
              <a:endParaRPr lang="pt-BR" dirty="0"/>
            </a:p>
          </p:txBody>
        </p:sp>
      </p:grpSp>
      <p:grpSp>
        <p:nvGrpSpPr>
          <p:cNvPr id="15" name="Grupo 14"/>
          <p:cNvGrpSpPr/>
          <p:nvPr/>
        </p:nvGrpSpPr>
        <p:grpSpPr>
          <a:xfrm>
            <a:off x="5196669" y="4090555"/>
            <a:ext cx="3368450" cy="1795375"/>
            <a:chOff x="-914401" y="-700644"/>
            <a:chExt cx="4221678" cy="3212855"/>
          </a:xfrm>
        </p:grpSpPr>
        <p:sp>
          <p:nvSpPr>
            <p:cNvPr id="16" name="Elipse 15"/>
            <p:cNvSpPr/>
            <p:nvPr/>
          </p:nvSpPr>
          <p:spPr>
            <a:xfrm>
              <a:off x="-914401" y="-700644"/>
              <a:ext cx="4221678" cy="3016332"/>
            </a:xfrm>
            <a:prstGeom prst="ellipse">
              <a:avLst/>
            </a:prstGeom>
            <a:no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p>
          </p:txBody>
        </p:sp>
        <p:sp>
          <p:nvSpPr>
            <p:cNvPr id="17" name="CaixaDeTexto 16"/>
            <p:cNvSpPr txBox="1"/>
            <p:nvPr/>
          </p:nvSpPr>
          <p:spPr>
            <a:xfrm>
              <a:off x="-559710" y="-241647"/>
              <a:ext cx="3663537" cy="2753858"/>
            </a:xfrm>
            <a:prstGeom prst="rect">
              <a:avLst/>
            </a:prstGeom>
            <a:noFill/>
          </p:spPr>
          <p:txBody>
            <a:bodyPr wrap="square" rtlCol="0">
              <a:spAutoFit/>
            </a:bodyPr>
            <a:lstStyle/>
            <a:p>
              <a:pPr algn="ctr"/>
              <a:r>
                <a:rPr lang="pt-BR" sz="1900" dirty="0">
                  <a:latin typeface="Arial" panose="020B0604020202020204" pitchFamily="34" charset="0"/>
                  <a:cs typeface="Arial" panose="020B0604020202020204" pitchFamily="34" charset="0"/>
                </a:rPr>
                <a:t>Essa medida visa a um ganho de eficiência e </a:t>
              </a:r>
              <a:r>
                <a:rPr lang="pt-BR" sz="1900" dirty="0" smtClean="0">
                  <a:latin typeface="Arial" panose="020B0604020202020204" pitchFamily="34" charset="0"/>
                  <a:cs typeface="Arial" panose="020B0604020202020204" pitchFamily="34" charset="0"/>
                </a:rPr>
                <a:t>a um maior </a:t>
              </a:r>
              <a:r>
                <a:rPr lang="pt-BR" sz="1900" dirty="0">
                  <a:latin typeface="Arial" panose="020B0604020202020204" pitchFamily="34" charset="0"/>
                  <a:cs typeface="Arial" panose="020B0604020202020204" pitchFamily="34" charset="0"/>
                </a:rPr>
                <a:t>controle das demandas recebidas. </a:t>
              </a:r>
            </a:p>
            <a:p>
              <a:endParaRPr lang="pt-BR" dirty="0"/>
            </a:p>
          </p:txBody>
        </p:sp>
      </p:grpSp>
      <p:sp>
        <p:nvSpPr>
          <p:cNvPr id="18" name="Seta em curva para baixo 17"/>
          <p:cNvSpPr/>
          <p:nvPr/>
        </p:nvSpPr>
        <p:spPr>
          <a:xfrm>
            <a:off x="4723241" y="2991027"/>
            <a:ext cx="2441048" cy="1087032"/>
          </a:xfrm>
          <a:prstGeom prst="curvedDownArrow">
            <a:avLst>
              <a:gd name="adj1" fmla="val 25000"/>
              <a:gd name="adj2" fmla="val 50000"/>
              <a:gd name="adj3" fmla="val 28125"/>
            </a:avLst>
          </a:prstGeom>
          <a:solidFill>
            <a:srgbClr val="0070C0"/>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4973753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r>
              <a:rPr lang="pt-BR" sz="2400" b="1" dirty="0"/>
              <a:t>Ações</a:t>
            </a:r>
          </a:p>
          <a:p>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19" name="CaixaDeTexto 34"/>
          <p:cNvSpPr txBox="1">
            <a:spLocks noChangeArrowheads="1"/>
          </p:cNvSpPr>
          <p:nvPr/>
        </p:nvSpPr>
        <p:spPr bwMode="auto">
          <a:xfrm>
            <a:off x="504058" y="1844824"/>
            <a:ext cx="8136133"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342900" indent="-342900">
              <a:buFont typeface="Arial" panose="020B0604020202020204" pitchFamily="34" charset="0"/>
              <a:buChar char="•"/>
            </a:pPr>
            <a:r>
              <a:rPr lang="pt-BR" sz="2000" dirty="0">
                <a:latin typeface="+mj-lt"/>
              </a:rPr>
              <a:t>Atualização versão </a:t>
            </a:r>
            <a:r>
              <a:rPr lang="pt-BR" sz="2000" b="1" dirty="0">
                <a:latin typeface="+mj-lt"/>
              </a:rPr>
              <a:t>1.3.6 (01/09/2015)</a:t>
            </a:r>
            <a:r>
              <a:rPr lang="pt-BR" sz="2000" dirty="0">
                <a:latin typeface="+mj-lt"/>
              </a:rPr>
              <a:t>, com correção das seguintes inconsistências</a:t>
            </a:r>
            <a:r>
              <a:rPr lang="pt-BR" sz="2000" dirty="0" smtClean="0">
                <a:latin typeface="+mj-lt"/>
              </a:rPr>
              <a:t>:</a:t>
            </a:r>
          </a:p>
          <a:p>
            <a:pPr marL="342900" indent="-342900">
              <a:buFont typeface="Arial" panose="020B0604020202020204" pitchFamily="34" charset="0"/>
              <a:buChar char="•"/>
            </a:pPr>
            <a:endParaRPr lang="pt-BR" sz="2000" dirty="0">
              <a:latin typeface="+mj-lt"/>
            </a:endParaRPr>
          </a:p>
          <a:p>
            <a:r>
              <a:rPr lang="pt-BR" sz="2000" dirty="0">
                <a:latin typeface="+mj-lt"/>
              </a:rPr>
              <a:t>1) BPA gerado vazio ou com erro no cabeçalho;</a:t>
            </a:r>
          </a:p>
          <a:p>
            <a:r>
              <a:rPr lang="pt-BR" sz="2000" dirty="0">
                <a:latin typeface="+mj-lt"/>
              </a:rPr>
              <a:t>2) Erro na geração do laudo (Funcionalidade: EXAME &gt; GERENCIAR LAUDO &gt; PESQUISAR &gt; GERAR RELATÓRIO);</a:t>
            </a:r>
          </a:p>
          <a:p>
            <a:r>
              <a:rPr lang="pt-BR" sz="2000" dirty="0">
                <a:latin typeface="+mj-lt"/>
              </a:rPr>
              <a:t>3) Visualização dos retornos dos Laboratórios tipo II que não localizavam, no Módulo Monitoramento Externo, os exames para o Controle de Qualidade, surgindo a mensagem: nenhum registro localizado</a:t>
            </a:r>
            <a:r>
              <a:rPr lang="pt-BR" sz="2000" dirty="0" smtClean="0">
                <a:latin typeface="+mj-lt"/>
              </a:rPr>
              <a:t>.</a:t>
            </a:r>
          </a:p>
          <a:p>
            <a:endParaRPr lang="pt-BR" sz="2000" dirty="0">
              <a:latin typeface="+mj-lt"/>
            </a:endParaRPr>
          </a:p>
        </p:txBody>
      </p:sp>
    </p:spTree>
    <p:extLst>
      <p:ext uri="{BB962C8B-B14F-4D97-AF65-F5344CB8AC3E}">
        <p14:creationId xmlns:p14="http://schemas.microsoft.com/office/powerpoint/2010/main" val="3927452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r>
              <a:rPr lang="pt-BR" sz="2400" b="1" dirty="0"/>
              <a:t>Ações</a:t>
            </a:r>
          </a:p>
          <a:p>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19" name="CaixaDeTexto 34"/>
          <p:cNvSpPr txBox="1">
            <a:spLocks noChangeArrowheads="1"/>
          </p:cNvSpPr>
          <p:nvPr/>
        </p:nvSpPr>
        <p:spPr bwMode="auto">
          <a:xfrm>
            <a:off x="396307" y="1484784"/>
            <a:ext cx="813613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pt-BR" sz="2200" dirty="0" smtClean="0">
                <a:latin typeface="+mj-lt"/>
              </a:rPr>
              <a:t>Criação de rotina </a:t>
            </a:r>
            <a:r>
              <a:rPr lang="pt-BR" sz="2200" dirty="0">
                <a:latin typeface="+mj-lt"/>
              </a:rPr>
              <a:t>automatizada de reprocessamento para os prestadores que tiveram problemas na geração dos </a:t>
            </a:r>
            <a:r>
              <a:rPr lang="pt-BR" sz="2200" dirty="0" err="1" smtClean="0">
                <a:latin typeface="+mj-lt"/>
              </a:rPr>
              <a:t>BPAs</a:t>
            </a:r>
            <a:r>
              <a:rPr lang="pt-BR" sz="2200" dirty="0" smtClean="0">
                <a:latin typeface="+mj-lt"/>
              </a:rPr>
              <a:t> nas competências 05/2015, 06/2015, 07/2015 e 08/2015,concluída </a:t>
            </a:r>
            <a:r>
              <a:rPr lang="pt-BR" sz="2200" dirty="0">
                <a:latin typeface="+mj-lt"/>
              </a:rPr>
              <a:t>em 04/09/2015);</a:t>
            </a:r>
          </a:p>
          <a:p>
            <a:endParaRPr lang="pt-BR" sz="2000" dirty="0">
              <a:latin typeface="+mj-lt"/>
            </a:endParaRPr>
          </a:p>
        </p:txBody>
      </p:sp>
      <p:sp>
        <p:nvSpPr>
          <p:cNvPr id="2" name="Retângulo 1"/>
          <p:cNvSpPr/>
          <p:nvPr/>
        </p:nvSpPr>
        <p:spPr>
          <a:xfrm>
            <a:off x="418476" y="3140968"/>
            <a:ext cx="8136133" cy="2123658"/>
          </a:xfrm>
          <a:prstGeom prst="rect">
            <a:avLst/>
          </a:prstGeom>
        </p:spPr>
        <p:txBody>
          <a:bodyPr wrap="square">
            <a:spAutoFit/>
          </a:bodyPr>
          <a:lstStyle/>
          <a:p>
            <a:pPr algn="just"/>
            <a:r>
              <a:rPr lang="pt-BR" sz="2200" dirty="0" smtClean="0">
                <a:latin typeface="+mj-lt"/>
                <a:cs typeface="Arial" panose="020B0604020202020204" pitchFamily="34" charset="0"/>
              </a:rPr>
              <a:t>Ajustes de infraestrutura realizados em alguns equipamentos por parte do DATASUS que englobam os sistemas integrados (SCPA e CNS) ao SISCAN, no desempenho da aplicação e servidor de balanceamento, objetivando melhorar a distribuição de carga de acesso (em andamento);</a:t>
            </a:r>
            <a:endParaRPr lang="pt-BR" sz="2200" dirty="0">
              <a:latin typeface="+mj-lt"/>
              <a:cs typeface="Arial" panose="020B0604020202020204" pitchFamily="34" charset="0"/>
            </a:endParaRPr>
          </a:p>
        </p:txBody>
      </p:sp>
    </p:spTree>
    <p:extLst>
      <p:ext uri="{BB962C8B-B14F-4D97-AF65-F5344CB8AC3E}">
        <p14:creationId xmlns:p14="http://schemas.microsoft.com/office/powerpoint/2010/main" val="385423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r>
              <a:rPr lang="pt-BR" sz="2400" b="1" dirty="0"/>
              <a:t>Ações</a:t>
            </a:r>
          </a:p>
          <a:p>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4" name="Retângulo 3"/>
          <p:cNvSpPr/>
          <p:nvPr/>
        </p:nvSpPr>
        <p:spPr>
          <a:xfrm>
            <a:off x="755576" y="2060848"/>
            <a:ext cx="7632848" cy="3785652"/>
          </a:xfrm>
          <a:prstGeom prst="rect">
            <a:avLst/>
          </a:prstGeom>
        </p:spPr>
        <p:txBody>
          <a:bodyPr wrap="square">
            <a:spAutoFit/>
          </a:bodyPr>
          <a:lstStyle/>
          <a:p>
            <a:pPr marL="342900" indent="-342900">
              <a:buFont typeface="Arial" panose="020B0604020202020204" pitchFamily="34" charset="0"/>
              <a:buChar char="•"/>
            </a:pPr>
            <a:r>
              <a:rPr lang="pt-PT" sz="2000" dirty="0"/>
              <a:t>Encaminhamento de demais erros no sistema, os quais estão sendo tratados por ordem de criticidade (relatório de prévia, revisão de mensagens de erro de forma que sejam mais claras ao usuário, conexão </a:t>
            </a:r>
            <a:r>
              <a:rPr lang="pt-PT" sz="2000" dirty="0" smtClean="0"/>
              <a:t>ao barramento </a:t>
            </a:r>
            <a:r>
              <a:rPr lang="pt-PT" sz="2000" dirty="0"/>
              <a:t>CNES, relatórios gerenciais do SISCAN);</a:t>
            </a:r>
          </a:p>
          <a:p>
            <a:pPr marL="342900" indent="-342900">
              <a:buFont typeface="Arial" panose="020B0604020202020204" pitchFamily="34" charset="0"/>
              <a:buChar char="•"/>
            </a:pPr>
            <a:endParaRPr lang="pt-PT" sz="2000" dirty="0"/>
          </a:p>
          <a:p>
            <a:pPr marL="342900" indent="-342900">
              <a:buFont typeface="Arial" panose="020B0604020202020204" pitchFamily="34" charset="0"/>
              <a:buChar char="•"/>
            </a:pPr>
            <a:r>
              <a:rPr lang="pt-PT" sz="2000" dirty="0"/>
              <a:t>Retomada do projeto WebService;</a:t>
            </a:r>
          </a:p>
          <a:p>
            <a:pPr marL="342900" indent="-342900">
              <a:buFont typeface="Arial" panose="020B0604020202020204" pitchFamily="34" charset="0"/>
              <a:buChar char="•"/>
            </a:pPr>
            <a:endParaRPr lang="pt-PT" sz="2000" dirty="0"/>
          </a:p>
          <a:p>
            <a:pPr marL="342900" indent="-342900">
              <a:buFont typeface="Arial" panose="020B0604020202020204" pitchFamily="34" charset="0"/>
              <a:buChar char="•"/>
            </a:pPr>
            <a:r>
              <a:rPr lang="pt-PT" sz="2000" dirty="0"/>
              <a:t>Alinhamento com equipe do INCA e das </a:t>
            </a:r>
            <a:r>
              <a:rPr lang="pt-PT" sz="2000" dirty="0" smtClean="0"/>
              <a:t>Doenças Crônicas </a:t>
            </a:r>
            <a:r>
              <a:rPr lang="pt-PT" sz="2000" dirty="0"/>
              <a:t>para revisão de regramentos técnicos (oncologia), incluindo avaliação dos formularios utilizados pelo </a:t>
            </a:r>
            <a:r>
              <a:rPr lang="pt-PT" sz="2000" dirty="0" smtClean="0"/>
              <a:t>Sistema</a:t>
            </a:r>
            <a:endParaRPr lang="pt-PT" sz="2000" dirty="0"/>
          </a:p>
        </p:txBody>
      </p:sp>
    </p:spTree>
    <p:extLst>
      <p:ext uri="{BB962C8B-B14F-4D97-AF65-F5344CB8AC3E}">
        <p14:creationId xmlns:p14="http://schemas.microsoft.com/office/powerpoint/2010/main" val="3862509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r>
              <a:rPr lang="pt-BR" sz="2400" b="1" dirty="0" smtClean="0"/>
              <a:t>Ações Futuras</a:t>
            </a:r>
            <a:endParaRPr lang="pt-BR" sz="2400" b="1" dirty="0"/>
          </a:p>
          <a:p>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2" name="Retângulo 1"/>
          <p:cNvSpPr/>
          <p:nvPr/>
        </p:nvSpPr>
        <p:spPr>
          <a:xfrm>
            <a:off x="755576" y="1844824"/>
            <a:ext cx="7776864" cy="2862322"/>
          </a:xfrm>
          <a:prstGeom prst="rect">
            <a:avLst/>
          </a:prstGeom>
        </p:spPr>
        <p:txBody>
          <a:bodyPr wrap="square">
            <a:spAutoFit/>
          </a:bodyPr>
          <a:lstStyle/>
          <a:p>
            <a:pPr marL="342900" indent="-342900" algn="just">
              <a:buFont typeface="Arial" panose="020B0604020202020204" pitchFamily="34" charset="0"/>
              <a:buChar char="•"/>
            </a:pPr>
            <a:r>
              <a:rPr lang="pt-BR" sz="2000" dirty="0" smtClean="0"/>
              <a:t>Intensificar a Capacitação da equipe de Suporte (</a:t>
            </a:r>
            <a:r>
              <a:rPr lang="pt-BR" sz="2000" b="1" dirty="0" smtClean="0">
                <a:latin typeface="Arial" panose="020B0604020202020204" pitchFamily="34" charset="0"/>
                <a:cs typeface="Arial" panose="020B0604020202020204" pitchFamily="34" charset="0"/>
              </a:rPr>
              <a:t>Disque </a:t>
            </a:r>
            <a:r>
              <a:rPr lang="pt-BR" sz="2000" b="1" dirty="0">
                <a:latin typeface="Arial" panose="020B0604020202020204" pitchFamily="34" charset="0"/>
                <a:cs typeface="Arial" panose="020B0604020202020204" pitchFamily="34" charset="0"/>
              </a:rPr>
              <a:t>Saúde </a:t>
            </a:r>
            <a:r>
              <a:rPr lang="pt-BR" sz="2000" b="1" dirty="0" smtClean="0">
                <a:latin typeface="Arial" panose="020B0604020202020204" pitchFamily="34" charset="0"/>
                <a:cs typeface="Arial" panose="020B0604020202020204" pitchFamily="34" charset="0"/>
              </a:rPr>
              <a:t>136) </a:t>
            </a:r>
            <a:r>
              <a:rPr lang="pt-BR" sz="2000" dirty="0" smtClean="0">
                <a:latin typeface="Arial" panose="020B0604020202020204" pitchFamily="34" charset="0"/>
                <a:cs typeface="Arial" panose="020B0604020202020204" pitchFamily="34" charset="0"/>
              </a:rPr>
              <a:t>do</a:t>
            </a:r>
            <a:r>
              <a:rPr lang="pt-BR" sz="2000" b="1" dirty="0" smtClean="0">
                <a:latin typeface="Arial" panose="020B0604020202020204" pitchFamily="34" charset="0"/>
                <a:cs typeface="Arial" panose="020B0604020202020204" pitchFamily="34" charset="0"/>
              </a:rPr>
              <a:t> </a:t>
            </a:r>
            <a:r>
              <a:rPr lang="pt-BR" sz="2000" dirty="0" smtClean="0"/>
              <a:t>DATASUS;</a:t>
            </a:r>
          </a:p>
          <a:p>
            <a:pPr algn="just"/>
            <a:endParaRPr lang="pt-BR" sz="2000" dirty="0"/>
          </a:p>
          <a:p>
            <a:pPr marL="342900" indent="-342900" algn="just">
              <a:buFont typeface="Arial" panose="020B0604020202020204" pitchFamily="34" charset="0"/>
              <a:buChar char="•"/>
            </a:pPr>
            <a:r>
              <a:rPr lang="pt-BR" sz="2000" dirty="0"/>
              <a:t>Criação de canal de comunicação </a:t>
            </a:r>
            <a:r>
              <a:rPr lang="pt-BR" sz="2000" dirty="0" smtClean="0"/>
              <a:t>entre </a:t>
            </a:r>
            <a:r>
              <a:rPr lang="pt-BR" sz="2000" dirty="0"/>
              <a:t>MS, INCA e Coordenações </a:t>
            </a:r>
            <a:r>
              <a:rPr lang="pt-BR" sz="2000" dirty="0" smtClean="0"/>
              <a:t>Estaduais na Rede Corporativa do SUS;</a:t>
            </a:r>
            <a:endParaRPr lang="pt-BR" sz="2000" dirty="0"/>
          </a:p>
          <a:p>
            <a:pPr algn="just"/>
            <a:endParaRPr lang="pt-BR" sz="2000" dirty="0"/>
          </a:p>
          <a:p>
            <a:pPr marL="342900" indent="-342900" algn="just">
              <a:buFont typeface="Arial" panose="020B0604020202020204" pitchFamily="34" charset="0"/>
              <a:buChar char="•"/>
            </a:pPr>
            <a:r>
              <a:rPr lang="pt-BR" sz="2000" dirty="0"/>
              <a:t>Definição de prazo para descontinuidade do SISCOLO e SISMAMA, desde que observada  a completa operacionalidade do SISCAN.</a:t>
            </a:r>
          </a:p>
        </p:txBody>
      </p:sp>
    </p:spTree>
    <p:extLst>
      <p:ext uri="{BB962C8B-B14F-4D97-AF65-F5344CB8AC3E}">
        <p14:creationId xmlns:p14="http://schemas.microsoft.com/office/powerpoint/2010/main" val="29364083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tângulo 8"/>
          <p:cNvSpPr/>
          <p:nvPr/>
        </p:nvSpPr>
        <p:spPr>
          <a:xfrm>
            <a:off x="6570077" y="3090446"/>
            <a:ext cx="1534227" cy="338554"/>
          </a:xfrm>
          <a:prstGeom prst="rect">
            <a:avLst/>
          </a:prstGeom>
        </p:spPr>
        <p:txBody>
          <a:bodyPr wrap="square">
            <a:spAutoFit/>
          </a:bodyPr>
          <a:lstStyle/>
          <a:p>
            <a:r>
              <a:rPr lang="pt-BR" sz="1600" smtClean="0"/>
              <a:t>28/10/2015</a:t>
            </a:r>
            <a:endParaRPr lang="pt-BR" sz="1600" dirty="0"/>
          </a:p>
        </p:txBody>
      </p:sp>
      <p:sp>
        <p:nvSpPr>
          <p:cNvPr id="6" name="Subtítulo 5"/>
          <p:cNvSpPr>
            <a:spLocks noGrp="1"/>
          </p:cNvSpPr>
          <p:nvPr>
            <p:ph type="subTitle" idx="1"/>
          </p:nvPr>
        </p:nvSpPr>
        <p:spPr>
          <a:xfrm>
            <a:off x="685800" y="4221088"/>
            <a:ext cx="7772400" cy="1584176"/>
          </a:xfrm>
        </p:spPr>
        <p:txBody>
          <a:bodyPr>
            <a:normAutofit lnSpcReduction="10000"/>
          </a:bodyPr>
          <a:lstStyle/>
          <a:p>
            <a:endParaRPr lang="pt-BR" sz="1800" dirty="0" smtClean="0"/>
          </a:p>
          <a:p>
            <a:endParaRPr lang="pt-BR" sz="1800" dirty="0"/>
          </a:p>
          <a:p>
            <a:pPr algn="l"/>
            <a:r>
              <a:rPr lang="pt-BR" sz="1800" b="1" dirty="0" smtClean="0">
                <a:solidFill>
                  <a:schemeClr val="tx1">
                    <a:lumMod val="95000"/>
                    <a:lumOff val="5000"/>
                  </a:schemeClr>
                </a:solidFill>
              </a:rPr>
              <a:t>PAULO EDUARDO G. SELLERA</a:t>
            </a:r>
            <a:endParaRPr lang="pt-BR" sz="1800" b="1" dirty="0">
              <a:solidFill>
                <a:schemeClr val="tx1">
                  <a:lumMod val="95000"/>
                  <a:lumOff val="5000"/>
                </a:schemeClr>
              </a:solidFill>
            </a:endParaRPr>
          </a:p>
          <a:p>
            <a:pPr algn="l"/>
            <a:r>
              <a:rPr lang="pt-BR" sz="1800" dirty="0" smtClean="0">
                <a:solidFill>
                  <a:schemeClr val="tx1">
                    <a:lumMod val="95000"/>
                    <a:lumOff val="5000"/>
                  </a:schemeClr>
                </a:solidFill>
              </a:rPr>
              <a:t>Coordenador </a:t>
            </a:r>
            <a:r>
              <a:rPr lang="pt-BR" sz="1800" dirty="0">
                <a:solidFill>
                  <a:schemeClr val="tx1">
                    <a:lumMod val="95000"/>
                    <a:lumOff val="5000"/>
                  </a:schemeClr>
                </a:solidFill>
              </a:rPr>
              <a:t>– Geral de Gestão da Informação Estratégica</a:t>
            </a:r>
          </a:p>
          <a:p>
            <a:pPr algn="l"/>
            <a:r>
              <a:rPr lang="pt-BR" sz="1800" dirty="0" err="1" smtClean="0">
                <a:solidFill>
                  <a:schemeClr val="tx1">
                    <a:lumMod val="95000"/>
                    <a:lumOff val="5000"/>
                  </a:schemeClr>
                </a:solidFill>
              </a:rPr>
              <a:t>Demas</a:t>
            </a:r>
            <a:r>
              <a:rPr lang="pt-BR" sz="1800" dirty="0" smtClean="0">
                <a:solidFill>
                  <a:schemeClr val="tx1">
                    <a:lumMod val="95000"/>
                    <a:lumOff val="5000"/>
                  </a:schemeClr>
                </a:solidFill>
              </a:rPr>
              <a:t>/SE - MS</a:t>
            </a:r>
            <a:endParaRPr lang="pt-BR" sz="1800" dirty="0">
              <a:solidFill>
                <a:schemeClr val="tx1">
                  <a:lumMod val="95000"/>
                  <a:lumOff val="5000"/>
                </a:schemeClr>
              </a:solidFill>
            </a:endParaRPr>
          </a:p>
          <a:p>
            <a:pPr algn="l"/>
            <a:r>
              <a:rPr lang="pt-BR" sz="1800" dirty="0" smtClean="0">
                <a:solidFill>
                  <a:schemeClr val="tx1">
                    <a:lumMod val="95000"/>
                    <a:lumOff val="5000"/>
                  </a:schemeClr>
                </a:solidFill>
              </a:rPr>
              <a:t>E-mail: paulo.sellera@saude.gov.br</a:t>
            </a:r>
          </a:p>
        </p:txBody>
      </p:sp>
      <p:sp>
        <p:nvSpPr>
          <p:cNvPr id="11"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7" name="Retângulo 6"/>
          <p:cNvSpPr/>
          <p:nvPr/>
        </p:nvSpPr>
        <p:spPr>
          <a:xfrm>
            <a:off x="827584" y="1196752"/>
            <a:ext cx="7486533" cy="1384995"/>
          </a:xfrm>
          <a:prstGeom prst="rect">
            <a:avLst/>
          </a:prstGeom>
        </p:spPr>
        <p:txBody>
          <a:bodyPr wrap="square">
            <a:spAutoFit/>
          </a:bodyPr>
          <a:lstStyle/>
          <a:p>
            <a:r>
              <a:rPr lang="pt-BR" sz="2800" dirty="0" smtClean="0"/>
              <a:t>“Estratégias mais eficazes de prevenção e controle do câncer de colo de útero e do câncer de mama no País”</a:t>
            </a:r>
            <a:endParaRPr lang="pt-BR" sz="2800" dirty="0"/>
          </a:p>
        </p:txBody>
      </p:sp>
    </p:spTree>
    <p:extLst>
      <p:ext uri="{BB962C8B-B14F-4D97-AF65-F5344CB8AC3E}">
        <p14:creationId xmlns:p14="http://schemas.microsoft.com/office/powerpoint/2010/main" val="3829804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25" name="Título 3"/>
          <p:cNvSpPr txBox="1">
            <a:spLocks/>
          </p:cNvSpPr>
          <p:nvPr/>
        </p:nvSpPr>
        <p:spPr>
          <a:xfrm>
            <a:off x="302840" y="332656"/>
            <a:ext cx="8229600" cy="646516"/>
          </a:xfrm>
          <a:prstGeom prst="rect">
            <a:avLst/>
          </a:prstGeom>
        </p:spPr>
        <p:txBody>
          <a:bodyPr>
            <a:norm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b="1" dirty="0" smtClean="0"/>
              <a:t>Laboratórios de </a:t>
            </a:r>
            <a:r>
              <a:rPr lang="pt-BR" b="1" dirty="0" err="1" smtClean="0"/>
              <a:t>Citopatologia</a:t>
            </a:r>
            <a:endParaRPr lang="pt-BR" b="1" dirty="0"/>
          </a:p>
        </p:txBody>
      </p:sp>
      <p:sp>
        <p:nvSpPr>
          <p:cNvPr id="26" name="Espaço Reservado para Conteúdo 7"/>
          <p:cNvSpPr txBox="1">
            <a:spLocks/>
          </p:cNvSpPr>
          <p:nvPr/>
        </p:nvSpPr>
        <p:spPr>
          <a:xfrm>
            <a:off x="338394" y="903040"/>
            <a:ext cx="8496944" cy="2304256"/>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pt-BR" sz="2000" b="1" dirty="0" smtClean="0"/>
              <a:t>Meta até 2014:</a:t>
            </a:r>
          </a:p>
          <a:p>
            <a:pPr>
              <a:spcBef>
                <a:spcPts val="1200"/>
              </a:spcBef>
              <a:defRPr/>
            </a:pPr>
            <a:r>
              <a:rPr lang="pt-BR" sz="2000" dirty="0" smtClean="0"/>
              <a:t>Estruturar 5 </a:t>
            </a:r>
            <a:r>
              <a:rPr lang="pt-BR" sz="2000" dirty="0"/>
              <a:t>laboratórios </a:t>
            </a:r>
            <a:r>
              <a:rPr lang="pt-BR" sz="2000" dirty="0" smtClean="0"/>
              <a:t>nas </a:t>
            </a:r>
            <a:r>
              <a:rPr lang="pt-BR" sz="2000" dirty="0"/>
              <a:t>regiões NO e NE (Recife, Boa Vista, Manaus, Santarém e Belém) </a:t>
            </a:r>
          </a:p>
          <a:p>
            <a:pPr>
              <a:spcBef>
                <a:spcPts val="0"/>
              </a:spcBef>
              <a:buNone/>
            </a:pPr>
            <a:endParaRPr lang="pt-BR" sz="2000" b="1" dirty="0" smtClean="0"/>
          </a:p>
          <a:p>
            <a:pPr>
              <a:spcBef>
                <a:spcPts val="0"/>
              </a:spcBef>
              <a:buNone/>
            </a:pPr>
            <a:r>
              <a:rPr lang="pt-BR" sz="2000" b="1" dirty="0" smtClean="0"/>
              <a:t>Situação </a:t>
            </a:r>
            <a:r>
              <a:rPr lang="pt-BR" sz="2000" b="1" dirty="0"/>
              <a:t>atual</a:t>
            </a:r>
            <a:r>
              <a:rPr lang="pt-BR" sz="2000" dirty="0" smtClean="0"/>
              <a:t>:</a:t>
            </a:r>
          </a:p>
          <a:p>
            <a:pPr marL="177800" indent="-177800">
              <a:spcBef>
                <a:spcPts val="1200"/>
              </a:spcBef>
              <a:defRPr/>
            </a:pPr>
            <a:r>
              <a:rPr lang="pt-BR" sz="2000" dirty="0" smtClean="0"/>
              <a:t>2 </a:t>
            </a:r>
            <a:r>
              <a:rPr lang="pt-BR" sz="2000" dirty="0"/>
              <a:t>laboratórios com contrato de repasse </a:t>
            </a:r>
            <a:r>
              <a:rPr lang="pt-BR" sz="2000" dirty="0" smtClean="0"/>
              <a:t>em cláusula </a:t>
            </a:r>
            <a:r>
              <a:rPr lang="pt-BR" sz="2000" dirty="0"/>
              <a:t>suspensiva (PE e PA</a:t>
            </a:r>
            <a:r>
              <a:rPr lang="pt-BR" sz="2000" dirty="0" smtClean="0"/>
              <a:t>) =&gt; </a:t>
            </a:r>
            <a:r>
              <a:rPr lang="pt-BR" sz="2000" u="sng" dirty="0" smtClean="0"/>
              <a:t>propostas canceladas</a:t>
            </a:r>
            <a:r>
              <a:rPr lang="pt-BR" sz="2000" dirty="0" smtClean="0"/>
              <a:t>);</a:t>
            </a:r>
          </a:p>
          <a:p>
            <a:pPr marL="0" indent="0">
              <a:spcBef>
                <a:spcPts val="1200"/>
              </a:spcBef>
              <a:buNone/>
              <a:defRPr/>
            </a:pPr>
            <a:endParaRPr lang="pt-BR" sz="2000" dirty="0"/>
          </a:p>
          <a:p>
            <a:pPr marL="177800" indent="-177800">
              <a:spcBef>
                <a:spcPts val="0"/>
              </a:spcBef>
              <a:defRPr/>
            </a:pPr>
            <a:r>
              <a:rPr lang="pt-BR" sz="2000" dirty="0" smtClean="0"/>
              <a:t>3 propostas sem pagamento e 4 </a:t>
            </a:r>
            <a:r>
              <a:rPr lang="pt-BR" sz="2000" dirty="0"/>
              <a:t>propostas (equipamentos) com recursos pagos (1PE, 2PA e 1RR), sendo: </a:t>
            </a:r>
            <a:endParaRPr lang="pt-BR" sz="2000" dirty="0" smtClean="0"/>
          </a:p>
          <a:p>
            <a:pPr marL="177800" indent="-177800">
              <a:spcBef>
                <a:spcPts val="0"/>
              </a:spcBef>
              <a:defRPr/>
            </a:pPr>
            <a:endParaRPr lang="pt-BR" sz="2000" dirty="0"/>
          </a:p>
          <a:p>
            <a:pPr marL="577850" lvl="1" indent="-177800">
              <a:spcBef>
                <a:spcPts val="300"/>
              </a:spcBef>
              <a:defRPr/>
            </a:pPr>
            <a:r>
              <a:rPr lang="pt-BR" sz="2000" dirty="0"/>
              <a:t>3 em licitação (2PA e 1RR ) e 1 em funcionamento (PE</a:t>
            </a:r>
            <a:r>
              <a:rPr lang="pt-BR" sz="2000" dirty="0" smtClean="0"/>
              <a:t>)</a:t>
            </a:r>
            <a:endParaRPr lang="pt-BR" sz="2000" dirty="0"/>
          </a:p>
        </p:txBody>
      </p:sp>
      <p:sp>
        <p:nvSpPr>
          <p:cNvPr id="2" name="CaixaDeTexto 1"/>
          <p:cNvSpPr txBox="1"/>
          <p:nvPr/>
        </p:nvSpPr>
        <p:spPr>
          <a:xfrm>
            <a:off x="467544" y="6093157"/>
            <a:ext cx="1261884" cy="261610"/>
          </a:xfrm>
          <a:prstGeom prst="rect">
            <a:avLst/>
          </a:prstGeom>
          <a:noFill/>
        </p:spPr>
        <p:txBody>
          <a:bodyPr wrap="none" rtlCol="0">
            <a:spAutoFit/>
          </a:bodyPr>
          <a:lstStyle/>
          <a:p>
            <a:r>
              <a:rPr lang="pt-BR" sz="1100" dirty="0" smtClean="0"/>
              <a:t>Fonte: SAS/MS</a:t>
            </a:r>
            <a:endParaRPr lang="pt-BR" sz="1100" dirty="0"/>
          </a:p>
        </p:txBody>
      </p:sp>
    </p:spTree>
    <p:extLst>
      <p:ext uri="{BB962C8B-B14F-4D97-AF65-F5344CB8AC3E}">
        <p14:creationId xmlns:p14="http://schemas.microsoft.com/office/powerpoint/2010/main" val="523546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25" name="Título 3"/>
          <p:cNvSpPr txBox="1">
            <a:spLocks/>
          </p:cNvSpPr>
          <p:nvPr/>
        </p:nvSpPr>
        <p:spPr>
          <a:xfrm>
            <a:off x="302840" y="332656"/>
            <a:ext cx="8229600" cy="646516"/>
          </a:xfrm>
          <a:prstGeom prst="rect">
            <a:avLst/>
          </a:prstGeom>
        </p:spPr>
        <p:txBody>
          <a:bodyPr>
            <a:norm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b="1" dirty="0" smtClean="0"/>
              <a:t>Laboratórios de </a:t>
            </a:r>
            <a:r>
              <a:rPr lang="pt-BR" b="1" dirty="0" err="1" smtClean="0"/>
              <a:t>Citopatologia</a:t>
            </a:r>
            <a:endParaRPr lang="pt-BR" b="1" dirty="0"/>
          </a:p>
        </p:txBody>
      </p:sp>
      <p:graphicFrame>
        <p:nvGraphicFramePr>
          <p:cNvPr id="27" name="Tabela 26"/>
          <p:cNvGraphicFramePr>
            <a:graphicFrameLocks noGrp="1"/>
          </p:cNvGraphicFramePr>
          <p:nvPr>
            <p:extLst>
              <p:ext uri="{D42A27DB-BD31-4B8C-83A1-F6EECF244321}">
                <p14:modId xmlns:p14="http://schemas.microsoft.com/office/powerpoint/2010/main" val="407811230"/>
              </p:ext>
            </p:extLst>
          </p:nvPr>
        </p:nvGraphicFramePr>
        <p:xfrm>
          <a:off x="395535" y="979172"/>
          <a:ext cx="8424936" cy="4888226"/>
        </p:xfrm>
        <a:graphic>
          <a:graphicData uri="http://schemas.openxmlformats.org/drawingml/2006/table">
            <a:tbl>
              <a:tblPr/>
              <a:tblGrid>
                <a:gridCol w="469929"/>
                <a:gridCol w="374255"/>
                <a:gridCol w="739993"/>
                <a:gridCol w="1386283"/>
                <a:gridCol w="1168082"/>
                <a:gridCol w="906117"/>
                <a:gridCol w="940418"/>
                <a:gridCol w="942843"/>
                <a:gridCol w="1497016"/>
              </a:tblGrid>
              <a:tr h="305514">
                <a:tc>
                  <a:txBody>
                    <a:bodyPr/>
                    <a:lstStyle/>
                    <a:p>
                      <a:pPr algn="ctr">
                        <a:spcAft>
                          <a:spcPts val="0"/>
                        </a:spcAft>
                      </a:pPr>
                      <a:r>
                        <a:rPr lang="pt-BR" sz="1000" b="1" dirty="0">
                          <a:effectLst/>
                        </a:rPr>
                        <a:t>Ano</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UF</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dirty="0">
                          <a:effectLst/>
                        </a:rPr>
                        <a:t>Município</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Unidade_Beneficiada</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dirty="0">
                          <a:effectLst/>
                        </a:rPr>
                        <a:t>Objeto</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VALOR_APR</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VALOR_EMP</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VALOR_PAGO</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pt-BR" sz="1000" b="1">
                          <a:effectLst/>
                        </a:rPr>
                        <a:t>STATUS </a:t>
                      </a:r>
                      <a:br>
                        <a:rPr lang="pt-BR" sz="1000" b="1">
                          <a:effectLst/>
                        </a:rPr>
                      </a:br>
                      <a:r>
                        <a:rPr lang="pt-BR" sz="1000" b="1">
                          <a:effectLst/>
                        </a:rPr>
                        <a:t>Atualização</a:t>
                      </a:r>
                      <a:endParaRPr lang="pt-BR" sz="100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05514">
                <a:tc>
                  <a:txBody>
                    <a:bodyPr/>
                    <a:lstStyle/>
                    <a:p>
                      <a:pPr algn="ctr">
                        <a:spcAft>
                          <a:spcPts val="0"/>
                        </a:spcAft>
                      </a:pPr>
                      <a:r>
                        <a:rPr lang="pt-BR" sz="1000">
                          <a:effectLst/>
                        </a:rPr>
                        <a:t>2014</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dirty="0">
                          <a:effectLst/>
                        </a:rPr>
                        <a:t>AM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pt-BR" sz="1000" dirty="0">
                          <a:effectLst/>
                        </a:rPr>
                        <a:t>MANAUS</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pt-BR" sz="1000" dirty="0">
                          <a:effectLst/>
                        </a:rPr>
                        <a:t>FCECON - Manaus</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err="1" smtClean="0">
                          <a:effectLst/>
                        </a:rPr>
                        <a:t>Equipamento__LAB</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R$ 300.000,00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Pagamento não </a:t>
                      </a:r>
                      <a:r>
                        <a:rPr lang="pt-BR" sz="1000" dirty="0" smtClean="0">
                          <a:effectLst/>
                        </a:rPr>
                        <a:t>efetuado</a:t>
                      </a:r>
                      <a:r>
                        <a:rPr lang="pt-BR" sz="1000" baseline="0" dirty="0" smtClean="0">
                          <a:effectLst/>
                        </a:rPr>
                        <a:t> L</a:t>
                      </a:r>
                      <a:r>
                        <a:rPr lang="pt-BR" sz="1000" dirty="0" smtClean="0">
                          <a:effectLst/>
                        </a:rPr>
                        <a:t>AB- </a:t>
                      </a:r>
                      <a:r>
                        <a:rPr lang="pt-BR" sz="1000" dirty="0" err="1" smtClean="0">
                          <a:effectLst/>
                        </a:rPr>
                        <a:t>Equi</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2014</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dirty="0">
                          <a:effectLst/>
                        </a:rPr>
                        <a:t>AP</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pt-BR" sz="1000" dirty="0">
                          <a:effectLst/>
                        </a:rPr>
                        <a:t>LARANJAL DO JARI</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pt-BR" sz="1000" dirty="0">
                          <a:effectLst/>
                        </a:rPr>
                        <a:t>FUNDO MUNICIPAL DE SAÚDE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err="1">
                          <a:effectLst/>
                        </a:rPr>
                        <a:t>Obra_LAB</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dirty="0">
                          <a:effectLst/>
                        </a:rPr>
                        <a:t>R$ 499.995,40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dirty="0">
                          <a:effectLst/>
                        </a:rPr>
                        <a:t>R$ 499.995,40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Pagamento não </a:t>
                      </a:r>
                      <a:r>
                        <a:rPr lang="pt-BR" sz="1000" dirty="0" smtClean="0">
                          <a:effectLst/>
                        </a:rPr>
                        <a:t>efetuado</a:t>
                      </a:r>
                      <a:r>
                        <a:rPr lang="pt-BR" sz="1000" baseline="0" dirty="0" smtClean="0">
                          <a:effectLst/>
                        </a:rPr>
                        <a:t> </a:t>
                      </a:r>
                      <a:r>
                        <a:rPr lang="pt-BR" sz="1000" dirty="0" smtClean="0">
                          <a:effectLst/>
                        </a:rPr>
                        <a:t>LAB-</a:t>
                      </a:r>
                      <a:r>
                        <a:rPr lang="pt-BR" sz="1000" baseline="0" dirty="0" smtClean="0">
                          <a:effectLst/>
                        </a:rPr>
                        <a:t> </a:t>
                      </a:r>
                      <a:r>
                        <a:rPr lang="pt-BR" sz="1000" dirty="0" smtClean="0">
                          <a:effectLst/>
                        </a:rPr>
                        <a:t>Obra</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2014</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BA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pt-BR" sz="1000" dirty="0">
                          <a:effectLst/>
                        </a:rPr>
                        <a:t>SALVADOR</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pt-BR" sz="1000" dirty="0">
                          <a:effectLst/>
                        </a:rPr>
                        <a:t>GRUPO </a:t>
                      </a:r>
                      <a:r>
                        <a:rPr lang="pt-BR" sz="1000" dirty="0" smtClean="0">
                          <a:effectLst/>
                        </a:rPr>
                        <a:t>APOIO </a:t>
                      </a:r>
                      <a:r>
                        <a:rPr lang="pt-BR" sz="1000" dirty="0">
                          <a:effectLst/>
                        </a:rPr>
                        <a:t>A CRIANCA COM CANCER - Salvador</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Equipamento_diversos_LAB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R$ 298.020,00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dirty="0">
                          <a:effectLst/>
                        </a:rPr>
                        <a:t>R$ 298.020,00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dirty="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Pagamento não </a:t>
                      </a:r>
                      <a:r>
                        <a:rPr lang="pt-BR" sz="1000" dirty="0" smtClean="0">
                          <a:effectLst/>
                        </a:rPr>
                        <a:t>efetuado</a:t>
                      </a:r>
                      <a:r>
                        <a:rPr lang="pt-BR" sz="1000" baseline="0" dirty="0" smtClean="0">
                          <a:effectLst/>
                        </a:rPr>
                        <a:t> L</a:t>
                      </a:r>
                      <a:r>
                        <a:rPr lang="pt-BR" sz="1000" dirty="0" smtClean="0">
                          <a:effectLst/>
                        </a:rPr>
                        <a:t>AB-</a:t>
                      </a:r>
                      <a:r>
                        <a:rPr lang="pt-BR" sz="1000" dirty="0" err="1" smtClean="0">
                          <a:effectLst/>
                        </a:rPr>
                        <a:t>Equi</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PA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dirty="0">
                          <a:effectLst/>
                        </a:rPr>
                        <a:t>SANTARÉM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de </a:t>
                      </a:r>
                      <a:r>
                        <a:rPr lang="pt-BR" sz="1000" dirty="0" err="1">
                          <a:effectLst/>
                        </a:rPr>
                        <a:t>Citopatologia</a:t>
                      </a:r>
                      <a:r>
                        <a:rPr lang="pt-BR" sz="1000" dirty="0">
                          <a:effectLst/>
                        </a:rPr>
                        <a:t> de Santarém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Equipamento_diversos_LAB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R$ 53.750,00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R$ 53.750,00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R$ 53.750,00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Em fase de </a:t>
                      </a:r>
                      <a:r>
                        <a:rPr lang="pt-BR" sz="1000" dirty="0" smtClean="0">
                          <a:effectLst/>
                        </a:rPr>
                        <a:t>licitação</a:t>
                      </a:r>
                      <a:r>
                        <a:rPr lang="pt-BR" sz="1000" baseline="0" dirty="0" smtClean="0">
                          <a:effectLst/>
                        </a:rPr>
                        <a:t> </a:t>
                      </a:r>
                      <a:r>
                        <a:rPr lang="pt-BR" sz="1000" dirty="0" smtClean="0">
                          <a:effectLst/>
                        </a:rPr>
                        <a:t>LAB-</a:t>
                      </a:r>
                      <a:r>
                        <a:rPr lang="pt-BR" sz="1000" dirty="0" err="1" smtClean="0">
                          <a:effectLst/>
                        </a:rPr>
                        <a:t>Equi</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PA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BELÉM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de </a:t>
                      </a:r>
                      <a:r>
                        <a:rPr lang="pt-BR" sz="1000" dirty="0" err="1">
                          <a:effectLst/>
                        </a:rPr>
                        <a:t>Citopatologia</a:t>
                      </a:r>
                      <a:r>
                        <a:rPr lang="pt-BR" sz="1000" dirty="0">
                          <a:effectLst/>
                        </a:rPr>
                        <a:t> </a:t>
                      </a:r>
                      <a:r>
                        <a:rPr lang="pt-BR" sz="1000" dirty="0" smtClean="0">
                          <a:effectLst/>
                        </a:rPr>
                        <a:t> </a:t>
                      </a:r>
                      <a:r>
                        <a:rPr lang="pt-BR" sz="1000" dirty="0">
                          <a:effectLst/>
                        </a:rPr>
                        <a:t>Pará - Belém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Equipamento_diversos_LAB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R$ 415.984,00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R$ 415.984,00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R$ 415.984,00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Em fase de </a:t>
                      </a:r>
                      <a:r>
                        <a:rPr lang="pt-BR" sz="1000" dirty="0" err="1" smtClean="0">
                          <a:effectLst/>
                        </a:rPr>
                        <a:t>licitaçãoLAB-Equi</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PA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BELÉM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a:t>
                      </a:r>
                      <a:r>
                        <a:rPr lang="pt-BR" sz="1000" dirty="0" smtClean="0">
                          <a:effectLst/>
                        </a:rPr>
                        <a:t> </a:t>
                      </a:r>
                      <a:r>
                        <a:rPr lang="pt-BR" sz="1000" dirty="0" err="1">
                          <a:effectLst/>
                        </a:rPr>
                        <a:t>Citopatologia</a:t>
                      </a:r>
                      <a:r>
                        <a:rPr lang="pt-BR" sz="1000" dirty="0">
                          <a:effectLst/>
                        </a:rPr>
                        <a:t> do Pará LACEN - Belém</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Obra_LAB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R$ 290.700,00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R$ 290.700,00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smtClean="0">
                          <a:effectLst/>
                        </a:rPr>
                        <a:t>CANCELADO</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63786">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PE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RECIFE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a:t>
                      </a:r>
                      <a:r>
                        <a:rPr lang="pt-BR" sz="1000" dirty="0" smtClean="0">
                          <a:effectLst/>
                        </a:rPr>
                        <a:t> </a:t>
                      </a:r>
                      <a:r>
                        <a:rPr lang="pt-BR" sz="1000" dirty="0" err="1">
                          <a:effectLst/>
                        </a:rPr>
                        <a:t>Citopatologia</a:t>
                      </a:r>
                      <a:r>
                        <a:rPr lang="pt-BR" sz="1000" dirty="0">
                          <a:effectLst/>
                        </a:rPr>
                        <a:t> de Recife - LACEN </a:t>
                      </a:r>
                      <a:r>
                        <a:rPr lang="pt-BR" sz="1000" dirty="0" smtClean="0">
                          <a:effectLst/>
                        </a:rPr>
                        <a:t>/ </a:t>
                      </a:r>
                      <a:r>
                        <a:rPr lang="pt-BR" sz="1000" dirty="0" err="1" smtClean="0">
                          <a:effectLst/>
                        </a:rPr>
                        <a:t>Lab</a:t>
                      </a:r>
                      <a:r>
                        <a:rPr lang="pt-BR" sz="1000" dirty="0" smtClean="0">
                          <a:effectLst/>
                        </a:rPr>
                        <a:t> </a:t>
                      </a:r>
                      <a:r>
                        <a:rPr lang="pt-BR" sz="1000" dirty="0" err="1">
                          <a:effectLst/>
                        </a:rPr>
                        <a:t>Dra</a:t>
                      </a:r>
                      <a:r>
                        <a:rPr lang="pt-BR" sz="1000" dirty="0">
                          <a:effectLst/>
                        </a:rPr>
                        <a:t> Mercês Cunha - Recife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Equipamento_diversos_LAB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R$ 126.780,00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R$ 126.780,00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R$ 126.780,00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Em </a:t>
                      </a:r>
                      <a:r>
                        <a:rPr lang="pt-BR" sz="1000" dirty="0" smtClean="0">
                          <a:effectLst/>
                        </a:rPr>
                        <a:t>funcionamento LAB-</a:t>
                      </a:r>
                      <a:r>
                        <a:rPr lang="pt-BR" sz="1000" dirty="0" err="1" smtClean="0">
                          <a:effectLst/>
                        </a:rPr>
                        <a:t>Equi</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58271">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PE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RECIFE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a:t>
                      </a:r>
                      <a:r>
                        <a:rPr lang="pt-BR" sz="1000" dirty="0" smtClean="0">
                          <a:effectLst/>
                        </a:rPr>
                        <a:t>Saúde  </a:t>
                      </a:r>
                      <a:r>
                        <a:rPr lang="pt-BR" sz="1000" dirty="0">
                          <a:effectLst/>
                        </a:rPr>
                        <a:t>Mulher Dra. </a:t>
                      </a:r>
                      <a:r>
                        <a:rPr lang="pt-BR" sz="1000" dirty="0" err="1">
                          <a:effectLst/>
                        </a:rPr>
                        <a:t>Merces</a:t>
                      </a:r>
                      <a:r>
                        <a:rPr lang="pt-BR" sz="1000" dirty="0">
                          <a:effectLst/>
                        </a:rPr>
                        <a:t> Cunha -Recife</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a:effectLst/>
                        </a:rPr>
                        <a:t>Obra_LAB</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R$ 680.900,00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R$ 680.900,00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 </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smtClean="0">
                          <a:effectLst/>
                        </a:rPr>
                        <a:t>CANCELADO</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63786">
                <a:tc>
                  <a:txBody>
                    <a:bodyPr/>
                    <a:lstStyle/>
                    <a:p>
                      <a:pPr algn="ctr">
                        <a:spcAft>
                          <a:spcPts val="0"/>
                        </a:spcAft>
                      </a:pPr>
                      <a:r>
                        <a:rPr lang="pt-BR" sz="1000">
                          <a:effectLst/>
                        </a:rPr>
                        <a:t>2012</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RR</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Aft>
                          <a:spcPts val="0"/>
                        </a:spcAft>
                      </a:pPr>
                      <a:r>
                        <a:rPr lang="pt-BR" sz="1000">
                          <a:effectLst/>
                        </a:rPr>
                        <a:t>BOA VISTA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a:effectLst/>
                        </a:rPr>
                        <a:t>Laboratório </a:t>
                      </a:r>
                      <a:r>
                        <a:rPr lang="pt-BR" sz="1000" dirty="0" err="1" smtClean="0">
                          <a:effectLst/>
                        </a:rPr>
                        <a:t>Citopatologia</a:t>
                      </a:r>
                      <a:r>
                        <a:rPr lang="pt-BR" sz="1000" dirty="0" smtClean="0">
                          <a:effectLst/>
                        </a:rPr>
                        <a:t> RR </a:t>
                      </a:r>
                      <a:r>
                        <a:rPr lang="pt-BR" sz="1000" dirty="0">
                          <a:effectLst/>
                        </a:rPr>
                        <a:t>(LAPER). Em área anexa ao Hospital </a:t>
                      </a:r>
                      <a:r>
                        <a:rPr lang="pt-BR" sz="1000" dirty="0" smtClean="0">
                          <a:effectLst/>
                        </a:rPr>
                        <a:t>RR </a:t>
                      </a:r>
                      <a:r>
                        <a:rPr lang="pt-BR" sz="1000" dirty="0">
                          <a:effectLst/>
                        </a:rPr>
                        <a:t>- Boa Vista</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pt-BR" sz="1000" dirty="0" err="1">
                          <a:effectLst/>
                        </a:rPr>
                        <a:t>Obra_LAB</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spcAft>
                          <a:spcPts val="0"/>
                        </a:spcAft>
                      </a:pPr>
                      <a:r>
                        <a:rPr lang="pt-BR" sz="1000">
                          <a:effectLst/>
                        </a:rPr>
                        <a:t>R$ 712.690,00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R$ 712.690,00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r">
                        <a:spcAft>
                          <a:spcPts val="0"/>
                        </a:spcAft>
                      </a:pPr>
                      <a:r>
                        <a:rPr lang="pt-BR" sz="1000">
                          <a:effectLst/>
                        </a:rPr>
                        <a:t>R$ 712.690,00</a:t>
                      </a: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pt-BR" sz="1000" dirty="0">
                          <a:effectLst/>
                        </a:rPr>
                        <a:t>Em fase de </a:t>
                      </a:r>
                      <a:r>
                        <a:rPr lang="pt-BR" sz="1000" dirty="0" smtClean="0">
                          <a:effectLst/>
                        </a:rPr>
                        <a:t>licitação</a:t>
                      </a:r>
                      <a:r>
                        <a:rPr lang="pt-BR" sz="1000" baseline="0" dirty="0" smtClean="0">
                          <a:effectLst/>
                        </a:rPr>
                        <a:t> </a:t>
                      </a:r>
                      <a:r>
                        <a:rPr lang="pt-BR" sz="1000" dirty="0" err="1" smtClean="0">
                          <a:effectLst/>
                        </a:rPr>
                        <a:t>LAB-Obra</a:t>
                      </a:r>
                      <a:endParaRPr lang="pt-BR" sz="1000" dirty="0">
                        <a:effectLst/>
                      </a:endParaRPr>
                    </a:p>
                  </a:txBody>
                  <a:tcPr marL="28730" marR="2873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CaixaDeTexto 6"/>
          <p:cNvSpPr txBox="1"/>
          <p:nvPr/>
        </p:nvSpPr>
        <p:spPr>
          <a:xfrm>
            <a:off x="467544" y="6093157"/>
            <a:ext cx="1261884" cy="261610"/>
          </a:xfrm>
          <a:prstGeom prst="rect">
            <a:avLst/>
          </a:prstGeom>
          <a:noFill/>
        </p:spPr>
        <p:txBody>
          <a:bodyPr wrap="none" rtlCol="0">
            <a:spAutoFit/>
          </a:bodyPr>
          <a:lstStyle/>
          <a:p>
            <a:r>
              <a:rPr lang="pt-BR" sz="1100" dirty="0" smtClean="0"/>
              <a:t>Fonte: SAS/MS</a:t>
            </a:r>
            <a:endParaRPr lang="pt-BR" sz="1100" dirty="0"/>
          </a:p>
        </p:txBody>
      </p:sp>
    </p:spTree>
    <p:extLst>
      <p:ext uri="{BB962C8B-B14F-4D97-AF65-F5344CB8AC3E}">
        <p14:creationId xmlns:p14="http://schemas.microsoft.com/office/powerpoint/2010/main" val="3111181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endParaRPr lang="pt-BR" sz="2400" b="1" dirty="0"/>
          </a:p>
        </p:txBody>
      </p:sp>
      <p:sp>
        <p:nvSpPr>
          <p:cNvPr id="12" name="Retângulo 11"/>
          <p:cNvSpPr/>
          <p:nvPr/>
        </p:nvSpPr>
        <p:spPr>
          <a:xfrm>
            <a:off x="467544" y="537093"/>
            <a:ext cx="8064896" cy="707886"/>
          </a:xfrm>
          <a:prstGeom prst="rect">
            <a:avLst/>
          </a:prstGeom>
        </p:spPr>
        <p:txBody>
          <a:bodyPr wrap="square">
            <a:spAutoFit/>
          </a:bodyPr>
          <a:lstStyle/>
          <a:p>
            <a:r>
              <a:rPr lang="pt-BR" sz="2000" b="1" dirty="0"/>
              <a:t>Serviços de Referência para Diagnóstico de Câncer de Mama</a:t>
            </a:r>
          </a:p>
        </p:txBody>
      </p:sp>
      <p:sp>
        <p:nvSpPr>
          <p:cNvPr id="15" name="Espaço Reservado para Conteúdo 7"/>
          <p:cNvSpPr txBox="1">
            <a:spLocks/>
          </p:cNvSpPr>
          <p:nvPr/>
        </p:nvSpPr>
        <p:spPr>
          <a:xfrm>
            <a:off x="467544" y="1425544"/>
            <a:ext cx="8286750" cy="244827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pt-BR" sz="1600" b="1" dirty="0" smtClean="0"/>
              <a:t>Meta até 2014:</a:t>
            </a:r>
          </a:p>
          <a:p>
            <a:pPr>
              <a:spcBef>
                <a:spcPts val="1200"/>
              </a:spcBef>
              <a:defRPr/>
            </a:pPr>
            <a:r>
              <a:rPr lang="pt-BR" sz="1600" dirty="0" smtClean="0"/>
              <a:t>Implantação de 50 SDM</a:t>
            </a:r>
            <a:endParaRPr lang="pt-BR" sz="1600" dirty="0"/>
          </a:p>
          <a:p>
            <a:pPr>
              <a:spcBef>
                <a:spcPts val="0"/>
              </a:spcBef>
              <a:buNone/>
            </a:pPr>
            <a:endParaRPr lang="pt-BR" sz="800" b="1" dirty="0" smtClean="0"/>
          </a:p>
          <a:p>
            <a:pPr>
              <a:spcBef>
                <a:spcPts val="0"/>
              </a:spcBef>
              <a:buNone/>
            </a:pPr>
            <a:r>
              <a:rPr lang="pt-BR" sz="1600" b="1" dirty="0" smtClean="0"/>
              <a:t>Situação </a:t>
            </a:r>
            <a:r>
              <a:rPr lang="pt-BR" sz="1600" b="1" dirty="0"/>
              <a:t>atual</a:t>
            </a:r>
            <a:r>
              <a:rPr lang="pt-BR" sz="1600" dirty="0" smtClean="0"/>
              <a:t>:</a:t>
            </a:r>
          </a:p>
          <a:p>
            <a:pPr marL="177800" indent="-177800">
              <a:spcBef>
                <a:spcPts val="1200"/>
              </a:spcBef>
              <a:defRPr/>
            </a:pPr>
            <a:r>
              <a:rPr lang="pt-BR" sz="1600" dirty="0" smtClean="0"/>
              <a:t>21 propostas </a:t>
            </a:r>
            <a:r>
              <a:rPr lang="pt-BR" sz="1600" dirty="0"/>
              <a:t>empenhadas </a:t>
            </a:r>
            <a:r>
              <a:rPr lang="pt-BR" sz="1600" dirty="0" smtClean="0"/>
              <a:t>sendo (total de 24, 3 canceladas):</a:t>
            </a:r>
            <a:endParaRPr lang="pt-BR" sz="1600" dirty="0"/>
          </a:p>
          <a:p>
            <a:pPr marL="577850" lvl="1" indent="-177800">
              <a:spcBef>
                <a:spcPts val="300"/>
              </a:spcBef>
              <a:defRPr/>
            </a:pPr>
            <a:r>
              <a:rPr lang="pt-BR" dirty="0" smtClean="0"/>
              <a:t>14 pagas</a:t>
            </a:r>
          </a:p>
          <a:p>
            <a:pPr marL="577850" lvl="1" indent="-177800">
              <a:spcBef>
                <a:spcPts val="300"/>
              </a:spcBef>
              <a:defRPr/>
            </a:pPr>
            <a:r>
              <a:rPr lang="pt-BR" dirty="0"/>
              <a:t>5</a:t>
            </a:r>
            <a:r>
              <a:rPr lang="pt-BR" dirty="0" smtClean="0"/>
              <a:t> desses serviços </a:t>
            </a:r>
            <a:r>
              <a:rPr lang="pt-BR" dirty="0"/>
              <a:t>em </a:t>
            </a:r>
            <a:r>
              <a:rPr lang="pt-BR" dirty="0" smtClean="0"/>
              <a:t>funcionamento</a:t>
            </a:r>
            <a:endParaRPr lang="pt-BR" dirty="0"/>
          </a:p>
          <a:p>
            <a:pPr marL="457200" lvl="1" indent="0">
              <a:spcBef>
                <a:spcPts val="0"/>
              </a:spcBef>
              <a:buNone/>
              <a:defRPr/>
            </a:pPr>
            <a:endParaRPr lang="pt-BR" sz="1400" dirty="0"/>
          </a:p>
        </p:txBody>
      </p:sp>
      <p:graphicFrame>
        <p:nvGraphicFramePr>
          <p:cNvPr id="16" name="Tabela 15"/>
          <p:cNvGraphicFramePr>
            <a:graphicFrameLocks noGrp="1"/>
          </p:cNvGraphicFramePr>
          <p:nvPr>
            <p:extLst>
              <p:ext uri="{D42A27DB-BD31-4B8C-83A1-F6EECF244321}">
                <p14:modId xmlns:p14="http://schemas.microsoft.com/office/powerpoint/2010/main" val="593459704"/>
              </p:ext>
            </p:extLst>
          </p:nvPr>
        </p:nvGraphicFramePr>
        <p:xfrm>
          <a:off x="385192" y="4149080"/>
          <a:ext cx="8229600" cy="1280160"/>
        </p:xfrm>
        <a:graphic>
          <a:graphicData uri="http://schemas.openxmlformats.org/drawingml/2006/table">
            <a:tbl>
              <a:tblPr firstRow="1" firstCol="1" bandRow="1">
                <a:tableStyleId>{5C22544A-7EE6-4342-B048-85BDC9FD1C3A}</a:tableStyleId>
              </a:tblPr>
              <a:tblGrid>
                <a:gridCol w="2172780"/>
                <a:gridCol w="6056820"/>
              </a:tblGrid>
              <a:tr h="161576">
                <a:tc>
                  <a:txBody>
                    <a:bodyPr/>
                    <a:lstStyle/>
                    <a:p>
                      <a:pPr algn="ctr">
                        <a:spcAft>
                          <a:spcPts val="0"/>
                        </a:spcAft>
                      </a:pPr>
                      <a:r>
                        <a:rPr lang="pt-BR" sz="1400" dirty="0">
                          <a:effectLst/>
                        </a:rPr>
                        <a:t>Quantidade </a:t>
                      </a:r>
                      <a:endParaRPr lang="pt-BR" sz="1400" dirty="0">
                        <a:effectLst/>
                        <a:latin typeface="Calibri"/>
                        <a:ea typeface="PMingLiU"/>
                        <a:cs typeface="Times New Roman"/>
                      </a:endParaRPr>
                    </a:p>
                  </a:txBody>
                  <a:tcPr marL="37701" marR="37701" marT="0" marB="0" anchor="ctr">
                    <a:solidFill>
                      <a:srgbClr val="0070C0"/>
                    </a:solidFill>
                  </a:tcPr>
                </a:tc>
                <a:tc>
                  <a:txBody>
                    <a:bodyPr/>
                    <a:lstStyle/>
                    <a:p>
                      <a:pPr algn="ctr">
                        <a:spcAft>
                          <a:spcPts val="0"/>
                        </a:spcAft>
                      </a:pPr>
                      <a:r>
                        <a:rPr lang="pt-BR" sz="1400" dirty="0" smtClean="0">
                          <a:effectLst/>
                        </a:rPr>
                        <a:t>Situação / Localização</a:t>
                      </a:r>
                      <a:endParaRPr lang="pt-BR" sz="1400" dirty="0">
                        <a:effectLst/>
                        <a:latin typeface="Calibri"/>
                        <a:ea typeface="PMingLiU"/>
                        <a:cs typeface="Times New Roman"/>
                      </a:endParaRPr>
                    </a:p>
                  </a:txBody>
                  <a:tcPr marL="37701" marR="37701" marT="0" marB="0" anchor="ctr">
                    <a:solidFill>
                      <a:srgbClr val="0070C0"/>
                    </a:solidFill>
                  </a:tcPr>
                </a:tc>
              </a:tr>
              <a:tr h="161576">
                <a:tc>
                  <a:txBody>
                    <a:bodyPr/>
                    <a:lstStyle/>
                    <a:p>
                      <a:pPr algn="ctr">
                        <a:spcAft>
                          <a:spcPts val="0"/>
                        </a:spcAft>
                      </a:pPr>
                      <a:r>
                        <a:rPr lang="pt-BR" sz="1400" dirty="0" smtClean="0">
                          <a:effectLst/>
                        </a:rPr>
                        <a:t>17 propostas (9 em 23/6), mais 13 de incentivo (R$ 80 mil parcela única).</a:t>
                      </a:r>
                      <a:r>
                        <a:rPr lang="pt-BR" sz="1400" baseline="0" dirty="0" smtClean="0">
                          <a:effectLst/>
                        </a:rPr>
                        <a:t> Total: 30</a:t>
                      </a:r>
                      <a:endParaRPr lang="pt-BR" sz="1400" dirty="0">
                        <a:effectLst/>
                        <a:latin typeface="Calibri"/>
                        <a:ea typeface="PMingLiU"/>
                        <a:cs typeface="Times New Roman"/>
                      </a:endParaRPr>
                    </a:p>
                  </a:txBody>
                  <a:tcPr marL="37701" marR="37701" marT="0" marB="0" anchor="ctr">
                    <a:solidFill>
                      <a:srgbClr val="0070C0"/>
                    </a:solidFill>
                  </a:tcPr>
                </a:tc>
                <a:tc>
                  <a:txBody>
                    <a:bodyPr/>
                    <a:lstStyle/>
                    <a:p>
                      <a:pPr marL="742950" lvl="1" indent="-285750">
                        <a:buFont typeface="Arial" pitchFamily="34" charset="0"/>
                        <a:buChar char="•"/>
                      </a:pPr>
                      <a:r>
                        <a:rPr lang="pt-BR" sz="1400" kern="1200" dirty="0" smtClean="0">
                          <a:solidFill>
                            <a:schemeClr val="bg1"/>
                          </a:solidFill>
                          <a:effectLst/>
                          <a:latin typeface="+mn-lt"/>
                          <a:ea typeface="+mn-ea"/>
                          <a:cs typeface="+mn-cs"/>
                        </a:rPr>
                        <a:t>A liberar/incompletas: 07</a:t>
                      </a:r>
                    </a:p>
                    <a:p>
                      <a:pPr marL="742950" lvl="1" indent="-285750">
                        <a:buFont typeface="Arial" pitchFamily="34" charset="0"/>
                        <a:buChar char="•"/>
                      </a:pPr>
                      <a:r>
                        <a:rPr lang="pt-BR" sz="1400" kern="1200" dirty="0" smtClean="0">
                          <a:solidFill>
                            <a:schemeClr val="bg1"/>
                          </a:solidFill>
                          <a:effectLst/>
                          <a:latin typeface="+mn-lt"/>
                          <a:ea typeface="+mn-ea"/>
                          <a:cs typeface="+mn-cs"/>
                        </a:rPr>
                        <a:t>Enviada para o MS (2): CE (01) e SP (01)</a:t>
                      </a:r>
                    </a:p>
                    <a:p>
                      <a:pPr marL="742950" lvl="1" indent="-285750">
                        <a:buFont typeface="Arial" pitchFamily="34" charset="0"/>
                        <a:buChar char="•"/>
                      </a:pPr>
                      <a:r>
                        <a:rPr lang="pt-BR" sz="1400" kern="1200" dirty="0" smtClean="0">
                          <a:solidFill>
                            <a:schemeClr val="bg1"/>
                          </a:solidFill>
                          <a:effectLst/>
                          <a:latin typeface="+mn-lt"/>
                          <a:ea typeface="+mn-ea"/>
                          <a:cs typeface="+mn-cs"/>
                        </a:rPr>
                        <a:t>Em diligência (14): CE (02), ES (01), MA (02), SP (09)</a:t>
                      </a:r>
                    </a:p>
                    <a:p>
                      <a:pPr marL="742950" lvl="1" indent="-285750">
                        <a:buFont typeface="Arial" pitchFamily="34" charset="0"/>
                        <a:buChar char="•"/>
                      </a:pPr>
                      <a:r>
                        <a:rPr lang="pt-BR" sz="1400" kern="1200" dirty="0" smtClean="0">
                          <a:solidFill>
                            <a:schemeClr val="bg1"/>
                          </a:solidFill>
                          <a:effectLst/>
                          <a:latin typeface="+mn-lt"/>
                          <a:ea typeface="+mn-ea"/>
                          <a:cs typeface="+mn-cs"/>
                        </a:rPr>
                        <a:t>Reenviada para o MS (3): ES (01) e SP (02)</a:t>
                      </a:r>
                    </a:p>
                    <a:p>
                      <a:pPr marL="742950" lvl="1" indent="-285750">
                        <a:buFont typeface="Arial" pitchFamily="34" charset="0"/>
                        <a:buChar char="•"/>
                      </a:pPr>
                      <a:r>
                        <a:rPr lang="pt-BR" sz="1400" kern="1200" dirty="0" smtClean="0">
                          <a:solidFill>
                            <a:schemeClr val="bg1"/>
                          </a:solidFill>
                          <a:effectLst/>
                          <a:latin typeface="+mn-lt"/>
                          <a:ea typeface="+mn-ea"/>
                          <a:cs typeface="+mn-cs"/>
                        </a:rPr>
                        <a:t>Aprovadas (4, aguardando portaria): SP (02) e MA (02).</a:t>
                      </a:r>
                      <a:endParaRPr lang="pt-BR" sz="1400" kern="1200" dirty="0">
                        <a:solidFill>
                          <a:schemeClr val="bg1"/>
                        </a:solidFill>
                        <a:effectLst/>
                        <a:latin typeface="+mn-lt"/>
                        <a:ea typeface="+mn-ea"/>
                        <a:cs typeface="+mn-cs"/>
                      </a:endParaRPr>
                    </a:p>
                  </a:txBody>
                  <a:tcPr marL="37701" marR="37701" marT="0" marB="0" anchor="b">
                    <a:solidFill>
                      <a:srgbClr val="0070C0"/>
                    </a:solidFill>
                  </a:tcPr>
                </a:tc>
              </a:tr>
            </a:tbl>
          </a:graphicData>
        </a:graphic>
      </p:graphicFrame>
      <p:sp>
        <p:nvSpPr>
          <p:cNvPr id="9" name="CaixaDeTexto 8"/>
          <p:cNvSpPr txBox="1"/>
          <p:nvPr/>
        </p:nvSpPr>
        <p:spPr>
          <a:xfrm>
            <a:off x="467544" y="6093157"/>
            <a:ext cx="1261884" cy="261610"/>
          </a:xfrm>
          <a:prstGeom prst="rect">
            <a:avLst/>
          </a:prstGeom>
          <a:noFill/>
        </p:spPr>
        <p:txBody>
          <a:bodyPr wrap="none" rtlCol="0">
            <a:spAutoFit/>
          </a:bodyPr>
          <a:lstStyle/>
          <a:p>
            <a:r>
              <a:rPr lang="pt-BR" sz="1100" dirty="0" smtClean="0"/>
              <a:t>Fonte: SAS/MS</a:t>
            </a:r>
            <a:endParaRPr lang="pt-BR" sz="1100" dirty="0"/>
          </a:p>
        </p:txBody>
      </p:sp>
    </p:spTree>
    <p:extLst>
      <p:ext uri="{BB962C8B-B14F-4D97-AF65-F5344CB8AC3E}">
        <p14:creationId xmlns:p14="http://schemas.microsoft.com/office/powerpoint/2010/main" val="518947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Serviços de Referência para Diagnóstico e Tratamento de Lesões Precursoras do Câncer de Colo de Útero</a:t>
            </a:r>
          </a:p>
        </p:txBody>
      </p:sp>
      <p:sp>
        <p:nvSpPr>
          <p:cNvPr id="2" name="Retângulo 1"/>
          <p:cNvSpPr/>
          <p:nvPr/>
        </p:nvSpPr>
        <p:spPr>
          <a:xfrm>
            <a:off x="539552" y="1772816"/>
            <a:ext cx="8136904" cy="1915909"/>
          </a:xfrm>
          <a:prstGeom prst="rect">
            <a:avLst/>
          </a:prstGeom>
        </p:spPr>
        <p:txBody>
          <a:bodyPr wrap="square">
            <a:spAutoFit/>
          </a:bodyPr>
          <a:lstStyle/>
          <a:p>
            <a:pPr>
              <a:buFont typeface="Arial" pitchFamily="34" charset="0"/>
              <a:buNone/>
            </a:pPr>
            <a:r>
              <a:rPr lang="pt-BR" sz="1600" b="1" dirty="0"/>
              <a:t>Meta até </a:t>
            </a:r>
            <a:r>
              <a:rPr lang="pt-BR" sz="1600" b="1" dirty="0" smtClean="0"/>
              <a:t>2014: </a:t>
            </a:r>
            <a:r>
              <a:rPr lang="pt-BR" sz="1600" dirty="0" smtClean="0"/>
              <a:t>Implantação </a:t>
            </a:r>
            <a:r>
              <a:rPr lang="pt-BR" sz="1600" dirty="0"/>
              <a:t>de 20 SRC</a:t>
            </a:r>
          </a:p>
          <a:p>
            <a:pPr>
              <a:spcBef>
                <a:spcPts val="0"/>
              </a:spcBef>
              <a:buNone/>
            </a:pPr>
            <a:endParaRPr lang="pt-BR" sz="800" b="1" dirty="0"/>
          </a:p>
          <a:p>
            <a:pPr>
              <a:spcBef>
                <a:spcPts val="0"/>
              </a:spcBef>
              <a:buNone/>
            </a:pPr>
            <a:r>
              <a:rPr lang="pt-BR" sz="1600" b="1" dirty="0"/>
              <a:t>Situação atual</a:t>
            </a:r>
            <a:r>
              <a:rPr lang="pt-BR" sz="1600" dirty="0"/>
              <a:t>:</a:t>
            </a:r>
          </a:p>
          <a:p>
            <a:pPr marL="177800" indent="-177800">
              <a:spcBef>
                <a:spcPts val="1200"/>
              </a:spcBef>
              <a:defRPr/>
            </a:pPr>
            <a:r>
              <a:rPr lang="pt-BR" sz="1600" dirty="0"/>
              <a:t>29 propostas empenhadas sendo:</a:t>
            </a:r>
          </a:p>
          <a:p>
            <a:pPr marL="577850" lvl="1" indent="-177800">
              <a:spcBef>
                <a:spcPts val="300"/>
              </a:spcBef>
              <a:defRPr/>
            </a:pPr>
            <a:r>
              <a:rPr lang="pt-BR" dirty="0"/>
              <a:t>27 pagas (faltam </a:t>
            </a:r>
            <a:r>
              <a:rPr lang="pt-BR" dirty="0" smtClean="0"/>
              <a:t>Recife/PE </a:t>
            </a:r>
            <a:r>
              <a:rPr lang="pt-BR" dirty="0"/>
              <a:t>e Grajaú/MA</a:t>
            </a:r>
            <a:r>
              <a:rPr lang="pt-BR" dirty="0" smtClean="0"/>
              <a:t>),9 </a:t>
            </a:r>
            <a:r>
              <a:rPr lang="pt-BR" dirty="0"/>
              <a:t>desses serviços em funcionamento</a:t>
            </a:r>
          </a:p>
          <a:p>
            <a:pPr lvl="1">
              <a:defRPr/>
            </a:pPr>
            <a:endParaRPr lang="pt-BR" sz="1400" dirty="0"/>
          </a:p>
        </p:txBody>
      </p:sp>
      <p:graphicFrame>
        <p:nvGraphicFramePr>
          <p:cNvPr id="8" name="Tabela 7"/>
          <p:cNvGraphicFramePr>
            <a:graphicFrameLocks noGrp="1"/>
          </p:cNvGraphicFramePr>
          <p:nvPr>
            <p:extLst>
              <p:ext uri="{D42A27DB-BD31-4B8C-83A1-F6EECF244321}">
                <p14:modId xmlns:p14="http://schemas.microsoft.com/office/powerpoint/2010/main" val="821944214"/>
              </p:ext>
            </p:extLst>
          </p:nvPr>
        </p:nvGraphicFramePr>
        <p:xfrm>
          <a:off x="539552" y="3501008"/>
          <a:ext cx="7560840" cy="2133600"/>
        </p:xfrm>
        <a:graphic>
          <a:graphicData uri="http://schemas.openxmlformats.org/drawingml/2006/table">
            <a:tbl>
              <a:tblPr firstRow="1" firstCol="1" bandRow="1">
                <a:tableStyleId>{5C22544A-7EE6-4342-B048-85BDC9FD1C3A}</a:tableStyleId>
              </a:tblPr>
              <a:tblGrid>
                <a:gridCol w="1996214"/>
                <a:gridCol w="5564626"/>
              </a:tblGrid>
              <a:tr h="115996">
                <a:tc>
                  <a:txBody>
                    <a:bodyPr/>
                    <a:lstStyle/>
                    <a:p>
                      <a:pPr algn="ctr">
                        <a:spcAft>
                          <a:spcPts val="0"/>
                        </a:spcAft>
                      </a:pPr>
                      <a:r>
                        <a:rPr lang="pt-BR" sz="1400" dirty="0">
                          <a:solidFill>
                            <a:schemeClr val="bg1"/>
                          </a:solidFill>
                          <a:effectLst/>
                        </a:rPr>
                        <a:t>Quantidade </a:t>
                      </a:r>
                      <a:endParaRPr lang="pt-BR" sz="1400" dirty="0">
                        <a:solidFill>
                          <a:schemeClr val="bg1"/>
                        </a:solidFill>
                        <a:effectLst/>
                        <a:latin typeface="Calibri"/>
                        <a:ea typeface="PMingLiU"/>
                        <a:cs typeface="Times New Roman"/>
                      </a:endParaRPr>
                    </a:p>
                  </a:txBody>
                  <a:tcPr marL="37701" marR="37701" marT="0" marB="0" anchor="ctr">
                    <a:solidFill>
                      <a:srgbClr val="0070C0"/>
                    </a:solidFill>
                  </a:tcPr>
                </a:tc>
                <a:tc>
                  <a:txBody>
                    <a:bodyPr/>
                    <a:lstStyle/>
                    <a:p>
                      <a:pPr algn="ctr">
                        <a:spcAft>
                          <a:spcPts val="0"/>
                        </a:spcAft>
                      </a:pPr>
                      <a:r>
                        <a:rPr lang="pt-BR" sz="1400" dirty="0" smtClean="0">
                          <a:solidFill>
                            <a:schemeClr val="bg1"/>
                          </a:solidFill>
                          <a:effectLst/>
                        </a:rPr>
                        <a:t>Situação / Localização</a:t>
                      </a:r>
                      <a:endParaRPr lang="pt-BR" sz="1400" dirty="0">
                        <a:solidFill>
                          <a:schemeClr val="bg1"/>
                        </a:solidFill>
                        <a:effectLst/>
                        <a:latin typeface="Calibri"/>
                        <a:ea typeface="PMingLiU"/>
                        <a:cs typeface="Times New Roman"/>
                      </a:endParaRPr>
                    </a:p>
                  </a:txBody>
                  <a:tcPr marL="37701" marR="37701" marT="0" marB="0" anchor="ctr">
                    <a:solidFill>
                      <a:srgbClr val="0070C0"/>
                    </a:solidFill>
                  </a:tcPr>
                </a:tc>
              </a:tr>
              <a:tr h="927973">
                <a:tc>
                  <a:txBody>
                    <a:bodyPr/>
                    <a:lstStyle/>
                    <a:p>
                      <a:pPr algn="ctr">
                        <a:spcAft>
                          <a:spcPts val="0"/>
                        </a:spcAft>
                      </a:pPr>
                      <a:r>
                        <a:rPr lang="pt-BR" sz="1400" dirty="0" smtClean="0">
                          <a:solidFill>
                            <a:schemeClr val="bg1"/>
                          </a:solidFill>
                          <a:effectLst/>
                        </a:rPr>
                        <a:t>34 propostas (24 em 23/6), mais 18 de incentivo (R$ 30 mil parcela única) e 1 sem informação. Total:</a:t>
                      </a:r>
                      <a:r>
                        <a:rPr lang="pt-BR" sz="1400" baseline="0" dirty="0" smtClean="0">
                          <a:solidFill>
                            <a:schemeClr val="bg1"/>
                          </a:solidFill>
                          <a:effectLst/>
                        </a:rPr>
                        <a:t> 53</a:t>
                      </a:r>
                      <a:endParaRPr lang="pt-BR" sz="1400" dirty="0">
                        <a:solidFill>
                          <a:schemeClr val="bg1"/>
                        </a:solidFill>
                        <a:effectLst/>
                        <a:latin typeface="Calibri"/>
                        <a:ea typeface="PMingLiU"/>
                        <a:cs typeface="Times New Roman"/>
                      </a:endParaRPr>
                    </a:p>
                  </a:txBody>
                  <a:tcPr marL="37701" marR="37701" marT="0" marB="0" anchor="ctr">
                    <a:solidFill>
                      <a:srgbClr val="0070C0"/>
                    </a:solidFill>
                  </a:tcPr>
                </a:tc>
                <a:tc>
                  <a:txBody>
                    <a:bodyPr/>
                    <a:lstStyle/>
                    <a:p>
                      <a:pPr marL="742950" lvl="1" indent="-285750">
                        <a:buFont typeface="Arial" pitchFamily="34" charset="0"/>
                        <a:buChar char="•"/>
                      </a:pPr>
                      <a:r>
                        <a:rPr lang="pt-BR" sz="1400" kern="1200" dirty="0" smtClean="0">
                          <a:solidFill>
                            <a:schemeClr val="bg1"/>
                          </a:solidFill>
                          <a:effectLst/>
                          <a:latin typeface="+mn-lt"/>
                          <a:ea typeface="+mn-ea"/>
                          <a:cs typeface="+mn-cs"/>
                        </a:rPr>
                        <a:t>A liberar/incompletas: 21</a:t>
                      </a:r>
                    </a:p>
                    <a:p>
                      <a:pPr marL="742950" lvl="1" indent="-285750">
                        <a:buFont typeface="Arial" pitchFamily="34" charset="0"/>
                        <a:buChar char="•"/>
                      </a:pPr>
                      <a:r>
                        <a:rPr lang="pt-BR" sz="1400" kern="1200" dirty="0" smtClean="0">
                          <a:solidFill>
                            <a:schemeClr val="bg1"/>
                          </a:solidFill>
                          <a:effectLst/>
                          <a:latin typeface="+mn-lt"/>
                          <a:ea typeface="+mn-ea"/>
                          <a:cs typeface="+mn-cs"/>
                        </a:rPr>
                        <a:t>Em diligência (14): CE (01), ES (01), SP (10), TO (02)</a:t>
                      </a:r>
                    </a:p>
                    <a:p>
                      <a:pPr marL="742950" lvl="1" indent="-285750">
                        <a:buFont typeface="Arial" pitchFamily="34" charset="0"/>
                        <a:buChar char="•"/>
                      </a:pPr>
                      <a:r>
                        <a:rPr lang="pt-BR" sz="1400" kern="1200" dirty="0" smtClean="0">
                          <a:solidFill>
                            <a:schemeClr val="bg1"/>
                          </a:solidFill>
                          <a:effectLst/>
                          <a:latin typeface="+mn-lt"/>
                          <a:ea typeface="+mn-ea"/>
                          <a:cs typeface="+mn-cs"/>
                        </a:rPr>
                        <a:t>Reenviada para o MS (7): ES (01), MA (01), MS (01), MT (01) e SP (03)</a:t>
                      </a:r>
                    </a:p>
                    <a:p>
                      <a:pPr marL="742950" lvl="1" indent="-285750">
                        <a:buFont typeface="Arial" pitchFamily="34" charset="0"/>
                        <a:buChar char="•"/>
                      </a:pPr>
                      <a:r>
                        <a:rPr lang="pt-BR" sz="1400" kern="1200" dirty="0" smtClean="0">
                          <a:solidFill>
                            <a:schemeClr val="bg1"/>
                          </a:solidFill>
                          <a:effectLst/>
                          <a:latin typeface="+mn-lt"/>
                          <a:ea typeface="+mn-ea"/>
                          <a:cs typeface="+mn-cs"/>
                        </a:rPr>
                        <a:t>Rejeitadas (2): MA (01) e SP (01)</a:t>
                      </a:r>
                    </a:p>
                    <a:p>
                      <a:pPr marL="742950" lvl="1" indent="-285750">
                        <a:buFont typeface="Arial" pitchFamily="34" charset="0"/>
                        <a:buChar char="•"/>
                      </a:pPr>
                      <a:r>
                        <a:rPr lang="pt-BR" sz="1400" kern="1200" dirty="0" smtClean="0">
                          <a:solidFill>
                            <a:schemeClr val="bg1"/>
                          </a:solidFill>
                          <a:effectLst/>
                          <a:latin typeface="+mn-lt"/>
                          <a:ea typeface="+mn-ea"/>
                          <a:cs typeface="+mn-cs"/>
                        </a:rPr>
                        <a:t>Aprovadas (7, aguardando portaria): MA (02), SP (04) e TO (01)</a:t>
                      </a:r>
                    </a:p>
                    <a:p>
                      <a:pPr marL="742950" lvl="1" indent="-285750">
                        <a:buFont typeface="Arial" pitchFamily="34" charset="0"/>
                        <a:buChar char="•"/>
                      </a:pPr>
                      <a:r>
                        <a:rPr lang="pt-BR" sz="1400" kern="1200" dirty="0" smtClean="0">
                          <a:solidFill>
                            <a:schemeClr val="bg1"/>
                          </a:solidFill>
                          <a:effectLst/>
                          <a:latin typeface="+mn-lt"/>
                          <a:ea typeface="+mn-ea"/>
                          <a:cs typeface="+mn-cs"/>
                        </a:rPr>
                        <a:t>Habilitados como SRC (2): MS (01) e TO (01)</a:t>
                      </a:r>
                      <a:endParaRPr lang="pt-BR" sz="1400" kern="1200" dirty="0">
                        <a:solidFill>
                          <a:schemeClr val="bg1"/>
                        </a:solidFill>
                        <a:effectLst/>
                        <a:latin typeface="+mn-lt"/>
                        <a:ea typeface="+mn-ea"/>
                        <a:cs typeface="+mn-cs"/>
                      </a:endParaRPr>
                    </a:p>
                  </a:txBody>
                  <a:tcPr marL="37701" marR="37701" marT="0" marB="0" anchor="b">
                    <a:solidFill>
                      <a:srgbClr val="0070C0"/>
                    </a:solidFill>
                  </a:tcPr>
                </a:tc>
              </a:tr>
            </a:tbl>
          </a:graphicData>
        </a:graphic>
      </p:graphicFrame>
      <p:sp>
        <p:nvSpPr>
          <p:cNvPr id="9" name="CaixaDeTexto 8"/>
          <p:cNvSpPr txBox="1"/>
          <p:nvPr/>
        </p:nvSpPr>
        <p:spPr>
          <a:xfrm>
            <a:off x="467544" y="6093157"/>
            <a:ext cx="1261884" cy="261610"/>
          </a:xfrm>
          <a:prstGeom prst="rect">
            <a:avLst/>
          </a:prstGeom>
          <a:noFill/>
        </p:spPr>
        <p:txBody>
          <a:bodyPr wrap="none" rtlCol="0">
            <a:spAutoFit/>
          </a:bodyPr>
          <a:lstStyle/>
          <a:p>
            <a:r>
              <a:rPr lang="pt-BR" sz="1100" dirty="0" smtClean="0"/>
              <a:t>Fonte: SAS/MS</a:t>
            </a:r>
            <a:endParaRPr lang="pt-BR" sz="1100" dirty="0"/>
          </a:p>
        </p:txBody>
      </p:sp>
    </p:spTree>
    <p:extLst>
      <p:ext uri="{BB962C8B-B14F-4D97-AF65-F5344CB8AC3E}">
        <p14:creationId xmlns:p14="http://schemas.microsoft.com/office/powerpoint/2010/main" val="2535096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Ampliação e Qualificação da Assistência Oncológica</a:t>
            </a:r>
          </a:p>
        </p:txBody>
      </p:sp>
      <p:sp>
        <p:nvSpPr>
          <p:cNvPr id="2" name="Retângulo 1"/>
          <p:cNvSpPr/>
          <p:nvPr/>
        </p:nvSpPr>
        <p:spPr>
          <a:xfrm>
            <a:off x="539552" y="1772816"/>
            <a:ext cx="8136904" cy="3585597"/>
          </a:xfrm>
          <a:prstGeom prst="rect">
            <a:avLst/>
          </a:prstGeom>
        </p:spPr>
        <p:txBody>
          <a:bodyPr wrap="square">
            <a:spAutoFit/>
          </a:bodyPr>
          <a:lstStyle/>
          <a:p>
            <a:pPr>
              <a:buFont typeface="Arial" pitchFamily="34" charset="0"/>
              <a:buNone/>
            </a:pPr>
            <a:r>
              <a:rPr lang="pt-BR" sz="1600" b="1" dirty="0"/>
              <a:t>Meta até </a:t>
            </a:r>
            <a:r>
              <a:rPr lang="pt-BR" sz="1600" b="1" dirty="0" smtClean="0"/>
              <a:t>2014: </a:t>
            </a:r>
            <a:r>
              <a:rPr lang="pt-BR" sz="1400" dirty="0" smtClean="0"/>
              <a:t>Implantar </a:t>
            </a:r>
            <a:r>
              <a:rPr lang="pt-BR" sz="1400" dirty="0"/>
              <a:t>80 novos aceleradores, seja mediante Plano de Expansão, Projeto Expande (INCA) ou Convênios (demanda espontânea)</a:t>
            </a:r>
          </a:p>
          <a:p>
            <a:pPr>
              <a:spcBef>
                <a:spcPts val="0"/>
              </a:spcBef>
              <a:buNone/>
            </a:pPr>
            <a:endParaRPr lang="pt-BR" sz="800" b="1" dirty="0"/>
          </a:p>
          <a:p>
            <a:pPr>
              <a:spcBef>
                <a:spcPts val="0"/>
              </a:spcBef>
              <a:buNone/>
            </a:pPr>
            <a:r>
              <a:rPr lang="pt-BR" sz="1600" b="1" dirty="0"/>
              <a:t>Situação atual</a:t>
            </a:r>
            <a:r>
              <a:rPr lang="pt-BR" sz="1600" dirty="0"/>
              <a:t>:</a:t>
            </a:r>
          </a:p>
          <a:p>
            <a:pPr marL="177800" indent="-177800">
              <a:spcBef>
                <a:spcPts val="600"/>
              </a:spcBef>
              <a:defRPr/>
            </a:pPr>
            <a:r>
              <a:rPr lang="pt-BR" sz="1400" dirty="0"/>
              <a:t>22 aceleradores adquiridos e instalados (12 entregues antes de 2011):</a:t>
            </a:r>
          </a:p>
          <a:p>
            <a:pPr marL="177800" indent="0">
              <a:spcBef>
                <a:spcPts val="0"/>
              </a:spcBef>
              <a:defRPr/>
            </a:pPr>
            <a:r>
              <a:rPr lang="pt-BR" sz="1400" dirty="0"/>
              <a:t> Projeto Expande:</a:t>
            </a:r>
          </a:p>
          <a:p>
            <a:pPr marL="577850" lvl="1" indent="-177800">
              <a:spcBef>
                <a:spcPts val="0"/>
              </a:spcBef>
              <a:defRPr/>
            </a:pPr>
            <a:r>
              <a:rPr lang="pt-BR" sz="1400" dirty="0"/>
              <a:t>24 unidades </a:t>
            </a:r>
            <a:r>
              <a:rPr lang="pt-BR" sz="1400" dirty="0" smtClean="0"/>
              <a:t>previstas, 18 entregues</a:t>
            </a:r>
          </a:p>
          <a:p>
            <a:pPr marL="577850" lvl="1" indent="-177800">
              <a:spcBef>
                <a:spcPts val="0"/>
              </a:spcBef>
              <a:defRPr/>
            </a:pPr>
            <a:r>
              <a:rPr lang="pt-BR" sz="1400" dirty="0" smtClean="0"/>
              <a:t> Convênios (37 pagos):</a:t>
            </a:r>
          </a:p>
          <a:p>
            <a:pPr marL="577850" lvl="1" indent="-177800">
              <a:spcBef>
                <a:spcPts val="0"/>
              </a:spcBef>
              <a:defRPr/>
            </a:pPr>
            <a:r>
              <a:rPr lang="pt-BR" sz="1400" dirty="0" smtClean="0"/>
              <a:t>54 </a:t>
            </a:r>
            <a:r>
              <a:rPr lang="pt-BR" sz="1400" dirty="0"/>
              <a:t>propostas de aceleradores vigentes (7 de </a:t>
            </a:r>
            <a:r>
              <a:rPr lang="pt-BR" sz="1400" dirty="0" err="1"/>
              <a:t>braquiterapia</a:t>
            </a:r>
            <a:r>
              <a:rPr lang="pt-BR" sz="1400" dirty="0"/>
              <a:t>), 4 em funcionamento (Jaú, Muriaé/MG, Criciúma e BH.). 2 propostas canceladas (Três Lagoas/MS e Itaperuna/RJ)</a:t>
            </a:r>
          </a:p>
          <a:p>
            <a:pPr marL="577850" lvl="1" indent="-177800">
              <a:spcBef>
                <a:spcPts val="0"/>
              </a:spcBef>
              <a:defRPr/>
            </a:pPr>
            <a:r>
              <a:rPr lang="pt-BR" sz="1400" u="sng" dirty="0"/>
              <a:t>Plano de Expansão: Contrato assinado em 01/11/2013 no valor de R$ 119,9 milhões; </a:t>
            </a:r>
          </a:p>
          <a:p>
            <a:pPr marL="577850" lvl="1" indent="-177800">
              <a:spcBef>
                <a:spcPts val="0"/>
              </a:spcBef>
              <a:defRPr/>
            </a:pPr>
            <a:r>
              <a:rPr lang="pt-BR" sz="1400" u="sng" dirty="0"/>
              <a:t>55 unidades c/ projeto básico e 18 (12 em junho) c/ projetos executivos aprovados (prontos p/ licitação e início obras). </a:t>
            </a:r>
            <a:endParaRPr lang="pt-BR" sz="1600" u="sng" dirty="0"/>
          </a:p>
          <a:p>
            <a:pPr lvl="1">
              <a:defRPr/>
            </a:pPr>
            <a:endParaRPr lang="pt-BR" sz="1400" dirty="0"/>
          </a:p>
        </p:txBody>
      </p:sp>
      <p:sp>
        <p:nvSpPr>
          <p:cNvPr id="8" name="CaixaDeTexto 7"/>
          <p:cNvSpPr txBox="1"/>
          <p:nvPr/>
        </p:nvSpPr>
        <p:spPr>
          <a:xfrm>
            <a:off x="467544" y="6093157"/>
            <a:ext cx="1313180" cy="261610"/>
          </a:xfrm>
          <a:prstGeom prst="rect">
            <a:avLst/>
          </a:prstGeom>
          <a:noFill/>
        </p:spPr>
        <p:txBody>
          <a:bodyPr wrap="none" rtlCol="0">
            <a:spAutoFit/>
          </a:bodyPr>
          <a:lstStyle/>
          <a:p>
            <a:r>
              <a:rPr lang="pt-BR" sz="1100" dirty="0" smtClean="0"/>
              <a:t>Fonte: SCTI/MS</a:t>
            </a:r>
            <a:endParaRPr lang="pt-BR" sz="1100" dirty="0"/>
          </a:p>
        </p:txBody>
      </p:sp>
    </p:spTree>
    <p:extLst>
      <p:ext uri="{BB962C8B-B14F-4D97-AF65-F5344CB8AC3E}">
        <p14:creationId xmlns:p14="http://schemas.microsoft.com/office/powerpoint/2010/main" val="773594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Ampliação e Qualificação da Assistência Oncológica</a:t>
            </a:r>
          </a:p>
        </p:txBody>
      </p:sp>
      <p:sp>
        <p:nvSpPr>
          <p:cNvPr id="8" name="Espaço Reservado para Texto 19"/>
          <p:cNvSpPr txBox="1">
            <a:spLocks/>
          </p:cNvSpPr>
          <p:nvPr/>
        </p:nvSpPr>
        <p:spPr>
          <a:xfrm>
            <a:off x="539553" y="2132856"/>
            <a:ext cx="8064896" cy="3240360"/>
          </a:xfrm>
          <a:prstGeom prst="rect">
            <a:avLst/>
          </a:prstGeom>
          <a:solidFill>
            <a:schemeClr val="accent3">
              <a:lumMod val="20000"/>
              <a:lumOff val="80000"/>
            </a:schemeClr>
          </a:solidFill>
          <a:ln>
            <a:solidFill>
              <a:schemeClr val="accent3">
                <a:lumMod val="75000"/>
              </a:schemeClr>
            </a:solidFill>
          </a:ln>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buFont typeface="Arial" pitchFamily="34" charset="0"/>
              <a:buNone/>
            </a:pPr>
            <a:endParaRPr lang="pt-BR" sz="900" b="1" dirty="0" smtClean="0"/>
          </a:p>
          <a:p>
            <a:pPr>
              <a:spcBef>
                <a:spcPts val="0"/>
              </a:spcBef>
              <a:buFont typeface="Arial" pitchFamily="34" charset="0"/>
              <a:buNone/>
            </a:pPr>
            <a:r>
              <a:rPr lang="pt-BR" b="1" dirty="0" smtClean="0"/>
              <a:t>Detalhamento Plano de Expansão:</a:t>
            </a:r>
          </a:p>
          <a:p>
            <a:pPr fontAlgn="ctr"/>
            <a:r>
              <a:rPr lang="pt-BR" sz="1700" dirty="0"/>
              <a:t>Publicado em 25/2/15 aditivo de contrato com extensão do prazo em 90 dias. </a:t>
            </a:r>
          </a:p>
          <a:p>
            <a:pPr fontAlgn="ctr"/>
            <a:r>
              <a:rPr lang="pt-BR" sz="1700" dirty="0"/>
              <a:t>Contrato </a:t>
            </a:r>
            <a:r>
              <a:rPr lang="pt-BR" sz="1700" dirty="0" smtClean="0"/>
              <a:t>definitivo assinado </a:t>
            </a:r>
            <a:r>
              <a:rPr lang="pt-BR" sz="1700" dirty="0"/>
              <a:t>em </a:t>
            </a:r>
            <a:r>
              <a:rPr lang="pt-BR" sz="1700" dirty="0" smtClean="0"/>
              <a:t>18/5/2015.</a:t>
            </a:r>
          </a:p>
          <a:p>
            <a:pPr fontAlgn="ctr"/>
            <a:r>
              <a:rPr lang="pt-BR" sz="1700" dirty="0" smtClean="0"/>
              <a:t>4 unidades </a:t>
            </a:r>
            <a:r>
              <a:rPr lang="pt-BR" sz="1700" dirty="0"/>
              <a:t>com </a:t>
            </a:r>
            <a:r>
              <a:rPr lang="pt-BR" sz="1700" dirty="0" smtClean="0"/>
              <a:t>Ordem de Serviço </a:t>
            </a:r>
            <a:r>
              <a:rPr lang="pt-BR" sz="1700" dirty="0"/>
              <a:t>para obras </a:t>
            </a:r>
            <a:r>
              <a:rPr lang="pt-BR" sz="1700" dirty="0" smtClean="0"/>
              <a:t>Campina Grande/PB</a:t>
            </a:r>
            <a:r>
              <a:rPr lang="pt-BR" sz="1700" dirty="0"/>
              <a:t>, Feira Santana/BA, Maceió/AL e Rio Branco/AC</a:t>
            </a:r>
            <a:r>
              <a:rPr lang="pt-BR" sz="1700" dirty="0" smtClean="0"/>
              <a:t>).</a:t>
            </a:r>
          </a:p>
          <a:p>
            <a:pPr fontAlgn="ctr"/>
            <a:r>
              <a:rPr lang="pt-BR" sz="1700" dirty="0" smtClean="0"/>
              <a:t>17 </a:t>
            </a:r>
            <a:r>
              <a:rPr lang="pt-BR" sz="1700" dirty="0"/>
              <a:t>não entregaram </a:t>
            </a:r>
            <a:r>
              <a:rPr lang="pt-BR" sz="1700" dirty="0" smtClean="0"/>
              <a:t>Projeto Básico, </a:t>
            </a:r>
            <a:r>
              <a:rPr lang="pt-BR" sz="1700" dirty="0"/>
              <a:t>3 excluídos (2 por inviabilidade técnica e 1 por critério </a:t>
            </a:r>
            <a:r>
              <a:rPr lang="pt-BR" sz="1700" dirty="0" smtClean="0"/>
              <a:t>assistencial), </a:t>
            </a:r>
            <a:r>
              <a:rPr lang="pt-BR" sz="1700" dirty="0"/>
              <a:t>2 solicitaram exclusão e 3 </a:t>
            </a:r>
            <a:r>
              <a:rPr lang="pt-BR" sz="1700" dirty="0" smtClean="0"/>
              <a:t>estão em adequação.</a:t>
            </a:r>
          </a:p>
          <a:p>
            <a:pPr fontAlgn="ctr"/>
            <a:r>
              <a:rPr lang="pt-BR" sz="1700" dirty="0" smtClean="0"/>
              <a:t>Prazo total estimado em 556 a 736 dias por acelerador linear, sendo: 162 dias até aprovação do Plano de Expansão, 112 dias para a licitação até contratação, 180 dias para obras de ampliação ou 360 dias se for construção (novas), 45 dias para instalação, 45 dias para treinamento e 12 dias para outros (comissionamento, licença final </a:t>
            </a:r>
            <a:r>
              <a:rPr lang="pt-BR" sz="1700" dirty="0" err="1" smtClean="0"/>
              <a:t>etc</a:t>
            </a:r>
            <a:r>
              <a:rPr lang="pt-BR" sz="1700" dirty="0" smtClean="0"/>
              <a:t>).</a:t>
            </a:r>
            <a:endParaRPr lang="pt-BR" sz="1700" dirty="0"/>
          </a:p>
        </p:txBody>
      </p:sp>
      <p:sp>
        <p:nvSpPr>
          <p:cNvPr id="9" name="CaixaDeTexto 8"/>
          <p:cNvSpPr txBox="1"/>
          <p:nvPr/>
        </p:nvSpPr>
        <p:spPr>
          <a:xfrm>
            <a:off x="467544" y="6093157"/>
            <a:ext cx="1313180" cy="261610"/>
          </a:xfrm>
          <a:prstGeom prst="rect">
            <a:avLst/>
          </a:prstGeom>
          <a:noFill/>
        </p:spPr>
        <p:txBody>
          <a:bodyPr wrap="none" rtlCol="0">
            <a:spAutoFit/>
          </a:bodyPr>
          <a:lstStyle/>
          <a:p>
            <a:r>
              <a:rPr lang="pt-BR" sz="1100" dirty="0" smtClean="0"/>
              <a:t>Fonte: SCTI/MS</a:t>
            </a:r>
            <a:endParaRPr lang="pt-BR" sz="1100" dirty="0"/>
          </a:p>
        </p:txBody>
      </p:sp>
    </p:spTree>
    <p:extLst>
      <p:ext uri="{BB962C8B-B14F-4D97-AF65-F5344CB8AC3E}">
        <p14:creationId xmlns:p14="http://schemas.microsoft.com/office/powerpoint/2010/main" val="170470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Cronograma Plano de Expansão </a:t>
            </a:r>
          </a:p>
        </p:txBody>
      </p:sp>
      <p:sp>
        <p:nvSpPr>
          <p:cNvPr id="8" name="CaixaDeTexto 7"/>
          <p:cNvSpPr txBox="1"/>
          <p:nvPr/>
        </p:nvSpPr>
        <p:spPr>
          <a:xfrm>
            <a:off x="467544" y="6093157"/>
            <a:ext cx="1313180" cy="261610"/>
          </a:xfrm>
          <a:prstGeom prst="rect">
            <a:avLst/>
          </a:prstGeom>
          <a:noFill/>
        </p:spPr>
        <p:txBody>
          <a:bodyPr wrap="none" rtlCol="0">
            <a:spAutoFit/>
          </a:bodyPr>
          <a:lstStyle/>
          <a:p>
            <a:r>
              <a:rPr lang="pt-BR" sz="1100" dirty="0" smtClean="0"/>
              <a:t>Fonte: SCTI/MS</a:t>
            </a:r>
            <a:endParaRPr lang="pt-BR" sz="1100" dirty="0"/>
          </a:p>
        </p:txBody>
      </p:sp>
      <p:sp>
        <p:nvSpPr>
          <p:cNvPr id="2" name="CaixaDeTexto 1"/>
          <p:cNvSpPr txBox="1"/>
          <p:nvPr/>
        </p:nvSpPr>
        <p:spPr>
          <a:xfrm>
            <a:off x="536601" y="5321195"/>
            <a:ext cx="1175322" cy="261610"/>
          </a:xfrm>
          <a:prstGeom prst="rect">
            <a:avLst/>
          </a:prstGeom>
          <a:noFill/>
        </p:spPr>
        <p:txBody>
          <a:bodyPr wrap="none" rtlCol="0">
            <a:spAutoFit/>
          </a:bodyPr>
          <a:lstStyle/>
          <a:p>
            <a:r>
              <a:rPr lang="pt-BR" sz="1100" dirty="0" smtClean="0"/>
              <a:t>Etapa iniciada</a:t>
            </a:r>
            <a:endParaRPr lang="pt-BR" sz="1100" dirty="0"/>
          </a:p>
        </p:txBody>
      </p:sp>
      <p:sp>
        <p:nvSpPr>
          <p:cNvPr id="4" name="Retângulo 3"/>
          <p:cNvSpPr/>
          <p:nvPr/>
        </p:nvSpPr>
        <p:spPr>
          <a:xfrm>
            <a:off x="1780724" y="5375055"/>
            <a:ext cx="288032" cy="153889"/>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 y="1991046"/>
            <a:ext cx="8301608" cy="2662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370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4294967295"/>
          </p:nvPr>
        </p:nvSpPr>
        <p:spPr>
          <a:xfrm>
            <a:off x="7127875" y="5916613"/>
            <a:ext cx="2016125" cy="546100"/>
          </a:xfrm>
        </p:spPr>
        <p:txBody>
          <a:bodyPr>
            <a:noAutofit/>
          </a:bodyPr>
          <a:lstStyle/>
          <a:p>
            <a:r>
              <a:rPr lang="pt-BR" sz="1200" dirty="0" smtClean="0">
                <a:solidFill>
                  <a:schemeClr val="tx1"/>
                </a:solidFill>
              </a:rPr>
              <a:t>Ministério da</a:t>
            </a:r>
          </a:p>
          <a:p>
            <a:r>
              <a:rPr lang="pt-BR" sz="1200" b="1" dirty="0" smtClean="0">
                <a:solidFill>
                  <a:schemeClr val="tx1"/>
                </a:solidFill>
              </a:rPr>
              <a:t> Saúde</a:t>
            </a:r>
            <a:endParaRPr lang="pt-BR" sz="1200" b="1" dirty="0">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873434"/>
            <a:ext cx="1656184" cy="589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ubtítulo 2"/>
          <p:cNvSpPr txBox="1">
            <a:spLocks/>
          </p:cNvSpPr>
          <p:nvPr/>
        </p:nvSpPr>
        <p:spPr>
          <a:xfrm>
            <a:off x="5652120" y="5844989"/>
            <a:ext cx="1204226" cy="545580"/>
          </a:xfrm>
          <a:prstGeom prst="rect">
            <a:avLst/>
          </a:prstGeom>
        </p:spPr>
        <p:txBody>
          <a:bodyPr>
            <a:no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a:buNone/>
            </a:pPr>
            <a:r>
              <a:rPr lang="pt-BR" sz="1200" dirty="0" smtClean="0"/>
              <a:t>Ministério da</a:t>
            </a:r>
          </a:p>
          <a:p>
            <a:pPr marL="0" indent="0">
              <a:buNone/>
            </a:pPr>
            <a:r>
              <a:rPr lang="pt-BR" sz="1200" b="1" dirty="0" smtClean="0"/>
              <a:t>         Saúde</a:t>
            </a:r>
            <a:endParaRPr lang="pt-BR" sz="1200" b="1" dirty="0"/>
          </a:p>
        </p:txBody>
      </p:sp>
      <p:sp>
        <p:nvSpPr>
          <p:cNvPr id="11" name="Título 3"/>
          <p:cNvSpPr txBox="1">
            <a:spLocks/>
          </p:cNvSpPr>
          <p:nvPr/>
        </p:nvSpPr>
        <p:spPr>
          <a:xfrm>
            <a:off x="302840" y="511898"/>
            <a:ext cx="8229600" cy="646516"/>
          </a:xfrm>
          <a:prstGeom prst="rect">
            <a:avLst/>
          </a:prstGeom>
        </p:spPr>
        <p:txBody>
          <a:bodyPr>
            <a:noAutofit/>
          </a:bodyPr>
          <a:lstStyle>
            <a:lvl1pPr algn="ctr" defTabSz="914400" rtl="0" eaLnBrk="1" latinLnBrk="0" hangingPunct="1">
              <a:spcBef>
                <a:spcPct val="0"/>
              </a:spcBef>
              <a:buNone/>
              <a:defRPr sz="2800" kern="1200">
                <a:solidFill>
                  <a:schemeClr val="tx1"/>
                </a:solidFill>
                <a:latin typeface="+mj-lt"/>
                <a:ea typeface="+mj-ea"/>
                <a:cs typeface="+mj-cs"/>
              </a:defRPr>
            </a:lvl1pPr>
          </a:lstStyle>
          <a:p>
            <a:r>
              <a:rPr lang="pt-BR" sz="2400" b="1" dirty="0"/>
              <a:t>Sistema de Informação do Câncer – </a:t>
            </a:r>
            <a:r>
              <a:rPr lang="pt-BR" sz="2400" b="1" dirty="0" smtClean="0"/>
              <a:t>SISCAN</a:t>
            </a:r>
          </a:p>
          <a:p>
            <a:endParaRPr lang="pt-BR" sz="2400" b="1" dirty="0"/>
          </a:p>
          <a:p>
            <a:r>
              <a:rPr lang="pt-BR" sz="2400" b="1" dirty="0" smtClean="0"/>
              <a:t>Problemas relatados</a:t>
            </a:r>
            <a:endParaRPr lang="pt-BR" sz="2400" b="1" dirty="0"/>
          </a:p>
        </p:txBody>
      </p:sp>
      <p:sp>
        <p:nvSpPr>
          <p:cNvPr id="8" name="CaixaDeTexto 7"/>
          <p:cNvSpPr txBox="1"/>
          <p:nvPr/>
        </p:nvSpPr>
        <p:spPr>
          <a:xfrm>
            <a:off x="467544" y="6093157"/>
            <a:ext cx="1726755" cy="261610"/>
          </a:xfrm>
          <a:prstGeom prst="rect">
            <a:avLst/>
          </a:prstGeom>
          <a:noFill/>
        </p:spPr>
        <p:txBody>
          <a:bodyPr wrap="none" rtlCol="0">
            <a:spAutoFit/>
          </a:bodyPr>
          <a:lstStyle/>
          <a:p>
            <a:r>
              <a:rPr lang="pt-BR" sz="1100" dirty="0" smtClean="0"/>
              <a:t>Fonte: DRAC/SAS/MS</a:t>
            </a:r>
            <a:endParaRPr lang="pt-BR" sz="1100" dirty="0"/>
          </a:p>
        </p:txBody>
      </p:sp>
      <p:sp>
        <p:nvSpPr>
          <p:cNvPr id="9" name="Espaço Reservado para Conteúdo 2"/>
          <p:cNvSpPr txBox="1">
            <a:spLocks/>
          </p:cNvSpPr>
          <p:nvPr/>
        </p:nvSpPr>
        <p:spPr>
          <a:xfrm>
            <a:off x="538967" y="2072727"/>
            <a:ext cx="7874472" cy="4095234"/>
          </a:xfrm>
          <a:prstGeom prst="rect">
            <a:avLst/>
          </a:prstGeom>
        </p:spPr>
        <p:txBody>
          <a:bodyPr>
            <a:normAutofit/>
          </a:bodyPr>
          <a:lst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algn="just">
              <a:buClrTx/>
              <a:buFont typeface="Arial" panose="020B0604020202020204" pitchFamily="34" charset="0"/>
              <a:buChar char="•"/>
            </a:pPr>
            <a:r>
              <a:rPr lang="pt-BR" sz="2400" dirty="0" smtClean="0"/>
              <a:t>Dificuldades no encerramento da competência por inúmeros prestadores;</a:t>
            </a:r>
          </a:p>
          <a:p>
            <a:pPr algn="just">
              <a:buClrTx/>
              <a:buFont typeface="Arial" panose="020B0604020202020204" pitchFamily="34" charset="0"/>
              <a:buChar char="•"/>
            </a:pPr>
            <a:r>
              <a:rPr lang="pt-BR" sz="2400" dirty="0" smtClean="0"/>
              <a:t>BPA enviados a gestores com inconsistências;</a:t>
            </a:r>
          </a:p>
          <a:p>
            <a:pPr algn="just">
              <a:buClrTx/>
              <a:buFont typeface="Arial" panose="020B0604020202020204" pitchFamily="34" charset="0"/>
              <a:buChar char="•"/>
            </a:pPr>
            <a:r>
              <a:rPr lang="pt-BR" sz="2400" dirty="0" smtClean="0"/>
              <a:t>Dificuldades na operacionalização das ações dos Laboratórios Tipo II – Monitoramento Externo da Qualidade (MEQ);</a:t>
            </a:r>
          </a:p>
          <a:p>
            <a:pPr algn="just">
              <a:buClrTx/>
              <a:buFont typeface="Arial" panose="020B0604020202020204" pitchFamily="34" charset="0"/>
              <a:buChar char="•"/>
            </a:pPr>
            <a:r>
              <a:rPr lang="pt-BR" sz="2400" dirty="0" smtClean="0"/>
              <a:t>Dificuldades de acesso ao sistema e liberação de novos usuários (SCPA).</a:t>
            </a:r>
          </a:p>
          <a:p>
            <a:endParaRPr lang="pt-BR" dirty="0" smtClean="0"/>
          </a:p>
          <a:p>
            <a:endParaRPr lang="pt-BR" dirty="0"/>
          </a:p>
        </p:txBody>
      </p:sp>
    </p:spTree>
    <p:extLst>
      <p:ext uri="{BB962C8B-B14F-4D97-AF65-F5344CB8AC3E}">
        <p14:creationId xmlns:p14="http://schemas.microsoft.com/office/powerpoint/2010/main" val="2701537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672</TotalTime>
  <Words>1536</Words>
  <Application>Microsoft Office PowerPoint</Application>
  <PresentationFormat>Apresentação na tela (4:3)</PresentationFormat>
  <Paragraphs>272</Paragraphs>
  <Slides>15</Slides>
  <Notes>0</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Aspecto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Ministério da Saúde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Paulo Eduardo Sellera</dc:creator>
  <cp:lastModifiedBy>Paulo Eduardo Sellera</cp:lastModifiedBy>
  <cp:revision>51</cp:revision>
  <cp:lastPrinted>2015-10-26T19:19:41Z</cp:lastPrinted>
  <dcterms:created xsi:type="dcterms:W3CDTF">2015-09-29T17:15:24Z</dcterms:created>
  <dcterms:modified xsi:type="dcterms:W3CDTF">2015-10-27T19:40:05Z</dcterms:modified>
</cp:coreProperties>
</file>