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7" r:id="rId3"/>
    <p:sldId id="261" r:id="rId4"/>
    <p:sldId id="259" r:id="rId5"/>
    <p:sldId id="260" r:id="rId6"/>
    <p:sldId id="270" r:id="rId7"/>
    <p:sldId id="271" r:id="rId8"/>
    <p:sldId id="274" r:id="rId9"/>
    <p:sldId id="275" r:id="rId10"/>
    <p:sldId id="265" r:id="rId11"/>
    <p:sldId id="267" r:id="rId12"/>
    <p:sldId id="268" r:id="rId13"/>
    <p:sldId id="276" r:id="rId14"/>
    <p:sldId id="262" r:id="rId15"/>
    <p:sldId id="269" r:id="rId16"/>
    <p:sldId id="263" r:id="rId17"/>
    <p:sldId id="264" r:id="rId18"/>
    <p:sldId id="266" r:id="rId19"/>
    <p:sldId id="25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5C6F"/>
    <a:srgbClr val="85B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30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7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15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9742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361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6682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589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999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6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24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505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057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57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95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88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43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4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19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1003" y="2000674"/>
            <a:ext cx="7766936" cy="1646302"/>
          </a:xfrm>
        </p:spPr>
        <p:txBody>
          <a:bodyPr/>
          <a:lstStyle/>
          <a:p>
            <a:r>
              <a:rPr lang="pt-BR" sz="5600" dirty="0" smtClean="0">
                <a:solidFill>
                  <a:srgbClr val="515C6F"/>
                </a:solidFill>
              </a:rPr>
              <a:t>OBESIDADE INFANTIL </a:t>
            </a:r>
            <a:endParaRPr lang="pt-BR" sz="5600" dirty="0">
              <a:solidFill>
                <a:srgbClr val="515C6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1003" y="3646973"/>
            <a:ext cx="7766936" cy="1096899"/>
          </a:xfrm>
        </p:spPr>
        <p:txBody>
          <a:bodyPr>
            <a:normAutofit/>
          </a:bodyPr>
          <a:lstStyle/>
          <a:p>
            <a:r>
              <a:rPr lang="pt-BR" sz="2800" dirty="0" smtClean="0"/>
              <a:t>E O CONSUMO DE BEBIDAS AÇUCARADAS </a:t>
            </a:r>
            <a:endParaRPr lang="pt-BR" sz="2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71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04" y="2037282"/>
            <a:ext cx="5081796" cy="3599077"/>
          </a:xfrm>
          <a:prstGeom prst="rect">
            <a:avLst/>
          </a:prstGeom>
          <a:ln w="3175">
            <a:noFill/>
          </a:ln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77334" y="555811"/>
            <a:ext cx="8596668" cy="1320800"/>
          </a:xfrm>
        </p:spPr>
        <p:txBody>
          <a:bodyPr>
            <a:normAutofit/>
          </a:bodyPr>
          <a:lstStyle/>
          <a:p>
            <a:r>
              <a:rPr lang="pt-BR" sz="2600" b="1" dirty="0" smtClean="0">
                <a:solidFill>
                  <a:srgbClr val="85BF40"/>
                </a:solidFill>
              </a:rPr>
              <a:t>OMS: PLANO DE AÇÃO PARA PREVENÇÃO DA OBESIDADE EM CRIANÇAS E ADOLESCENTES</a:t>
            </a:r>
            <a:endParaRPr lang="pt-BR" sz="2600" b="1" dirty="0">
              <a:solidFill>
                <a:srgbClr val="85BF4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5173383" y="1945545"/>
            <a:ext cx="4101353" cy="3618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Apresenta </a:t>
            </a:r>
            <a:r>
              <a:rPr lang="pt-BR" sz="1500" b="1" dirty="0">
                <a:solidFill>
                  <a:srgbClr val="C00000"/>
                </a:solidFill>
                <a:latin typeface="+mj-lt"/>
              </a:rPr>
              <a:t>linhas de ação estratégica </a:t>
            </a: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para intervenções integrais de saúde pública para </a:t>
            </a:r>
            <a:r>
              <a:rPr lang="pt-BR" sz="1500" b="1" dirty="0">
                <a:solidFill>
                  <a:srgbClr val="C00000"/>
                </a:solidFill>
                <a:latin typeface="+mj-lt"/>
              </a:rPr>
              <a:t>conter a progressão da epidemia de obesidade em crianças e </a:t>
            </a:r>
            <a:r>
              <a:rPr lang="pt-BR" sz="1500" b="1" dirty="0" smtClean="0">
                <a:solidFill>
                  <a:srgbClr val="C00000"/>
                </a:solidFill>
                <a:latin typeface="+mj-lt"/>
              </a:rPr>
              <a:t>adolescentes</a:t>
            </a:r>
            <a:endParaRPr lang="pt-BR" sz="1500" b="1" dirty="0">
              <a:solidFill>
                <a:srgbClr val="C00000"/>
              </a:solidFill>
              <a:latin typeface="+mj-lt"/>
            </a:endParaRPr>
          </a:p>
          <a:p>
            <a:pPr marL="342900" indent="-342900">
              <a:lnSpc>
                <a:spcPct val="13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</a:t>
            </a:r>
            <a:r>
              <a:rPr lang="pt-B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lano </a:t>
            </a: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quinquenal que estabelece uma meta e propõe cinco áreas de ação </a:t>
            </a:r>
          </a:p>
          <a:p>
            <a:pPr marL="342900" indent="-342900">
              <a:lnSpc>
                <a:spcPct val="13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Cada </a:t>
            </a:r>
            <a:r>
              <a:rPr lang="pt-B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Estado-membro </a:t>
            </a: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pode implementar as políticas e normas propostas neste plano de ação de acordo com as necessidades e objetivos </a:t>
            </a:r>
            <a:r>
              <a:rPr lang="pt-B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nacionais</a:t>
            </a:r>
            <a:endParaRPr lang="pt-BR" sz="15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78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77334" y="555811"/>
            <a:ext cx="8596668" cy="1320800"/>
          </a:xfrm>
        </p:spPr>
        <p:txBody>
          <a:bodyPr>
            <a:normAutofit/>
          </a:bodyPr>
          <a:lstStyle/>
          <a:p>
            <a:r>
              <a:rPr lang="pt-BR" sz="2600" b="1" dirty="0" smtClean="0">
                <a:solidFill>
                  <a:srgbClr val="85BF40"/>
                </a:solidFill>
              </a:rPr>
              <a:t>OMS: PLANO DE AÇÃO PARA PREVENÇÃO DA OBESIDADE EM CRIANÇAS E ADOLESCENTES</a:t>
            </a:r>
            <a:endParaRPr lang="pt-BR" sz="2600" b="1" dirty="0">
              <a:solidFill>
                <a:srgbClr val="85BF4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677334" y="1806237"/>
            <a:ext cx="8596668" cy="402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pt-BR" b="1" dirty="0">
                <a:solidFill>
                  <a:srgbClr val="515C6F"/>
                </a:solidFill>
                <a:latin typeface="Times New Roman" panose="02020603050405020304" pitchFamily="18" charset="0"/>
              </a:rPr>
              <a:t>Porque crianças e adolescentes</a:t>
            </a:r>
            <a:r>
              <a:rPr lang="pt-BR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?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Amamentação materna pode reduzir a prevalência de sobrepeso e obesidade em cerca de 10%. O aleitamento materno também pode ajudar as mães a perder peso mais rapidamente após a gravidez;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Quanto mais cedo o indivíduo fica com sobrepeso ou obeso, maior é o seu risco de permanecer com sobrepeso ou obeso com o avançar da idade;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</a:t>
            </a:r>
            <a:r>
              <a:rPr lang="pt-B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obesidade em idade precoce aumenta o risco de asma, diabetes tipo 2, apneia do sono e doenças cardiovasculares afetando o crescimento e o desenvolvimento psicossocial;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500" b="1" dirty="0" smtClean="0">
                <a:solidFill>
                  <a:srgbClr val="C00000"/>
                </a:solidFill>
                <a:latin typeface="+mj-lt"/>
              </a:rPr>
              <a:t>A promoção e consumo de produtos energéticos com poucos nutrientes, bebidas açucaradas e </a:t>
            </a:r>
            <a:r>
              <a:rPr lang="pt-BR" sz="1500" b="1" dirty="0" err="1" smtClean="0">
                <a:solidFill>
                  <a:srgbClr val="C00000"/>
                </a:solidFill>
                <a:latin typeface="+mj-lt"/>
              </a:rPr>
              <a:t>fast-foods</a:t>
            </a:r>
            <a:r>
              <a:rPr lang="pt-BR" sz="1500" b="1" dirty="0" smtClean="0">
                <a:solidFill>
                  <a:srgbClr val="C00000"/>
                </a:solidFill>
                <a:latin typeface="+mj-lt"/>
              </a:rPr>
              <a:t> na infância interfere com a formação de hábitos alimentares saudáveis;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As crianças são incapazes de discernir a intenção persuasiva da comercialização e publicidade de alimentos e bebidas com valor nutricional mínimo que estão associados com o aumento do risco de sobrepeso e obesidade infantil. </a:t>
            </a:r>
            <a:endParaRPr lang="pt-BR" sz="15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82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77334" y="407894"/>
            <a:ext cx="8596668" cy="1320800"/>
          </a:xfrm>
        </p:spPr>
        <p:txBody>
          <a:bodyPr>
            <a:normAutofit/>
          </a:bodyPr>
          <a:lstStyle/>
          <a:p>
            <a:r>
              <a:rPr lang="pt-BR" sz="2600" b="1" dirty="0" smtClean="0">
                <a:solidFill>
                  <a:srgbClr val="85BF40"/>
                </a:solidFill>
              </a:rPr>
              <a:t>OMS: PLANO DE AÇÃO PARA PREVENÇÃO DA OBESIDADE EM CRIANÇAS E ADOLESCENTES</a:t>
            </a:r>
            <a:endParaRPr lang="pt-BR" sz="2600" b="1" dirty="0">
              <a:solidFill>
                <a:srgbClr val="85BF4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677334" y="1628287"/>
            <a:ext cx="8596668" cy="3045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pt-BR" sz="1700" b="1" dirty="0" smtClean="0">
                <a:solidFill>
                  <a:srgbClr val="515C6F"/>
                </a:solidFill>
                <a:latin typeface="+mj-lt"/>
              </a:rPr>
              <a:t>Meta</a:t>
            </a:r>
            <a:r>
              <a:rPr lang="pt-BR" sz="1700" b="1" dirty="0">
                <a:solidFill>
                  <a:srgbClr val="515C6F"/>
                </a:solidFill>
                <a:latin typeface="+mj-lt"/>
              </a:rPr>
              <a:t>: conter a epidemia de obesidade em crianças e adolescentes, para que as atuais taxas de prevalência nos países não continuem aumentando. </a:t>
            </a:r>
          </a:p>
          <a:p>
            <a: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pt-BR" sz="1700" b="1" dirty="0">
                <a:solidFill>
                  <a:srgbClr val="515C6F"/>
                </a:solidFill>
                <a:latin typeface="+mj-lt"/>
              </a:rPr>
              <a:t>Linhas de ação estratégica: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atenção primária à saúde e promoção de aleitamento materno e alimentação saudável;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melhoria de ambientes de nutrição e atividade física escolar;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políticas fiscais e regulamentação do marketing e rotulagem de alimentos;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outras ações </a:t>
            </a:r>
            <a:r>
              <a:rPr lang="pt-BR" sz="17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multissetoriais</a:t>
            </a: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;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vigilância, pesquisa e avaliação.</a:t>
            </a:r>
          </a:p>
        </p:txBody>
      </p:sp>
      <p:sp>
        <p:nvSpPr>
          <p:cNvPr id="2" name="Retângulo 1"/>
          <p:cNvSpPr/>
          <p:nvPr/>
        </p:nvSpPr>
        <p:spPr>
          <a:xfrm>
            <a:off x="1143257" y="3678218"/>
            <a:ext cx="7731802" cy="322728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1143257" y="4949467"/>
            <a:ext cx="7893168" cy="17081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pt-BR" sz="1500" b="1" dirty="0" smtClean="0">
                <a:solidFill>
                  <a:srgbClr val="000000"/>
                </a:solidFill>
                <a:latin typeface="+mj-lt"/>
              </a:rPr>
              <a:t>Objetivo 3.1: </a:t>
            </a: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Aumentar </a:t>
            </a:r>
            <a:r>
              <a:rPr lang="pt-BR" sz="1500" dirty="0">
                <a:solidFill>
                  <a:srgbClr val="000000"/>
                </a:solidFill>
                <a:latin typeface="+mj-lt"/>
              </a:rPr>
              <a:t>o preço de bebidas açucaradas e produtos energéticos com poucos nutrientes por meio de políticas fiscais. </a:t>
            </a:r>
          </a:p>
          <a:p>
            <a:r>
              <a:rPr lang="pt-BR" sz="1500" b="1" dirty="0" smtClean="0">
                <a:solidFill>
                  <a:srgbClr val="000000"/>
                </a:solidFill>
                <a:latin typeface="+mj-lt"/>
              </a:rPr>
              <a:t>Objetivo 3.2: </a:t>
            </a: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Sancionar </a:t>
            </a:r>
            <a:r>
              <a:rPr lang="pt-BR" sz="1500" dirty="0">
                <a:solidFill>
                  <a:srgbClr val="000000"/>
                </a:solidFill>
                <a:latin typeface="+mj-lt"/>
              </a:rPr>
              <a:t>regulamentações para proteger crianças e adolescentes do impacto do marketing de bebidas açucaradas, produtos energéticos com poucos nutrientes e </a:t>
            </a:r>
            <a:r>
              <a:rPr lang="pt-BR" sz="1500" dirty="0" err="1">
                <a:solidFill>
                  <a:srgbClr val="000000"/>
                </a:solidFill>
                <a:latin typeface="+mj-lt"/>
              </a:rPr>
              <a:t>fast-foods</a:t>
            </a:r>
            <a:r>
              <a:rPr lang="pt-BR" sz="1500" dirty="0">
                <a:solidFill>
                  <a:srgbClr val="000000"/>
                </a:solidFill>
                <a:latin typeface="+mj-lt"/>
              </a:rPr>
              <a:t>. </a:t>
            </a:r>
          </a:p>
          <a:p>
            <a:r>
              <a:rPr lang="pt-BR" sz="1500" b="1" u="sng" dirty="0" smtClean="0">
                <a:solidFill>
                  <a:srgbClr val="C00000"/>
                </a:solidFill>
                <a:latin typeface="+mj-lt"/>
              </a:rPr>
              <a:t>Objetivo 3.3: </a:t>
            </a:r>
            <a:r>
              <a:rPr lang="pt-BR" sz="1500" u="sng" dirty="0" smtClean="0">
                <a:solidFill>
                  <a:srgbClr val="C00000"/>
                </a:solidFill>
                <a:latin typeface="+mj-lt"/>
              </a:rPr>
              <a:t>Instituir </a:t>
            </a:r>
            <a:r>
              <a:rPr lang="pt-BR" sz="1500" u="sng" dirty="0">
                <a:solidFill>
                  <a:srgbClr val="C00000"/>
                </a:solidFill>
                <a:latin typeface="+mj-lt"/>
              </a:rPr>
              <a:t>normas para a rotulagem da parte frontal da embalagem para facilitar a rápida identificação de alimentos não saudáveis.</a:t>
            </a:r>
          </a:p>
        </p:txBody>
      </p:sp>
      <p:sp>
        <p:nvSpPr>
          <p:cNvPr id="9" name="Seta em curva para cima 8"/>
          <p:cNvSpPr/>
          <p:nvPr/>
        </p:nvSpPr>
        <p:spPr>
          <a:xfrm rot="5400000">
            <a:off x="-129007" y="4201696"/>
            <a:ext cx="1453331" cy="608082"/>
          </a:xfrm>
          <a:prstGeom prst="curved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28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77334" y="555811"/>
            <a:ext cx="8596668" cy="1320800"/>
          </a:xfrm>
        </p:spPr>
        <p:txBody>
          <a:bodyPr>
            <a:normAutofit/>
          </a:bodyPr>
          <a:lstStyle/>
          <a:p>
            <a:r>
              <a:rPr lang="pt-BR" sz="2600" b="1" dirty="0" smtClean="0">
                <a:solidFill>
                  <a:srgbClr val="85BF40"/>
                </a:solidFill>
              </a:rPr>
              <a:t>OMS: GUIA COM RECOMENDAÇÕES SOBRE O CONSUMO DE AÇÚCAR</a:t>
            </a:r>
            <a:endParaRPr lang="pt-BR" sz="2600" b="1" dirty="0">
              <a:solidFill>
                <a:srgbClr val="85BF4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932980" y="1696246"/>
            <a:ext cx="5349255" cy="4796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Recomendações para reduzir o risco de DCNT com foco especial na prevenção e no controle do aumento nocivo de peso e das cáries </a:t>
            </a: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dentárias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Evidências: crianças com uma ingestão mais elevada de bebidas açucaradas têm uma maior probabilidade de apresentar sobrepeso ou obesidade que crianças com uma ingestão mais </a:t>
            </a: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baixa</a:t>
            </a:r>
          </a:p>
          <a:p>
            <a:pPr marL="342900" indent="-342900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Recomendações: </a:t>
            </a:r>
          </a:p>
          <a:p>
            <a:pPr marL="800100" lvl="1" indent="-342900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Baixar a </a:t>
            </a: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ingestão de açúcares livres ao longo de toda a vida </a:t>
            </a:r>
          </a:p>
          <a:p>
            <a:pPr marL="800100" lvl="1" indent="-342900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</a:t>
            </a: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eduzir </a:t>
            </a: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 ingestão de açúcares livres a menos de 10% da ingestão calórica total</a:t>
            </a:r>
          </a:p>
          <a:p>
            <a:pPr marL="800100" lvl="1" indent="-342900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FF0000"/>
                </a:solidFill>
                <a:latin typeface="+mj-lt"/>
              </a:rPr>
              <a:t>Ideal: </a:t>
            </a:r>
            <a:r>
              <a:rPr lang="pt-BR" sz="1600" dirty="0" smtClean="0">
                <a:solidFill>
                  <a:srgbClr val="FF0000"/>
                </a:solidFill>
                <a:latin typeface="+mj-lt"/>
              </a:rPr>
              <a:t>redução </a:t>
            </a:r>
            <a:r>
              <a:rPr lang="pt-BR" sz="1600" dirty="0">
                <a:solidFill>
                  <a:srgbClr val="FF0000"/>
                </a:solidFill>
                <a:latin typeface="+mj-lt"/>
              </a:rPr>
              <a:t>ainda maior na ingestão de açúcares livres a menos de 5% da ingestão calórica total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801" y="1809222"/>
            <a:ext cx="2922577" cy="371410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1064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77334" y="340660"/>
            <a:ext cx="8596668" cy="934043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85BF40"/>
                </a:solidFill>
              </a:rPr>
              <a:t>INICIATIVAS PÚBLICAS BRASILEIRAS</a:t>
            </a:r>
            <a:endParaRPr lang="pt-BR" sz="3200" b="1" dirty="0">
              <a:solidFill>
                <a:srgbClr val="85BF40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677334" y="1170115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Estratégia </a:t>
            </a:r>
            <a:r>
              <a:rPr lang="pt-BR" b="1" dirty="0" err="1">
                <a:solidFill>
                  <a:srgbClr val="515C6F"/>
                </a:solidFill>
                <a:latin typeface="Times New Roman" panose="02020603050405020304" pitchFamily="18" charset="0"/>
              </a:rPr>
              <a:t>Intersetorial</a:t>
            </a:r>
            <a:r>
              <a:rPr lang="pt-BR" b="1" dirty="0">
                <a:solidFill>
                  <a:srgbClr val="515C6F"/>
                </a:solidFill>
                <a:latin typeface="Times New Roman" panose="02020603050405020304" pitchFamily="18" charset="0"/>
              </a:rPr>
              <a:t> de Prevenção e Controle da Obesidade: </a:t>
            </a:r>
            <a:endParaRPr lang="pt-BR" b="1" dirty="0" smtClean="0">
              <a:solidFill>
                <a:srgbClr val="515C6F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pt-BR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recomendações </a:t>
            </a:r>
            <a:r>
              <a:rPr lang="pt-BR" b="1" dirty="0">
                <a:solidFill>
                  <a:srgbClr val="515C6F"/>
                </a:solidFill>
                <a:latin typeface="Times New Roman" panose="02020603050405020304" pitchFamily="18" charset="0"/>
              </a:rPr>
              <a:t>para estados e </a:t>
            </a:r>
            <a:r>
              <a:rPr lang="pt-BR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municípios (2014)</a:t>
            </a:r>
            <a:endParaRPr lang="pt-BR" b="1" dirty="0">
              <a:solidFill>
                <a:srgbClr val="515C6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706921" y="2030894"/>
            <a:ext cx="5665679" cy="4650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>
                <a:solidFill>
                  <a:schemeClr val="tx2"/>
                </a:solidFill>
                <a:latin typeface="+mj-lt"/>
              </a:rPr>
              <a:t>Elaborado no âmbito da CAISAN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 smtClean="0">
                <a:solidFill>
                  <a:schemeClr val="tx2"/>
                </a:solidFill>
                <a:latin typeface="+mj-lt"/>
              </a:rPr>
              <a:t>Objetivo</a:t>
            </a:r>
            <a:r>
              <a:rPr lang="pt-BR" sz="1600" dirty="0">
                <a:solidFill>
                  <a:schemeClr val="tx2"/>
                </a:solidFill>
                <a:latin typeface="+mj-lt"/>
              </a:rPr>
              <a:t>: prevenir e controlar a obesidade na população brasileira, por meio de ações </a:t>
            </a:r>
            <a:r>
              <a:rPr lang="pt-BR" sz="1600" dirty="0" err="1">
                <a:solidFill>
                  <a:schemeClr val="tx2"/>
                </a:solidFill>
                <a:latin typeface="+mj-lt"/>
              </a:rPr>
              <a:t>intersetoriais</a:t>
            </a:r>
            <a:r>
              <a:rPr lang="pt-BR" sz="1600" dirty="0">
                <a:solidFill>
                  <a:schemeClr val="tx2"/>
                </a:solidFill>
                <a:latin typeface="+mj-lt"/>
              </a:rPr>
              <a:t>, promovendo a alimentação adequada e saudável e a prática de atividade </a:t>
            </a:r>
            <a:r>
              <a:rPr lang="pt-BR" sz="1600" dirty="0" smtClean="0">
                <a:solidFill>
                  <a:schemeClr val="tx2"/>
                </a:solidFill>
                <a:latin typeface="+mj-lt"/>
              </a:rPr>
              <a:t>física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 smtClean="0">
                <a:solidFill>
                  <a:schemeClr val="tx2"/>
                </a:solidFill>
                <a:latin typeface="+mj-lt"/>
              </a:rPr>
              <a:t>Organizada </a:t>
            </a:r>
            <a:r>
              <a:rPr lang="pt-BR" sz="1600" dirty="0">
                <a:solidFill>
                  <a:schemeClr val="tx2"/>
                </a:solidFill>
                <a:latin typeface="+mj-lt"/>
              </a:rPr>
              <a:t>em 6 eixos de ação: </a:t>
            </a:r>
          </a:p>
          <a:p>
            <a:pPr marL="857250" lvl="1" indent="-400050">
              <a:spcBef>
                <a:spcPts val="300"/>
              </a:spcBef>
              <a:buClr>
                <a:schemeClr val="accent1"/>
              </a:buClr>
              <a:buSzPct val="80000"/>
              <a:buFont typeface="+mj-lt"/>
              <a:buAutoNum type="romanUcPeriod"/>
            </a:pPr>
            <a:r>
              <a:rPr lang="pt-BR" sz="1500" dirty="0" smtClean="0"/>
              <a:t>Disponibilidade </a:t>
            </a:r>
            <a:r>
              <a:rPr lang="pt-BR" sz="1500" dirty="0"/>
              <a:t>e acesso a alimentos adequados e saudáveis </a:t>
            </a:r>
            <a:endParaRPr lang="pt-BR" sz="1500" dirty="0" smtClean="0"/>
          </a:p>
          <a:p>
            <a:pPr marL="857250" lvl="1" indent="-400050">
              <a:spcBef>
                <a:spcPts val="300"/>
              </a:spcBef>
              <a:buClr>
                <a:schemeClr val="accent1"/>
              </a:buClr>
              <a:buSzPct val="80000"/>
              <a:buFont typeface="+mj-lt"/>
              <a:buAutoNum type="romanUcPeriod"/>
            </a:pPr>
            <a:r>
              <a:rPr lang="pt-BR" sz="1500" dirty="0" smtClean="0"/>
              <a:t>Ações </a:t>
            </a:r>
            <a:r>
              <a:rPr lang="pt-BR" sz="1500" dirty="0"/>
              <a:t>de educação, comunicação e informação </a:t>
            </a:r>
            <a:endParaRPr lang="pt-BR" sz="1500" dirty="0" smtClean="0"/>
          </a:p>
          <a:p>
            <a:pPr marL="857250" lvl="1" indent="-400050">
              <a:spcBef>
                <a:spcPts val="300"/>
              </a:spcBef>
              <a:buClr>
                <a:schemeClr val="accent1"/>
              </a:buClr>
              <a:buSzPct val="80000"/>
              <a:buFont typeface="+mj-lt"/>
              <a:buAutoNum type="romanUcPeriod"/>
            </a:pPr>
            <a:r>
              <a:rPr lang="pt-BR" sz="1500" dirty="0" smtClean="0"/>
              <a:t>Promoção </a:t>
            </a:r>
            <a:r>
              <a:rPr lang="pt-BR" sz="1500" dirty="0"/>
              <a:t>de modos de vida saudáveis em ambientes específicos </a:t>
            </a:r>
            <a:endParaRPr lang="pt-BR" sz="1500" dirty="0" smtClean="0"/>
          </a:p>
          <a:p>
            <a:pPr marL="857250" lvl="1" indent="-400050">
              <a:spcBef>
                <a:spcPts val="300"/>
              </a:spcBef>
              <a:buClr>
                <a:schemeClr val="accent1"/>
              </a:buClr>
              <a:buSzPct val="80000"/>
              <a:buFont typeface="+mj-lt"/>
              <a:buAutoNum type="romanUcPeriod"/>
            </a:pPr>
            <a:r>
              <a:rPr lang="pt-BR" sz="1500" dirty="0" smtClean="0"/>
              <a:t>Vigilância </a:t>
            </a:r>
            <a:r>
              <a:rPr lang="pt-BR" sz="1500" dirty="0"/>
              <a:t>Alimentar e Nutricional </a:t>
            </a:r>
            <a:endParaRPr lang="pt-BR" sz="1500" dirty="0" smtClean="0"/>
          </a:p>
          <a:p>
            <a:pPr marL="857250" lvl="1" indent="-400050">
              <a:spcBef>
                <a:spcPts val="300"/>
              </a:spcBef>
              <a:buClr>
                <a:schemeClr val="accent1"/>
              </a:buClr>
              <a:buSzPct val="80000"/>
              <a:buFont typeface="+mj-lt"/>
              <a:buAutoNum type="romanUcPeriod"/>
            </a:pPr>
            <a:r>
              <a:rPr lang="pt-BR" sz="1500" dirty="0" smtClean="0"/>
              <a:t>Atenção </a:t>
            </a:r>
            <a:r>
              <a:rPr lang="pt-BR" sz="1500" dirty="0"/>
              <a:t>integral à saúde do indivíduo com sobrepeso/obesidade na rede de saúde. </a:t>
            </a:r>
            <a:endParaRPr lang="pt-BR" sz="1500" dirty="0" smtClean="0"/>
          </a:p>
          <a:p>
            <a:pPr marL="857250" lvl="1" indent="-400050">
              <a:spcBef>
                <a:spcPts val="300"/>
              </a:spcBef>
              <a:buClr>
                <a:schemeClr val="accent1"/>
              </a:buClr>
              <a:buSzPct val="80000"/>
              <a:buFont typeface="+mj-lt"/>
              <a:buAutoNum type="romanUcPeriod"/>
            </a:pPr>
            <a:r>
              <a:rPr lang="pt-BR" sz="1500" b="1" dirty="0" smtClean="0">
                <a:solidFill>
                  <a:srgbClr val="C00000"/>
                </a:solidFill>
              </a:rPr>
              <a:t>Regulação </a:t>
            </a:r>
            <a:r>
              <a:rPr lang="pt-BR" sz="1500" b="1" dirty="0">
                <a:solidFill>
                  <a:srgbClr val="C00000"/>
                </a:solidFill>
              </a:rPr>
              <a:t>e controle da qualidade e </a:t>
            </a:r>
            <a:br>
              <a:rPr lang="pt-BR" sz="1500" b="1" dirty="0">
                <a:solidFill>
                  <a:srgbClr val="C00000"/>
                </a:solidFill>
              </a:rPr>
            </a:br>
            <a:r>
              <a:rPr lang="pt-BR" sz="1500" b="1" dirty="0" smtClean="0">
                <a:solidFill>
                  <a:srgbClr val="C00000"/>
                </a:solidFill>
              </a:rPr>
              <a:t>inocuidade </a:t>
            </a:r>
            <a:r>
              <a:rPr lang="pt-BR" sz="1500" b="1" dirty="0">
                <a:solidFill>
                  <a:srgbClr val="C00000"/>
                </a:solidFill>
              </a:rPr>
              <a:t>de alimentos</a:t>
            </a:r>
            <a:endParaRPr lang="pt-BR" sz="15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46" y="2186070"/>
            <a:ext cx="2717264" cy="340193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72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77334" y="277160"/>
            <a:ext cx="8596668" cy="934043"/>
          </a:xfrm>
        </p:spPr>
        <p:txBody>
          <a:bodyPr>
            <a:normAutofit/>
          </a:bodyPr>
          <a:lstStyle/>
          <a:p>
            <a:r>
              <a:rPr lang="pt-BR" sz="3200" b="1" dirty="0">
                <a:solidFill>
                  <a:srgbClr val="85BF40"/>
                </a:solidFill>
              </a:rPr>
              <a:t>INICIATIVAS PÚBLICAS BRASILEIRAS</a:t>
            </a:r>
          </a:p>
        </p:txBody>
      </p:sp>
      <p:sp>
        <p:nvSpPr>
          <p:cNvPr id="2" name="Retângulo 1"/>
          <p:cNvSpPr/>
          <p:nvPr/>
        </p:nvSpPr>
        <p:spPr>
          <a:xfrm>
            <a:off x="552076" y="1900603"/>
            <a:ext cx="9049123" cy="4639732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 smtClean="0"/>
              <a:t>Disponibilidade e acesso a alimentos adequados e </a:t>
            </a:r>
            <a:r>
              <a:rPr lang="pt-BR" sz="1500" dirty="0"/>
              <a:t>saudáveis </a:t>
            </a:r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/>
              <a:t>Agenda de reformulação de alimentos processados com as indústrias de alimentação </a:t>
            </a:r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 smtClean="0"/>
              <a:t>Termo </a:t>
            </a:r>
            <a:r>
              <a:rPr lang="pt-BR" sz="1500" dirty="0"/>
              <a:t>de Compromisso entre o Ministério da Saúde e associações representativas do setor produtivo, com objetivo de redução das quantidades de açúcar, gorduras e sódio nos alimentos </a:t>
            </a:r>
            <a:r>
              <a:rPr lang="pt-BR" sz="1500" dirty="0" smtClean="0"/>
              <a:t>processados</a:t>
            </a:r>
            <a:endParaRPr lang="pt-BR" sz="1500" dirty="0"/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 smtClean="0"/>
              <a:t>Monitoramento </a:t>
            </a:r>
            <a:r>
              <a:rPr lang="pt-BR" sz="1500" dirty="0"/>
              <a:t>dos teores de sódio, açúcares e gorduras em alimentos processados realizados pela ANVISA </a:t>
            </a:r>
            <a:endParaRPr lang="pt-BR" sz="1500" dirty="0" smtClean="0"/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pt-BR" sz="1500" dirty="0"/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pt-BR" sz="1500" dirty="0" smtClean="0"/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pt-BR" sz="1500" dirty="0"/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pt-BR" sz="1500" dirty="0" smtClean="0"/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 smtClean="0"/>
              <a:t>Elaboração </a:t>
            </a:r>
            <a:r>
              <a:rPr lang="pt-BR" sz="1500" dirty="0"/>
              <a:t>do Guia de Boas Práticas Nutricionais para Pão Francês e do Documento de Referência para Guias de Boas Práticas </a:t>
            </a:r>
            <a:r>
              <a:rPr lang="pt-BR" sz="1500" dirty="0" smtClean="0"/>
              <a:t>Nutricionais</a:t>
            </a:r>
            <a:endParaRPr lang="pt-BR" sz="1500" dirty="0"/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/>
              <a:t>Capacitação dos agricultores familiares com foco no uso de agrotóxicos e </a:t>
            </a:r>
            <a:r>
              <a:rPr lang="pt-BR" sz="1500" dirty="0" smtClean="0"/>
              <a:t>transgênicos</a:t>
            </a:r>
            <a:endParaRPr lang="pt-BR" sz="1500" dirty="0"/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/>
              <a:t>Regulamentação do fornecimento de alimentos e refeições para o setor </a:t>
            </a:r>
            <a:r>
              <a:rPr lang="pt-BR" sz="1500" dirty="0" smtClean="0"/>
              <a:t>público</a:t>
            </a:r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 smtClean="0"/>
              <a:t>Fomentar </a:t>
            </a:r>
            <a:r>
              <a:rPr lang="pt-BR" sz="1500" dirty="0"/>
              <a:t>a normatização da rotulagem dos alimentos geneticamente </a:t>
            </a:r>
            <a:r>
              <a:rPr lang="pt-BR" sz="1500" dirty="0" smtClean="0"/>
              <a:t>modificados</a:t>
            </a:r>
          </a:p>
          <a:p>
            <a:pPr marL="723900" lvl="1" indent="-19050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b="1" dirty="0"/>
              <a:t>Aprimoramento das normas de rotulagem de alimentos</a:t>
            </a:r>
          </a:p>
          <a:p>
            <a:pPr marL="857250" lvl="1" indent="-400050">
              <a:lnSpc>
                <a:spcPct val="110000"/>
              </a:lnSpc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pt-BR" sz="1600" dirty="0"/>
          </a:p>
          <a:p>
            <a:pPr marL="857250" lvl="1" indent="-400050">
              <a:spcBef>
                <a:spcPts val="3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pt-BR" sz="15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677334" y="1160015"/>
            <a:ext cx="7368005" cy="361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b="1" dirty="0" smtClean="0"/>
              <a:t>Eixo VI - Regulação </a:t>
            </a:r>
            <a:r>
              <a:rPr lang="pt-BR" sz="1600" b="1" dirty="0"/>
              <a:t>e controle da qualidade e inocuidade de alimentos:</a:t>
            </a:r>
          </a:p>
        </p:txBody>
      </p:sp>
      <p:sp>
        <p:nvSpPr>
          <p:cNvPr id="4" name="Retângulo 3"/>
          <p:cNvSpPr/>
          <p:nvPr/>
        </p:nvSpPr>
        <p:spPr>
          <a:xfrm>
            <a:off x="5559910" y="4854239"/>
            <a:ext cx="4041289" cy="53788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98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55811"/>
            <a:ext cx="8596668" cy="1320800"/>
          </a:xfrm>
        </p:spPr>
        <p:txBody>
          <a:bodyPr>
            <a:normAutofit/>
          </a:bodyPr>
          <a:lstStyle/>
          <a:p>
            <a:r>
              <a:rPr lang="pt-BR" sz="3200" b="1" dirty="0" smtClean="0"/>
              <a:t>ROTULAGEM DE ALIMENTOS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630776"/>
            <a:ext cx="8596668" cy="4172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 smtClean="0">
                <a:solidFill>
                  <a:srgbClr val="515C6F"/>
                </a:solidFill>
                <a:latin typeface="+mj-lt"/>
              </a:rPr>
              <a:t>IMPORTÂNCIA DOS RÓTULOS:</a:t>
            </a:r>
          </a:p>
          <a:p>
            <a:pPr>
              <a:lnSpc>
                <a:spcPct val="130000"/>
              </a:lnSpc>
            </a:pPr>
            <a:r>
              <a:rPr lang="pt-BR" sz="1700" dirty="0" smtClean="0">
                <a:latin typeface="+mj-lt"/>
              </a:rPr>
              <a:t>Comunicação entre produtores e consumidores</a:t>
            </a:r>
            <a:endParaRPr lang="pt-BR" sz="1700" dirty="0">
              <a:latin typeface="+mj-lt"/>
            </a:endParaRPr>
          </a:p>
          <a:p>
            <a:pPr>
              <a:lnSpc>
                <a:spcPct val="130000"/>
              </a:lnSpc>
            </a:pPr>
            <a:r>
              <a:rPr lang="pt-BR" sz="1700" dirty="0" smtClean="0">
                <a:latin typeface="+mj-lt"/>
              </a:rPr>
              <a:t>Direito à informação</a:t>
            </a:r>
            <a:endParaRPr lang="pt-BR" sz="1700" dirty="0">
              <a:latin typeface="+mj-lt"/>
            </a:endParaRPr>
          </a:p>
          <a:p>
            <a:pPr>
              <a:lnSpc>
                <a:spcPct val="130000"/>
              </a:lnSpc>
            </a:pPr>
            <a:r>
              <a:rPr lang="pt-BR" sz="1700" dirty="0" smtClean="0">
                <a:latin typeface="+mj-lt"/>
              </a:rPr>
              <a:t>Dados básicos sobre as </a:t>
            </a:r>
            <a:r>
              <a:rPr lang="pt-BR" sz="1700" b="1" dirty="0" smtClean="0">
                <a:solidFill>
                  <a:srgbClr val="C00000"/>
                </a:solidFill>
                <a:latin typeface="+mj-lt"/>
              </a:rPr>
              <a:t>características de composição e qualidade dos alimentos</a:t>
            </a:r>
            <a:endParaRPr lang="pt-BR" sz="1700" b="1" dirty="0">
              <a:solidFill>
                <a:srgbClr val="C00000"/>
              </a:solidFill>
              <a:latin typeface="+mj-lt"/>
            </a:endParaRPr>
          </a:p>
          <a:p>
            <a:pPr>
              <a:lnSpc>
                <a:spcPct val="130000"/>
              </a:lnSpc>
            </a:pPr>
            <a:r>
              <a:rPr lang="pt-BR" sz="1700" dirty="0" smtClean="0">
                <a:latin typeface="+mj-lt"/>
              </a:rPr>
              <a:t>Informar presença de componentes que </a:t>
            </a:r>
            <a:r>
              <a:rPr lang="pt-BR" sz="1700" b="1" dirty="0" smtClean="0">
                <a:solidFill>
                  <a:srgbClr val="C00000"/>
                </a:solidFill>
                <a:latin typeface="+mj-lt"/>
              </a:rPr>
              <a:t>envolvam risco</a:t>
            </a:r>
            <a:r>
              <a:rPr lang="pt-BR" sz="1700" dirty="0" smtClean="0">
                <a:latin typeface="+mj-lt"/>
              </a:rPr>
              <a:t> ou que sejam importantes para a promoção da saúde</a:t>
            </a:r>
            <a:endParaRPr lang="pt-BR" sz="1700" dirty="0">
              <a:latin typeface="+mj-lt"/>
            </a:endParaRPr>
          </a:p>
          <a:p>
            <a:pPr>
              <a:lnSpc>
                <a:spcPct val="130000"/>
              </a:lnSpc>
            </a:pPr>
            <a:r>
              <a:rPr lang="pt-BR" sz="1700" dirty="0" smtClean="0">
                <a:latin typeface="+mj-lt"/>
              </a:rPr>
              <a:t>Incentivar a melhoria dos alimentos produzidos </a:t>
            </a:r>
            <a:endParaRPr lang="pt-BR" sz="1700" dirty="0">
              <a:latin typeface="+mj-lt"/>
            </a:endParaRPr>
          </a:p>
          <a:p>
            <a:pPr>
              <a:lnSpc>
                <a:spcPct val="130000"/>
              </a:lnSpc>
            </a:pPr>
            <a:r>
              <a:rPr lang="pt-BR" sz="1700" dirty="0" smtClean="0">
                <a:latin typeface="+mj-lt"/>
              </a:rPr>
              <a:t>Contribuir para a seleção de alimentos mais saudáveis</a:t>
            </a:r>
            <a:endParaRPr lang="pt-BR" sz="1700" dirty="0">
              <a:latin typeface="+mj-lt"/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13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0034" y="1519160"/>
            <a:ext cx="8403166" cy="463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 smtClean="0">
                <a:solidFill>
                  <a:srgbClr val="515C6F"/>
                </a:solidFill>
                <a:latin typeface="+mj-lt"/>
              </a:rPr>
              <a:t>O QUE TEMOS HOJE?</a:t>
            </a:r>
            <a:endParaRPr lang="pt-BR" sz="2000" dirty="0" smtClean="0">
              <a:latin typeface="+mj-lt"/>
            </a:endParaRPr>
          </a:p>
          <a:p>
            <a:pPr>
              <a:lnSpc>
                <a:spcPct val="105000"/>
              </a:lnSpc>
            </a:pPr>
            <a:r>
              <a:rPr lang="pt-BR" sz="1600" b="1" dirty="0" smtClean="0">
                <a:latin typeface="+mj-lt"/>
              </a:rPr>
              <a:t>Informações favoráveis à indústria em destaque </a:t>
            </a:r>
            <a:r>
              <a:rPr lang="pt-BR" sz="1600" dirty="0" smtClean="0">
                <a:latin typeface="+mj-lt"/>
              </a:rPr>
              <a:t>- com linguagem atraente aos consumidores, inclusive crianças </a:t>
            </a:r>
            <a:br>
              <a:rPr lang="pt-BR" sz="1600" dirty="0" smtClean="0">
                <a:latin typeface="+mj-lt"/>
              </a:rPr>
            </a:br>
            <a:r>
              <a:rPr lang="pt-BR" sz="1600" dirty="0" smtClean="0">
                <a:latin typeface="+mj-lt"/>
              </a:rPr>
              <a:t>(</a:t>
            </a:r>
            <a:r>
              <a:rPr lang="pt-BR" sz="1600" dirty="0" err="1" smtClean="0">
                <a:latin typeface="+mj-lt"/>
              </a:rPr>
              <a:t>ex</a:t>
            </a:r>
            <a:r>
              <a:rPr lang="pt-BR" sz="1600" dirty="0" smtClean="0">
                <a:latin typeface="+mj-lt"/>
              </a:rPr>
              <a:t>: presença de personagens infantis, ídolos, imagens de diversão, </a:t>
            </a:r>
            <a:r>
              <a:rPr lang="pt-BR" sz="1600" dirty="0" err="1" smtClean="0">
                <a:latin typeface="+mj-lt"/>
              </a:rPr>
              <a:t>etc</a:t>
            </a:r>
            <a:r>
              <a:rPr lang="pt-BR" sz="1600" dirty="0" smtClean="0">
                <a:latin typeface="+mj-lt"/>
              </a:rPr>
              <a:t>) </a:t>
            </a:r>
          </a:p>
          <a:p>
            <a:pPr>
              <a:lnSpc>
                <a:spcPct val="105000"/>
              </a:lnSpc>
            </a:pPr>
            <a:r>
              <a:rPr lang="pt-BR" sz="1600" b="1" dirty="0" smtClean="0">
                <a:latin typeface="+mj-lt"/>
              </a:rPr>
              <a:t>Informações “negativas” não são claras</a:t>
            </a:r>
            <a:r>
              <a:rPr lang="pt-BR" sz="1600" dirty="0" smtClean="0">
                <a:latin typeface="+mj-lt"/>
              </a:rPr>
              <a:t>, principalmente sobre nutrientes que podem trazer danos à saúde e os riscos que seu consumo excessivo pode levar à doenças crônicas </a:t>
            </a:r>
          </a:p>
          <a:p>
            <a:pPr>
              <a:lnSpc>
                <a:spcPct val="105000"/>
              </a:lnSpc>
            </a:pPr>
            <a:r>
              <a:rPr lang="pt-BR" sz="1600" dirty="0" smtClean="0">
                <a:latin typeface="+mj-lt"/>
              </a:rPr>
              <a:t>Rotulagem de alimentos (informação nutricional complementar) utilizada pelas indústrias como estratégia de </a:t>
            </a:r>
            <a:r>
              <a:rPr lang="pt-BR" sz="1600" b="1" dirty="0" smtClean="0">
                <a:latin typeface="+mj-lt"/>
              </a:rPr>
              <a:t>“marketing nutricional”</a:t>
            </a:r>
          </a:p>
          <a:p>
            <a:pPr>
              <a:lnSpc>
                <a:spcPct val="105000"/>
              </a:lnSpc>
            </a:pPr>
            <a:r>
              <a:rPr lang="pt-BR" sz="1600" b="1" dirty="0" smtClean="0">
                <a:latin typeface="+mj-lt"/>
              </a:rPr>
              <a:t>Outros problema</a:t>
            </a:r>
            <a:r>
              <a:rPr lang="pt-BR" sz="1600" dirty="0" smtClean="0">
                <a:latin typeface="+mj-lt"/>
              </a:rPr>
              <a:t>s: alegações pouco confiáveis, linguagem inacessível (matemática, científica, focada em nutrientes)</a:t>
            </a:r>
            <a:endParaRPr lang="pt-BR" sz="1600" b="1" dirty="0" smtClean="0">
              <a:latin typeface="+mj-lt"/>
            </a:endParaRPr>
          </a:p>
          <a:p>
            <a:endParaRPr lang="pt-BR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677334" y="555811"/>
            <a:ext cx="8596668" cy="1320800"/>
          </a:xfrm>
        </p:spPr>
        <p:txBody>
          <a:bodyPr>
            <a:normAutofit/>
          </a:bodyPr>
          <a:lstStyle/>
          <a:p>
            <a:r>
              <a:rPr lang="pt-BR" sz="3200" b="1" dirty="0" smtClean="0"/>
              <a:t>ROTULAGEM DE ALIMENTOS</a:t>
            </a:r>
            <a:endParaRPr lang="pt-BR" sz="32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85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77334" y="555811"/>
            <a:ext cx="8596668" cy="1320800"/>
          </a:xfrm>
        </p:spPr>
        <p:txBody>
          <a:bodyPr>
            <a:normAutofit/>
          </a:bodyPr>
          <a:lstStyle/>
          <a:p>
            <a:r>
              <a:rPr lang="pt-BR" sz="3200" b="1" dirty="0" smtClean="0"/>
              <a:t>CFN APOIA </a:t>
            </a:r>
            <a:r>
              <a:rPr lang="pt-BR" sz="3200" b="1" dirty="0"/>
              <a:t>P</a:t>
            </a:r>
            <a:r>
              <a:rPr lang="pt-BR" sz="3200" b="1" dirty="0" smtClean="0"/>
              <a:t>LS nº </a:t>
            </a:r>
            <a:r>
              <a:rPr lang="pt-BR" sz="3200" b="1" dirty="0"/>
              <a:t>8, de </a:t>
            </a:r>
            <a:r>
              <a:rPr lang="pt-BR" sz="3200" b="1" dirty="0" smtClean="0"/>
              <a:t>2015!</a:t>
            </a:r>
            <a:endParaRPr lang="pt-BR" sz="3200" b="1" dirty="0"/>
          </a:p>
        </p:txBody>
      </p:sp>
      <p:sp>
        <p:nvSpPr>
          <p:cNvPr id="3" name="Retângulo 2"/>
          <p:cNvSpPr/>
          <p:nvPr/>
        </p:nvSpPr>
        <p:spPr>
          <a:xfrm>
            <a:off x="1725349" y="1746863"/>
            <a:ext cx="7598836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pt-BR" sz="1600" dirty="0"/>
              <a:t>Acrescenta §3° ao </a:t>
            </a:r>
            <a:r>
              <a:rPr lang="pt-BR" sz="1600" dirty="0" smtClean="0"/>
              <a:t>Art</a:t>
            </a:r>
            <a:r>
              <a:rPr lang="pt-BR" sz="1600" dirty="0"/>
              <a:t>. 6° da Lei n° 8.918, de 14 de julho de 1994, para determinar que as </a:t>
            </a:r>
            <a:r>
              <a:rPr lang="pt-BR" sz="1600" dirty="0" smtClean="0"/>
              <a:t>EMBALAGENS DE BEBIDAS AÇUCARADAS CONTENHAM ADVERTÊNCIA SOBRE AOS MALEFÍCIOS QUE O CONSUMO ABUSIVO DESSAS BEBIDAS</a:t>
            </a:r>
            <a:endParaRPr lang="pt-BR" sz="1600" dirty="0"/>
          </a:p>
        </p:txBody>
      </p:sp>
      <p:sp>
        <p:nvSpPr>
          <p:cNvPr id="5" name="Seta dobrada 4"/>
          <p:cNvSpPr/>
          <p:nvPr/>
        </p:nvSpPr>
        <p:spPr>
          <a:xfrm rot="10800000" flipH="1">
            <a:off x="952500" y="1282700"/>
            <a:ext cx="622300" cy="105111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1725349" y="2865361"/>
            <a:ext cx="7598836" cy="3546870"/>
          </a:xfrm>
        </p:spPr>
        <p:txBody>
          <a:bodyPr>
            <a:normAutofit/>
          </a:bodyPr>
          <a:lstStyle/>
          <a:p>
            <a:pPr marL="0" indent="0">
              <a:lnSpc>
                <a:spcPct val="105000"/>
              </a:lnSpc>
              <a:buNone/>
            </a:pPr>
            <a:r>
              <a:rPr lang="pt-BR" sz="1600" dirty="0" smtClean="0"/>
              <a:t>A </a:t>
            </a:r>
            <a:r>
              <a:rPr lang="pt-BR" sz="1600" dirty="0"/>
              <a:t>exemplo </a:t>
            </a:r>
            <a:r>
              <a:rPr lang="pt-BR" sz="1600" dirty="0" smtClean="0"/>
              <a:t>das </a:t>
            </a:r>
            <a:r>
              <a:rPr lang="pt-BR" sz="1600" dirty="0"/>
              <a:t>mensagens de advertências nas embalagens dos produtos de </a:t>
            </a:r>
            <a:r>
              <a:rPr lang="pt-BR" sz="1600" dirty="0" smtClean="0"/>
              <a:t>tabaco, a medida:</a:t>
            </a:r>
            <a:endParaRPr lang="pt-BR" sz="1600" dirty="0"/>
          </a:p>
          <a:p>
            <a:pPr>
              <a:lnSpc>
                <a:spcPct val="105000"/>
              </a:lnSpc>
            </a:pPr>
            <a:r>
              <a:rPr lang="pt-BR" sz="1600" dirty="0" smtClean="0"/>
              <a:t>Contrapõe-se às engenhosas e criativas estratégias de marketing elaboradas para atrair o consumidor</a:t>
            </a:r>
          </a:p>
          <a:p>
            <a:pPr>
              <a:lnSpc>
                <a:spcPct val="105000"/>
              </a:lnSpc>
            </a:pPr>
            <a:r>
              <a:rPr lang="pt-BR" sz="1600" dirty="0" smtClean="0"/>
              <a:t>Diminui atração pelo produto</a:t>
            </a:r>
          </a:p>
          <a:p>
            <a:pPr>
              <a:lnSpc>
                <a:spcPct val="105000"/>
              </a:lnSpc>
            </a:pPr>
            <a:r>
              <a:rPr lang="pt-BR" sz="1600" dirty="0" smtClean="0"/>
              <a:t>Possibilita </a:t>
            </a:r>
            <a:r>
              <a:rPr lang="pt-BR" sz="1600" dirty="0"/>
              <a:t>comunicação do risco do consumo de bebidas açucaradas</a:t>
            </a:r>
          </a:p>
          <a:p>
            <a:pPr>
              <a:lnSpc>
                <a:spcPct val="105000"/>
              </a:lnSpc>
            </a:pPr>
            <a:r>
              <a:rPr lang="pt-BR" sz="1600" dirty="0" smtClean="0"/>
              <a:t>Incentiva mudanças relacionadas às representações </a:t>
            </a:r>
            <a:r>
              <a:rPr lang="pt-BR" sz="1600" dirty="0"/>
              <a:t>sociais do </a:t>
            </a:r>
            <a:r>
              <a:rPr lang="pt-BR" sz="1600" dirty="0" smtClean="0"/>
              <a:t>refrigerante, </a:t>
            </a:r>
            <a:r>
              <a:rPr lang="pt-BR" sz="1600" dirty="0"/>
              <a:t>ainda </a:t>
            </a:r>
            <a:r>
              <a:rPr lang="pt-BR" sz="1600" dirty="0" smtClean="0"/>
              <a:t>positivas, principalmente para o público infantil</a:t>
            </a:r>
          </a:p>
          <a:p>
            <a:pPr>
              <a:lnSpc>
                <a:spcPct val="105000"/>
              </a:lnSpc>
            </a:pPr>
            <a:r>
              <a:rPr lang="pt-BR" sz="1600" dirty="0" smtClean="0"/>
              <a:t>É mais um importante componente </a:t>
            </a:r>
            <a:r>
              <a:rPr lang="pt-BR" sz="1600" dirty="0"/>
              <a:t>para as ações de </a:t>
            </a:r>
            <a:r>
              <a:rPr lang="pt-BR" sz="1600" dirty="0" smtClean="0"/>
              <a:t>prevenção e controle do sobrepeso, obesidade e DCNT</a:t>
            </a:r>
          </a:p>
        </p:txBody>
      </p:sp>
    </p:spTree>
    <p:extLst>
      <p:ext uri="{BB962C8B-B14F-4D97-AF65-F5344CB8AC3E}">
        <p14:creationId xmlns:p14="http://schemas.microsoft.com/office/powerpoint/2010/main" val="165094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06" y="989485"/>
            <a:ext cx="5706812" cy="3579184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2711416" y="4568669"/>
            <a:ext cx="3859031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pt-BR" sz="1700" b="1" dirty="0" smtClean="0">
                <a:solidFill>
                  <a:srgbClr val="515C6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CONTATO</a:t>
            </a:r>
          </a:p>
          <a:p>
            <a:pPr lvl="0" algn="r"/>
            <a:r>
              <a:rPr lang="pt-BR" sz="1700" dirty="0" smtClean="0">
                <a:solidFill>
                  <a:srgbClr val="515C6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SRTVS - Quadra 701, Bloco II, Centro Empresarial Assis Chateaubriand, 406</a:t>
            </a:r>
            <a:br>
              <a:rPr lang="pt-BR" sz="1700" dirty="0" smtClean="0">
                <a:solidFill>
                  <a:srgbClr val="515C6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sz="1700" dirty="0" smtClean="0">
                <a:solidFill>
                  <a:srgbClr val="515C6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(61) 3225 6027</a:t>
            </a:r>
          </a:p>
          <a:p>
            <a:pPr lvl="0" algn="r"/>
            <a:r>
              <a:rPr lang="pt-BR" sz="1700" dirty="0" smtClean="0">
                <a:solidFill>
                  <a:srgbClr val="515C6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contato@cfn.org.br</a:t>
            </a:r>
            <a:endParaRPr lang="pt-BR" sz="1700" dirty="0">
              <a:solidFill>
                <a:srgbClr val="515C6F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68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4043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85BF40"/>
                </a:solidFill>
              </a:rPr>
              <a:t>CENÁRIO MUNDIAL</a:t>
            </a:r>
            <a:endParaRPr lang="pt-BR" sz="3200" b="1" dirty="0">
              <a:solidFill>
                <a:srgbClr val="85BF4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352472"/>
            <a:ext cx="8332195" cy="3880773"/>
          </a:xfrm>
        </p:spPr>
        <p:txBody>
          <a:bodyPr/>
          <a:lstStyle/>
          <a:p>
            <a:pPr>
              <a:lnSpc>
                <a:spcPct val="120000"/>
              </a:lnSpc>
            </a:pP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De 1980 a </a:t>
            </a:r>
            <a:r>
              <a:rPr lang="pt-BR" sz="2000" dirty="0" smtClean="0"/>
              <a:t>2013: </a:t>
            </a:r>
            <a:r>
              <a:rPr lang="pt-BR" sz="2000" dirty="0"/>
              <a:t>prevalência de </a:t>
            </a:r>
            <a:r>
              <a:rPr lang="pt-BR" sz="2000" dirty="0" smtClean="0"/>
              <a:t>excesso de peso </a:t>
            </a:r>
            <a:r>
              <a:rPr lang="pt-BR" sz="2000" dirty="0"/>
              <a:t>em crianças aumentou em quase 50</a:t>
            </a:r>
            <a:r>
              <a:rPr lang="pt-BR" sz="2000" dirty="0" smtClean="0"/>
              <a:t>%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 smtClean="0"/>
              <a:t>Atualmente: </a:t>
            </a:r>
            <a:r>
              <a:rPr lang="pt-BR" sz="2000" dirty="0"/>
              <a:t>mais de 42 milhões de crianças menores de 5 anos </a:t>
            </a:r>
            <a:r>
              <a:rPr lang="pt-BR" sz="2000" dirty="0" smtClean="0"/>
              <a:t>afetadas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T</a:t>
            </a:r>
            <a:r>
              <a:rPr lang="pt-BR" sz="2000" dirty="0" smtClean="0"/>
              <a:t>endência </a:t>
            </a:r>
            <a:r>
              <a:rPr lang="pt-BR" sz="2000" dirty="0"/>
              <a:t>para </a:t>
            </a:r>
            <a:r>
              <a:rPr lang="pt-BR" sz="2000" dirty="0" smtClean="0"/>
              <a:t>2025: </a:t>
            </a:r>
            <a:r>
              <a:rPr lang="pt-BR" sz="2000" dirty="0"/>
              <a:t>70 milhões de lactantes e crianças com o </a:t>
            </a:r>
            <a:r>
              <a:rPr lang="pt-BR" sz="2000" dirty="0" smtClean="0"/>
              <a:t>sobrepeso</a:t>
            </a:r>
            <a:endParaRPr lang="pt-BR" sz="2000" dirty="0"/>
          </a:p>
          <a:p>
            <a:endParaRPr lang="pt-BR" dirty="0">
              <a:solidFill>
                <a:srgbClr val="515C6F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474943" y="4793014"/>
            <a:ext cx="70014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solidFill>
                  <a:srgbClr val="000000"/>
                </a:solidFill>
                <a:latin typeface="+mj-lt"/>
              </a:rPr>
              <a:t>*Fonte</a:t>
            </a:r>
            <a:r>
              <a:rPr lang="en-US" sz="1400" b="1" dirty="0">
                <a:solidFill>
                  <a:srgbClr val="000000"/>
                </a:solidFill>
                <a:latin typeface="+mj-lt"/>
              </a:rPr>
              <a:t>: 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OMS. Interim Report of the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Commission 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on Ending Childhood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Obesity, 2015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.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 </a:t>
            </a:r>
            <a:endParaRPr lang="pt-BR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302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7529" y="1701520"/>
            <a:ext cx="6211571" cy="4088010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77334" y="310778"/>
            <a:ext cx="8596668" cy="934043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85BF40"/>
                </a:solidFill>
              </a:rPr>
              <a:t>CENÁRIO MUNDIAL</a:t>
            </a:r>
            <a:endParaRPr lang="pt-BR" sz="3200" b="1" dirty="0">
              <a:solidFill>
                <a:srgbClr val="85BF4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60868" y="1136102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Prevalência de sobrepeso e obesidade nos EUA e 8 outros países (%)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83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4043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85BF40"/>
                </a:solidFill>
              </a:rPr>
              <a:t>CENÁRIO NACIONAL</a:t>
            </a:r>
            <a:endParaRPr lang="pt-BR" sz="3200" b="1" dirty="0">
              <a:solidFill>
                <a:srgbClr val="85BF4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22664"/>
            <a:ext cx="8184278" cy="3880773"/>
          </a:xfrm>
        </p:spPr>
        <p:txBody>
          <a:bodyPr/>
          <a:lstStyle/>
          <a:p>
            <a:pPr marL="0" indent="0">
              <a:buNone/>
            </a:pPr>
            <a:endParaRPr lang="pt-BR" sz="2000" dirty="0"/>
          </a:p>
          <a:p>
            <a:r>
              <a:rPr lang="pt-BR" sz="2000" dirty="0" smtClean="0"/>
              <a:t>Sobrepeso e obesidade crescente em todas as camadas sociais</a:t>
            </a:r>
            <a:endParaRPr lang="pt-BR" sz="2000" dirty="0"/>
          </a:p>
          <a:p>
            <a:r>
              <a:rPr lang="pt-BR" sz="2000" dirty="0"/>
              <a:t>D</a:t>
            </a:r>
            <a:r>
              <a:rPr lang="pt-BR" sz="2000" dirty="0" smtClean="0"/>
              <a:t>e 1974 a 2009: obesidade aumentou mais de 6 vezes entre crianças de 5 a 9 anos</a:t>
            </a:r>
            <a:endParaRPr lang="pt-BR" sz="2000" dirty="0"/>
          </a:p>
          <a:p>
            <a:r>
              <a:rPr lang="pt-BR" sz="2000" dirty="0" smtClean="0"/>
              <a:t>Entre adolescentes de 10 a 19 anos: obesidade aumentou 5 vezes entre as meninas e 14 vezes entre os meninos</a:t>
            </a:r>
            <a:endParaRPr lang="pt-BR" sz="2000" dirty="0"/>
          </a:p>
          <a:p>
            <a:r>
              <a:rPr lang="pt-BR" sz="2000" dirty="0" smtClean="0"/>
              <a:t>1/3 das crianças com problemas de sobrepeso e/ou obesidade</a:t>
            </a:r>
            <a:endParaRPr lang="pt-BR" sz="2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12245" y="4833355"/>
            <a:ext cx="70014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solidFill>
                  <a:srgbClr val="000000"/>
                </a:solidFill>
                <a:latin typeface="+mj-lt"/>
              </a:rPr>
              <a:t>*Fonte: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pt-BR" sz="1400" dirty="0" smtClean="0"/>
              <a:t>ENDEF(1974-1975</a:t>
            </a:r>
            <a:r>
              <a:rPr lang="pt-BR" sz="1400" dirty="0"/>
              <a:t>)/PNSN(1989)/POF(2008-2009)</a:t>
            </a:r>
            <a:endParaRPr lang="pt-BR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021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331" y="1931373"/>
            <a:ext cx="6930216" cy="3970436"/>
          </a:xfrm>
          <a:prstGeom prst="rect">
            <a:avLst/>
          </a:prstGeom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77334" y="246531"/>
            <a:ext cx="8596668" cy="934043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85BF40"/>
                </a:solidFill>
              </a:rPr>
              <a:t>CENÁRIO NACIONAL</a:t>
            </a:r>
            <a:endParaRPr lang="pt-BR" sz="3200" b="1" dirty="0">
              <a:solidFill>
                <a:srgbClr val="85BF40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860868" y="1139093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Prevalência de </a:t>
            </a:r>
            <a:r>
              <a:rPr lang="pt-BR" sz="1600" b="1" dirty="0">
                <a:solidFill>
                  <a:srgbClr val="515C6F"/>
                </a:solidFill>
                <a:latin typeface="Times New Roman" panose="02020603050405020304" pitchFamily="18" charset="0"/>
              </a:rPr>
              <a:t>déficit de altura, excesso de peso e obesidade </a:t>
            </a:r>
            <a:r>
              <a:rPr lang="pt-BR" sz="1600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 na </a:t>
            </a:r>
            <a:r>
              <a:rPr lang="pt-BR" sz="1600" b="1" dirty="0">
                <a:solidFill>
                  <a:srgbClr val="515C6F"/>
                </a:solidFill>
                <a:latin typeface="Times New Roman" panose="02020603050405020304" pitchFamily="18" charset="0"/>
              </a:rPr>
              <a:t>população com 5 a 9 anos de idade, por sexo </a:t>
            </a:r>
            <a:r>
              <a:rPr lang="pt-BR" sz="1600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(%). Brasil </a:t>
            </a:r>
            <a:r>
              <a:rPr lang="pt-BR" sz="1600" b="1" dirty="0">
                <a:solidFill>
                  <a:srgbClr val="515C6F"/>
                </a:solidFill>
                <a:latin typeface="Times New Roman" panose="02020603050405020304" pitchFamily="18" charset="0"/>
              </a:rPr>
              <a:t>- períodos </a:t>
            </a:r>
            <a:r>
              <a:rPr lang="pt-BR" sz="1600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1974-1975, </a:t>
            </a:r>
            <a:r>
              <a:rPr lang="pt-BR" sz="1600" b="1" dirty="0">
                <a:solidFill>
                  <a:srgbClr val="515C6F"/>
                </a:solidFill>
                <a:latin typeface="Times New Roman" panose="02020603050405020304" pitchFamily="18" charset="0"/>
              </a:rPr>
              <a:t>1989 e </a:t>
            </a:r>
            <a:r>
              <a:rPr lang="pt-BR" sz="1600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2008-2009</a:t>
            </a:r>
            <a:endParaRPr lang="pt-BR" sz="1600" dirty="0">
              <a:solidFill>
                <a:srgbClr val="515C6F"/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4563536" y="6125273"/>
            <a:ext cx="388620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/>
              <a:t>Mais de 1/3 das crianças com excesso de peso e 1/7 com obesidade!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336906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048934" y="259650"/>
            <a:ext cx="8596668" cy="93404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>
                <a:solidFill>
                  <a:srgbClr val="85BF40"/>
                </a:solidFill>
              </a:rPr>
              <a:t>CENÁRIO NACIONAL</a:t>
            </a:r>
            <a:endParaRPr lang="pt-BR" sz="3200" b="1" dirty="0">
              <a:solidFill>
                <a:srgbClr val="85BF40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3788" y="1828800"/>
            <a:ext cx="5887624" cy="496196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4177" y="2059142"/>
            <a:ext cx="6198396" cy="4259233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2311400" y="1076640"/>
            <a:ext cx="744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Consumo per capita de alimentos por quartos de renda Brasil </a:t>
            </a:r>
          </a:p>
          <a:p>
            <a:pPr algn="ctr"/>
            <a:r>
              <a:rPr lang="pt-BR" b="1" dirty="0" smtClean="0">
                <a:solidFill>
                  <a:srgbClr val="515C6F"/>
                </a:solidFill>
                <a:latin typeface="Times New Roman" panose="02020603050405020304" pitchFamily="18" charset="0"/>
              </a:rPr>
              <a:t>- Período 2008-2009</a:t>
            </a:r>
            <a:endParaRPr lang="pt-BR" dirty="0">
              <a:solidFill>
                <a:srgbClr val="515C6F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6602506" y="3065929"/>
            <a:ext cx="1317812" cy="2205318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493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799" y="1180573"/>
            <a:ext cx="7114073" cy="4618141"/>
          </a:xfrm>
          <a:prstGeom prst="rect">
            <a:avLst/>
          </a:prstGeom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77334" y="246531"/>
            <a:ext cx="8596668" cy="934043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85BF40"/>
                </a:solidFill>
              </a:rPr>
              <a:t>CENÁRIO NACIONAL</a:t>
            </a:r>
            <a:endParaRPr lang="pt-BR" sz="3200" b="1" dirty="0">
              <a:solidFill>
                <a:srgbClr val="85BF40"/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0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86834" y="502023"/>
            <a:ext cx="8596668" cy="1320800"/>
          </a:xfrm>
        </p:spPr>
        <p:txBody>
          <a:bodyPr>
            <a:normAutofit/>
          </a:bodyPr>
          <a:lstStyle/>
          <a:p>
            <a:r>
              <a:rPr lang="pt-BR" sz="2600" b="1" dirty="0" smtClean="0">
                <a:solidFill>
                  <a:srgbClr val="85BF40"/>
                </a:solidFill>
              </a:rPr>
              <a:t>ASSOCIAÇÃO ENTRE OBESIDADE E DOENÇAS CRÔNICAS:</a:t>
            </a:r>
            <a:endParaRPr lang="pt-BR" sz="2600" b="1" dirty="0">
              <a:solidFill>
                <a:srgbClr val="85BF4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66234" y="1326472"/>
            <a:ext cx="8533902" cy="5206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DCNT:</a:t>
            </a: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63</a:t>
            </a: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% das mortes projetadas no mundo (WHO, 2011; WHO, 2012</a:t>
            </a: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)</a:t>
            </a: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72% das mortes no Brasil (SCHMIDT, 2011) </a:t>
            </a:r>
            <a:endParaRPr lang="pt-B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Obesidade</a:t>
            </a: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 dos 5 principais fatores de risco para DCNT</a:t>
            </a: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Proporção da carga global de doenças atribuíveis ao aumento do IMC (2002):</a:t>
            </a:r>
          </a:p>
          <a:p>
            <a:pPr marL="3543300" lvl="7" indent="-342900"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58% para diabetes tipo 2</a:t>
            </a:r>
          </a:p>
          <a:p>
            <a:pPr marL="3543300" lvl="7" indent="-342900"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21% para doença isquêmica do coração</a:t>
            </a:r>
          </a:p>
          <a:p>
            <a:pPr marL="3543300" lvl="7" indent="-342900"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39% para hipertensão</a:t>
            </a:r>
          </a:p>
          <a:p>
            <a:pPr marL="3543300" lvl="7" indent="-342900"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23% para acidente vascular cerebral isquêmico</a:t>
            </a:r>
          </a:p>
          <a:p>
            <a:pPr marL="3543300" lvl="7" indent="-342900"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12% para câncer de cólon</a:t>
            </a:r>
          </a:p>
          <a:p>
            <a:pPr marL="3543300" lvl="7" indent="-342900"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8% para o câncer de mama pós-menopausa</a:t>
            </a:r>
          </a:p>
          <a:p>
            <a:pPr marL="3543300" lvl="7" indent="-342900"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32% para câncer de endométrio em mulheres</a:t>
            </a:r>
          </a:p>
          <a:p>
            <a:pPr marL="3543300" lvl="7" indent="-342900"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13% para a </a:t>
            </a:r>
            <a:r>
              <a:rPr lang="pt-BR" sz="1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osteoartrose</a:t>
            </a: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41362"/>
            <a:ext cx="3003244" cy="616946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234" y="3929749"/>
            <a:ext cx="3003244" cy="1554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6715488" y="6441779"/>
            <a:ext cx="18385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b="1" dirty="0" smtClean="0"/>
              <a:t>*Fonte</a:t>
            </a:r>
            <a:r>
              <a:rPr lang="pt-BR" sz="1400" b="1" dirty="0"/>
              <a:t>: </a:t>
            </a:r>
            <a:r>
              <a:rPr lang="pt-BR" sz="1400" dirty="0" err="1"/>
              <a:t>Ezzati</a:t>
            </a:r>
            <a:r>
              <a:rPr lang="pt-BR" sz="1400" dirty="0"/>
              <a:t>, 2004</a:t>
            </a:r>
          </a:p>
        </p:txBody>
      </p:sp>
    </p:spTree>
    <p:extLst>
      <p:ext uri="{BB962C8B-B14F-4D97-AF65-F5344CB8AC3E}">
        <p14:creationId xmlns:p14="http://schemas.microsoft.com/office/powerpoint/2010/main" val="128354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355292" y="1370408"/>
            <a:ext cx="5634317" cy="72614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874117" y="43450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pt-BR" sz="2600" b="1" dirty="0" smtClean="0">
                <a:solidFill>
                  <a:srgbClr val="85BF40"/>
                </a:solidFill>
              </a:rPr>
              <a:t>CUSTOS ATRIBUÍVEIS À OBESIDADE PARA O SUS:</a:t>
            </a:r>
            <a:endParaRPr lang="pt-BR" sz="2600" b="1" dirty="0">
              <a:solidFill>
                <a:srgbClr val="85BF4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502601" y="1489047"/>
            <a:ext cx="5308697" cy="461665"/>
          </a:xfrm>
          <a:prstGeom prst="rect">
            <a:avLst/>
          </a:prstGeom>
          <a:solidFill>
            <a:srgbClr val="C00000"/>
          </a:solidFill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R$ </a:t>
            </a:r>
            <a:r>
              <a:rPr lang="pt-BR" sz="24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487.976.502,84 (aprox. 488 milhões)</a:t>
            </a:r>
            <a:endParaRPr lang="pt-BR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8" y="2504953"/>
            <a:ext cx="7153579" cy="391130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7059706" y="3171404"/>
            <a:ext cx="4800600" cy="2952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1,9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 dos gastos do SUS com assistência à saúde de média e alta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complexidade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Custos das mulheres (R$ 327,3 milhões): dobro dos homens (R$ 160,7 milhões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Custos associados à obesidade mórbida (*IMC ≥ 40 kg/m²): R$ 116,2 milhões 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Outros países: 0,7% a 2,8% dos gastos totais de saúde dos países</a:t>
            </a:r>
          </a:p>
        </p:txBody>
      </p:sp>
      <p:sp>
        <p:nvSpPr>
          <p:cNvPr id="2" name="Retângulo 1"/>
          <p:cNvSpPr/>
          <p:nvPr/>
        </p:nvSpPr>
        <p:spPr>
          <a:xfrm>
            <a:off x="7878447" y="6416262"/>
            <a:ext cx="39818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b="1" dirty="0"/>
              <a:t>*</a:t>
            </a:r>
            <a:r>
              <a:rPr lang="pt-BR" sz="1400" b="1" dirty="0" smtClean="0"/>
              <a:t>Fonte: </a:t>
            </a:r>
            <a:r>
              <a:rPr lang="pt-BR" sz="1400" dirty="0" smtClean="0"/>
              <a:t>Tese </a:t>
            </a:r>
            <a:r>
              <a:rPr lang="pt-BR" sz="1400" dirty="0"/>
              <a:t>de </a:t>
            </a:r>
            <a:r>
              <a:rPr lang="pt-BR" sz="1400" dirty="0" smtClean="0"/>
              <a:t>doutorado </a:t>
            </a:r>
            <a:r>
              <a:rPr lang="pt-BR" sz="1400" dirty="0"/>
              <a:t>Michele </a:t>
            </a:r>
            <a:r>
              <a:rPr lang="pt-BR" sz="1400" dirty="0" smtClean="0"/>
              <a:t>Lessa, 2014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10440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1003</TotalTime>
  <Words>1397</Words>
  <Application>Microsoft Office PowerPoint</Application>
  <PresentationFormat>Widescreen</PresentationFormat>
  <Paragraphs>128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Segoe UI</vt:lpstr>
      <vt:lpstr>Times New Roman</vt:lpstr>
      <vt:lpstr>Trebuchet MS</vt:lpstr>
      <vt:lpstr>Wingdings 3</vt:lpstr>
      <vt:lpstr>Facetado</vt:lpstr>
      <vt:lpstr>OBESIDADE INFANTIL </vt:lpstr>
      <vt:lpstr>CENÁRIO MUNDIAL</vt:lpstr>
      <vt:lpstr>CENÁRIO MUNDIAL</vt:lpstr>
      <vt:lpstr>CENÁRIO NACIONAL</vt:lpstr>
      <vt:lpstr>CENÁRIO NACIONAL</vt:lpstr>
      <vt:lpstr>CENÁRIO NACIONAL</vt:lpstr>
      <vt:lpstr>CENÁRIO NACIONAL</vt:lpstr>
      <vt:lpstr>ASSOCIAÇÃO ENTRE OBESIDADE E DOENÇAS CRÔNICAS:</vt:lpstr>
      <vt:lpstr>CUSTOS ATRIBUÍVEIS À OBESIDADE PARA O SUS:</vt:lpstr>
      <vt:lpstr>OMS: PLANO DE AÇÃO PARA PREVENÇÃO DA OBESIDADE EM CRIANÇAS E ADOLESCENTES</vt:lpstr>
      <vt:lpstr>OMS: PLANO DE AÇÃO PARA PREVENÇÃO DA OBESIDADE EM CRIANÇAS E ADOLESCENTES</vt:lpstr>
      <vt:lpstr>OMS: PLANO DE AÇÃO PARA PREVENÇÃO DA OBESIDADE EM CRIANÇAS E ADOLESCENTES</vt:lpstr>
      <vt:lpstr>OMS: GUIA COM RECOMENDAÇÕES SOBRE O CONSUMO DE AÇÚCAR</vt:lpstr>
      <vt:lpstr>INICIATIVAS PÚBLICAS BRASILEIRAS</vt:lpstr>
      <vt:lpstr>INICIATIVAS PÚBLICAS BRASILEIRAS</vt:lpstr>
      <vt:lpstr>ROTULAGEM DE ALIMENTOS</vt:lpstr>
      <vt:lpstr>ROTULAGEM DE ALIMENTOS</vt:lpstr>
      <vt:lpstr>CFN APOIA PLS nº 8, de 2015!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Obesidade Infantil</dc:title>
  <dc:creator>Luiza Torquato</dc:creator>
  <cp:lastModifiedBy>LIMA Maria</cp:lastModifiedBy>
  <cp:revision>50</cp:revision>
  <dcterms:created xsi:type="dcterms:W3CDTF">2015-12-03T13:49:50Z</dcterms:created>
  <dcterms:modified xsi:type="dcterms:W3CDTF">2015-12-16T07:45:10Z</dcterms:modified>
</cp:coreProperties>
</file>