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68" r:id="rId3"/>
    <p:sldId id="286" r:id="rId4"/>
    <p:sldId id="263" r:id="rId5"/>
    <p:sldId id="285" r:id="rId6"/>
    <p:sldId id="258" r:id="rId7"/>
    <p:sldId id="293" r:id="rId8"/>
    <p:sldId id="287" r:id="rId9"/>
    <p:sldId id="288" r:id="rId10"/>
    <p:sldId id="274" r:id="rId11"/>
    <p:sldId id="278" r:id="rId12"/>
    <p:sldId id="279" r:id="rId13"/>
    <p:sldId id="289" r:id="rId14"/>
    <p:sldId id="290" r:id="rId15"/>
    <p:sldId id="291" r:id="rId16"/>
    <p:sldId id="280" r:id="rId17"/>
    <p:sldId id="276" r:id="rId18"/>
    <p:sldId id="281" r:id="rId19"/>
    <p:sldId id="282" r:id="rId20"/>
    <p:sldId id="294" r:id="rId21"/>
    <p:sldId id="265" r:id="rId22"/>
    <p:sldId id="292" r:id="rId2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5" d="100"/>
          <a:sy n="85" d="100"/>
        </p:scale>
        <p:origin x="7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955116-0A33-49EC-B305-EB9496FF6D0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2028FC3E-F4A1-4361-80D6-47595D019B00}">
      <dgm:prSet phldrT="[Texto]"/>
      <dgm:spPr/>
      <dgm:t>
        <a:bodyPr/>
        <a:lstStyle/>
        <a:p>
          <a:r>
            <a:rPr lang="pt-BR" dirty="0"/>
            <a:t>Proposta original</a:t>
          </a:r>
        </a:p>
      </dgm:t>
    </dgm:pt>
    <dgm:pt modelId="{0E2A48A7-3202-4CB2-9586-3EA5C03F6F5B}" type="parTrans" cxnId="{5B161388-01F4-4FF5-90E9-8A5E0FC69146}">
      <dgm:prSet/>
      <dgm:spPr/>
      <dgm:t>
        <a:bodyPr/>
        <a:lstStyle/>
        <a:p>
          <a:endParaRPr lang="pt-BR"/>
        </a:p>
      </dgm:t>
    </dgm:pt>
    <dgm:pt modelId="{FFC37973-DBC5-4B54-9F2E-A139F89ECFC3}" type="sibTrans" cxnId="{5B161388-01F4-4FF5-90E9-8A5E0FC69146}">
      <dgm:prSet/>
      <dgm:spPr/>
      <dgm:t>
        <a:bodyPr/>
        <a:lstStyle/>
        <a:p>
          <a:endParaRPr lang="pt-BR"/>
        </a:p>
      </dgm:t>
    </dgm:pt>
    <dgm:pt modelId="{A41E0083-45DE-41CD-91A3-F4D139F2FC6A}">
      <dgm:prSet phldrT="[Texto]"/>
      <dgm:spPr/>
      <dgm:t>
        <a:bodyPr/>
        <a:lstStyle/>
        <a:p>
          <a:r>
            <a:rPr lang="pt-BR" dirty="0"/>
            <a:t>BCB EMPRESA PÚBLICA</a:t>
          </a:r>
        </a:p>
        <a:p>
          <a:r>
            <a:rPr lang="pt-BR" dirty="0"/>
            <a:t>Isenção tributária</a:t>
          </a:r>
        </a:p>
        <a:p>
          <a:r>
            <a:rPr lang="pt-BR" dirty="0"/>
            <a:t>Lei complementar (autonomia e ausência de vinculação ministerial)</a:t>
          </a:r>
        </a:p>
        <a:p>
          <a:r>
            <a:rPr lang="pt-BR" dirty="0"/>
            <a:t>Fiscalização pelo Congresso, com auxílio do TCU</a:t>
          </a:r>
        </a:p>
        <a:p>
          <a:r>
            <a:rPr lang="pt-BR" dirty="0"/>
            <a:t>Opção por carreira congênere e exercício na EP</a:t>
          </a:r>
        </a:p>
        <a:p>
          <a:endParaRPr lang="pt-BR" dirty="0"/>
        </a:p>
      </dgm:t>
    </dgm:pt>
    <dgm:pt modelId="{DAE54D2D-FF53-4175-A4BF-15C0468488EC}" type="parTrans" cxnId="{798628FB-6720-4B60-AADF-33BB41E49C98}">
      <dgm:prSet/>
      <dgm:spPr/>
      <dgm:t>
        <a:bodyPr/>
        <a:lstStyle/>
        <a:p>
          <a:endParaRPr lang="pt-BR"/>
        </a:p>
      </dgm:t>
    </dgm:pt>
    <dgm:pt modelId="{70D308CA-5EF5-43C1-AAB0-6A696A11B242}" type="sibTrans" cxnId="{798628FB-6720-4B60-AADF-33BB41E49C98}">
      <dgm:prSet/>
      <dgm:spPr/>
      <dgm:t>
        <a:bodyPr/>
        <a:lstStyle/>
        <a:p>
          <a:endParaRPr lang="pt-BR"/>
        </a:p>
      </dgm:t>
    </dgm:pt>
    <dgm:pt modelId="{6998FAD6-FB4A-46AE-959A-3F04BF90B198}">
      <dgm:prSet phldrT="[Texto]"/>
      <dgm:spPr/>
      <dgm:t>
        <a:bodyPr/>
        <a:lstStyle/>
        <a:p>
          <a:r>
            <a:rPr lang="pt-BR" dirty="0"/>
            <a:t>Relatório</a:t>
          </a:r>
        </a:p>
      </dgm:t>
    </dgm:pt>
    <dgm:pt modelId="{64E7A27F-20A4-4CEE-B22A-B550B3FA4BE8}" type="parTrans" cxnId="{5242DFFE-6500-4241-96D4-43572CEBC20D}">
      <dgm:prSet/>
      <dgm:spPr/>
      <dgm:t>
        <a:bodyPr/>
        <a:lstStyle/>
        <a:p>
          <a:endParaRPr lang="pt-BR"/>
        </a:p>
      </dgm:t>
    </dgm:pt>
    <dgm:pt modelId="{DB503D37-A20B-4E6A-AB2A-038777BF23A7}" type="sibTrans" cxnId="{5242DFFE-6500-4241-96D4-43572CEBC20D}">
      <dgm:prSet/>
      <dgm:spPr/>
      <dgm:t>
        <a:bodyPr/>
        <a:lstStyle/>
        <a:p>
          <a:endParaRPr lang="pt-BR"/>
        </a:p>
      </dgm:t>
    </dgm:pt>
    <dgm:pt modelId="{1B67DBB9-C34F-4833-8FD3-342B9BC36004}">
      <dgm:prSet phldrT="[Texto]"/>
      <dgm:spPr/>
      <dgm:t>
        <a:bodyPr/>
        <a:lstStyle/>
        <a:p>
          <a:r>
            <a:rPr lang="pt-BR" dirty="0"/>
            <a:t>BCB EMPRESA PÚBLICA, “que exerce atividade estatal”</a:t>
          </a:r>
        </a:p>
        <a:p>
          <a:r>
            <a:rPr lang="pt-BR" dirty="0"/>
            <a:t>Competências do CMN (diretrizes de política monetária e edição de normas regulatórias)</a:t>
          </a:r>
        </a:p>
        <a:p>
          <a:r>
            <a:rPr lang="pt-BR" dirty="0"/>
            <a:t>Limitação do crescimento das despesas</a:t>
          </a:r>
        </a:p>
        <a:p>
          <a:r>
            <a:rPr lang="pt-BR" dirty="0"/>
            <a:t>Estabilidade: decisão judicial ou PAD</a:t>
          </a:r>
        </a:p>
        <a:p>
          <a:r>
            <a:rPr lang="pt-BR" dirty="0"/>
            <a:t>BE e aposentadorias atuais suportados pelo BCB</a:t>
          </a:r>
        </a:p>
      </dgm:t>
    </dgm:pt>
    <dgm:pt modelId="{43E7240D-1D57-4441-8AD8-CE7A3CD57013}" type="parTrans" cxnId="{C8AB3437-7D7A-45E9-8534-43952EED4EB3}">
      <dgm:prSet/>
      <dgm:spPr/>
      <dgm:t>
        <a:bodyPr/>
        <a:lstStyle/>
        <a:p>
          <a:endParaRPr lang="pt-BR"/>
        </a:p>
      </dgm:t>
    </dgm:pt>
    <dgm:pt modelId="{F429F8D4-1AD4-4633-85F6-F1CA1D9D37CB}" type="sibTrans" cxnId="{C8AB3437-7D7A-45E9-8534-43952EED4EB3}">
      <dgm:prSet/>
      <dgm:spPr/>
      <dgm:t>
        <a:bodyPr/>
        <a:lstStyle/>
        <a:p>
          <a:endParaRPr lang="pt-BR"/>
        </a:p>
      </dgm:t>
    </dgm:pt>
    <dgm:pt modelId="{A97BE6C7-8939-47E2-BE56-49DC8BDDE163}" type="pres">
      <dgm:prSet presAssocID="{DD955116-0A33-49EC-B305-EB9496FF6D08}" presName="linear" presStyleCnt="0">
        <dgm:presLayoutVars>
          <dgm:dir/>
          <dgm:animLvl val="lvl"/>
          <dgm:resizeHandles val="exact"/>
        </dgm:presLayoutVars>
      </dgm:prSet>
      <dgm:spPr/>
    </dgm:pt>
    <dgm:pt modelId="{7C2234A5-6CA7-48A7-89C4-CEAA07F5BFB9}" type="pres">
      <dgm:prSet presAssocID="{2028FC3E-F4A1-4361-80D6-47595D019B00}" presName="parentLin" presStyleCnt="0"/>
      <dgm:spPr/>
    </dgm:pt>
    <dgm:pt modelId="{BB4AD509-57B3-479A-8F4D-82400E4277AC}" type="pres">
      <dgm:prSet presAssocID="{2028FC3E-F4A1-4361-80D6-47595D019B00}" presName="parentLeftMargin" presStyleLbl="node1" presStyleIdx="0" presStyleCnt="2"/>
      <dgm:spPr/>
    </dgm:pt>
    <dgm:pt modelId="{AAE309CF-1C50-4716-83AA-DB28D38A8542}" type="pres">
      <dgm:prSet presAssocID="{2028FC3E-F4A1-4361-80D6-47595D019B00}" presName="parentText" presStyleLbl="node1" presStyleIdx="0" presStyleCnt="2">
        <dgm:presLayoutVars>
          <dgm:chMax val="0"/>
          <dgm:bulletEnabled val="1"/>
        </dgm:presLayoutVars>
      </dgm:prSet>
      <dgm:spPr/>
    </dgm:pt>
    <dgm:pt modelId="{3645C88C-C88A-438F-9219-4AD8920493BE}" type="pres">
      <dgm:prSet presAssocID="{2028FC3E-F4A1-4361-80D6-47595D019B00}" presName="negativeSpace" presStyleCnt="0"/>
      <dgm:spPr/>
    </dgm:pt>
    <dgm:pt modelId="{9492EC01-F541-476C-B875-59132F40EA58}" type="pres">
      <dgm:prSet presAssocID="{2028FC3E-F4A1-4361-80D6-47595D019B00}" presName="childText" presStyleLbl="conFgAcc1" presStyleIdx="0" presStyleCnt="2">
        <dgm:presLayoutVars>
          <dgm:bulletEnabled val="1"/>
        </dgm:presLayoutVars>
      </dgm:prSet>
      <dgm:spPr/>
    </dgm:pt>
    <dgm:pt modelId="{841C51AD-A777-4916-9D32-260EE8D29901}" type="pres">
      <dgm:prSet presAssocID="{FFC37973-DBC5-4B54-9F2E-A139F89ECFC3}" presName="spaceBetweenRectangles" presStyleCnt="0"/>
      <dgm:spPr/>
    </dgm:pt>
    <dgm:pt modelId="{01C2F84F-07A9-4EC0-B3D0-3E4BC6462092}" type="pres">
      <dgm:prSet presAssocID="{6998FAD6-FB4A-46AE-959A-3F04BF90B198}" presName="parentLin" presStyleCnt="0"/>
      <dgm:spPr/>
    </dgm:pt>
    <dgm:pt modelId="{39259044-C367-4AFF-8031-2F3CB5E9D74A}" type="pres">
      <dgm:prSet presAssocID="{6998FAD6-FB4A-46AE-959A-3F04BF90B198}" presName="parentLeftMargin" presStyleLbl="node1" presStyleIdx="0" presStyleCnt="2"/>
      <dgm:spPr/>
    </dgm:pt>
    <dgm:pt modelId="{B9B4C0F2-32E2-4262-A0FA-DAB856E3658B}" type="pres">
      <dgm:prSet presAssocID="{6998FAD6-FB4A-46AE-959A-3F04BF90B198}" presName="parentText" presStyleLbl="node1" presStyleIdx="1" presStyleCnt="2">
        <dgm:presLayoutVars>
          <dgm:chMax val="0"/>
          <dgm:bulletEnabled val="1"/>
        </dgm:presLayoutVars>
      </dgm:prSet>
      <dgm:spPr/>
    </dgm:pt>
    <dgm:pt modelId="{022C2731-4E82-4C8E-B75C-950FB6A4D801}" type="pres">
      <dgm:prSet presAssocID="{6998FAD6-FB4A-46AE-959A-3F04BF90B198}" presName="negativeSpace" presStyleCnt="0"/>
      <dgm:spPr/>
    </dgm:pt>
    <dgm:pt modelId="{502B2BF4-6AA4-43CE-911E-6AB1E085B8D6}" type="pres">
      <dgm:prSet presAssocID="{6998FAD6-FB4A-46AE-959A-3F04BF90B198}" presName="childText" presStyleLbl="conFgAcc1" presStyleIdx="1" presStyleCnt="2">
        <dgm:presLayoutVars>
          <dgm:bulletEnabled val="1"/>
        </dgm:presLayoutVars>
      </dgm:prSet>
      <dgm:spPr/>
    </dgm:pt>
  </dgm:ptLst>
  <dgm:cxnLst>
    <dgm:cxn modelId="{7DFBE619-EC55-4C7A-B8F1-3AAA14EEB17C}" type="presOf" srcId="{6998FAD6-FB4A-46AE-959A-3F04BF90B198}" destId="{39259044-C367-4AFF-8031-2F3CB5E9D74A}" srcOrd="0" destOrd="0" presId="urn:microsoft.com/office/officeart/2005/8/layout/list1"/>
    <dgm:cxn modelId="{C8AB3437-7D7A-45E9-8534-43952EED4EB3}" srcId="{6998FAD6-FB4A-46AE-959A-3F04BF90B198}" destId="{1B67DBB9-C34F-4833-8FD3-342B9BC36004}" srcOrd="0" destOrd="0" parTransId="{43E7240D-1D57-4441-8AD8-CE7A3CD57013}" sibTransId="{F429F8D4-1AD4-4633-85F6-F1CA1D9D37CB}"/>
    <dgm:cxn modelId="{D1516B85-E30A-49B5-A291-3E523815C06C}" type="presOf" srcId="{1B67DBB9-C34F-4833-8FD3-342B9BC36004}" destId="{502B2BF4-6AA4-43CE-911E-6AB1E085B8D6}" srcOrd="0" destOrd="0" presId="urn:microsoft.com/office/officeart/2005/8/layout/list1"/>
    <dgm:cxn modelId="{5B161388-01F4-4FF5-90E9-8A5E0FC69146}" srcId="{DD955116-0A33-49EC-B305-EB9496FF6D08}" destId="{2028FC3E-F4A1-4361-80D6-47595D019B00}" srcOrd="0" destOrd="0" parTransId="{0E2A48A7-3202-4CB2-9586-3EA5C03F6F5B}" sibTransId="{FFC37973-DBC5-4B54-9F2E-A139F89ECFC3}"/>
    <dgm:cxn modelId="{83BA5F97-D5FD-4633-A456-16065C8D2A00}" type="presOf" srcId="{2028FC3E-F4A1-4361-80D6-47595D019B00}" destId="{BB4AD509-57B3-479A-8F4D-82400E4277AC}" srcOrd="0" destOrd="0" presId="urn:microsoft.com/office/officeart/2005/8/layout/list1"/>
    <dgm:cxn modelId="{FAB048A4-431D-46D8-907F-1F6E75B57062}" type="presOf" srcId="{6998FAD6-FB4A-46AE-959A-3F04BF90B198}" destId="{B9B4C0F2-32E2-4262-A0FA-DAB856E3658B}" srcOrd="1" destOrd="0" presId="urn:microsoft.com/office/officeart/2005/8/layout/list1"/>
    <dgm:cxn modelId="{2E85ECCB-CB06-4406-9030-B1572D8C9F1E}" type="presOf" srcId="{2028FC3E-F4A1-4361-80D6-47595D019B00}" destId="{AAE309CF-1C50-4716-83AA-DB28D38A8542}" srcOrd="1" destOrd="0" presId="urn:microsoft.com/office/officeart/2005/8/layout/list1"/>
    <dgm:cxn modelId="{3EA194ED-FA47-4713-8328-8AB2CF63A9BB}" type="presOf" srcId="{A41E0083-45DE-41CD-91A3-F4D139F2FC6A}" destId="{9492EC01-F541-476C-B875-59132F40EA58}" srcOrd="0" destOrd="0" presId="urn:microsoft.com/office/officeart/2005/8/layout/list1"/>
    <dgm:cxn modelId="{F22029FA-FF68-44D5-9A45-6C8149CEC0BC}" type="presOf" srcId="{DD955116-0A33-49EC-B305-EB9496FF6D08}" destId="{A97BE6C7-8939-47E2-BE56-49DC8BDDE163}" srcOrd="0" destOrd="0" presId="urn:microsoft.com/office/officeart/2005/8/layout/list1"/>
    <dgm:cxn modelId="{798628FB-6720-4B60-AADF-33BB41E49C98}" srcId="{2028FC3E-F4A1-4361-80D6-47595D019B00}" destId="{A41E0083-45DE-41CD-91A3-F4D139F2FC6A}" srcOrd="0" destOrd="0" parTransId="{DAE54D2D-FF53-4175-A4BF-15C0468488EC}" sibTransId="{70D308CA-5EF5-43C1-AAB0-6A696A11B242}"/>
    <dgm:cxn modelId="{5242DFFE-6500-4241-96D4-43572CEBC20D}" srcId="{DD955116-0A33-49EC-B305-EB9496FF6D08}" destId="{6998FAD6-FB4A-46AE-959A-3F04BF90B198}" srcOrd="1" destOrd="0" parTransId="{64E7A27F-20A4-4CEE-B22A-B550B3FA4BE8}" sibTransId="{DB503D37-A20B-4E6A-AB2A-038777BF23A7}"/>
    <dgm:cxn modelId="{00E72F91-9792-433F-B95E-AC3EC28194BD}" type="presParOf" srcId="{A97BE6C7-8939-47E2-BE56-49DC8BDDE163}" destId="{7C2234A5-6CA7-48A7-89C4-CEAA07F5BFB9}" srcOrd="0" destOrd="0" presId="urn:microsoft.com/office/officeart/2005/8/layout/list1"/>
    <dgm:cxn modelId="{6BE63868-ECE4-47F3-BEB0-460494A3DEAA}" type="presParOf" srcId="{7C2234A5-6CA7-48A7-89C4-CEAA07F5BFB9}" destId="{BB4AD509-57B3-479A-8F4D-82400E4277AC}" srcOrd="0" destOrd="0" presId="urn:microsoft.com/office/officeart/2005/8/layout/list1"/>
    <dgm:cxn modelId="{15835189-1C27-4991-8A84-28DF362853C8}" type="presParOf" srcId="{7C2234A5-6CA7-48A7-89C4-CEAA07F5BFB9}" destId="{AAE309CF-1C50-4716-83AA-DB28D38A8542}" srcOrd="1" destOrd="0" presId="urn:microsoft.com/office/officeart/2005/8/layout/list1"/>
    <dgm:cxn modelId="{C84DAB6C-F9D9-436D-8237-2556269A6F22}" type="presParOf" srcId="{A97BE6C7-8939-47E2-BE56-49DC8BDDE163}" destId="{3645C88C-C88A-438F-9219-4AD8920493BE}" srcOrd="1" destOrd="0" presId="urn:microsoft.com/office/officeart/2005/8/layout/list1"/>
    <dgm:cxn modelId="{632F6698-D123-4875-BB20-5D63B3FAB587}" type="presParOf" srcId="{A97BE6C7-8939-47E2-BE56-49DC8BDDE163}" destId="{9492EC01-F541-476C-B875-59132F40EA58}" srcOrd="2" destOrd="0" presId="urn:microsoft.com/office/officeart/2005/8/layout/list1"/>
    <dgm:cxn modelId="{38BFE675-940E-498A-B5E2-CFBD6A2D1ABA}" type="presParOf" srcId="{A97BE6C7-8939-47E2-BE56-49DC8BDDE163}" destId="{841C51AD-A777-4916-9D32-260EE8D29901}" srcOrd="3" destOrd="0" presId="urn:microsoft.com/office/officeart/2005/8/layout/list1"/>
    <dgm:cxn modelId="{E279E4B1-75B9-4079-A6AC-CEB043EEF84D}" type="presParOf" srcId="{A97BE6C7-8939-47E2-BE56-49DC8BDDE163}" destId="{01C2F84F-07A9-4EC0-B3D0-3E4BC6462092}" srcOrd="4" destOrd="0" presId="urn:microsoft.com/office/officeart/2005/8/layout/list1"/>
    <dgm:cxn modelId="{92AF62F1-FF0A-4ABC-BECB-C2E814601537}" type="presParOf" srcId="{01C2F84F-07A9-4EC0-B3D0-3E4BC6462092}" destId="{39259044-C367-4AFF-8031-2F3CB5E9D74A}" srcOrd="0" destOrd="0" presId="urn:microsoft.com/office/officeart/2005/8/layout/list1"/>
    <dgm:cxn modelId="{BCAA9D33-B902-496D-9A0C-4B00A8001DEA}" type="presParOf" srcId="{01C2F84F-07A9-4EC0-B3D0-3E4BC6462092}" destId="{B9B4C0F2-32E2-4262-A0FA-DAB856E3658B}" srcOrd="1" destOrd="0" presId="urn:microsoft.com/office/officeart/2005/8/layout/list1"/>
    <dgm:cxn modelId="{D99E5149-1B4E-4B94-B233-F9BE47CCA506}" type="presParOf" srcId="{A97BE6C7-8939-47E2-BE56-49DC8BDDE163}" destId="{022C2731-4E82-4C8E-B75C-950FB6A4D801}" srcOrd="5" destOrd="0" presId="urn:microsoft.com/office/officeart/2005/8/layout/list1"/>
    <dgm:cxn modelId="{ACA99A4C-36C0-4ACB-B0AF-5D77B2120290}" type="presParOf" srcId="{A97BE6C7-8939-47E2-BE56-49DC8BDDE163}" destId="{502B2BF4-6AA4-43CE-911E-6AB1E085B8D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2EC01-F541-476C-B875-59132F40EA58}">
      <dsp:nvSpPr>
        <dsp:cNvPr id="0" name=""/>
        <dsp:cNvSpPr/>
      </dsp:nvSpPr>
      <dsp:spPr>
        <a:xfrm>
          <a:off x="0" y="395625"/>
          <a:ext cx="7210620" cy="2772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9624" tIns="416560" rIns="559624" bIns="142240" numCol="1" spcCol="1270" anchor="t" anchorCtr="0">
          <a:noAutofit/>
        </a:bodyPr>
        <a:lstStyle/>
        <a:p>
          <a:pPr marL="228600" lvl="1" indent="-228600" algn="l" defTabSz="889000">
            <a:lnSpc>
              <a:spcPct val="90000"/>
            </a:lnSpc>
            <a:spcBef>
              <a:spcPct val="0"/>
            </a:spcBef>
            <a:spcAft>
              <a:spcPct val="15000"/>
            </a:spcAft>
            <a:buChar char="•"/>
          </a:pPr>
          <a:r>
            <a:rPr lang="pt-BR" sz="2000" kern="1200" dirty="0"/>
            <a:t>BCB EMPRESA PÚBLICA</a:t>
          </a:r>
        </a:p>
        <a:p>
          <a:pPr marL="228600" lvl="1" indent="-228600" algn="l" defTabSz="889000">
            <a:lnSpc>
              <a:spcPct val="90000"/>
            </a:lnSpc>
            <a:spcBef>
              <a:spcPct val="0"/>
            </a:spcBef>
            <a:spcAft>
              <a:spcPct val="15000"/>
            </a:spcAft>
            <a:buChar char="•"/>
          </a:pPr>
          <a:r>
            <a:rPr lang="pt-BR" sz="2000" kern="1200" dirty="0"/>
            <a:t>Isenção tributária</a:t>
          </a:r>
        </a:p>
        <a:p>
          <a:pPr marL="228600" lvl="1" indent="-228600" algn="l" defTabSz="889000">
            <a:lnSpc>
              <a:spcPct val="90000"/>
            </a:lnSpc>
            <a:spcBef>
              <a:spcPct val="0"/>
            </a:spcBef>
            <a:spcAft>
              <a:spcPct val="15000"/>
            </a:spcAft>
            <a:buChar char="•"/>
          </a:pPr>
          <a:r>
            <a:rPr lang="pt-BR" sz="2000" kern="1200" dirty="0"/>
            <a:t>Lei complementar (autonomia e ausência de vinculação ministerial)</a:t>
          </a:r>
        </a:p>
        <a:p>
          <a:pPr marL="228600" lvl="1" indent="-228600" algn="l" defTabSz="889000">
            <a:lnSpc>
              <a:spcPct val="90000"/>
            </a:lnSpc>
            <a:spcBef>
              <a:spcPct val="0"/>
            </a:spcBef>
            <a:spcAft>
              <a:spcPct val="15000"/>
            </a:spcAft>
            <a:buChar char="•"/>
          </a:pPr>
          <a:r>
            <a:rPr lang="pt-BR" sz="2000" kern="1200" dirty="0"/>
            <a:t>Fiscalização pelo Congresso, com auxílio do TCU</a:t>
          </a:r>
        </a:p>
        <a:p>
          <a:pPr marL="228600" lvl="1" indent="-228600" algn="l" defTabSz="889000">
            <a:lnSpc>
              <a:spcPct val="90000"/>
            </a:lnSpc>
            <a:spcBef>
              <a:spcPct val="0"/>
            </a:spcBef>
            <a:spcAft>
              <a:spcPct val="15000"/>
            </a:spcAft>
            <a:buChar char="•"/>
          </a:pPr>
          <a:r>
            <a:rPr lang="pt-BR" sz="2000" kern="1200" dirty="0"/>
            <a:t>Opção por carreira congênere e exercício na EP</a:t>
          </a:r>
        </a:p>
        <a:p>
          <a:pPr marL="228600" lvl="1" indent="-228600" algn="l" defTabSz="889000">
            <a:lnSpc>
              <a:spcPct val="90000"/>
            </a:lnSpc>
            <a:spcBef>
              <a:spcPct val="0"/>
            </a:spcBef>
            <a:spcAft>
              <a:spcPct val="15000"/>
            </a:spcAft>
            <a:buChar char="•"/>
          </a:pPr>
          <a:endParaRPr lang="pt-BR" sz="2000" kern="1200" dirty="0"/>
        </a:p>
      </dsp:txBody>
      <dsp:txXfrm>
        <a:off x="0" y="395625"/>
        <a:ext cx="7210620" cy="2772000"/>
      </dsp:txXfrm>
    </dsp:sp>
    <dsp:sp modelId="{AAE309CF-1C50-4716-83AA-DB28D38A8542}">
      <dsp:nvSpPr>
        <dsp:cNvPr id="0" name=""/>
        <dsp:cNvSpPr/>
      </dsp:nvSpPr>
      <dsp:spPr>
        <a:xfrm>
          <a:off x="360531" y="100425"/>
          <a:ext cx="5047434" cy="590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781" tIns="0" rIns="190781" bIns="0" numCol="1" spcCol="1270" anchor="ctr" anchorCtr="0">
          <a:noAutofit/>
        </a:bodyPr>
        <a:lstStyle/>
        <a:p>
          <a:pPr marL="0" lvl="0" indent="0" algn="l" defTabSz="889000">
            <a:lnSpc>
              <a:spcPct val="90000"/>
            </a:lnSpc>
            <a:spcBef>
              <a:spcPct val="0"/>
            </a:spcBef>
            <a:spcAft>
              <a:spcPct val="35000"/>
            </a:spcAft>
            <a:buNone/>
          </a:pPr>
          <a:r>
            <a:rPr lang="pt-BR" sz="2000" kern="1200" dirty="0"/>
            <a:t>Proposta original</a:t>
          </a:r>
        </a:p>
      </dsp:txBody>
      <dsp:txXfrm>
        <a:off x="389352" y="129246"/>
        <a:ext cx="4989792" cy="532758"/>
      </dsp:txXfrm>
    </dsp:sp>
    <dsp:sp modelId="{502B2BF4-6AA4-43CE-911E-6AB1E085B8D6}">
      <dsp:nvSpPr>
        <dsp:cNvPr id="0" name=""/>
        <dsp:cNvSpPr/>
      </dsp:nvSpPr>
      <dsp:spPr>
        <a:xfrm>
          <a:off x="0" y="3570825"/>
          <a:ext cx="7210620" cy="2709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9624" tIns="416560" rIns="559624" bIns="142240" numCol="1" spcCol="1270" anchor="t" anchorCtr="0">
          <a:noAutofit/>
        </a:bodyPr>
        <a:lstStyle/>
        <a:p>
          <a:pPr marL="228600" lvl="1" indent="-228600" algn="l" defTabSz="889000">
            <a:lnSpc>
              <a:spcPct val="90000"/>
            </a:lnSpc>
            <a:spcBef>
              <a:spcPct val="0"/>
            </a:spcBef>
            <a:spcAft>
              <a:spcPct val="15000"/>
            </a:spcAft>
            <a:buChar char="•"/>
          </a:pPr>
          <a:r>
            <a:rPr lang="pt-BR" sz="2000" kern="1200" dirty="0"/>
            <a:t>BCB EMPRESA PÚBLICA, “que exerce atividade estatal”</a:t>
          </a:r>
        </a:p>
        <a:p>
          <a:pPr marL="228600" lvl="1" indent="-228600" algn="l" defTabSz="889000">
            <a:lnSpc>
              <a:spcPct val="90000"/>
            </a:lnSpc>
            <a:spcBef>
              <a:spcPct val="0"/>
            </a:spcBef>
            <a:spcAft>
              <a:spcPct val="15000"/>
            </a:spcAft>
            <a:buChar char="•"/>
          </a:pPr>
          <a:r>
            <a:rPr lang="pt-BR" sz="2000" kern="1200" dirty="0"/>
            <a:t>Competências do CMN (diretrizes de política monetária e edição de normas regulatórias)</a:t>
          </a:r>
        </a:p>
        <a:p>
          <a:pPr marL="228600" lvl="1" indent="-228600" algn="l" defTabSz="889000">
            <a:lnSpc>
              <a:spcPct val="90000"/>
            </a:lnSpc>
            <a:spcBef>
              <a:spcPct val="0"/>
            </a:spcBef>
            <a:spcAft>
              <a:spcPct val="15000"/>
            </a:spcAft>
            <a:buChar char="•"/>
          </a:pPr>
          <a:r>
            <a:rPr lang="pt-BR" sz="2000" kern="1200" dirty="0"/>
            <a:t>Limitação do crescimento das despesas</a:t>
          </a:r>
        </a:p>
        <a:p>
          <a:pPr marL="228600" lvl="1" indent="-228600" algn="l" defTabSz="889000">
            <a:lnSpc>
              <a:spcPct val="90000"/>
            </a:lnSpc>
            <a:spcBef>
              <a:spcPct val="0"/>
            </a:spcBef>
            <a:spcAft>
              <a:spcPct val="15000"/>
            </a:spcAft>
            <a:buChar char="•"/>
          </a:pPr>
          <a:r>
            <a:rPr lang="pt-BR" sz="2000" kern="1200" dirty="0"/>
            <a:t>Estabilidade: decisão judicial ou PAD</a:t>
          </a:r>
        </a:p>
        <a:p>
          <a:pPr marL="228600" lvl="1" indent="-228600" algn="l" defTabSz="889000">
            <a:lnSpc>
              <a:spcPct val="90000"/>
            </a:lnSpc>
            <a:spcBef>
              <a:spcPct val="0"/>
            </a:spcBef>
            <a:spcAft>
              <a:spcPct val="15000"/>
            </a:spcAft>
            <a:buChar char="•"/>
          </a:pPr>
          <a:r>
            <a:rPr lang="pt-BR" sz="2000" kern="1200" dirty="0"/>
            <a:t>BE e aposentadorias atuais suportados pelo BCB</a:t>
          </a:r>
        </a:p>
      </dsp:txBody>
      <dsp:txXfrm>
        <a:off x="0" y="3570825"/>
        <a:ext cx="7210620" cy="2709000"/>
      </dsp:txXfrm>
    </dsp:sp>
    <dsp:sp modelId="{B9B4C0F2-32E2-4262-A0FA-DAB856E3658B}">
      <dsp:nvSpPr>
        <dsp:cNvPr id="0" name=""/>
        <dsp:cNvSpPr/>
      </dsp:nvSpPr>
      <dsp:spPr>
        <a:xfrm>
          <a:off x="360531" y="3275625"/>
          <a:ext cx="5047434" cy="590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781" tIns="0" rIns="190781" bIns="0" numCol="1" spcCol="1270" anchor="ctr" anchorCtr="0">
          <a:noAutofit/>
        </a:bodyPr>
        <a:lstStyle/>
        <a:p>
          <a:pPr marL="0" lvl="0" indent="0" algn="l" defTabSz="889000">
            <a:lnSpc>
              <a:spcPct val="90000"/>
            </a:lnSpc>
            <a:spcBef>
              <a:spcPct val="0"/>
            </a:spcBef>
            <a:spcAft>
              <a:spcPct val="35000"/>
            </a:spcAft>
            <a:buNone/>
          </a:pPr>
          <a:r>
            <a:rPr lang="pt-BR" sz="2000" kern="1200" dirty="0"/>
            <a:t>Relatório</a:t>
          </a:r>
        </a:p>
      </dsp:txBody>
      <dsp:txXfrm>
        <a:off x="389352" y="3304446"/>
        <a:ext cx="4989792"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E5E7A7-F6C4-0E0A-6F6E-343483094AA9}"/>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6093172-AF16-477D-B474-247F22C746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752AF1A6-4F0B-99FB-92DD-F2EDABD3448C}"/>
              </a:ext>
            </a:extLst>
          </p:cNvPr>
          <p:cNvSpPr>
            <a:spLocks noGrp="1"/>
          </p:cNvSpPr>
          <p:nvPr>
            <p:ph type="dt" sz="half" idx="10"/>
          </p:nvPr>
        </p:nvSpPr>
        <p:spPr/>
        <p:txBody>
          <a:bodyPr/>
          <a:lstStyle/>
          <a:p>
            <a:fld id="{71C7CA7E-467D-43DD-B403-6656E8222028}" type="datetimeFigureOut">
              <a:rPr lang="pt-BR" smtClean="0"/>
              <a:t>18/06/2024</a:t>
            </a:fld>
            <a:endParaRPr lang="pt-BR"/>
          </a:p>
        </p:txBody>
      </p:sp>
      <p:sp>
        <p:nvSpPr>
          <p:cNvPr id="5" name="Espaço Reservado para Rodapé 4">
            <a:extLst>
              <a:ext uri="{FF2B5EF4-FFF2-40B4-BE49-F238E27FC236}">
                <a16:creationId xmlns:a16="http://schemas.microsoft.com/office/drawing/2014/main" id="{A02A7267-7B0B-C97D-0212-F737EDB19DB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81C0231-B39F-247B-590A-B37AEE9CD851}"/>
              </a:ext>
            </a:extLst>
          </p:cNvPr>
          <p:cNvSpPr>
            <a:spLocks noGrp="1"/>
          </p:cNvSpPr>
          <p:nvPr>
            <p:ph type="sldNum" sz="quarter" idx="12"/>
          </p:nvPr>
        </p:nvSpPr>
        <p:spPr/>
        <p:txBody>
          <a:bodyPr/>
          <a:lstStyle/>
          <a:p>
            <a:fld id="{A89B1A84-F767-4330-95FD-F985ED16CC77}" type="slidenum">
              <a:rPr lang="pt-BR" smtClean="0"/>
              <a:t>‹nº›</a:t>
            </a:fld>
            <a:endParaRPr lang="pt-BR"/>
          </a:p>
        </p:txBody>
      </p:sp>
    </p:spTree>
    <p:extLst>
      <p:ext uri="{BB962C8B-B14F-4D97-AF65-F5344CB8AC3E}">
        <p14:creationId xmlns:p14="http://schemas.microsoft.com/office/powerpoint/2010/main" val="2998002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19D701-20FF-8381-F17A-3FD3C303C55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4D09C40C-1279-17A8-833F-EEF94B94A76B}"/>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EEE45E3-359B-8E16-1A63-0BA2DE347F28}"/>
              </a:ext>
            </a:extLst>
          </p:cNvPr>
          <p:cNvSpPr>
            <a:spLocks noGrp="1"/>
          </p:cNvSpPr>
          <p:nvPr>
            <p:ph type="dt" sz="half" idx="10"/>
          </p:nvPr>
        </p:nvSpPr>
        <p:spPr/>
        <p:txBody>
          <a:bodyPr/>
          <a:lstStyle/>
          <a:p>
            <a:fld id="{71C7CA7E-467D-43DD-B403-6656E8222028}" type="datetimeFigureOut">
              <a:rPr lang="pt-BR" smtClean="0"/>
              <a:t>18/06/2024</a:t>
            </a:fld>
            <a:endParaRPr lang="pt-BR"/>
          </a:p>
        </p:txBody>
      </p:sp>
      <p:sp>
        <p:nvSpPr>
          <p:cNvPr id="5" name="Espaço Reservado para Rodapé 4">
            <a:extLst>
              <a:ext uri="{FF2B5EF4-FFF2-40B4-BE49-F238E27FC236}">
                <a16:creationId xmlns:a16="http://schemas.microsoft.com/office/drawing/2014/main" id="{E37DB1D9-414B-67D8-7FB4-F9C2C582E41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A3D7B86-5E05-ED7A-D659-31412BB2E0CC}"/>
              </a:ext>
            </a:extLst>
          </p:cNvPr>
          <p:cNvSpPr>
            <a:spLocks noGrp="1"/>
          </p:cNvSpPr>
          <p:nvPr>
            <p:ph type="sldNum" sz="quarter" idx="12"/>
          </p:nvPr>
        </p:nvSpPr>
        <p:spPr/>
        <p:txBody>
          <a:bodyPr/>
          <a:lstStyle/>
          <a:p>
            <a:fld id="{A89B1A84-F767-4330-95FD-F985ED16CC77}" type="slidenum">
              <a:rPr lang="pt-BR" smtClean="0"/>
              <a:t>‹nº›</a:t>
            </a:fld>
            <a:endParaRPr lang="pt-BR"/>
          </a:p>
        </p:txBody>
      </p:sp>
    </p:spTree>
    <p:extLst>
      <p:ext uri="{BB962C8B-B14F-4D97-AF65-F5344CB8AC3E}">
        <p14:creationId xmlns:p14="http://schemas.microsoft.com/office/powerpoint/2010/main" val="1407615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6B223C6-7B28-5973-F437-440B5DA3DD3F}"/>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07BEEBE3-B178-93A5-D381-A987FCCC2B4F}"/>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1E331E9-72D1-7B71-7A74-84D0552AE121}"/>
              </a:ext>
            </a:extLst>
          </p:cNvPr>
          <p:cNvSpPr>
            <a:spLocks noGrp="1"/>
          </p:cNvSpPr>
          <p:nvPr>
            <p:ph type="dt" sz="half" idx="10"/>
          </p:nvPr>
        </p:nvSpPr>
        <p:spPr/>
        <p:txBody>
          <a:bodyPr/>
          <a:lstStyle/>
          <a:p>
            <a:fld id="{71C7CA7E-467D-43DD-B403-6656E8222028}" type="datetimeFigureOut">
              <a:rPr lang="pt-BR" smtClean="0"/>
              <a:t>18/06/2024</a:t>
            </a:fld>
            <a:endParaRPr lang="pt-BR"/>
          </a:p>
        </p:txBody>
      </p:sp>
      <p:sp>
        <p:nvSpPr>
          <p:cNvPr id="5" name="Espaço Reservado para Rodapé 4">
            <a:extLst>
              <a:ext uri="{FF2B5EF4-FFF2-40B4-BE49-F238E27FC236}">
                <a16:creationId xmlns:a16="http://schemas.microsoft.com/office/drawing/2014/main" id="{3C92013D-3510-7FC9-A40D-8967C39FCD8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3FCE2F0-D316-DD6A-8537-37C2C67F9CCE}"/>
              </a:ext>
            </a:extLst>
          </p:cNvPr>
          <p:cNvSpPr>
            <a:spLocks noGrp="1"/>
          </p:cNvSpPr>
          <p:nvPr>
            <p:ph type="sldNum" sz="quarter" idx="12"/>
          </p:nvPr>
        </p:nvSpPr>
        <p:spPr/>
        <p:txBody>
          <a:bodyPr/>
          <a:lstStyle/>
          <a:p>
            <a:fld id="{A89B1A84-F767-4330-95FD-F985ED16CC77}" type="slidenum">
              <a:rPr lang="pt-BR" smtClean="0"/>
              <a:t>‹nº›</a:t>
            </a:fld>
            <a:endParaRPr lang="pt-BR"/>
          </a:p>
        </p:txBody>
      </p:sp>
    </p:spTree>
    <p:extLst>
      <p:ext uri="{BB962C8B-B14F-4D97-AF65-F5344CB8AC3E}">
        <p14:creationId xmlns:p14="http://schemas.microsoft.com/office/powerpoint/2010/main" val="1658496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275FE2-32DE-12E5-7257-A300227D475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FE6B958-A407-F800-6883-7A2A7892953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DF454D6-3853-A0E3-F3A8-C4D5272C7EE6}"/>
              </a:ext>
            </a:extLst>
          </p:cNvPr>
          <p:cNvSpPr>
            <a:spLocks noGrp="1"/>
          </p:cNvSpPr>
          <p:nvPr>
            <p:ph type="dt" sz="half" idx="10"/>
          </p:nvPr>
        </p:nvSpPr>
        <p:spPr/>
        <p:txBody>
          <a:bodyPr/>
          <a:lstStyle/>
          <a:p>
            <a:fld id="{71C7CA7E-467D-43DD-B403-6656E8222028}" type="datetimeFigureOut">
              <a:rPr lang="pt-BR" smtClean="0"/>
              <a:t>18/06/2024</a:t>
            </a:fld>
            <a:endParaRPr lang="pt-BR"/>
          </a:p>
        </p:txBody>
      </p:sp>
      <p:sp>
        <p:nvSpPr>
          <p:cNvPr id="5" name="Espaço Reservado para Rodapé 4">
            <a:extLst>
              <a:ext uri="{FF2B5EF4-FFF2-40B4-BE49-F238E27FC236}">
                <a16:creationId xmlns:a16="http://schemas.microsoft.com/office/drawing/2014/main" id="{41CB4E93-664F-108E-C989-E3D3EF205CD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283556E-72EC-27DE-1E83-17053876509E}"/>
              </a:ext>
            </a:extLst>
          </p:cNvPr>
          <p:cNvSpPr>
            <a:spLocks noGrp="1"/>
          </p:cNvSpPr>
          <p:nvPr>
            <p:ph type="sldNum" sz="quarter" idx="12"/>
          </p:nvPr>
        </p:nvSpPr>
        <p:spPr/>
        <p:txBody>
          <a:bodyPr/>
          <a:lstStyle/>
          <a:p>
            <a:fld id="{A89B1A84-F767-4330-95FD-F985ED16CC77}" type="slidenum">
              <a:rPr lang="pt-BR" smtClean="0"/>
              <a:t>‹nº›</a:t>
            </a:fld>
            <a:endParaRPr lang="pt-BR"/>
          </a:p>
        </p:txBody>
      </p:sp>
    </p:spTree>
    <p:extLst>
      <p:ext uri="{BB962C8B-B14F-4D97-AF65-F5344CB8AC3E}">
        <p14:creationId xmlns:p14="http://schemas.microsoft.com/office/powerpoint/2010/main" val="2307758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9550CE-ECA2-951D-FD07-41A1E43CCED2}"/>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6661452F-5C9B-5223-0E95-F27EE84C2FC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1B291E86-0323-1A66-876A-E9F2B0A1F156}"/>
              </a:ext>
            </a:extLst>
          </p:cNvPr>
          <p:cNvSpPr>
            <a:spLocks noGrp="1"/>
          </p:cNvSpPr>
          <p:nvPr>
            <p:ph type="dt" sz="half" idx="10"/>
          </p:nvPr>
        </p:nvSpPr>
        <p:spPr/>
        <p:txBody>
          <a:bodyPr/>
          <a:lstStyle/>
          <a:p>
            <a:fld id="{71C7CA7E-467D-43DD-B403-6656E8222028}" type="datetimeFigureOut">
              <a:rPr lang="pt-BR" smtClean="0"/>
              <a:t>18/06/2024</a:t>
            </a:fld>
            <a:endParaRPr lang="pt-BR"/>
          </a:p>
        </p:txBody>
      </p:sp>
      <p:sp>
        <p:nvSpPr>
          <p:cNvPr id="5" name="Espaço Reservado para Rodapé 4">
            <a:extLst>
              <a:ext uri="{FF2B5EF4-FFF2-40B4-BE49-F238E27FC236}">
                <a16:creationId xmlns:a16="http://schemas.microsoft.com/office/drawing/2014/main" id="{7604FAC1-3F7C-EB78-BDE4-4E375BBE83A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4F3EB18-FDE1-241C-05D2-F2CBC5B159C6}"/>
              </a:ext>
            </a:extLst>
          </p:cNvPr>
          <p:cNvSpPr>
            <a:spLocks noGrp="1"/>
          </p:cNvSpPr>
          <p:nvPr>
            <p:ph type="sldNum" sz="quarter" idx="12"/>
          </p:nvPr>
        </p:nvSpPr>
        <p:spPr/>
        <p:txBody>
          <a:bodyPr/>
          <a:lstStyle/>
          <a:p>
            <a:fld id="{A89B1A84-F767-4330-95FD-F985ED16CC77}" type="slidenum">
              <a:rPr lang="pt-BR" smtClean="0"/>
              <a:t>‹nº›</a:t>
            </a:fld>
            <a:endParaRPr lang="pt-BR"/>
          </a:p>
        </p:txBody>
      </p:sp>
    </p:spTree>
    <p:extLst>
      <p:ext uri="{BB962C8B-B14F-4D97-AF65-F5344CB8AC3E}">
        <p14:creationId xmlns:p14="http://schemas.microsoft.com/office/powerpoint/2010/main" val="582143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2CCB16-BF94-FEB2-82F6-F17B4AF4D7D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E5ABE02-A69B-98F0-1B54-DC23A2E94E93}"/>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FDC5543F-7466-DCE8-2A51-F9A25725BE7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B3D71867-9E59-BC01-FF88-13D90EDFFE60}"/>
              </a:ext>
            </a:extLst>
          </p:cNvPr>
          <p:cNvSpPr>
            <a:spLocks noGrp="1"/>
          </p:cNvSpPr>
          <p:nvPr>
            <p:ph type="dt" sz="half" idx="10"/>
          </p:nvPr>
        </p:nvSpPr>
        <p:spPr/>
        <p:txBody>
          <a:bodyPr/>
          <a:lstStyle/>
          <a:p>
            <a:fld id="{71C7CA7E-467D-43DD-B403-6656E8222028}" type="datetimeFigureOut">
              <a:rPr lang="pt-BR" smtClean="0"/>
              <a:t>18/06/2024</a:t>
            </a:fld>
            <a:endParaRPr lang="pt-BR"/>
          </a:p>
        </p:txBody>
      </p:sp>
      <p:sp>
        <p:nvSpPr>
          <p:cNvPr id="6" name="Espaço Reservado para Rodapé 5">
            <a:extLst>
              <a:ext uri="{FF2B5EF4-FFF2-40B4-BE49-F238E27FC236}">
                <a16:creationId xmlns:a16="http://schemas.microsoft.com/office/drawing/2014/main" id="{DD8A9CEB-2EA5-B5F8-F557-0EE25507DBB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4A777D1-9957-2DDF-B9E5-FAF94AA58A25}"/>
              </a:ext>
            </a:extLst>
          </p:cNvPr>
          <p:cNvSpPr>
            <a:spLocks noGrp="1"/>
          </p:cNvSpPr>
          <p:nvPr>
            <p:ph type="sldNum" sz="quarter" idx="12"/>
          </p:nvPr>
        </p:nvSpPr>
        <p:spPr/>
        <p:txBody>
          <a:bodyPr/>
          <a:lstStyle/>
          <a:p>
            <a:fld id="{A89B1A84-F767-4330-95FD-F985ED16CC77}" type="slidenum">
              <a:rPr lang="pt-BR" smtClean="0"/>
              <a:t>‹nº›</a:t>
            </a:fld>
            <a:endParaRPr lang="pt-BR"/>
          </a:p>
        </p:txBody>
      </p:sp>
    </p:spTree>
    <p:extLst>
      <p:ext uri="{BB962C8B-B14F-4D97-AF65-F5344CB8AC3E}">
        <p14:creationId xmlns:p14="http://schemas.microsoft.com/office/powerpoint/2010/main" val="2743102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2C26BC-5A2F-D8FC-D3FB-08A81BA5E3AF}"/>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CDB6BDD3-1527-B4D8-A53D-47D040E5B7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2065C816-B7DF-FBDE-BCAA-A56BF8912DD7}"/>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4C7855C-01F0-B703-0DCF-0CF3D790F5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15DE67FB-D79E-653F-1988-53C2D031DF98}"/>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F1687C77-CFD1-4CEC-32B5-11D46E8D14A0}"/>
              </a:ext>
            </a:extLst>
          </p:cNvPr>
          <p:cNvSpPr>
            <a:spLocks noGrp="1"/>
          </p:cNvSpPr>
          <p:nvPr>
            <p:ph type="dt" sz="half" idx="10"/>
          </p:nvPr>
        </p:nvSpPr>
        <p:spPr/>
        <p:txBody>
          <a:bodyPr/>
          <a:lstStyle/>
          <a:p>
            <a:fld id="{71C7CA7E-467D-43DD-B403-6656E8222028}" type="datetimeFigureOut">
              <a:rPr lang="pt-BR" smtClean="0"/>
              <a:t>18/06/2024</a:t>
            </a:fld>
            <a:endParaRPr lang="pt-BR"/>
          </a:p>
        </p:txBody>
      </p:sp>
      <p:sp>
        <p:nvSpPr>
          <p:cNvPr id="8" name="Espaço Reservado para Rodapé 7">
            <a:extLst>
              <a:ext uri="{FF2B5EF4-FFF2-40B4-BE49-F238E27FC236}">
                <a16:creationId xmlns:a16="http://schemas.microsoft.com/office/drawing/2014/main" id="{748BDC40-F5F1-54F8-577A-A7B48AD5E5AC}"/>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821AD3EF-C8C4-A572-39A8-6D1EBAF5E35C}"/>
              </a:ext>
            </a:extLst>
          </p:cNvPr>
          <p:cNvSpPr>
            <a:spLocks noGrp="1"/>
          </p:cNvSpPr>
          <p:nvPr>
            <p:ph type="sldNum" sz="quarter" idx="12"/>
          </p:nvPr>
        </p:nvSpPr>
        <p:spPr/>
        <p:txBody>
          <a:bodyPr/>
          <a:lstStyle/>
          <a:p>
            <a:fld id="{A89B1A84-F767-4330-95FD-F985ED16CC77}" type="slidenum">
              <a:rPr lang="pt-BR" smtClean="0"/>
              <a:t>‹nº›</a:t>
            </a:fld>
            <a:endParaRPr lang="pt-BR"/>
          </a:p>
        </p:txBody>
      </p:sp>
    </p:spTree>
    <p:extLst>
      <p:ext uri="{BB962C8B-B14F-4D97-AF65-F5344CB8AC3E}">
        <p14:creationId xmlns:p14="http://schemas.microsoft.com/office/powerpoint/2010/main" val="4076625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465C0F-AB11-5276-15C6-74B5CBECA855}"/>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A80BD86D-9127-9FAD-7351-DEAF60C275C1}"/>
              </a:ext>
            </a:extLst>
          </p:cNvPr>
          <p:cNvSpPr>
            <a:spLocks noGrp="1"/>
          </p:cNvSpPr>
          <p:nvPr>
            <p:ph type="dt" sz="half" idx="10"/>
          </p:nvPr>
        </p:nvSpPr>
        <p:spPr/>
        <p:txBody>
          <a:bodyPr/>
          <a:lstStyle/>
          <a:p>
            <a:fld id="{71C7CA7E-467D-43DD-B403-6656E8222028}" type="datetimeFigureOut">
              <a:rPr lang="pt-BR" smtClean="0"/>
              <a:t>18/06/2024</a:t>
            </a:fld>
            <a:endParaRPr lang="pt-BR"/>
          </a:p>
        </p:txBody>
      </p:sp>
      <p:sp>
        <p:nvSpPr>
          <p:cNvPr id="4" name="Espaço Reservado para Rodapé 3">
            <a:extLst>
              <a:ext uri="{FF2B5EF4-FFF2-40B4-BE49-F238E27FC236}">
                <a16:creationId xmlns:a16="http://schemas.microsoft.com/office/drawing/2014/main" id="{A1045F5C-0317-3A90-1B3D-AF2D48090F70}"/>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4BA435CE-B54D-3431-1A1F-7F9A7D3643BF}"/>
              </a:ext>
            </a:extLst>
          </p:cNvPr>
          <p:cNvSpPr>
            <a:spLocks noGrp="1"/>
          </p:cNvSpPr>
          <p:nvPr>
            <p:ph type="sldNum" sz="quarter" idx="12"/>
          </p:nvPr>
        </p:nvSpPr>
        <p:spPr/>
        <p:txBody>
          <a:bodyPr/>
          <a:lstStyle/>
          <a:p>
            <a:fld id="{A89B1A84-F767-4330-95FD-F985ED16CC77}" type="slidenum">
              <a:rPr lang="pt-BR" smtClean="0"/>
              <a:t>‹nº›</a:t>
            </a:fld>
            <a:endParaRPr lang="pt-BR"/>
          </a:p>
        </p:txBody>
      </p:sp>
    </p:spTree>
    <p:extLst>
      <p:ext uri="{BB962C8B-B14F-4D97-AF65-F5344CB8AC3E}">
        <p14:creationId xmlns:p14="http://schemas.microsoft.com/office/powerpoint/2010/main" val="1611958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570F400E-95EF-A524-6E4D-6DACABBA757D}"/>
              </a:ext>
            </a:extLst>
          </p:cNvPr>
          <p:cNvSpPr>
            <a:spLocks noGrp="1"/>
          </p:cNvSpPr>
          <p:nvPr>
            <p:ph type="dt" sz="half" idx="10"/>
          </p:nvPr>
        </p:nvSpPr>
        <p:spPr/>
        <p:txBody>
          <a:bodyPr/>
          <a:lstStyle/>
          <a:p>
            <a:fld id="{71C7CA7E-467D-43DD-B403-6656E8222028}" type="datetimeFigureOut">
              <a:rPr lang="pt-BR" smtClean="0"/>
              <a:t>18/06/2024</a:t>
            </a:fld>
            <a:endParaRPr lang="pt-BR"/>
          </a:p>
        </p:txBody>
      </p:sp>
      <p:sp>
        <p:nvSpPr>
          <p:cNvPr id="3" name="Espaço Reservado para Rodapé 2">
            <a:extLst>
              <a:ext uri="{FF2B5EF4-FFF2-40B4-BE49-F238E27FC236}">
                <a16:creationId xmlns:a16="http://schemas.microsoft.com/office/drawing/2014/main" id="{44FCDA5C-ECE4-F820-6DB0-6FD687E6D01C}"/>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4F8DC1F1-DE08-D7D3-7A12-B8A769C4316B}"/>
              </a:ext>
            </a:extLst>
          </p:cNvPr>
          <p:cNvSpPr>
            <a:spLocks noGrp="1"/>
          </p:cNvSpPr>
          <p:nvPr>
            <p:ph type="sldNum" sz="quarter" idx="12"/>
          </p:nvPr>
        </p:nvSpPr>
        <p:spPr/>
        <p:txBody>
          <a:bodyPr/>
          <a:lstStyle/>
          <a:p>
            <a:fld id="{A89B1A84-F767-4330-95FD-F985ED16CC77}" type="slidenum">
              <a:rPr lang="pt-BR" smtClean="0"/>
              <a:t>‹nº›</a:t>
            </a:fld>
            <a:endParaRPr lang="pt-BR"/>
          </a:p>
        </p:txBody>
      </p:sp>
    </p:spTree>
    <p:extLst>
      <p:ext uri="{BB962C8B-B14F-4D97-AF65-F5344CB8AC3E}">
        <p14:creationId xmlns:p14="http://schemas.microsoft.com/office/powerpoint/2010/main" val="1269607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AF808E-A67B-5E5A-0026-852F7B687606}"/>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F76C085F-2EA1-94B9-7713-4588A7D138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9B10A610-3C15-B486-A870-662276146B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1D104C02-2F7D-D384-64EF-CC4B0AAB752D}"/>
              </a:ext>
            </a:extLst>
          </p:cNvPr>
          <p:cNvSpPr>
            <a:spLocks noGrp="1"/>
          </p:cNvSpPr>
          <p:nvPr>
            <p:ph type="dt" sz="half" idx="10"/>
          </p:nvPr>
        </p:nvSpPr>
        <p:spPr/>
        <p:txBody>
          <a:bodyPr/>
          <a:lstStyle/>
          <a:p>
            <a:fld id="{71C7CA7E-467D-43DD-B403-6656E8222028}" type="datetimeFigureOut">
              <a:rPr lang="pt-BR" smtClean="0"/>
              <a:t>18/06/2024</a:t>
            </a:fld>
            <a:endParaRPr lang="pt-BR"/>
          </a:p>
        </p:txBody>
      </p:sp>
      <p:sp>
        <p:nvSpPr>
          <p:cNvPr id="6" name="Espaço Reservado para Rodapé 5">
            <a:extLst>
              <a:ext uri="{FF2B5EF4-FFF2-40B4-BE49-F238E27FC236}">
                <a16:creationId xmlns:a16="http://schemas.microsoft.com/office/drawing/2014/main" id="{41C84A73-3CAF-6C5F-F970-3C2272BB888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4865F5C3-CF83-3B5F-A2B3-DF35DA01F0B7}"/>
              </a:ext>
            </a:extLst>
          </p:cNvPr>
          <p:cNvSpPr>
            <a:spLocks noGrp="1"/>
          </p:cNvSpPr>
          <p:nvPr>
            <p:ph type="sldNum" sz="quarter" idx="12"/>
          </p:nvPr>
        </p:nvSpPr>
        <p:spPr/>
        <p:txBody>
          <a:bodyPr/>
          <a:lstStyle/>
          <a:p>
            <a:fld id="{A89B1A84-F767-4330-95FD-F985ED16CC77}" type="slidenum">
              <a:rPr lang="pt-BR" smtClean="0"/>
              <a:t>‹nº›</a:t>
            </a:fld>
            <a:endParaRPr lang="pt-BR"/>
          </a:p>
        </p:txBody>
      </p:sp>
    </p:spTree>
    <p:extLst>
      <p:ext uri="{BB962C8B-B14F-4D97-AF65-F5344CB8AC3E}">
        <p14:creationId xmlns:p14="http://schemas.microsoft.com/office/powerpoint/2010/main" val="343007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46927A-F24E-5044-D839-13FB0DB46076}"/>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B1DB7280-63DB-0163-1D66-FF58D562EE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8D2019ED-CFF8-8B08-7A7D-FC24B6C44A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BC32DAEE-B658-5E99-984B-2CBBC4E36775}"/>
              </a:ext>
            </a:extLst>
          </p:cNvPr>
          <p:cNvSpPr>
            <a:spLocks noGrp="1"/>
          </p:cNvSpPr>
          <p:nvPr>
            <p:ph type="dt" sz="half" idx="10"/>
          </p:nvPr>
        </p:nvSpPr>
        <p:spPr/>
        <p:txBody>
          <a:bodyPr/>
          <a:lstStyle/>
          <a:p>
            <a:fld id="{71C7CA7E-467D-43DD-B403-6656E8222028}" type="datetimeFigureOut">
              <a:rPr lang="pt-BR" smtClean="0"/>
              <a:t>18/06/2024</a:t>
            </a:fld>
            <a:endParaRPr lang="pt-BR"/>
          </a:p>
        </p:txBody>
      </p:sp>
      <p:sp>
        <p:nvSpPr>
          <p:cNvPr id="6" name="Espaço Reservado para Rodapé 5">
            <a:extLst>
              <a:ext uri="{FF2B5EF4-FFF2-40B4-BE49-F238E27FC236}">
                <a16:creationId xmlns:a16="http://schemas.microsoft.com/office/drawing/2014/main" id="{CD000671-392A-35CC-4CFA-EA1F024F935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69CA152-E377-7A6F-713C-B95903CADEF6}"/>
              </a:ext>
            </a:extLst>
          </p:cNvPr>
          <p:cNvSpPr>
            <a:spLocks noGrp="1"/>
          </p:cNvSpPr>
          <p:nvPr>
            <p:ph type="sldNum" sz="quarter" idx="12"/>
          </p:nvPr>
        </p:nvSpPr>
        <p:spPr/>
        <p:txBody>
          <a:bodyPr/>
          <a:lstStyle/>
          <a:p>
            <a:fld id="{A89B1A84-F767-4330-95FD-F985ED16CC77}" type="slidenum">
              <a:rPr lang="pt-BR" smtClean="0"/>
              <a:t>‹nº›</a:t>
            </a:fld>
            <a:endParaRPr lang="pt-BR"/>
          </a:p>
        </p:txBody>
      </p:sp>
    </p:spTree>
    <p:extLst>
      <p:ext uri="{BB962C8B-B14F-4D97-AF65-F5344CB8AC3E}">
        <p14:creationId xmlns:p14="http://schemas.microsoft.com/office/powerpoint/2010/main" val="37341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4B63EFC-79FD-4B95-B3E6-D6CC938EBF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461ED0AC-1DD0-FF1C-906E-846D44F287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32890B0-5933-CE2A-45F7-C098CB0E3F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1C7CA7E-467D-43DD-B403-6656E8222028}" type="datetimeFigureOut">
              <a:rPr lang="pt-BR" smtClean="0"/>
              <a:t>18/06/2024</a:t>
            </a:fld>
            <a:endParaRPr lang="pt-BR"/>
          </a:p>
        </p:txBody>
      </p:sp>
      <p:sp>
        <p:nvSpPr>
          <p:cNvPr id="5" name="Espaço Reservado para Rodapé 4">
            <a:extLst>
              <a:ext uri="{FF2B5EF4-FFF2-40B4-BE49-F238E27FC236}">
                <a16:creationId xmlns:a16="http://schemas.microsoft.com/office/drawing/2014/main" id="{1AC6A097-B973-A2D9-EC2B-83C5225064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t-BR"/>
          </a:p>
        </p:txBody>
      </p:sp>
      <p:sp>
        <p:nvSpPr>
          <p:cNvPr id="6" name="Espaço Reservado para Número de Slide 5">
            <a:extLst>
              <a:ext uri="{FF2B5EF4-FFF2-40B4-BE49-F238E27FC236}">
                <a16:creationId xmlns:a16="http://schemas.microsoft.com/office/drawing/2014/main" id="{3CE65221-7D65-E8E4-F43B-FF685650F6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89B1A84-F767-4330-95FD-F985ED16CC77}" type="slidenum">
              <a:rPr lang="pt-BR" smtClean="0"/>
              <a:t>‹nº›</a:t>
            </a:fld>
            <a:endParaRPr lang="pt-BR"/>
          </a:p>
        </p:txBody>
      </p:sp>
    </p:spTree>
    <p:extLst>
      <p:ext uri="{BB962C8B-B14F-4D97-AF65-F5344CB8AC3E}">
        <p14:creationId xmlns:p14="http://schemas.microsoft.com/office/powerpoint/2010/main" val="1106877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3EEC26AD-DCAD-A916-768B-032AF21E4B66}"/>
              </a:ext>
            </a:extLst>
          </p:cNvPr>
          <p:cNvSpPr>
            <a:spLocks noGrp="1"/>
          </p:cNvSpPr>
          <p:nvPr>
            <p:ph type="title"/>
          </p:nvPr>
        </p:nvSpPr>
        <p:spPr>
          <a:xfrm>
            <a:off x="1137034" y="609600"/>
            <a:ext cx="4784796" cy="1330840"/>
          </a:xfrm>
        </p:spPr>
        <p:txBody>
          <a:bodyPr>
            <a:normAutofit/>
          </a:bodyPr>
          <a:lstStyle/>
          <a:p>
            <a:r>
              <a:rPr lang="pt-BR" dirty="0"/>
              <a:t>PEC 65/2023</a:t>
            </a:r>
          </a:p>
        </p:txBody>
      </p:sp>
      <p:sp>
        <p:nvSpPr>
          <p:cNvPr id="9" name="Content Placeholder 8">
            <a:extLst>
              <a:ext uri="{FF2B5EF4-FFF2-40B4-BE49-F238E27FC236}">
                <a16:creationId xmlns:a16="http://schemas.microsoft.com/office/drawing/2014/main" id="{EB112AA3-E945-A545-AFDD-9D6CC9F2D094}"/>
              </a:ext>
            </a:extLst>
          </p:cNvPr>
          <p:cNvSpPr>
            <a:spLocks noGrp="1"/>
          </p:cNvSpPr>
          <p:nvPr>
            <p:ph idx="1"/>
          </p:nvPr>
        </p:nvSpPr>
        <p:spPr>
          <a:xfrm>
            <a:off x="1137034" y="2194102"/>
            <a:ext cx="4438036" cy="3908585"/>
          </a:xfrm>
        </p:spPr>
        <p:txBody>
          <a:bodyPr>
            <a:normAutofit/>
          </a:bodyPr>
          <a:lstStyle/>
          <a:p>
            <a:pPr marL="0" indent="0">
              <a:buNone/>
            </a:pPr>
            <a:r>
              <a:rPr lang="pt-BR" sz="4000" dirty="0"/>
              <a:t>Uma escolha imprudente</a:t>
            </a:r>
          </a:p>
          <a:p>
            <a:pPr marL="0" indent="0">
              <a:buNone/>
            </a:pPr>
            <a:endParaRPr lang="pt-BR" sz="2000" dirty="0"/>
          </a:p>
          <a:p>
            <a:pPr marL="0" indent="0">
              <a:buNone/>
            </a:pPr>
            <a:endParaRPr lang="pt-BR" sz="2000" dirty="0"/>
          </a:p>
          <a:p>
            <a:endParaRPr lang="pt-BR" sz="2000" dirty="0"/>
          </a:p>
          <a:p>
            <a:pPr marL="0" indent="0">
              <a:buNone/>
            </a:pPr>
            <a:endParaRPr lang="pt-BR" sz="2000" dirty="0"/>
          </a:p>
          <a:p>
            <a:pPr marL="0" indent="0">
              <a:buNone/>
            </a:pPr>
            <a:endParaRPr lang="pt-BR" sz="2000" dirty="0"/>
          </a:p>
          <a:p>
            <a:pPr marL="0" indent="0">
              <a:buNone/>
            </a:pPr>
            <a:r>
              <a:rPr lang="pt-BR" sz="2000" dirty="0"/>
              <a:t>Lademir Gomes da Rocha</a:t>
            </a:r>
          </a:p>
        </p:txBody>
      </p:sp>
      <p:pic>
        <p:nvPicPr>
          <p:cNvPr id="5" name="Espaço Reservado para Conteúdo 4" descr="Torre de um prédio&#10;&#10;Descrição gerada automaticamente com confiança média">
            <a:extLst>
              <a:ext uri="{FF2B5EF4-FFF2-40B4-BE49-F238E27FC236}">
                <a16:creationId xmlns:a16="http://schemas.microsoft.com/office/drawing/2014/main" id="{921B9E85-3408-2270-B4FA-A1BF70769672}"/>
              </a:ext>
            </a:extLst>
          </p:cNvPr>
          <p:cNvPicPr>
            <a:picLocks noChangeAspect="1"/>
          </p:cNvPicPr>
          <p:nvPr/>
        </p:nvPicPr>
        <p:blipFill rotWithShape="1">
          <a:blip r:embed="rId2">
            <a:extLst>
              <a:ext uri="{28A0092B-C50C-407E-A947-70E740481C1C}">
                <a14:useLocalDpi xmlns:a14="http://schemas.microsoft.com/office/drawing/2010/main" val="0"/>
              </a:ext>
            </a:extLst>
          </a:blip>
          <a:srcRect t="16657"/>
          <a:stretch/>
        </p:blipFill>
        <p:spPr>
          <a:xfrm>
            <a:off x="6881803" y="717012"/>
            <a:ext cx="4735264" cy="5446191"/>
          </a:xfrm>
          <a:prstGeom prst="rect">
            <a:avLst/>
          </a:prstGeom>
        </p:spPr>
      </p:pic>
    </p:spTree>
    <p:extLst>
      <p:ext uri="{BB962C8B-B14F-4D97-AF65-F5344CB8AC3E}">
        <p14:creationId xmlns:p14="http://schemas.microsoft.com/office/powerpoint/2010/main" val="545027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ítulo 5">
            <a:extLst>
              <a:ext uri="{FF2B5EF4-FFF2-40B4-BE49-F238E27FC236}">
                <a16:creationId xmlns:a16="http://schemas.microsoft.com/office/drawing/2014/main" id="{6823D2C8-9B7C-4230-3D3E-9F9B989A68B2}"/>
              </a:ext>
            </a:extLst>
          </p:cNvPr>
          <p:cNvSpPr>
            <a:spLocks noGrp="1"/>
          </p:cNvSpPr>
          <p:nvPr>
            <p:ph type="title"/>
          </p:nvPr>
        </p:nvSpPr>
        <p:spPr>
          <a:xfrm>
            <a:off x="572493" y="238539"/>
            <a:ext cx="11018520" cy="1434415"/>
          </a:xfrm>
        </p:spPr>
        <p:txBody>
          <a:bodyPr vert="horz" lIns="91440" tIns="45720" rIns="91440" bIns="45720" rtlCol="0" anchor="b">
            <a:normAutofit fontScale="90000"/>
          </a:bodyPr>
          <a:lstStyle/>
          <a:p>
            <a:r>
              <a:rPr lang="pt-BR" sz="5400" dirty="0"/>
              <a:t>Riscos jurídicos nas duas dimensões de atuação do BCB</a:t>
            </a:r>
          </a:p>
        </p:txBody>
      </p:sp>
      <p:sp>
        <p:nvSpPr>
          <p:cNvPr id="2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8">
            <a:extLst>
              <a:ext uri="{FF2B5EF4-FFF2-40B4-BE49-F238E27FC236}">
                <a16:creationId xmlns:a16="http://schemas.microsoft.com/office/drawing/2014/main" id="{FEED9145-C931-A8B5-7AD3-A6712CE7B231}"/>
              </a:ext>
            </a:extLst>
          </p:cNvPr>
          <p:cNvSpPr>
            <a:spLocks noGrp="1"/>
          </p:cNvSpPr>
          <p:nvPr>
            <p:ph idx="4294967295"/>
          </p:nvPr>
        </p:nvSpPr>
        <p:spPr>
          <a:xfrm>
            <a:off x="572493" y="2071316"/>
            <a:ext cx="6713552" cy="4119172"/>
          </a:xfrm>
        </p:spPr>
        <p:txBody>
          <a:bodyPr vert="horz" lIns="91440" tIns="45720" rIns="91440" bIns="45720" rtlCol="0" anchor="t">
            <a:normAutofit/>
          </a:bodyPr>
          <a:lstStyle/>
          <a:p>
            <a:r>
              <a:rPr lang="pt-BR" sz="3400" dirty="0"/>
              <a:t>O BCB é autoridade monetária e autoridade financeira</a:t>
            </a:r>
          </a:p>
          <a:p>
            <a:r>
              <a:rPr lang="pt-BR" sz="3400" dirty="0"/>
              <a:t>A transição para empresa pública e a aproximação do regime de direito privado geram riscos e incertezas que afetam os dois âmbitos de atuação do BCB</a:t>
            </a:r>
          </a:p>
        </p:txBody>
      </p:sp>
      <p:pic>
        <p:nvPicPr>
          <p:cNvPr id="5" name="Espaço Reservado para Conteúdo 4" descr="Uma imagem contendo mesa, comida, bolo&#10;&#10;Descrição gerada automaticamente">
            <a:extLst>
              <a:ext uri="{FF2B5EF4-FFF2-40B4-BE49-F238E27FC236}">
                <a16:creationId xmlns:a16="http://schemas.microsoft.com/office/drawing/2014/main" id="{CF51036C-E103-05FE-ADC5-EFCCDCC227F9}"/>
              </a:ext>
            </a:extLst>
          </p:cNvPr>
          <p:cNvPicPr>
            <a:picLocks noChangeAspect="1"/>
          </p:cNvPicPr>
          <p:nvPr/>
        </p:nvPicPr>
        <p:blipFill rotWithShape="1">
          <a:blip r:embed="rId2">
            <a:extLst>
              <a:ext uri="{28A0092B-C50C-407E-A947-70E740481C1C}">
                <a14:useLocalDpi xmlns:a14="http://schemas.microsoft.com/office/drawing/2010/main" val="0"/>
              </a:ext>
            </a:extLst>
          </a:blip>
          <a:srcRect l="988" r="1512" b="-1"/>
          <a:stretch/>
        </p:blipFill>
        <p:spPr>
          <a:xfrm>
            <a:off x="7675658" y="2093976"/>
            <a:ext cx="3941064" cy="4096512"/>
          </a:xfrm>
          <a:prstGeom prst="rect">
            <a:avLst/>
          </a:prstGeom>
        </p:spPr>
      </p:pic>
    </p:spTree>
    <p:extLst>
      <p:ext uri="{BB962C8B-B14F-4D97-AF65-F5344CB8AC3E}">
        <p14:creationId xmlns:p14="http://schemas.microsoft.com/office/powerpoint/2010/main" val="1334008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ítulo 2">
            <a:extLst>
              <a:ext uri="{FF2B5EF4-FFF2-40B4-BE49-F238E27FC236}">
                <a16:creationId xmlns:a16="http://schemas.microsoft.com/office/drawing/2014/main" id="{D4002748-BDDA-088F-5D06-8103CBC01910}"/>
              </a:ext>
            </a:extLst>
          </p:cNvPr>
          <p:cNvSpPr>
            <a:spLocks noGrp="1"/>
          </p:cNvSpPr>
          <p:nvPr>
            <p:ph type="title"/>
          </p:nvPr>
        </p:nvSpPr>
        <p:spPr>
          <a:xfrm>
            <a:off x="572493" y="238539"/>
            <a:ext cx="11018520" cy="1434415"/>
          </a:xfrm>
        </p:spPr>
        <p:txBody>
          <a:bodyPr anchor="b">
            <a:normAutofit/>
          </a:bodyPr>
          <a:lstStyle/>
          <a:p>
            <a:r>
              <a:rPr lang="pt-BR" sz="4600"/>
              <a:t>Intervenções da autoridade monetária no mercado</a:t>
            </a:r>
          </a:p>
        </p:txBody>
      </p:sp>
      <p:sp>
        <p:nvSpPr>
          <p:cNvPr id="3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B0694BF1-5494-A188-6BA8-DCBAD6AFA75E}"/>
              </a:ext>
            </a:extLst>
          </p:cNvPr>
          <p:cNvSpPr>
            <a:spLocks noGrp="1"/>
          </p:cNvSpPr>
          <p:nvPr>
            <p:ph idx="1"/>
          </p:nvPr>
        </p:nvSpPr>
        <p:spPr>
          <a:xfrm>
            <a:off x="572493" y="2071316"/>
            <a:ext cx="6713552" cy="4119172"/>
          </a:xfrm>
        </p:spPr>
        <p:txBody>
          <a:bodyPr anchor="t">
            <a:normAutofit/>
          </a:bodyPr>
          <a:lstStyle/>
          <a:p>
            <a:r>
              <a:rPr lang="pt-BR" sz="2200" dirty="0"/>
              <a:t>O deslocamento da atuação do BCB para o regime de direito privado gera riscos e incertezas sobre as operações realizadas no mercado pela autoridade monetária.</a:t>
            </a:r>
          </a:p>
          <a:p>
            <a:r>
              <a:rPr lang="pt-BR" sz="2200" dirty="0"/>
              <a:t>Agravamento dos riscos em situações de instabilidade, nas quais o BCB precisa fazer intervenções visando suprir liquidez e controlar a volatilidade do câmbio e dos ativos financeiros</a:t>
            </a:r>
          </a:p>
          <a:p>
            <a:r>
              <a:rPr lang="pt-BR" sz="2200" dirty="0"/>
              <a:t>A crise cambial de 1999 gerou inúmeras ações judiciais, que foram resolvidas com base em normas e institutos de </a:t>
            </a:r>
            <a:r>
              <a:rPr lang="pt-BR" sz="2200" b="1" dirty="0"/>
              <a:t>direito público</a:t>
            </a:r>
            <a:r>
              <a:rPr lang="pt-BR" sz="2200" dirty="0"/>
              <a:t>. </a:t>
            </a:r>
          </a:p>
        </p:txBody>
      </p:sp>
      <p:pic>
        <p:nvPicPr>
          <p:cNvPr id="6" name="Espaço Reservado para Conteúdo 5">
            <a:extLst>
              <a:ext uri="{FF2B5EF4-FFF2-40B4-BE49-F238E27FC236}">
                <a16:creationId xmlns:a16="http://schemas.microsoft.com/office/drawing/2014/main" id="{AFA6633A-276E-37AD-3722-152542C34B63}"/>
              </a:ext>
            </a:extLst>
          </p:cNvPr>
          <p:cNvPicPr>
            <a:picLocks noChangeAspect="1"/>
          </p:cNvPicPr>
          <p:nvPr/>
        </p:nvPicPr>
        <p:blipFill rotWithShape="1">
          <a:blip r:embed="rId2">
            <a:extLst>
              <a:ext uri="{28A0092B-C50C-407E-A947-70E740481C1C}">
                <a14:useLocalDpi xmlns:a14="http://schemas.microsoft.com/office/drawing/2010/main" val="0"/>
              </a:ext>
            </a:extLst>
          </a:blip>
          <a:srcRect l="18811" r="21541" b="-1"/>
          <a:stretch/>
        </p:blipFill>
        <p:spPr>
          <a:xfrm>
            <a:off x="7675658" y="2093976"/>
            <a:ext cx="3941064" cy="4096512"/>
          </a:xfrm>
          <a:prstGeom prst="rect">
            <a:avLst/>
          </a:prstGeom>
        </p:spPr>
      </p:pic>
    </p:spTree>
    <p:extLst>
      <p:ext uri="{BB962C8B-B14F-4D97-AF65-F5344CB8AC3E}">
        <p14:creationId xmlns:p14="http://schemas.microsoft.com/office/powerpoint/2010/main" val="3908687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8">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0">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160503CA-6ACC-2034-02D0-81D3914047FE}"/>
              </a:ext>
            </a:extLst>
          </p:cNvPr>
          <p:cNvSpPr>
            <a:spLocks noGrp="1"/>
          </p:cNvSpPr>
          <p:nvPr>
            <p:ph type="title"/>
          </p:nvPr>
        </p:nvSpPr>
        <p:spPr>
          <a:xfrm>
            <a:off x="1137034" y="609600"/>
            <a:ext cx="4784796" cy="1330840"/>
          </a:xfrm>
        </p:spPr>
        <p:txBody>
          <a:bodyPr>
            <a:noAutofit/>
          </a:bodyPr>
          <a:lstStyle/>
          <a:p>
            <a:r>
              <a:rPr lang="pt-BR" sz="3800" dirty="0"/>
              <a:t>Riscos jurídicos de regulação: capacidade normativa</a:t>
            </a:r>
          </a:p>
        </p:txBody>
      </p:sp>
      <p:sp>
        <p:nvSpPr>
          <p:cNvPr id="9" name="Content Placeholder 8">
            <a:extLst>
              <a:ext uri="{FF2B5EF4-FFF2-40B4-BE49-F238E27FC236}">
                <a16:creationId xmlns:a16="http://schemas.microsoft.com/office/drawing/2014/main" id="{A9B28219-146C-BFE2-4F24-700E1109FAE7}"/>
              </a:ext>
            </a:extLst>
          </p:cNvPr>
          <p:cNvSpPr>
            <a:spLocks noGrp="1"/>
          </p:cNvSpPr>
          <p:nvPr>
            <p:ph idx="1"/>
          </p:nvPr>
        </p:nvSpPr>
        <p:spPr>
          <a:xfrm>
            <a:off x="1137034" y="2194102"/>
            <a:ext cx="4438036" cy="3908585"/>
          </a:xfrm>
        </p:spPr>
        <p:txBody>
          <a:bodyPr>
            <a:noAutofit/>
          </a:bodyPr>
          <a:lstStyle/>
          <a:p>
            <a:r>
              <a:rPr lang="pt-BR" sz="2400" dirty="0"/>
              <a:t>O exercício de poder normativo para edição de regras e o estabelecimento de exigências regulatórias é compatível com a qualidade de empresa pública?</a:t>
            </a:r>
          </a:p>
          <a:p>
            <a:r>
              <a:rPr lang="pt-BR" sz="2400" dirty="0"/>
              <a:t>Empresas públicas que exercem “poder de polícia” podem editar normas? Caso BHTrans</a:t>
            </a:r>
          </a:p>
        </p:txBody>
      </p:sp>
      <p:pic>
        <p:nvPicPr>
          <p:cNvPr id="5" name="Espaço Reservado para Conteúdo 4" descr="Interface gráfica do usuário&#10;&#10;Descrição gerada automaticamente">
            <a:extLst>
              <a:ext uri="{FF2B5EF4-FFF2-40B4-BE49-F238E27FC236}">
                <a16:creationId xmlns:a16="http://schemas.microsoft.com/office/drawing/2014/main" id="{4403811E-FDBB-8AD5-B018-EF685FAAFB88}"/>
              </a:ext>
            </a:extLst>
          </p:cNvPr>
          <p:cNvPicPr>
            <a:picLocks noChangeAspect="1"/>
          </p:cNvPicPr>
          <p:nvPr/>
        </p:nvPicPr>
        <p:blipFill rotWithShape="1">
          <a:blip r:embed="rId2">
            <a:extLst>
              <a:ext uri="{28A0092B-C50C-407E-A947-70E740481C1C}">
                <a14:useLocalDpi xmlns:a14="http://schemas.microsoft.com/office/drawing/2010/main" val="0"/>
              </a:ext>
            </a:extLst>
          </a:blip>
          <a:srcRect l="17397" r="24146" b="2"/>
          <a:stretch/>
        </p:blipFill>
        <p:spPr>
          <a:xfrm>
            <a:off x="6880610" y="977851"/>
            <a:ext cx="4737650" cy="4924512"/>
          </a:xfrm>
          <a:prstGeom prst="rect">
            <a:avLst/>
          </a:prstGeom>
        </p:spPr>
      </p:pic>
    </p:spTree>
    <p:extLst>
      <p:ext uri="{BB962C8B-B14F-4D97-AF65-F5344CB8AC3E}">
        <p14:creationId xmlns:p14="http://schemas.microsoft.com/office/powerpoint/2010/main" val="2974411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8A77CAB5-956A-641C-66A1-F7666B610C04}"/>
              </a:ext>
            </a:extLst>
          </p:cNvPr>
          <p:cNvSpPr>
            <a:spLocks noGrp="1"/>
          </p:cNvSpPr>
          <p:nvPr>
            <p:ph type="title"/>
          </p:nvPr>
        </p:nvSpPr>
        <p:spPr>
          <a:xfrm>
            <a:off x="1137034" y="609597"/>
            <a:ext cx="9392421" cy="1330841"/>
          </a:xfrm>
        </p:spPr>
        <p:txBody>
          <a:bodyPr>
            <a:normAutofit/>
          </a:bodyPr>
          <a:lstStyle/>
          <a:p>
            <a:r>
              <a:rPr lang="pt-BR" dirty="0"/>
              <a:t>Riscos jurídicos de regulação: autorização, supervisão e resolução</a:t>
            </a:r>
          </a:p>
        </p:txBody>
      </p:sp>
      <p:sp>
        <p:nvSpPr>
          <p:cNvPr id="9" name="Content Placeholder 8">
            <a:extLst>
              <a:ext uri="{FF2B5EF4-FFF2-40B4-BE49-F238E27FC236}">
                <a16:creationId xmlns:a16="http://schemas.microsoft.com/office/drawing/2014/main" id="{2CD0CBE8-D157-FF13-E9EE-BA3549654D5E}"/>
              </a:ext>
            </a:extLst>
          </p:cNvPr>
          <p:cNvSpPr>
            <a:spLocks noGrp="1"/>
          </p:cNvSpPr>
          <p:nvPr>
            <p:ph idx="1"/>
          </p:nvPr>
        </p:nvSpPr>
        <p:spPr>
          <a:xfrm>
            <a:off x="1137034" y="2198362"/>
            <a:ext cx="4958966" cy="3917773"/>
          </a:xfrm>
        </p:spPr>
        <p:txBody>
          <a:bodyPr>
            <a:normAutofit/>
          </a:bodyPr>
          <a:lstStyle/>
          <a:p>
            <a:r>
              <a:rPr lang="pt-BR" sz="2600" dirty="0"/>
              <a:t>(I)legitimidade da EP para estabelecer exigências para o ingresso e a permanência de empresas no mercado regulado</a:t>
            </a:r>
          </a:p>
          <a:p>
            <a:r>
              <a:rPr lang="pt-BR" sz="2600" dirty="0"/>
              <a:t>(I)legitimidade da EP para decretar e conduzir ou controlar regimes de resolução de empresas financeiras</a:t>
            </a:r>
          </a:p>
        </p:txBody>
      </p:sp>
      <p:pic>
        <p:nvPicPr>
          <p:cNvPr id="5" name="Espaço Reservado para Conteúdo 4" descr="Uma imagem contendo no interior, metal, trem, cozinha&#10;&#10;Descrição gerada automaticamente">
            <a:extLst>
              <a:ext uri="{FF2B5EF4-FFF2-40B4-BE49-F238E27FC236}">
                <a16:creationId xmlns:a16="http://schemas.microsoft.com/office/drawing/2014/main" id="{DC402504-DB48-9AD0-371F-780F504896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9367" y="2464708"/>
            <a:ext cx="4788505" cy="3196327"/>
          </a:xfrm>
          <a:prstGeom prst="rect">
            <a:avLst/>
          </a:prstGeom>
        </p:spPr>
      </p:pic>
      <p:sp>
        <p:nvSpPr>
          <p:cNvPr id="16" name="Freeform: Shape 15">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98887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B838DDD-0BF0-D731-9E14-ED5C6E501B9C}"/>
              </a:ext>
            </a:extLst>
          </p:cNvPr>
          <p:cNvSpPr>
            <a:spLocks noGrp="1"/>
          </p:cNvSpPr>
          <p:nvPr>
            <p:ph type="title"/>
          </p:nvPr>
        </p:nvSpPr>
        <p:spPr>
          <a:xfrm>
            <a:off x="572493" y="238539"/>
            <a:ext cx="11018520" cy="1434415"/>
          </a:xfrm>
        </p:spPr>
        <p:txBody>
          <a:bodyPr anchor="b">
            <a:normAutofit fontScale="90000"/>
          </a:bodyPr>
          <a:lstStyle/>
          <a:p>
            <a:r>
              <a:rPr lang="pt-BR" sz="5400" dirty="0"/>
              <a:t>Riscos jurídicos de regulação: direito sancionador</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0CC8ED6F-2BAA-1F70-C8E5-7526E4EF9D2F}"/>
              </a:ext>
            </a:extLst>
          </p:cNvPr>
          <p:cNvSpPr>
            <a:spLocks noGrp="1"/>
          </p:cNvSpPr>
          <p:nvPr>
            <p:ph idx="1"/>
          </p:nvPr>
        </p:nvSpPr>
        <p:spPr>
          <a:xfrm>
            <a:off x="572493" y="2071316"/>
            <a:ext cx="6713552" cy="4119172"/>
          </a:xfrm>
        </p:spPr>
        <p:txBody>
          <a:bodyPr anchor="t">
            <a:normAutofit/>
          </a:bodyPr>
          <a:lstStyle/>
          <a:p>
            <a:r>
              <a:rPr lang="pt-BR" sz="3000" dirty="0"/>
              <a:t>(I)legitimidade e limites (?) para o exercício do poder sancionador por uma empresa pública no âmbito do SFN</a:t>
            </a:r>
          </a:p>
          <a:p>
            <a:r>
              <a:rPr lang="pt-BR" sz="3000" dirty="0"/>
              <a:t>(Des)Continuidade do CRSFN como instância recursal no âmbito do mercado financeiro</a:t>
            </a:r>
          </a:p>
          <a:p>
            <a:pPr marL="0" indent="0">
              <a:buNone/>
            </a:pPr>
            <a:endParaRPr lang="pt-BR" sz="2200" dirty="0"/>
          </a:p>
          <a:p>
            <a:pPr marL="0" indent="0">
              <a:buNone/>
            </a:pPr>
            <a:endParaRPr lang="pt-BR" sz="2200" dirty="0"/>
          </a:p>
        </p:txBody>
      </p:sp>
      <p:pic>
        <p:nvPicPr>
          <p:cNvPr id="5" name="Espaço Reservado para Conteúdo 4" descr="Homem de terno e gravata com a mão na cabeça&#10;&#10;Descrição gerada automaticamente com confiança média">
            <a:extLst>
              <a:ext uri="{FF2B5EF4-FFF2-40B4-BE49-F238E27FC236}">
                <a16:creationId xmlns:a16="http://schemas.microsoft.com/office/drawing/2014/main" id="{A2F68BDB-6886-BA82-AF0E-D47D1663D5E7}"/>
              </a:ext>
            </a:extLst>
          </p:cNvPr>
          <p:cNvPicPr>
            <a:picLocks noChangeAspect="1"/>
          </p:cNvPicPr>
          <p:nvPr/>
        </p:nvPicPr>
        <p:blipFill rotWithShape="1">
          <a:blip r:embed="rId2">
            <a:extLst>
              <a:ext uri="{28A0092B-C50C-407E-A947-70E740481C1C}">
                <a14:useLocalDpi xmlns:a14="http://schemas.microsoft.com/office/drawing/2010/main" val="0"/>
              </a:ext>
            </a:extLst>
          </a:blip>
          <a:srcRect l="18579" r="17687" b="3"/>
          <a:stretch/>
        </p:blipFill>
        <p:spPr>
          <a:xfrm>
            <a:off x="7675658" y="2093976"/>
            <a:ext cx="3941064" cy="4096512"/>
          </a:xfrm>
          <a:prstGeom prst="rect">
            <a:avLst/>
          </a:prstGeom>
        </p:spPr>
      </p:pic>
    </p:spTree>
    <p:extLst>
      <p:ext uri="{BB962C8B-B14F-4D97-AF65-F5344CB8AC3E}">
        <p14:creationId xmlns:p14="http://schemas.microsoft.com/office/powerpoint/2010/main" val="1940214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8D7F824-7F13-6F90-707A-6D9BF8DC2519}"/>
              </a:ext>
            </a:extLst>
          </p:cNvPr>
          <p:cNvSpPr>
            <a:spLocks noGrp="1"/>
          </p:cNvSpPr>
          <p:nvPr>
            <p:ph type="title"/>
          </p:nvPr>
        </p:nvSpPr>
        <p:spPr>
          <a:xfrm>
            <a:off x="793662" y="386930"/>
            <a:ext cx="10066122" cy="1298448"/>
          </a:xfrm>
        </p:spPr>
        <p:txBody>
          <a:bodyPr anchor="b">
            <a:normAutofit/>
          </a:bodyPr>
          <a:lstStyle/>
          <a:p>
            <a:r>
              <a:rPr lang="pt-BR" sz="4800" dirty="0"/>
              <a:t>Agravamento do risco sistêmico</a:t>
            </a:r>
          </a:p>
        </p:txBody>
      </p:sp>
      <p:sp>
        <p:nvSpPr>
          <p:cNvPr id="14" name="Rectangle 13">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5840C7DF-9D1C-916A-62F3-D95F8B27421A}"/>
              </a:ext>
            </a:extLst>
          </p:cNvPr>
          <p:cNvSpPr>
            <a:spLocks noGrp="1"/>
          </p:cNvSpPr>
          <p:nvPr>
            <p:ph idx="1"/>
          </p:nvPr>
        </p:nvSpPr>
        <p:spPr>
          <a:xfrm>
            <a:off x="793661" y="2599509"/>
            <a:ext cx="4530898" cy="3639450"/>
          </a:xfrm>
        </p:spPr>
        <p:txBody>
          <a:bodyPr anchor="ctr">
            <a:normAutofit/>
          </a:bodyPr>
          <a:lstStyle/>
          <a:p>
            <a:r>
              <a:rPr lang="pt-BR" sz="2000" dirty="0"/>
              <a:t>Mudanças disruptivas no ambiente regulatório podem gerar ineficácia e ineficiência de atuação regulatória (autorizações, supervisão, resolução) e no manejo da assistência de liquidez, agravando os riscos financeiros e ampliando a possibilidade de desencadeamento de risco sistêmico</a:t>
            </a:r>
          </a:p>
        </p:txBody>
      </p:sp>
      <p:pic>
        <p:nvPicPr>
          <p:cNvPr id="5" name="Espaço Reservado para Conteúdo 4" descr="Mão de pessoa&#10;&#10;Descrição gerada automaticamente com confiança média">
            <a:extLst>
              <a:ext uri="{FF2B5EF4-FFF2-40B4-BE49-F238E27FC236}">
                <a16:creationId xmlns:a16="http://schemas.microsoft.com/office/drawing/2014/main" id="{D7A9A1DA-8880-58FC-6DB0-9E7F8A0C42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532" y="2635348"/>
            <a:ext cx="5150277" cy="3412058"/>
          </a:xfrm>
          <a:prstGeom prst="rect">
            <a:avLst/>
          </a:prstGeom>
        </p:spPr>
      </p:pic>
      <p:sp>
        <p:nvSpPr>
          <p:cNvPr id="18" name="Rectangle 17">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7551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B2AFAF4D-8A32-A459-9C9F-491C85D51EA2}"/>
              </a:ext>
            </a:extLst>
          </p:cNvPr>
          <p:cNvSpPr>
            <a:spLocks noGrp="1"/>
          </p:cNvSpPr>
          <p:nvPr>
            <p:ph type="title"/>
          </p:nvPr>
        </p:nvSpPr>
        <p:spPr>
          <a:xfrm>
            <a:off x="1137034" y="609600"/>
            <a:ext cx="4784796" cy="1330840"/>
          </a:xfrm>
        </p:spPr>
        <p:txBody>
          <a:bodyPr>
            <a:normAutofit/>
          </a:bodyPr>
          <a:lstStyle/>
          <a:p>
            <a:r>
              <a:rPr lang="pt-BR" dirty="0"/>
              <a:t>Risco jurídico-funcional</a:t>
            </a:r>
          </a:p>
        </p:txBody>
      </p:sp>
      <p:sp>
        <p:nvSpPr>
          <p:cNvPr id="9" name="Content Placeholder 8">
            <a:extLst>
              <a:ext uri="{FF2B5EF4-FFF2-40B4-BE49-F238E27FC236}">
                <a16:creationId xmlns:a16="http://schemas.microsoft.com/office/drawing/2014/main" id="{09B22D37-748C-C23C-5725-6CF03FBAD769}"/>
              </a:ext>
            </a:extLst>
          </p:cNvPr>
          <p:cNvSpPr>
            <a:spLocks noGrp="1"/>
          </p:cNvSpPr>
          <p:nvPr>
            <p:ph idx="1"/>
          </p:nvPr>
        </p:nvSpPr>
        <p:spPr>
          <a:xfrm>
            <a:off x="1137034" y="2194102"/>
            <a:ext cx="4438036" cy="3908585"/>
          </a:xfrm>
        </p:spPr>
        <p:txBody>
          <a:bodyPr>
            <a:normAutofit lnSpcReduction="10000"/>
          </a:bodyPr>
          <a:lstStyle/>
          <a:p>
            <a:r>
              <a:rPr lang="pt-BR" sz="2000" dirty="0"/>
              <a:t>Precedente: a declaração de inconstitucionalidade do art. 251 da Lei 8.112/90 e dos conflitos de transição gerados pela mudança de regime jurídico.</a:t>
            </a:r>
          </a:p>
          <a:p>
            <a:r>
              <a:rPr lang="pt-BR" sz="2000" dirty="0"/>
              <a:t>Deslocamento de competência dos da Justiça Federal para a Justiça do Trabalho.</a:t>
            </a:r>
          </a:p>
          <a:p>
            <a:r>
              <a:rPr lang="pt-BR" sz="2000" dirty="0"/>
              <a:t>Afastamento da Lei 8.112/90</a:t>
            </a:r>
          </a:p>
          <a:p>
            <a:r>
              <a:rPr lang="pt-BR" sz="2000" dirty="0"/>
              <a:t>Indeterminação do conceito jurídico de “carreira congênere”</a:t>
            </a:r>
          </a:p>
          <a:p>
            <a:r>
              <a:rPr lang="pt-BR" sz="2000" dirty="0"/>
              <a:t>Indeterminação do parâmetro remuneratório para fim de paridade</a:t>
            </a:r>
          </a:p>
          <a:p>
            <a:endParaRPr lang="pt-BR" sz="2000" dirty="0"/>
          </a:p>
          <a:p>
            <a:endParaRPr lang="en-US" sz="2000" dirty="0"/>
          </a:p>
          <a:p>
            <a:endParaRPr lang="en-US" sz="2000" dirty="0"/>
          </a:p>
        </p:txBody>
      </p:sp>
      <p:pic>
        <p:nvPicPr>
          <p:cNvPr id="5" name="Espaço Reservado para Conteúdo 4">
            <a:extLst>
              <a:ext uri="{FF2B5EF4-FFF2-40B4-BE49-F238E27FC236}">
                <a16:creationId xmlns:a16="http://schemas.microsoft.com/office/drawing/2014/main" id="{05A5074F-253C-626E-7F06-27682262C1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0610" y="2255695"/>
            <a:ext cx="4737650" cy="2368825"/>
          </a:xfrm>
          <a:prstGeom prst="rect">
            <a:avLst/>
          </a:prstGeom>
        </p:spPr>
      </p:pic>
    </p:spTree>
    <p:extLst>
      <p:ext uri="{BB962C8B-B14F-4D97-AF65-F5344CB8AC3E}">
        <p14:creationId xmlns:p14="http://schemas.microsoft.com/office/powerpoint/2010/main" val="648233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B851216-867F-5B88-313E-F629B8E8F5DF}"/>
              </a:ext>
            </a:extLst>
          </p:cNvPr>
          <p:cNvSpPr>
            <a:spLocks noGrp="1"/>
          </p:cNvSpPr>
          <p:nvPr>
            <p:ph type="title"/>
          </p:nvPr>
        </p:nvSpPr>
        <p:spPr>
          <a:xfrm>
            <a:off x="572493" y="238539"/>
            <a:ext cx="11018520" cy="1434415"/>
          </a:xfrm>
        </p:spPr>
        <p:txBody>
          <a:bodyPr anchor="b">
            <a:normAutofit/>
          </a:bodyPr>
          <a:lstStyle/>
          <a:p>
            <a:r>
              <a:rPr lang="pt-BR" sz="5400" dirty="0"/>
              <a:t>Risco jurídico-processual</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0104A9A5-5DBE-93F0-6F42-E6DDFECCC07F}"/>
              </a:ext>
            </a:extLst>
          </p:cNvPr>
          <p:cNvSpPr>
            <a:spLocks noGrp="1"/>
          </p:cNvSpPr>
          <p:nvPr>
            <p:ph idx="1"/>
          </p:nvPr>
        </p:nvSpPr>
        <p:spPr>
          <a:xfrm>
            <a:off x="572493" y="2071316"/>
            <a:ext cx="6713552" cy="4119172"/>
          </a:xfrm>
        </p:spPr>
        <p:txBody>
          <a:bodyPr anchor="t">
            <a:normAutofit/>
          </a:bodyPr>
          <a:lstStyle/>
          <a:p>
            <a:r>
              <a:rPr lang="pt-BR" sz="2600" dirty="0"/>
              <a:t>Regime de execução contra a Fazenda Pública</a:t>
            </a:r>
          </a:p>
          <a:p>
            <a:r>
              <a:rPr lang="pt-BR" sz="2600" dirty="0"/>
              <a:t>Risco de penhora de bens públicos</a:t>
            </a:r>
          </a:p>
          <a:p>
            <a:r>
              <a:rPr lang="pt-BR" sz="2600" dirty="0"/>
              <a:t>Perda da prerrogativa do prazo em dobro</a:t>
            </a:r>
          </a:p>
          <a:p>
            <a:r>
              <a:rPr lang="pt-BR" sz="2600" dirty="0"/>
              <a:t>Perda da intimação pessoal</a:t>
            </a:r>
          </a:p>
          <a:p>
            <a:r>
              <a:rPr lang="pt-BR" sz="2600" dirty="0"/>
              <a:t>Inaplicabilidade (?) precedentes consolidados favoráveis ao BCB, construídos com base no pressuposto de sua natureza pública </a:t>
            </a:r>
          </a:p>
        </p:txBody>
      </p:sp>
      <p:pic>
        <p:nvPicPr>
          <p:cNvPr id="5" name="Espaço Reservado para Conteúdo 4" descr="Teclado e mouse de computador&#10;&#10;Descrição gerada automaticamente">
            <a:extLst>
              <a:ext uri="{FF2B5EF4-FFF2-40B4-BE49-F238E27FC236}">
                <a16:creationId xmlns:a16="http://schemas.microsoft.com/office/drawing/2014/main" id="{0F99AC6B-9EA8-244C-5322-40E08570421D}"/>
              </a:ext>
            </a:extLst>
          </p:cNvPr>
          <p:cNvPicPr>
            <a:picLocks noChangeAspect="1"/>
          </p:cNvPicPr>
          <p:nvPr/>
        </p:nvPicPr>
        <p:blipFill rotWithShape="1">
          <a:blip r:embed="rId2">
            <a:extLst>
              <a:ext uri="{28A0092B-C50C-407E-A947-70E740481C1C}">
                <a14:useLocalDpi xmlns:a14="http://schemas.microsoft.com/office/drawing/2010/main" val="0"/>
              </a:ext>
            </a:extLst>
          </a:blip>
          <a:srcRect l="10882" r="30457" b="2"/>
          <a:stretch/>
        </p:blipFill>
        <p:spPr>
          <a:xfrm>
            <a:off x="7675658" y="2093976"/>
            <a:ext cx="3941064" cy="4096512"/>
          </a:xfrm>
          <a:prstGeom prst="rect">
            <a:avLst/>
          </a:prstGeom>
        </p:spPr>
      </p:pic>
    </p:spTree>
    <p:extLst>
      <p:ext uri="{BB962C8B-B14F-4D97-AF65-F5344CB8AC3E}">
        <p14:creationId xmlns:p14="http://schemas.microsoft.com/office/powerpoint/2010/main" val="3559628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F2AECD27-FD29-BB0D-B199-F93F74912881}"/>
              </a:ext>
            </a:extLst>
          </p:cNvPr>
          <p:cNvSpPr>
            <a:spLocks noGrp="1"/>
          </p:cNvSpPr>
          <p:nvPr>
            <p:ph type="title"/>
          </p:nvPr>
        </p:nvSpPr>
        <p:spPr>
          <a:xfrm>
            <a:off x="1137034" y="609597"/>
            <a:ext cx="9392421" cy="1330841"/>
          </a:xfrm>
        </p:spPr>
        <p:txBody>
          <a:bodyPr>
            <a:normAutofit/>
          </a:bodyPr>
          <a:lstStyle/>
          <a:p>
            <a:r>
              <a:rPr lang="pt-BR" sz="4000" dirty="0"/>
              <a:t>Risco jurídico-constitucional (ADI 6696  - LC 179/2021)</a:t>
            </a:r>
          </a:p>
        </p:txBody>
      </p:sp>
      <p:sp>
        <p:nvSpPr>
          <p:cNvPr id="13" name="Content Placeholder 12">
            <a:extLst>
              <a:ext uri="{FF2B5EF4-FFF2-40B4-BE49-F238E27FC236}">
                <a16:creationId xmlns:a16="http://schemas.microsoft.com/office/drawing/2014/main" id="{77DD29A5-7F23-6878-4B15-C2BD01D481F2}"/>
              </a:ext>
            </a:extLst>
          </p:cNvPr>
          <p:cNvSpPr>
            <a:spLocks noGrp="1"/>
          </p:cNvSpPr>
          <p:nvPr>
            <p:ph idx="1"/>
          </p:nvPr>
        </p:nvSpPr>
        <p:spPr>
          <a:xfrm>
            <a:off x="1137033" y="1777430"/>
            <a:ext cx="5489797" cy="4338706"/>
          </a:xfrm>
        </p:spPr>
        <p:txBody>
          <a:bodyPr>
            <a:noAutofit/>
          </a:bodyPr>
          <a:lstStyle/>
          <a:p>
            <a:endParaRPr lang="pt-BR" sz="1800" b="1" dirty="0"/>
          </a:p>
          <a:p>
            <a:r>
              <a:rPr lang="pt-BR" sz="2000" b="1" dirty="0"/>
              <a:t>Iniciativa privativa do Presidente</a:t>
            </a:r>
            <a:r>
              <a:rPr lang="pt-BR" sz="2000" dirty="0"/>
              <a:t>: Alexandre de Moraes e outros afastam o vício de iniciativa pela coincidência com outro PL de iniciativa do Presidente. Para Gilmar Mendes foi mero redesenho do desenho institucional do BCB (Gilmar Mendes), mas no caso da PEC 65 a iniciativa foi do Senado e se propõe transformação radical da natureza jurídica do BCB.</a:t>
            </a:r>
          </a:p>
          <a:p>
            <a:r>
              <a:rPr lang="pt-BR" sz="2000" dirty="0"/>
              <a:t>Nunes Marques: ressalvou o controle pela CGU. </a:t>
            </a:r>
          </a:p>
          <a:p>
            <a:r>
              <a:rPr lang="pt-BR" sz="2000" dirty="0"/>
              <a:t>Nova querela acerca da invasão de competência privativa</a:t>
            </a:r>
          </a:p>
        </p:txBody>
      </p:sp>
      <p:pic>
        <p:nvPicPr>
          <p:cNvPr id="9" name="Espaço Reservado para Conteúdo 8" descr="Uma imagem contendo edifício, homem, grande, computador&#10;&#10;Descrição gerada automaticamente">
            <a:extLst>
              <a:ext uri="{FF2B5EF4-FFF2-40B4-BE49-F238E27FC236}">
                <a16:creationId xmlns:a16="http://schemas.microsoft.com/office/drawing/2014/main" id="{6DEE4E01-ADE4-EC43-BC4B-0F9D3C77E4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9367" y="2469605"/>
            <a:ext cx="4788505" cy="3186532"/>
          </a:xfrm>
          <a:prstGeom prst="rect">
            <a:avLst/>
          </a:prstGeom>
        </p:spPr>
      </p:pic>
      <p:sp>
        <p:nvSpPr>
          <p:cNvPr id="20" name="Freeform: Shape 19">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16183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B6BA682-423B-914B-D474-07F13DC025A4}"/>
              </a:ext>
            </a:extLst>
          </p:cNvPr>
          <p:cNvSpPr>
            <a:spLocks noGrp="1"/>
          </p:cNvSpPr>
          <p:nvPr>
            <p:ph type="title"/>
          </p:nvPr>
        </p:nvSpPr>
        <p:spPr>
          <a:xfrm>
            <a:off x="572493" y="238539"/>
            <a:ext cx="11018520" cy="1434415"/>
          </a:xfrm>
        </p:spPr>
        <p:txBody>
          <a:bodyPr anchor="b">
            <a:normAutofit fontScale="90000"/>
          </a:bodyPr>
          <a:lstStyle/>
          <a:p>
            <a:r>
              <a:rPr lang="pt-BR" sz="4600" dirty="0"/>
              <a:t>“Escavamento interno” da separação de poderes rumo ao Presidencialismo “casca de ovo”</a:t>
            </a:r>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E3A9F980-2594-18C1-5B72-5BBD4B69C1D6}"/>
              </a:ext>
            </a:extLst>
          </p:cNvPr>
          <p:cNvSpPr>
            <a:spLocks noGrp="1"/>
          </p:cNvSpPr>
          <p:nvPr>
            <p:ph idx="1"/>
          </p:nvPr>
        </p:nvSpPr>
        <p:spPr>
          <a:xfrm>
            <a:off x="572493" y="2071316"/>
            <a:ext cx="6713552" cy="4119172"/>
          </a:xfrm>
        </p:spPr>
        <p:txBody>
          <a:bodyPr anchor="t">
            <a:normAutofit lnSpcReduction="10000"/>
          </a:bodyPr>
          <a:lstStyle/>
          <a:p>
            <a:r>
              <a:rPr lang="pt-BR" sz="2200" dirty="0"/>
              <a:t>Retirada do controle do BCB pelo Poder Executivo, via CGU, fragilizando os mecanismos republicanos de controle interno;</a:t>
            </a:r>
          </a:p>
          <a:p>
            <a:r>
              <a:rPr lang="pt-BR" sz="2200" dirty="0"/>
              <a:t>Afastamento do Poder Executivo da execução, ainda que autônoma, de importante parcela da política econômica;</a:t>
            </a:r>
          </a:p>
          <a:p>
            <a:r>
              <a:rPr lang="pt-BR" sz="2200" dirty="0"/>
              <a:t>Independência do BCB em relação ao Poder Executivo liderado pelo Presidente da República (desequilíbrio entre Poderes);</a:t>
            </a:r>
          </a:p>
          <a:p>
            <a:r>
              <a:rPr lang="pt-BR" sz="2200" dirty="0"/>
              <a:t>Precedente que favorece a progressiva retirada de funções do Poder Executivo. CVM, Susep, CADE, Agências reguladoras, Universidades, </a:t>
            </a:r>
            <a:r>
              <a:rPr lang="pt-BR" sz="2200" dirty="0" err="1"/>
              <a:t>etc</a:t>
            </a:r>
            <a:r>
              <a:rPr lang="pt-BR" sz="2200" dirty="0"/>
              <a:t>;</a:t>
            </a:r>
          </a:p>
          <a:p>
            <a:r>
              <a:rPr lang="pt-BR" sz="2200" dirty="0"/>
              <a:t>Presidencialismo “casca de ovo”.</a:t>
            </a:r>
          </a:p>
        </p:txBody>
      </p:sp>
      <p:pic>
        <p:nvPicPr>
          <p:cNvPr id="5" name="Espaço Reservado para Conteúdo 4" descr="Desenho de frutas&#10;&#10;Descrição gerada automaticamente com confiança média">
            <a:extLst>
              <a:ext uri="{FF2B5EF4-FFF2-40B4-BE49-F238E27FC236}">
                <a16:creationId xmlns:a16="http://schemas.microsoft.com/office/drawing/2014/main" id="{208D803D-6A3B-4251-C69B-A3FE50ED1F67}"/>
              </a:ext>
            </a:extLst>
          </p:cNvPr>
          <p:cNvPicPr>
            <a:picLocks noChangeAspect="1"/>
          </p:cNvPicPr>
          <p:nvPr/>
        </p:nvPicPr>
        <p:blipFill rotWithShape="1">
          <a:blip r:embed="rId2">
            <a:extLst>
              <a:ext uri="{28A0092B-C50C-407E-A947-70E740481C1C}">
                <a14:useLocalDpi xmlns:a14="http://schemas.microsoft.com/office/drawing/2010/main" val="0"/>
              </a:ext>
            </a:extLst>
          </a:blip>
          <a:srcRect l="29001" r="22897" b="2"/>
          <a:stretch/>
        </p:blipFill>
        <p:spPr>
          <a:xfrm>
            <a:off x="7675658" y="2093976"/>
            <a:ext cx="3941064" cy="4096512"/>
          </a:xfrm>
          <a:prstGeom prst="rect">
            <a:avLst/>
          </a:prstGeom>
        </p:spPr>
      </p:pic>
    </p:spTree>
    <p:extLst>
      <p:ext uri="{BB962C8B-B14F-4D97-AF65-F5344CB8AC3E}">
        <p14:creationId xmlns:p14="http://schemas.microsoft.com/office/powerpoint/2010/main" val="3167546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DF9DFCD-589E-EF12-3442-E0DE2D07BBE0}"/>
              </a:ext>
            </a:extLst>
          </p:cNvPr>
          <p:cNvSpPr>
            <a:spLocks noGrp="1"/>
          </p:cNvSpPr>
          <p:nvPr>
            <p:ph idx="4294967295"/>
          </p:nvPr>
        </p:nvSpPr>
        <p:spPr>
          <a:xfrm>
            <a:off x="838200" y="698643"/>
            <a:ext cx="4619621" cy="5478320"/>
          </a:xfrm>
        </p:spPr>
        <p:txBody>
          <a:bodyPr vert="horz" lIns="91440" tIns="45720" rIns="91440" bIns="45720" rtlCol="0">
            <a:normAutofit fontScale="92500"/>
          </a:bodyPr>
          <a:lstStyle/>
          <a:p>
            <a:r>
              <a:rPr lang="pt-BR" dirty="0"/>
              <a:t>BCB é uma instituição de Estado, guardião da estabilidade monetária (valor da moeda) e do mercado financeiro</a:t>
            </a:r>
          </a:p>
          <a:p>
            <a:r>
              <a:rPr lang="pt-BR" dirty="0"/>
              <a:t>Estabilidade é um objetivo a ser alcançado e preservado e a prudência valor que deve guiar as escolhas políticas</a:t>
            </a:r>
          </a:p>
          <a:p>
            <a:r>
              <a:rPr lang="pt-BR" dirty="0"/>
              <a:t>Reformas do regime jurídico do BCB devem ser orientadas pela promoção e defesa da estabilidade e pela virtude da prudência</a:t>
            </a:r>
          </a:p>
        </p:txBody>
      </p:sp>
      <p:pic>
        <p:nvPicPr>
          <p:cNvPr id="5" name="Espaço Reservado para Conteúdo 4" descr="Pessoa segurando faca&#10;&#10;Descrição gerada automaticamente com confiança baixa">
            <a:extLst>
              <a:ext uri="{FF2B5EF4-FFF2-40B4-BE49-F238E27FC236}">
                <a16:creationId xmlns:a16="http://schemas.microsoft.com/office/drawing/2014/main" id="{D97D416C-71D3-ED3D-A2DF-57AB0B881D1B}"/>
              </a:ext>
            </a:extLst>
          </p:cNvPr>
          <p:cNvPicPr>
            <a:picLocks noChangeAspect="1"/>
          </p:cNvPicPr>
          <p:nvPr/>
        </p:nvPicPr>
        <p:blipFill rotWithShape="1">
          <a:blip r:embed="rId2">
            <a:extLst>
              <a:ext uri="{28A0092B-C50C-407E-A947-70E740481C1C}">
                <a14:useLocalDpi xmlns:a14="http://schemas.microsoft.com/office/drawing/2010/main" val="0"/>
              </a:ext>
            </a:extLst>
          </a:blip>
          <a:srcRect l="24693" r="1009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589637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E2ED6F9-63C3-4A8D-9BB4-1EA62533B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6D72081E-AD41-4FBB-B02B-698A68DB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2F89CC04-9410-A528-BB17-EFF3D2FBF174}"/>
              </a:ext>
            </a:extLst>
          </p:cNvPr>
          <p:cNvSpPr>
            <a:spLocks noGrp="1"/>
          </p:cNvSpPr>
          <p:nvPr>
            <p:ph type="title"/>
          </p:nvPr>
        </p:nvSpPr>
        <p:spPr>
          <a:xfrm>
            <a:off x="1051560" y="4495466"/>
            <a:ext cx="3611880" cy="1536192"/>
          </a:xfrm>
        </p:spPr>
        <p:txBody>
          <a:bodyPr>
            <a:normAutofit/>
          </a:bodyPr>
          <a:lstStyle/>
          <a:p>
            <a:r>
              <a:rPr lang="pt-BR" sz="3200" dirty="0"/>
              <a:t>PEC 65/2023</a:t>
            </a:r>
          </a:p>
        </p:txBody>
      </p:sp>
      <p:pic>
        <p:nvPicPr>
          <p:cNvPr id="5" name="Espaço Reservado para Conteúdo 4" descr="Imagem em preto e branco&#10;&#10;Descrição gerada automaticamente">
            <a:extLst>
              <a:ext uri="{FF2B5EF4-FFF2-40B4-BE49-F238E27FC236}">
                <a16:creationId xmlns:a16="http://schemas.microsoft.com/office/drawing/2014/main" id="{E0B346C2-199B-C443-DB85-B8A602DCC91F}"/>
              </a:ext>
            </a:extLst>
          </p:cNvPr>
          <p:cNvPicPr>
            <a:picLocks noChangeAspect="1"/>
          </p:cNvPicPr>
          <p:nvPr/>
        </p:nvPicPr>
        <p:blipFill rotWithShape="1">
          <a:blip r:embed="rId2">
            <a:extLst>
              <a:ext uri="{28A0092B-C50C-407E-A947-70E740481C1C}">
                <a14:useLocalDpi xmlns:a14="http://schemas.microsoft.com/office/drawing/2010/main" val="0"/>
              </a:ext>
            </a:extLst>
          </a:blip>
          <a:srcRect b="13210"/>
          <a:stretch/>
        </p:blipFill>
        <p:spPr>
          <a:xfrm>
            <a:off x="20" y="10"/>
            <a:ext cx="12191980" cy="3994473"/>
          </a:xfrm>
          <a:prstGeom prst="rect">
            <a:avLst/>
          </a:prstGeom>
        </p:spPr>
      </p:pic>
      <p:sp>
        <p:nvSpPr>
          <p:cNvPr id="16" name="Rectangle 15">
            <a:extLst>
              <a:ext uri="{FF2B5EF4-FFF2-40B4-BE49-F238E27FC236}">
                <a16:creationId xmlns:a16="http://schemas.microsoft.com/office/drawing/2014/main" id="{716248AD-805F-41BF-9B57-FC53E5B32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8" name="Rectangle 17">
            <a:extLst>
              <a:ext uri="{FF2B5EF4-FFF2-40B4-BE49-F238E27FC236}">
                <a16:creationId xmlns:a16="http://schemas.microsoft.com/office/drawing/2014/main" id="{1F82758F-B2B3-4F0A-BB90-4BFFEDD1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18851350-1E63-0268-C83B-ED7A2BFC9C9D}"/>
              </a:ext>
            </a:extLst>
          </p:cNvPr>
          <p:cNvSpPr>
            <a:spLocks noGrp="1"/>
          </p:cNvSpPr>
          <p:nvPr>
            <p:ph idx="1"/>
          </p:nvPr>
        </p:nvSpPr>
        <p:spPr>
          <a:xfrm>
            <a:off x="5295826" y="4495466"/>
            <a:ext cx="6061022" cy="1536192"/>
          </a:xfrm>
        </p:spPr>
        <p:txBody>
          <a:bodyPr anchor="ctr">
            <a:normAutofit/>
          </a:bodyPr>
          <a:lstStyle/>
          <a:p>
            <a:r>
              <a:rPr lang="pt-BR" sz="1800" dirty="0"/>
              <a:t>Escolha recheada de incertezas</a:t>
            </a:r>
          </a:p>
          <a:p>
            <a:r>
              <a:rPr lang="pt-BR" sz="1800" dirty="0"/>
              <a:t>Os riscos mapeados não compensam os potenciais benefícios</a:t>
            </a:r>
          </a:p>
          <a:p>
            <a:r>
              <a:rPr lang="pt-BR" sz="1800" dirty="0"/>
              <a:t>Uma escolha imprudente</a:t>
            </a:r>
          </a:p>
        </p:txBody>
      </p:sp>
    </p:spTree>
    <p:extLst>
      <p:ext uri="{BB962C8B-B14F-4D97-AF65-F5344CB8AC3E}">
        <p14:creationId xmlns:p14="http://schemas.microsoft.com/office/powerpoint/2010/main" val="4068693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C41341-5031-D3CF-A529-B51F6101FC2F}"/>
              </a:ext>
            </a:extLst>
          </p:cNvPr>
          <p:cNvSpPr>
            <a:spLocks noGrp="1"/>
          </p:cNvSpPr>
          <p:nvPr>
            <p:ph type="title"/>
          </p:nvPr>
        </p:nvSpPr>
        <p:spPr>
          <a:xfrm>
            <a:off x="630936" y="640080"/>
            <a:ext cx="4818888" cy="1481328"/>
          </a:xfrm>
        </p:spPr>
        <p:txBody>
          <a:bodyPr anchor="b">
            <a:normAutofit fontScale="90000"/>
          </a:bodyPr>
          <a:lstStyle/>
          <a:p>
            <a:r>
              <a:rPr lang="pt-BR" sz="3400" dirty="0"/>
              <a:t>Opções: </a:t>
            </a:r>
            <a:r>
              <a:rPr lang="pt-BR" sz="3600" dirty="0"/>
              <a:t>Mudanças incrementais, não disruptivas</a:t>
            </a:r>
            <a:endParaRPr lang="pt-BR" sz="3400" dirty="0"/>
          </a:p>
        </p:txBody>
      </p:sp>
      <p:sp>
        <p:nvSpPr>
          <p:cNvPr id="9" name="Content Placeholder 8">
            <a:extLst>
              <a:ext uri="{FF2B5EF4-FFF2-40B4-BE49-F238E27FC236}">
                <a16:creationId xmlns:a16="http://schemas.microsoft.com/office/drawing/2014/main" id="{6577186C-DFC9-69CA-560E-E64A511A381B}"/>
              </a:ext>
            </a:extLst>
          </p:cNvPr>
          <p:cNvSpPr>
            <a:spLocks noGrp="1"/>
          </p:cNvSpPr>
          <p:nvPr>
            <p:ph idx="1"/>
          </p:nvPr>
        </p:nvSpPr>
        <p:spPr>
          <a:xfrm>
            <a:off x="630936" y="2660904"/>
            <a:ext cx="4818888" cy="3547872"/>
          </a:xfrm>
        </p:spPr>
        <p:txBody>
          <a:bodyPr anchor="t">
            <a:normAutofit/>
          </a:bodyPr>
          <a:lstStyle/>
          <a:p>
            <a:pPr marL="457200" indent="-457200">
              <a:buAutoNum type="alphaLcParenR"/>
            </a:pPr>
            <a:r>
              <a:rPr lang="pt-BR" dirty="0"/>
              <a:t>Taxa de fiscalização/supervisão (Lei 4.595/64 e MP 404/1993); </a:t>
            </a:r>
          </a:p>
          <a:p>
            <a:pPr marL="457200" indent="-457200">
              <a:buAutoNum type="alphaLcParenR"/>
            </a:pPr>
            <a:r>
              <a:rPr lang="pt-BR" dirty="0"/>
              <a:t>Ajustes do Orçamento da Autoridade Monetária</a:t>
            </a:r>
          </a:p>
          <a:p>
            <a:pPr marL="457200" indent="-457200">
              <a:buAutoNum type="alphaLcParenR"/>
            </a:pPr>
            <a:r>
              <a:rPr lang="pt-BR" dirty="0"/>
              <a:t>Remuneração por performance</a:t>
            </a:r>
          </a:p>
        </p:txBody>
      </p:sp>
      <p:pic>
        <p:nvPicPr>
          <p:cNvPr id="5" name="Espaço Reservado para Conteúdo 4" descr="Ícone&#10;&#10;Descrição gerada automaticamente">
            <a:extLst>
              <a:ext uri="{FF2B5EF4-FFF2-40B4-BE49-F238E27FC236}">
                <a16:creationId xmlns:a16="http://schemas.microsoft.com/office/drawing/2014/main" id="{01D999D0-EBC6-B434-DEC6-DFB6E5E188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048" y="1723072"/>
            <a:ext cx="5458968" cy="3411855"/>
          </a:xfrm>
          <a:prstGeom prst="rect">
            <a:avLst/>
          </a:prstGeom>
        </p:spPr>
      </p:pic>
    </p:spTree>
    <p:extLst>
      <p:ext uri="{BB962C8B-B14F-4D97-AF65-F5344CB8AC3E}">
        <p14:creationId xmlns:p14="http://schemas.microsoft.com/office/powerpoint/2010/main" val="3027239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3EAE881-CBAF-06CC-A30C-044A9012D894}"/>
              </a:ext>
            </a:extLst>
          </p:cNvPr>
          <p:cNvSpPr>
            <a:spLocks noGrp="1"/>
          </p:cNvSpPr>
          <p:nvPr>
            <p:ph idx="4294967295"/>
          </p:nvPr>
        </p:nvSpPr>
        <p:spPr>
          <a:xfrm>
            <a:off x="0" y="1825625"/>
            <a:ext cx="10515600" cy="4351338"/>
          </a:xfrm>
          <a:solidFill>
            <a:schemeClr val="accent4">
              <a:lumMod val="20000"/>
              <a:lumOff val="80000"/>
            </a:schemeClr>
          </a:solidFill>
        </p:spPr>
        <p:txBody>
          <a:bodyPr/>
          <a:lstStyle/>
          <a:p>
            <a:pPr marL="0" indent="0">
              <a:buNone/>
            </a:pPr>
            <a:r>
              <a:rPr lang="pt-BR" dirty="0"/>
              <a:t>Obrigado!</a:t>
            </a:r>
          </a:p>
          <a:p>
            <a:endParaRPr lang="pt-BR" dirty="0"/>
          </a:p>
          <a:p>
            <a:endParaRPr lang="pt-BR" dirty="0"/>
          </a:p>
          <a:p>
            <a:endParaRPr lang="pt-BR" dirty="0"/>
          </a:p>
          <a:p>
            <a:endParaRPr lang="pt-BR" dirty="0"/>
          </a:p>
          <a:p>
            <a:endParaRPr lang="pt-BR" dirty="0"/>
          </a:p>
          <a:p>
            <a:endParaRPr lang="pt-BR" dirty="0"/>
          </a:p>
          <a:p>
            <a:pPr marL="0" indent="0" algn="r">
              <a:buNone/>
            </a:pPr>
            <a:r>
              <a:rPr lang="pt-BR" dirty="0"/>
              <a:t>Lademir Gomes da Rocha</a:t>
            </a:r>
          </a:p>
        </p:txBody>
      </p:sp>
    </p:spTree>
    <p:extLst>
      <p:ext uri="{BB962C8B-B14F-4D97-AF65-F5344CB8AC3E}">
        <p14:creationId xmlns:p14="http://schemas.microsoft.com/office/powerpoint/2010/main" val="1284027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7494A8-7B58-0CBC-1D1A-436EAB7B7266}"/>
              </a:ext>
            </a:extLst>
          </p:cNvPr>
          <p:cNvSpPr>
            <a:spLocks noGrp="1"/>
          </p:cNvSpPr>
          <p:nvPr>
            <p:ph type="title"/>
          </p:nvPr>
        </p:nvSpPr>
        <p:spPr>
          <a:xfrm>
            <a:off x="640080" y="325369"/>
            <a:ext cx="4368602" cy="1956841"/>
          </a:xfrm>
        </p:spPr>
        <p:txBody>
          <a:bodyPr anchor="b">
            <a:normAutofit/>
          </a:bodyPr>
          <a:lstStyle/>
          <a:p>
            <a:r>
              <a:rPr lang="pt-BR" sz="5400" dirty="0"/>
              <a:t>Objetivos da PEC 65</a:t>
            </a:r>
          </a:p>
        </p:txBody>
      </p:sp>
      <p:sp>
        <p:nvSpPr>
          <p:cNvPr id="22" name="Content Placeholder 8">
            <a:extLst>
              <a:ext uri="{FF2B5EF4-FFF2-40B4-BE49-F238E27FC236}">
                <a16:creationId xmlns:a16="http://schemas.microsoft.com/office/drawing/2014/main" id="{029AD813-5224-0D5B-757A-F6CAAB3F8BC2}"/>
              </a:ext>
            </a:extLst>
          </p:cNvPr>
          <p:cNvSpPr>
            <a:spLocks noGrp="1"/>
          </p:cNvSpPr>
          <p:nvPr>
            <p:ph idx="1"/>
          </p:nvPr>
        </p:nvSpPr>
        <p:spPr>
          <a:xfrm>
            <a:off x="640080" y="2872899"/>
            <a:ext cx="4243589" cy="3320668"/>
          </a:xfrm>
        </p:spPr>
        <p:txBody>
          <a:bodyPr>
            <a:normAutofit/>
          </a:bodyPr>
          <a:lstStyle/>
          <a:p>
            <a:r>
              <a:rPr lang="pt-BR" sz="1800" dirty="0">
                <a:effectLst/>
                <a:latin typeface="Times New Roman" panose="02020603050405020304" pitchFamily="18" charset="0"/>
                <a:ea typeface="Calibri" panose="020F0502020204030204" pitchFamily="34" charset="0"/>
              </a:rPr>
              <a:t>(a) transformação do BCB de autarquia em empresa pública, mas ressalvando que “exerce atividade estatal”</a:t>
            </a:r>
          </a:p>
          <a:p>
            <a:r>
              <a:rPr lang="pt-BR" sz="1800" dirty="0">
                <a:effectLst/>
                <a:latin typeface="Times New Roman" panose="02020603050405020304" pitchFamily="18" charset="0"/>
                <a:ea typeface="Calibri" panose="020F0502020204030204" pitchFamily="34" charset="0"/>
              </a:rPr>
              <a:t>(b) uso das receitas de senhoriagem para financiamento das despesas do BCB, afastando o uso do OGU para custeio;</a:t>
            </a:r>
          </a:p>
          <a:p>
            <a:r>
              <a:rPr lang="pt-BR" sz="1800" dirty="0">
                <a:effectLst/>
                <a:latin typeface="Times New Roman" panose="02020603050405020304" pitchFamily="18" charset="0"/>
                <a:ea typeface="Calibri" panose="020F0502020204030204" pitchFamily="34" charset="0"/>
              </a:rPr>
              <a:t>(c) deslocamento da fiscalização do BCB do Poder Executivo para o Congresso Nacional, com auxílio do TCU (afastamento do controle pela CGU)</a:t>
            </a:r>
          </a:p>
          <a:p>
            <a:endParaRPr lang="en-US" sz="2200" dirty="0"/>
          </a:p>
        </p:txBody>
      </p:sp>
      <p:pic>
        <p:nvPicPr>
          <p:cNvPr id="5" name="Espaço Reservado para Conteúdo 4" descr="Mão com anel&#10;&#10;Descrição gerada automaticamente com confiança baixa">
            <a:extLst>
              <a:ext uri="{FF2B5EF4-FFF2-40B4-BE49-F238E27FC236}">
                <a16:creationId xmlns:a16="http://schemas.microsoft.com/office/drawing/2014/main" id="{65FB43F1-071C-C78A-2363-F44C22973C10}"/>
              </a:ext>
            </a:extLst>
          </p:cNvPr>
          <p:cNvPicPr>
            <a:picLocks noChangeAspect="1"/>
          </p:cNvPicPr>
          <p:nvPr/>
        </p:nvPicPr>
        <p:blipFill rotWithShape="1">
          <a:blip r:embed="rId2">
            <a:extLst>
              <a:ext uri="{28A0092B-C50C-407E-A947-70E740481C1C}">
                <a14:useLocalDpi xmlns:a14="http://schemas.microsoft.com/office/drawing/2010/main" val="0"/>
              </a:ext>
            </a:extLst>
          </a:blip>
          <a:srcRect l="11194" r="2185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0418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1869E2-3170-196E-A5EE-F46EC0BD6470}"/>
              </a:ext>
            </a:extLst>
          </p:cNvPr>
          <p:cNvSpPr>
            <a:spLocks noGrp="1"/>
          </p:cNvSpPr>
          <p:nvPr>
            <p:ph type="title" idx="4294967295"/>
          </p:nvPr>
        </p:nvSpPr>
        <p:spPr>
          <a:xfrm>
            <a:off x="635000" y="640823"/>
            <a:ext cx="2938257" cy="5583148"/>
          </a:xfrm>
        </p:spPr>
        <p:txBody>
          <a:bodyPr vert="horz" lIns="91440" tIns="45720" rIns="91440" bIns="45720" rtlCol="0" anchor="ctr">
            <a:normAutofit/>
          </a:bodyPr>
          <a:lstStyle/>
          <a:p>
            <a:r>
              <a:rPr lang="pt-BR" sz="5400" kern="1200" dirty="0">
                <a:solidFill>
                  <a:schemeClr val="tx1"/>
                </a:solidFill>
                <a:latin typeface="+mj-lt"/>
                <a:ea typeface="+mj-ea"/>
                <a:cs typeface="+mj-cs"/>
              </a:rPr>
              <a:t>Evolução da PEC 65/2023</a:t>
            </a:r>
          </a:p>
        </p:txBody>
      </p:sp>
      <p:graphicFrame>
        <p:nvGraphicFramePr>
          <p:cNvPr id="4" name="Espaço Reservado para Conteúdo 3">
            <a:extLst>
              <a:ext uri="{FF2B5EF4-FFF2-40B4-BE49-F238E27FC236}">
                <a16:creationId xmlns:a16="http://schemas.microsoft.com/office/drawing/2014/main" id="{259045C3-29F9-84B1-D6F2-16A49B3C8486}"/>
              </a:ext>
            </a:extLst>
          </p:cNvPr>
          <p:cNvGraphicFramePr>
            <a:graphicFrameLocks noGrp="1"/>
          </p:cNvGraphicFramePr>
          <p:nvPr>
            <p:ph idx="4294967295"/>
            <p:extLst>
              <p:ext uri="{D42A27DB-BD31-4B8C-83A1-F6EECF244321}">
                <p14:modId xmlns:p14="http://schemas.microsoft.com/office/powerpoint/2010/main" val="566647503"/>
              </p:ext>
            </p:extLst>
          </p:nvPr>
        </p:nvGraphicFramePr>
        <p:xfrm>
          <a:off x="4648018" y="318499"/>
          <a:ext cx="7210620" cy="6380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4306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1FD035B-F56D-7B03-18EC-307BCB6DF1B7}"/>
              </a:ext>
            </a:extLst>
          </p:cNvPr>
          <p:cNvSpPr>
            <a:spLocks noGrp="1"/>
          </p:cNvSpPr>
          <p:nvPr>
            <p:ph type="title"/>
          </p:nvPr>
        </p:nvSpPr>
        <p:spPr>
          <a:xfrm>
            <a:off x="818984" y="4230093"/>
            <a:ext cx="4150581" cy="1800165"/>
          </a:xfrm>
        </p:spPr>
        <p:txBody>
          <a:bodyPr anchor="t">
            <a:normAutofit/>
          </a:bodyPr>
          <a:lstStyle/>
          <a:p>
            <a:pPr algn="r"/>
            <a:r>
              <a:rPr lang="pt-BR" sz="3400" dirty="0"/>
              <a:t>Razões para o BCB ser e permanecer sendo uma autarquia </a:t>
            </a:r>
            <a:r>
              <a:rPr lang="pt-BR" sz="1100" dirty="0"/>
              <a:t>(</a:t>
            </a:r>
            <a:r>
              <a:rPr lang="pt-BR" sz="1100" dirty="0" err="1"/>
              <a:t>Chesterton</a:t>
            </a:r>
            <a:r>
              <a:rPr lang="pt-BR" sz="1100" dirty="0"/>
              <a:t>)</a:t>
            </a:r>
            <a:r>
              <a:rPr lang="pt-BR" sz="3400" dirty="0"/>
              <a:t> </a:t>
            </a:r>
          </a:p>
        </p:txBody>
      </p:sp>
      <p:pic>
        <p:nvPicPr>
          <p:cNvPr id="5" name="Espaço Reservado para Conteúdo 4" descr="Cerca de madeira em gramado&#10;&#10;Descrição gerada automaticamente">
            <a:extLst>
              <a:ext uri="{FF2B5EF4-FFF2-40B4-BE49-F238E27FC236}">
                <a16:creationId xmlns:a16="http://schemas.microsoft.com/office/drawing/2014/main" id="{EF701710-A8A2-BCEF-38AD-6870AB34F49B}"/>
              </a:ext>
            </a:extLst>
          </p:cNvPr>
          <p:cNvPicPr>
            <a:picLocks noChangeAspect="1"/>
          </p:cNvPicPr>
          <p:nvPr/>
        </p:nvPicPr>
        <p:blipFill rotWithShape="1">
          <a:blip r:embed="rId2">
            <a:extLst>
              <a:ext uri="{28A0092B-C50C-407E-A947-70E740481C1C}">
                <a14:useLocalDpi xmlns:a14="http://schemas.microsoft.com/office/drawing/2010/main" val="0"/>
              </a:ext>
            </a:extLst>
          </a:blip>
          <a:srcRect t="23305" b="15402"/>
          <a:stretch/>
        </p:blipFill>
        <p:spPr>
          <a:xfrm>
            <a:off x="1505671" y="457200"/>
            <a:ext cx="9241619" cy="3455325"/>
          </a:xfrm>
          <a:prstGeom prst="rect">
            <a:avLst/>
          </a:prstGeom>
        </p:spPr>
      </p:pic>
      <p:sp>
        <p:nvSpPr>
          <p:cNvPr id="9" name="Content Placeholder 8">
            <a:extLst>
              <a:ext uri="{FF2B5EF4-FFF2-40B4-BE49-F238E27FC236}">
                <a16:creationId xmlns:a16="http://schemas.microsoft.com/office/drawing/2014/main" id="{0EC7EAB5-B6D2-392C-D27B-46C1C0F8D9A2}"/>
              </a:ext>
            </a:extLst>
          </p:cNvPr>
          <p:cNvSpPr>
            <a:spLocks noGrp="1"/>
          </p:cNvSpPr>
          <p:nvPr>
            <p:ph idx="1"/>
          </p:nvPr>
        </p:nvSpPr>
        <p:spPr>
          <a:xfrm>
            <a:off x="5246415" y="4230094"/>
            <a:ext cx="6235268" cy="1800164"/>
          </a:xfrm>
        </p:spPr>
        <p:txBody>
          <a:bodyPr anchor="t">
            <a:normAutofit/>
          </a:bodyPr>
          <a:lstStyle/>
          <a:p>
            <a:r>
              <a:rPr lang="pt-BR" sz="2000" dirty="0"/>
              <a:t>Aderência ao padrão internacional</a:t>
            </a:r>
          </a:p>
          <a:p>
            <a:r>
              <a:rPr lang="pt-BR" sz="2000" dirty="0"/>
              <a:t>Balizamento jurídico (Constituição Federal e legislação)</a:t>
            </a:r>
          </a:p>
          <a:p>
            <a:r>
              <a:rPr lang="pt-BR" sz="2000" dirty="0"/>
              <a:t>Trajetória institucional (</a:t>
            </a:r>
            <a:r>
              <a:rPr lang="pt-BR" sz="2000" i="1" dirty="0"/>
              <a:t>Path </a:t>
            </a:r>
            <a:r>
              <a:rPr lang="pt-BR" sz="2000" i="1" dirty="0" err="1"/>
              <a:t>Dependence</a:t>
            </a:r>
            <a:r>
              <a:rPr lang="pt-BR" sz="2000" dirty="0"/>
              <a:t>)</a:t>
            </a:r>
          </a:p>
        </p:txBody>
      </p:sp>
      <p:sp>
        <p:nvSpPr>
          <p:cNvPr id="30" name="Rectangle 29">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1493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7E25228-5263-FAA6-018B-190169F20254}"/>
              </a:ext>
            </a:extLst>
          </p:cNvPr>
          <p:cNvSpPr>
            <a:spLocks noGrp="1"/>
          </p:cNvSpPr>
          <p:nvPr>
            <p:ph type="title"/>
          </p:nvPr>
        </p:nvSpPr>
        <p:spPr>
          <a:xfrm>
            <a:off x="838201" y="365125"/>
            <a:ext cx="5251316" cy="1807305"/>
          </a:xfrm>
        </p:spPr>
        <p:txBody>
          <a:bodyPr>
            <a:normAutofit/>
          </a:bodyPr>
          <a:lstStyle/>
          <a:p>
            <a:r>
              <a:rPr lang="pt-BR" dirty="0"/>
              <a:t>Aderência ao padrão internacional </a:t>
            </a:r>
          </a:p>
        </p:txBody>
      </p:sp>
      <p:sp>
        <p:nvSpPr>
          <p:cNvPr id="18" name="Content Placeholder 8">
            <a:extLst>
              <a:ext uri="{FF2B5EF4-FFF2-40B4-BE49-F238E27FC236}">
                <a16:creationId xmlns:a16="http://schemas.microsoft.com/office/drawing/2014/main" id="{6E2511AB-871D-BEA9-4587-D92AB2815788}"/>
              </a:ext>
            </a:extLst>
          </p:cNvPr>
          <p:cNvSpPr>
            <a:spLocks noGrp="1"/>
          </p:cNvSpPr>
          <p:nvPr>
            <p:ph idx="1"/>
          </p:nvPr>
        </p:nvSpPr>
        <p:spPr>
          <a:xfrm>
            <a:off x="838200" y="2333297"/>
            <a:ext cx="4619621" cy="3843666"/>
          </a:xfrm>
        </p:spPr>
        <p:txBody>
          <a:bodyPr>
            <a:normAutofit/>
          </a:bodyPr>
          <a:lstStyle/>
          <a:p>
            <a:r>
              <a:rPr lang="pt-BR" sz="2000" dirty="0"/>
              <a:t>A regra é que os bancos centrais assumam personalidade de direito público (Portugal, Espanha, Itália e França).</a:t>
            </a:r>
          </a:p>
          <a:p>
            <a:r>
              <a:rPr lang="pt-BR" sz="2000" dirty="0"/>
              <a:t>Evolução incremental dos bancos centrais do direito privado para o direito público (</a:t>
            </a:r>
            <a:r>
              <a:rPr lang="pt-BR" sz="2000" i="1" dirty="0"/>
              <a:t>Path </a:t>
            </a:r>
            <a:r>
              <a:rPr lang="pt-BR" sz="2000" i="1" dirty="0" err="1"/>
              <a:t>Dependence</a:t>
            </a:r>
            <a:r>
              <a:rPr lang="pt-BR" sz="2000" dirty="0"/>
              <a:t>)</a:t>
            </a:r>
          </a:p>
          <a:p>
            <a:r>
              <a:rPr lang="pt-BR" sz="2000" dirty="0"/>
              <a:t>Promover ou reforçar a autonomia não significa afastar-se do direito público</a:t>
            </a:r>
          </a:p>
          <a:p>
            <a:r>
              <a:rPr lang="pt-BR" sz="2000" b="1" dirty="0"/>
              <a:t>As salvaguardas institucionais à autonomia são de interesse público</a:t>
            </a:r>
          </a:p>
        </p:txBody>
      </p:sp>
      <p:pic>
        <p:nvPicPr>
          <p:cNvPr id="5" name="Espaço Reservado para Conteúdo 4" descr="Mão de pessoa&#10;&#10;Descrição gerada automaticamente com confiança baixa">
            <a:extLst>
              <a:ext uri="{FF2B5EF4-FFF2-40B4-BE49-F238E27FC236}">
                <a16:creationId xmlns:a16="http://schemas.microsoft.com/office/drawing/2014/main" id="{D8FDF46C-A895-9350-5FA4-47B10884E621}"/>
              </a:ext>
            </a:extLst>
          </p:cNvPr>
          <p:cNvPicPr>
            <a:picLocks noChangeAspect="1"/>
          </p:cNvPicPr>
          <p:nvPr/>
        </p:nvPicPr>
        <p:blipFill rotWithShape="1">
          <a:blip r:embed="rId2">
            <a:extLst>
              <a:ext uri="{28A0092B-C50C-407E-A947-70E740481C1C}">
                <a14:useLocalDpi xmlns:a14="http://schemas.microsoft.com/office/drawing/2010/main" val="0"/>
              </a:ext>
            </a:extLst>
          </a:blip>
          <a:srcRect l="6059" r="35904"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41270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ítulo 3">
            <a:extLst>
              <a:ext uri="{FF2B5EF4-FFF2-40B4-BE49-F238E27FC236}">
                <a16:creationId xmlns:a16="http://schemas.microsoft.com/office/drawing/2014/main" id="{5A40F711-29EB-BC20-45F5-BF85C1D3BD81}"/>
              </a:ext>
            </a:extLst>
          </p:cNvPr>
          <p:cNvSpPr>
            <a:spLocks noGrp="1"/>
          </p:cNvSpPr>
          <p:nvPr>
            <p:ph type="title"/>
          </p:nvPr>
        </p:nvSpPr>
        <p:spPr>
          <a:xfrm>
            <a:off x="838200" y="1412488"/>
            <a:ext cx="2899189" cy="4363844"/>
          </a:xfrm>
        </p:spPr>
        <p:txBody>
          <a:bodyPr anchor="t">
            <a:normAutofit/>
          </a:bodyPr>
          <a:lstStyle/>
          <a:p>
            <a:r>
              <a:rPr lang="pt-BR" sz="4000" dirty="0">
                <a:solidFill>
                  <a:srgbClr val="FFFFFF"/>
                </a:solidFill>
              </a:rPr>
              <a:t>Autarquias, Empresas Públicas e Banco Central</a:t>
            </a:r>
          </a:p>
        </p:txBody>
      </p:sp>
      <p:sp>
        <p:nvSpPr>
          <p:cNvPr id="5" name="Espaço Reservado para Conteúdo 4">
            <a:extLst>
              <a:ext uri="{FF2B5EF4-FFF2-40B4-BE49-F238E27FC236}">
                <a16:creationId xmlns:a16="http://schemas.microsoft.com/office/drawing/2014/main" id="{1C6693E4-8F17-9068-A9D3-6BC37DDC2B35}"/>
              </a:ext>
            </a:extLst>
          </p:cNvPr>
          <p:cNvSpPr>
            <a:spLocks noGrp="1"/>
          </p:cNvSpPr>
          <p:nvPr>
            <p:ph sz="half" idx="1"/>
          </p:nvPr>
        </p:nvSpPr>
        <p:spPr>
          <a:xfrm>
            <a:off x="4380855" y="1412489"/>
            <a:ext cx="3427283" cy="4363844"/>
          </a:xfrm>
        </p:spPr>
        <p:txBody>
          <a:bodyPr>
            <a:normAutofit/>
          </a:bodyPr>
          <a:lstStyle/>
          <a:p>
            <a:r>
              <a:rPr lang="pt-BR" sz="2000" dirty="0"/>
              <a:t>Autarquia: serviço público autônomo, com personalidade jurídica e patrimônio próprio, para executar atividades típicas de Estado</a:t>
            </a:r>
          </a:p>
          <a:p>
            <a:r>
              <a:rPr lang="pt-BR" sz="2000" dirty="0"/>
              <a:t>Empresas públicas: pessoas jurídicas de direito privado, criadas e controladas pelo Poder Público, para exercerem atividades não privativas do Estado</a:t>
            </a:r>
          </a:p>
        </p:txBody>
      </p:sp>
      <p:cxnSp>
        <p:nvCxnSpPr>
          <p:cNvPr id="13" name="Straight Connector 12">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Espaço Reservado para Conteúdo 11" descr="Esquilo em cima da grama&#10;&#10;Descrição gerada automaticamente">
            <a:extLst>
              <a:ext uri="{FF2B5EF4-FFF2-40B4-BE49-F238E27FC236}">
                <a16:creationId xmlns:a16="http://schemas.microsoft.com/office/drawing/2014/main" id="{112F97A2-22C3-0972-C7F9-BFD1FBB939F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740775" y="2723356"/>
            <a:ext cx="2619375" cy="1743075"/>
          </a:xfrm>
        </p:spPr>
      </p:pic>
    </p:spTree>
    <p:extLst>
      <p:ext uri="{BB962C8B-B14F-4D97-AF65-F5344CB8AC3E}">
        <p14:creationId xmlns:p14="http://schemas.microsoft.com/office/powerpoint/2010/main" val="377300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4">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26">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88214E4C-2F1E-6F7D-28E1-21A4AEE82C07}"/>
              </a:ext>
            </a:extLst>
          </p:cNvPr>
          <p:cNvSpPr>
            <a:spLocks noGrp="1"/>
          </p:cNvSpPr>
          <p:nvPr>
            <p:ph type="title"/>
          </p:nvPr>
        </p:nvSpPr>
        <p:spPr>
          <a:xfrm>
            <a:off x="1137034" y="609597"/>
            <a:ext cx="9392421" cy="1330841"/>
          </a:xfrm>
        </p:spPr>
        <p:txBody>
          <a:bodyPr>
            <a:normAutofit/>
          </a:bodyPr>
          <a:lstStyle/>
          <a:p>
            <a:r>
              <a:rPr lang="pt-BR" dirty="0"/>
              <a:t>Evolução da autonomia da autarquia BCB</a:t>
            </a:r>
          </a:p>
        </p:txBody>
      </p:sp>
      <p:sp>
        <p:nvSpPr>
          <p:cNvPr id="13" name="Content Placeholder 12">
            <a:extLst>
              <a:ext uri="{FF2B5EF4-FFF2-40B4-BE49-F238E27FC236}">
                <a16:creationId xmlns:a16="http://schemas.microsoft.com/office/drawing/2014/main" id="{CF5D23FB-5344-CB20-FD99-2E4EE8898316}"/>
              </a:ext>
            </a:extLst>
          </p:cNvPr>
          <p:cNvSpPr>
            <a:spLocks noGrp="1"/>
          </p:cNvSpPr>
          <p:nvPr>
            <p:ph idx="1"/>
          </p:nvPr>
        </p:nvSpPr>
        <p:spPr>
          <a:xfrm>
            <a:off x="1137034" y="2198362"/>
            <a:ext cx="4958966" cy="3917773"/>
          </a:xfrm>
        </p:spPr>
        <p:txBody>
          <a:bodyPr>
            <a:normAutofit fontScale="92500" lnSpcReduction="10000"/>
          </a:bodyPr>
          <a:lstStyle/>
          <a:p>
            <a:r>
              <a:rPr lang="pt-BR" sz="1900" b="1" dirty="0"/>
              <a:t>Pessoal</a:t>
            </a:r>
            <a:r>
              <a:rPr lang="pt-BR" sz="1900" dirty="0"/>
              <a:t>: garantias institucionais para o corpo técnico e mandatos fixos para os dirigentes dos dirigentes</a:t>
            </a:r>
          </a:p>
          <a:p>
            <a:r>
              <a:rPr lang="pt-BR" sz="1900" b="1" dirty="0"/>
              <a:t>Operacional</a:t>
            </a:r>
            <a:r>
              <a:rPr lang="pt-BR" sz="1900" dirty="0"/>
              <a:t>: disponibilidade dos instrumentos de política monetária (OAM)</a:t>
            </a:r>
          </a:p>
          <a:p>
            <a:r>
              <a:rPr lang="pt-BR" sz="1900" b="1" dirty="0"/>
              <a:t>Institucional</a:t>
            </a:r>
            <a:r>
              <a:rPr lang="pt-BR" sz="1900" dirty="0"/>
              <a:t>: segregação de funções, regime de metas e Copom</a:t>
            </a:r>
          </a:p>
          <a:p>
            <a:r>
              <a:rPr lang="pt-BR" sz="1900" b="1" dirty="0">
                <a:solidFill>
                  <a:srgbClr val="7030A0"/>
                </a:solidFill>
              </a:rPr>
              <a:t>Financeiro-orçamentária</a:t>
            </a:r>
            <a:r>
              <a:rPr lang="pt-BR" sz="1900" dirty="0">
                <a:solidFill>
                  <a:srgbClr val="7030A0"/>
                </a:solidFill>
              </a:rPr>
              <a:t>: fontes estáveis e suficientes para o custeio permanente</a:t>
            </a:r>
          </a:p>
          <a:p>
            <a:r>
              <a:rPr lang="pt-BR" sz="1900" b="1" dirty="0">
                <a:solidFill>
                  <a:srgbClr val="FF0000"/>
                </a:solidFill>
              </a:rPr>
              <a:t>Problemas</a:t>
            </a:r>
            <a:r>
              <a:rPr lang="pt-BR" sz="1900" dirty="0">
                <a:solidFill>
                  <a:srgbClr val="FF0000"/>
                </a:solidFill>
              </a:rPr>
              <a:t>: retrocesso nas demais dimensões da autonomia e agravamento dos problemas decorrentes do insulamento do BCB em relação ao Poder Executivo (</a:t>
            </a:r>
            <a:r>
              <a:rPr lang="pt-BR" sz="1900" i="1" dirty="0" err="1">
                <a:solidFill>
                  <a:srgbClr val="FF0000"/>
                </a:solidFill>
              </a:rPr>
              <a:t>accountability</a:t>
            </a:r>
            <a:r>
              <a:rPr lang="pt-BR" sz="1900" i="1" dirty="0">
                <a:solidFill>
                  <a:srgbClr val="FF0000"/>
                </a:solidFill>
              </a:rPr>
              <a:t> e </a:t>
            </a:r>
            <a:r>
              <a:rPr lang="pt-BR" sz="1900" dirty="0">
                <a:solidFill>
                  <a:srgbClr val="FF0000"/>
                </a:solidFill>
              </a:rPr>
              <a:t>governança </a:t>
            </a:r>
            <a:r>
              <a:rPr lang="pt-BR" sz="1900" dirty="0" err="1">
                <a:solidFill>
                  <a:srgbClr val="FF0000"/>
                </a:solidFill>
              </a:rPr>
              <a:t>democática</a:t>
            </a:r>
            <a:r>
              <a:rPr lang="pt-BR" sz="1900" dirty="0">
                <a:solidFill>
                  <a:srgbClr val="FF0000"/>
                </a:solidFill>
              </a:rPr>
              <a:t>)</a:t>
            </a:r>
          </a:p>
        </p:txBody>
      </p:sp>
      <p:pic>
        <p:nvPicPr>
          <p:cNvPr id="9" name="Espaço Reservado para Conteúdo 8" descr="Desenho com traços pretos em fundo branco&#10;&#10;Descrição gerada automaticamente com confiança baixa">
            <a:extLst>
              <a:ext uri="{FF2B5EF4-FFF2-40B4-BE49-F238E27FC236}">
                <a16:creationId xmlns:a16="http://schemas.microsoft.com/office/drawing/2014/main" id="{E86BE80B-255A-5E22-25CA-7A38013CE4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9367" y="2847788"/>
            <a:ext cx="4788505" cy="2430166"/>
          </a:xfrm>
          <a:prstGeom prst="rect">
            <a:avLst/>
          </a:prstGeom>
        </p:spPr>
      </p:pic>
      <p:sp>
        <p:nvSpPr>
          <p:cNvPr id="37" name="Freeform: Shape 28">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37149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3">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89BB813-AE59-2704-D2D3-7F4E7C3362C9}"/>
              </a:ext>
            </a:extLst>
          </p:cNvPr>
          <p:cNvSpPr>
            <a:spLocks noGrp="1"/>
          </p:cNvSpPr>
          <p:nvPr>
            <p:ph type="title"/>
          </p:nvPr>
        </p:nvSpPr>
        <p:spPr>
          <a:xfrm>
            <a:off x="793662" y="386930"/>
            <a:ext cx="10066122" cy="1298448"/>
          </a:xfrm>
        </p:spPr>
        <p:txBody>
          <a:bodyPr anchor="b">
            <a:normAutofit fontScale="90000"/>
          </a:bodyPr>
          <a:lstStyle/>
          <a:p>
            <a:r>
              <a:rPr lang="pt-BR" sz="4800" dirty="0"/>
              <a:t>Risco de retrocesso na autonomia alcançada</a:t>
            </a:r>
          </a:p>
        </p:txBody>
      </p:sp>
      <p:sp>
        <p:nvSpPr>
          <p:cNvPr id="22" name="Rectangle 1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10">
            <a:extLst>
              <a:ext uri="{FF2B5EF4-FFF2-40B4-BE49-F238E27FC236}">
                <a16:creationId xmlns:a16="http://schemas.microsoft.com/office/drawing/2014/main" id="{36E62BFF-C9F9-5B7F-02A5-8D94999F7465}"/>
              </a:ext>
            </a:extLst>
          </p:cNvPr>
          <p:cNvSpPr>
            <a:spLocks noGrp="1"/>
          </p:cNvSpPr>
          <p:nvPr>
            <p:ph idx="1"/>
          </p:nvPr>
        </p:nvSpPr>
        <p:spPr>
          <a:xfrm>
            <a:off x="793661" y="2599509"/>
            <a:ext cx="4530898" cy="3639450"/>
          </a:xfrm>
        </p:spPr>
        <p:txBody>
          <a:bodyPr anchor="ctr">
            <a:normAutofit lnSpcReduction="10000"/>
          </a:bodyPr>
          <a:lstStyle/>
          <a:p>
            <a:r>
              <a:rPr lang="pt-BR" sz="2000" dirty="0"/>
              <a:t>Autonomia pessoal: perda de independência técnica do corpo funcional, facilitação ao ingresso de pessoas estranhas ao quadro permanente, terceirização de atividades essenciais, afastamento das garantias da L. 8.112/90.</a:t>
            </a:r>
          </a:p>
          <a:p>
            <a:r>
              <a:rPr lang="pt-BR" sz="2000" dirty="0"/>
              <a:t>Autonomia institucional: interferências políticas e do mercado no processo de tomada de decisão (agravamento do risco captura); incerteza quanto à interação entre BCB, CMN e CN</a:t>
            </a:r>
          </a:p>
          <a:p>
            <a:endParaRPr lang="en-US" sz="2000" dirty="0"/>
          </a:p>
        </p:txBody>
      </p:sp>
      <p:pic>
        <p:nvPicPr>
          <p:cNvPr id="7" name="Espaço Reservado para Conteúdo 6" descr="Desenho com traços pretos em fundo branco e letras pretas&#10;&#10;Descrição gerada automaticamente">
            <a:extLst>
              <a:ext uri="{FF2B5EF4-FFF2-40B4-BE49-F238E27FC236}">
                <a16:creationId xmlns:a16="http://schemas.microsoft.com/office/drawing/2014/main" id="{D416C631-F7FB-32E1-5855-C63E31A37B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532" y="3053808"/>
            <a:ext cx="5150277" cy="2575138"/>
          </a:xfrm>
          <a:prstGeom prst="rect">
            <a:avLst/>
          </a:prstGeom>
        </p:spPr>
      </p:pic>
      <p:sp>
        <p:nvSpPr>
          <p:cNvPr id="20" name="Rectangle 19">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2818051"/>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3228</TotalTime>
  <Words>1168</Words>
  <Application>Microsoft Office PowerPoint</Application>
  <PresentationFormat>Widescreen</PresentationFormat>
  <Paragraphs>107</Paragraphs>
  <Slides>22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22</vt:i4>
      </vt:variant>
    </vt:vector>
  </HeadingPairs>
  <TitlesOfParts>
    <vt:vector size="28" baseType="lpstr">
      <vt:lpstr>Aptos</vt:lpstr>
      <vt:lpstr>Aptos Display</vt:lpstr>
      <vt:lpstr>Arial</vt:lpstr>
      <vt:lpstr>Calibri</vt:lpstr>
      <vt:lpstr>Times New Roman</vt:lpstr>
      <vt:lpstr>Tema do Office</vt:lpstr>
      <vt:lpstr>PEC 65/2023</vt:lpstr>
      <vt:lpstr>Apresentação do PowerPoint</vt:lpstr>
      <vt:lpstr>Objetivos da PEC 65</vt:lpstr>
      <vt:lpstr>Evolução da PEC 65/2023</vt:lpstr>
      <vt:lpstr>Razões para o BCB ser e permanecer sendo uma autarquia (Chesterton) </vt:lpstr>
      <vt:lpstr>Aderência ao padrão internacional </vt:lpstr>
      <vt:lpstr>Autarquias, Empresas Públicas e Banco Central</vt:lpstr>
      <vt:lpstr>Evolução da autonomia da autarquia BCB</vt:lpstr>
      <vt:lpstr>Risco de retrocesso na autonomia alcançada</vt:lpstr>
      <vt:lpstr>Riscos jurídicos nas duas dimensões de atuação do BCB</vt:lpstr>
      <vt:lpstr>Intervenções da autoridade monetária no mercado</vt:lpstr>
      <vt:lpstr>Riscos jurídicos de regulação: capacidade normativa</vt:lpstr>
      <vt:lpstr>Riscos jurídicos de regulação: autorização, supervisão e resolução</vt:lpstr>
      <vt:lpstr>Riscos jurídicos de regulação: direito sancionador</vt:lpstr>
      <vt:lpstr>Agravamento do risco sistêmico</vt:lpstr>
      <vt:lpstr>Risco jurídico-funcional</vt:lpstr>
      <vt:lpstr>Risco jurídico-processual</vt:lpstr>
      <vt:lpstr>Risco jurídico-constitucional (ADI 6696  - LC 179/2021)</vt:lpstr>
      <vt:lpstr>“Escavamento interno” da separação de poderes rumo ao Presidencialismo “casca de ovo”</vt:lpstr>
      <vt:lpstr>PEC 65/2023</vt:lpstr>
      <vt:lpstr>Opções: Mudanças incrementais, não disruptivas</vt:lpstr>
      <vt:lpstr>Apresentação do PowerPoint</vt:lpstr>
    </vt:vector>
  </TitlesOfParts>
  <Company>Bacen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Lademir Gomes da Rocha</dc:creator>
  <cp:lastModifiedBy>Ana Cristina Brasil Monteiro Costa</cp:lastModifiedBy>
  <cp:revision>6</cp:revision>
  <cp:lastPrinted>2024-06-18T12:07:21Z</cp:lastPrinted>
  <dcterms:created xsi:type="dcterms:W3CDTF">2024-06-16T00:26:17Z</dcterms:created>
  <dcterms:modified xsi:type="dcterms:W3CDTF">2024-06-18T12:56:56Z</dcterms:modified>
</cp:coreProperties>
</file>