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72" r:id="rId4"/>
    <p:sldId id="273" r:id="rId5"/>
    <p:sldId id="275" r:id="rId6"/>
    <p:sldId id="276" r:id="rId7"/>
    <p:sldId id="277" r:id="rId8"/>
    <p:sldId id="278" r:id="rId9"/>
    <p:sldId id="279" r:id="rId10"/>
    <p:sldId id="271" r:id="rId11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50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16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63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84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492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07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83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57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13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79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50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7BBAE-1B6A-4DAA-A5CF-C1ECDCA6AB4E}" type="datetimeFigureOut">
              <a:rPr lang="pt-BR" smtClean="0"/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FD63-665D-4FCD-AA7B-D3A9679B68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47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aniel.abinee@uol.com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to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23528" y="1268760"/>
            <a:ext cx="7704856" cy="5472608"/>
          </a:xfrm>
        </p:spPr>
        <p:txBody>
          <a:bodyPr>
            <a:normAutofit/>
          </a:bodyPr>
          <a:lstStyle/>
          <a:p>
            <a:pPr marL="1162050" indent="-352425">
              <a:buNone/>
            </a:pPr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 algn="ctr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ACORDO INTERNACIONAL DE TECNOLOGIA DA INFORMAÇÃO     ----</a:t>
            </a:r>
          </a:p>
          <a:p>
            <a:pPr marL="542925" indent="0" algn="ctr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 POSIÇÃO DA ABINEE</a:t>
            </a:r>
            <a:endParaRPr lang="pt-BR" b="1" dirty="0">
              <a:solidFill>
                <a:schemeClr val="tx2">
                  <a:lumMod val="5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73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Daniel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Antunes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Gerente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Relações Governamentais</a:t>
            </a:r>
          </a:p>
          <a:p>
            <a:pPr marL="0" indent="0" algn="ctr">
              <a:buNone/>
            </a:pP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daniel.abinee@uol.com.br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(61) 8128-9059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1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268760"/>
            <a:ext cx="7704856" cy="5472608"/>
          </a:xfrm>
        </p:spPr>
        <p:txBody>
          <a:bodyPr>
            <a:normAutofit fontScale="85000" lnSpcReduction="20000"/>
          </a:bodyPr>
          <a:lstStyle/>
          <a:p>
            <a:pPr marL="1162050" indent="-352425">
              <a:buNone/>
            </a:pPr>
            <a:endParaRPr lang="pt-BR" sz="1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35242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pt-BR" sz="16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1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pt-BR" sz="16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Technology </a:t>
            </a:r>
            <a:r>
              <a:rPr lang="pt-BR" sz="16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lang="pt-BR" sz="16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ITA</a:t>
            </a:r>
          </a:p>
          <a:p>
            <a:pPr marL="895350" indent="-352425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8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Idealizado em 1996, o </a:t>
            </a:r>
            <a:r>
              <a:rPr lang="pt-BR" sz="160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Acordo </a:t>
            </a:r>
            <a:r>
              <a:rPr lang="pt-BR" sz="160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inicialmente a adesão de 29 participantes e com uma lista bastante limitada de produtos;</a:t>
            </a: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t-BR" sz="1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t-BR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junho de 2012 os participantes iniciaram um processo de negociação para ampliar a lista de produtos do Acordo;</a:t>
            </a: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t-BR" sz="17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t-BR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Após 17 rodadas de negociação o número de </a:t>
            </a:r>
            <a:r>
              <a:rPr lang="pt-BR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 subiu para </a:t>
            </a:r>
            <a:r>
              <a:rPr lang="pt-BR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54, </a:t>
            </a:r>
            <a:r>
              <a:rPr lang="pt-BR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uma lista de 201 </a:t>
            </a:r>
            <a:r>
              <a:rPr lang="pt-BR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produtos adicionais, </a:t>
            </a:r>
            <a:r>
              <a:rPr lang="pt-BR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incluindo </a:t>
            </a:r>
            <a:r>
              <a:rPr lang="pt-PT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computadores, equipamentos de telecomunicações , semicondutores , </a:t>
            </a:r>
            <a:r>
              <a:rPr lang="pt-PT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equipamentos </a:t>
            </a:r>
            <a:r>
              <a:rPr lang="pt-PT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teste , software , instrumentos científicos , bem como a maioria das peças e acessórios </a:t>
            </a:r>
            <a:r>
              <a:rPr lang="pt-PT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desses </a:t>
            </a:r>
            <a:r>
              <a:rPr lang="pt-PT" sz="1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produtos ;</a:t>
            </a:r>
            <a:endParaRPr lang="pt-PT" sz="17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t-PT" sz="17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t-PT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24 de julho de 2015 quase a totalidade dos participantes concordou em expandir a lista e implementar o acordo para eliminação das tarifas.</a:t>
            </a: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endParaRPr lang="pt-PT" sz="17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 algn="just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t-PT" sz="1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BRASIL NÃO ADERIU AO ACORDO</a:t>
            </a:r>
          </a:p>
          <a:p>
            <a:pPr marL="1257300" indent="-266700">
              <a:lnSpc>
                <a:spcPct val="150000"/>
              </a:lnSpc>
              <a:buFont typeface="+mj-lt"/>
              <a:buAutoNum type="romanUcPeriod"/>
            </a:pPr>
            <a:endParaRPr lang="pt-B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266700">
              <a:lnSpc>
                <a:spcPct val="150000"/>
              </a:lnSpc>
              <a:buFont typeface="+mj-lt"/>
              <a:buAutoNum type="romanUcPeriod"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2050" indent="-352425">
              <a:buNone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2050" indent="-352425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>
              <a:buNone/>
            </a:pP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22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688632"/>
          </a:xfrm>
        </p:spPr>
        <p:txBody>
          <a:bodyPr>
            <a:normAutofit/>
          </a:bodyPr>
          <a:lstStyle/>
          <a:p>
            <a:pPr marL="1162050" indent="-352425">
              <a:buNone/>
            </a:pPr>
            <a:endParaRPr lang="pt-BR" sz="1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2050" indent="-352425">
              <a:buNone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2050" indent="-352425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>
              <a:buNone/>
            </a:pP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5040559" cy="4626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339752" y="5679633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Fonte : OMC em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www.wto.org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2. A União </a:t>
            </a:r>
            <a:r>
              <a:rPr lang="pt-BR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Européia</a:t>
            </a:r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integra 28 Estados Membros considerados participantes do Acordo</a:t>
            </a:r>
          </a:p>
          <a:p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3. A suíça </a:t>
            </a:r>
            <a:r>
              <a:rPr lang="pt-BR" sz="1100" i="1" dirty="0">
                <a:latin typeface="Arial" panose="020B0604020202020204" pitchFamily="34" charset="0"/>
                <a:cs typeface="Arial" panose="020B0604020202020204" pitchFamily="34" charset="0"/>
              </a:rPr>
              <a:t>integra o principado de </a:t>
            </a:r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Liechtenstein.</a:t>
            </a:r>
            <a:endParaRPr lang="pt-BR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1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484784"/>
            <a:ext cx="7704856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 algn="just">
              <a:lnSpc>
                <a:spcPct val="150000"/>
              </a:lnSpc>
              <a:buNone/>
            </a:pP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A política Industrial Brasileira dirigida ao setor de Tecnologia da Informação e Comunicações (</a:t>
            </a:r>
            <a:r>
              <a:rPr lang="pt-BR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TICs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 algn="just">
              <a:lnSpc>
                <a:spcPct val="150000"/>
              </a:lnSpc>
              <a:buNone/>
            </a:pPr>
            <a:endParaRPr lang="pt-BR" sz="16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Brasil estabeleceu desde 1984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Política Nacional de Informática por meio da Lei Federal nº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7.232/84, elegendo o setor de </a:t>
            </a:r>
            <a:r>
              <a:rPr lang="pt-BR" sz="16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TICs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como estratégico para o desenvolvimento nacional;</a:t>
            </a: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1991, findada a reserva de mercado, é editada a Lei 8.248/91, que transformou-se, gradualmente, na espinha dorsal de uma nova e bem sucedida política industrial do Estado brasileiro para a cadeia produtiva reunida em torno das Tecnologias da Informação e Comunicação (TIC);</a:t>
            </a:r>
          </a:p>
          <a:p>
            <a:pPr marL="942975" indent="-400050" algn="just">
              <a:buFont typeface="+mj-lt"/>
              <a:buAutoNum type="romanUcPeriod"/>
            </a:pPr>
            <a:endParaRPr lang="pt-BR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lei de informática recebeu aprimoramentos em 2001, 2003, 2004 e 2011, 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tendo sido prorrogada até 2029 pela Lei nº 13.023/2014</a:t>
            </a:r>
          </a:p>
          <a:p>
            <a:pPr marL="942975" indent="-400050">
              <a:buFont typeface="+mj-lt"/>
              <a:buAutoNum type="romanUcPeriod"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>
              <a:buFont typeface="+mj-lt"/>
              <a:buAutoNum type="romanUcPeriod"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470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133316"/>
            <a:ext cx="7488832" cy="56080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Entretanto, o marco legal da política industrial para o setor de </a:t>
            </a:r>
            <a:r>
              <a:rPr lang="pt-BR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TICs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vai além da Lei de informática:</a:t>
            </a:r>
          </a:p>
          <a:p>
            <a:pPr marL="0" indent="0">
              <a:buNone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 do bem (Lei nº 11.196/2005)</a:t>
            </a: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Portaria 950 do MCTI </a:t>
            </a: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política de compras governamentais criada pela Lei 12.349/2011, que dá preferencia a produtos desenvolvidos no país</a:t>
            </a:r>
          </a:p>
          <a:p>
            <a:pPr marL="0" indent="0">
              <a:buNone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Apenas para citar alguns exemplos...</a:t>
            </a:r>
          </a:p>
          <a:p>
            <a:pPr marL="0" indent="0">
              <a:buNone/>
            </a:pPr>
            <a:endParaRPr lang="pt-BR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66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196752"/>
            <a:ext cx="756084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RESULTADOS DA POLÍTICA INDUSTRIAL DIRECIONADA AO SETOR TIC</a:t>
            </a:r>
          </a:p>
          <a:p>
            <a:pPr marL="0" indent="0">
              <a:buNone/>
            </a:pPr>
            <a:endParaRPr lang="pt-BR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Criação e consolidação de um parque industrial com mais de 900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 nos ramos da informática, automação industrial e predial, automação comercial e bancária, manufatura eletrônica e parte do setor de energia;</a:t>
            </a: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Setor responsável por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 empregos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diretos (600 indiretos);</a:t>
            </a: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Faturamento de mais de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R$ 89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bilhões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/ano;</a:t>
            </a: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romanUcPeriod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nvestimentos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ordem de mais de 1 bilhão de reais em Pesquisa e Desenvolvimento por ano, que permitiu o surgimento de 263 institutos de pesquisa no Brasil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42925" indent="0" algn="just">
              <a:buNone/>
            </a:pPr>
            <a:endParaRPr lang="pt-B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APLICAÇÃO EM PESQUISA E DESENVOLVIMENTO PELAS EMPRESAS BENEFICIADAS PELA LEI DE INFORMÁTICA</a:t>
            </a: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721" y="2132856"/>
            <a:ext cx="4313383" cy="4229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411760" y="6165305"/>
            <a:ext cx="55446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900" dirty="0" smtClean="0"/>
          </a:p>
          <a:p>
            <a:r>
              <a:rPr lang="pt-B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MCTI/SEPIN - Relatório de Resultados da Lei de Informática - Ano Base 2013 – Versão 3 </a:t>
            </a:r>
            <a:endParaRPr lang="pt-BR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636800"/>
              </p:ext>
            </p:extLst>
          </p:nvPr>
        </p:nvGraphicFramePr>
        <p:xfrm>
          <a:off x="5652120" y="2281508"/>
          <a:ext cx="948690" cy="3880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8690"/>
              </a:tblGrid>
              <a:tr h="186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UF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AM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BA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CE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DF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GO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MA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MG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MT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PA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PB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PE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PI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PR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RJ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RN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RS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SC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9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SE </a:t>
                      </a:r>
                      <a:endParaRPr lang="pt-BR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0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SP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5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1600" b="1" dirty="0" smtClean="0"/>
              <a:t>DE </a:t>
            </a:r>
            <a:r>
              <a:rPr lang="pt-BR" sz="1600" b="1" dirty="0"/>
              <a:t>BENS DE INFORMÁTICA E AUTOMAÇÃO  - EMPRESAS QUE UTILIZAM A LEI DE INFORMÁTICA </a:t>
            </a:r>
            <a:endParaRPr lang="pt-BR" sz="1600" dirty="0"/>
          </a:p>
          <a:p>
            <a:pPr marL="0" indent="0" algn="ctr">
              <a:buNone/>
            </a:pPr>
            <a:r>
              <a:rPr lang="pt-BR" sz="1600" b="1" dirty="0"/>
              <a:t>DISTRIBUÇÃO </a:t>
            </a:r>
            <a:r>
              <a:rPr lang="pt-BR" sz="1600" b="1" dirty="0" smtClean="0"/>
              <a:t>NOS ESTADOS</a:t>
            </a:r>
          </a:p>
          <a:p>
            <a:pPr marL="0" indent="0" algn="ctr">
              <a:buNone/>
            </a:pPr>
            <a:endParaRPr lang="pt-BR" sz="1600" b="1" u="sng" dirty="0"/>
          </a:p>
          <a:p>
            <a:pPr marL="0" indent="0" algn="ctr">
              <a:buNone/>
            </a:pPr>
            <a:endParaRPr lang="pt-BR" sz="1600" dirty="0"/>
          </a:p>
          <a:p>
            <a:pPr marL="0" indent="0">
              <a:buNone/>
            </a:pPr>
            <a:endParaRPr lang="pt-BR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m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7" y="1988839"/>
            <a:ext cx="4114800" cy="442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3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340768"/>
            <a:ext cx="7704856" cy="54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266700" indent="180975" algn="ctr">
              <a:buNone/>
            </a:pPr>
            <a:r>
              <a:rPr lang="pt-BR" sz="2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“A INDUSTRIA NACIONAL NÃO PODE FICAR COM A PECHA DE PROTECIONISTA”</a:t>
            </a:r>
          </a:p>
          <a:p>
            <a:pPr marL="0" indent="0" algn="r">
              <a:buNone/>
            </a:pPr>
            <a:endParaRPr lang="pt-BR" sz="1200" b="1" i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10275" indent="0" defTabSz="209550">
              <a:buNone/>
              <a:tabLst>
                <a:tab pos="7353300" algn="l"/>
                <a:tab pos="7534275" algn="l"/>
                <a:tab pos="8077200" algn="l"/>
              </a:tabLst>
            </a:pPr>
            <a:r>
              <a:rPr lang="pt-BR" sz="1200" b="1" i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Humberto Barbato Neto</a:t>
            </a:r>
          </a:p>
          <a:p>
            <a:pPr marL="6010275" indent="0" defTabSz="209550">
              <a:buNone/>
              <a:tabLst>
                <a:tab pos="7353300" algn="l"/>
                <a:tab pos="7534275" algn="l"/>
                <a:tab pos="8077200" algn="l"/>
              </a:tabLst>
            </a:pPr>
            <a:r>
              <a:rPr lang="pt-BR" sz="1200" b="1" i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da ABINEE</a:t>
            </a:r>
          </a:p>
          <a:p>
            <a:pPr marL="0" indent="0">
              <a:buNone/>
            </a:pPr>
            <a:endParaRPr lang="pt-BR" sz="1800" b="1" u="sng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arabicPeriod"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de substituição de importações, no caso de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TICs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visa a independência tecnológica;</a:t>
            </a:r>
          </a:p>
          <a:p>
            <a:pPr marL="942975" indent="-400050" algn="just">
              <a:buFont typeface="+mj-lt"/>
              <a:buAutoNum type="arabicPeriod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arabicPeriod"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pode aderir a um Acordo em condições absolutamente desiguais</a:t>
            </a:r>
          </a:p>
          <a:p>
            <a:pPr marL="942975" indent="-400050" algn="just">
              <a:buFont typeface="+mj-lt"/>
              <a:buAutoNum type="arabicPeriod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266700" algn="just">
              <a:buFont typeface="Wingdings" panose="05000000000000000000" pitchFamily="2" charset="2"/>
              <a:buChar char="§"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Custos de produção elevados;</a:t>
            </a:r>
          </a:p>
          <a:p>
            <a:pPr marL="1257300" indent="266700" algn="just">
              <a:buFont typeface="Wingdings" panose="05000000000000000000" pitchFamily="2" charset="2"/>
              <a:buChar char="§"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Custos da legislação trabalhista brasileira</a:t>
            </a:r>
          </a:p>
          <a:p>
            <a:pPr marL="1257300" indent="266700" algn="just">
              <a:buFont typeface="Wingdings" panose="05000000000000000000" pitchFamily="2" charset="2"/>
              <a:buChar char="§"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Custos </a:t>
            </a: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logísticos </a:t>
            </a: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indent="-400050" algn="just">
              <a:buFont typeface="+mj-lt"/>
              <a:buAutoNum type="arabicPeriod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 algn="just">
              <a:buNone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   Grande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maioria dos países que aderiram estão fora do jogo e não possuem indústria instalada de bens eletroeletrônicos;</a:t>
            </a:r>
          </a:p>
          <a:p>
            <a:pPr marL="942975" indent="-400050" algn="just">
              <a:buFont typeface="+mj-lt"/>
              <a:buAutoNum type="arabicPeriod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0" algn="just">
              <a:buNone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 Os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 praticados no mercado interno são equivalentes aos de outros países e os incentivos que são recebidos pela indústria instalada no país são repassados integralmente aos preços finais dos produtos comercializados</a:t>
            </a:r>
          </a:p>
          <a:p>
            <a:pPr marL="942975" indent="-400050" algn="just">
              <a:buFont typeface="+mj-lt"/>
              <a:buAutoNum type="arabicPeriod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5825" algn="just">
              <a:buAutoNum type="arabicPeriod" startAt="5"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 lembrar que a tarifa média do imposto de importação dos produtos de TIC está em 12%, o que está dentro de patamares aceitáveis e não representa qualquer barreira comercial</a:t>
            </a: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85825" algn="just">
              <a:buAutoNum type="arabicPeriod" startAt="5"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5825" algn="just">
              <a:buAutoNum type="arabicPeriod" startAt="5"/>
            </a:pP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Brasil é o terceiro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maior mercado de computadores e quarto de aparelhos celulares no mundo, o </a:t>
            </a: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justifica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existência de uma indústria local que atenda a </a:t>
            </a:r>
            <a:r>
              <a:rPr lang="pt-BR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demanda – (todas as grandes marcas desse segmento já produzem no Brasil);</a:t>
            </a:r>
          </a:p>
          <a:p>
            <a:pPr marL="0" indent="0">
              <a:buNone/>
            </a:pPr>
            <a:endParaRPr lang="pt-BR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3191"/>
            <a:ext cx="2381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15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575</Words>
  <Application>Microsoft Office PowerPoint</Application>
  <PresentationFormat>Apresentação na tela (4:3)</PresentationFormat>
  <Paragraphs>129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Café da manhã com Presidente da Comissão de Defesa do Consumidor da Câmara dos Deputados Dep. Eli Corrêa Filho (DEM/SP)</dc:title>
  <dc:creator>Teste</dc:creator>
  <cp:lastModifiedBy>Daniel Antunes</cp:lastModifiedBy>
  <cp:revision>35</cp:revision>
  <cp:lastPrinted>2015-09-10T11:07:41Z</cp:lastPrinted>
  <dcterms:created xsi:type="dcterms:W3CDTF">2015-05-26T17:27:35Z</dcterms:created>
  <dcterms:modified xsi:type="dcterms:W3CDTF">2015-09-10T11:29:37Z</dcterms:modified>
</cp:coreProperties>
</file>