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1"/>
  </p:notesMasterIdLst>
  <p:sldIdLst>
    <p:sldId id="256" r:id="rId2"/>
    <p:sldId id="393" r:id="rId3"/>
    <p:sldId id="359" r:id="rId4"/>
    <p:sldId id="380" r:id="rId5"/>
    <p:sldId id="377" r:id="rId6"/>
    <p:sldId id="389" r:id="rId7"/>
    <p:sldId id="394" r:id="rId8"/>
    <p:sldId id="336" r:id="rId9"/>
    <p:sldId id="385" r:id="rId10"/>
    <p:sldId id="339" r:id="rId11"/>
    <p:sldId id="392" r:id="rId12"/>
    <p:sldId id="343" r:id="rId13"/>
    <p:sldId id="355" r:id="rId14"/>
    <p:sldId id="345" r:id="rId15"/>
    <p:sldId id="390" r:id="rId16"/>
    <p:sldId id="349" r:id="rId17"/>
    <p:sldId id="350" r:id="rId18"/>
    <p:sldId id="362" r:id="rId19"/>
    <p:sldId id="354" r:id="rId20"/>
  </p:sldIdLst>
  <p:sldSz cx="12192000" cy="6858000"/>
  <p:notesSz cx="7102475" cy="9037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70" d="100"/>
          <a:sy n="70" d="100"/>
        </p:scale>
        <p:origin x="879" y="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1T23:01:02.2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1554 519 24529,'0'21'0,"-2"-1"0,-1 0 0,-1 0 0,-2 0 0,0 0 0,-2 0 0,-1-1 0,-1 1 0,-1-1 0,-1-1 0,-2 1 0,0-1 0,-1-1 0,-2 0 0,0 0 0,-2-1 0,0 0 0,-1-1 0,-1 0 0,-1-1 0,-1 0 0,-1-1 0,0-1 0,-1 0 0,-1-1 0,0-1 0,-1-1 0,-1 0 0,1 0 0,-2-2 0,0 0 0,0-1 0,0-1 0,-1-1 0,0 0 0,0-2 0,-1 0 0,1 0 0,-1-2 0,1 0 0,-1-2 0,1 0 0,0 0 0,0-2 0,0 0 0,0-1 0,1-1 0,0-1 0,1 0 0,0-2 0,1 0 0,0 0 0,0-1 0,2-1 0,0-1 0,0 0 0,2-1 0,0-1 0,1 0 0,1-1 0,0 0 0,2-1 0,1 0 0,0-1 0,2 0 0,0 0 0,2-1 0,1-1 0,0 1 0,2-1 0,1-1 0,2 1 0,0-1 0,1 0 0,2 0 0,1 0 0,1 0 0,1 0 0,1-1 0,2 1 0,1-1 0,1 1 0,1 0 0,1 0 0,2 0 0,1 0 0,0 1 0,2 0 0,1 0 0,2 0 0,0 1 0,1 0 0,2 0 0,0 1 0,2 0 0,0 1 0,1 0 0,2 1 0,0 0 0,1 1 0,1 1 0,0 0 0,2 0 0,0 2 0,0 0 0,2 0 0,0 2 0,0 0 0,1 1 0,0 0 0,1 2 0,0 0 0,1 1 0,0 0 0,0 2 0,0 0 0,0 1 0,1 1 0,-1 0 0,1 2 0,-1 0 0,1 1 0,-1 1 0,0 0 0,0 2 0,-1 0 0,0 1 0,0 0 0,0 2 0,-2 0 0,1 1 0,-1 0 0,-1 2 0,0 0 0,-1 0 0,-1 2 0,0 0 0,-1 0 0,-1 1 0,-1 1 0,-1 0 0,-1 1 0,0 0 0,-2 1 0,0 0 0,-2 1 0,-1 0 0,0 0 0,-2 1 0,-1 0 0,-1 0 0,-1 0 0,-1 1 0,-2 0 0,0 0 0,-2 0 0,-1 0 0,-1 1 0,-2-1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78" cy="4528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2584" y="0"/>
            <a:ext cx="3078278" cy="4528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5FA76B-301B-46E5-8AF2-9B2FB71DECFE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10248" y="4348823"/>
            <a:ext cx="5681980" cy="35591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584830"/>
            <a:ext cx="3078278" cy="452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2584" y="8584830"/>
            <a:ext cx="3078278" cy="452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BAC6A-6337-43F5-8F03-E612DAFC72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0560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AF8F9-85DF-A1FE-875F-E4A00F72C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C41952E-48BD-3E9B-EDDC-9D0A0E285E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864AEE6-57DB-AE81-2B05-C1F2D695C4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0F55455-A139-6A6E-1528-BDD8F7A99D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BBAC6A-6337-43F5-8F03-E612DAFC724E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7404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A839-6588-4A98-A9F8-3450D848EBC4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9D9D5A5-7895-4219-9D6D-3B414DD2B1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9533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A839-6588-4A98-A9F8-3450D848EBC4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9D9D5A5-7895-4219-9D6D-3B414DD2B1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8364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A839-6588-4A98-A9F8-3450D848EBC4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9D9D5A5-7895-4219-9D6D-3B414DD2B11C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0469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A839-6588-4A98-A9F8-3450D848EBC4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9D9D5A5-7895-4219-9D6D-3B414DD2B1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6539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A839-6588-4A98-A9F8-3450D848EBC4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9D9D5A5-7895-4219-9D6D-3B414DD2B11C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1166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A839-6588-4A98-A9F8-3450D848EBC4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9D9D5A5-7895-4219-9D6D-3B414DD2B1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3219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A839-6588-4A98-A9F8-3450D848EBC4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9D5A5-7895-4219-9D6D-3B414DD2B1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22535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A839-6588-4A98-A9F8-3450D848EBC4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9D5A5-7895-4219-9D6D-3B414DD2B1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2562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A839-6588-4A98-A9F8-3450D848EBC4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9D5A5-7895-4219-9D6D-3B414DD2B1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6291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A839-6588-4A98-A9F8-3450D848EBC4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9D9D5A5-7895-4219-9D6D-3B414DD2B1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627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A839-6588-4A98-A9F8-3450D848EBC4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9D9D5A5-7895-4219-9D6D-3B414DD2B1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6403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A839-6588-4A98-A9F8-3450D848EBC4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9D9D5A5-7895-4219-9D6D-3B414DD2B1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8406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A839-6588-4A98-A9F8-3450D848EBC4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9D5A5-7895-4219-9D6D-3B414DD2B1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383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A839-6588-4A98-A9F8-3450D848EBC4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9D5A5-7895-4219-9D6D-3B414DD2B1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4008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A839-6588-4A98-A9F8-3450D848EBC4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9D5A5-7895-4219-9D6D-3B414DD2B1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515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A839-6588-4A98-A9F8-3450D848EBC4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9D9D5A5-7895-4219-9D6D-3B414DD2B1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617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A839-6588-4A98-A9F8-3450D848EBC4}" type="datetimeFigureOut">
              <a:rPr lang="pt-BR" smtClean="0"/>
              <a:t>20/10/2025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9D9D5A5-7895-4219-9D6D-3B414DD2B11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086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osepastore.com.b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23728A-FBCA-F375-1AB2-C2EE5D8C6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/>
              <a:t>Jornadas de trabalho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586E91B-3C75-9DB3-9ECE-AB8C99A66F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/>
              <a:t>José Pastore, FEA-USP </a:t>
            </a:r>
            <a:r>
              <a:rPr lang="pt-BR" b="1"/>
              <a:t>(aposentado)</a:t>
            </a:r>
            <a:endParaRPr lang="pt-BR" b="1" dirty="0"/>
          </a:p>
          <a:p>
            <a:r>
              <a:rPr lang="pt-BR" b="1" dirty="0"/>
              <a:t>Senado Federal – Comissão de Constituição e Justiça - Audiência Pública</a:t>
            </a:r>
          </a:p>
          <a:p>
            <a:r>
              <a:rPr lang="pt-BR" b="1" dirty="0"/>
              <a:t>21-10-2025</a:t>
            </a:r>
          </a:p>
        </p:txBody>
      </p:sp>
    </p:spTree>
    <p:extLst>
      <p:ext uri="{BB962C8B-B14F-4D97-AF65-F5344CB8AC3E}">
        <p14:creationId xmlns:p14="http://schemas.microsoft.com/office/powerpoint/2010/main" val="296321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97A67-D745-B9FC-1114-72D11AD31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C5BF7C-8B4F-F518-52EC-ED9B568D5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-17913"/>
            <a:ext cx="8969323" cy="803844"/>
          </a:xfrm>
        </p:spPr>
        <p:txBody>
          <a:bodyPr>
            <a:noAutofit/>
          </a:bodyPr>
          <a:lstStyle/>
          <a:p>
            <a:pPr algn="ctr"/>
            <a:r>
              <a:rPr lang="pt-BR" b="1" dirty="0"/>
              <a:t>Produtividade do trabalho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E174159-6DEA-6B8D-D53D-C1D22DB07967}"/>
              </a:ext>
            </a:extLst>
          </p:cNvPr>
          <p:cNvSpPr txBox="1"/>
          <p:nvPr/>
        </p:nvSpPr>
        <p:spPr>
          <a:xfrm>
            <a:off x="2990402" y="6570835"/>
            <a:ext cx="7100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ILO,</a:t>
            </a:r>
            <a:r>
              <a:rPr lang="en-US" sz="1400" b="1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Statistics</a:t>
            </a:r>
            <a:r>
              <a:rPr lang="en-US" sz="1400" b="1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</a:t>
            </a:r>
            <a:r>
              <a:rPr lang="en-US" sz="1400" b="1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labour</a:t>
            </a:r>
            <a:r>
              <a:rPr lang="en-US" sz="1400" b="1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productivity,</a:t>
            </a:r>
            <a:r>
              <a:rPr lang="en-US" sz="1400" b="1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Geneva:</a:t>
            </a:r>
            <a:r>
              <a:rPr lang="en-US" sz="1400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International</a:t>
            </a:r>
            <a:r>
              <a:rPr lang="en-US" sz="14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Labour</a:t>
            </a:r>
            <a:r>
              <a:rPr lang="en-US" sz="14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Organization, 2023</a:t>
            </a:r>
            <a:r>
              <a:rPr lang="en-US" sz="14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pt-BR" sz="14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5080D5B7-35F3-4DF0-8EAD-FAD8716B10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044489"/>
              </p:ext>
            </p:extLst>
          </p:nvPr>
        </p:nvGraphicFramePr>
        <p:xfrm>
          <a:off x="3234406" y="802850"/>
          <a:ext cx="7164059" cy="57535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47015">
                  <a:extLst>
                    <a:ext uri="{9D8B030D-6E8A-4147-A177-3AD203B41FA5}">
                      <a16:colId xmlns:a16="http://schemas.microsoft.com/office/drawing/2014/main" val="2323284887"/>
                    </a:ext>
                  </a:extLst>
                </a:gridCol>
                <a:gridCol w="4317044">
                  <a:extLst>
                    <a:ext uri="{9D8B030D-6E8A-4147-A177-3AD203B41FA5}">
                      <a16:colId xmlns:a16="http://schemas.microsoft.com/office/drawing/2014/main" val="3051456613"/>
                    </a:ext>
                  </a:extLst>
                </a:gridCol>
              </a:tblGrid>
              <a:tr h="2534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Países       </a:t>
                      </a:r>
                      <a:endParaRPr lang="pt-BR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Valor da produção por hora US$</a:t>
                      </a:r>
                      <a:endParaRPr lang="pt-BR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065250"/>
                  </a:ext>
                </a:extLst>
              </a:tr>
              <a:tr h="28117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Noruega</a:t>
                      </a:r>
                      <a:endParaRPr lang="pt-BR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93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1794320195"/>
                  </a:ext>
                </a:extLst>
              </a:tr>
              <a:tr h="28117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Holanda</a:t>
                      </a:r>
                      <a:endParaRPr lang="pt-BR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80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17574977"/>
                  </a:ext>
                </a:extLst>
              </a:tr>
              <a:tr h="28117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Estados Unidos</a:t>
                      </a:r>
                      <a:endParaRPr lang="pt-BR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70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1559985410"/>
                  </a:ext>
                </a:extLst>
              </a:tr>
              <a:tr h="28117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Alemanhã</a:t>
                      </a:r>
                      <a:endParaRPr lang="pt-BR" sz="1800" b="1" i="0" u="none" strike="noStrike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68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2908665582"/>
                  </a:ext>
                </a:extLst>
              </a:tr>
              <a:tr h="28117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França</a:t>
                      </a:r>
                      <a:endParaRPr lang="pt-BR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68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1532973170"/>
                  </a:ext>
                </a:extLst>
              </a:tr>
              <a:tr h="28117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Itália</a:t>
                      </a:r>
                      <a:endParaRPr lang="pt-BR" sz="1800" b="1" i="0" u="none" strike="noStrike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62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692926763"/>
                  </a:ext>
                </a:extLst>
              </a:tr>
              <a:tr h="281178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Canadá</a:t>
                      </a:r>
                      <a:endParaRPr lang="pt-BR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57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816697883"/>
                  </a:ext>
                </a:extLst>
              </a:tr>
              <a:tr h="29183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Espanha</a:t>
                      </a:r>
                      <a:endParaRPr lang="pt-BR" sz="1800" b="1" i="0" u="none" strike="noStrike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57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3939776492"/>
                  </a:ext>
                </a:extLst>
              </a:tr>
              <a:tr h="29183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Portugal</a:t>
                      </a:r>
                      <a:endParaRPr lang="pt-BR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44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1950806594"/>
                  </a:ext>
                </a:extLst>
              </a:tr>
              <a:tr h="29183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Japão</a:t>
                      </a:r>
                      <a:endParaRPr lang="pt-BR" sz="1800" b="1" i="0" u="none" strike="noStrike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42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1004498401"/>
                  </a:ext>
                </a:extLst>
              </a:tr>
              <a:tr h="29183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Uruguai</a:t>
                      </a:r>
                      <a:endParaRPr lang="pt-BR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30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4145453898"/>
                  </a:ext>
                </a:extLst>
              </a:tr>
              <a:tr h="29183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Chile</a:t>
                      </a:r>
                      <a:endParaRPr lang="pt-BR" sz="1800" b="1" i="0" u="none" strike="noStrike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29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47005634"/>
                  </a:ext>
                </a:extLst>
              </a:tr>
              <a:tr h="29183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Argentina</a:t>
                      </a:r>
                      <a:endParaRPr lang="pt-BR" sz="1800" b="1" i="0" u="none" strike="noStrike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27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497179628"/>
                  </a:ext>
                </a:extLst>
              </a:tr>
              <a:tr h="29183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México</a:t>
                      </a:r>
                      <a:endParaRPr lang="pt-BR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20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3464860301"/>
                  </a:ext>
                </a:extLst>
              </a:tr>
              <a:tr h="29183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Brasil</a:t>
                      </a:r>
                      <a:endParaRPr lang="pt-BR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17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171196287"/>
                  </a:ext>
                </a:extLst>
              </a:tr>
              <a:tr h="29183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Colômbia</a:t>
                      </a:r>
                      <a:endParaRPr lang="pt-BR" sz="1800" b="1" i="0" u="none" strike="noStrike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16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3428747135"/>
                  </a:ext>
                </a:extLst>
              </a:tr>
              <a:tr h="29183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Índia</a:t>
                      </a:r>
                      <a:endParaRPr lang="pt-BR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1659053009"/>
                  </a:ext>
                </a:extLst>
              </a:tr>
              <a:tr h="29183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Peru</a:t>
                      </a:r>
                      <a:endParaRPr lang="pt-BR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1823060878"/>
                  </a:ext>
                </a:extLst>
              </a:tr>
              <a:tr h="291839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Indonésia</a:t>
                      </a:r>
                      <a:endParaRPr lang="pt-BR" sz="18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6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18" marR="7118" marT="7118" marB="0"/>
                </a:tc>
                <a:extLst>
                  <a:ext uri="{0D108BD9-81ED-4DB2-BD59-A6C34878D82A}">
                    <a16:rowId xmlns:a16="http://schemas.microsoft.com/office/drawing/2014/main" val="531221396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Tinta 4">
                <a:extLst>
                  <a:ext uri="{FF2B5EF4-FFF2-40B4-BE49-F238E27FC236}">
                    <a16:creationId xmlns:a16="http://schemas.microsoft.com/office/drawing/2014/main" id="{BEDB8FCA-DCC3-9C41-9353-F6BA5BD79702}"/>
                  </a:ext>
                </a:extLst>
              </p14:cNvPr>
              <p14:cNvContentPartPr/>
              <p14:nvPr/>
            </p14:nvContentPartPr>
            <p14:xfrm>
              <a:off x="8024825" y="5070993"/>
              <a:ext cx="559800" cy="374040"/>
            </p14:xfrm>
          </p:contentPart>
        </mc:Choice>
        <mc:Fallback xmlns="">
          <p:pic>
            <p:nvPicPr>
              <p:cNvPr id="5" name="Tinta 4">
                <a:extLst>
                  <a:ext uri="{FF2B5EF4-FFF2-40B4-BE49-F238E27FC236}">
                    <a16:creationId xmlns:a16="http://schemas.microsoft.com/office/drawing/2014/main" id="{BEDB8FCA-DCC3-9C41-9353-F6BA5BD7970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015825" y="5061993"/>
                <a:ext cx="577440" cy="391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10341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9CA7A-E868-8CFF-0078-8F0A55718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F5C44B-4512-872E-BEFF-7955A9DAC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Redução por negociação leva em conta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CE6847-C7B1-F9DC-D212-187E46AD4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9602788" cy="4724400"/>
          </a:xfrm>
        </p:spPr>
        <p:txBody>
          <a:bodyPr>
            <a:normAutofit/>
          </a:bodyPr>
          <a:lstStyle/>
          <a:p>
            <a:endParaRPr lang="pt-BR" sz="2800" b="1" dirty="0"/>
          </a:p>
          <a:p>
            <a:r>
              <a:rPr lang="pt-BR" sz="2800" b="1" dirty="0"/>
              <a:t>Características dos setores, ramos e trabalhadores</a:t>
            </a:r>
          </a:p>
          <a:p>
            <a:r>
              <a:rPr lang="pt-BR" sz="2800" b="1" dirty="0"/>
              <a:t>Ajuste aos ciclos da economia (crises)</a:t>
            </a:r>
          </a:p>
          <a:p>
            <a:r>
              <a:rPr lang="pt-BR" sz="2800" b="1" dirty="0"/>
              <a:t>Ajuste às variações de oferta mão de obra</a:t>
            </a:r>
          </a:p>
          <a:p>
            <a:r>
              <a:rPr lang="pt-BR" sz="2800" b="1" dirty="0"/>
              <a:t>Competitividade das empresas: importante para investimento e geração de empregos</a:t>
            </a:r>
          </a:p>
          <a:p>
            <a:r>
              <a:rPr lang="pt-BR" sz="2800" b="1" dirty="0"/>
              <a:t>Produtividade do trabalho</a:t>
            </a:r>
          </a:p>
          <a:p>
            <a:pPr marL="0" indent="0">
              <a:buNone/>
            </a:pPr>
            <a:endParaRPr lang="pt-BR" sz="2800" b="1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23162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67A10-4E1A-974D-C5E6-453D67DEB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2043C4-B99E-BC66-7E07-587A3B521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912" y="62411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pt-BR" b="1" dirty="0"/>
              <a:t>Jornada de 36 </a:t>
            </a:r>
            <a:r>
              <a:rPr lang="pt-BR" b="1" dirty="0" err="1"/>
              <a:t>hs</a:t>
            </a:r>
            <a:r>
              <a:rPr lang="pt-BR" b="1" dirty="0"/>
              <a:t> por semana Impactos nas empresas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95D10C-233D-CF5B-76F5-F0BBB1A12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9602788" cy="4724400"/>
          </a:xfrm>
        </p:spPr>
        <p:txBody>
          <a:bodyPr>
            <a:normAutofit fontScale="25000" lnSpcReduction="20000"/>
          </a:bodyPr>
          <a:lstStyle/>
          <a:p>
            <a:pPr marL="0" marR="122555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10400" b="1" dirty="0">
                <a:effectLst/>
                <a:ea typeface="Times New Roman" panose="02020603050405020304" pitchFamily="18" charset="0"/>
              </a:rPr>
              <a:t>Salário R$</a:t>
            </a:r>
            <a:r>
              <a:rPr lang="pt-PT" sz="10400" b="1" spc="-55" dirty="0">
                <a:effectLst/>
                <a:ea typeface="Times New Roman" panose="02020603050405020304" pitchFamily="18" charset="0"/>
              </a:rPr>
              <a:t> </a:t>
            </a:r>
            <a:r>
              <a:rPr lang="pt-PT" sz="10400" b="1" dirty="0">
                <a:effectLst/>
                <a:ea typeface="Times New Roman" panose="02020603050405020304" pitchFamily="18" charset="0"/>
              </a:rPr>
              <a:t>2.200</a:t>
            </a:r>
            <a:r>
              <a:rPr lang="pt-PT" sz="10400" b="1" spc="-60" dirty="0">
                <a:effectLst/>
                <a:ea typeface="Times New Roman" panose="02020603050405020304" pitchFamily="18" charset="0"/>
              </a:rPr>
              <a:t> </a:t>
            </a:r>
            <a:r>
              <a:rPr lang="pt-PT" sz="10400" b="1" dirty="0">
                <a:effectLst/>
                <a:ea typeface="Times New Roman" panose="02020603050405020304" pitchFamily="18" charset="0"/>
              </a:rPr>
              <a:t>para</a:t>
            </a:r>
            <a:r>
              <a:rPr lang="pt-PT" sz="10400" b="1" spc="-65" dirty="0">
                <a:effectLst/>
                <a:ea typeface="Times New Roman" panose="02020603050405020304" pitchFamily="18" charset="0"/>
              </a:rPr>
              <a:t> </a:t>
            </a:r>
            <a:r>
              <a:rPr lang="pt-PT" sz="10400" b="1" dirty="0">
                <a:effectLst/>
                <a:ea typeface="Times New Roman" panose="02020603050405020304" pitchFamily="18" charset="0"/>
              </a:rPr>
              <a:t>uma</a:t>
            </a:r>
            <a:r>
              <a:rPr lang="pt-PT" sz="10400" b="1" spc="-65" dirty="0">
                <a:effectLst/>
                <a:ea typeface="Times New Roman" panose="02020603050405020304" pitchFamily="18" charset="0"/>
              </a:rPr>
              <a:t> </a:t>
            </a:r>
            <a:r>
              <a:rPr lang="pt-PT" sz="10400" b="1" dirty="0">
                <a:effectLst/>
                <a:ea typeface="Times New Roman" panose="02020603050405020304" pitchFamily="18" charset="0"/>
              </a:rPr>
              <a:t>jornada</a:t>
            </a:r>
            <a:r>
              <a:rPr lang="pt-PT" sz="10400" b="1" spc="-65" dirty="0">
                <a:effectLst/>
                <a:ea typeface="Times New Roman" panose="02020603050405020304" pitchFamily="18" charset="0"/>
              </a:rPr>
              <a:t> </a:t>
            </a:r>
            <a:r>
              <a:rPr lang="pt-PT" sz="10400" b="1" dirty="0">
                <a:effectLst/>
                <a:ea typeface="Times New Roman" panose="02020603050405020304" pitchFamily="18" charset="0"/>
              </a:rPr>
              <a:t>de 220 horas mensais</a:t>
            </a:r>
          </a:p>
          <a:p>
            <a:pPr marL="0" marR="122555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10400" b="1" dirty="0">
                <a:effectLst/>
                <a:ea typeface="Times New Roman" panose="02020603050405020304" pitchFamily="18" charset="0"/>
              </a:rPr>
              <a:t>	O custo por hora é de R$ 10 </a:t>
            </a:r>
          </a:p>
          <a:p>
            <a:pPr marL="0" marR="122555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10400" b="1" dirty="0">
                <a:effectLst/>
                <a:ea typeface="Times New Roman" panose="02020603050405020304" pitchFamily="18" charset="0"/>
              </a:rPr>
              <a:t>	Com 180 horas mensais (36 horas semanais), R$ 12,22</a:t>
            </a:r>
          </a:p>
          <a:p>
            <a:pPr marL="0" marR="122555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10400" b="1" dirty="0">
                <a:effectLst/>
                <a:ea typeface="Times New Roman" panose="02020603050405020304" pitchFamily="18" charset="0"/>
              </a:rPr>
              <a:t>	</a:t>
            </a:r>
            <a:r>
              <a:rPr lang="pt-PT" sz="10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Um aumento de 22,2% - </a:t>
            </a:r>
            <a:r>
              <a:rPr lang="pt-PT" sz="10400" b="1" dirty="0">
                <a:solidFill>
                  <a:srgbClr val="FF0000"/>
                </a:solidFill>
                <a:ea typeface="Times New Roman" panose="02020603050405020304" pitchFamily="18" charset="0"/>
              </a:rPr>
              <a:t>fortíssimo!</a:t>
            </a:r>
            <a:r>
              <a:rPr lang="pt-PT" sz="10400" b="1" dirty="0">
                <a:effectLst/>
                <a:ea typeface="Times New Roman" panose="02020603050405020304" pitchFamily="18" charset="0"/>
              </a:rPr>
              <a:t> </a:t>
            </a:r>
            <a:r>
              <a:rPr lang="pt-PT" sz="10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É mínimo.</a:t>
            </a:r>
          </a:p>
          <a:p>
            <a:pPr marL="0" marR="122555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10400" b="1" dirty="0">
                <a:effectLst/>
                <a:ea typeface="Times New Roman" panose="02020603050405020304" pitchFamily="18" charset="0"/>
              </a:rPr>
              <a:t>A receita permanecerá a mesma. O que fazer?</a:t>
            </a:r>
          </a:p>
          <a:p>
            <a:pPr marL="0" marR="122555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10400" b="1" dirty="0">
                <a:effectLst/>
                <a:ea typeface="Times New Roman" panose="02020603050405020304" pitchFamily="18" charset="0"/>
              </a:rPr>
              <a:t>	Transferir para os preços? Inflação</a:t>
            </a:r>
          </a:p>
          <a:p>
            <a:pPr marL="0" marR="122555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10400" b="1" dirty="0">
                <a:ea typeface="Times New Roman" panose="02020603050405020304" pitchFamily="18" charset="0"/>
              </a:rPr>
              <a:t>	Encerrar atividades? Desemprego</a:t>
            </a:r>
          </a:p>
          <a:p>
            <a:pPr marL="0" marR="122555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10400" b="1" dirty="0">
                <a:effectLst/>
                <a:ea typeface="Times New Roman" panose="02020603050405020304" pitchFamily="18" charset="0"/>
              </a:rPr>
              <a:t>E o setor público?</a:t>
            </a:r>
          </a:p>
          <a:p>
            <a:pPr marL="0" marR="122555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PT" sz="10400" b="1" dirty="0">
                <a:ea typeface="Times New Roman" panose="02020603050405020304" pitchFamily="18" charset="0"/>
              </a:rPr>
              <a:t>	Há recursos para contratar mais pessoal? Disponível? </a:t>
            </a:r>
            <a:r>
              <a:rPr lang="pt-PT" sz="10400" b="1" dirty="0">
                <a:effectLst/>
                <a:ea typeface="Times New Roman" panose="02020603050405020304" pitchFamily="18" charset="0"/>
              </a:rPr>
              <a:t> </a:t>
            </a:r>
          </a:p>
          <a:p>
            <a:pPr>
              <a:buNone/>
            </a:pPr>
            <a:br>
              <a:rPr lang="pt-P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51226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5EF37-9CA2-5D52-CE74-AEA8B36224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E8B26E-56AC-49F3-48E8-D902AB5FE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Jornada de 36 horas por semana</a:t>
            </a:r>
            <a:br>
              <a:rPr lang="pt-BR" b="1" dirty="0"/>
            </a:br>
            <a:r>
              <a:rPr lang="pt-BR" b="1" dirty="0"/>
              <a:t>Impactos no PIB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2928B3-0278-F1B0-E40D-539A089AD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9602788" cy="4724400"/>
          </a:xfrm>
        </p:spPr>
        <p:txBody>
          <a:bodyPr>
            <a:normAutofit/>
          </a:bodyPr>
          <a:lstStyle/>
          <a:p>
            <a:endParaRPr lang="pt-BR" sz="2400" b="1" dirty="0"/>
          </a:p>
          <a:p>
            <a:r>
              <a:rPr lang="pt-BR" sz="2400" b="1" dirty="0"/>
              <a:t>A redução para 36 horas/semana diminuirá o PIB em 6,2% (*)</a:t>
            </a:r>
          </a:p>
          <a:p>
            <a:pPr lvl="1"/>
            <a:r>
              <a:rPr lang="pt-BR" sz="2200" b="1" dirty="0"/>
              <a:t>Estimativa conservadora</a:t>
            </a:r>
          </a:p>
          <a:p>
            <a:pPr lvl="1"/>
            <a:r>
              <a:rPr lang="pt-BR" sz="2200" b="1" dirty="0" err="1"/>
              <a:t>IForte</a:t>
            </a:r>
            <a:r>
              <a:rPr lang="pt-BR" sz="2200" b="1" dirty="0"/>
              <a:t> queda de arrecadação (-10%)</a:t>
            </a:r>
          </a:p>
          <a:p>
            <a:pPr lvl="1"/>
            <a:r>
              <a:rPr lang="pt-BR" sz="2200" b="1" dirty="0"/>
              <a:t>Piora dos serviços públicos: atinge os mais vulneráveis. </a:t>
            </a:r>
          </a:p>
          <a:p>
            <a:r>
              <a:rPr lang="pt-BR" sz="2400" b="1" dirty="0"/>
              <a:t>Lembrar a recessão: - 3,5% em 2015 e - 3,6% em 2016: 7,1%</a:t>
            </a:r>
          </a:p>
          <a:p>
            <a:r>
              <a:rPr lang="pt-BR" sz="2400" b="1" dirty="0">
                <a:solidFill>
                  <a:srgbClr val="FF0000"/>
                </a:solidFill>
              </a:rPr>
              <a:t>Vários efeitos bumerangue</a:t>
            </a:r>
          </a:p>
          <a:p>
            <a:endParaRPr lang="pt-BR" sz="1400" b="1" dirty="0"/>
          </a:p>
          <a:p>
            <a:pPr marL="0" indent="0">
              <a:buNone/>
            </a:pPr>
            <a:r>
              <a:rPr lang="pt-BR" sz="1400" b="1" dirty="0"/>
              <a:t>(*) Fernando H. Barbosa Filho, “Potenciais custos do fim da jornada 6 x 1”, FGV/IBRE, 2025</a:t>
            </a:r>
          </a:p>
        </p:txBody>
      </p:sp>
    </p:spTree>
    <p:extLst>
      <p:ext uri="{BB962C8B-B14F-4D97-AF65-F5344CB8AC3E}">
        <p14:creationId xmlns:p14="http://schemas.microsoft.com/office/powerpoint/2010/main" val="4092450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A9EAE2-6AC9-4701-A5F1-0C11EEFFC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F7B3ED-79BA-7008-5EA9-AB44803B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599075" cy="1280890"/>
          </a:xfrm>
        </p:spPr>
        <p:txBody>
          <a:bodyPr/>
          <a:lstStyle/>
          <a:p>
            <a:pPr algn="ctr"/>
            <a:r>
              <a:rPr lang="pt-BR" b="1" dirty="0"/>
              <a:t>Outros impactos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BBBF78-C598-3466-FEA2-36614C228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846434"/>
            <a:ext cx="9602788" cy="4724400"/>
          </a:xfrm>
        </p:spPr>
        <p:txBody>
          <a:bodyPr>
            <a:normAutofit/>
          </a:bodyPr>
          <a:lstStyle/>
          <a:p>
            <a:r>
              <a:rPr lang="pt-PT" sz="2400" b="1" dirty="0">
                <a:ea typeface="Times New Roman" panose="02020603050405020304" pitchFamily="18" charset="0"/>
              </a:rPr>
              <a:t>D</a:t>
            </a:r>
            <a:r>
              <a:rPr lang="pt-PT" sz="2400" b="1" dirty="0">
                <a:effectLst/>
                <a:ea typeface="Times New Roman" panose="02020603050405020304" pitchFamily="18" charset="0"/>
              </a:rPr>
              <a:t>ificuldades de compensação de dias no sistema</a:t>
            </a:r>
            <a:r>
              <a:rPr lang="pt-PT" sz="2400" b="1" spc="-25" dirty="0">
                <a:effectLst/>
                <a:ea typeface="Times New Roman" panose="02020603050405020304" pitchFamily="18" charset="0"/>
              </a:rPr>
              <a:t> </a:t>
            </a:r>
            <a:r>
              <a:rPr lang="pt-PT" sz="2400" b="1" dirty="0">
                <a:effectLst/>
                <a:ea typeface="Times New Roman" panose="02020603050405020304" pitchFamily="18" charset="0"/>
              </a:rPr>
              <a:t>4</a:t>
            </a:r>
            <a:r>
              <a:rPr lang="pt-PT" sz="2400" b="1" spc="-15" dirty="0">
                <a:effectLst/>
                <a:ea typeface="Times New Roman" panose="02020603050405020304" pitchFamily="18" charset="0"/>
              </a:rPr>
              <a:t> </a:t>
            </a:r>
            <a:r>
              <a:rPr lang="pt-PT" sz="2400" b="1" dirty="0">
                <a:effectLst/>
                <a:ea typeface="Times New Roman" panose="02020603050405020304" pitchFamily="18" charset="0"/>
              </a:rPr>
              <a:t>x 3</a:t>
            </a:r>
            <a:r>
              <a:rPr lang="pt-PT" sz="2400" b="1" spc="-15" dirty="0">
                <a:effectLst/>
                <a:ea typeface="Times New Roman" panose="02020603050405020304" pitchFamily="18" charset="0"/>
              </a:rPr>
              <a:t> </a:t>
            </a:r>
            <a:r>
              <a:rPr lang="pt-PT" sz="2400" b="1" dirty="0">
                <a:effectLst/>
                <a:ea typeface="Times New Roman" panose="02020603050405020304" pitchFamily="18" charset="0"/>
              </a:rPr>
              <a:t>e</a:t>
            </a:r>
            <a:r>
              <a:rPr lang="pt-PT" sz="2400" b="1" spc="-30" dirty="0">
                <a:effectLst/>
                <a:ea typeface="Times New Roman" panose="02020603050405020304" pitchFamily="18" charset="0"/>
              </a:rPr>
              <a:t> </a:t>
            </a:r>
            <a:r>
              <a:rPr lang="pt-PT" sz="2400" b="1" dirty="0">
                <a:effectLst/>
                <a:ea typeface="Times New Roman" panose="02020603050405020304" pitchFamily="18" charset="0"/>
              </a:rPr>
              <a:t>de</a:t>
            </a:r>
            <a:r>
              <a:rPr lang="pt-PT" sz="2400" b="1" spc="-40" dirty="0">
                <a:effectLst/>
                <a:ea typeface="Times New Roman" panose="02020603050405020304" pitchFamily="18" charset="0"/>
              </a:rPr>
              <a:t> </a:t>
            </a:r>
            <a:r>
              <a:rPr lang="pt-PT" sz="2400" b="1" dirty="0">
                <a:effectLst/>
                <a:ea typeface="Times New Roman" panose="02020603050405020304" pitchFamily="18" charset="0"/>
              </a:rPr>
              <a:t>36</a:t>
            </a:r>
            <a:r>
              <a:rPr lang="pt-PT" sz="2400" b="1" spc="-20" dirty="0">
                <a:effectLst/>
                <a:ea typeface="Times New Roman" panose="02020603050405020304" pitchFamily="18" charset="0"/>
              </a:rPr>
              <a:t> </a:t>
            </a:r>
            <a:r>
              <a:rPr lang="pt-PT" sz="2400" b="1" dirty="0">
                <a:effectLst/>
                <a:ea typeface="Times New Roman" panose="02020603050405020304" pitchFamily="18" charset="0"/>
              </a:rPr>
              <a:t>horas</a:t>
            </a:r>
            <a:r>
              <a:rPr lang="pt-PT" sz="2400" b="1" spc="-25" dirty="0">
                <a:effectLst/>
                <a:ea typeface="Times New Roman" panose="02020603050405020304" pitchFamily="18" charset="0"/>
              </a:rPr>
              <a:t> </a:t>
            </a:r>
            <a:r>
              <a:rPr lang="pt-PT" sz="2400" b="1" dirty="0">
                <a:effectLst/>
                <a:ea typeface="Times New Roman" panose="02020603050405020304" pitchFamily="18" charset="0"/>
              </a:rPr>
              <a:t>semanais</a:t>
            </a:r>
            <a:r>
              <a:rPr lang="pt-PT" sz="2400" b="1" spc="-25" dirty="0">
                <a:effectLst/>
                <a:ea typeface="Times New Roman" panose="02020603050405020304" pitchFamily="18" charset="0"/>
              </a:rPr>
              <a:t> </a:t>
            </a:r>
          </a:p>
          <a:p>
            <a:pPr lvl="1"/>
            <a:r>
              <a:rPr lang="pt-PT" sz="2200" b="1" dirty="0">
                <a:effectLst/>
                <a:ea typeface="Times New Roman" panose="02020603050405020304" pitchFamily="18" charset="0"/>
              </a:rPr>
              <a:t>Contratação de muitos “</a:t>
            </a:r>
            <a:r>
              <a:rPr lang="pt-PT" sz="2200" b="1" dirty="0" err="1">
                <a:effectLst/>
                <a:ea typeface="Times New Roman" panose="02020603050405020304" pitchFamily="18" charset="0"/>
              </a:rPr>
              <a:t>folguistas</a:t>
            </a:r>
            <a:r>
              <a:rPr lang="pt-PT" sz="2200" b="1" dirty="0">
                <a:effectLst/>
                <a:ea typeface="Times New Roman" panose="02020603050405020304" pitchFamily="18" charset="0"/>
              </a:rPr>
              <a:t>” para fechar as horas</a:t>
            </a:r>
          </a:p>
          <a:p>
            <a:pPr lvl="1"/>
            <a:r>
              <a:rPr lang="pt-PT" sz="2200" b="1" dirty="0">
                <a:effectLst/>
                <a:ea typeface="Times New Roman" panose="02020603050405020304" pitchFamily="18" charset="0"/>
              </a:rPr>
              <a:t>Impacto muito forte no comércio, indústria, </a:t>
            </a:r>
            <a:r>
              <a:rPr lang="pt-PT" sz="2200" b="1" dirty="0">
                <a:ea typeface="Times New Roman" panose="02020603050405020304" pitchFamily="18" charset="0"/>
              </a:rPr>
              <a:t>transporte e </a:t>
            </a:r>
            <a:r>
              <a:rPr lang="pt-PT" sz="2200" b="1" dirty="0">
                <a:effectLst/>
                <a:ea typeface="Times New Roman" panose="02020603050405020304" pitchFamily="18" charset="0"/>
              </a:rPr>
              <a:t>agro </a:t>
            </a:r>
          </a:p>
          <a:p>
            <a:r>
              <a:rPr lang="pt-PT" sz="2400" b="1" dirty="0">
                <a:effectLst/>
                <a:ea typeface="Times New Roman" panose="02020603050405020304" pitchFamily="18" charset="0"/>
              </a:rPr>
              <a:t>Novos problemas trabalhistas:</a:t>
            </a:r>
            <a:endParaRPr lang="pt-PT" sz="1900" b="1" dirty="0">
              <a:ea typeface="Times New Roman" panose="02020603050405020304" pitchFamily="18" charset="0"/>
            </a:endParaRPr>
          </a:p>
          <a:p>
            <a:r>
              <a:rPr lang="pt-PT" sz="2400" b="1" dirty="0">
                <a:effectLst/>
                <a:ea typeface="Times New Roman" panose="02020603050405020304" pitchFamily="18" charset="0"/>
              </a:rPr>
              <a:t>Curto prazo:</a:t>
            </a:r>
          </a:p>
          <a:p>
            <a:pPr lvl="1"/>
            <a:r>
              <a:rPr lang="pt-PT" sz="2400" b="1" dirty="0">
                <a:effectLst/>
                <a:ea typeface="Times New Roman" panose="02020603050405020304" pitchFamily="18" charset="0"/>
              </a:rPr>
              <a:t>1. Contratação de novos com redução de salário</a:t>
            </a:r>
          </a:p>
          <a:p>
            <a:pPr lvl="1"/>
            <a:r>
              <a:rPr lang="pt-PT" sz="2400" b="1" dirty="0">
                <a:ea typeface="Times New Roman" panose="02020603050405020304" pitchFamily="18" charset="0"/>
              </a:rPr>
              <a:t>2. Cria graves problemas de isonomia salarial</a:t>
            </a:r>
            <a:endParaRPr lang="pt-PT" sz="2400" b="1" dirty="0">
              <a:effectLst/>
              <a:ea typeface="Times New Roman" panose="02020603050405020304" pitchFamily="18" charset="0"/>
            </a:endParaRPr>
          </a:p>
          <a:p>
            <a:r>
              <a:rPr lang="pt-PT" sz="2400" b="1" dirty="0">
                <a:effectLst/>
                <a:ea typeface="Times New Roman" panose="02020603050405020304" pitchFamily="18" charset="0"/>
              </a:rPr>
              <a:t>Longo prazo:</a:t>
            </a:r>
          </a:p>
          <a:p>
            <a:pPr lvl="1"/>
            <a:r>
              <a:rPr lang="pt-PT" sz="2200" b="1" dirty="0">
                <a:ea typeface="Times New Roman" panose="02020603050405020304" pitchFamily="18" charset="0"/>
              </a:rPr>
              <a:t>1. Troca de quadros com novos salários: esterilização </a:t>
            </a:r>
            <a:endParaRPr lang="pt-PT" sz="2200" b="1" dirty="0">
              <a:effectLst/>
              <a:ea typeface="Times New Roman" panose="02020603050405020304" pitchFamily="18" charset="0"/>
            </a:endParaRPr>
          </a:p>
          <a:p>
            <a:endParaRPr lang="pt-PT" sz="2400" b="1" dirty="0">
              <a:effectLst/>
              <a:ea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pt-BR" sz="2000" b="1" dirty="0">
              <a:effectLst/>
              <a:ea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62759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CFFABB-82AD-23D5-D197-F0B16BEEF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Resultado de 4 x 3 no ano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6C30AC-B4E9-3529-34D2-6BD732DF2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pPr algn="ctr"/>
            <a:r>
              <a:rPr lang="pt-BR" sz="3200" b="1" dirty="0">
                <a:solidFill>
                  <a:srgbClr val="FF0000"/>
                </a:solidFill>
              </a:rPr>
              <a:t>Dias de trabalho: 161</a:t>
            </a:r>
          </a:p>
          <a:p>
            <a:pPr algn="ctr"/>
            <a:r>
              <a:rPr lang="pt-BR" sz="3200" b="1" dirty="0">
                <a:solidFill>
                  <a:srgbClr val="FF0000"/>
                </a:solidFill>
              </a:rPr>
              <a:t>Dias de descanso: 204</a:t>
            </a:r>
          </a:p>
          <a:p>
            <a:pPr algn="ctr"/>
            <a:r>
              <a:rPr lang="pt-BR" sz="3200" b="1" dirty="0">
                <a:solidFill>
                  <a:srgbClr val="FF0000"/>
                </a:solidFill>
              </a:rPr>
              <a:t>Remunera mais o descanso do que o trabalho por força de lei (CF)</a:t>
            </a:r>
          </a:p>
        </p:txBody>
      </p:sp>
    </p:spTree>
    <p:extLst>
      <p:ext uri="{BB962C8B-B14F-4D97-AF65-F5344CB8AC3E}">
        <p14:creationId xmlns:p14="http://schemas.microsoft.com/office/powerpoint/2010/main" val="2853833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98DBF-FEC0-CE8A-4F0C-C93B58B5E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7709E6-6F33-6CB6-673E-242B3719E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3" y="624110"/>
            <a:ext cx="8915400" cy="1280890"/>
          </a:xfrm>
        </p:spPr>
        <p:txBody>
          <a:bodyPr/>
          <a:lstStyle/>
          <a:p>
            <a:pPr algn="ctr"/>
            <a:r>
              <a:rPr lang="pt-BR" b="1" dirty="0"/>
              <a:t>Resumo: grandes desafios da PEC 148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51119E-B3F9-47B6-239E-A990D1129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9602788" cy="4724400"/>
          </a:xfrm>
        </p:spPr>
        <p:txBody>
          <a:bodyPr>
            <a:normAutofit/>
          </a:bodyPr>
          <a:lstStyle/>
          <a:p>
            <a:endParaRPr lang="pt-BR" sz="2400" b="1" dirty="0"/>
          </a:p>
          <a:p>
            <a:r>
              <a:rPr lang="pt-BR" sz="2800" b="1" dirty="0"/>
              <a:t>Manter mesmo salário, com menos horas, mesma receita e mesma produtividade</a:t>
            </a:r>
          </a:p>
          <a:p>
            <a:r>
              <a:rPr lang="pt-BR" sz="2800" b="1" dirty="0"/>
              <a:t>Equação não fecha: disfunções</a:t>
            </a:r>
          </a:p>
          <a:p>
            <a:pPr lvl="1"/>
            <a:r>
              <a:rPr lang="pt-BR" sz="2800" b="1" dirty="0"/>
              <a:t>Destruição de empregos formais: </a:t>
            </a:r>
            <a:r>
              <a:rPr lang="pt-BR" sz="2800" b="1" dirty="0">
                <a:solidFill>
                  <a:srgbClr val="FF0000"/>
                </a:solidFill>
              </a:rPr>
              <a:t>Bumerangue</a:t>
            </a:r>
          </a:p>
          <a:p>
            <a:pPr lvl="1"/>
            <a:r>
              <a:rPr lang="pt-BR" sz="2800" b="1" dirty="0"/>
              <a:t>Não há estudos que provam geração de empregos por lei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00721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F3109-0B65-8C71-EC5D-E23263CF1F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D28D1D-600D-90F9-C395-D1ABEA917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3" y="624110"/>
            <a:ext cx="8915400" cy="1280890"/>
          </a:xfrm>
        </p:spPr>
        <p:txBody>
          <a:bodyPr/>
          <a:lstStyle/>
          <a:p>
            <a:pPr algn="ctr"/>
            <a:r>
              <a:rPr lang="pt-BR" b="1" dirty="0"/>
              <a:t>Dificuldades adicionais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241D96-E04B-E409-C452-4A25659A9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888772"/>
            <a:ext cx="9602788" cy="4920107"/>
          </a:xfrm>
        </p:spPr>
        <p:txBody>
          <a:bodyPr>
            <a:normAutofit/>
          </a:bodyPr>
          <a:lstStyle/>
          <a:p>
            <a:endParaRPr lang="pt-BR" sz="2800" b="1" dirty="0"/>
          </a:p>
          <a:p>
            <a:r>
              <a:rPr lang="pt-BR" sz="2800" b="1" dirty="0"/>
              <a:t>Grave escassez de mão de obra</a:t>
            </a:r>
          </a:p>
          <a:p>
            <a:pPr lvl="1"/>
            <a:r>
              <a:rPr lang="pt-BR" sz="2600" b="1" dirty="0"/>
              <a:t>Muitos não querem trabalhar </a:t>
            </a:r>
          </a:p>
          <a:p>
            <a:r>
              <a:rPr lang="pt-BR" sz="2800" b="1" dirty="0"/>
              <a:t>Incertezas do ajuste fiscal em marcha</a:t>
            </a:r>
          </a:p>
          <a:p>
            <a:pPr lvl="1"/>
            <a:r>
              <a:rPr lang="pt-BR" sz="2600" b="1" dirty="0"/>
              <a:t>Enorme dispêndio para os governos</a:t>
            </a:r>
            <a:endParaRPr lang="pt-BR" sz="2800" b="1" dirty="0"/>
          </a:p>
          <a:p>
            <a:r>
              <a:rPr lang="pt-BR" sz="2800" b="1" dirty="0"/>
              <a:t>Incertezas da reforma tributária</a:t>
            </a:r>
          </a:p>
          <a:p>
            <a:r>
              <a:rPr lang="pt-BR" sz="2800" b="1" dirty="0"/>
              <a:t>Guerra tarifária em escala mundial</a:t>
            </a:r>
          </a:p>
          <a:p>
            <a:pPr marL="0" indent="0">
              <a:buNone/>
            </a:pPr>
            <a:endParaRPr lang="pt-BR" sz="2800" b="1" dirty="0"/>
          </a:p>
          <a:p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2856279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DB0E46-B265-A7D8-3380-2C1F0878F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FB4347-05A5-9B43-DE5D-027215134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01439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pt-BR" sz="4400" b="1" dirty="0"/>
              <a:t>Conclusão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53F408-6B42-6CAA-4582-0F6B521A2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sz="1800" b="1" dirty="0"/>
          </a:p>
          <a:p>
            <a:pPr algn="ctr"/>
            <a:r>
              <a:rPr lang="pt-BR" sz="4000" b="1" dirty="0">
                <a:solidFill>
                  <a:srgbClr val="FF0000"/>
                </a:solidFill>
              </a:rPr>
              <a:t>Não há nada de automático entre uma decisão legal e o comportamento do mercado de trabalho</a:t>
            </a:r>
          </a:p>
          <a:p>
            <a:pPr algn="ctr"/>
            <a:r>
              <a:rPr lang="pt-BR" sz="4000" b="1" dirty="0">
                <a:solidFill>
                  <a:srgbClr val="FF0000"/>
                </a:solidFill>
              </a:rPr>
              <a:t>Redução é por negociação!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2232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F3A4B1-B29D-9947-72DE-4017286EC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48ECCA-3282-F9E2-6F8A-8E0AE37AA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3" y="624110"/>
            <a:ext cx="9602788" cy="1280890"/>
          </a:xfrm>
        </p:spPr>
        <p:txBody>
          <a:bodyPr>
            <a:normAutofit/>
          </a:bodyPr>
          <a:lstStyle/>
          <a:p>
            <a:pPr algn="ctr"/>
            <a:r>
              <a:rPr lang="pt-BR" b="1" dirty="0"/>
              <a:t>Mais informações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827374-2F57-4440-BB98-77194E5F2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r>
              <a:rPr lang="pt-BR" sz="3200" b="1" dirty="0"/>
              <a:t>José Pastore</a:t>
            </a:r>
          </a:p>
          <a:p>
            <a:r>
              <a:rPr lang="pt-BR" sz="3200" b="1" dirty="0">
                <a:hlinkClick r:id="rId2"/>
              </a:rPr>
              <a:t>www.josepastore.com.br</a:t>
            </a:r>
            <a:endParaRPr lang="pt-BR" sz="3200" b="1" dirty="0"/>
          </a:p>
          <a:p>
            <a:r>
              <a:rPr lang="pt-BR" sz="3200" b="1" dirty="0"/>
              <a:t>josepastore1@gmail.com</a:t>
            </a:r>
          </a:p>
        </p:txBody>
      </p:sp>
    </p:spTree>
    <p:extLst>
      <p:ext uri="{BB962C8B-B14F-4D97-AF65-F5344CB8AC3E}">
        <p14:creationId xmlns:p14="http://schemas.microsoft.com/office/powerpoint/2010/main" val="4222692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F2C995-0FD3-2821-D034-9D101A382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PEC 148/2015 – Senador Paulo Paim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9F8021-061A-8B5E-9936-91C759CBC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800" b="1" dirty="0"/>
              <a:t>Art. 2º A implantação da... jornada de trabalho... se dará da seguinte forma:</a:t>
            </a:r>
          </a:p>
          <a:p>
            <a:r>
              <a:rPr lang="pt-BR" sz="2800" b="1" dirty="0"/>
              <a:t>I - A partir de 01 de janeiro do exercício seguinte, a jornada... não poderá ser superior a quarenta horas semanais</a:t>
            </a:r>
          </a:p>
          <a:p>
            <a:r>
              <a:rPr lang="pt-BR" sz="2800" b="1" dirty="0"/>
              <a:t>... diminuindo em uma hora por ano até o limite mínimo de 36 horas.</a:t>
            </a:r>
          </a:p>
          <a:p>
            <a:r>
              <a:rPr lang="pt-BR" sz="2800" b="1" dirty="0">
                <a:solidFill>
                  <a:srgbClr val="FF0000"/>
                </a:solidFill>
              </a:rPr>
              <a:t>Nota: sem redução de salário mensal. Não é salário hora</a:t>
            </a:r>
          </a:p>
        </p:txBody>
      </p:sp>
    </p:spTree>
    <p:extLst>
      <p:ext uri="{BB962C8B-B14F-4D97-AF65-F5344CB8AC3E}">
        <p14:creationId xmlns:p14="http://schemas.microsoft.com/office/powerpoint/2010/main" val="608251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343131-7FA8-E909-4286-79EC1B58E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Tipos de jornadas de trabalho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F3146A53-C116-6197-27F0-0281B9E7A9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335111"/>
              </p:ext>
            </p:extLst>
          </p:nvPr>
        </p:nvGraphicFramePr>
        <p:xfrm>
          <a:off x="2804674" y="1483022"/>
          <a:ext cx="8198863" cy="45950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935">
                  <a:extLst>
                    <a:ext uri="{9D8B030D-6E8A-4147-A177-3AD203B41FA5}">
                      <a16:colId xmlns:a16="http://schemas.microsoft.com/office/drawing/2014/main" val="894180183"/>
                    </a:ext>
                  </a:extLst>
                </a:gridCol>
                <a:gridCol w="2049058">
                  <a:extLst>
                    <a:ext uri="{9D8B030D-6E8A-4147-A177-3AD203B41FA5}">
                      <a16:colId xmlns:a16="http://schemas.microsoft.com/office/drawing/2014/main" val="3602009657"/>
                    </a:ext>
                  </a:extLst>
                </a:gridCol>
                <a:gridCol w="2049935">
                  <a:extLst>
                    <a:ext uri="{9D8B030D-6E8A-4147-A177-3AD203B41FA5}">
                      <a16:colId xmlns:a16="http://schemas.microsoft.com/office/drawing/2014/main" val="1405208032"/>
                    </a:ext>
                  </a:extLst>
                </a:gridCol>
                <a:gridCol w="2049935">
                  <a:extLst>
                    <a:ext uri="{9D8B030D-6E8A-4147-A177-3AD203B41FA5}">
                      <a16:colId xmlns:a16="http://schemas.microsoft.com/office/drawing/2014/main" val="1132193190"/>
                    </a:ext>
                  </a:extLst>
                </a:gridCol>
              </a:tblGrid>
              <a:tr h="31341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400" b="1" kern="100" dirty="0">
                          <a:effectLst/>
                        </a:rPr>
                        <a:t>Países selecionados</a:t>
                      </a:r>
                      <a:endParaRPr lang="pt-BR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effectLst/>
                        </a:rPr>
                        <a:t>Horas por lei</a:t>
                      </a:r>
                      <a:endParaRPr lang="pt-BR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kern="100">
                          <a:effectLst/>
                        </a:rPr>
                        <a:t>Horas negociadas</a:t>
                      </a:r>
                      <a:endParaRPr lang="pt-BR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650290"/>
                  </a:ext>
                </a:extLst>
              </a:tr>
              <a:tr h="51787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Por semana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Por ano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9142934"/>
                  </a:ext>
                </a:extLst>
              </a:tr>
              <a:tr h="313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Alemanha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solidFill>
                            <a:srgbClr val="FF0000"/>
                          </a:solidFill>
                          <a:effectLst/>
                        </a:rPr>
                        <a:t>48</a:t>
                      </a:r>
                      <a:endParaRPr lang="pt-BR" sz="18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solidFill>
                            <a:srgbClr val="FF0000"/>
                          </a:solidFill>
                          <a:effectLst/>
                        </a:rPr>
                        <a:t>34,2</a:t>
                      </a:r>
                      <a:endParaRPr lang="pt-BR" sz="18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solidFill>
                            <a:srgbClr val="FF0000"/>
                          </a:solidFill>
                          <a:effectLst/>
                        </a:rPr>
                        <a:t>1.353</a:t>
                      </a:r>
                      <a:endParaRPr lang="pt-BR" sz="18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6920406"/>
                  </a:ext>
                </a:extLst>
              </a:tr>
              <a:tr h="313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Argentina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effectLst/>
                        </a:rPr>
                        <a:t>48</a:t>
                      </a:r>
                      <a:endParaRPr lang="pt-BR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37,0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effectLst/>
                        </a:rPr>
                        <a:t>1.691</a:t>
                      </a:r>
                      <a:endParaRPr lang="pt-BR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4901364"/>
                  </a:ext>
                </a:extLst>
              </a:tr>
              <a:tr h="313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Brasil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solidFill>
                            <a:srgbClr val="FF0000"/>
                          </a:solidFill>
                          <a:effectLst/>
                        </a:rPr>
                        <a:t>44</a:t>
                      </a:r>
                      <a:endParaRPr lang="pt-BR" sz="18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solidFill>
                            <a:srgbClr val="FF0000"/>
                          </a:solidFill>
                          <a:effectLst/>
                        </a:rPr>
                        <a:t>38,4</a:t>
                      </a:r>
                      <a:endParaRPr lang="pt-BR" sz="18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solidFill>
                            <a:srgbClr val="FF0000"/>
                          </a:solidFill>
                          <a:effectLst/>
                        </a:rPr>
                        <a:t>1.709</a:t>
                      </a:r>
                      <a:endParaRPr lang="pt-BR" sz="18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3831085"/>
                  </a:ext>
                </a:extLst>
              </a:tr>
              <a:tr h="313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Chile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effectLst/>
                        </a:rPr>
                        <a:t>40</a:t>
                      </a:r>
                      <a:endParaRPr lang="pt-BR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40,4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effectLst/>
                        </a:rPr>
                        <a:t>1.974</a:t>
                      </a:r>
                      <a:endParaRPr lang="pt-BR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443202"/>
                  </a:ext>
                </a:extLst>
              </a:tr>
              <a:tr h="313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Colômbia 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48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44,0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effectLst/>
                        </a:rPr>
                        <a:t>1.997</a:t>
                      </a:r>
                      <a:endParaRPr lang="pt-BR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4936279"/>
                  </a:ext>
                </a:extLst>
              </a:tr>
              <a:tr h="313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Estados Unidos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40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38,0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effectLst/>
                        </a:rPr>
                        <a:t>1.765</a:t>
                      </a:r>
                      <a:endParaRPr lang="pt-BR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4131204"/>
                  </a:ext>
                </a:extLst>
              </a:tr>
              <a:tr h="313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França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35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35,9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effectLst/>
                        </a:rPr>
                        <a:t>1.493</a:t>
                      </a:r>
                      <a:endParaRPr lang="pt-BR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9290840"/>
                  </a:ext>
                </a:extLst>
              </a:tr>
              <a:tr h="313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Itália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40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36,6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effectLst/>
                        </a:rPr>
                        <a:t>1.722</a:t>
                      </a:r>
                      <a:endParaRPr lang="pt-BR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7605219"/>
                  </a:ext>
                </a:extLst>
              </a:tr>
              <a:tr h="313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Japão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40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36,6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effectLst/>
                        </a:rPr>
                        <a:t>1.738</a:t>
                      </a:r>
                      <a:endParaRPr lang="pt-BR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3818322"/>
                  </a:ext>
                </a:extLst>
              </a:tr>
              <a:tr h="313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México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solidFill>
                            <a:srgbClr val="FF0000"/>
                          </a:solidFill>
                          <a:effectLst/>
                        </a:rPr>
                        <a:t>48</a:t>
                      </a:r>
                      <a:endParaRPr lang="pt-BR" sz="18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solidFill>
                            <a:srgbClr val="FF0000"/>
                          </a:solidFill>
                          <a:effectLst/>
                        </a:rPr>
                        <a:t>43,7</a:t>
                      </a:r>
                      <a:endParaRPr lang="pt-BR" sz="18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solidFill>
                            <a:srgbClr val="FF0000"/>
                          </a:solidFill>
                          <a:effectLst/>
                        </a:rPr>
                        <a:t>2.255</a:t>
                      </a:r>
                      <a:endParaRPr lang="pt-BR" sz="18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2446166"/>
                  </a:ext>
                </a:extLst>
              </a:tr>
              <a:tr h="313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Peru 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48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43,1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effectLst/>
                        </a:rPr>
                        <a:t>1.932</a:t>
                      </a:r>
                      <a:endParaRPr lang="pt-BR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0866156"/>
                  </a:ext>
                </a:extLst>
              </a:tr>
              <a:tr h="313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Uruguai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48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>
                          <a:effectLst/>
                        </a:rPr>
                        <a:t>37,3</a:t>
                      </a:r>
                      <a:endParaRPr lang="pt-BR" sz="18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800" b="1" kern="100" dirty="0">
                          <a:effectLst/>
                        </a:rPr>
                        <a:t>1.552</a:t>
                      </a:r>
                      <a:endParaRPr lang="pt-BR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3498621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07EA4036-A5A8-0916-DDA7-917547C33FFF}"/>
              </a:ext>
            </a:extLst>
          </p:cNvPr>
          <p:cNvSpPr txBox="1"/>
          <p:nvPr/>
        </p:nvSpPr>
        <p:spPr>
          <a:xfrm>
            <a:off x="694888" y="6082136"/>
            <a:ext cx="106464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     Fontes: ILO, Working time laws, Geneva: International </a:t>
            </a:r>
            <a:r>
              <a:rPr lang="en-US" sz="1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Labour</a:t>
            </a: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Organization, 2018; Average Workweek by Country, World Population </a:t>
            </a:r>
          </a:p>
          <a:p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</a:t>
            </a: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Review,  2024; Marcus Lu, Average working hours by country, Visual Capitalist, 2024; </a:t>
            </a:r>
            <a:r>
              <a:rPr lang="en-US" sz="1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Sangheon</a:t>
            </a: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Lee e </a:t>
            </a:r>
            <a:r>
              <a:rPr lang="en-US" sz="1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colaboradores</a:t>
            </a: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Working time </a:t>
            </a:r>
          </a:p>
          <a:p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</a:t>
            </a: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around the world. Trends in working hours, laws, and policies in a global comparative perspective, Geneva: International </a:t>
            </a:r>
            <a:r>
              <a:rPr lang="en-US" sz="1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Labour</a:t>
            </a: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Organization, 2007. </a:t>
            </a:r>
            <a:r>
              <a:rPr lang="en-US" sz="1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Compilado</a:t>
            </a: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pelo</a:t>
            </a: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Autor. </a:t>
            </a:r>
            <a:endParaRPr lang="pt-BR" sz="1200" b="1" dirty="0"/>
          </a:p>
        </p:txBody>
      </p:sp>
    </p:spTree>
    <p:extLst>
      <p:ext uri="{BB962C8B-B14F-4D97-AF65-F5344CB8AC3E}">
        <p14:creationId xmlns:p14="http://schemas.microsoft.com/office/powerpoint/2010/main" val="3099712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4E84B-6ECD-0C9D-8739-099D5DAEA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6033A9-A4C4-159E-ED46-E7F441CED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Como tem sido feitas as reduções de jornada na maior parte dos países? 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0853AC1-B3D1-7D0D-80DB-9FA7F147B9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900" b="1" dirty="0">
                <a:solidFill>
                  <a:srgbClr val="FF0000"/>
                </a:solidFill>
              </a:rPr>
              <a:t>Por negociação lenta!</a:t>
            </a:r>
          </a:p>
        </p:txBody>
      </p:sp>
    </p:spTree>
    <p:extLst>
      <p:ext uri="{BB962C8B-B14F-4D97-AF65-F5344CB8AC3E}">
        <p14:creationId xmlns:p14="http://schemas.microsoft.com/office/powerpoint/2010/main" val="2359781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F2758C-BB8C-D5C0-48C2-97E29F7D9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738B38-D592-5E97-9BA9-C5AEB29A2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540335"/>
            <a:ext cx="8911687" cy="646331"/>
          </a:xfrm>
        </p:spPr>
        <p:txBody>
          <a:bodyPr>
            <a:noAutofit/>
          </a:bodyPr>
          <a:lstStyle/>
          <a:p>
            <a:pPr algn="ctr"/>
            <a:r>
              <a:rPr lang="pt-BR" b="1" dirty="0"/>
              <a:t>Redução da jornada anual: lenta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C12D856-B80E-8139-6C65-867813102BA5}"/>
              </a:ext>
            </a:extLst>
          </p:cNvPr>
          <p:cNvSpPr txBox="1"/>
          <p:nvPr/>
        </p:nvSpPr>
        <p:spPr>
          <a:xfrm>
            <a:off x="2589161" y="6121191"/>
            <a:ext cx="9207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OECD,</a:t>
            </a:r>
            <a:r>
              <a:rPr lang="en-US" sz="1800" b="1" spc="-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Hours</a:t>
            </a:r>
            <a:r>
              <a:rPr lang="en-US" sz="1800" b="1" spc="-6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worked,</a:t>
            </a:r>
            <a:r>
              <a:rPr lang="en-US" sz="1800" b="1" spc="-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Paris:</a:t>
            </a:r>
            <a:r>
              <a:rPr lang="en-US" sz="1800" b="1" spc="-5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OECD</a:t>
            </a:r>
            <a:r>
              <a:rPr lang="en-US" sz="1800" b="1" spc="-6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en-US" sz="1800" b="1" spc="-5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Explorer”,</a:t>
            </a:r>
            <a:r>
              <a:rPr lang="en-US" sz="1800" b="1" spc="-65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spc="-1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2024.</a:t>
            </a:r>
            <a:endParaRPr lang="pt-BR" b="1" dirty="0">
              <a:solidFill>
                <a:srgbClr val="FF0000"/>
              </a:solidFill>
            </a:endParaRPr>
          </a:p>
          <a:p>
            <a:r>
              <a:rPr lang="pt-BR" b="1" dirty="0">
                <a:solidFill>
                  <a:srgbClr val="FF0000"/>
                </a:solidFill>
              </a:rPr>
              <a:t>No Brasil trabalha-se 38,4 horas semanais e 1.709 horas anuais em média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2A3813E1-4443-D49A-9A63-0A6B59DD96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417264"/>
              </p:ext>
            </p:extLst>
          </p:nvPr>
        </p:nvGraphicFramePr>
        <p:xfrm>
          <a:off x="2642261" y="1609032"/>
          <a:ext cx="9549738" cy="44743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7672">
                  <a:extLst>
                    <a:ext uri="{9D8B030D-6E8A-4147-A177-3AD203B41FA5}">
                      <a16:colId xmlns:a16="http://schemas.microsoft.com/office/drawing/2014/main" val="1894860711"/>
                    </a:ext>
                  </a:extLst>
                </a:gridCol>
                <a:gridCol w="603719">
                  <a:extLst>
                    <a:ext uri="{9D8B030D-6E8A-4147-A177-3AD203B41FA5}">
                      <a16:colId xmlns:a16="http://schemas.microsoft.com/office/drawing/2014/main" val="558549112"/>
                    </a:ext>
                  </a:extLst>
                </a:gridCol>
                <a:gridCol w="603719">
                  <a:extLst>
                    <a:ext uri="{9D8B030D-6E8A-4147-A177-3AD203B41FA5}">
                      <a16:colId xmlns:a16="http://schemas.microsoft.com/office/drawing/2014/main" val="664517961"/>
                    </a:ext>
                  </a:extLst>
                </a:gridCol>
                <a:gridCol w="603719">
                  <a:extLst>
                    <a:ext uri="{9D8B030D-6E8A-4147-A177-3AD203B41FA5}">
                      <a16:colId xmlns:a16="http://schemas.microsoft.com/office/drawing/2014/main" val="2664347994"/>
                    </a:ext>
                  </a:extLst>
                </a:gridCol>
                <a:gridCol w="603719">
                  <a:extLst>
                    <a:ext uri="{9D8B030D-6E8A-4147-A177-3AD203B41FA5}">
                      <a16:colId xmlns:a16="http://schemas.microsoft.com/office/drawing/2014/main" val="3847399626"/>
                    </a:ext>
                  </a:extLst>
                </a:gridCol>
                <a:gridCol w="603719">
                  <a:extLst>
                    <a:ext uri="{9D8B030D-6E8A-4147-A177-3AD203B41FA5}">
                      <a16:colId xmlns:a16="http://schemas.microsoft.com/office/drawing/2014/main" val="3719342755"/>
                    </a:ext>
                  </a:extLst>
                </a:gridCol>
                <a:gridCol w="603719">
                  <a:extLst>
                    <a:ext uri="{9D8B030D-6E8A-4147-A177-3AD203B41FA5}">
                      <a16:colId xmlns:a16="http://schemas.microsoft.com/office/drawing/2014/main" val="3507020527"/>
                    </a:ext>
                  </a:extLst>
                </a:gridCol>
                <a:gridCol w="603719">
                  <a:extLst>
                    <a:ext uri="{9D8B030D-6E8A-4147-A177-3AD203B41FA5}">
                      <a16:colId xmlns:a16="http://schemas.microsoft.com/office/drawing/2014/main" val="1645073152"/>
                    </a:ext>
                  </a:extLst>
                </a:gridCol>
                <a:gridCol w="603719">
                  <a:extLst>
                    <a:ext uri="{9D8B030D-6E8A-4147-A177-3AD203B41FA5}">
                      <a16:colId xmlns:a16="http://schemas.microsoft.com/office/drawing/2014/main" val="4015208080"/>
                    </a:ext>
                  </a:extLst>
                </a:gridCol>
                <a:gridCol w="603719">
                  <a:extLst>
                    <a:ext uri="{9D8B030D-6E8A-4147-A177-3AD203B41FA5}">
                      <a16:colId xmlns:a16="http://schemas.microsoft.com/office/drawing/2014/main" val="1885028694"/>
                    </a:ext>
                  </a:extLst>
                </a:gridCol>
                <a:gridCol w="603719">
                  <a:extLst>
                    <a:ext uri="{9D8B030D-6E8A-4147-A177-3AD203B41FA5}">
                      <a16:colId xmlns:a16="http://schemas.microsoft.com/office/drawing/2014/main" val="2170369490"/>
                    </a:ext>
                  </a:extLst>
                </a:gridCol>
                <a:gridCol w="603719">
                  <a:extLst>
                    <a:ext uri="{9D8B030D-6E8A-4147-A177-3AD203B41FA5}">
                      <a16:colId xmlns:a16="http://schemas.microsoft.com/office/drawing/2014/main" val="794906072"/>
                    </a:ext>
                  </a:extLst>
                </a:gridCol>
                <a:gridCol w="603719">
                  <a:extLst>
                    <a:ext uri="{9D8B030D-6E8A-4147-A177-3AD203B41FA5}">
                      <a16:colId xmlns:a16="http://schemas.microsoft.com/office/drawing/2014/main" val="1182793491"/>
                    </a:ext>
                  </a:extLst>
                </a:gridCol>
                <a:gridCol w="603719">
                  <a:extLst>
                    <a:ext uri="{9D8B030D-6E8A-4147-A177-3AD203B41FA5}">
                      <a16:colId xmlns:a16="http://schemas.microsoft.com/office/drawing/2014/main" val="2038201352"/>
                    </a:ext>
                  </a:extLst>
                </a:gridCol>
                <a:gridCol w="603719">
                  <a:extLst>
                    <a:ext uri="{9D8B030D-6E8A-4147-A177-3AD203B41FA5}">
                      <a16:colId xmlns:a16="http://schemas.microsoft.com/office/drawing/2014/main" val="3075193127"/>
                    </a:ext>
                  </a:extLst>
                </a:gridCol>
              </a:tblGrid>
              <a:tr h="26170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Países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2010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2011</a:t>
                      </a:r>
                      <a:endParaRPr lang="pt-BR" sz="14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2014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2015</a:t>
                      </a:r>
                      <a:endParaRPr lang="pt-BR" sz="14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pt-BR" sz="14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pt-BR" sz="14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pt-BR" sz="14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pt-BR" sz="14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2021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2022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2023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997803"/>
                  </a:ext>
                </a:extLst>
              </a:tr>
              <a:tr h="26170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Áustria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1555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1557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1535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1520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1510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1495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1507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1498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1502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1510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1400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1437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1435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1435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extLst>
                  <a:ext uri="{0D108BD9-81ED-4DB2-BD59-A6C34878D82A}">
                    <a16:rowId xmlns:a16="http://schemas.microsoft.com/office/drawing/2014/main" val="3213507284"/>
                  </a:ext>
                </a:extLst>
              </a:tr>
              <a:tr h="26170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694726"/>
                  </a:ext>
                </a:extLst>
              </a:tr>
              <a:tr h="26170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Chile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2070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2050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2027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2021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1994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1999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1983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1968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1961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1940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1828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1921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1966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1953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extLst>
                  <a:ext uri="{0D108BD9-81ED-4DB2-BD59-A6C34878D82A}">
                    <a16:rowId xmlns:a16="http://schemas.microsoft.com/office/drawing/2014/main" val="2937597918"/>
                  </a:ext>
                </a:extLst>
              </a:tr>
              <a:tr h="26170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104776"/>
                  </a:ext>
                </a:extLst>
              </a:tr>
              <a:tr h="26170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Alemanha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1426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1427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1408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1397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1400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1401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1396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1389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1381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1373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1316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1348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1347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1343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extLst>
                  <a:ext uri="{0D108BD9-81ED-4DB2-BD59-A6C34878D82A}">
                    <a16:rowId xmlns:a16="http://schemas.microsoft.com/office/drawing/2014/main" val="2292629422"/>
                  </a:ext>
                </a:extLst>
              </a:tr>
              <a:tr h="2617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466895"/>
                  </a:ext>
                </a:extLst>
              </a:tr>
              <a:tr h="26170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Japão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1733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1728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1745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1734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1729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1719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1714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1709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1680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1644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1597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1607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1607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1611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extLst>
                  <a:ext uri="{0D108BD9-81ED-4DB2-BD59-A6C34878D82A}">
                    <a16:rowId xmlns:a16="http://schemas.microsoft.com/office/drawing/2014/main" val="2687508616"/>
                  </a:ext>
                </a:extLst>
              </a:tr>
              <a:tr h="26170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689628"/>
                  </a:ext>
                </a:extLst>
              </a:tr>
              <a:tr h="26170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Coreia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2163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2136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2119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2106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2076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2083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2068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2018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1993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1967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1908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1910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1901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1872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extLst>
                  <a:ext uri="{0D108BD9-81ED-4DB2-BD59-A6C34878D82A}">
                    <a16:rowId xmlns:a16="http://schemas.microsoft.com/office/drawing/2014/main" val="578097376"/>
                  </a:ext>
                </a:extLst>
              </a:tr>
              <a:tr h="26170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948033"/>
                  </a:ext>
                </a:extLst>
              </a:tr>
              <a:tr h="26170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México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2244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2237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2226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2231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2229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2234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2238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2238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2238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2228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2207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2216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2226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2207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extLst>
                  <a:ext uri="{0D108BD9-81ED-4DB2-BD59-A6C34878D82A}">
                    <a16:rowId xmlns:a16="http://schemas.microsoft.com/office/drawing/2014/main" val="1430110295"/>
                  </a:ext>
                </a:extLst>
              </a:tr>
              <a:tr h="26170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8159444"/>
                  </a:ext>
                </a:extLst>
              </a:tr>
              <a:tr h="26170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E.U.A.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1810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1819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1826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1824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1829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1830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1822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1820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1826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1817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1789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1813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1804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1799</a:t>
                      </a:r>
                      <a:endParaRPr lang="pt-BR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extLst>
                  <a:ext uri="{0D108BD9-81ED-4DB2-BD59-A6C34878D82A}">
                    <a16:rowId xmlns:a16="http://schemas.microsoft.com/office/drawing/2014/main" val="2426280577"/>
                  </a:ext>
                </a:extLst>
              </a:tr>
              <a:tr h="26170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960850"/>
                  </a:ext>
                </a:extLst>
              </a:tr>
              <a:tr h="261700">
                <a:tc>
                  <a:txBody>
                    <a:bodyPr/>
                    <a:lstStyle/>
                    <a:p>
                      <a:pPr algn="l" fontAlgn="t"/>
                      <a:r>
                        <a:rPr lang="pt-BR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OECD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1797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1798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1797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1792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1791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1790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1787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1779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>
                          <a:effectLst/>
                        </a:rPr>
                        <a:t>1775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1764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1683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1739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1746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</a:rPr>
                        <a:t>1742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21" marR="6521" marT="6521" marB="0"/>
                </a:tc>
                <a:extLst>
                  <a:ext uri="{0D108BD9-81ED-4DB2-BD59-A6C34878D82A}">
                    <a16:rowId xmlns:a16="http://schemas.microsoft.com/office/drawing/2014/main" val="830277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1037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487EA-0B1C-CAF3-037D-6AA3E1991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CF154-FF4E-DBE4-8D37-0DA0F6EF7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5629" y="525869"/>
            <a:ext cx="8911687" cy="1280890"/>
          </a:xfrm>
        </p:spPr>
        <p:txBody>
          <a:bodyPr>
            <a:normAutofit/>
          </a:bodyPr>
          <a:lstStyle/>
          <a:p>
            <a:pPr algn="ctr"/>
            <a:br>
              <a:rPr lang="pt-BR" b="1" dirty="0"/>
            </a:br>
            <a:r>
              <a:rPr lang="pt-BR" b="1" dirty="0"/>
              <a:t>Exemplos do ritmo lento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0CE1D9-B02F-ECCA-DB98-4CB59A339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9602788" cy="3777622"/>
          </a:xfrm>
        </p:spPr>
        <p:txBody>
          <a:bodyPr>
            <a:normAutofit/>
          </a:bodyPr>
          <a:lstStyle/>
          <a:p>
            <a:r>
              <a:rPr lang="pt-PT" sz="23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EUA: reduziram 11 horas anuais em 15</a:t>
            </a:r>
            <a:r>
              <a:rPr lang="pt-PT" sz="2300" b="1" spc="-35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23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anos por negociação</a:t>
            </a:r>
          </a:p>
          <a:p>
            <a:r>
              <a:rPr lang="pt-PT" sz="23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Países da OCDE: reduziram 55 horas anuais em 15 anos, idem.</a:t>
            </a:r>
          </a:p>
          <a:p>
            <a:r>
              <a:rPr lang="pt-BR" sz="2400" b="1" dirty="0">
                <a:solidFill>
                  <a:srgbClr val="FF0000"/>
                </a:solidFill>
              </a:rPr>
              <a:t>Considerando 48 semanas com redução de 4h, são quase 200 horas em um ano e depois a redução de mais 48 horas por ano, alcançando uma redução em 5 anos de 384 horas.</a:t>
            </a:r>
          </a:p>
          <a:p>
            <a:r>
              <a:rPr lang="pt-PT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Em suma, a PEC 148/2015 visa reduzir quase 400 horas em apenas 5 anos e </a:t>
            </a:r>
            <a:r>
              <a:rPr lang="pt-PT" sz="2400" b="1" u="sng" dirty="0">
                <a:solidFill>
                  <a:srgbClr val="FF0000"/>
                </a:solidFill>
                <a:cs typeface="Times New Roman" panose="02020603050405020304" pitchFamily="18" charset="0"/>
              </a:rPr>
              <a:t>sem negociação</a:t>
            </a:r>
            <a:endParaRPr lang="pt-BR" sz="2400" b="1" dirty="0">
              <a:solidFill>
                <a:srgbClr val="FF0000"/>
              </a:solidFill>
            </a:endParaRPr>
          </a:p>
          <a:p>
            <a:r>
              <a:rPr lang="pt-BR" sz="2400" b="1" dirty="0">
                <a:solidFill>
                  <a:srgbClr val="FF0000"/>
                </a:solidFill>
              </a:rPr>
              <a:t>Se funcionasse, poderíamos ir logo para 30 horas/semana.</a:t>
            </a:r>
          </a:p>
          <a:p>
            <a:endParaRPr lang="pt-PT" sz="2300" b="1" u="sng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PT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8066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6B4098-E57E-8CFD-511B-9BAC3C3DF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É possível atender interesses de empregados e empregadores? Como?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7278B7-EA66-4AA3-D70C-8674F2C30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b="1" dirty="0"/>
              <a:t>Sim!</a:t>
            </a:r>
          </a:p>
          <a:p>
            <a:r>
              <a:rPr lang="pt-BR" sz="3200" b="1" dirty="0"/>
              <a:t>Por meio da negociação coletiva</a:t>
            </a:r>
          </a:p>
          <a:p>
            <a:r>
              <a:rPr lang="pt-BR" sz="3200" b="1" dirty="0"/>
              <a:t>Assim tem sido feito no resto do mundo</a:t>
            </a:r>
          </a:p>
          <a:p>
            <a:r>
              <a:rPr lang="pt-BR" sz="3200" b="1" dirty="0"/>
              <a:t>Assim tem sido feito no Brasil</a:t>
            </a:r>
          </a:p>
          <a:p>
            <a:r>
              <a:rPr lang="pt-BR" sz="3200" b="1" dirty="0"/>
              <a:t>Isso está previsto na Constituição de 1988</a:t>
            </a:r>
          </a:p>
        </p:txBody>
      </p:sp>
    </p:spTree>
    <p:extLst>
      <p:ext uri="{BB962C8B-B14F-4D97-AF65-F5344CB8AC3E}">
        <p14:creationId xmlns:p14="http://schemas.microsoft.com/office/powerpoint/2010/main" val="312564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488CD-3463-0CA5-7733-D6A3289E1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71F6A5-5FAA-D5B6-72F1-472CC5F97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0998"/>
            <a:ext cx="9599075" cy="950973"/>
          </a:xfrm>
        </p:spPr>
        <p:txBody>
          <a:bodyPr>
            <a:noAutofit/>
          </a:bodyPr>
          <a:lstStyle/>
          <a:p>
            <a:r>
              <a:rPr lang="pt-BR" b="1" dirty="0"/>
              <a:t>Brasil tem reduzido lentamente e por negociação</a:t>
            </a: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0393801C-92D5-FBAC-DB2D-125F2AF73C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592925" y="1269580"/>
            <a:ext cx="9599075" cy="4889396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2061483-8092-B40D-28F8-9D9295F58603}"/>
              </a:ext>
            </a:extLst>
          </p:cNvPr>
          <p:cNvSpPr txBox="1"/>
          <p:nvPr/>
        </p:nvSpPr>
        <p:spPr>
          <a:xfrm>
            <a:off x="2592926" y="6158976"/>
            <a:ext cx="8454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Fernando H. Barbosa </a:t>
            </a:r>
            <a:r>
              <a:rPr lang="pt-BR" sz="1600" b="1" dirty="0" err="1"/>
              <a:t>Fº</a:t>
            </a:r>
            <a:r>
              <a:rPr lang="pt-BR" sz="1600" b="1" dirty="0"/>
              <a:t>, “Potenciais custos do fim da jornada 6 x 1”, FGV/IBRE, 2025</a:t>
            </a:r>
          </a:p>
          <a:p>
            <a:r>
              <a:rPr lang="pt-BR" sz="1600" b="1" dirty="0">
                <a:solidFill>
                  <a:srgbClr val="FF0000"/>
                </a:solidFill>
              </a:rPr>
              <a:t>A jornada semanal negociada em 2024 foi (em média) de 38,4 horas por semana</a:t>
            </a:r>
          </a:p>
        </p:txBody>
      </p:sp>
    </p:spTree>
    <p:extLst>
      <p:ext uri="{BB962C8B-B14F-4D97-AF65-F5344CB8AC3E}">
        <p14:creationId xmlns:p14="http://schemas.microsoft.com/office/powerpoint/2010/main" val="3927895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1C3E6C-9AE6-4D77-BDBF-F93A6F1B8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Qual é a troca mais frequente na negociação da redução de jornada?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5E81FDD-3CEB-2F0A-48CF-126B33598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algn="ctr"/>
            <a:r>
              <a:rPr lang="pt-BR" sz="4000" b="1" dirty="0">
                <a:solidFill>
                  <a:srgbClr val="FF0000"/>
                </a:solidFill>
              </a:rPr>
              <a:t>Produtividade do trabalho </a:t>
            </a:r>
          </a:p>
        </p:txBody>
      </p:sp>
    </p:spTree>
    <p:extLst>
      <p:ext uri="{BB962C8B-B14F-4D97-AF65-F5344CB8AC3E}">
        <p14:creationId xmlns:p14="http://schemas.microsoft.com/office/powerpoint/2010/main" val="1536965295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5479</TotalTime>
  <Words>1166</Words>
  <Application>Microsoft Office PowerPoint</Application>
  <PresentationFormat>Widescreen</PresentationFormat>
  <Paragraphs>356</Paragraphs>
  <Slides>19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6" baseType="lpstr">
      <vt:lpstr>Aptos</vt:lpstr>
      <vt:lpstr>Arial</vt:lpstr>
      <vt:lpstr>Calibri</vt:lpstr>
      <vt:lpstr>Century Gothic</vt:lpstr>
      <vt:lpstr>Times New Roman</vt:lpstr>
      <vt:lpstr>Wingdings 3</vt:lpstr>
      <vt:lpstr>Cacho</vt:lpstr>
      <vt:lpstr>Jornadas de trabalho</vt:lpstr>
      <vt:lpstr>PEC 148/2015 – Senador Paulo Paim</vt:lpstr>
      <vt:lpstr>Tipos de jornadas de trabalho</vt:lpstr>
      <vt:lpstr>Como tem sido feitas as reduções de jornada na maior parte dos países? </vt:lpstr>
      <vt:lpstr>Redução da jornada anual: lenta</vt:lpstr>
      <vt:lpstr> Exemplos do ritmo lento</vt:lpstr>
      <vt:lpstr>É possível atender interesses de empregados e empregadores? Como?</vt:lpstr>
      <vt:lpstr>Brasil tem reduzido lentamente e por negociação</vt:lpstr>
      <vt:lpstr>Qual é a troca mais frequente na negociação da redução de jornada?</vt:lpstr>
      <vt:lpstr>Produtividade do trabalho</vt:lpstr>
      <vt:lpstr>Redução por negociação leva em conta</vt:lpstr>
      <vt:lpstr>Jornada de 36 hs por semana Impactos nas empresas</vt:lpstr>
      <vt:lpstr>Jornada de 36 horas por semana Impactos no PIB</vt:lpstr>
      <vt:lpstr>Outros impactos</vt:lpstr>
      <vt:lpstr>Resultado de 4 x 3 no ano</vt:lpstr>
      <vt:lpstr>Resumo: grandes desafios da PEC 148</vt:lpstr>
      <vt:lpstr>Dificuldades adicionais</vt:lpstr>
      <vt:lpstr>Conclusão</vt:lpstr>
      <vt:lpstr>Mais informações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Jornadas de trabalho</dc:title>
  <dc:creator>José Pastore</dc:creator>
  <cp:lastModifiedBy>José Pastore</cp:lastModifiedBy>
  <cp:revision>154</cp:revision>
  <cp:lastPrinted>2025-09-29T23:14:05Z</cp:lastPrinted>
  <dcterms:created xsi:type="dcterms:W3CDTF">2025-04-12T13:17:03Z</dcterms:created>
  <dcterms:modified xsi:type="dcterms:W3CDTF">2025-10-21T00:20:46Z</dcterms:modified>
</cp:coreProperties>
</file>