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23"/>
  </p:notesMasterIdLst>
  <p:handoutMasterIdLst>
    <p:handoutMasterId r:id="rId24"/>
  </p:handoutMasterIdLst>
  <p:sldIdLst>
    <p:sldId id="501" r:id="rId5"/>
    <p:sldId id="3392" r:id="rId6"/>
    <p:sldId id="3401" r:id="rId7"/>
    <p:sldId id="3402" r:id="rId8"/>
    <p:sldId id="681" r:id="rId9"/>
    <p:sldId id="682" r:id="rId10"/>
    <p:sldId id="3397" r:id="rId11"/>
    <p:sldId id="686" r:id="rId12"/>
    <p:sldId id="3395" r:id="rId13"/>
    <p:sldId id="3396" r:id="rId14"/>
    <p:sldId id="3398" r:id="rId15"/>
    <p:sldId id="3399" r:id="rId16"/>
    <p:sldId id="3391" r:id="rId17"/>
    <p:sldId id="684" r:id="rId18"/>
    <p:sldId id="3403" r:id="rId19"/>
    <p:sldId id="3404" r:id="rId20"/>
    <p:sldId id="3388" r:id="rId21"/>
    <p:sldId id="689" r:id="rId22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E7026"/>
    <a:srgbClr val="000000"/>
    <a:srgbClr val="FF3300"/>
    <a:srgbClr val="42CE4F"/>
    <a:srgbClr val="2FB33C"/>
    <a:srgbClr val="22822B"/>
    <a:srgbClr val="F9F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85"/>
  </p:normalViewPr>
  <p:slideViewPr>
    <p:cSldViewPr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DC241-B571-4F60-A185-97285A83DE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536E67F-C474-46B0-9169-98D7197E1A26}">
      <dgm:prSet phldrT="[Texto]"/>
      <dgm:spPr/>
      <dgm:t>
        <a:bodyPr/>
        <a:lstStyle/>
        <a:p>
          <a:r>
            <a:rPr lang="pt-BR" dirty="0"/>
            <a:t>Redução de Investimentos na geração, transmissão e Distribuição.</a:t>
          </a:r>
        </a:p>
      </dgm:t>
    </dgm:pt>
    <dgm:pt modelId="{A7DE913C-DE00-48C7-B31D-52FCF6EC613E}" type="parTrans" cxnId="{B26211CC-339F-4F07-B4E2-E787424B94C4}">
      <dgm:prSet/>
      <dgm:spPr/>
      <dgm:t>
        <a:bodyPr/>
        <a:lstStyle/>
        <a:p>
          <a:endParaRPr lang="pt-BR"/>
        </a:p>
      </dgm:t>
    </dgm:pt>
    <dgm:pt modelId="{581069DA-CBAE-4839-9AB8-FAFE53C4CD1D}" type="sibTrans" cxnId="{B26211CC-339F-4F07-B4E2-E787424B94C4}">
      <dgm:prSet/>
      <dgm:spPr/>
      <dgm:t>
        <a:bodyPr/>
        <a:lstStyle/>
        <a:p>
          <a:endParaRPr lang="pt-BR"/>
        </a:p>
      </dgm:t>
    </dgm:pt>
    <dgm:pt modelId="{A7D2614A-DFBF-4738-9CD8-BCC97796E476}">
      <dgm:prSet phldrT="[Texto]"/>
      <dgm:spPr/>
      <dgm:t>
        <a:bodyPr/>
        <a:lstStyle/>
        <a:p>
          <a:r>
            <a:rPr lang="pt-BR" dirty="0"/>
            <a:t>Preservação do Meio Ambiente</a:t>
          </a:r>
        </a:p>
      </dgm:t>
    </dgm:pt>
    <dgm:pt modelId="{0CA06E68-9E02-4B49-A366-8AD2DCF1B42E}" type="parTrans" cxnId="{82CFD015-B486-4101-A8C9-C16249F76559}">
      <dgm:prSet/>
      <dgm:spPr/>
      <dgm:t>
        <a:bodyPr/>
        <a:lstStyle/>
        <a:p>
          <a:endParaRPr lang="pt-BR"/>
        </a:p>
      </dgm:t>
    </dgm:pt>
    <dgm:pt modelId="{07342819-7097-4AD2-BB17-A716CC246490}" type="sibTrans" cxnId="{82CFD015-B486-4101-A8C9-C16249F76559}">
      <dgm:prSet/>
      <dgm:spPr/>
      <dgm:t>
        <a:bodyPr/>
        <a:lstStyle/>
        <a:p>
          <a:endParaRPr lang="pt-BR"/>
        </a:p>
      </dgm:t>
    </dgm:pt>
    <dgm:pt modelId="{53D109F0-13F7-4CF0-AE47-EEEFD209D9E5}">
      <dgm:prSet phldrT="[Texto]"/>
      <dgm:spPr/>
      <dgm:t>
        <a:bodyPr/>
        <a:lstStyle/>
        <a:p>
          <a:r>
            <a:rPr lang="pt-BR" dirty="0"/>
            <a:t>Segurança Energética</a:t>
          </a:r>
        </a:p>
      </dgm:t>
    </dgm:pt>
    <dgm:pt modelId="{D25F04CB-5856-4822-8C16-6FF027E02364}" type="parTrans" cxnId="{AF884ADC-5B4D-419F-8FDD-FEF7948089B1}">
      <dgm:prSet/>
      <dgm:spPr/>
      <dgm:t>
        <a:bodyPr/>
        <a:lstStyle/>
        <a:p>
          <a:endParaRPr lang="pt-BR"/>
        </a:p>
      </dgm:t>
    </dgm:pt>
    <dgm:pt modelId="{7710FDE0-6A5A-4769-85BE-3C8F8A8A9E69}" type="sibTrans" cxnId="{AF884ADC-5B4D-419F-8FDD-FEF7948089B1}">
      <dgm:prSet/>
      <dgm:spPr/>
      <dgm:t>
        <a:bodyPr/>
        <a:lstStyle/>
        <a:p>
          <a:endParaRPr lang="pt-BR"/>
        </a:p>
      </dgm:t>
    </dgm:pt>
    <dgm:pt modelId="{8FA8A856-F686-448C-8140-404C3FD45657}">
      <dgm:prSet phldrT="[Texto]"/>
      <dgm:spPr/>
      <dgm:t>
        <a:bodyPr/>
        <a:lstStyle/>
        <a:p>
          <a:r>
            <a:rPr lang="pt-BR" dirty="0"/>
            <a:t>Proteção do Consumidor</a:t>
          </a:r>
        </a:p>
      </dgm:t>
    </dgm:pt>
    <dgm:pt modelId="{A073BBFA-0B9A-4612-8A30-FF226A7C2897}" type="parTrans" cxnId="{C64941AD-0A5F-481D-B834-C9E6EB27082B}">
      <dgm:prSet/>
      <dgm:spPr/>
      <dgm:t>
        <a:bodyPr/>
        <a:lstStyle/>
        <a:p>
          <a:endParaRPr lang="pt-BR"/>
        </a:p>
      </dgm:t>
    </dgm:pt>
    <dgm:pt modelId="{F4579BE8-0ECE-45D4-ACBD-FE0AB0C026EA}" type="sibTrans" cxnId="{C64941AD-0A5F-481D-B834-C9E6EB27082B}">
      <dgm:prSet/>
      <dgm:spPr/>
      <dgm:t>
        <a:bodyPr/>
        <a:lstStyle/>
        <a:p>
          <a:endParaRPr lang="pt-BR"/>
        </a:p>
      </dgm:t>
    </dgm:pt>
    <dgm:pt modelId="{9A8828DD-B3A8-4A94-B294-7538774BB21F}" type="pres">
      <dgm:prSet presAssocID="{36FDC241-B571-4F60-A185-97285A83DE4F}" presName="linearFlow" presStyleCnt="0">
        <dgm:presLayoutVars>
          <dgm:dir/>
          <dgm:resizeHandles val="exact"/>
        </dgm:presLayoutVars>
      </dgm:prSet>
      <dgm:spPr/>
    </dgm:pt>
    <dgm:pt modelId="{6535328F-19E2-463E-AA98-8B8C91B11E4C}" type="pres">
      <dgm:prSet presAssocID="{D536E67F-C474-46B0-9169-98D7197E1A26}" presName="composite" presStyleCnt="0"/>
      <dgm:spPr/>
    </dgm:pt>
    <dgm:pt modelId="{7DC4DAE7-1D94-45A1-A183-710CA5475602}" type="pres">
      <dgm:prSet presAssocID="{D536E67F-C474-46B0-9169-98D7197E1A26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2A817EBB-D19B-43C9-A399-5269C3EDB555}" type="pres">
      <dgm:prSet presAssocID="{D536E67F-C474-46B0-9169-98D7197E1A26}" presName="txShp" presStyleLbl="node1" presStyleIdx="0" presStyleCnt="4">
        <dgm:presLayoutVars>
          <dgm:bulletEnabled val="1"/>
        </dgm:presLayoutVars>
      </dgm:prSet>
      <dgm:spPr/>
    </dgm:pt>
    <dgm:pt modelId="{9D0BF130-48D9-4BD1-B788-6D02D577AF77}" type="pres">
      <dgm:prSet presAssocID="{581069DA-CBAE-4839-9AB8-FAFE53C4CD1D}" presName="spacing" presStyleCnt="0"/>
      <dgm:spPr/>
    </dgm:pt>
    <dgm:pt modelId="{B74535B1-0C20-4894-96F2-4B5BBAC9D610}" type="pres">
      <dgm:prSet presAssocID="{A7D2614A-DFBF-4738-9CD8-BCC97796E476}" presName="composite" presStyleCnt="0"/>
      <dgm:spPr/>
    </dgm:pt>
    <dgm:pt modelId="{49FA88A9-1D58-4F88-B931-B46B8A106984}" type="pres">
      <dgm:prSet presAssocID="{A7D2614A-DFBF-4738-9CD8-BCC97796E476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53CF48A-9041-4C31-8769-C07C591B5D0B}" type="pres">
      <dgm:prSet presAssocID="{A7D2614A-DFBF-4738-9CD8-BCC97796E476}" presName="txShp" presStyleLbl="node1" presStyleIdx="1" presStyleCnt="4">
        <dgm:presLayoutVars>
          <dgm:bulletEnabled val="1"/>
        </dgm:presLayoutVars>
      </dgm:prSet>
      <dgm:spPr/>
    </dgm:pt>
    <dgm:pt modelId="{676B9333-53A1-4D2D-BCBF-D2683B1CC8B7}" type="pres">
      <dgm:prSet presAssocID="{07342819-7097-4AD2-BB17-A716CC246490}" presName="spacing" presStyleCnt="0"/>
      <dgm:spPr/>
    </dgm:pt>
    <dgm:pt modelId="{17A45774-455E-44D2-8A06-4F7CBF990862}" type="pres">
      <dgm:prSet presAssocID="{53D109F0-13F7-4CF0-AE47-EEEFD209D9E5}" presName="composite" presStyleCnt="0"/>
      <dgm:spPr/>
    </dgm:pt>
    <dgm:pt modelId="{EDFF68E4-3382-49CA-BB55-3070803C485E}" type="pres">
      <dgm:prSet presAssocID="{53D109F0-13F7-4CF0-AE47-EEEFD209D9E5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B513FE9B-24E9-4390-BD84-158CB8DE8C70}" type="pres">
      <dgm:prSet presAssocID="{53D109F0-13F7-4CF0-AE47-EEEFD209D9E5}" presName="txShp" presStyleLbl="node1" presStyleIdx="2" presStyleCnt="4">
        <dgm:presLayoutVars>
          <dgm:bulletEnabled val="1"/>
        </dgm:presLayoutVars>
      </dgm:prSet>
      <dgm:spPr/>
    </dgm:pt>
    <dgm:pt modelId="{6376A6C8-115B-47CD-9552-1C21560B3A21}" type="pres">
      <dgm:prSet presAssocID="{7710FDE0-6A5A-4769-85BE-3C8F8A8A9E69}" presName="spacing" presStyleCnt="0"/>
      <dgm:spPr/>
    </dgm:pt>
    <dgm:pt modelId="{0C75F3DB-9DE0-4D00-B48A-5CE4A0D2687C}" type="pres">
      <dgm:prSet presAssocID="{8FA8A856-F686-448C-8140-404C3FD45657}" presName="composite" presStyleCnt="0"/>
      <dgm:spPr/>
    </dgm:pt>
    <dgm:pt modelId="{B3186806-75B6-4E04-BEC5-2DCD5A0498A9}" type="pres">
      <dgm:prSet presAssocID="{8FA8A856-F686-448C-8140-404C3FD45657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16C19E6-4A13-4404-97BA-13F7F7A66A1D}" type="pres">
      <dgm:prSet presAssocID="{8FA8A856-F686-448C-8140-404C3FD456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82CFD015-B486-4101-A8C9-C16249F76559}" srcId="{36FDC241-B571-4F60-A185-97285A83DE4F}" destId="{A7D2614A-DFBF-4738-9CD8-BCC97796E476}" srcOrd="1" destOrd="0" parTransId="{0CA06E68-9E02-4B49-A366-8AD2DCF1B42E}" sibTransId="{07342819-7097-4AD2-BB17-A716CC246490}"/>
    <dgm:cxn modelId="{8B850E49-9140-481D-AFDC-88B54952CF56}" type="presOf" srcId="{D536E67F-C474-46B0-9169-98D7197E1A26}" destId="{2A817EBB-D19B-43C9-A399-5269C3EDB555}" srcOrd="0" destOrd="0" presId="urn:microsoft.com/office/officeart/2005/8/layout/vList3"/>
    <dgm:cxn modelId="{AC155C95-4170-43DF-8826-A8C2A1E70E9F}" type="presOf" srcId="{8FA8A856-F686-448C-8140-404C3FD45657}" destId="{B16C19E6-4A13-4404-97BA-13F7F7A66A1D}" srcOrd="0" destOrd="0" presId="urn:microsoft.com/office/officeart/2005/8/layout/vList3"/>
    <dgm:cxn modelId="{C64941AD-0A5F-481D-B834-C9E6EB27082B}" srcId="{36FDC241-B571-4F60-A185-97285A83DE4F}" destId="{8FA8A856-F686-448C-8140-404C3FD45657}" srcOrd="3" destOrd="0" parTransId="{A073BBFA-0B9A-4612-8A30-FF226A7C2897}" sibTransId="{F4579BE8-0ECE-45D4-ACBD-FE0AB0C026EA}"/>
    <dgm:cxn modelId="{EC9FBDB3-7FC2-41A3-8C1F-210E29716411}" type="presOf" srcId="{A7D2614A-DFBF-4738-9CD8-BCC97796E476}" destId="{B53CF48A-9041-4C31-8769-C07C591B5D0B}" srcOrd="0" destOrd="0" presId="urn:microsoft.com/office/officeart/2005/8/layout/vList3"/>
    <dgm:cxn modelId="{B26211CC-339F-4F07-B4E2-E787424B94C4}" srcId="{36FDC241-B571-4F60-A185-97285A83DE4F}" destId="{D536E67F-C474-46B0-9169-98D7197E1A26}" srcOrd="0" destOrd="0" parTransId="{A7DE913C-DE00-48C7-B31D-52FCF6EC613E}" sibTransId="{581069DA-CBAE-4839-9AB8-FAFE53C4CD1D}"/>
    <dgm:cxn modelId="{AF884ADC-5B4D-419F-8FDD-FEF7948089B1}" srcId="{36FDC241-B571-4F60-A185-97285A83DE4F}" destId="{53D109F0-13F7-4CF0-AE47-EEEFD209D9E5}" srcOrd="2" destOrd="0" parTransId="{D25F04CB-5856-4822-8C16-6FF027E02364}" sibTransId="{7710FDE0-6A5A-4769-85BE-3C8F8A8A9E69}"/>
    <dgm:cxn modelId="{03E3D8E4-57E9-498E-A5ED-9F18FF8EA730}" type="presOf" srcId="{36FDC241-B571-4F60-A185-97285A83DE4F}" destId="{9A8828DD-B3A8-4A94-B294-7538774BB21F}" srcOrd="0" destOrd="0" presId="urn:microsoft.com/office/officeart/2005/8/layout/vList3"/>
    <dgm:cxn modelId="{415725EC-83A0-40E4-89FF-196922165F6D}" type="presOf" srcId="{53D109F0-13F7-4CF0-AE47-EEEFD209D9E5}" destId="{B513FE9B-24E9-4390-BD84-158CB8DE8C70}" srcOrd="0" destOrd="0" presId="urn:microsoft.com/office/officeart/2005/8/layout/vList3"/>
    <dgm:cxn modelId="{0DC1A988-5ECB-43F9-A1DD-07D8934FA63F}" type="presParOf" srcId="{9A8828DD-B3A8-4A94-B294-7538774BB21F}" destId="{6535328F-19E2-463E-AA98-8B8C91B11E4C}" srcOrd="0" destOrd="0" presId="urn:microsoft.com/office/officeart/2005/8/layout/vList3"/>
    <dgm:cxn modelId="{C485C52C-C948-453A-8EB5-01D48A4EE91E}" type="presParOf" srcId="{6535328F-19E2-463E-AA98-8B8C91B11E4C}" destId="{7DC4DAE7-1D94-45A1-A183-710CA5475602}" srcOrd="0" destOrd="0" presId="urn:microsoft.com/office/officeart/2005/8/layout/vList3"/>
    <dgm:cxn modelId="{99D366FC-F3A8-4AAF-91DA-C3AEDB5D68EF}" type="presParOf" srcId="{6535328F-19E2-463E-AA98-8B8C91B11E4C}" destId="{2A817EBB-D19B-43C9-A399-5269C3EDB555}" srcOrd="1" destOrd="0" presId="urn:microsoft.com/office/officeart/2005/8/layout/vList3"/>
    <dgm:cxn modelId="{7FB2B1E7-9CD4-4B46-A3E2-DB519B40D2DC}" type="presParOf" srcId="{9A8828DD-B3A8-4A94-B294-7538774BB21F}" destId="{9D0BF130-48D9-4BD1-B788-6D02D577AF77}" srcOrd="1" destOrd="0" presId="urn:microsoft.com/office/officeart/2005/8/layout/vList3"/>
    <dgm:cxn modelId="{984717D1-C239-42CF-B8EF-91C6E4BEEE0A}" type="presParOf" srcId="{9A8828DD-B3A8-4A94-B294-7538774BB21F}" destId="{B74535B1-0C20-4894-96F2-4B5BBAC9D610}" srcOrd="2" destOrd="0" presId="urn:microsoft.com/office/officeart/2005/8/layout/vList3"/>
    <dgm:cxn modelId="{DEC21B79-1E88-4696-A408-7F89FA71827E}" type="presParOf" srcId="{B74535B1-0C20-4894-96F2-4B5BBAC9D610}" destId="{49FA88A9-1D58-4F88-B931-B46B8A106984}" srcOrd="0" destOrd="0" presId="urn:microsoft.com/office/officeart/2005/8/layout/vList3"/>
    <dgm:cxn modelId="{4904F41D-E20E-42E2-94C5-C3F20DCF5CCF}" type="presParOf" srcId="{B74535B1-0C20-4894-96F2-4B5BBAC9D610}" destId="{B53CF48A-9041-4C31-8769-C07C591B5D0B}" srcOrd="1" destOrd="0" presId="urn:microsoft.com/office/officeart/2005/8/layout/vList3"/>
    <dgm:cxn modelId="{C936B78C-F0D0-4947-B132-A7BF2EA1190A}" type="presParOf" srcId="{9A8828DD-B3A8-4A94-B294-7538774BB21F}" destId="{676B9333-53A1-4D2D-BCBF-D2683B1CC8B7}" srcOrd="3" destOrd="0" presId="urn:microsoft.com/office/officeart/2005/8/layout/vList3"/>
    <dgm:cxn modelId="{07324D69-4EBB-44F3-BB7D-D9CFF6496950}" type="presParOf" srcId="{9A8828DD-B3A8-4A94-B294-7538774BB21F}" destId="{17A45774-455E-44D2-8A06-4F7CBF990862}" srcOrd="4" destOrd="0" presId="urn:microsoft.com/office/officeart/2005/8/layout/vList3"/>
    <dgm:cxn modelId="{6D92D49D-B41C-4E71-9289-49840D600D13}" type="presParOf" srcId="{17A45774-455E-44D2-8A06-4F7CBF990862}" destId="{EDFF68E4-3382-49CA-BB55-3070803C485E}" srcOrd="0" destOrd="0" presId="urn:microsoft.com/office/officeart/2005/8/layout/vList3"/>
    <dgm:cxn modelId="{AAE8C786-5008-4BF3-BAA3-32E85386555D}" type="presParOf" srcId="{17A45774-455E-44D2-8A06-4F7CBF990862}" destId="{B513FE9B-24E9-4390-BD84-158CB8DE8C70}" srcOrd="1" destOrd="0" presId="urn:microsoft.com/office/officeart/2005/8/layout/vList3"/>
    <dgm:cxn modelId="{09A9BF46-FAEC-4686-BA49-FA21EDE1DC1E}" type="presParOf" srcId="{9A8828DD-B3A8-4A94-B294-7538774BB21F}" destId="{6376A6C8-115B-47CD-9552-1C21560B3A21}" srcOrd="5" destOrd="0" presId="urn:microsoft.com/office/officeart/2005/8/layout/vList3"/>
    <dgm:cxn modelId="{6C918E13-A1E4-4C8D-9201-07CD0D5EE644}" type="presParOf" srcId="{9A8828DD-B3A8-4A94-B294-7538774BB21F}" destId="{0C75F3DB-9DE0-4D00-B48A-5CE4A0D2687C}" srcOrd="6" destOrd="0" presId="urn:microsoft.com/office/officeart/2005/8/layout/vList3"/>
    <dgm:cxn modelId="{6DFAFD4A-600F-4E09-BA2B-3D6684255A88}" type="presParOf" srcId="{0C75F3DB-9DE0-4D00-B48A-5CE4A0D2687C}" destId="{B3186806-75B6-4E04-BEC5-2DCD5A0498A9}" srcOrd="0" destOrd="0" presId="urn:microsoft.com/office/officeart/2005/8/layout/vList3"/>
    <dgm:cxn modelId="{AC3D6A9C-8FC0-4377-8210-051A93B23567}" type="presParOf" srcId="{0C75F3DB-9DE0-4D00-B48A-5CE4A0D2687C}" destId="{B16C19E6-4A13-4404-97BA-13F7F7A66A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7EBB-D19B-43C9-A399-5269C3EDB555}">
      <dsp:nvSpPr>
        <dsp:cNvPr id="0" name=""/>
        <dsp:cNvSpPr/>
      </dsp:nvSpPr>
      <dsp:spPr>
        <a:xfrm rot="10800000">
          <a:off x="1474420" y="2022"/>
          <a:ext cx="5022334" cy="8375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5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Redução de Investimentos na geração, transmissão e Distribuição.</a:t>
          </a:r>
        </a:p>
      </dsp:txBody>
      <dsp:txXfrm rot="10800000">
        <a:off x="1683816" y="2022"/>
        <a:ext cx="4812938" cy="837584"/>
      </dsp:txXfrm>
    </dsp:sp>
    <dsp:sp modelId="{7DC4DAE7-1D94-45A1-A183-710CA5475602}">
      <dsp:nvSpPr>
        <dsp:cNvPr id="0" name=""/>
        <dsp:cNvSpPr/>
      </dsp:nvSpPr>
      <dsp:spPr>
        <a:xfrm>
          <a:off x="1055627" y="2022"/>
          <a:ext cx="837584" cy="8375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CF48A-9041-4C31-8769-C07C591B5D0B}">
      <dsp:nvSpPr>
        <dsp:cNvPr id="0" name=""/>
        <dsp:cNvSpPr/>
      </dsp:nvSpPr>
      <dsp:spPr>
        <a:xfrm rot="10800000">
          <a:off x="1474420" y="1089631"/>
          <a:ext cx="5022334" cy="8375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5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Preservação do Meio Ambiente</a:t>
          </a:r>
        </a:p>
      </dsp:txBody>
      <dsp:txXfrm rot="10800000">
        <a:off x="1683816" y="1089631"/>
        <a:ext cx="4812938" cy="837584"/>
      </dsp:txXfrm>
    </dsp:sp>
    <dsp:sp modelId="{49FA88A9-1D58-4F88-B931-B46B8A106984}">
      <dsp:nvSpPr>
        <dsp:cNvPr id="0" name=""/>
        <dsp:cNvSpPr/>
      </dsp:nvSpPr>
      <dsp:spPr>
        <a:xfrm>
          <a:off x="1055627" y="1089631"/>
          <a:ext cx="837584" cy="83758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3FE9B-24E9-4390-BD84-158CB8DE8C70}">
      <dsp:nvSpPr>
        <dsp:cNvPr id="0" name=""/>
        <dsp:cNvSpPr/>
      </dsp:nvSpPr>
      <dsp:spPr>
        <a:xfrm rot="10800000">
          <a:off x="1474420" y="2177241"/>
          <a:ext cx="5022334" cy="8375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5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Segurança Energética</a:t>
          </a:r>
        </a:p>
      </dsp:txBody>
      <dsp:txXfrm rot="10800000">
        <a:off x="1683816" y="2177241"/>
        <a:ext cx="4812938" cy="837584"/>
      </dsp:txXfrm>
    </dsp:sp>
    <dsp:sp modelId="{EDFF68E4-3382-49CA-BB55-3070803C485E}">
      <dsp:nvSpPr>
        <dsp:cNvPr id="0" name=""/>
        <dsp:cNvSpPr/>
      </dsp:nvSpPr>
      <dsp:spPr>
        <a:xfrm>
          <a:off x="1055627" y="2177241"/>
          <a:ext cx="837584" cy="8375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19E6-4A13-4404-97BA-13F7F7A66A1D}">
      <dsp:nvSpPr>
        <dsp:cNvPr id="0" name=""/>
        <dsp:cNvSpPr/>
      </dsp:nvSpPr>
      <dsp:spPr>
        <a:xfrm rot="10800000">
          <a:off x="1474420" y="3264850"/>
          <a:ext cx="5022334" cy="8375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5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Proteção do Consumidor</a:t>
          </a:r>
        </a:p>
      </dsp:txBody>
      <dsp:txXfrm rot="10800000">
        <a:off x="1683816" y="3264850"/>
        <a:ext cx="4812938" cy="837584"/>
      </dsp:txXfrm>
    </dsp:sp>
    <dsp:sp modelId="{B3186806-75B6-4E04-BEC5-2DCD5A0498A9}">
      <dsp:nvSpPr>
        <dsp:cNvPr id="0" name=""/>
        <dsp:cNvSpPr/>
      </dsp:nvSpPr>
      <dsp:spPr>
        <a:xfrm>
          <a:off x="1055627" y="3264850"/>
          <a:ext cx="837584" cy="83758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2573F8-B2BE-4B6B-A472-B1BC5D9CF613}" type="datetimeFigureOut">
              <a:rPr lang="pt-BR" altLang="pt-BR"/>
              <a:pPr>
                <a:defRPr/>
              </a:pPr>
              <a:t>05/09/2024</a:t>
            </a:fld>
            <a:endParaRPr lang="pt-BR" alt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8CF860-BF34-4367-BBC1-C2D3BFFFFE7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8704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666ABD-6806-4D09-B565-A06A31A74A3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554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9988-6954-403E-B884-ABE485020D1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35489271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AA3B-5FB7-4D9F-9754-48848084E85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73985968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B8AB-D3CD-4ED6-A037-8099D35F7A5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66679391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AB66-9357-4049-9A83-BDA4AA666C6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24404589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C7C6-846E-4AC0-A4AE-0EB7BC872C5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14068603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4BFE-1041-4192-9BB8-45611B115AA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91113241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43C5-A77F-497C-96FF-0D461453BA3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64856004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64EB-27BA-4134-8214-742DBE7851F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586477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4788-AF2E-4AB9-ABC6-B4F4A0EAC2A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84240834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8684-2962-4C8E-95F6-5A48D5FE4B5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7500523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8CE6-ED47-4485-B022-4C32F286B47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65444723"/>
      </p:ext>
    </p:extLst>
  </p:cSld>
  <p:clrMapOvr>
    <a:masterClrMapping/>
  </p:clrMapOvr>
  <p:transition spd="slow">
    <p:fad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3A1"/>
                </a:solidFill>
                <a:latin typeface="Arial" charset="0"/>
              </a:defRPr>
            </a:lvl1pPr>
          </a:lstStyle>
          <a:p>
            <a:pPr>
              <a:defRPr/>
            </a:pPr>
            <a:fld id="{4911BA3E-4734-430C-98DB-E4B2F6771EB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1" r:id="rId1"/>
    <p:sldLayoutId id="2147489612" r:id="rId2"/>
    <p:sldLayoutId id="2147489613" r:id="rId3"/>
    <p:sldLayoutId id="2147489614" r:id="rId4"/>
    <p:sldLayoutId id="2147489615" r:id="rId5"/>
    <p:sldLayoutId id="2147489616" r:id="rId6"/>
    <p:sldLayoutId id="2147489617" r:id="rId7"/>
    <p:sldLayoutId id="2147489618" r:id="rId8"/>
    <p:sldLayoutId id="2147489619" r:id="rId9"/>
    <p:sldLayoutId id="2147489620" r:id="rId10"/>
    <p:sldLayoutId id="2147489621" r:id="rId11"/>
  </p:sldLayoutIdLst>
  <p:transition spd="slow">
    <p:sndAc>
      <p:stSnd>
        <p:snd r:embed="rId13" name="voltag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rcRect b="-81"/>
          <a:stretch>
            <a:fillRect/>
          </a:stretch>
        </p:blipFill>
        <p:spPr bwMode="auto">
          <a:xfrm>
            <a:off x="0" y="1393825"/>
            <a:ext cx="9144000" cy="5464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1" name="Retângulo de cantos arredondados 10"/>
          <p:cNvSpPr/>
          <p:nvPr/>
        </p:nvSpPr>
        <p:spPr>
          <a:xfrm>
            <a:off x="248607" y="2238774"/>
            <a:ext cx="3387289" cy="1914336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25606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365375"/>
            <a:ext cx="3392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CaixaDeTexto 5"/>
          <p:cNvSpPr txBox="1">
            <a:spLocks noChangeArrowheads="1"/>
          </p:cNvSpPr>
          <p:nvPr/>
        </p:nvSpPr>
        <p:spPr bwMode="auto">
          <a:xfrm>
            <a:off x="539750" y="476250"/>
            <a:ext cx="8551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Políticas de Eficiência Energética no Brasil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Audiência Pública-05/09/2024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7164288" y="489480"/>
            <a:ext cx="2341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Empregos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5292080" y="6152539"/>
            <a:ext cx="3600400" cy="4319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dirty="0"/>
              <a:t> fonte :projeto Sistemas de Energia do Futuro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720248"/>
            <a:ext cx="7920881" cy="2042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1172F4-E0E4-EA23-DC48-D66BD31C2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4" y="1324996"/>
            <a:ext cx="8353425" cy="45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37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6516216" y="489480"/>
            <a:ext cx="2989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ODEX Industria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7812360" y="6152539"/>
            <a:ext cx="1080120" cy="4319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dirty="0"/>
              <a:t> fonte :EPE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720248"/>
            <a:ext cx="7920881" cy="2042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8B9D98-15F3-D674-5EA9-42C41F1D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39" y="1974043"/>
            <a:ext cx="8532441" cy="35774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9052B98-A0BE-016A-C164-961B595BF1CD}"/>
              </a:ext>
            </a:extLst>
          </p:cNvPr>
          <p:cNvSpPr txBox="1"/>
          <p:nvPr/>
        </p:nvSpPr>
        <p:spPr>
          <a:xfrm>
            <a:off x="1007287" y="1175230"/>
            <a:ext cx="723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muito a ser feito em termos de eficiência energética na Industria.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BE64C8-C116-1F67-2E9D-1115D7101A6D}"/>
              </a:ext>
            </a:extLst>
          </p:cNvPr>
          <p:cNvSpPr txBox="1"/>
          <p:nvPr/>
        </p:nvSpPr>
        <p:spPr>
          <a:xfrm>
            <a:off x="386679" y="5682770"/>
            <a:ext cx="351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ODEX é um indicador que mede o progresso da EE.</a:t>
            </a:r>
          </a:p>
        </p:txBody>
      </p:sp>
    </p:spTree>
    <p:extLst>
      <p:ext uri="{BB962C8B-B14F-4D97-AF65-F5344CB8AC3E}">
        <p14:creationId xmlns:p14="http://schemas.microsoft.com/office/powerpoint/2010/main" val="208335608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627783" y="474627"/>
            <a:ext cx="6516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CDE e do Consumo elétrico potencial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7649259" y="6113666"/>
            <a:ext cx="3600400" cy="4319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dirty="0"/>
              <a:t> fonte :EPE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720248"/>
            <a:ext cx="7920881" cy="2042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8BA1B5-5F47-79EB-2D7F-57FA8131C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43" y="2485222"/>
            <a:ext cx="5236684" cy="36284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67C87E-A597-34D8-DC6D-084461CA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229" y="1183556"/>
            <a:ext cx="4740730" cy="16058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B06134F-9986-5937-8979-24BB7A15908D}"/>
              </a:ext>
            </a:extLst>
          </p:cNvPr>
          <p:cNvSpPr txBox="1"/>
          <p:nvPr/>
        </p:nvSpPr>
        <p:spPr>
          <a:xfrm>
            <a:off x="6150536" y="3712874"/>
            <a:ext cx="222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eficiência energética pode reduzir em 4% o consumo elétrico potencial para 2031</a:t>
            </a:r>
          </a:p>
        </p:txBody>
      </p:sp>
    </p:spTree>
    <p:extLst>
      <p:ext uri="{BB962C8B-B14F-4D97-AF65-F5344CB8AC3E}">
        <p14:creationId xmlns:p14="http://schemas.microsoft.com/office/powerpoint/2010/main" val="13845241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03C3475-10FA-C900-86BB-91DB8AD03D8E}"/>
              </a:ext>
            </a:extLst>
          </p:cNvPr>
          <p:cNvSpPr/>
          <p:nvPr/>
        </p:nvSpPr>
        <p:spPr>
          <a:xfrm>
            <a:off x="4900726" y="4514500"/>
            <a:ext cx="29836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B95D7F3D-98AF-37AE-912E-F813195B9C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594868" y="14413"/>
            <a:ext cx="2145390" cy="111289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99F5D0-F4D6-3AD9-EE3E-2E46619FE906}"/>
              </a:ext>
            </a:extLst>
          </p:cNvPr>
          <p:cNvSpPr txBox="1"/>
          <p:nvPr/>
        </p:nvSpPr>
        <p:spPr>
          <a:xfrm>
            <a:off x="649918" y="2298056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LEI 9.991/2000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BD262E-EDF4-9079-6559-D33D470DACF4}"/>
              </a:ext>
            </a:extLst>
          </p:cNvPr>
          <p:cNvSpPr txBox="1"/>
          <p:nvPr/>
        </p:nvSpPr>
        <p:spPr>
          <a:xfrm>
            <a:off x="211847" y="2657768"/>
            <a:ext cx="303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0,5% Receita Operacional Liquida das distribuidoras de energia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F004ACB-BA94-0D3A-2BBF-CC1123C96A48}"/>
              </a:ext>
            </a:extLst>
          </p:cNvPr>
          <p:cNvSpPr txBox="1"/>
          <p:nvPr/>
        </p:nvSpPr>
        <p:spPr>
          <a:xfrm>
            <a:off x="295738" y="1144238"/>
            <a:ext cx="8501737" cy="74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b="1" dirty="0">
                <a:solidFill>
                  <a:srgbClr val="002060"/>
                </a:solidFill>
              </a:rPr>
              <a:t>MAIOR FONTE DE INVESTIMENTO EM AÇÕES DIRETAS DE EFICIÊNCIA ENERGÉTICA EM TODO O PAÍS, UM MODELO DESCENTRALIZADO, COM REGRAS CLARAS E FISCALIZADO.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4BECB31-920A-1ABA-4A66-7FC216E4F81A}"/>
              </a:ext>
            </a:extLst>
          </p:cNvPr>
          <p:cNvSpPr txBox="1"/>
          <p:nvPr/>
        </p:nvSpPr>
        <p:spPr>
          <a:xfrm>
            <a:off x="4833285" y="2791816"/>
            <a:ext cx="3175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9.000 </a:t>
            </a:r>
            <a:r>
              <a:rPr lang="pt-BR" sz="3000" dirty="0" err="1"/>
              <a:t>GWh</a:t>
            </a:r>
            <a:r>
              <a:rPr lang="pt-BR" sz="3000" dirty="0"/>
              <a:t>/ano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E770E0D-F54A-6D90-A63F-DF9A44212E3F}"/>
              </a:ext>
            </a:extLst>
          </p:cNvPr>
          <p:cNvSpPr txBox="1"/>
          <p:nvPr/>
        </p:nvSpPr>
        <p:spPr>
          <a:xfrm>
            <a:off x="5251588" y="234876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pc="450" dirty="0"/>
              <a:t>ECONOMIA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CD585B1-BF3F-8CEC-42B2-FA0466C321F4}"/>
              </a:ext>
            </a:extLst>
          </p:cNvPr>
          <p:cNvSpPr txBox="1"/>
          <p:nvPr/>
        </p:nvSpPr>
        <p:spPr>
          <a:xfrm>
            <a:off x="4914347" y="3479883"/>
            <a:ext cx="3013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100" b="1" dirty="0"/>
              <a:t>RETIRADA DEMANDA</a:t>
            </a:r>
          </a:p>
          <a:p>
            <a:pPr algn="ctr"/>
            <a:r>
              <a:rPr lang="pt-BR" sz="2100" b="1" dirty="0"/>
              <a:t>DE PONTA 2,8 MW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37782EC-ECCE-1A61-0B0A-A6AA423BEA72}"/>
              </a:ext>
            </a:extLst>
          </p:cNvPr>
          <p:cNvSpPr txBox="1"/>
          <p:nvPr/>
        </p:nvSpPr>
        <p:spPr>
          <a:xfrm>
            <a:off x="4223120" y="5533741"/>
            <a:ext cx="438132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R$ 1,00 </a:t>
            </a:r>
            <a:r>
              <a:rPr lang="pt-BR" sz="2400" b="1" dirty="0">
                <a:sym typeface="Wingdings" pitchFamily="2" charset="2"/>
              </a:rPr>
              <a:t></a:t>
            </a:r>
            <a:r>
              <a:rPr lang="pt-BR" sz="3300" b="1" dirty="0">
                <a:sym typeface="Wingdings" pitchFamily="2" charset="2"/>
              </a:rPr>
              <a:t>R$ 12,66</a:t>
            </a:r>
            <a:endParaRPr lang="pt-BR" sz="2400" b="1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5AAB118-36F1-299E-B9E2-66270156F411}"/>
              </a:ext>
            </a:extLst>
          </p:cNvPr>
          <p:cNvSpPr txBox="1"/>
          <p:nvPr/>
        </p:nvSpPr>
        <p:spPr>
          <a:xfrm>
            <a:off x="5081650" y="4707093"/>
            <a:ext cx="2727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err="1"/>
              <a:t>R</a:t>
            </a:r>
            <a:r>
              <a:rPr lang="pt-BR" sz="3000" b="1" dirty="0"/>
              <a:t>$ 0,079 KWh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10A0D98-AFE7-6917-B773-940A7B75A827}"/>
              </a:ext>
            </a:extLst>
          </p:cNvPr>
          <p:cNvSpPr txBox="1"/>
          <p:nvPr/>
        </p:nvSpPr>
        <p:spPr>
          <a:xfrm>
            <a:off x="3698278" y="6433765"/>
            <a:ext cx="544572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25" dirty="0"/>
              <a:t>Fonte: Notas técnicas nº 34/2021/DDE/SPE, nº 36/2021/DDE/SPE, nº 49/2022/DDE/SPE (SEI/MME – 0705143)</a:t>
            </a:r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3748FB84-1025-8803-86E5-A8CE1966E65C}"/>
              </a:ext>
            </a:extLst>
          </p:cNvPr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5">
            <a:extLst>
              <a:ext uri="{FF2B5EF4-FFF2-40B4-BE49-F238E27FC236}">
                <a16:creationId xmlns:a16="http://schemas.microsoft.com/office/drawing/2014/main" id="{623646B4-48DD-ACF6-11F0-518FA677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36785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33" grpId="0"/>
      <p:bldP spid="36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941399" y="374491"/>
            <a:ext cx="5797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Emenda 004 Projeto de lei 327/2021</a:t>
            </a:r>
            <a:endParaRPr lang="pt-BR" altLang="pt-BR" sz="2400" b="1" dirty="0">
              <a:solidFill>
                <a:srgbClr val="06436B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28808"/>
            <a:ext cx="7920881" cy="447207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Item 2 – Dê-se nova redação ao caput do art. 1º, ao inciso VIII do caput do art. 1º e ao art. 19, todos da Lei nº 9.991, de 24 de julho de 2000, na forma proposta pelo art. 18 do Projeto, nos termos a seguir:</a:t>
            </a:r>
          </a:p>
          <a:p>
            <a:pPr marL="0" indent="0" algn="just">
              <a:buNone/>
            </a:pPr>
            <a:r>
              <a:rPr lang="pt-BR" dirty="0"/>
              <a:t>Art. 1º As concessionárias e permissionárias de serviços públicos de distribuição de energia elétrica ficam obrigadas a aplicar, anualmente, o montante de, no mínimo, cinquenta centésimos por cento de sua receita operacional líquida em pesquisa e desenvolvimento do setor elétrico e, no mínimo, cinquenta centésimos por cento dessa mesma receita em programas de eficiência energética no uso final, observado o seguinte: ..........................................................................................................................</a:t>
            </a:r>
          </a:p>
          <a:p>
            <a:pPr marL="0" indent="0" algn="just">
              <a:buNone/>
            </a:pPr>
            <a:r>
              <a:rPr lang="pt-BR" dirty="0"/>
              <a:t>VIII – as concessionárias e as permissionárias do serviço público de distribuição de energia elétrica poderão aplicar recursos de eficiência energética para instalar sistemas de geração de energia renovável em edificações pertencentes a associações comunitárias de natureza jurídica de direito privado sem fins lucrativos, localizados em comunidades populares de baixa renda e que atendem a essas comunidades, quando tecnicamente viável e previamente autorizado pelo proprietário do prédio, com o objetivo de atender ao disposto no inciso V deste caput e aos objetivos do Programa de Aceleração da Transição Energética (</a:t>
            </a:r>
            <a:r>
              <a:rPr lang="pt-BR" dirty="0" err="1"/>
              <a:t>Paten</a:t>
            </a:r>
            <a:r>
              <a:rPr lang="pt-BR" dirty="0"/>
              <a:t>). ............................</a:t>
            </a:r>
          </a:p>
          <a:p>
            <a:pPr marL="0" indent="0" algn="just">
              <a:buNone/>
            </a:pPr>
            <a:r>
              <a:rPr lang="pt-BR" dirty="0"/>
              <a:t>Art. 19. Ficam revogados os incisos I, III e IV do caput do art. 1º da Lei nº 9.991, de 24 de julho de 2000.” (NR)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106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941399" y="374491"/>
            <a:ext cx="5797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Emenda 004 Projeto de lei 327/2021</a:t>
            </a:r>
            <a:endParaRPr lang="pt-BR" altLang="pt-BR" sz="2400" b="1" dirty="0">
              <a:solidFill>
                <a:srgbClr val="06436B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28808"/>
            <a:ext cx="7920881" cy="44720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A aprovação da emenda 004 apresentada ao projeto é extremamente  importância ao Programa de Aceleração da Transição Energética (PATEN), pois mantém o percentual mínimo de 0,50% da receita operacional líquida (ROL) das concessionárias e permissionárias de energia elétrica aplicado em ações de eficiência energética. Essa medida assegura que recursos contínuos sejam investidos em tecnologias de energia renovável, como a instalação de sistemas em comunidades de baixa renda, promovendo o desenvolvimento sustentável. Ao garantir esses recursos, o PATEN fortalece sua missão de contribuir para a transição energética no Brasil, incentivando a adoção de fontes de energia limpas e eficientes.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1694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941399" y="374491"/>
            <a:ext cx="5797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Emenda 004 Projeto de lei 327/2021</a:t>
            </a:r>
            <a:endParaRPr lang="pt-BR" altLang="pt-BR" sz="2400" b="1" dirty="0">
              <a:solidFill>
                <a:srgbClr val="06436B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28808"/>
            <a:ext cx="7920881" cy="44720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A emenda evita a redução dos recursos destinados a  áreas estratégicas. A manutenção do percentual de 0,50% da ROL garante que os programas de eficiência energética possam continuar gerando economias significativas de energia, como demonstrado em estudos que apontam uma economia anual de aproximadamente 9.000 </a:t>
            </a:r>
            <a:r>
              <a:rPr lang="pt-BR" dirty="0" err="1"/>
              <a:t>GWh</a:t>
            </a:r>
            <a:r>
              <a:rPr lang="pt-BR" dirty="0"/>
              <a:t>. Além de reduzir os custos de energia para a população, especialmente para as famílias de baixa renda, essas ações ajudam a postergar investimentos onerosos na expansão do setor elétrico e promovem a geração de empregos e o desenvolvimento de tecnologias inovadoras, beneficiando a sociedade como um todo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178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67;p10">
            <a:extLst>
              <a:ext uri="{FF2B5EF4-FFF2-40B4-BE49-F238E27FC236}">
                <a16:creationId xmlns:a16="http://schemas.microsoft.com/office/drawing/2014/main" id="{1238FC74-AEFE-34E4-15D7-8A27AE7A7987}"/>
              </a:ext>
            </a:extLst>
          </p:cNvPr>
          <p:cNvSpPr txBox="1"/>
          <p:nvPr/>
        </p:nvSpPr>
        <p:spPr>
          <a:xfrm>
            <a:off x="2915817" y="4169664"/>
            <a:ext cx="2026525" cy="176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975" b="1" dirty="0">
                <a:latin typeface="Tahoma"/>
                <a:ea typeface="Tahoma"/>
                <a:cs typeface="Tahoma"/>
                <a:sym typeface="Tahoma"/>
              </a:rPr>
              <a:t>Motivadores</a:t>
            </a:r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pt-BR" sz="975" dirty="0">
              <a:latin typeface="Tahoma"/>
              <a:ea typeface="Tahoma"/>
              <a:cs typeface="Tahoma"/>
              <a:sym typeface="Tahoma"/>
            </a:endParaRPr>
          </a:p>
          <a:p>
            <a:pPr marL="214313" indent="-214313" algn="r">
              <a:spcBef>
                <a:spcPts val="0"/>
              </a:spcBef>
              <a:spcAft>
                <a:spcPts val="45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pt-BR" sz="975" dirty="0">
                <a:latin typeface="Tahoma"/>
                <a:ea typeface="Tahoma"/>
                <a:cs typeface="Tahoma"/>
                <a:sym typeface="Tahoma"/>
              </a:rPr>
              <a:t>Aplicação dos recursos em favor da Sociedade (uso eficiente da energia elétrica)</a:t>
            </a:r>
          </a:p>
          <a:p>
            <a:pPr marL="214313" indent="-214313" algn="r">
              <a:spcBef>
                <a:spcPts val="0"/>
              </a:spcBef>
              <a:spcAft>
                <a:spcPts val="45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pt-BR" sz="975" dirty="0">
                <a:latin typeface="Tahoma"/>
                <a:ea typeface="Tahoma"/>
                <a:cs typeface="Tahoma"/>
                <a:sym typeface="Tahoma"/>
              </a:rPr>
              <a:t>Potencial de geração de empregos</a:t>
            </a:r>
          </a:p>
          <a:p>
            <a:pPr marL="214313" indent="-214313" algn="r">
              <a:spcBef>
                <a:spcPts val="0"/>
              </a:spcBef>
              <a:spcAft>
                <a:spcPts val="45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pt-BR" sz="975" dirty="0">
                <a:latin typeface="Tahoma"/>
                <a:ea typeface="Tahoma"/>
                <a:cs typeface="Tahoma"/>
                <a:sym typeface="Tahoma"/>
              </a:rPr>
              <a:t>Atenuação da demanda do Sistema Elétrico Nacional</a:t>
            </a:r>
          </a:p>
          <a:p>
            <a:pPr marL="214313" indent="-21431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pt-BR" sz="975" dirty="0">
                <a:latin typeface="Tahoma"/>
                <a:ea typeface="Tahoma"/>
                <a:cs typeface="Tahoma"/>
                <a:sym typeface="Tahoma"/>
              </a:rPr>
              <a:t>Retorno do Investimento</a:t>
            </a:r>
          </a:p>
        </p:txBody>
      </p:sp>
      <p:pic>
        <p:nvPicPr>
          <p:cNvPr id="30" name="Picture 4" descr="Motivação - ícones de profissões e empregos grátis">
            <a:extLst>
              <a:ext uri="{FF2B5EF4-FFF2-40B4-BE49-F238E27FC236}">
                <a16:creationId xmlns:a16="http://schemas.microsoft.com/office/drawing/2014/main" id="{626BDA15-AACB-033B-F42C-5623FF98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983" y="3109455"/>
            <a:ext cx="637497" cy="6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Google Shape;263;p10">
            <a:extLst>
              <a:ext uri="{FF2B5EF4-FFF2-40B4-BE49-F238E27FC236}">
                <a16:creationId xmlns:a16="http://schemas.microsoft.com/office/drawing/2014/main" id="{708988B2-47A9-AB0E-3784-5A9F83AB64D3}"/>
              </a:ext>
            </a:extLst>
          </p:cNvPr>
          <p:cNvSpPr txBox="1"/>
          <p:nvPr/>
        </p:nvSpPr>
        <p:spPr>
          <a:xfrm>
            <a:off x="2198955" y="1935061"/>
            <a:ext cx="528468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1"/>
            </a:pPr>
            <a:r>
              <a:rPr lang="pt-BR" sz="1050" b="1" dirty="0">
                <a:latin typeface="Tahoma"/>
                <a:ea typeface="Tahoma"/>
                <a:cs typeface="Tahoma"/>
                <a:sym typeface="Tahoma"/>
              </a:rPr>
              <a:t>Fixação e manutenção do percentual mínimo da receita operacional líquida das concessionárias em 0,5% para os Programas de Eficiência Energética, definido no artigo 10 da Lei nº 9.991 de 2000</a:t>
            </a:r>
          </a:p>
        </p:txBody>
      </p:sp>
      <p:pic>
        <p:nvPicPr>
          <p:cNvPr id="59" name="Picture 2" descr="Sociedade civil Organização conceito Sociologia, logotipo da sociedade,  texto, logotipo, outros png | PNGWing">
            <a:extLst>
              <a:ext uri="{FF2B5EF4-FFF2-40B4-BE49-F238E27FC236}">
                <a16:creationId xmlns:a16="http://schemas.microsoft.com/office/drawing/2014/main" id="{0B432DC3-2D19-C6EA-C8A4-FAD2F2B1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4" b="98448" l="2283" r="99457">
                        <a14:foregroundMark x1="10326" y1="11902" x2="10326" y2="11902"/>
                        <a14:foregroundMark x1="5326" y1="15653" x2="5326" y2="15653"/>
                        <a14:foregroundMark x1="2391" y1="44243" x2="2391" y2="44243"/>
                        <a14:foregroundMark x1="37500" y1="4916" x2="37500" y2="4916"/>
                        <a14:foregroundMark x1="77174" y1="5951" x2="77174" y2="5951"/>
                        <a14:foregroundMark x1="54457" y1="1423" x2="54457" y2="1423"/>
                        <a14:foregroundMark x1="96304" y1="24838" x2="96304" y2="24838"/>
                        <a14:foregroundMark x1="99457" y1="45149" x2="99457" y2="45149"/>
                        <a14:foregroundMark x1="70761" y1="44243" x2="70761" y2="44243"/>
                        <a14:foregroundMark x1="35652" y1="40621" x2="35652" y2="40621"/>
                        <a14:foregroundMark x1="37065" y1="90298" x2="37065" y2="90298"/>
                        <a14:foregroundMark x1="49239" y1="93790" x2="49239" y2="93790"/>
                        <a14:foregroundMark x1="48696" y1="98448" x2="48696" y2="98448"/>
                        <a14:backgroundMark x1="87717" y1="56145" x2="87717" y2="56145"/>
                        <a14:backgroundMark x1="85652" y1="63131" x2="85652" y2="63131"/>
                        <a14:backgroundMark x1="80761" y1="61190" x2="80761" y2="61190"/>
                        <a14:backgroundMark x1="39130" y1="59508" x2="39130" y2="5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972" y="1860758"/>
            <a:ext cx="881382" cy="7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Google Shape;267;p10">
            <a:extLst>
              <a:ext uri="{FF2B5EF4-FFF2-40B4-BE49-F238E27FC236}">
                <a16:creationId xmlns:a16="http://schemas.microsoft.com/office/drawing/2014/main" id="{2953CE2A-C917-EDC7-344C-5F951A89400F}"/>
              </a:ext>
            </a:extLst>
          </p:cNvPr>
          <p:cNvSpPr/>
          <p:nvPr/>
        </p:nvSpPr>
        <p:spPr>
          <a:xfrm rot="10800000" flipH="1">
            <a:off x="0" y="859181"/>
            <a:ext cx="8677800" cy="676800"/>
          </a:xfrm>
          <a:prstGeom prst="round1Rect">
            <a:avLst>
              <a:gd name="adj" fmla="val 45148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2"/>
            </a:pPr>
            <a:endParaRPr sz="97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75;p10">
            <a:extLst>
              <a:ext uri="{FF2B5EF4-FFF2-40B4-BE49-F238E27FC236}">
                <a16:creationId xmlns:a16="http://schemas.microsoft.com/office/drawing/2014/main" id="{44013F27-523B-12EC-CB6E-112C0B7ACB44}"/>
              </a:ext>
            </a:extLst>
          </p:cNvPr>
          <p:cNvSpPr txBox="1"/>
          <p:nvPr/>
        </p:nvSpPr>
        <p:spPr>
          <a:xfrm>
            <a:off x="487668" y="1045365"/>
            <a:ext cx="355410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2"/>
            </a:pPr>
            <a:r>
              <a:rPr lang="pt-BR" sz="1667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Nosso Pleito</a:t>
            </a:r>
            <a:endParaRPr lang="pt-BR" sz="105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33665"/>
      </p:ext>
    </p:extLst>
  </p:cSld>
  <p:clrMapOvr>
    <a:masterClrMapping/>
  </p:clrMapOvr>
  <p:transition spd="slow">
    <p:fade/>
    <p:sndAc>
      <p:stSnd>
        <p:snd r:embed="rId2" name="voltag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3707904" y="489480"/>
            <a:ext cx="579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74528"/>
            <a:ext cx="7920881" cy="2042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73C7A36-07BD-826B-5C6D-F140930C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2588987"/>
            <a:ext cx="5976911" cy="27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altLang="pt-BR" sz="2400" b="1" dirty="0"/>
              <a:t>A fonte de energia mais barata e mais limpa é a que por eficiência deixamos de usar.</a:t>
            </a:r>
          </a:p>
          <a:p>
            <a:pPr marL="0" indent="0">
              <a:lnSpc>
                <a:spcPct val="150000"/>
              </a:lnSpc>
              <a:buNone/>
            </a:pPr>
            <a:endParaRPr lang="pt-BR" altLang="pt-BR" sz="2000" b="1" dirty="0"/>
          </a:p>
          <a:p>
            <a:pPr marL="0" indent="0" algn="r">
              <a:lnSpc>
                <a:spcPct val="150000"/>
              </a:lnSpc>
              <a:buNone/>
            </a:pPr>
            <a:endParaRPr lang="pt-BR" altLang="pt-BR" sz="2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5D9246-2A92-620B-1C50-2E976D7E239E}"/>
              </a:ext>
            </a:extLst>
          </p:cNvPr>
          <p:cNvSpPr txBox="1"/>
          <p:nvPr/>
        </p:nvSpPr>
        <p:spPr>
          <a:xfrm>
            <a:off x="5366717" y="5646026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Bruno Herbert B. Lima</a:t>
            </a:r>
          </a:p>
          <a:p>
            <a:r>
              <a:rPr lang="pt-BR" dirty="0"/>
              <a:t>Presidente ABESCO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093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7451725" y="549275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charset="0"/>
                <a:cs typeface="Arial" charset="0"/>
              </a:rPr>
              <a:t>Conceitos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F8975C1-7627-C27D-E8FF-B615BCF13910}"/>
              </a:ext>
            </a:extLst>
          </p:cNvPr>
          <p:cNvSpPr txBox="1">
            <a:spLocks/>
          </p:cNvSpPr>
          <p:nvPr/>
        </p:nvSpPr>
        <p:spPr bwMode="auto">
          <a:xfrm>
            <a:off x="452906" y="2204864"/>
            <a:ext cx="835342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pt-BR" sz="2400" dirty="0"/>
              <a:t>“</a:t>
            </a:r>
            <a:r>
              <a:rPr lang="pt-BR" sz="2400" i="1" dirty="0"/>
              <a:t>Consideramos a eficiência energética como o ‘primeiro combustível’, pois ainda representa a </a:t>
            </a:r>
            <a:r>
              <a:rPr lang="pt-BR" sz="2400" i="1" u="sng" dirty="0"/>
              <a:t>forma mais limpa </a:t>
            </a:r>
            <a:r>
              <a:rPr lang="pt-BR" sz="2400" i="1" dirty="0"/>
              <a:t>e, na maioria dos casos, a </a:t>
            </a:r>
            <a:r>
              <a:rPr lang="pt-BR" sz="2400" i="1" u="sng" dirty="0"/>
              <a:t>mais barata</a:t>
            </a:r>
            <a:r>
              <a:rPr lang="pt-BR" sz="2400" i="1" dirty="0"/>
              <a:t> de atender às nossas necessidades de energia</a:t>
            </a:r>
            <a:r>
              <a:rPr lang="pt-BR" sz="2400" dirty="0"/>
              <a:t>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08149B-DEFE-0FA4-0E5F-A6C7FA762D66}"/>
              </a:ext>
            </a:extLst>
          </p:cNvPr>
          <p:cNvSpPr txBox="1"/>
          <p:nvPr/>
        </p:nvSpPr>
        <p:spPr>
          <a:xfrm>
            <a:off x="5678582" y="4989921"/>
            <a:ext cx="3096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Graphik"/>
              </a:rPr>
              <a:t>Fatih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Graphik"/>
              </a:rPr>
              <a:t> </a:t>
            </a: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Graphik"/>
              </a:rPr>
              <a:t>Birol</a:t>
            </a:r>
            <a:br>
              <a:rPr lang="pt-BR" b="1" i="0" u="none" strike="noStrike" dirty="0">
                <a:solidFill>
                  <a:srgbClr val="000000"/>
                </a:solidFill>
                <a:effectLst/>
                <a:latin typeface="Graphik"/>
              </a:rPr>
            </a:br>
            <a:r>
              <a:rPr lang="pt-BR" i="0" u="none" strike="noStrike" dirty="0">
                <a:solidFill>
                  <a:srgbClr val="000000"/>
                </a:solidFill>
                <a:effectLst/>
                <a:latin typeface="Graphik"/>
              </a:rPr>
              <a:t>(IEA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Graphik"/>
              </a:rPr>
              <a:t>– Diretor Executivo)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5AA6EA-D40E-5839-2D78-942E3B5846A4}"/>
              </a:ext>
            </a:extLst>
          </p:cNvPr>
          <p:cNvSpPr txBox="1"/>
          <p:nvPr/>
        </p:nvSpPr>
        <p:spPr>
          <a:xfrm>
            <a:off x="-216676" y="6434335"/>
            <a:ext cx="8965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Fonte: IEA (Energy </a:t>
            </a:r>
            <a:r>
              <a:rPr lang="pt-BR" sz="1400" dirty="0" err="1"/>
              <a:t>Efficiency</a:t>
            </a:r>
            <a:r>
              <a:rPr lang="pt-BR" sz="1400" dirty="0"/>
              <a:t>, </a:t>
            </a:r>
            <a:r>
              <a:rPr lang="pt-BR" sz="1400" dirty="0" err="1"/>
              <a:t>Nov</a:t>
            </a:r>
            <a:r>
              <a:rPr lang="pt-BR" sz="1400" dirty="0"/>
              <a:t>/2021)</a:t>
            </a:r>
          </a:p>
        </p:txBody>
      </p:sp>
    </p:spTree>
    <p:extLst>
      <p:ext uri="{BB962C8B-B14F-4D97-AF65-F5344CB8AC3E}">
        <p14:creationId xmlns:p14="http://schemas.microsoft.com/office/powerpoint/2010/main" val="9063137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941399" y="374491"/>
            <a:ext cx="5797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Projeto de lei 327/2021 – PATEN </a:t>
            </a:r>
            <a:endParaRPr lang="pt-BR" altLang="pt-BR" sz="2400" b="1" dirty="0">
              <a:solidFill>
                <a:srgbClr val="06436B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28808"/>
            <a:ext cx="7920881" cy="447207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O Programa de Aceleração da Transição Energética (PATEN) é uma iniciativa criada pelo Projeto de Lei nº 327 de 2021, com o objetivo de fomentar o financiamento de projetos de desenvolvimento sustentável. Esses projetos estão principalmente voltados para infraestrutura, inovação tecnológica e energia de baixo carbono, promovendo a redução da emissão de gases de efeito estufa. O PATEN busca aproximar instituições financeiras de empresas interessadas em desenvolver projetos sustentáveis.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7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941399" y="374491"/>
            <a:ext cx="5797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PATEN e EFICIÊNCIA ENERGÉTICA </a:t>
            </a:r>
            <a:endParaRPr lang="pt-BR" altLang="pt-BR" sz="2400" b="1" dirty="0">
              <a:solidFill>
                <a:srgbClr val="06436B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611560" y="2003722"/>
            <a:ext cx="7992888" cy="3774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628808"/>
            <a:ext cx="7920881" cy="447207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A eficiência energética é primordial ao Programa de Aceleração da Transição Energética (PATEN), pois incentiva o desenvolvimento e o uso sustentável da energia,  o que contribui diretamente para a redução do de recursos naturais e emissão de gases de efeito estufa. </a:t>
            </a:r>
          </a:p>
          <a:p>
            <a:pPr marL="0" indent="0" algn="just">
              <a:buNone/>
            </a:pPr>
            <a:r>
              <a:rPr lang="pt-BR" dirty="0"/>
              <a:t>Ao incentivar projetos que utilizam fontes de energia renováveis e tecnologias inovadoras de baixo carbono, o PATEN maximiza a eficiência na geração e uso da energia, alinhando-se ao metas globais de sustentabilidade e a uma economia verde e resiliente​.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00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7451725" y="549275"/>
            <a:ext cx="174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charset="0"/>
                <a:cs typeface="Arial" charset="0"/>
              </a:rPr>
              <a:t>Benefícios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C67E36E-7059-51B0-9B86-7FFFD39A1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207392"/>
              </p:ext>
            </p:extLst>
          </p:nvPr>
        </p:nvGraphicFramePr>
        <p:xfrm>
          <a:off x="908050" y="1772814"/>
          <a:ext cx="7552382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51815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6012160" y="549275"/>
            <a:ext cx="270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charset="0"/>
                <a:cs typeface="Arial" charset="0"/>
              </a:rPr>
              <a:t>Acordo de Paris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32B5DF-3A52-BD3A-BE28-28052139BF4F}"/>
              </a:ext>
            </a:extLst>
          </p:cNvPr>
          <p:cNvSpPr txBox="1"/>
          <p:nvPr/>
        </p:nvSpPr>
        <p:spPr>
          <a:xfrm>
            <a:off x="395288" y="1228397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dirty="0">
                <a:effectLst/>
                <a:latin typeface="Oswald" panose="00000500000000000000" pitchFamily="2" charset="0"/>
              </a:rPr>
              <a:t>Brasil no acordo de Paris</a:t>
            </a:r>
            <a:endParaRPr lang="pt-BR" b="0" i="0" dirty="0">
              <a:effectLst/>
              <a:latin typeface="Oswald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Jost"/>
              </a:rPr>
              <a:t>reduzir suas emissões de GEE em até 37%, até 2025, e 43% até 2030 – ambos comparados aos níveis emitidos em 2005. </a:t>
            </a:r>
          </a:p>
          <a:p>
            <a:pPr algn="l"/>
            <a:endParaRPr lang="pt-BR" dirty="0">
              <a:latin typeface="Jost"/>
            </a:endParaRPr>
          </a:p>
          <a:p>
            <a:pPr algn="l"/>
            <a:r>
              <a:rPr lang="pt-BR" b="0" i="0" dirty="0">
                <a:effectLst/>
                <a:latin typeface="Jost"/>
              </a:rPr>
              <a:t>As principais medidas são: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Jost"/>
              </a:rPr>
              <a:t> Aumentar a participação de bioenergias sustentáveis na matriz energética brasileira para 18% até 2030;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effectLst/>
                <a:latin typeface="Jost"/>
              </a:rPr>
              <a:t> Alcançar uma participação estimada de 45% de energias renováveis na composição da matriz energética em 2030, incluindo:</a:t>
            </a:r>
          </a:p>
          <a:p>
            <a:pPr algn="l"/>
            <a:r>
              <a:rPr lang="pt-BR" sz="1200" b="0" i="1" dirty="0">
                <a:effectLst/>
                <a:latin typeface="Jost"/>
              </a:rPr>
              <a:t>- expandir o uso de fontes renováveis, além da energia hídrica, na matriz total de energia para uma participação de 28% a 33% até 2030;</a:t>
            </a:r>
            <a:endParaRPr lang="pt-BR" sz="1200" b="0" i="0" dirty="0">
              <a:effectLst/>
              <a:latin typeface="Jost"/>
            </a:endParaRPr>
          </a:p>
          <a:p>
            <a:pPr algn="l"/>
            <a:r>
              <a:rPr lang="pt-BR" sz="1200" b="0" i="1" dirty="0">
                <a:effectLst/>
                <a:latin typeface="Jost"/>
              </a:rPr>
              <a:t>- expandir o uso doméstico de fontes de energia não fóssil, aumentando a parcela de energias renováveis (além da energia hídrica) no fornecimento de energia elétrica para ao menos 23% até 2030, inclusive pelo aumento da participação de eólica, biomassa e solar;</a:t>
            </a:r>
            <a:endParaRPr lang="pt-BR" sz="1200" b="0" i="0" dirty="0">
              <a:effectLst/>
              <a:latin typeface="Jost"/>
            </a:endParaRPr>
          </a:p>
          <a:p>
            <a:pPr algn="l"/>
            <a:r>
              <a:rPr lang="pt-BR" sz="1200" b="0" i="1" dirty="0">
                <a:effectLst/>
                <a:latin typeface="Jost"/>
              </a:rPr>
              <a:t>-</a:t>
            </a:r>
            <a:r>
              <a:rPr lang="pt-BR" sz="3200" b="0" i="1" dirty="0">
                <a:effectLst/>
                <a:latin typeface="Jost"/>
              </a:rPr>
              <a:t> alcançar 10% de ganhos de eficiência no setor elétrico até 2030.</a:t>
            </a:r>
            <a:endParaRPr lang="pt-BR" sz="3200" b="0" i="0" dirty="0">
              <a:effectLst/>
              <a:latin typeface="Jost"/>
            </a:endParaRPr>
          </a:p>
          <a:p>
            <a:pPr algn="l"/>
            <a:r>
              <a:rPr lang="pt-BR" sz="1200" b="0" i="0" dirty="0">
                <a:effectLst/>
                <a:latin typeface="Jost"/>
              </a:rPr>
              <a:t>•​ Utilizar tecnologias limpas nas indústrias;</a:t>
            </a:r>
          </a:p>
          <a:p>
            <a:r>
              <a:rPr lang="pt-BR" dirty="0"/>
              <a:t>Entre outras ações.</a:t>
            </a:r>
          </a:p>
        </p:txBody>
      </p:sp>
    </p:spTree>
    <p:extLst>
      <p:ext uri="{BB962C8B-B14F-4D97-AF65-F5344CB8AC3E}">
        <p14:creationId xmlns:p14="http://schemas.microsoft.com/office/powerpoint/2010/main" val="26435402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5292080" y="549275"/>
            <a:ext cx="3421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charset="0"/>
                <a:cs typeface="Arial" charset="0"/>
              </a:rPr>
              <a:t>EE x Acordo de Paris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05DF5EF3-7301-DD02-EA70-8AD305F3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26399"/>
            <a:ext cx="4669476" cy="38733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9A6107-BD34-8D5C-2B91-7E99B1B5EC81}"/>
              </a:ext>
            </a:extLst>
          </p:cNvPr>
          <p:cNvSpPr txBox="1"/>
          <p:nvPr/>
        </p:nvSpPr>
        <p:spPr>
          <a:xfrm>
            <a:off x="144016" y="2126399"/>
            <a:ext cx="3707904" cy="243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1800"/>
              </a:spcAft>
            </a:pPr>
            <a:r>
              <a:rPr lang="pt-BR" sz="1725" b="1" dirty="0"/>
              <a:t>O impacto da eficiência energética pode ser maior do que a implantação de energia renovável ou a implementação de qualquer tática de corte de emissões.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8C7317-02D1-2ED1-8DD9-025CDFB9FEEF}"/>
              </a:ext>
            </a:extLst>
          </p:cNvPr>
          <p:cNvSpPr txBox="1"/>
          <p:nvPr/>
        </p:nvSpPr>
        <p:spPr>
          <a:xfrm>
            <a:off x="37935" y="6502095"/>
            <a:ext cx="89653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Fonte: IEA (Energy </a:t>
            </a:r>
            <a:r>
              <a:rPr lang="pt-BR" sz="1200" dirty="0" err="1"/>
              <a:t>Efficiency</a:t>
            </a:r>
            <a:r>
              <a:rPr lang="pt-BR" sz="1200" dirty="0"/>
              <a:t>, </a:t>
            </a:r>
            <a:r>
              <a:rPr lang="pt-BR" sz="1200" dirty="0" err="1"/>
              <a:t>Nov</a:t>
            </a:r>
            <a:r>
              <a:rPr lang="pt-BR" sz="1200" dirty="0"/>
              <a:t>/2021)</a:t>
            </a:r>
          </a:p>
        </p:txBody>
      </p:sp>
    </p:spTree>
    <p:extLst>
      <p:ext uri="{BB962C8B-B14F-4D97-AF65-F5344CB8AC3E}">
        <p14:creationId xmlns:p14="http://schemas.microsoft.com/office/powerpoint/2010/main" val="8893409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B9AF37E-724E-5A59-6652-53B8CD39C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"/>
          <a:stretch/>
        </p:blipFill>
        <p:spPr>
          <a:xfrm>
            <a:off x="147347" y="1164979"/>
            <a:ext cx="4210034" cy="311165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8B8CD8E-BD3B-BE22-0A3A-C3889FE96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" y="4426064"/>
            <a:ext cx="2199451" cy="141235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DDEB9466-51CD-12F6-6C88-3374FB1D1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044" y="4582945"/>
            <a:ext cx="1876252" cy="10985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C07B54-1578-4A7D-6EEA-73DAD23211FC}"/>
              </a:ext>
            </a:extLst>
          </p:cNvPr>
          <p:cNvSpPr txBox="1"/>
          <p:nvPr/>
        </p:nvSpPr>
        <p:spPr>
          <a:xfrm>
            <a:off x="4572000" y="1117510"/>
            <a:ext cx="4424654" cy="4694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pt-BR" sz="1400" dirty="0"/>
              <a:t>A “</a:t>
            </a:r>
            <a:r>
              <a:rPr lang="pt-BR" sz="1400" u="sng" dirty="0"/>
              <a:t>Declaração de Versalhes : a década crucial para a eficiência energética</a:t>
            </a:r>
            <a:r>
              <a:rPr lang="pt-BR" sz="1400" dirty="0"/>
              <a:t>" é o documento que estimula todos os stakeholders que participarão da COP28 em Dubai (2023) para aumentarem suas ambições no sentido de fortalecimento da implementação da política de eficiência segundo o Acordo de Paris.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pt-BR" sz="1400" dirty="0"/>
              <a:t>Destaca que políticas eficazes devem ser aproveitadas para </a:t>
            </a:r>
            <a:r>
              <a:rPr lang="pt-BR" sz="1400" b="1" dirty="0"/>
              <a:t>incentivar a mudança do comportamento entre consumidores </a:t>
            </a:r>
            <a:r>
              <a:rPr lang="pt-BR" sz="1400" dirty="0"/>
              <a:t>e empresas com ações direcionadas para apoiar indivíduos e famílias em vulnerabilidade social.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pt-BR" sz="1400" dirty="0"/>
              <a:t>Destaca que a digitalização é uma solução orientada para a demanda e investimentos na modernização das redes elétricas e que são identificadas como prioritárias para o estabelecimento da </a:t>
            </a:r>
            <a:r>
              <a:rPr lang="pt-BR" sz="1400" b="1" dirty="0"/>
              <a:t>Eficiência Energética em todas as áreas para uma transição energética limpa.</a:t>
            </a: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AF85E9EC-BCD7-1ED2-0F94-D0C4C4FB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043" y="489480"/>
            <a:ext cx="4424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Versalhes</a:t>
            </a:r>
          </a:p>
        </p:txBody>
      </p:sp>
    </p:spTree>
    <p:extLst>
      <p:ext uri="{BB962C8B-B14F-4D97-AF65-F5344CB8AC3E}">
        <p14:creationId xmlns:p14="http://schemas.microsoft.com/office/powerpoint/2010/main" val="32838141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2"/>
          <p:cNvCxnSpPr/>
          <p:nvPr/>
        </p:nvCxnSpPr>
        <p:spPr>
          <a:xfrm>
            <a:off x="395288" y="1079500"/>
            <a:ext cx="835342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7164288" y="489480"/>
            <a:ext cx="2341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64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Empregos</a:t>
            </a:r>
          </a:p>
        </p:txBody>
      </p:sp>
      <p:pic>
        <p:nvPicPr>
          <p:cNvPr id="26628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0168"/>
            <a:ext cx="19399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2699FD3-8F3B-DFCA-BBFD-B2678AE94C22}"/>
              </a:ext>
            </a:extLst>
          </p:cNvPr>
          <p:cNvSpPr txBox="1">
            <a:spLocks/>
          </p:cNvSpPr>
          <p:nvPr/>
        </p:nvSpPr>
        <p:spPr>
          <a:xfrm>
            <a:off x="5292080" y="6152539"/>
            <a:ext cx="3600400" cy="4319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dirty="0"/>
              <a:t> fonte :projeto Sistemas de Energia do Futuro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21C7230-5492-0D82-E639-FCFA40F328BA}"/>
              </a:ext>
            </a:extLst>
          </p:cNvPr>
          <p:cNvSpPr txBox="1">
            <a:spLocks/>
          </p:cNvSpPr>
          <p:nvPr/>
        </p:nvSpPr>
        <p:spPr>
          <a:xfrm>
            <a:off x="611559" y="1720248"/>
            <a:ext cx="7920881" cy="2042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BA486A-37F2-8A9E-9B7D-B8A2556C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6" y="1543210"/>
            <a:ext cx="8343937" cy="41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08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1">
  <a:themeElements>
    <a:clrScheme name="abesco">
      <a:dk1>
        <a:srgbClr val="05436A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00206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FEE81D5D2BF04FBA9BBB5C30BD6718" ma:contentTypeVersion="14" ma:contentTypeDescription="Crie um novo documento." ma:contentTypeScope="" ma:versionID="702fda04778cda0770e8369ce0d20d9c">
  <xsd:schema xmlns:xsd="http://www.w3.org/2001/XMLSchema" xmlns:xs="http://www.w3.org/2001/XMLSchema" xmlns:p="http://schemas.microsoft.com/office/2006/metadata/properties" xmlns:ns2="2bb61065-f70c-4a85-870b-969aa7ba724b" xmlns:ns3="2bd8009c-8aca-4114-ba55-e1c40d5a766e" targetNamespace="http://schemas.microsoft.com/office/2006/metadata/properties" ma:root="true" ma:fieldsID="192a2be77b0ed8832b29c9df9142ea5b" ns2:_="" ns3:_="">
    <xsd:import namespace="2bb61065-f70c-4a85-870b-969aa7ba724b"/>
    <xsd:import namespace="2bd8009c-8aca-4114-ba55-e1c40d5a76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61065-f70c-4a85-870b-969aa7ba7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e9c5d4-ec72-4a16-9647-d2b4b64911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8009c-8aca-4114-ba55-e1c40d5a76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4dc6e3-73f1-4106-b46a-5e6920bf21b4}" ma:internalName="TaxCatchAll" ma:showField="CatchAllData" ma:web="2bd8009c-8aca-4114-ba55-e1c40d5a76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d8009c-8aca-4114-ba55-e1c40d5a766e" xsi:nil="true"/>
    <lcf76f155ced4ddcb4097134ff3c332f xmlns="2bb61065-f70c-4a85-870b-969aa7ba72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499782-43D7-4B54-AC3B-F83666F43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61065-f70c-4a85-870b-969aa7ba724b"/>
    <ds:schemaRef ds:uri="2bd8009c-8aca-4114-ba55-e1c40d5a7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CA9654-EAB5-48CA-B337-05BDA7E9AB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AF573-6E00-40C3-B8B1-158EBC01C705}">
  <ds:schemaRefs>
    <ds:schemaRef ds:uri="http://schemas.microsoft.com/office/2006/metadata/properties"/>
    <ds:schemaRef ds:uri="http://schemas.microsoft.com/office/infopath/2007/PartnerControls"/>
    <ds:schemaRef ds:uri="2bd8009c-8aca-4114-ba55-e1c40d5a766e"/>
    <ds:schemaRef ds:uri="2bb61065-f70c-4a85-870b-969aa7ba72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30017</TotalTime>
  <Words>1348</Words>
  <Application>Microsoft Office PowerPoint</Application>
  <PresentationFormat>Apresentação na tela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Graphik</vt:lpstr>
      <vt:lpstr>Jost</vt:lpstr>
      <vt:lpstr>Oswald</vt:lpstr>
      <vt:lpstr>Tahoma</vt:lpstr>
      <vt:lpstr>Wingdings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Quais são os indicadores de EE? O que as ESCO´s podem fazer? Quais os entraves para desenvolvimento dos projetos?</dc:title>
  <dc:creator>jstarosta</dc:creator>
  <cp:lastModifiedBy>Bruno Herbert Batista Lima</cp:lastModifiedBy>
  <cp:revision>1023</cp:revision>
  <cp:lastPrinted>2016-03-02T14:24:14Z</cp:lastPrinted>
  <dcterms:created xsi:type="dcterms:W3CDTF">2010-06-06T23:18:31Z</dcterms:created>
  <dcterms:modified xsi:type="dcterms:W3CDTF">2024-09-05T12:19:41Z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0x010100D4FEE81D5D2BF04FBA9BBB5C30BD6718</vt:lpwstr>
  </property>
  <property fmtid="{D5CDD505-2E9C-101B-9397-08002B2CF9AE}" pid="3" name="Order">
    <vt:r8>196200</vt:r8>
  </property>
</Properties>
</file>