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92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  <p:sldId id="279" r:id="rId16"/>
    <p:sldId id="280" r:id="rId17"/>
    <p:sldId id="287" r:id="rId18"/>
    <p:sldId id="275" r:id="rId19"/>
    <p:sldId id="281" r:id="rId20"/>
    <p:sldId id="285" r:id="rId21"/>
    <p:sldId id="282" r:id="rId22"/>
    <p:sldId id="283" r:id="rId23"/>
    <p:sldId id="288" r:id="rId24"/>
    <p:sldId id="289" r:id="rId25"/>
    <p:sldId id="270" r:id="rId26"/>
    <p:sldId id="271" r:id="rId27"/>
    <p:sldId id="272" r:id="rId28"/>
    <p:sldId id="273" r:id="rId29"/>
    <p:sldId id="274" r:id="rId30"/>
    <p:sldId id="284" r:id="rId31"/>
    <p:sldId id="286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4" autoAdjust="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iel\AppData\Local\Temp\Gr&#225;ficosCNT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Graf4!$B$1</c:f>
              <c:strCache>
                <c:ptCount val="1"/>
                <c:pt idx="0">
                  <c:v>Pesquisa Undime</c:v>
                </c:pt>
              </c:strCache>
            </c:strRef>
          </c:tx>
          <c:dLbls>
            <c:dLbl>
              <c:idx val="0"/>
              <c:layout>
                <c:manualLayout>
                  <c:x val="-8.6746284081224857E-3"/>
                  <c:y val="-4.6296296296296372E-3"/>
                </c:manualLayout>
              </c:layout>
              <c:showVal val="1"/>
            </c:dLbl>
            <c:dLbl>
              <c:idx val="1"/>
              <c:layout>
                <c:manualLayout>
                  <c:x val="-7.5046904315197553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5.9390779832739025E-3"/>
                  <c:y val="4.6296296296296372E-3"/>
                </c:manualLayout>
              </c:layout>
              <c:showVal val="1"/>
            </c:dLbl>
            <c:dLbl>
              <c:idx val="3"/>
              <c:layout>
                <c:manualLayout>
                  <c:x val="-5.0031269543463815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Val val="1"/>
          </c:dLbls>
          <c:cat>
            <c:strRef>
              <c:f>Graf4!$A$2:$A$5</c:f>
              <c:strCache>
                <c:ptCount val="4"/>
                <c:pt idx="0">
                  <c:v>Creche</c:v>
                </c:pt>
                <c:pt idx="1">
                  <c:v>Pré-escola</c:v>
                </c:pt>
                <c:pt idx="2">
                  <c:v>Ensino fundamental I</c:v>
                </c:pt>
                <c:pt idx="3">
                  <c:v>Ensino fundamental II</c:v>
                </c:pt>
              </c:strCache>
            </c:strRef>
          </c:cat>
          <c:val>
            <c:numRef>
              <c:f>Graf4!$B$2:$B$5</c:f>
              <c:numCache>
                <c:formatCode>_(* #,##0.00_);_(* \(#,##0.00\);_(* "-"??_);_(@_)</c:formatCode>
                <c:ptCount val="4"/>
                <c:pt idx="0">
                  <c:v>1876.8899999999999</c:v>
                </c:pt>
                <c:pt idx="1">
                  <c:v>1531.56</c:v>
                </c:pt>
                <c:pt idx="2">
                  <c:v>1948.8</c:v>
                </c:pt>
                <c:pt idx="3">
                  <c:v>2276.16</c:v>
                </c:pt>
              </c:numCache>
            </c:numRef>
          </c:val>
        </c:ser>
        <c:ser>
          <c:idx val="1"/>
          <c:order val="1"/>
          <c:tx>
            <c:strRef>
              <c:f>Graf4!$C$1</c:f>
              <c:strCache>
                <c:ptCount val="1"/>
                <c:pt idx="0">
                  <c:v>CAQi</c:v>
                </c:pt>
              </c:strCache>
            </c:strRef>
          </c:tx>
          <c:dLbls>
            <c:dLbl>
              <c:idx val="3"/>
              <c:layout>
                <c:manualLayout>
                  <c:x val="2.5016511325992941E-3"/>
                  <c:y val="-5.555555555555547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Val val="1"/>
          </c:dLbls>
          <c:cat>
            <c:strRef>
              <c:f>Graf4!$A$2:$A$5</c:f>
              <c:strCache>
                <c:ptCount val="4"/>
                <c:pt idx="0">
                  <c:v>Creche</c:v>
                </c:pt>
                <c:pt idx="1">
                  <c:v>Pré-escola</c:v>
                </c:pt>
                <c:pt idx="2">
                  <c:v>Ensino fundamental I</c:v>
                </c:pt>
                <c:pt idx="3">
                  <c:v>Ensino fundamental II</c:v>
                </c:pt>
              </c:strCache>
            </c:strRef>
          </c:cat>
          <c:val>
            <c:numRef>
              <c:f>Graf4!$C$2:$C$5</c:f>
              <c:numCache>
                <c:formatCode>_(* #,##0.00_);_(* \(#,##0.00\);_(* "-"??_);_(@_)</c:formatCode>
                <c:ptCount val="4"/>
                <c:pt idx="0">
                  <c:v>6450.7</c:v>
                </c:pt>
                <c:pt idx="1">
                  <c:v>2527.7599999999998</c:v>
                </c:pt>
                <c:pt idx="2">
                  <c:v>2396.44</c:v>
                </c:pt>
                <c:pt idx="3">
                  <c:v>2347.1999999999998</c:v>
                </c:pt>
              </c:numCache>
            </c:numRef>
          </c:val>
        </c:ser>
        <c:dLbls>
          <c:showVal val="1"/>
        </c:dLbls>
        <c:gapWidth val="75"/>
        <c:axId val="52810112"/>
        <c:axId val="52811648"/>
      </c:barChart>
      <c:catAx>
        <c:axId val="528101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52811648"/>
        <c:crosses val="autoZero"/>
        <c:auto val="1"/>
        <c:lblAlgn val="ctr"/>
        <c:lblOffset val="100"/>
      </c:catAx>
      <c:valAx>
        <c:axId val="52811648"/>
        <c:scaling>
          <c:orientation val="minMax"/>
        </c:scaling>
        <c:axPos val="l"/>
        <c:numFmt formatCode="_(* #,##0.00_);_(* \(#,##0.00\);_(* &quot;-&quot;??_);_(@_)" sourceLinked="1"/>
        <c:majorTickMark val="none"/>
        <c:tickLblPos val="nextTo"/>
        <c:crossAx val="52810112"/>
        <c:crosses val="autoZero"/>
        <c:crossBetween val="between"/>
      </c:valAx>
    </c:plotArea>
    <c:legend>
      <c:legendPos val="b"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dPt>
            <c:idx val="25"/>
            <c:spPr>
              <a:solidFill>
                <a:srgbClr val="FF0000"/>
              </a:solidFill>
            </c:spPr>
          </c:dPt>
          <c:dPt>
            <c:idx val="26"/>
            <c:spPr>
              <a:solidFill>
                <a:srgbClr val="FFC000"/>
              </a:solidFill>
            </c:spPr>
          </c:dPt>
          <c:dPt>
            <c:idx val="27"/>
            <c:spPr>
              <a:solidFill>
                <a:srgbClr val="FFC000"/>
              </a:solidFill>
            </c:spPr>
          </c:dPt>
          <c:cat>
            <c:strRef>
              <c:f>'2009'!$A$1:$A$28</c:f>
              <c:strCache>
                <c:ptCount val="28"/>
                <c:pt idx="0">
                  <c:v>AL</c:v>
                </c:pt>
                <c:pt idx="1">
                  <c:v>AM</c:v>
                </c:pt>
                <c:pt idx="2">
                  <c:v>BA</c:v>
                </c:pt>
                <c:pt idx="3">
                  <c:v>CE</c:v>
                </c:pt>
                <c:pt idx="4">
                  <c:v>MA</c:v>
                </c:pt>
                <c:pt idx="5">
                  <c:v>PA</c:v>
                </c:pt>
                <c:pt idx="6">
                  <c:v>PB</c:v>
                </c:pt>
                <c:pt idx="7">
                  <c:v>PE</c:v>
                </c:pt>
                <c:pt idx="8">
                  <c:v>PI</c:v>
                </c:pt>
                <c:pt idx="9">
                  <c:v>RN</c:v>
                </c:pt>
                <c:pt idx="10">
                  <c:v>RJ</c:v>
                </c:pt>
                <c:pt idx="11">
                  <c:v>PR</c:v>
                </c:pt>
                <c:pt idx="12">
                  <c:v>SE</c:v>
                </c:pt>
                <c:pt idx="13">
                  <c:v>GO</c:v>
                </c:pt>
                <c:pt idx="14">
                  <c:v>MG</c:v>
                </c:pt>
                <c:pt idx="15">
                  <c:v>RO</c:v>
                </c:pt>
                <c:pt idx="16">
                  <c:v>SC</c:v>
                </c:pt>
                <c:pt idx="17">
                  <c:v>MT</c:v>
                </c:pt>
                <c:pt idx="18">
                  <c:v>TO</c:v>
                </c:pt>
                <c:pt idx="19">
                  <c:v>RS</c:v>
                </c:pt>
                <c:pt idx="20">
                  <c:v>AP</c:v>
                </c:pt>
                <c:pt idx="21">
                  <c:v>AC</c:v>
                </c:pt>
                <c:pt idx="22">
                  <c:v>DF</c:v>
                </c:pt>
                <c:pt idx="23">
                  <c:v>MS</c:v>
                </c:pt>
                <c:pt idx="24">
                  <c:v>SP</c:v>
                </c:pt>
                <c:pt idx="25">
                  <c:v>CAQi</c:v>
                </c:pt>
                <c:pt idx="26">
                  <c:v>ES</c:v>
                </c:pt>
                <c:pt idx="27">
                  <c:v>RR</c:v>
                </c:pt>
              </c:strCache>
            </c:strRef>
          </c:cat>
          <c:val>
            <c:numRef>
              <c:f>'2009'!$B$1:$B$28</c:f>
              <c:numCache>
                <c:formatCode>_(* #,##0.00_);_(* \(#,##0.00\);_(* "-"??_);_(@_)</c:formatCode>
                <c:ptCount val="28"/>
                <c:pt idx="0">
                  <c:v>1350.09</c:v>
                </c:pt>
                <c:pt idx="1">
                  <c:v>1350.09</c:v>
                </c:pt>
                <c:pt idx="2">
                  <c:v>1350.09</c:v>
                </c:pt>
                <c:pt idx="3">
                  <c:v>1350.09</c:v>
                </c:pt>
                <c:pt idx="4">
                  <c:v>1350.09</c:v>
                </c:pt>
                <c:pt idx="5">
                  <c:v>1350.09</c:v>
                </c:pt>
                <c:pt idx="6">
                  <c:v>1350.09</c:v>
                </c:pt>
                <c:pt idx="7">
                  <c:v>1350.09</c:v>
                </c:pt>
                <c:pt idx="8">
                  <c:v>1350.09</c:v>
                </c:pt>
                <c:pt idx="9">
                  <c:v>1482.51</c:v>
                </c:pt>
                <c:pt idx="10">
                  <c:v>1515.49</c:v>
                </c:pt>
                <c:pt idx="11">
                  <c:v>1580.84</c:v>
                </c:pt>
                <c:pt idx="12">
                  <c:v>1602.1</c:v>
                </c:pt>
                <c:pt idx="13">
                  <c:v>1653.95</c:v>
                </c:pt>
                <c:pt idx="14">
                  <c:v>1710.01</c:v>
                </c:pt>
                <c:pt idx="15">
                  <c:v>1732.6499999999999</c:v>
                </c:pt>
                <c:pt idx="16">
                  <c:v>1796.48</c:v>
                </c:pt>
                <c:pt idx="17">
                  <c:v>1886.96</c:v>
                </c:pt>
                <c:pt idx="18">
                  <c:v>2007.57</c:v>
                </c:pt>
                <c:pt idx="19">
                  <c:v>2012.29</c:v>
                </c:pt>
                <c:pt idx="20">
                  <c:v>2072.7199999999998</c:v>
                </c:pt>
                <c:pt idx="21">
                  <c:v>2096.4</c:v>
                </c:pt>
                <c:pt idx="22">
                  <c:v>2102.79</c:v>
                </c:pt>
                <c:pt idx="23">
                  <c:v>2130.7799999999997</c:v>
                </c:pt>
                <c:pt idx="24">
                  <c:v>2263.0500000000002</c:v>
                </c:pt>
                <c:pt idx="25">
                  <c:v>2396.44</c:v>
                </c:pt>
                <c:pt idx="26">
                  <c:v>2466.46</c:v>
                </c:pt>
                <c:pt idx="27">
                  <c:v>2890.08</c:v>
                </c:pt>
              </c:numCache>
            </c:numRef>
          </c:val>
        </c:ser>
        <c:axId val="53057024"/>
        <c:axId val="53058560"/>
      </c:barChart>
      <c:catAx>
        <c:axId val="53057024"/>
        <c:scaling>
          <c:orientation val="minMax"/>
        </c:scaling>
        <c:axPos val="b"/>
        <c:tickLblPos val="nextTo"/>
        <c:crossAx val="53058560"/>
        <c:crosses val="autoZero"/>
        <c:auto val="1"/>
        <c:lblAlgn val="ctr"/>
        <c:lblOffset val="100"/>
      </c:catAx>
      <c:valAx>
        <c:axId val="5305856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53057024"/>
        <c:crosses val="autoZero"/>
        <c:crossBetween val="between"/>
      </c:valAx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dPt>
            <c:idx val="22"/>
            <c:spPr>
              <a:solidFill>
                <a:srgbClr val="FF0000"/>
              </a:solidFill>
            </c:spPr>
          </c:dPt>
          <c:cat>
            <c:strRef>
              <c:f>'2010'!$A$1:$A$23</c:f>
              <c:strCache>
                <c:ptCount val="23"/>
                <c:pt idx="0">
                  <c:v>CE</c:v>
                </c:pt>
                <c:pt idx="1">
                  <c:v>MA</c:v>
                </c:pt>
                <c:pt idx="2">
                  <c:v>PA</c:v>
                </c:pt>
                <c:pt idx="3">
                  <c:v>PB</c:v>
                </c:pt>
                <c:pt idx="4">
                  <c:v>PE</c:v>
                </c:pt>
                <c:pt idx="5">
                  <c:v>PI</c:v>
                </c:pt>
                <c:pt idx="6">
                  <c:v>RN</c:v>
                </c:pt>
                <c:pt idx="7">
                  <c:v>PR</c:v>
                </c:pt>
                <c:pt idx="8">
                  <c:v>SE</c:v>
                </c:pt>
                <c:pt idx="9">
                  <c:v>MG</c:v>
                </c:pt>
                <c:pt idx="10">
                  <c:v>GO</c:v>
                </c:pt>
                <c:pt idx="11">
                  <c:v>RO</c:v>
                </c:pt>
                <c:pt idx="12">
                  <c:v>RJ</c:v>
                </c:pt>
                <c:pt idx="13">
                  <c:v>MT</c:v>
                </c:pt>
                <c:pt idx="14">
                  <c:v>SC</c:v>
                </c:pt>
                <c:pt idx="15">
                  <c:v>TO</c:v>
                </c:pt>
                <c:pt idx="16">
                  <c:v>RS</c:v>
                </c:pt>
                <c:pt idx="17">
                  <c:v>MS</c:v>
                </c:pt>
                <c:pt idx="18">
                  <c:v>ES</c:v>
                </c:pt>
                <c:pt idx="19">
                  <c:v>DF</c:v>
                </c:pt>
                <c:pt idx="20">
                  <c:v>SP</c:v>
                </c:pt>
                <c:pt idx="21">
                  <c:v>RR</c:v>
                </c:pt>
                <c:pt idx="22">
                  <c:v>CAQi</c:v>
                </c:pt>
              </c:strCache>
            </c:strRef>
          </c:cat>
          <c:val>
            <c:numRef>
              <c:f>'2010'!$B$1:$B$23</c:f>
              <c:numCache>
                <c:formatCode>_(* #,##0.00_);_(* \(#,##0.00\);_(* "-"??_);_(@_)</c:formatCode>
                <c:ptCount val="23"/>
                <c:pt idx="0">
                  <c:v>1415.97</c:v>
                </c:pt>
                <c:pt idx="1">
                  <c:v>1415.97</c:v>
                </c:pt>
                <c:pt idx="2">
                  <c:v>1415.97</c:v>
                </c:pt>
                <c:pt idx="3">
                  <c:v>1415.97</c:v>
                </c:pt>
                <c:pt idx="4">
                  <c:v>1415.97</c:v>
                </c:pt>
                <c:pt idx="5">
                  <c:v>1415.97</c:v>
                </c:pt>
                <c:pt idx="6">
                  <c:v>1469.1499999999999</c:v>
                </c:pt>
                <c:pt idx="7">
                  <c:v>1571.08</c:v>
                </c:pt>
                <c:pt idx="8">
                  <c:v>1622.82</c:v>
                </c:pt>
                <c:pt idx="9">
                  <c:v>1627.34</c:v>
                </c:pt>
                <c:pt idx="10">
                  <c:v>1696.3</c:v>
                </c:pt>
                <c:pt idx="11">
                  <c:v>1705.56</c:v>
                </c:pt>
                <c:pt idx="12">
                  <c:v>1718.8</c:v>
                </c:pt>
                <c:pt idx="13">
                  <c:v>1787.36</c:v>
                </c:pt>
                <c:pt idx="14">
                  <c:v>1812.56</c:v>
                </c:pt>
                <c:pt idx="15">
                  <c:v>1919.73</c:v>
                </c:pt>
                <c:pt idx="16">
                  <c:v>2005.22</c:v>
                </c:pt>
                <c:pt idx="17">
                  <c:v>2063.88</c:v>
                </c:pt>
                <c:pt idx="18">
                  <c:v>2124.5500000000002</c:v>
                </c:pt>
                <c:pt idx="19">
                  <c:v>2166.84</c:v>
                </c:pt>
                <c:pt idx="20">
                  <c:v>2318.75</c:v>
                </c:pt>
                <c:pt idx="21">
                  <c:v>2666.53</c:v>
                </c:pt>
                <c:pt idx="22">
                  <c:v>2776.24</c:v>
                </c:pt>
              </c:numCache>
            </c:numRef>
          </c:val>
        </c:ser>
        <c:axId val="52829184"/>
        <c:axId val="53060352"/>
      </c:barChart>
      <c:catAx>
        <c:axId val="52829184"/>
        <c:scaling>
          <c:orientation val="minMax"/>
        </c:scaling>
        <c:axPos val="b"/>
        <c:tickLblPos val="nextTo"/>
        <c:crossAx val="53060352"/>
        <c:crosses val="autoZero"/>
        <c:auto val="1"/>
        <c:lblAlgn val="ctr"/>
        <c:lblOffset val="100"/>
      </c:catAx>
      <c:valAx>
        <c:axId val="5306035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52829184"/>
        <c:crosses val="autoZero"/>
        <c:crossBetween val="between"/>
      </c:valAx>
    </c:plotArea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92103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323364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974590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1367260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974067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917900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646131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759826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570269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192630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787746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F524-8345-4F86-9F71-3E666BC3F26A}" type="datetimeFigureOut">
              <a:rPr lang="pt-BR" smtClean="0"/>
              <a:pPr/>
              <a:t>08/10/2013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5838E-A72D-43D5-8863-1B898FBFF74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9293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Emendas/Emc/emc59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Emendas/Emc/emc59.ht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pt-B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PNE, Federação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Educação:</a:t>
            </a:r>
            <a:r>
              <a:rPr lang="pt-B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mtClean="0"/>
              <a:t>desafios </a:t>
            </a:r>
            <a:r>
              <a:rPr lang="pt-BR" dirty="0" smtClean="0"/>
              <a:t>para a educação de qualidade para todos e todas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88832" cy="1752600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Daniel Cara</a:t>
            </a:r>
          </a:p>
          <a:p>
            <a:r>
              <a:rPr lang="pt-BR" dirty="0" smtClean="0"/>
              <a:t>Coordenador Geral</a:t>
            </a:r>
          </a:p>
          <a:p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</a:rPr>
              <a:t>Campanha Nacional pelo Direito à Educação</a:t>
            </a:r>
            <a:endParaRPr lang="pt-BR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23912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LDB/1996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4º O dever do Estado com educação escolar pública será efetivado mediante a </a:t>
            </a:r>
            <a:r>
              <a:rPr lang="pt-BR" dirty="0" smtClean="0"/>
              <a:t>garantia </a:t>
            </a:r>
            <a:r>
              <a:rPr lang="pt-BR" dirty="0"/>
              <a:t>de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IX - padrões mínimos de qualidade de ensino, definidos como a variedade e quantidade mínimas, por aluno, de insumos indispensáveis ao desenvolvimento do processo de ensino-aprendizagem.</a:t>
            </a:r>
          </a:p>
        </p:txBody>
      </p:sp>
    </p:spTree>
    <p:extLst>
      <p:ext uri="{BB962C8B-B14F-4D97-AF65-F5344CB8AC3E}">
        <p14:creationId xmlns="" xmlns:p14="http://schemas.microsoft.com/office/powerpoint/2010/main" val="35165071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LDB/1996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74. A União, em colaboração com os Estados, o Distrito Federal e os Municípios, estabelecerá padrão mínimo de oportunidades educacionais para o ensino fundamental, baseado no cálculo do custo mínimo por aluno, capaz de assegurar ensino de qualidade.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Parágrafo </a:t>
            </a:r>
            <a:r>
              <a:rPr lang="pt-BR" dirty="0"/>
              <a:t>único. O custo mínimo de que trata este artigo será calculado pela União ao final de cada ano, com validade para o ano </a:t>
            </a:r>
            <a:r>
              <a:rPr lang="pt-BR" dirty="0" err="1"/>
              <a:t>subseqüente</a:t>
            </a:r>
            <a:r>
              <a:rPr lang="pt-BR" dirty="0"/>
              <a:t>,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considerando variações regionais no custo dos insumos e as diversas modalidades de ensino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7522447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LDB/1996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/>
              <a:t>Art. 75. A ação supletiva e redistributiva da União e dos Estados será exercida de modo a corrigir, progressivamente, as disparidades de acesso e garantir o padrão mínimo de qualidade de ensino.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§ </a:t>
            </a:r>
            <a:r>
              <a:rPr lang="pt-BR" dirty="0"/>
              <a:t>1º A ação a que se refere este artigo obedecerá a fórmula de domínio público que inclua a capacidade de atendimento e a medida do esforço fiscal do respectivo Estado, do Distrito Federal ou do Município em favor da manutenção e do desenvolvimento do ensino.</a:t>
            </a:r>
          </a:p>
          <a:p>
            <a:pPr marL="0" indent="0">
              <a:buNone/>
            </a:pPr>
            <a:r>
              <a:rPr lang="pt-BR" dirty="0"/>
              <a:t>§ 2º A capacidade de atendimento de cada governo será definida pela razão entre os recursos de uso constitucionalmente obrigatório na manutenção e desenvolvimento do ensino e o custo anual do aluno, relativo ao padrão mínimo de qualidade.</a:t>
            </a:r>
          </a:p>
          <a:p>
            <a:pPr marL="0" indent="0">
              <a:buNone/>
            </a:pPr>
            <a:r>
              <a:rPr lang="pt-BR" dirty="0"/>
              <a:t>§ 3º Com base nos critérios estabelecidos nos §§ 1º e 2º, a União poderá fazer a transferência direta de recursos a cada estabelecimento de ensino, considerado o número de alunos que efetivamente </a:t>
            </a:r>
            <a:r>
              <a:rPr lang="pt-BR" dirty="0" err="1"/>
              <a:t>freqüentam</a:t>
            </a:r>
            <a:r>
              <a:rPr lang="pt-BR" dirty="0"/>
              <a:t> a escola.</a:t>
            </a:r>
          </a:p>
          <a:p>
            <a:pPr marL="0" indent="0">
              <a:buNone/>
            </a:pPr>
            <a:r>
              <a:rPr lang="pt-BR" dirty="0"/>
              <a:t>§ 4º A ação supletiva e redistributiva não poderá ser exercida em favor do Distrito Federal, dos Estados e dos Municípios se estes oferecerem vagas, na área de ensino de sua responsabilidade, conforme o inciso VI do art. 10 e o inciso V do art. 11 desta Lei, em número inferior à sua capacidade de atendimento.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739402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Processo de elaboração do </a:t>
            </a:r>
            <a:r>
              <a:rPr lang="pt-BR" dirty="0" err="1" smtClean="0"/>
              <a:t>CAQi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Autofit/>
          </a:bodyPr>
          <a:lstStyle/>
          <a:p>
            <a:pPr>
              <a:buFontTx/>
              <a:buAutoNum type="arabicParenR"/>
            </a:pPr>
            <a:r>
              <a:rPr lang="pt-BR" sz="1400" u="none" dirty="0" smtClean="0"/>
              <a:t>2 pesquisas sobre Qualidade na Educação: Consulta sobre Qualidade nas Escolas (2002), realizada em dois Estados (Pernambuco e Rio Grande do Sul) e a atividade de pesquisa educativa Qualidade em Educação, promovida como parte da mobilização da Semana de Ação Mundial 2003. Posteriormente: Consulta sobre a Qualidade na Educação Infantil (2006).</a:t>
            </a:r>
          </a:p>
          <a:p>
            <a:pPr>
              <a:buFontTx/>
              <a:buAutoNum type="arabicParenR"/>
            </a:pPr>
            <a:endParaRPr lang="pt-BR" sz="1400" u="none" dirty="0" smtClean="0"/>
          </a:p>
          <a:p>
            <a:pPr>
              <a:buFontTx/>
              <a:buAutoNum type="arabicParenR" startAt="2"/>
            </a:pPr>
            <a:r>
              <a:rPr lang="pt-BR" sz="1400" u="none" dirty="0" smtClean="0"/>
              <a:t>Em 2002, a Campanha Nacional pelo Direito à Educação decidiu deflagrar um processo de discussão, sistematização e síntese sobre o Custo Aluno-Qualidade. Assim, promoveu oficinas em 2002, 2003 e 2005, reunindo em intensos debates especialistas, lideranças da sociedade civil e autoridades governamentais das esferas municipal, estadual e federal.</a:t>
            </a:r>
          </a:p>
          <a:p>
            <a:pPr marL="876300" lvl="1" indent="-342900">
              <a:buFontTx/>
              <a:buChar char="•"/>
            </a:pPr>
            <a:r>
              <a:rPr lang="pt-BR" sz="1400" u="none" dirty="0" smtClean="0"/>
              <a:t>Oficina 1 – Qualidade e Insumos (2002)</a:t>
            </a:r>
          </a:p>
          <a:p>
            <a:pPr marL="876300" lvl="1" indent="-342900">
              <a:buFontTx/>
              <a:buChar char="•"/>
            </a:pPr>
            <a:r>
              <a:rPr lang="pt-BR" sz="1400" u="none" dirty="0" smtClean="0"/>
              <a:t>Oficina 2 – Qualidade e </a:t>
            </a:r>
            <a:r>
              <a:rPr lang="pt-BR" sz="1400" u="none" dirty="0" err="1" smtClean="0"/>
              <a:t>Eqüidade</a:t>
            </a:r>
            <a:r>
              <a:rPr lang="pt-BR" sz="1400" u="none" dirty="0" smtClean="0"/>
              <a:t> (2003)</a:t>
            </a:r>
          </a:p>
          <a:p>
            <a:pPr marL="876300" lvl="1" indent="-342900">
              <a:buFontTx/>
              <a:buChar char="•"/>
            </a:pPr>
            <a:r>
              <a:rPr lang="pt-BR" sz="1400" u="none" dirty="0" smtClean="0"/>
              <a:t>Oficina 3 – Metodologia de Cálculo do Custo Aluno-Qualidade (2005)</a:t>
            </a:r>
          </a:p>
          <a:p>
            <a:pPr marL="876300" lvl="1" indent="-342900">
              <a:buFontTx/>
              <a:buChar char="•"/>
            </a:pPr>
            <a:endParaRPr lang="pt-BR" sz="1400" u="none" dirty="0" smtClean="0"/>
          </a:p>
          <a:p>
            <a:pPr>
              <a:buFontTx/>
              <a:buAutoNum type="arabicParenR" startAt="2"/>
            </a:pPr>
            <a:r>
              <a:rPr lang="pt-BR" sz="1400" u="none" dirty="0" smtClean="0"/>
              <a:t>Publicação do Livro - Custo Aluno-Qualidade Inicial: rumo à educação pública de qualidade no Brasil (Carreira &amp; Pinto, 2007)</a:t>
            </a:r>
          </a:p>
          <a:p>
            <a:pPr>
              <a:buFontTx/>
              <a:buAutoNum type="arabicParenR" startAt="2"/>
            </a:pPr>
            <a:endParaRPr lang="pt-BR" sz="1400" dirty="0"/>
          </a:p>
          <a:p>
            <a:pPr>
              <a:buFontTx/>
              <a:buAutoNum type="arabicParenR" startAt="2"/>
            </a:pPr>
            <a:r>
              <a:rPr lang="pt-BR" sz="1400" u="none" dirty="0" err="1" smtClean="0"/>
              <a:t>Coneb</a:t>
            </a:r>
            <a:r>
              <a:rPr lang="pt-BR" sz="1400" dirty="0"/>
              <a:t> </a:t>
            </a:r>
            <a:r>
              <a:rPr lang="pt-BR" sz="1400" dirty="0" smtClean="0"/>
              <a:t>(2008) – </a:t>
            </a:r>
            <a:r>
              <a:rPr lang="pt-BR" sz="1400" dirty="0" err="1" smtClean="0"/>
              <a:t>Conae</a:t>
            </a:r>
            <a:r>
              <a:rPr lang="pt-BR" sz="1400" dirty="0" smtClean="0"/>
              <a:t> (2010)</a:t>
            </a:r>
          </a:p>
          <a:p>
            <a:pPr>
              <a:buFontTx/>
              <a:buAutoNum type="arabicParenR" startAt="2"/>
            </a:pPr>
            <a:endParaRPr lang="pt-BR" sz="1400" u="none" dirty="0"/>
          </a:p>
          <a:p>
            <a:pPr>
              <a:buFontTx/>
              <a:buAutoNum type="arabicParenR" startAt="2"/>
            </a:pPr>
            <a:r>
              <a:rPr lang="pt-BR" sz="1400" u="none" dirty="0" smtClean="0"/>
              <a:t>Parecer CEB 8/2010.</a:t>
            </a:r>
          </a:p>
          <a:p>
            <a:pPr>
              <a:buFontTx/>
              <a:buAutoNum type="arabicParenR" startAt="2"/>
            </a:pPr>
            <a:endParaRPr lang="pt-BR" sz="1400" dirty="0"/>
          </a:p>
          <a:p>
            <a:pPr>
              <a:buFontTx/>
              <a:buAutoNum type="arabicParenR" startAt="2"/>
            </a:pPr>
            <a:r>
              <a:rPr lang="pt-BR" sz="1400" dirty="0" smtClean="0"/>
              <a:t>PNE da Câmara dos Deputados.</a:t>
            </a:r>
            <a:endParaRPr lang="pt-BR" sz="1400" dirty="0"/>
          </a:p>
        </p:txBody>
      </p:sp>
    </p:spTree>
    <p:extLst>
      <p:ext uri="{BB962C8B-B14F-4D97-AF65-F5344CB8AC3E}">
        <p14:creationId xmlns="" xmlns:p14="http://schemas.microsoft.com/office/powerpoint/2010/main" val="19255506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do </a:t>
            </a:r>
            <a:r>
              <a:rPr lang="pt-BR" dirty="0" err="1" smtClean="0"/>
              <a:t>CAQi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O </a:t>
            </a:r>
            <a:r>
              <a:rPr lang="pt-BR" sz="1400" u="none" dirty="0" err="1" smtClean="0"/>
              <a:t>CAQi</a:t>
            </a:r>
            <a:r>
              <a:rPr lang="pt-BR" sz="1400" u="none" dirty="0" smtClean="0"/>
              <a:t> determina custo de manutenção!</a:t>
            </a:r>
          </a:p>
          <a:p>
            <a:pPr>
              <a:spcBef>
                <a:spcPct val="50000"/>
              </a:spcBef>
            </a:pPr>
            <a:endParaRPr lang="pt-BR" sz="1400" u="none" dirty="0" smtClean="0"/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1. Os valores do </a:t>
            </a:r>
            <a:r>
              <a:rPr lang="pt-BR" sz="1400" u="none" dirty="0" err="1" smtClean="0"/>
              <a:t>CAQi</a:t>
            </a:r>
            <a:r>
              <a:rPr lang="pt-BR" sz="1400" u="none" dirty="0" smtClean="0"/>
              <a:t> por etapas e modalidades, que apresentaremos neste documento, estabelecem um </a:t>
            </a:r>
            <a:r>
              <a:rPr lang="pt-BR" sz="1400" b="1" u="none" dirty="0" smtClean="0"/>
              <a:t>patamar mínimo de qualidade de educação</a:t>
            </a:r>
            <a:r>
              <a:rPr lang="pt-BR" sz="1400" u="none" dirty="0" smtClean="0"/>
              <a:t> </a:t>
            </a:r>
            <a:r>
              <a:rPr lang="pt-BR" sz="1400" b="1" u="none" dirty="0" smtClean="0"/>
              <a:t>e não um valor médio</a:t>
            </a:r>
            <a:r>
              <a:rPr lang="pt-BR" sz="1400" u="none" dirty="0" smtClean="0"/>
              <a:t>, portanto, o mais adequado é defini-lo como </a:t>
            </a:r>
            <a:r>
              <a:rPr lang="pt-BR" sz="1400" b="1" u="none" dirty="0" smtClean="0"/>
              <a:t>Custo Aluno–Qualidade Inicial</a:t>
            </a:r>
            <a:r>
              <a:rPr lang="pt-BR" sz="1400" u="none" dirty="0" smtClean="0"/>
              <a:t>, um primeiro passo decisivo rumo à qualidade que almejamos como a ideal;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2. </a:t>
            </a:r>
            <a:r>
              <a:rPr lang="pt-BR" sz="1400" b="1" u="none" dirty="0" smtClean="0"/>
              <a:t>O valor do </a:t>
            </a:r>
            <a:r>
              <a:rPr lang="pt-BR" sz="1400" b="1" u="none" dirty="0" err="1" smtClean="0"/>
              <a:t>CAQi</a:t>
            </a:r>
            <a:r>
              <a:rPr lang="pt-BR" sz="1400" b="1" u="none" dirty="0" smtClean="0"/>
              <a:t> é essencialmente dinâmico</a:t>
            </a:r>
            <a:r>
              <a:rPr lang="pt-BR" sz="1400" u="none" dirty="0" smtClean="0"/>
              <a:t> e tende a crescer à medida que melhora a qualidade da educação pública oferecida e que os padrões de exigência da população aumentam;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3. O valor do </a:t>
            </a:r>
            <a:r>
              <a:rPr lang="pt-BR" sz="1400" u="none" dirty="0" err="1" smtClean="0"/>
              <a:t>CAQi</a:t>
            </a:r>
            <a:r>
              <a:rPr lang="pt-BR" sz="1400" u="none" dirty="0" smtClean="0"/>
              <a:t> é calculado a partir dos </a:t>
            </a:r>
            <a:r>
              <a:rPr lang="pt-BR" sz="1400" b="1" u="none" dirty="0" smtClean="0"/>
              <a:t>insumos indispensáveis ao desenvolvimento dos processos de ensino e aprendizagem</a:t>
            </a:r>
            <a:r>
              <a:rPr lang="pt-BR" sz="1400" u="none" dirty="0" smtClean="0"/>
              <a:t>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4. O valor do CAQI deve ser </a:t>
            </a:r>
            <a:r>
              <a:rPr lang="pt-BR" sz="1400" b="1" u="none" dirty="0" smtClean="0"/>
              <a:t>diferenciado</a:t>
            </a:r>
            <a:r>
              <a:rPr lang="pt-BR" sz="1400" u="none" dirty="0" smtClean="0"/>
              <a:t> em função dos diferentes níveis e modalidades de ensino;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5. </a:t>
            </a:r>
            <a:r>
              <a:rPr lang="pt-BR" sz="1400" b="1" u="none" dirty="0" smtClean="0"/>
              <a:t>O CAQI deve assegurar uma remuneração condigna aos profissionais do magistério, assim como aos demais trabalhadores em educação</a:t>
            </a:r>
            <a:r>
              <a:rPr lang="pt-BR" sz="1400" u="none" dirty="0" smtClean="0"/>
              <a:t>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6. O CAQI deve considerar os </a:t>
            </a:r>
            <a:r>
              <a:rPr lang="pt-BR" sz="1400" b="1" u="none" dirty="0" smtClean="0"/>
              <a:t>parâmetros de </a:t>
            </a:r>
            <a:r>
              <a:rPr lang="pt-BR" sz="1400" b="1" u="none" dirty="0" err="1" smtClean="0"/>
              <a:t>infra-estrutura</a:t>
            </a:r>
            <a:r>
              <a:rPr lang="pt-BR" sz="1400" u="none" dirty="0" smtClean="0"/>
              <a:t> e qualificação docente definidos pelo </a:t>
            </a:r>
            <a:r>
              <a:rPr lang="pt-BR" sz="1400" b="1" u="none" dirty="0" smtClean="0"/>
              <a:t>PNE</a:t>
            </a:r>
            <a:r>
              <a:rPr lang="pt-BR" sz="1400" u="none" dirty="0" smtClean="0"/>
              <a:t>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pt-BR" sz="1400" u="none" dirty="0" smtClean="0"/>
              <a:t>7. </a:t>
            </a:r>
            <a:r>
              <a:rPr lang="pt-BR" sz="1400" b="1" u="none" dirty="0" smtClean="0"/>
              <a:t>O CAQI deve contribuir para o enfrentamento dos desafios de </a:t>
            </a:r>
            <a:r>
              <a:rPr lang="pt-BR" sz="1400" b="1" u="none" dirty="0" err="1" smtClean="0"/>
              <a:t>eqüidade</a:t>
            </a:r>
            <a:r>
              <a:rPr lang="pt-BR" sz="1400" b="1" u="none" dirty="0" smtClean="0"/>
              <a:t> existentes na educação brasileira</a:t>
            </a:r>
            <a:r>
              <a:rPr lang="pt-BR" sz="1400" u="none" dirty="0" smtClean="0"/>
              <a:t>.</a:t>
            </a:r>
          </a:p>
          <a:p>
            <a:pPr marL="0" indent="0">
              <a:buNone/>
            </a:pPr>
            <a:endParaRPr lang="pt-BR" sz="1400" dirty="0"/>
          </a:p>
        </p:txBody>
      </p:sp>
    </p:spTree>
    <p:extLst>
      <p:ext uri="{BB962C8B-B14F-4D97-AF65-F5344CB8AC3E}">
        <p14:creationId xmlns="" xmlns:p14="http://schemas.microsoft.com/office/powerpoint/2010/main" val="42588187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1143000"/>
          </a:xfrm>
        </p:spPr>
        <p:txBody>
          <a:bodyPr/>
          <a:lstStyle/>
          <a:p>
            <a:r>
              <a:rPr lang="pt-BR" sz="3600" smtClean="0"/>
              <a:t>Escola do CAQi – EF Anos Iniciais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68313" y="1052513"/>
          <a:ext cx="8229600" cy="5264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779096"/>
                <a:gridCol w="720080"/>
                <a:gridCol w="730424"/>
              </a:tblGrid>
              <a:tr h="370778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Descrição do Prédio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Qtd.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M</a:t>
                      </a:r>
                      <a:r>
                        <a:rPr lang="pt-BR" sz="1400" baseline="30000" dirty="0" smtClean="0"/>
                        <a:t>2</a:t>
                      </a:r>
                      <a:endParaRPr lang="pt-BR" sz="1400" baseline="300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</a:t>
                      </a:r>
                      <a:r>
                        <a:rPr lang="pt-BR" sz="1400" baseline="0" dirty="0" smtClean="0"/>
                        <a:t> de aula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15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45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</a:t>
                      </a:r>
                      <a:r>
                        <a:rPr lang="pt-BR" sz="1400" baseline="0" dirty="0" smtClean="0"/>
                        <a:t>a de direção/equipe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30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</a:t>
                      </a:r>
                      <a:r>
                        <a:rPr lang="pt-BR" sz="1400" baseline="0" dirty="0" smtClean="0"/>
                        <a:t> de equipe pedagógica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30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</a:t>
                      </a:r>
                      <a:r>
                        <a:rPr lang="pt-BR" sz="1400" baseline="0" dirty="0" smtClean="0"/>
                        <a:t> de professores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50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13049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</a:t>
                      </a:r>
                      <a:r>
                        <a:rPr lang="pt-BR" sz="1400" baseline="0" dirty="0" smtClean="0"/>
                        <a:t> de leitura / biblioteca (4000 títulos)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100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 dos estudantes</a:t>
                      </a:r>
                      <a:r>
                        <a:rPr lang="pt-BR" sz="1400" baseline="0" dirty="0" smtClean="0"/>
                        <a:t> (Grêmio)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50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Refeitório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80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Copa/cozinha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25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Quadra coberta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500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Brinquedoteca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100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Laboratório</a:t>
                      </a:r>
                      <a:r>
                        <a:rPr lang="pt-BR" sz="1400" baseline="0" dirty="0" smtClean="0"/>
                        <a:t> de Informática (30 computadores e 1 servidor e Internet banda larga)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50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13197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Laboratório</a:t>
                      </a:r>
                      <a:r>
                        <a:rPr lang="pt-BR" sz="1400" baseline="0" dirty="0" smtClean="0"/>
                        <a:t> de ciências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3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50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Banheiro de alunos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8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</a:t>
                      </a:r>
                      <a:r>
                        <a:rPr lang="pt-BR" sz="1400" baseline="0" dirty="0" smtClean="0"/>
                        <a:t> de depósito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2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30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 de </a:t>
                      </a:r>
                      <a:r>
                        <a:rPr lang="pt-BR" sz="1400" dirty="0" err="1" smtClean="0"/>
                        <a:t>TV/Vídeo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30</a:t>
                      </a:r>
                      <a:endParaRPr lang="pt-BR" sz="1400" dirty="0"/>
                    </a:p>
                  </a:txBody>
                  <a:tcPr marT="45718" marB="45718"/>
                </a:tc>
              </a:tr>
              <a:tr h="30479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Sala de Cópias/Mecanografia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</a:t>
                      </a:r>
                      <a:endParaRPr lang="pt-B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/>
                        <a:t>15</a:t>
                      </a:r>
                      <a:endParaRPr lang="pt-BR" sz="1400" dirty="0"/>
                    </a:p>
                  </a:txBody>
                  <a:tcPr marT="45718" marB="4571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r>
              <a:rPr lang="pt-BR" sz="3600" smtClean="0"/>
              <a:t>Tabela CAQi 2009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981075"/>
          <a:ext cx="8229600" cy="52930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 dirty="0">
                          <a:effectLst/>
                        </a:rPr>
                        <a:t>Tipo de unidade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Creche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Pré-escola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EF </a:t>
                      </a:r>
                      <a:r>
                        <a:rPr lang="pt-BR" sz="2000" u="none" strike="noStrike" dirty="0" smtClean="0">
                          <a:effectLst/>
                        </a:rPr>
                        <a:t>Anos </a:t>
                      </a:r>
                      <a:r>
                        <a:rPr lang="pt-BR" sz="2000" u="none" strike="noStrike" dirty="0">
                          <a:effectLst/>
                        </a:rPr>
                        <a:t>Iniciais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EF </a:t>
                      </a:r>
                      <a:r>
                        <a:rPr lang="pt-BR" sz="2000" u="none" strike="noStrike" dirty="0" smtClean="0">
                          <a:effectLst/>
                        </a:rPr>
                        <a:t>Anos </a:t>
                      </a:r>
                      <a:r>
                        <a:rPr lang="pt-BR" sz="2000" u="none" strike="noStrike" dirty="0">
                          <a:effectLst/>
                        </a:rPr>
                        <a:t>Finais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 Médio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92195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Tamanho médio (alunos)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130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264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480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600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900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12267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Jornada diária dos alunos (horas)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92195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Média de alunos por turma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13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30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30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Pessoal + Encargos (%)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81,60%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76,80%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76,10%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75,50%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76,50%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b="1" u="none" strike="noStrike" dirty="0">
                          <a:effectLst/>
                        </a:rPr>
                        <a:t>Custo total (R$)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6.450,70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2.527,76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2.396,44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/>
                        </a:rPr>
                        <a:t>2.347,20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2.429,27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370570">
                <a:tc gridSpan="6"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 smtClean="0">
                          <a:effectLst/>
                        </a:rPr>
                        <a:t>Fonte: Campanha Nacional pelo Direito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à Educação, 2011.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352928" cy="5614221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pt-BR" dirty="0" smtClean="0"/>
              <a:t>Custo de construção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0" y="6205594"/>
            <a:ext cx="6300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t-BR" dirty="0"/>
              <a:t>Fonte: Campanha Nacional pelo Direito à Educação, </a:t>
            </a:r>
            <a:r>
              <a:rPr lang="pt-BR" dirty="0" smtClean="0"/>
              <a:t>2013.</a:t>
            </a: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81391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Comparação do custo-aluno/ano da região Nordeste e o </a:t>
            </a:r>
            <a:r>
              <a:rPr lang="pt-BR" dirty="0" err="1" smtClean="0"/>
              <a:t>CAQi</a:t>
            </a:r>
            <a:r>
              <a:rPr lang="pt-BR" dirty="0" smtClean="0"/>
              <a:t> (2009).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285720" y="1785926"/>
          <a:ext cx="8501121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ângulo 2"/>
          <p:cNvSpPr/>
          <p:nvPr/>
        </p:nvSpPr>
        <p:spPr>
          <a:xfrm>
            <a:off x="0" y="6444044"/>
            <a:ext cx="7452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t-BR" dirty="0"/>
              <a:t>Fonte: Campanha Nacional pelo Direito à Educação, 2011</a:t>
            </a:r>
            <a:r>
              <a:rPr lang="pt-BR" dirty="0" smtClean="0"/>
              <a:t>. </a:t>
            </a:r>
            <a:r>
              <a:rPr lang="pt-BR" dirty="0" err="1" smtClean="0"/>
              <a:t>Undime</a:t>
            </a:r>
            <a:r>
              <a:rPr lang="pt-BR" dirty="0" smtClean="0"/>
              <a:t>, 2011.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r>
              <a:rPr lang="pt-BR" sz="3600" smtClean="0"/>
              <a:t>Tabela CAQi 2010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981075"/>
          <a:ext cx="8229600" cy="52930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 dirty="0">
                          <a:effectLst/>
                        </a:rPr>
                        <a:t>Tipo de unidade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Creche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Pré-escola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EF </a:t>
                      </a:r>
                      <a:r>
                        <a:rPr lang="pt-BR" sz="2000" u="none" strike="noStrike" dirty="0" smtClean="0">
                          <a:effectLst/>
                        </a:rPr>
                        <a:t>Anos </a:t>
                      </a:r>
                      <a:r>
                        <a:rPr lang="pt-BR" sz="2000" u="none" strike="noStrike" dirty="0">
                          <a:effectLst/>
                        </a:rPr>
                        <a:t>Iniciais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EF </a:t>
                      </a:r>
                      <a:r>
                        <a:rPr lang="pt-BR" sz="2000" u="none" strike="noStrike" dirty="0" smtClean="0">
                          <a:effectLst/>
                        </a:rPr>
                        <a:t>Anos </a:t>
                      </a:r>
                      <a:r>
                        <a:rPr lang="pt-BR" sz="2000" u="none" strike="noStrike" dirty="0">
                          <a:effectLst/>
                        </a:rPr>
                        <a:t>Finais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E Médio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92195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Tamanho médio (alunos)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130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264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480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600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900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122673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Jornada diária dos alunos (horas)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92195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Média de alunos por turma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24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30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30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>
                          <a:effectLst/>
                        </a:rPr>
                        <a:t>Pessoal + Encargos (%)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81,60%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 dirty="0">
                          <a:effectLst/>
                        </a:rPr>
                        <a:t>76,80%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76,10%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75,50%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u="none" strike="noStrike">
                          <a:effectLst/>
                        </a:rPr>
                        <a:t>76,50%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6171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000" u="none" strike="noStrike" dirty="0">
                          <a:effectLst/>
                        </a:rPr>
                        <a:t>Custo total (R$)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7.473,29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 2.928,46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 2.776,34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/>
                        </a:rPr>
                        <a:t>2.719,29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 smtClean="0">
                          <a:effectLst/>
                        </a:rPr>
                        <a:t>2.814,37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</a:tr>
              <a:tr h="370570">
                <a:tc gridSpan="6"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 smtClean="0">
                          <a:effectLst/>
                        </a:rPr>
                        <a:t>Fonte: Campanha Nacional pelo Direito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à Educação, 2011.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13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a CF/1988 demanda do PNE: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Art. 214. A lei estabelecerá o plano nacional de educação, de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duração decenal</a:t>
            </a:r>
            <a:r>
              <a:rPr lang="pt-BR" dirty="0"/>
              <a:t>, com o objetivo de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articular o sistema nacional de educação</a:t>
            </a:r>
            <a:r>
              <a:rPr lang="pt-BR" dirty="0"/>
              <a:t> em regime de colaboração e definir diretrizes, objetivos, metas e estratégias de implementação para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assegurar a manutenção e desenvolvimento do ensino</a:t>
            </a:r>
            <a:r>
              <a:rPr lang="pt-BR" dirty="0"/>
              <a:t> em seus diversos níveis, etapas e modalidades por meio de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ações integradas dos poderes públicos das diferentes esferas federativas</a:t>
            </a:r>
            <a:r>
              <a:rPr lang="pt-BR" dirty="0"/>
              <a:t> que conduzam a: </a:t>
            </a:r>
            <a:r>
              <a:rPr lang="pt-BR" dirty="0">
                <a:hlinkClick r:id="rId2"/>
              </a:rPr>
              <a:t>(Redação dada pela Emenda Constitucional nº 59, de 2009)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352656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CAQi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59354006"/>
              </p:ext>
            </p:extLst>
          </p:nvPr>
        </p:nvGraphicFramePr>
        <p:xfrm>
          <a:off x="16482" y="1513462"/>
          <a:ext cx="8948006" cy="4261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8711"/>
                <a:gridCol w="1003023"/>
                <a:gridCol w="985424"/>
                <a:gridCol w="985424"/>
                <a:gridCol w="985424"/>
              </a:tblGrid>
              <a:tr h="273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Etapa/Modalidade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2009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2010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2011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2012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Creche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6.450,70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7.480,00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8.352,82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8.803,99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Pré-escola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2.527,76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2.930,00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3.400,64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3.584,32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Ensino Fundamental - Anos Iniciais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2.396,44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2.772,00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3.273,12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3.449,91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Ensino Fundamental - Anos Finais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2.347,20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2.727,00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3.188,10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3.360,30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Ensino Médio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</a:rPr>
                        <a:t>2.396,44 </a:t>
                      </a:r>
                      <a:endParaRPr lang="pt-BR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</a:rPr>
                        <a:t>2.805,00 </a:t>
                      </a:r>
                      <a:endParaRPr lang="pt-BR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</a:rPr>
                        <a:t>3.294,37 </a:t>
                      </a:r>
                      <a:endParaRPr lang="pt-BR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FF0000"/>
                          </a:solidFill>
                          <a:effectLst/>
                        </a:rPr>
                        <a:t>3.472,31 </a:t>
                      </a:r>
                      <a:endParaRPr lang="pt-BR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Educação no Campo 1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4.415,37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5.110,00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5.738,58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6.048,54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Educação no Campo 2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4.152,74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4.808,00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5.526,04 </a:t>
                      </a:r>
                      <a:endParaRPr lang="pt-BR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5.824,52 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898" y="1113351"/>
            <a:ext cx="42537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Tabela.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VALORES DO </a:t>
            </a:r>
            <a:r>
              <a:rPr kumimoji="0" lang="pt-B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CAQi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(2009-2012)</a:t>
            </a:r>
            <a:endParaRPr kumimoji="0" lang="pt-B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482" y="5517232"/>
            <a:ext cx="912751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pt-BR" sz="11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Fonte: Campanha Nacional pelo Direito à Educação. Elaboração: Campanha Nacional pelo Direito à Educação.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330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smtClean="0"/>
              <a:t>Comportamento CAQi/2009 EF 1 x Fundeb/2009 EF 1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245113" y="1340768"/>
          <a:ext cx="86409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2" name="CaixaDeTexto 7"/>
          <p:cNvSpPr txBox="1">
            <a:spLocks noChangeArrowheads="1"/>
          </p:cNvSpPr>
          <p:nvPr/>
        </p:nvSpPr>
        <p:spPr bwMode="auto">
          <a:xfrm>
            <a:off x="900113" y="4076700"/>
            <a:ext cx="38941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000">
                <a:latin typeface="Calibri" pitchFamily="34" charset="0"/>
              </a:rPr>
              <a:t>Fonte: Campanha Nacional pelo Direito à Educação, 2011 e FNDE, 2009</a:t>
            </a:r>
          </a:p>
        </p:txBody>
      </p:sp>
      <p:sp>
        <p:nvSpPr>
          <p:cNvPr id="12293" name="CaixaDeTexto 9"/>
          <p:cNvSpPr txBox="1">
            <a:spLocks noChangeArrowheads="1"/>
          </p:cNvSpPr>
          <p:nvPr/>
        </p:nvSpPr>
        <p:spPr bwMode="auto">
          <a:xfrm>
            <a:off x="3132138" y="5013325"/>
            <a:ext cx="36560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alibri" pitchFamily="34" charset="0"/>
              </a:rPr>
              <a:t>Obs.: CAQi inclui alimentação escolar.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Comportamento CAQi 2010 X Fundeb 2010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467544" y="1988840"/>
          <a:ext cx="824594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1182688" y="4694238"/>
            <a:ext cx="38941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000">
                <a:latin typeface="Calibri" pitchFamily="34" charset="0"/>
              </a:rPr>
              <a:t>Fonte: Campanha Nacional pelo Direito à Educação, 2011 e FNDE, 2009</a:t>
            </a:r>
          </a:p>
        </p:txBody>
      </p:sp>
      <p:sp>
        <p:nvSpPr>
          <p:cNvPr id="13317" name="CaixaDeTexto 5"/>
          <p:cNvSpPr txBox="1">
            <a:spLocks noChangeArrowheads="1"/>
          </p:cNvSpPr>
          <p:nvPr/>
        </p:nvSpPr>
        <p:spPr bwMode="auto">
          <a:xfrm>
            <a:off x="3132138" y="5383213"/>
            <a:ext cx="36560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alibri" pitchFamily="34" charset="0"/>
              </a:rPr>
              <a:t>Obs.: CAQi inclui alimentação escolar.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98300656"/>
              </p:ext>
            </p:extLst>
          </p:nvPr>
        </p:nvGraphicFramePr>
        <p:xfrm>
          <a:off x="323528" y="1206840"/>
          <a:ext cx="8507287" cy="5244592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1101099"/>
                <a:gridCol w="1851547"/>
                <a:gridCol w="1851547"/>
                <a:gridCol w="1851547"/>
                <a:gridCol w="1851547"/>
              </a:tblGrid>
              <a:tr h="1072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UF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do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aportados por Estados e Municípios (previsão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necessários no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para garantir o </a:t>
                      </a:r>
                      <a:r>
                        <a:rPr lang="pt-BR" sz="1600" dirty="0" err="1">
                          <a:effectLst/>
                        </a:rPr>
                        <a:t>CAQi</a:t>
                      </a:r>
                      <a:endParaRPr lang="pt-B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(base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via       Fundeb </a:t>
                      </a:r>
                      <a:br>
                        <a:rPr lang="pt-BR" sz="1600">
                          <a:effectLst/>
                        </a:rPr>
                      </a:br>
                      <a:endParaRPr lang="pt-B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(previsão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para viabilizar o CAQi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/>
                      </a:r>
                      <a:br>
                        <a:rPr lang="pt-BR" sz="1600">
                          <a:effectLst/>
                        </a:rPr>
                      </a:br>
                      <a:r>
                        <a:rPr lang="pt-BR" sz="1600">
                          <a:effectLst/>
                        </a:rPr>
                        <a:t>(base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AC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638.251.462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892.533.114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254.281.652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AL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1.682.374.140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2.946.708.335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398.860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1.264.334.195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AM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2.146.581.209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3.693.269.631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286.529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1.546.688.422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AP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602.612.554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714.731.646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112.119.092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7.009.382.532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12.442.932.699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2.264.033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5.433.550.168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CE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3.986.443.436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6.957.956.638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1.110.954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2.971.513.201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2.369.896.327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2.747.184.091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377.287.764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GO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3.001.324.965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3.986.494.123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985.169.158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4.014.974.338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7.194.889.337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2.080.903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3.179.914.998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MG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9.190.477.730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14.239.418.434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 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5.048.940.703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1.524.423.065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2.185.997.448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661.574.383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1.654.640.284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2.792.431.074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1.137.790.790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PA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4.470.574.217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7.968.943.025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2.214.575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3.498.368.808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0" y="188640"/>
            <a:ext cx="7868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Quanto é preciso aumentar o </a:t>
            </a:r>
            <a:r>
              <a:rPr lang="pt-BR" sz="2400" b="1" dirty="0" err="1" smtClean="0"/>
              <a:t>Fundeb</a:t>
            </a:r>
            <a:r>
              <a:rPr lang="pt-BR" sz="2400" b="1" dirty="0" smtClean="0"/>
              <a:t> para viabilizar o </a:t>
            </a:r>
            <a:r>
              <a:rPr lang="pt-BR" sz="2400" b="1" dirty="0" err="1" smtClean="0"/>
              <a:t>CAQi</a:t>
            </a:r>
            <a:r>
              <a:rPr lang="pt-BR" sz="2400" b="1" dirty="0" smtClean="0"/>
              <a:t>?</a:t>
            </a:r>
            <a:endParaRPr lang="pt-BR" sz="2400" b="1" dirty="0"/>
          </a:p>
        </p:txBody>
      </p:sp>
    </p:spTree>
    <p:extLst>
      <p:ext uri="{BB962C8B-B14F-4D97-AF65-F5344CB8AC3E}">
        <p14:creationId xmlns="" xmlns:p14="http://schemas.microsoft.com/office/powerpoint/2010/main" val="19556644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8017417"/>
              </p:ext>
            </p:extLst>
          </p:nvPr>
        </p:nvGraphicFramePr>
        <p:xfrm>
          <a:off x="539552" y="1117816"/>
          <a:ext cx="7992888" cy="5047488"/>
        </p:xfrm>
        <a:graphic>
          <a:graphicData uri="http://schemas.openxmlformats.org/drawingml/2006/table">
            <a:tbl>
              <a:tblPr lastRow="1">
                <a:tableStyleId>{93296810-A885-4BE3-A3E7-6D5BEEA58F35}</a:tableStyleId>
              </a:tblPr>
              <a:tblGrid>
                <a:gridCol w="1034520"/>
                <a:gridCol w="1739592"/>
                <a:gridCol w="1739592"/>
                <a:gridCol w="1739592"/>
                <a:gridCol w="1739592"/>
              </a:tblGrid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PB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1.748.284.744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3.074.561.866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154.254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1.326.277.122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PE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3.989.960.495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6.828.064.711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530.611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2.838.104.216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PI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1.673.862.453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2.964.219.788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399.655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1.290.357.335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5.046.513.944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7.991.725.526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2.945.211.582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RJ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6.444.668.573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9.434.468.136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2.989.799.563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RN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1.516.644.774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2.625.726.952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1.109.082.178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RO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964.490.586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1.469.084.135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504.593.550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425.147.268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463.824.317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38.677.049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RS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5.727.395.131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7.189.126.056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1.461.730.925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SC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3.427.561.011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4.725.302.780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1.297.741.770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1.131.140.034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1.708.260.222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577.120.189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SP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25.903.591.684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29.129.817.811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3.226.226.127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997.087.938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1.331.546.398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334.458.460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101.288.304.893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147.699.218.292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9.440.374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46.410.913.399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% PIB (2012)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2,3%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3,35%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0,21%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1,05%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0" y="231031"/>
            <a:ext cx="7868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Quanto é preciso aumentar o </a:t>
            </a:r>
            <a:r>
              <a:rPr lang="pt-BR" sz="2400" b="1" dirty="0" err="1" smtClean="0"/>
              <a:t>Fundeb</a:t>
            </a:r>
            <a:r>
              <a:rPr lang="pt-BR" sz="2400" b="1" dirty="0" smtClean="0"/>
              <a:t> para viabilizar o </a:t>
            </a:r>
            <a:r>
              <a:rPr lang="pt-BR" sz="2400" b="1" dirty="0" err="1" smtClean="0"/>
              <a:t>CAQi</a:t>
            </a:r>
            <a:r>
              <a:rPr lang="pt-BR" sz="2400" b="1" dirty="0" smtClean="0"/>
              <a:t>?</a:t>
            </a:r>
            <a:endParaRPr lang="pt-BR" sz="2400" b="1" dirty="0"/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35496" y="6381328"/>
            <a:ext cx="23246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b="1" dirty="0">
                <a:latin typeface="Calibri" pitchFamily="34" charset="0"/>
              </a:rPr>
              <a:t>Fonte</a:t>
            </a:r>
            <a:r>
              <a:rPr lang="pt-BR" b="1" dirty="0" smtClean="0">
                <a:latin typeface="Calibri" pitchFamily="34" charset="0"/>
              </a:rPr>
              <a:t>: </a:t>
            </a:r>
            <a:r>
              <a:rPr lang="pt-BR" dirty="0" err="1" smtClean="0">
                <a:latin typeface="Calibri" pitchFamily="34" charset="0"/>
              </a:rPr>
              <a:t>Fineduca</a:t>
            </a:r>
            <a:r>
              <a:rPr lang="pt-BR" dirty="0" smtClean="0">
                <a:latin typeface="Calibri" pitchFamily="34" charset="0"/>
              </a:rPr>
              <a:t>, 2013.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28595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323850" y="125413"/>
            <a:ext cx="8229600" cy="1143000"/>
          </a:xfrm>
        </p:spPr>
        <p:txBody>
          <a:bodyPr/>
          <a:lstStyle/>
          <a:p>
            <a:pPr eaLnBrk="1" hangingPunct="1"/>
            <a:r>
              <a:rPr lang="pt-BR" sz="3600" smtClean="0"/>
              <a:t>Recursos arrecadados e disponíveis (2010)</a:t>
            </a:r>
          </a:p>
        </p:txBody>
      </p:sp>
      <p:graphicFrame>
        <p:nvGraphicFramePr>
          <p:cNvPr id="14339" name="Object 3"/>
          <p:cNvGraphicFramePr>
            <a:graphicFrameLocks/>
          </p:cNvGraphicFramePr>
          <p:nvPr/>
        </p:nvGraphicFramePr>
        <p:xfrm>
          <a:off x="468313" y="1196975"/>
          <a:ext cx="8161337" cy="5305425"/>
        </p:xfrm>
        <a:graphic>
          <a:graphicData uri="http://schemas.openxmlformats.org/presentationml/2006/ole">
            <p:oleObj spid="_x0000_s1038" name="Planilha" r:id="rId3" imgW="8163012" imgH="5305545" progId="Excel.Sheet.8">
              <p:embed/>
            </p:oleObj>
          </a:graphicData>
        </a:graphic>
      </p:graphicFrame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07504" y="6443489"/>
            <a:ext cx="51092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b="1" dirty="0">
                <a:latin typeface="Calibri" pitchFamily="34" charset="0"/>
              </a:rPr>
              <a:t>Fonte:</a:t>
            </a: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Presidência da República. </a:t>
            </a:r>
            <a:r>
              <a:rPr lang="pt-BR" dirty="0">
                <a:latin typeface="Calibri" pitchFamily="34" charset="0"/>
              </a:rPr>
              <a:t>Elaboração própria.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3"/>
          <p:cNvGraphicFramePr>
            <a:graphicFrameLocks noGrp="1"/>
          </p:cNvGraphicFramePr>
          <p:nvPr>
            <p:ph idx="1"/>
          </p:nvPr>
        </p:nvGraphicFramePr>
        <p:xfrm>
          <a:off x="484188" y="1600200"/>
          <a:ext cx="8174037" cy="4525963"/>
        </p:xfrm>
        <a:graphic>
          <a:graphicData uri="http://schemas.openxmlformats.org/presentationml/2006/ole">
            <p:oleObj spid="_x0000_s2062" name="Planilha" r:id="rId3" imgW="8343872" imgH="4619643" progId="Excel.Sheet.8">
              <p:embed/>
            </p:oleObj>
          </a:graphicData>
        </a:graphic>
      </p:graphicFrame>
      <p:sp>
        <p:nvSpPr>
          <p:cNvPr id="15363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Participação dos entes federados no gasto público global em educação (2009)</a:t>
            </a:r>
            <a:endParaRPr lang="pt-BR" sz="3600" smtClean="0"/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07504" y="6371481"/>
            <a:ext cx="5749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b="1" dirty="0">
                <a:latin typeface="Calibri" pitchFamily="34" charset="0"/>
              </a:rPr>
              <a:t>Fonte:</a:t>
            </a:r>
            <a:r>
              <a:rPr lang="pt-BR" dirty="0">
                <a:latin typeface="Calibri" pitchFamily="34" charset="0"/>
              </a:rPr>
              <a:t> Adaptado de Inep/MEC (2012a). Elaboração própria.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áfico 4"/>
          <p:cNvGraphicFramePr>
            <a:graphicFrameLocks/>
          </p:cNvGraphicFramePr>
          <p:nvPr/>
        </p:nvGraphicFramePr>
        <p:xfrm>
          <a:off x="357188" y="428625"/>
          <a:ext cx="8429625" cy="5768975"/>
        </p:xfrm>
        <a:graphic>
          <a:graphicData uri="http://schemas.openxmlformats.org/presentationml/2006/ole">
            <p:oleObj spid="_x0000_s3086" r:id="rId3" imgW="8425402" imgH="5773412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Distribuição de recursos, por nível e etapa da educação (2010)</a:t>
            </a:r>
            <a:endParaRPr lang="pt-BR" dirty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>
              <a:latin typeface="Calibri" pitchFamily="34" charset="0"/>
            </a:endParaRPr>
          </a:p>
        </p:txBody>
      </p:sp>
      <p:graphicFrame>
        <p:nvGraphicFramePr>
          <p:cNvPr id="17412" name="Objeto 4"/>
          <p:cNvGraphicFramePr>
            <a:graphicFrameLocks/>
          </p:cNvGraphicFramePr>
          <p:nvPr/>
        </p:nvGraphicFramePr>
        <p:xfrm>
          <a:off x="230188" y="1679575"/>
          <a:ext cx="8683625" cy="4506913"/>
        </p:xfrm>
        <a:graphic>
          <a:graphicData uri="http://schemas.openxmlformats.org/presentationml/2006/ole">
            <p:oleObj spid="_x0000_s4110" r:id="rId3" imgW="8681456" imgH="4505334" progId="Excel.Sheet.8">
              <p:embed/>
            </p:oleObj>
          </a:graphicData>
        </a:graphic>
      </p:graphicFrame>
      <p:sp>
        <p:nvSpPr>
          <p:cNvPr id="17413" name="Retângulo 5"/>
          <p:cNvSpPr>
            <a:spLocks noChangeArrowheads="1"/>
          </p:cNvSpPr>
          <p:nvPr/>
        </p:nvSpPr>
        <p:spPr bwMode="auto">
          <a:xfrm>
            <a:off x="250825" y="6237288"/>
            <a:ext cx="5749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b="1" dirty="0">
                <a:latin typeface="Calibri" pitchFamily="34" charset="0"/>
              </a:rPr>
              <a:t>Fonte:</a:t>
            </a:r>
            <a:r>
              <a:rPr lang="pt-BR" dirty="0">
                <a:latin typeface="Calibri" pitchFamily="34" charset="0"/>
              </a:rPr>
              <a:t> Adaptado de Inep/MEC (2012a). Elaboração própria.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3600" smtClean="0"/>
              <a:t>Evolução do investimento em educação por percentual do PIB (2000-2010)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>
              <a:latin typeface="Calibri" pitchFamily="34" charset="0"/>
            </a:endParaRPr>
          </a:p>
        </p:txBody>
      </p:sp>
      <p:graphicFrame>
        <p:nvGraphicFramePr>
          <p:cNvPr id="18436" name="Objeto 4"/>
          <p:cNvGraphicFramePr>
            <a:graphicFrameLocks/>
          </p:cNvGraphicFramePr>
          <p:nvPr/>
        </p:nvGraphicFramePr>
        <p:xfrm>
          <a:off x="374650" y="1679575"/>
          <a:ext cx="8394700" cy="4794250"/>
        </p:xfrm>
        <a:graphic>
          <a:graphicData uri="http://schemas.openxmlformats.org/presentationml/2006/ole">
            <p:oleObj spid="_x0000_s5134" r:id="rId3" imgW="8401016" imgH="4791871" progId="Excel.Sheet.8">
              <p:embed/>
            </p:oleObj>
          </a:graphicData>
        </a:graphic>
      </p:graphicFrame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35496" y="6443489"/>
            <a:ext cx="5749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b="1" dirty="0">
                <a:latin typeface="Calibri" pitchFamily="34" charset="0"/>
              </a:rPr>
              <a:t>Fonte:</a:t>
            </a:r>
            <a:r>
              <a:rPr lang="pt-BR" dirty="0">
                <a:latin typeface="Calibri" pitchFamily="34" charset="0"/>
              </a:rPr>
              <a:t> Adaptado de Inep/MEC (2012a). Elaboração própria.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a CF/1988 demanda do PNE: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I - erradicação do analfabetismo;</a:t>
            </a:r>
          </a:p>
          <a:p>
            <a:pPr marL="0" indent="0">
              <a:buNone/>
            </a:pPr>
            <a:r>
              <a:rPr lang="pt-BR" dirty="0"/>
              <a:t>II - universalização do atendimento escolar;</a:t>
            </a:r>
          </a:p>
          <a:p>
            <a:pPr marL="0" indent="0">
              <a:buNone/>
            </a:pPr>
            <a:r>
              <a:rPr lang="pt-BR" dirty="0"/>
              <a:t>III - melhoria da qualidade do ensino;</a:t>
            </a:r>
          </a:p>
          <a:p>
            <a:pPr marL="0" indent="0">
              <a:buNone/>
            </a:pPr>
            <a:r>
              <a:rPr lang="pt-BR" dirty="0"/>
              <a:t>IV - formação para o trabalho;</a:t>
            </a:r>
          </a:p>
          <a:p>
            <a:pPr marL="0" indent="0">
              <a:buNone/>
            </a:pPr>
            <a:r>
              <a:rPr lang="pt-BR" dirty="0"/>
              <a:t>V - promoção humanística, científica e tecnológica do País.</a:t>
            </a:r>
          </a:p>
          <a:p>
            <a:pPr marL="0" indent="0">
              <a:buNone/>
            </a:pPr>
            <a:r>
              <a:rPr lang="pt-BR" dirty="0"/>
              <a:t>VI -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estabelecimento de meta de aplicação de recursos públicos em educação como proporção do produto interno bruto.</a:t>
            </a:r>
            <a:r>
              <a:rPr lang="pt-BR" dirty="0"/>
              <a:t> </a:t>
            </a:r>
            <a:r>
              <a:rPr lang="pt-BR" dirty="0">
                <a:hlinkClick r:id="rId2"/>
              </a:rPr>
              <a:t>(Incluído pela Emenda Constitucional nº 59, de 2009)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8115722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28596" y="1402080"/>
          <a:ext cx="8072496" cy="3200400"/>
        </p:xfrm>
        <a:graphic>
          <a:graphicData uri="http://schemas.openxmlformats.org/drawingml/2006/table">
            <a:tbl>
              <a:tblPr firstRow="1">
                <a:tableStyleId>{08FB837D-C827-4EFA-A057-4D05807E0F7C}</a:tableStyleId>
              </a:tblPr>
              <a:tblGrid>
                <a:gridCol w="2018124"/>
                <a:gridCol w="2018124"/>
                <a:gridCol w="2018124"/>
                <a:gridCol w="2018124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/>
                        <a:t>Nível</a:t>
                      </a:r>
                      <a:endParaRPr lang="pt-BR" sz="2000" b="1" dirty="0"/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/>
                        <a:t>Brasil</a:t>
                      </a:r>
                      <a:endParaRPr lang="pt-BR" sz="2000" b="1" dirty="0"/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Média da OCDE</a:t>
                      </a:r>
                      <a:endParaRPr lang="pt-BR" sz="2000" b="1"/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Posição do Brasil no ranking</a:t>
                      </a:r>
                      <a:endParaRPr lang="pt-BR" sz="2000" b="1"/>
                    </a:p>
                  </a:txBody>
                  <a:tcPr marL="95250" marR="9525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Ensino pré-primário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US$ 1,696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US$ 6,670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3º </a:t>
                      </a:r>
                      <a:r>
                        <a:rPr lang="pt-BR" sz="2000" dirty="0"/>
                        <a:t>pior colocado de 34 países</a:t>
                      </a:r>
                    </a:p>
                  </a:txBody>
                  <a:tcPr marL="95250" marR="9525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Ensino primário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/>
                        <a:t>US$ 2,405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US$ 7,719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4º </a:t>
                      </a:r>
                      <a:r>
                        <a:rPr lang="pt-BR" sz="2000" dirty="0"/>
                        <a:t>pior colocado de 35 países</a:t>
                      </a:r>
                    </a:p>
                  </a:txBody>
                  <a:tcPr marL="95250" marR="9525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Ensino secundário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/>
                        <a:t>US$ 2,235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/>
                        <a:t>US$ 9,312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3º</a:t>
                      </a:r>
                      <a:r>
                        <a:rPr lang="pt-BR" sz="2000" dirty="0"/>
                        <a:t> pior colocado de 37 países</a:t>
                      </a:r>
                    </a:p>
                  </a:txBody>
                  <a:tcPr marL="95250" marR="95250" marT="95250" marB="95250"/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-32" y="5676544"/>
            <a:ext cx="91440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USD = Dólar americano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Fonte: OCDE, 2012.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35716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INVESTIMENTOS FINANCEIROS EM EDUCAÇÃO - GASTO ANUAL POR ALUNO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Contatos: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t-BR" b="1" smtClean="0"/>
              <a:t>Campanha Nacional pelo Direito à Educação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http://www.campanha.org.br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Email: coordenacao@campanhaeducacao.org.br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Twitter: @camp_educacao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Retrocessos nos textos da CAE e CCJ/Senado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pt-BR" sz="1800" dirty="0"/>
              <a:t>d</a:t>
            </a:r>
            <a:r>
              <a:rPr lang="pt-BR" sz="1800" dirty="0" smtClean="0"/>
              <a:t>esobrigação do poder público em criar matrículas em educação profissional de nível médio;</a:t>
            </a:r>
          </a:p>
          <a:p>
            <a:pPr marL="514350" indent="-514350">
              <a:buAutoNum type="alphaLcPeriod"/>
            </a:pPr>
            <a:r>
              <a:rPr lang="pt-BR" sz="1800" dirty="0"/>
              <a:t>d</a:t>
            </a:r>
            <a:r>
              <a:rPr lang="pt-BR" sz="1800" dirty="0" smtClean="0"/>
              <a:t>esobrigação do poder público em criar matrículas em educação superior;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inclusão da pré-escola nas exceções do financiamento público da meta 20</a:t>
            </a:r>
            <a:r>
              <a:rPr lang="pt-BR" sz="1800" dirty="0" smtClean="0"/>
              <a:t>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extinção das conferências municipais e estaduais de educação precedentes à </a:t>
            </a:r>
            <a:r>
              <a:rPr lang="pt-BR" sz="1800" dirty="0" err="1"/>
              <a:t>Conae</a:t>
            </a:r>
            <a:r>
              <a:rPr lang="pt-BR" sz="1800" dirty="0" smtClean="0"/>
              <a:t>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extinção do prazo para regulamentar a gestão democrática da educação nos entes </a:t>
            </a:r>
            <a:r>
              <a:rPr lang="pt-BR" sz="1800" dirty="0" smtClean="0"/>
              <a:t>federados;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extinção do prazo para regulamentar o Sistema Nacional de </a:t>
            </a:r>
            <a:r>
              <a:rPr lang="pt-BR" sz="1800" dirty="0" smtClean="0"/>
              <a:t>Educação;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retirada dos pré-requisitos de diagnóstico, metas e estratégias para a protocolização dos novos </a:t>
            </a:r>
            <a:r>
              <a:rPr lang="pt-BR" sz="1800" dirty="0" err="1" smtClean="0"/>
              <a:t>PNEs</a:t>
            </a:r>
            <a:r>
              <a:rPr lang="pt-BR" sz="1800" dirty="0" smtClean="0"/>
              <a:t>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extinção do prazo para aprovação da Lei de Responsabilidade </a:t>
            </a:r>
            <a:r>
              <a:rPr lang="pt-BR" sz="1800" dirty="0" smtClean="0"/>
              <a:t>Educacional;</a:t>
            </a:r>
          </a:p>
          <a:p>
            <a:pPr marL="514350" indent="-514350">
              <a:buAutoNum type="alphaLcPeriod"/>
            </a:pPr>
            <a:r>
              <a:rPr lang="pt-BR" sz="1800" dirty="0" smtClean="0"/>
              <a:t>a </a:t>
            </a:r>
            <a:r>
              <a:rPr lang="pt-BR" sz="1800" dirty="0"/>
              <a:t>supressão da estratégia 20.8 do substitutivo da CAE -Senado, que previa a complementação da União ao </a:t>
            </a:r>
            <a:r>
              <a:rPr lang="pt-BR" sz="1800" dirty="0" err="1"/>
              <a:t>CAQi</a:t>
            </a:r>
            <a:r>
              <a:rPr lang="pt-BR" sz="1800" dirty="0"/>
              <a:t> e ao CAQ.</a:t>
            </a:r>
          </a:p>
        </p:txBody>
      </p:sp>
    </p:spTree>
    <p:extLst>
      <p:ext uri="{BB962C8B-B14F-4D97-AF65-F5344CB8AC3E}">
        <p14:creationId xmlns="" xmlns:p14="http://schemas.microsoft.com/office/powerpoint/2010/main" val="29261055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 e dilemas do federalismo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5184775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Font typeface="Arial" charset="0"/>
              <a:buNone/>
            </a:pPr>
            <a:r>
              <a:rPr lang="pt-BR" sz="2000" dirty="0" smtClean="0"/>
              <a:t>Estados federativos em matéria de política social: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pt-BR" sz="2000" dirty="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000" b="1" dirty="0" smtClean="0"/>
              <a:t>Eficientes: </a:t>
            </a:r>
            <a:r>
              <a:rPr lang="pt-BR" sz="2000" dirty="0" smtClean="0"/>
              <a:t>Produzem níveis comparativamente mais baixos de gasto social (</a:t>
            </a:r>
            <a:r>
              <a:rPr lang="pt-BR" sz="2000" dirty="0" err="1" smtClean="0"/>
              <a:t>Petersen</a:t>
            </a:r>
            <a:r>
              <a:rPr lang="pt-BR" sz="2000" dirty="0" smtClean="0"/>
              <a:t>, 1995, </a:t>
            </a:r>
            <a:r>
              <a:rPr lang="pt-BR" sz="2000" dirty="0" err="1" smtClean="0"/>
              <a:t>Banting</a:t>
            </a:r>
            <a:r>
              <a:rPr lang="pt-BR" sz="2000" dirty="0" smtClean="0"/>
              <a:t>; </a:t>
            </a:r>
            <a:r>
              <a:rPr lang="pt-BR" sz="2000" dirty="0" err="1" smtClean="0"/>
              <a:t>Corbett</a:t>
            </a:r>
            <a:r>
              <a:rPr lang="pt-BR" sz="2000" dirty="0" smtClean="0"/>
              <a:t>, 2003), 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pt-BR" sz="2000" dirty="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000" b="1" dirty="0" smtClean="0"/>
              <a:t>Ineficazes: </a:t>
            </a:r>
            <a:r>
              <a:rPr lang="pt-BR" sz="2000" dirty="0" smtClean="0"/>
              <a:t>Bem como menor abrangência e cobertura dos programas sociais (Weir; </a:t>
            </a:r>
            <a:r>
              <a:rPr lang="pt-BR" sz="2000" dirty="0" err="1" smtClean="0"/>
              <a:t>Orloff</a:t>
            </a:r>
            <a:r>
              <a:rPr lang="pt-BR" sz="2000" dirty="0" smtClean="0"/>
              <a:t>; </a:t>
            </a:r>
            <a:r>
              <a:rPr lang="pt-BR" sz="2000" dirty="0" err="1" smtClean="0"/>
              <a:t>Skocpol</a:t>
            </a:r>
            <a:r>
              <a:rPr lang="pt-BR" sz="2000" dirty="0" smtClean="0"/>
              <a:t>, 1988; </a:t>
            </a:r>
            <a:r>
              <a:rPr lang="pt-BR" sz="2000" dirty="0" err="1" smtClean="0"/>
              <a:t>Pierson</a:t>
            </a:r>
            <a:r>
              <a:rPr lang="pt-BR" sz="2000" dirty="0" smtClean="0"/>
              <a:t>, 1996).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pt-BR" sz="2000" dirty="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000" b="1" dirty="0" smtClean="0"/>
              <a:t>Tendem a descoordenação: </a:t>
            </a:r>
            <a:r>
              <a:rPr lang="pt-BR" sz="2000" dirty="0" smtClean="0"/>
              <a:t>Tenderiam ainda a tornar mais difíceis os problemas de coordenação dos objetivos das políticas, gerando superposição de competências e competição entre os diferentes níveis de governo (Weaver; </a:t>
            </a:r>
            <a:r>
              <a:rPr lang="pt-BR" sz="2000" dirty="0" err="1" smtClean="0"/>
              <a:t>Rockman</a:t>
            </a:r>
            <a:r>
              <a:rPr lang="pt-BR" sz="2000" dirty="0" smtClean="0"/>
              <a:t>, 1993).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pt-BR" sz="2000" dirty="0" smtClean="0"/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Exigem padrões mínimos: </a:t>
            </a:r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políticas nacionais tenderiam a se caracterizar por um mínimo denominador comum</a:t>
            </a:r>
            <a:r>
              <a:rPr lang="pt-BR" sz="2000" dirty="0" smtClean="0"/>
              <a:t> (Weaver; </a:t>
            </a:r>
            <a:r>
              <a:rPr lang="pt-BR" sz="2000" dirty="0" err="1" smtClean="0"/>
              <a:t>Rockman</a:t>
            </a:r>
            <a:r>
              <a:rPr lang="pt-BR" sz="2000" dirty="0" smtClean="0"/>
              <a:t>, 1993; </a:t>
            </a:r>
            <a:r>
              <a:rPr lang="pt-BR" sz="2000" dirty="0" err="1" smtClean="0"/>
              <a:t>Tsebelis</a:t>
            </a:r>
            <a:r>
              <a:rPr lang="pt-BR" sz="2000" dirty="0" smtClean="0"/>
              <a:t>, 1997).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Educação e </a:t>
            </a:r>
            <a:r>
              <a:rPr lang="pt-BR" i="1" dirty="0" smtClean="0"/>
              <a:t>nosso</a:t>
            </a:r>
            <a:r>
              <a:rPr lang="pt-BR" dirty="0" smtClean="0"/>
              <a:t> federalismo</a:t>
            </a:r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Art. 22: Compete privativamente à União legislar sobre: XXIV - diretrizes e bases da educação nacional;</a:t>
            </a:r>
          </a:p>
          <a:p>
            <a:pPr eaLnBrk="1" hangingPunct="1"/>
            <a:endParaRPr lang="pt-BR" dirty="0" smtClean="0"/>
          </a:p>
          <a:p>
            <a:r>
              <a:rPr lang="pt-BR" dirty="0" smtClean="0"/>
              <a:t>Art. 23, V - proporcionar os meios de acesso à cultura, à educação e à ciência. Parágrafo Único: </a:t>
            </a:r>
            <a:r>
              <a:rPr lang="pt-BR" i="1" dirty="0" smtClean="0"/>
              <a:t>Leis </a:t>
            </a:r>
            <a:r>
              <a:rPr lang="pt-BR" dirty="0" smtClean="0"/>
              <a:t>para Cooperação federativa;</a:t>
            </a:r>
          </a:p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Art. 211: Regime de colaboração;</a:t>
            </a:r>
          </a:p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Art. 214: Sistema Nacional de Educação, articulado pelo Plano Nacional de Educação.</a:t>
            </a:r>
          </a:p>
          <a:p>
            <a:pPr eaLnBrk="1" hangingPunct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CF/1988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Art. 206. O ensino será ministrado com base nos seguintes princípios:</a:t>
            </a:r>
          </a:p>
          <a:p>
            <a:pPr marL="0" indent="0">
              <a:buNone/>
            </a:pPr>
            <a:r>
              <a:rPr lang="pt-BR" dirty="0" smtClean="0"/>
              <a:t>I - igualdade de condições para o acesso e permanência na escola;</a:t>
            </a:r>
          </a:p>
          <a:p>
            <a:pPr marL="0" indent="0">
              <a:buNone/>
            </a:pPr>
            <a:r>
              <a:rPr lang="pt-BR" dirty="0"/>
              <a:t>V - valorização dos profissionais da educação escolar, garantidos, na forma da lei, planos de carreira, com ingresso exclusivamente por concurso público de provas e títulos, aos das redes públicas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/>
              <a:t>VII - garantia de padrão de qualidade.</a:t>
            </a:r>
          </a:p>
          <a:p>
            <a:pPr marL="0" indent="0">
              <a:buNone/>
            </a:pPr>
            <a:r>
              <a:rPr lang="pt-BR" dirty="0"/>
              <a:t>VIII - piso salarial profissional nacional para os profissionais da educação escolar pública, nos termos de lei federal.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1200140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CF/1988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/>
              <a:t>Art. 211. A União, os Estados, o Distrito Federal e os Municípios organizarão em regime de colaboração seus sistemas de ensino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§ 1º A União organizará o sistema federal de ensino e o dos Territórios, financiará as instituições de ensino públicas federais e exercerá, em matéria educacional, função redistributiva e supletiva, de forma a garantir equalização de oportunidades educacionais e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padrão mínimo de qualidade</a:t>
            </a:r>
            <a:r>
              <a:rPr lang="pt-BR" dirty="0"/>
              <a:t> do ensino mediante assistência técnica e financeira aos Estados, ao Distrito Federal e aos Municípios;</a:t>
            </a:r>
          </a:p>
        </p:txBody>
      </p:sp>
    </p:spTree>
    <p:extLst>
      <p:ext uri="{BB962C8B-B14F-4D97-AF65-F5344CB8AC3E}">
        <p14:creationId xmlns="" xmlns:p14="http://schemas.microsoft.com/office/powerpoint/2010/main" val="4601056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CAQi</a:t>
            </a:r>
            <a:r>
              <a:rPr lang="pt-BR" dirty="0" smtClean="0"/>
              <a:t> e a legislação – CF/1988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/>
              <a:t>Art. 60. Até o 14º (décimo quarto) ano a partir da promulgação desta Emenda Constitucional, os Estados, o Distrito Federal e os Municípios destinarão parte dos recursos a que se refere o caput do art. 212 da Constituição Federal à manutenção e desenvolvimento da educação básica e à remuneração condigna dos trabalhadores da educação, respeitadas as seguintes disposições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§ 1º A União, os Estados, o Distrito Federal e os Municípios deverão assegurar, no financiamento da educação básica, a melhoria da qualidade de ensino, de forma a garantir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padrão mínimo definido nacionalmente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2420548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2412</Words>
  <Application>Microsoft Office PowerPoint</Application>
  <PresentationFormat>Apresentação na tela (4:3)</PresentationFormat>
  <Paragraphs>463</Paragraphs>
  <Slides>31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31</vt:i4>
      </vt:variant>
    </vt:vector>
  </HeadingPairs>
  <TitlesOfParts>
    <vt:vector size="34" baseType="lpstr">
      <vt:lpstr>Tema do Office</vt:lpstr>
      <vt:lpstr>Planilha</vt:lpstr>
      <vt:lpstr>Planilha do Microsoft Office Excel 97-2003</vt:lpstr>
      <vt:lpstr>PNE, Federação e Educação: desafios para a educação de qualidade para todos e todas</vt:lpstr>
      <vt:lpstr>O que a CF/1988 demanda do PNE:</vt:lpstr>
      <vt:lpstr>O que a CF/1988 demanda do PNE:</vt:lpstr>
      <vt:lpstr>Retrocessos nos textos da CAE e CCJ/Senado Federal</vt:lpstr>
      <vt:lpstr>Contexto e dilemas do federalismo</vt:lpstr>
      <vt:lpstr>Educação e nosso federalismo</vt:lpstr>
      <vt:lpstr>O CAQi e a legislação – CF/1988</vt:lpstr>
      <vt:lpstr>O CAQi e a legislação – CF/1988</vt:lpstr>
      <vt:lpstr>O CAQi e a legislação – CF/1988</vt:lpstr>
      <vt:lpstr>O CAQi e a legislação – LDB/1996</vt:lpstr>
      <vt:lpstr>O CAQi e a legislação – LDB/1996</vt:lpstr>
      <vt:lpstr>O CAQi e a legislação – LDB/1996</vt:lpstr>
      <vt:lpstr>Processo de elaboração do CAQi</vt:lpstr>
      <vt:lpstr>Princípios do CAQi</vt:lpstr>
      <vt:lpstr>Escola do CAQi – EF Anos Iniciais</vt:lpstr>
      <vt:lpstr>Tabela CAQi 2009</vt:lpstr>
      <vt:lpstr>Custo de construção</vt:lpstr>
      <vt:lpstr>Comparação do custo-aluno/ano da região Nordeste e o CAQi (2009).</vt:lpstr>
      <vt:lpstr>Tabela CAQi 2010</vt:lpstr>
      <vt:lpstr>CAQi</vt:lpstr>
      <vt:lpstr>Comportamento CAQi/2009 EF 1 x Fundeb/2009 EF 1</vt:lpstr>
      <vt:lpstr>Comportamento CAQi 2010 X Fundeb 2010</vt:lpstr>
      <vt:lpstr>Slide 23</vt:lpstr>
      <vt:lpstr>Slide 24</vt:lpstr>
      <vt:lpstr>Recursos arrecadados e disponíveis (2010)</vt:lpstr>
      <vt:lpstr>Participação dos entes federados no gasto público global em educação (2009)</vt:lpstr>
      <vt:lpstr>Slide 27</vt:lpstr>
      <vt:lpstr>Distribuição de recursos, por nível e etapa da educação (2010)</vt:lpstr>
      <vt:lpstr>Evolução do investimento em educação por percentual do PIB (2000-2010)</vt:lpstr>
      <vt:lpstr>Slide 30</vt:lpstr>
      <vt:lpstr>Contatos: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CAQi e CAQ: mecanismos para o financiamento da educação</dc:title>
  <dc:creator>coordenacao1</dc:creator>
  <cp:lastModifiedBy>angomes</cp:lastModifiedBy>
  <cp:revision>15</cp:revision>
  <dcterms:created xsi:type="dcterms:W3CDTF">2013-08-07T17:43:37Z</dcterms:created>
  <dcterms:modified xsi:type="dcterms:W3CDTF">2013-10-08T23:34:48Z</dcterms:modified>
</cp:coreProperties>
</file>