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80" r:id="rId5"/>
    <p:sldId id="422" r:id="rId6"/>
    <p:sldId id="260" r:id="rId7"/>
    <p:sldId id="418" r:id="rId8"/>
    <p:sldId id="261" r:id="rId9"/>
    <p:sldId id="419" r:id="rId10"/>
    <p:sldId id="420" r:id="rId11"/>
    <p:sldId id="270" r:id="rId12"/>
    <p:sldId id="271" r:id="rId13"/>
    <p:sldId id="442" r:id="rId14"/>
    <p:sldId id="441" r:id="rId15"/>
    <p:sldId id="272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entury Gothic" panose="020B0502020202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gGSGg5zLRkvtNwy7zxsfINk6YO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02119E-5B3B-4F9C-BD13-B73D91D1A2AC}">
  <a:tblStyle styleId="{6D02119E-5B3B-4F9C-BD13-B73D91D1A2A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de08afcf49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13" name="Google Shape;313;g1de08afcf49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4500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de08afcf49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2" name="Google Shape;342;g1de08afcf49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de08afcf49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g1de08afcf49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de08afcf49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g1de08afcf49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68596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de08afcf49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13" name="Google Shape;313;g1de08afcf49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268338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3" name="Google Shape;36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de08afcf4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14" name="Google Shape;114;g1de08afcf4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9180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de08afcf4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g1de08afcf4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93202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de08afcf49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6" name="Google Shape;186;g1de08afcf49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06630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de08afcf49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g1de08afcf49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de08afcf49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7" name="Google Shape;327;g1de08afcf49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9486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33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-395783" y="1277007"/>
            <a:ext cx="11527500" cy="4414643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495958" y="2391876"/>
            <a:ext cx="10115101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2800" kern="1200" dirty="0">
                <a:solidFill>
                  <a:srgbClr val="3F3F3F"/>
                </a:solidFill>
                <a:latin typeface="Century Gothic"/>
                <a:sym typeface="Century Gothic"/>
              </a:rPr>
              <a:t>Reforma Tributária – Regimes Específicos e Favorecidos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lang="pt-BR" sz="2800" kern="1200" dirty="0">
              <a:solidFill>
                <a:srgbClr val="3F3F3F"/>
              </a:solidFill>
              <a:latin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2800" kern="1200" dirty="0">
                <a:solidFill>
                  <a:srgbClr val="3F3F3F"/>
                </a:solidFill>
                <a:latin typeface="Century Gothic"/>
                <a:sym typeface="Century Gothic"/>
              </a:rPr>
              <a:t>A Educação Brasileira e a PEC 45/2019</a:t>
            </a:r>
            <a:endParaRPr sz="2800" kern="1200" dirty="0">
              <a:solidFill>
                <a:srgbClr val="3F3F3F"/>
              </a:solidFill>
              <a:latin typeface="Century Gothic"/>
              <a:sym typeface="Century Gothic"/>
            </a:endParaRPr>
          </a:p>
        </p:txBody>
      </p:sp>
      <p:cxnSp>
        <p:nvCxnSpPr>
          <p:cNvPr id="90" name="Google Shape;90;p1"/>
          <p:cNvCxnSpPr/>
          <p:nvPr/>
        </p:nvCxnSpPr>
        <p:spPr>
          <a:xfrm rot="10800000" flipH="1">
            <a:off x="245995" y="4061845"/>
            <a:ext cx="10702800" cy="3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Google Shape;368;p27">
            <a:extLst>
              <a:ext uri="{FF2B5EF4-FFF2-40B4-BE49-F238E27FC236}">
                <a16:creationId xmlns:a16="http://schemas.microsoft.com/office/drawing/2014/main" id="{3B59C5A0-E7CF-748F-AD06-58BBC96E99E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995" y="4473455"/>
            <a:ext cx="2310992" cy="80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C9D39D5-4D79-72A3-F59C-48FA470FE7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555" y="4397428"/>
            <a:ext cx="981772" cy="24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DAD1FC7-C9B9-0B26-D0D7-0356313B24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521" y="4408109"/>
            <a:ext cx="958702" cy="21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5FD83E0-E7D1-7B6E-5D36-050BC00170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232" y="4329868"/>
            <a:ext cx="475933" cy="305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0A54B8D-6E22-7953-D141-BD060758AE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206" y="5158865"/>
            <a:ext cx="366562" cy="30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1B55590-BEC6-B214-936F-7B390EA9E7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613" y="5230841"/>
            <a:ext cx="605811" cy="18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15906C4-4BD0-9CA8-B54F-F3EA1D548F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636" y="5238531"/>
            <a:ext cx="707491" cy="18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EB58BB7-4F34-0C85-9D03-0340BF6234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871" y="5187618"/>
            <a:ext cx="929650" cy="19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00BB8BC-D289-D912-A065-B886DB17D9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172" y="4370085"/>
            <a:ext cx="799773" cy="29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69973AC-5636-4A7A-7935-FC50640C02E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336" y="4293184"/>
            <a:ext cx="944176" cy="448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204C519-7709-3883-7F0C-0E07698F58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81" y="5199455"/>
            <a:ext cx="724580" cy="241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79FE09F-0C81-AF60-344A-4870264FD3C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972" y="5187618"/>
            <a:ext cx="892054" cy="26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1F6E3FA2-E3B3-5F2E-4FB9-C93E1BC0CB3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549" y="4410672"/>
            <a:ext cx="785247" cy="21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020F2FA-3FD2-D617-B305-C5FC2CCA082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805" y="4394437"/>
            <a:ext cx="400741" cy="246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ABIEE - Associação Brasileira de Instituições Educacionais ...">
            <a:extLst>
              <a:ext uri="{FF2B5EF4-FFF2-40B4-BE49-F238E27FC236}">
                <a16:creationId xmlns:a16="http://schemas.microsoft.com/office/drawing/2014/main" id="{076C2910-DD4E-B5ED-CC72-482C54938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73" y="4347025"/>
            <a:ext cx="503467" cy="28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9730F320-A59F-BEBC-58BF-5A43A87F7296}"/>
              </a:ext>
            </a:extLst>
          </p:cNvPr>
          <p:cNvSpPr txBox="1"/>
          <p:nvPr/>
        </p:nvSpPr>
        <p:spPr>
          <a:xfrm>
            <a:off x="418828" y="1494979"/>
            <a:ext cx="8212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i="1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Audiência na </a:t>
            </a:r>
            <a:r>
              <a:rPr lang="pt-BR" sz="1800" b="1" i="1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Comissão de Assuntos Econômicos </a:t>
            </a:r>
            <a:r>
              <a:rPr lang="pt-BR" sz="1800" i="1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 Senado Federal</a:t>
            </a:r>
            <a:endParaRPr lang="pt-BR" i="1" dirty="0"/>
          </a:p>
        </p:txBody>
      </p:sp>
      <p:sp>
        <p:nvSpPr>
          <p:cNvPr id="4" name="Google Shape;87;p1">
            <a:extLst>
              <a:ext uri="{FF2B5EF4-FFF2-40B4-BE49-F238E27FC236}">
                <a16:creationId xmlns:a16="http://schemas.microsoft.com/office/drawing/2014/main" id="{0002CD55-21DB-276C-B202-D2FECA349979}"/>
              </a:ext>
            </a:extLst>
          </p:cNvPr>
          <p:cNvSpPr txBox="1"/>
          <p:nvPr/>
        </p:nvSpPr>
        <p:spPr>
          <a:xfrm>
            <a:off x="9016556" y="5840127"/>
            <a:ext cx="301068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Emerson Casali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None/>
              <a:tabLst/>
              <a:defRPr/>
            </a:pPr>
            <a:endParaRPr kumimoji="0" lang="pt-BR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entury Gothic"/>
              <a:buNone/>
              <a:tabLst/>
              <a:defRPr/>
            </a:pP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04 de outubro de 2023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026" name="Picture 2" descr="Fonif">
            <a:extLst>
              <a:ext uri="{FF2B5EF4-FFF2-40B4-BE49-F238E27FC236}">
                <a16:creationId xmlns:a16="http://schemas.microsoft.com/office/drawing/2014/main" id="{38155B38-CAE2-CD04-BB6D-EC69EA6E2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269" y="5193748"/>
            <a:ext cx="991522" cy="2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de08afcf49_0_402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</a:t>
            </a:r>
            <a:r>
              <a:rPr lang="pt-BR" sz="24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NA REFORMA</a:t>
            </a:r>
            <a:endParaRPr lang="pt-BR" sz="20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16" name="Google Shape;316;g1de08afcf49_0_402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7" name="Google Shape;317;g1de08afcf49_0_402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g1de08afcf49_0_402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g1de08afcf49_0_402"/>
          <p:cNvSpPr/>
          <p:nvPr/>
        </p:nvSpPr>
        <p:spPr>
          <a:xfrm>
            <a:off x="326851" y="1014250"/>
            <a:ext cx="114870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 PRECISO PRESERVAR O EXITOSO PROUNI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0" name="Google Shape;320;g1de08afcf49_0_402"/>
          <p:cNvSpPr/>
          <p:nvPr/>
        </p:nvSpPr>
        <p:spPr>
          <a:xfrm>
            <a:off x="688890" y="5981476"/>
            <a:ext cx="4029624" cy="1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Fonte: Enade/INEP/MEC, 2015 a 2017.</a:t>
            </a:r>
            <a:endParaRPr sz="16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321" name="Google Shape;321;g1de08afcf49_0_402"/>
          <p:cNvGraphicFramePr/>
          <p:nvPr>
            <p:extLst>
              <p:ext uri="{D42A27DB-BD31-4B8C-83A1-F6EECF244321}">
                <p14:modId xmlns:p14="http://schemas.microsoft.com/office/powerpoint/2010/main" val="2203578913"/>
              </p:ext>
            </p:extLst>
          </p:nvPr>
        </p:nvGraphicFramePr>
        <p:xfrm>
          <a:off x="837810" y="4387795"/>
          <a:ext cx="3612575" cy="1468050"/>
        </p:xfrm>
        <a:graphic>
          <a:graphicData uri="http://schemas.openxmlformats.org/drawingml/2006/table">
            <a:tbl>
              <a:tblPr>
                <a:noFill/>
                <a:tableStyleId>{6D02119E-5B3B-4F9C-BD13-B73D91D1A2AC}</a:tableStyleId>
              </a:tblPr>
              <a:tblGrid>
                <a:gridCol w="171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(%)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Pública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Prouni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2015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51,3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51,3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2016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51,3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51,3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2017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55,0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56,1</a:t>
                      </a:r>
                      <a:endParaRPr sz="1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2" name="Google Shape;322;g1de08afcf49_0_402"/>
          <p:cNvSpPr txBox="1"/>
          <p:nvPr/>
        </p:nvSpPr>
        <p:spPr>
          <a:xfrm>
            <a:off x="351174" y="1387765"/>
            <a:ext cx="11443800" cy="2512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51" marR="0" lvl="1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“Pagamento de tributos </a:t>
            </a:r>
            <a:r>
              <a:rPr lang="pt-BR" sz="1700" b="1" i="0" u="sng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através de bolsas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para alunos carentes”</a:t>
            </a:r>
            <a:endParaRPr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05200" lvl="2" indent="-196049">
              <a:lnSpc>
                <a:spcPct val="115000"/>
              </a:lnSpc>
              <a:spcBef>
                <a:spcPts val="800"/>
              </a:spcBef>
              <a:buSzPts val="1500"/>
              <a:buFont typeface="Noto Sans Symbols"/>
              <a:buChar char="●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bolsa integral para cada 10,7 estudantes (9,35%)</a:t>
            </a:r>
          </a:p>
          <a:p>
            <a:pPr marL="984250" lvl="3" indent="-26511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Alunos de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baixa renda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(limite de até 1 a 1 ½ S.M. </a:t>
            </a:r>
            <a:r>
              <a:rPr lang="pt-BR" sz="1700" b="0" i="1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 capita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familiar para bolsas integrais)</a:t>
            </a:r>
          </a:p>
          <a:p>
            <a:pPr marL="984250" lvl="3" indent="-26511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Mais de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 milhões de alunos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contemplados</a:t>
            </a:r>
            <a:endParaRPr lang="pt-BR" sz="1700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84250" lvl="3" indent="-26511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</a:t>
            </a:r>
            <a:r>
              <a:rPr lang="pt-BR" sz="1700" dirty="0">
                <a:latin typeface="Century Gothic" panose="020B0502020202020204" pitchFamily="34" charset="0"/>
              </a:rPr>
              <a:t>eneficia </a:t>
            </a:r>
            <a:r>
              <a:rPr lang="pt-BR" sz="1700" b="1" dirty="0">
                <a:latin typeface="Century Gothic" panose="020B0502020202020204" pitchFamily="34" charset="0"/>
              </a:rPr>
              <a:t>479 mil estudantes</a:t>
            </a:r>
            <a:r>
              <a:rPr lang="pt-BR" sz="1700" dirty="0">
                <a:latin typeface="Century Gothic" panose="020B0502020202020204" pitchFamily="34" charset="0"/>
              </a:rPr>
              <a:t> com bolsas de estudos ativas (383 mil integrais e 96 mil parciais)</a:t>
            </a:r>
            <a:endParaRPr lang="pt-BR"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05200" marR="0" lvl="1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Isenção de IRPJ, CSLL e PIS/COFINS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proporcional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ao preenchimento de bolsas do Programa</a:t>
            </a:r>
          </a:p>
        </p:txBody>
      </p:sp>
      <p:sp>
        <p:nvSpPr>
          <p:cNvPr id="323" name="Google Shape;323;g1de08afcf49_0_402"/>
          <p:cNvSpPr txBox="1"/>
          <p:nvPr/>
        </p:nvSpPr>
        <p:spPr>
          <a:xfrm>
            <a:off x="3824095" y="4419338"/>
            <a:ext cx="7821944" cy="796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71600" marR="0" lvl="2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○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 do Estudante do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PROUNI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R$ 4,6 mil por ano</a:t>
            </a:r>
            <a:endParaRPr dirty="0"/>
          </a:p>
          <a:p>
            <a:pPr marL="1371600" marR="0" lvl="2" indent="-3238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○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Estudante do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ensino superior público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R$ 28,6 mil por ano</a:t>
            </a:r>
            <a:endParaRPr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24" name="Google Shape;324;g1de08afcf49_0_4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79B350E-805D-99AD-5AC4-2448AB46B305}"/>
              </a:ext>
            </a:extLst>
          </p:cNvPr>
          <p:cNvSpPr txBox="1"/>
          <p:nvPr/>
        </p:nvSpPr>
        <p:spPr>
          <a:xfrm>
            <a:off x="4856919" y="5235455"/>
            <a:ext cx="6186219" cy="667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1" indent="-349250" algn="l" defTabSz="914400" rtl="0" eaLnBrk="1" fontAlgn="auto" latinLnBrk="0" hangingPunct="1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7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Por</a:t>
            </a:r>
            <a:r>
              <a:rPr kumimoji="0" lang="pt-BR" sz="17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kumimoji="0" lang="pt-BR" sz="1700" b="1" i="0" u="sng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16% do custo</a:t>
            </a:r>
            <a:r>
              <a:rPr kumimoji="0" lang="pt-BR" sz="17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, PROUNI forma um estudante com índices de </a:t>
            </a:r>
            <a:r>
              <a:rPr kumimoji="0" lang="pt-BR" sz="17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performance equivalente </a:t>
            </a:r>
            <a:r>
              <a:rPr kumimoji="0" lang="pt-BR" sz="17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t>no ENADE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" grpId="0"/>
      <p:bldP spid="32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g1de08afcf49_0_3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2870" y="-100"/>
            <a:ext cx="10011930" cy="667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1de08afcf49_0_394"/>
          <p:cNvSpPr/>
          <p:nvPr/>
        </p:nvSpPr>
        <p:spPr>
          <a:xfrm rot="10800000" flipH="1">
            <a:off x="1446808" y="-106"/>
            <a:ext cx="5533200" cy="6863700"/>
          </a:xfrm>
          <a:prstGeom prst="trapezoid">
            <a:avLst>
              <a:gd name="adj" fmla="val 25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//////////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1de08afcf49_0_394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g1de08afcf49_0_394"/>
          <p:cNvSpPr txBox="1"/>
          <p:nvPr/>
        </p:nvSpPr>
        <p:spPr>
          <a:xfrm>
            <a:off x="0" y="1554778"/>
            <a:ext cx="6164400" cy="2351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3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TRATAMENTO JUSTO PARA A EDUCAÇÃO NA PEC 45</a:t>
            </a:r>
            <a:endParaRPr sz="3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de08afcf49_0_424"/>
          <p:cNvSpPr txBox="1"/>
          <p:nvPr/>
        </p:nvSpPr>
        <p:spPr>
          <a:xfrm>
            <a:off x="217825" y="307150"/>
            <a:ext cx="11974200" cy="45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35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TRATAMENTO JUSTO PARA A EDUCAÇÃO NA PEC 45</a:t>
            </a:r>
          </a:p>
        </p:txBody>
      </p:sp>
      <p:cxnSp>
        <p:nvCxnSpPr>
          <p:cNvPr id="353" name="Google Shape;353;g1de08afcf49_0_424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4" name="Google Shape;354;g1de08afcf49_0_424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1de08afcf49_0_424"/>
          <p:cNvSpPr txBox="1"/>
          <p:nvPr/>
        </p:nvSpPr>
        <p:spPr>
          <a:xfrm>
            <a:off x="380000" y="1720860"/>
            <a:ext cx="6889981" cy="169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Propostas do FÓRUM </a:t>
            </a:r>
            <a:r>
              <a:rPr lang="pt-BR" sz="16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durante as discussões da Reforma Tributária:</a:t>
            </a:r>
          </a:p>
          <a:p>
            <a:pPr marL="457200" marR="0" lvl="0" indent="-330200" algn="just" rtl="0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  <a:buClr>
                <a:srgbClr val="3F3F3F"/>
              </a:buClr>
              <a:buSzPts val="16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Limites na Constituição Federal </a:t>
            </a:r>
            <a:r>
              <a:rPr lang="pt-BR" sz="160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que garantisse a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neutralidade tributária </a:t>
            </a:r>
            <a:r>
              <a:rPr lang="pt-BR" sz="160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sobre o setor</a:t>
            </a:r>
          </a:p>
          <a:p>
            <a:pPr marL="457200" marR="0" lvl="0" indent="-330200" algn="just" rtl="0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  <a:buClr>
                <a:srgbClr val="3F3F3F"/>
              </a:buClr>
              <a:buSzPts val="16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Manutenção da Isenção da CBS no </a:t>
            </a:r>
            <a:r>
              <a:rPr lang="pt-BR" sz="1600" b="1" dirty="0">
                <a:solidFill>
                  <a:srgbClr val="3F3F3F"/>
                </a:solidFill>
                <a:latin typeface="Century Gothic"/>
                <a:sym typeface="Century Gothic"/>
              </a:rPr>
              <a:t>PROUNI</a:t>
            </a:r>
            <a:endParaRPr lang="pt-BR" sz="1600" dirty="0">
              <a:solidFill>
                <a:srgbClr val="3F3F3F"/>
              </a:solidFill>
              <a:latin typeface="Century Gothic"/>
              <a:sym typeface="Century Gothic"/>
            </a:endParaRPr>
          </a:p>
        </p:txBody>
      </p:sp>
      <p:sp>
        <p:nvSpPr>
          <p:cNvPr id="356" name="Google Shape;356;g1de08afcf49_0_424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8" name="Google Shape;358;g1de08afcf49_0_424"/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 l="2007"/>
          <a:stretch/>
        </p:blipFill>
        <p:spPr>
          <a:xfrm>
            <a:off x="8606412" y="1629872"/>
            <a:ext cx="3013533" cy="3528633"/>
          </a:xfrm>
          <a:prstGeom prst="rect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59" name="Google Shape;359;g1de08afcf49_0_424"/>
          <p:cNvSpPr/>
          <p:nvPr/>
        </p:nvSpPr>
        <p:spPr>
          <a:xfrm>
            <a:off x="326850" y="1014250"/>
            <a:ext cx="11487000" cy="3682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RELATÓRIO APROVADO DA PEC 45 ATENDEU PLEITOS JUSTOS DA EDU</a:t>
            </a: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CAÇÃO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0" name="Google Shape;360;g1de08afcf49_0_4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EC3659D-B0AF-F283-34CE-E8645EC30A1C}"/>
              </a:ext>
            </a:extLst>
          </p:cNvPr>
          <p:cNvSpPr/>
          <p:nvPr/>
        </p:nvSpPr>
        <p:spPr>
          <a:xfrm>
            <a:off x="2664484" y="4808359"/>
            <a:ext cx="4705979" cy="414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Serviços de </a:t>
            </a:r>
            <a:r>
              <a:rPr lang="pt-B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EDUCAÇÃO: entre 10% e 11%</a:t>
            </a:r>
          </a:p>
        </p:txBody>
      </p:sp>
      <p:sp>
        <p:nvSpPr>
          <p:cNvPr id="3" name="Google Shape;178;p10">
            <a:extLst>
              <a:ext uri="{FF2B5EF4-FFF2-40B4-BE49-F238E27FC236}">
                <a16:creationId xmlns:a16="http://schemas.microsoft.com/office/drawing/2014/main" id="{87020F70-189C-9871-47D6-EEEF11146EC5}"/>
              </a:ext>
            </a:extLst>
          </p:cNvPr>
          <p:cNvSpPr/>
          <p:nvPr/>
        </p:nvSpPr>
        <p:spPr>
          <a:xfrm>
            <a:off x="2304507" y="4388181"/>
            <a:ext cx="5760000" cy="351831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ALÍQUOTAS REDUZIDAS EM 60%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181;p10">
            <a:extLst>
              <a:ext uri="{FF2B5EF4-FFF2-40B4-BE49-F238E27FC236}">
                <a16:creationId xmlns:a16="http://schemas.microsoft.com/office/drawing/2014/main" id="{195937E0-B1D3-B81A-B6BE-D5F00DAD7D6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90502" y="4306071"/>
            <a:ext cx="514005" cy="5160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7AFD444B-2F9E-6624-1204-555C89F5DCB8}"/>
              </a:ext>
            </a:extLst>
          </p:cNvPr>
          <p:cNvSpPr/>
          <p:nvPr/>
        </p:nvSpPr>
        <p:spPr>
          <a:xfrm>
            <a:off x="2664484" y="6077775"/>
            <a:ext cx="5760000" cy="414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Utilização de bolsas para isentar pagamento da </a:t>
            </a:r>
            <a:r>
              <a:rPr lang="pt-B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CBS</a:t>
            </a:r>
          </a:p>
        </p:txBody>
      </p:sp>
      <p:sp>
        <p:nvSpPr>
          <p:cNvPr id="6" name="Google Shape;178;p10">
            <a:extLst>
              <a:ext uri="{FF2B5EF4-FFF2-40B4-BE49-F238E27FC236}">
                <a16:creationId xmlns:a16="http://schemas.microsoft.com/office/drawing/2014/main" id="{2E823E0A-B89B-5F4C-EC69-F606B7E65E0B}"/>
              </a:ext>
            </a:extLst>
          </p:cNvPr>
          <p:cNvSpPr/>
          <p:nvPr/>
        </p:nvSpPr>
        <p:spPr>
          <a:xfrm>
            <a:off x="2304507" y="5657597"/>
            <a:ext cx="5760000" cy="351831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PROUNI PRESERVADO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181;p10">
            <a:extLst>
              <a:ext uri="{FF2B5EF4-FFF2-40B4-BE49-F238E27FC236}">
                <a16:creationId xmlns:a16="http://schemas.microsoft.com/office/drawing/2014/main" id="{ECAEB8BF-CDA3-07FE-9A55-0F3BC31FF2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90502" y="5575487"/>
            <a:ext cx="514005" cy="51605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25DB93C-2A5F-0EB3-5C5C-9D510D487215}"/>
              </a:ext>
            </a:extLst>
          </p:cNvPr>
          <p:cNvSpPr txBox="1"/>
          <p:nvPr/>
        </p:nvSpPr>
        <p:spPr>
          <a:xfrm>
            <a:off x="394064" y="4381936"/>
            <a:ext cx="19104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PEC 45/2019</a:t>
            </a:r>
            <a:endParaRPr lang="pt-BR" sz="16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5532519-F1F4-8632-891A-5EC076EF0C6D}"/>
              </a:ext>
            </a:extLst>
          </p:cNvPr>
          <p:cNvSpPr txBox="1"/>
          <p:nvPr/>
        </p:nvSpPr>
        <p:spPr>
          <a:xfrm>
            <a:off x="388339" y="5674473"/>
            <a:ext cx="19104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PEC 45/2019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6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de08afcf49_0_424"/>
          <p:cNvSpPr txBox="1"/>
          <p:nvPr/>
        </p:nvSpPr>
        <p:spPr>
          <a:xfrm>
            <a:off x="217825" y="307150"/>
            <a:ext cx="11974200" cy="45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35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TRATAMENTO JUSTO PARA A EDUCAÇÃO NA PEC 45</a:t>
            </a:r>
          </a:p>
        </p:txBody>
      </p:sp>
      <p:cxnSp>
        <p:nvCxnSpPr>
          <p:cNvPr id="353" name="Google Shape;353;g1de08afcf49_0_424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4" name="Google Shape;354;g1de08afcf49_0_424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g1de08afcf49_0_424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g1de08afcf49_0_424"/>
          <p:cNvSpPr/>
          <p:nvPr/>
        </p:nvSpPr>
        <p:spPr>
          <a:xfrm>
            <a:off x="326850" y="1014250"/>
            <a:ext cx="11487000" cy="3682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RELATÓRIO APROVADO DA PEC 45 TROUXE TRATAMENTO JUSTO PARA </a:t>
            </a: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EDUCAÇÃO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0" name="Google Shape;360;g1de08afcf49_0_4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263;g1de08afcf49_0_328">
            <a:extLst>
              <a:ext uri="{FF2B5EF4-FFF2-40B4-BE49-F238E27FC236}">
                <a16:creationId xmlns:a16="http://schemas.microsoft.com/office/drawing/2014/main" id="{461B0AF4-E713-5A60-9E21-4AC9ED40BC3B}"/>
              </a:ext>
            </a:extLst>
          </p:cNvPr>
          <p:cNvCxnSpPr/>
          <p:nvPr/>
        </p:nvCxnSpPr>
        <p:spPr>
          <a:xfrm>
            <a:off x="161415" y="2874498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266;g1de08afcf49_0_328">
            <a:extLst>
              <a:ext uri="{FF2B5EF4-FFF2-40B4-BE49-F238E27FC236}">
                <a16:creationId xmlns:a16="http://schemas.microsoft.com/office/drawing/2014/main" id="{EB4D2A10-B8DE-7DAF-E47C-1B06DD9B9771}"/>
              </a:ext>
            </a:extLst>
          </p:cNvPr>
          <p:cNvCxnSpPr/>
          <p:nvPr/>
        </p:nvCxnSpPr>
        <p:spPr>
          <a:xfrm>
            <a:off x="161415" y="4203488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264;g1de08afcf49_0_328">
            <a:extLst>
              <a:ext uri="{FF2B5EF4-FFF2-40B4-BE49-F238E27FC236}">
                <a16:creationId xmlns:a16="http://schemas.microsoft.com/office/drawing/2014/main" id="{59CFEB97-0A0D-BE94-1C31-8D54216E5BE0}"/>
              </a:ext>
            </a:extLst>
          </p:cNvPr>
          <p:cNvCxnSpPr/>
          <p:nvPr/>
        </p:nvCxnSpPr>
        <p:spPr>
          <a:xfrm>
            <a:off x="161415" y="3538993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261;g1de08afcf49_0_328">
            <a:extLst>
              <a:ext uri="{FF2B5EF4-FFF2-40B4-BE49-F238E27FC236}">
                <a16:creationId xmlns:a16="http://schemas.microsoft.com/office/drawing/2014/main" id="{2B5CE005-AB59-DA4C-0417-B3FCD37A1708}"/>
              </a:ext>
            </a:extLst>
          </p:cNvPr>
          <p:cNvSpPr/>
          <p:nvPr/>
        </p:nvSpPr>
        <p:spPr>
          <a:xfrm>
            <a:off x="7145215" y="1959423"/>
            <a:ext cx="4289367" cy="38040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IMPACTO</a:t>
            </a:r>
            <a:endParaRPr sz="18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Google Shape;262;g1de08afcf49_0_328">
            <a:extLst>
              <a:ext uri="{FF2B5EF4-FFF2-40B4-BE49-F238E27FC236}">
                <a16:creationId xmlns:a16="http://schemas.microsoft.com/office/drawing/2014/main" id="{3B8E0232-AED9-713F-F9EA-C774CE95148A}"/>
              </a:ext>
            </a:extLst>
          </p:cNvPr>
          <p:cNvSpPr txBox="1"/>
          <p:nvPr/>
        </p:nvSpPr>
        <p:spPr>
          <a:xfrm>
            <a:off x="161415" y="2877751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Particulares em LR/LP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Google Shape;265;g1de08afcf49_0_328">
            <a:extLst>
              <a:ext uri="{FF2B5EF4-FFF2-40B4-BE49-F238E27FC236}">
                <a16:creationId xmlns:a16="http://schemas.microsoft.com/office/drawing/2014/main" id="{42061C46-CDC9-81E7-FE2A-D32093834703}"/>
              </a:ext>
            </a:extLst>
          </p:cNvPr>
          <p:cNvSpPr txBox="1"/>
          <p:nvPr/>
        </p:nvSpPr>
        <p:spPr>
          <a:xfrm>
            <a:off x="161415" y="3521565"/>
            <a:ext cx="5377236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 fins lucrativos com CEBAS (Filantrópica)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6" name="Google Shape;266;g1de08afcf49_0_328">
            <a:extLst>
              <a:ext uri="{FF2B5EF4-FFF2-40B4-BE49-F238E27FC236}">
                <a16:creationId xmlns:a16="http://schemas.microsoft.com/office/drawing/2014/main" id="{37442E07-A1E8-E41B-CB93-82E940796086}"/>
              </a:ext>
            </a:extLst>
          </p:cNvPr>
          <p:cNvCxnSpPr/>
          <p:nvPr/>
        </p:nvCxnSpPr>
        <p:spPr>
          <a:xfrm>
            <a:off x="161415" y="4867983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265;g1de08afcf49_0_328">
            <a:extLst>
              <a:ext uri="{FF2B5EF4-FFF2-40B4-BE49-F238E27FC236}">
                <a16:creationId xmlns:a16="http://schemas.microsoft.com/office/drawing/2014/main" id="{49DE8E62-6128-E8C8-54CD-513F25C2769C}"/>
              </a:ext>
            </a:extLst>
          </p:cNvPr>
          <p:cNvSpPr txBox="1"/>
          <p:nvPr/>
        </p:nvSpPr>
        <p:spPr>
          <a:xfrm>
            <a:off x="161415" y="4232006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 fins lucrativos sem CEBAS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8" name="Google Shape;273;g1de08afcf49_0_328">
            <a:extLst>
              <a:ext uri="{FF2B5EF4-FFF2-40B4-BE49-F238E27FC236}">
                <a16:creationId xmlns:a16="http://schemas.microsoft.com/office/drawing/2014/main" id="{DB7C2DEB-7B6A-446E-58CB-ADFC3EF25B84}"/>
              </a:ext>
            </a:extLst>
          </p:cNvPr>
          <p:cNvGraphicFramePr/>
          <p:nvPr/>
        </p:nvGraphicFramePr>
        <p:xfrm>
          <a:off x="7316893" y="2934168"/>
          <a:ext cx="3511550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51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5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kern="1200" cap="none" baseline="0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Praticamente neutro com alíquota em torno de 10%</a:t>
                      </a:r>
                      <a:endParaRPr sz="1600" u="none" strike="noStrike" kern="1200" cap="none" baseline="0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Google Shape;275;g1de08afcf49_0_328">
            <a:extLst>
              <a:ext uri="{FF2B5EF4-FFF2-40B4-BE49-F238E27FC236}">
                <a16:creationId xmlns:a16="http://schemas.microsoft.com/office/drawing/2014/main" id="{B9BE7A3C-BAA7-FB7F-73CC-E968914557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0409829"/>
              </p:ext>
            </p:extLst>
          </p:nvPr>
        </p:nvGraphicFramePr>
        <p:xfrm>
          <a:off x="6096001" y="3586666"/>
          <a:ext cx="5953334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953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kern="1200" cap="none" baseline="0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Neutro, com manutenção da imunidade e provavelmente mantendo carga de resíduos tributários</a:t>
                      </a:r>
                      <a:endParaRPr sz="1600" u="none" strike="noStrike" kern="1200" cap="none" baseline="0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Google Shape;275;g1de08afcf49_0_328">
            <a:extLst>
              <a:ext uri="{FF2B5EF4-FFF2-40B4-BE49-F238E27FC236}">
                <a16:creationId xmlns:a16="http://schemas.microsoft.com/office/drawing/2014/main" id="{4595D5F7-B063-1FE8-BA77-8B8BFFAB6B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643099"/>
              </p:ext>
            </p:extLst>
          </p:nvPr>
        </p:nvGraphicFramePr>
        <p:xfrm>
          <a:off x="6204924" y="4262660"/>
          <a:ext cx="5664915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64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217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kern="1200" cap="none" baseline="0" dirty="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Possível ampliação de imunidade para CBS, substituindo a  isenção em lei da COFINS</a:t>
                      </a:r>
                      <a:endParaRPr sz="1600" u="none" strike="noStrike" kern="1200" cap="none" baseline="0" dirty="0">
                        <a:solidFill>
                          <a:schemeClr val="tx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1" name="Google Shape;266;g1de08afcf49_0_328">
            <a:extLst>
              <a:ext uri="{FF2B5EF4-FFF2-40B4-BE49-F238E27FC236}">
                <a16:creationId xmlns:a16="http://schemas.microsoft.com/office/drawing/2014/main" id="{75C1D313-437A-4DAC-635C-F9A9EE57ECB0}"/>
              </a:ext>
            </a:extLst>
          </p:cNvPr>
          <p:cNvCxnSpPr/>
          <p:nvPr/>
        </p:nvCxnSpPr>
        <p:spPr>
          <a:xfrm>
            <a:off x="161415" y="5532476"/>
            <a:ext cx="11887920" cy="192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65;g1de08afcf49_0_328">
            <a:extLst>
              <a:ext uri="{FF2B5EF4-FFF2-40B4-BE49-F238E27FC236}">
                <a16:creationId xmlns:a16="http://schemas.microsoft.com/office/drawing/2014/main" id="{8AA1D5D5-A4CE-896A-9966-415BD95115A5}"/>
              </a:ext>
            </a:extLst>
          </p:cNvPr>
          <p:cNvSpPr txBox="1"/>
          <p:nvPr/>
        </p:nvSpPr>
        <p:spPr>
          <a:xfrm>
            <a:off x="161415" y="4887183"/>
            <a:ext cx="3975900" cy="5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Simples Nacional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3" name="Google Shape;275;g1de08afcf49_0_328">
            <a:extLst>
              <a:ext uri="{FF2B5EF4-FFF2-40B4-BE49-F238E27FC236}">
                <a16:creationId xmlns:a16="http://schemas.microsoft.com/office/drawing/2014/main" id="{E8369BBC-198A-3E0C-5B61-DA2679B0AF48}"/>
              </a:ext>
            </a:extLst>
          </p:cNvPr>
          <p:cNvGraphicFramePr/>
          <p:nvPr/>
        </p:nvGraphicFramePr>
        <p:xfrm>
          <a:off x="6795948" y="4948885"/>
          <a:ext cx="4553440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55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Previsão de </a:t>
                      </a:r>
                      <a:r>
                        <a:rPr lang="pt-BR" sz="1600" u="none" strike="noStrike" cap="none" baseline="0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não alteração no Regime e promessa de manutenção da carga atual</a:t>
                      </a:r>
                      <a:endParaRPr sz="2000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CaixaDeTexto 23">
            <a:extLst>
              <a:ext uri="{FF2B5EF4-FFF2-40B4-BE49-F238E27FC236}">
                <a16:creationId xmlns:a16="http://schemas.microsoft.com/office/drawing/2014/main" id="{8E50D85C-4B4F-9BDB-D23E-07AC8C991024}"/>
              </a:ext>
            </a:extLst>
          </p:cNvPr>
          <p:cNvSpPr txBox="1"/>
          <p:nvPr/>
        </p:nvSpPr>
        <p:spPr>
          <a:xfrm>
            <a:off x="1123950" y="5823244"/>
            <a:ext cx="8974643" cy="700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51" lvl="1" algn="ctr">
              <a:lnSpc>
                <a:spcPct val="115000"/>
              </a:lnSpc>
              <a:spcBef>
                <a:spcPts val="800"/>
              </a:spcBef>
              <a:buSzPts val="1500"/>
            </a:pPr>
            <a:r>
              <a:rPr lang="pt-BR" sz="1800" b="1" dirty="0">
                <a:latin typeface="Century Gothic"/>
                <a:sym typeface="Century Gothic"/>
              </a:rPr>
              <a:t>É Fundamental que o Senado Federal preserve na PEC 45/2019 a NEUTRALIDADE sobre a Educação! Com </a:t>
            </a:r>
            <a:r>
              <a:rPr lang="pt-BR" sz="1800" b="1" dirty="0">
                <a:solidFill>
                  <a:srgbClr val="FF0000"/>
                </a:solidFill>
                <a:latin typeface="Century Gothic"/>
                <a:sym typeface="Century Gothic"/>
              </a:rPr>
              <a:t>PREVISIBILIDADE</a:t>
            </a:r>
            <a:r>
              <a:rPr lang="pt-BR" sz="1800" b="1" dirty="0">
                <a:latin typeface="Century Gothic"/>
                <a:sym typeface="Century Gothic"/>
              </a:rPr>
              <a:t> e </a:t>
            </a:r>
            <a:r>
              <a:rPr lang="pt-BR" sz="1800" b="1" dirty="0">
                <a:solidFill>
                  <a:srgbClr val="FF0000"/>
                </a:solidFill>
                <a:latin typeface="Century Gothic"/>
                <a:sym typeface="Century Gothic"/>
              </a:rPr>
              <a:t>SEGURANÇA</a:t>
            </a:r>
            <a:r>
              <a:rPr lang="pt-BR" sz="1800" b="1" dirty="0">
                <a:latin typeface="Century Gothic"/>
                <a:sym typeface="Century Gothic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7035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22" grpId="0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de08afcf49_0_402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TRATAMENTO JUSTO PARA A EDUCAÇÃO NA PEC 45</a:t>
            </a:r>
          </a:p>
        </p:txBody>
      </p:sp>
      <p:cxnSp>
        <p:nvCxnSpPr>
          <p:cNvPr id="316" name="Google Shape;316;g1de08afcf49_0_402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7" name="Google Shape;317;g1de08afcf49_0_402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g1de08afcf49_0_402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g1de08afcf49_0_402"/>
          <p:cNvSpPr/>
          <p:nvPr/>
        </p:nvSpPr>
        <p:spPr>
          <a:xfrm>
            <a:off x="326851" y="1014250"/>
            <a:ext cx="114870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 PRECISO AVANÇAR NO PRÓ-BÁSICO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2" name="Google Shape;322;g1de08afcf49_0_402"/>
          <p:cNvSpPr txBox="1"/>
          <p:nvPr/>
        </p:nvSpPr>
        <p:spPr>
          <a:xfrm>
            <a:off x="351174" y="1387765"/>
            <a:ext cx="7848281" cy="241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51" marR="0" lvl="1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“Pagamento de tributos </a:t>
            </a:r>
            <a:r>
              <a:rPr lang="pt-BR" sz="1700" b="1" i="0" u="sng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através de bolsas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para alunos carentes”</a:t>
            </a:r>
            <a:endParaRPr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05200" marR="0" lvl="2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●"/>
            </a:pP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Objetivo: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Propiciar Educação </a:t>
            </a:r>
            <a:r>
              <a:rPr lang="pt-BR" sz="1700" dirty="0">
                <a:latin typeface="Century Gothic"/>
                <a:ea typeface="Century Gothic"/>
                <a:cs typeface="Century Gothic"/>
                <a:sym typeface="Century Gothic"/>
              </a:rPr>
              <a:t>Básica de elevada qualidade para a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lunos de baixa renda.</a:t>
            </a:r>
          </a:p>
          <a:p>
            <a:pPr marL="205200" marR="0" lvl="2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●"/>
            </a:pPr>
            <a:endParaRPr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05200" marR="0" lvl="1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Isenção de IRPJ, CSLL e </a:t>
            </a: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proporcional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ao preenchimento de vagas</a:t>
            </a:r>
          </a:p>
          <a:p>
            <a:pPr marL="205200" marR="0" lvl="1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●"/>
            </a:pPr>
            <a:endParaRPr lang="pt-BR" sz="17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24" name="Google Shape;324;g1de08afcf49_0_4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13ADA83-A709-D10F-BFE7-B7E6C26DAE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/>
          <a:stretch/>
        </p:blipFill>
        <p:spPr>
          <a:xfrm>
            <a:off x="8469445" y="1560055"/>
            <a:ext cx="3268184" cy="40241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AB076DF-937B-7394-9411-19081816E848}"/>
              </a:ext>
            </a:extLst>
          </p:cNvPr>
          <p:cNvSpPr txBox="1"/>
          <p:nvPr/>
        </p:nvSpPr>
        <p:spPr>
          <a:xfrm>
            <a:off x="3666690" y="5797578"/>
            <a:ext cx="5612964" cy="7001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51" lvl="1" algn="ctr">
              <a:lnSpc>
                <a:spcPct val="115000"/>
              </a:lnSpc>
              <a:spcBef>
                <a:spcPts val="800"/>
              </a:spcBef>
              <a:buSzPts val="1500"/>
            </a:pPr>
            <a:r>
              <a:rPr lang="pt-BR" sz="1800" b="1" dirty="0">
                <a:latin typeface="Century Gothic"/>
                <a:sym typeface="Century Gothic"/>
              </a:rPr>
              <a:t>É muito importante que o Senado Federal aprove o PROBÁSICO na PEC 45/2019!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1548AD5-4C50-C67E-CFE6-B1793F2EACC9}"/>
              </a:ext>
            </a:extLst>
          </p:cNvPr>
          <p:cNvSpPr txBox="1"/>
          <p:nvPr/>
        </p:nvSpPr>
        <p:spPr>
          <a:xfrm>
            <a:off x="345210" y="3531270"/>
            <a:ext cx="7532698" cy="157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5200" marR="0" lvl="1" indent="-196049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Estimativas:</a:t>
            </a:r>
          </a:p>
          <a:p>
            <a:pPr marL="809625" lvl="5" indent="-27146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150 mil crianças </a:t>
            </a:r>
            <a:r>
              <a:rPr lang="pt-BR" sz="17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 bolsas de estudos ativas/ano</a:t>
            </a:r>
          </a:p>
          <a:p>
            <a:pPr marL="809625" lvl="1" indent="-27146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dirty="0">
                <a:latin typeface="Century Gothic"/>
                <a:ea typeface="Century Gothic"/>
                <a:cs typeface="Century Gothic"/>
                <a:sym typeface="Century Gothic"/>
              </a:rPr>
              <a:t>Isenção de </a:t>
            </a:r>
            <a:r>
              <a:rPr lang="pt-BR" sz="1700" b="1" dirty="0">
                <a:latin typeface="Century Gothic"/>
                <a:ea typeface="Century Gothic"/>
                <a:cs typeface="Century Gothic"/>
                <a:sym typeface="Century Gothic"/>
              </a:rPr>
              <a:t>R$ 478 milhões </a:t>
            </a:r>
            <a:r>
              <a:rPr lang="pt-BR" sz="1700" dirty="0">
                <a:latin typeface="Century Gothic"/>
                <a:ea typeface="Century Gothic"/>
                <a:cs typeface="Century Gothic"/>
                <a:sym typeface="Century Gothic"/>
              </a:rPr>
              <a:t>de PIS/COFINS (CBS), IRPJ e CSLL</a:t>
            </a:r>
          </a:p>
          <a:p>
            <a:pPr marL="809625" lvl="1" indent="-271463">
              <a:lnSpc>
                <a:spcPct val="115000"/>
              </a:lnSpc>
              <a:spcBef>
                <a:spcPts val="800"/>
              </a:spcBef>
              <a:buSzPts val="1500"/>
              <a:buFont typeface="Courier New" panose="02070309020205020404" pitchFamily="49" charset="0"/>
              <a:buChar char="o"/>
            </a:pPr>
            <a:r>
              <a:rPr lang="pt-BR" sz="1700" dirty="0">
                <a:latin typeface="Century Gothic"/>
                <a:ea typeface="Century Gothic"/>
                <a:cs typeface="Century Gothic"/>
                <a:sym typeface="Century Gothic"/>
              </a:rPr>
              <a:t>Custo por aluno para o Estado </a:t>
            </a:r>
            <a:r>
              <a:rPr lang="pt-BR" sz="1700" b="1" dirty="0">
                <a:latin typeface="Century Gothic"/>
                <a:ea typeface="Century Gothic"/>
                <a:cs typeface="Century Gothic"/>
                <a:sym typeface="Century Gothic"/>
              </a:rPr>
              <a:t>R$ 3.400,00 por ano</a:t>
            </a:r>
          </a:p>
        </p:txBody>
      </p:sp>
    </p:spTree>
    <p:extLst>
      <p:ext uri="{BB962C8B-B14F-4D97-AF65-F5344CB8AC3E}">
        <p14:creationId xmlns:p14="http://schemas.microsoft.com/office/powerpoint/2010/main" val="222159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27"/>
          <p:cNvSpPr/>
          <p:nvPr/>
        </p:nvSpPr>
        <p:spPr>
          <a:xfrm>
            <a:off x="0" y="3777917"/>
            <a:ext cx="12192000" cy="178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7" name="Google Shape;367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55447" y="6049045"/>
            <a:ext cx="1344146" cy="448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368;p27">
            <a:extLst>
              <a:ext uri="{FF2B5EF4-FFF2-40B4-BE49-F238E27FC236}">
                <a16:creationId xmlns:a16="http://schemas.microsoft.com/office/drawing/2014/main" id="{392EF05C-08D7-1846-FB9B-FBB1A990C9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0043" y="4329077"/>
            <a:ext cx="2310992" cy="809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4817BD6-466A-A8EF-C853-6D3CAF6CA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450" y="4216673"/>
            <a:ext cx="981772" cy="24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B7E05E4-20D1-33EB-D9CA-0C86977008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416" y="4227354"/>
            <a:ext cx="958702" cy="218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03F1120-028C-B9C3-DB92-AFC55A21F7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127" y="4149113"/>
            <a:ext cx="475933" cy="305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4C46E6C5-5D05-6E31-BE4C-D116C984C8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01" y="4978110"/>
            <a:ext cx="366562" cy="30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E7624BC4-2045-5FB3-CD5B-4FAFDDCEC1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508" y="5050086"/>
            <a:ext cx="605811" cy="18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97562C4E-CF21-677B-6E30-3E8DE9C5B5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531" y="5057776"/>
            <a:ext cx="707491" cy="18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BD7F1C5F-47E0-DBA7-148A-667980F651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766" y="5006863"/>
            <a:ext cx="929650" cy="19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9466098E-082C-45CF-A331-8D67329A535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067" y="4189330"/>
            <a:ext cx="799773" cy="29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AEAF4C90-B28D-D38B-D1CA-CD9D75C78F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231" y="4112429"/>
            <a:ext cx="944176" cy="448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DA904E77-7895-111E-9C2F-D02A03AD947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676" y="5018700"/>
            <a:ext cx="724580" cy="241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6D478903-6B8B-4669-F8C3-BA816ADAE22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867" y="5006863"/>
            <a:ext cx="892054" cy="26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82DDF590-E798-8A1A-A63C-405CDE93DF5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444" y="4229917"/>
            <a:ext cx="785247" cy="21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D2B12DBA-02DE-08A2-531D-119DEB343EF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700" y="4213682"/>
            <a:ext cx="400741" cy="246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" descr="ABIEE - Associação Brasileira de Instituições Educacionais ...">
            <a:extLst>
              <a:ext uri="{FF2B5EF4-FFF2-40B4-BE49-F238E27FC236}">
                <a16:creationId xmlns:a16="http://schemas.microsoft.com/office/drawing/2014/main" id="{757B57C9-6276-65D8-9561-8F884EAEA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968" y="4166270"/>
            <a:ext cx="503467" cy="28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Fonif">
            <a:extLst>
              <a:ext uri="{FF2B5EF4-FFF2-40B4-BE49-F238E27FC236}">
                <a16:creationId xmlns:a16="http://schemas.microsoft.com/office/drawing/2014/main" id="{446E98A6-9E4C-6469-5CE4-2582CBEF7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164" y="5012993"/>
            <a:ext cx="991522" cy="2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"/>
          <p:cNvPicPr preferRelativeResize="0"/>
          <p:nvPr/>
        </p:nvPicPr>
        <p:blipFill rotWithShape="1">
          <a:blip r:embed="rId3">
            <a:alphaModFix/>
          </a:blip>
          <a:srcRect l="-6940"/>
          <a:stretch/>
        </p:blipFill>
        <p:spPr>
          <a:xfrm flipH="1">
            <a:off x="-796750" y="0"/>
            <a:ext cx="10005000" cy="66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"/>
          <p:cNvSpPr/>
          <p:nvPr/>
        </p:nvSpPr>
        <p:spPr>
          <a:xfrm rot="10800000" flipH="1">
            <a:off x="4403368" y="0"/>
            <a:ext cx="5533347" cy="6863594"/>
          </a:xfrm>
          <a:prstGeom prst="trapezoid">
            <a:avLst>
              <a:gd name="adj" fmla="val 25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//////////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5279625" y="2546769"/>
            <a:ext cx="69123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3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DIMENSÃO ESTRATÉGICA DA EDUCAÇÃO PARTICULAR</a:t>
            </a:r>
            <a:endParaRPr sz="3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/>
          <p:nvPr/>
        </p:nvSpPr>
        <p:spPr>
          <a:xfrm>
            <a:off x="217836" y="307144"/>
            <a:ext cx="115962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DIMENSÃO ESTRATÉGICA DA </a:t>
            </a:r>
            <a:r>
              <a:rPr lang="pt-BR" sz="24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</a:t>
            </a:r>
            <a:endParaRPr sz="2000" b="1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04" name="Google Shape;104;p4"/>
          <p:cNvCxnSpPr/>
          <p:nvPr/>
        </p:nvCxnSpPr>
        <p:spPr>
          <a:xfrm>
            <a:off x="345210" y="766863"/>
            <a:ext cx="492714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p4"/>
          <p:cNvSpPr/>
          <p:nvPr/>
        </p:nvSpPr>
        <p:spPr>
          <a:xfrm>
            <a:off x="326922" y="-137652"/>
            <a:ext cx="1316736" cy="38029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 txBox="1"/>
          <p:nvPr/>
        </p:nvSpPr>
        <p:spPr>
          <a:xfrm>
            <a:off x="326860" y="1763409"/>
            <a:ext cx="5971815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DIMENSÕES DA REFORMA NA EDUCAÇÃO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–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16 milhões de alunos 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6,9 milhões na educação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superior </a:t>
            </a: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(76,8%)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9,1 milhões na educação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básica </a:t>
            </a: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(20%)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Desoneração do Estado em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R$ 280 bilhões/ANO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Empregos formais  – 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1,7 milhões de profissionais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maioria são mulheres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800 mil são professores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marR="0" lvl="1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○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espalhados por todo o país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326850" y="1014250"/>
            <a:ext cx="11487000" cy="411779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TEM PAPEL ESTRATÉGICO PARA A EDUCAÇÃO E DESONERA O ESTADO</a:t>
            </a: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9" name="Google Shape;10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g1de08afcf49_0_18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7" name="Google Shape;117;g1de08afcf49_0_18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1de08afcf49_0_18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1de08afcf49_0_18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DIMENSÃO ESTRATÉGICA DA </a:t>
            </a:r>
            <a:r>
              <a:rPr lang="pt-BR" sz="24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</a:t>
            </a:r>
            <a:endParaRPr sz="2000" b="1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g1de08afcf49_0_18"/>
          <p:cNvSpPr/>
          <p:nvPr/>
        </p:nvSpPr>
        <p:spPr>
          <a:xfrm>
            <a:off x="326850" y="1014250"/>
            <a:ext cx="11487000" cy="4063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MAIS DE 80% DOS ALUNOS QUE INVESTEM NA EDUCAÇÃO PARTICULAR SÃO DAS CLASSES C, D e E.</a:t>
            </a: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24" name="Google Shape;124;g1de08afcf49_0_18"/>
          <p:cNvGraphicFramePr/>
          <p:nvPr/>
        </p:nvGraphicFramePr>
        <p:xfrm>
          <a:off x="7849017" y="1932059"/>
          <a:ext cx="4152000" cy="1586850"/>
        </p:xfrm>
        <a:graphic>
          <a:graphicData uri="http://schemas.openxmlformats.org/drawingml/2006/table">
            <a:tbl>
              <a:tblPr>
                <a:noFill/>
                <a:tableStyleId>{6D02119E-5B3B-4F9C-BD13-B73D91D1A2AC}</a:tableStyleId>
              </a:tblPr>
              <a:tblGrid>
                <a:gridCol w="155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7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</a:t>
                      </a:r>
                      <a:r>
                        <a:rPr lang="pt-BR" sz="9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Classes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D e </a:t>
                      </a:r>
                      <a:r>
                        <a:rPr lang="pt-BR" sz="1200" b="1" i="0" u="none" strike="noStrike" cap="none" dirty="0" err="1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)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E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</a:t>
                      </a:r>
                      <a:r>
                        <a:rPr lang="pt-BR" sz="9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Classes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C, D e </a:t>
                      </a:r>
                      <a:r>
                        <a:rPr lang="pt-BR" sz="1200" b="1" i="0" u="none" strike="noStrike" cap="none" dirty="0" err="1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)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E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Infantil</a:t>
                      </a:r>
                      <a:endParaRPr sz="1200" b="1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50,4%</a:t>
                      </a:r>
                      <a:endParaRPr sz="1200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86,5%</a:t>
                      </a:r>
                      <a:endParaRPr sz="12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Fundamental</a:t>
                      </a:r>
                      <a:endParaRPr sz="1200" b="1" i="0" u="none" strike="noStrike" cap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44,5%</a:t>
                      </a:r>
                      <a:endParaRPr sz="12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84,4%</a:t>
                      </a:r>
                      <a:endParaRPr sz="12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Médio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40,1%</a:t>
                      </a:r>
                      <a:endParaRPr sz="12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82,4%</a:t>
                      </a:r>
                      <a:endParaRPr sz="12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u="none" strike="noStrike" cap="none" dirty="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Superior</a:t>
                      </a:r>
                      <a:endParaRPr sz="1200" b="1" i="0" u="none" strike="noStrike" cap="none" dirty="0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45,2%</a:t>
                      </a:r>
                      <a:endParaRPr sz="12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b="1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89,3%</a:t>
                      </a:r>
                      <a:endParaRPr sz="12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6" name="Google Shape;126;g1de08afcf49_0_18"/>
          <p:cNvSpPr txBox="1"/>
          <p:nvPr/>
        </p:nvSpPr>
        <p:spPr>
          <a:xfrm>
            <a:off x="7833214" y="3717595"/>
            <a:ext cx="42747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t-BR" sz="1050" b="0" i="1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Fonte: Instituto SEMESP. Base: PNAD/IBGE 2022</a:t>
            </a:r>
            <a:endParaRPr sz="105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7" name="Google Shape;127;g1de08afcf49_0_18"/>
          <p:cNvSpPr txBox="1"/>
          <p:nvPr/>
        </p:nvSpPr>
        <p:spPr>
          <a:xfrm>
            <a:off x="8949937" y="4890764"/>
            <a:ext cx="2257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1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E (até 0,5 S.M.); Classe D (de 0,5 a 1 S.M.); Classe C (de 1 a 3 S.M.); Classe B (de 3 a 8 S.M.); Classe A (acima de 8 S.M). </a:t>
            </a:r>
            <a:endParaRPr sz="1200" b="0" i="1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8" name="Google Shape;128;g1de08afcf49_0_18"/>
          <p:cNvSpPr txBox="1"/>
          <p:nvPr/>
        </p:nvSpPr>
        <p:spPr>
          <a:xfrm>
            <a:off x="8374501" y="4335900"/>
            <a:ext cx="3084300" cy="2769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rgbClr val="38761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1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A &lt; 1,5% no Ensino Superior</a:t>
            </a:r>
            <a:endParaRPr sz="1800" b="0" i="1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9" name="Google Shape;129;g1de08afcf49_0_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66" y="1488933"/>
            <a:ext cx="3600000" cy="224608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9237" y="1495591"/>
            <a:ext cx="3600000" cy="224206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836" y="4188538"/>
            <a:ext cx="3600000" cy="224206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4067" y="4190653"/>
            <a:ext cx="3600000" cy="22378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g1de08afcf49_0_18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7" name="Google Shape;117;g1de08afcf49_0_18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1de08afcf49_0_18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1de08afcf49_0_18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DIMENSÃO ESTRATÉGICA DA </a:t>
            </a:r>
            <a:r>
              <a:rPr lang="pt-BR" sz="24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</a:t>
            </a:r>
            <a:endParaRPr sz="2000" b="1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g1de08afcf49_0_18"/>
          <p:cNvSpPr/>
          <p:nvPr/>
        </p:nvSpPr>
        <p:spPr>
          <a:xfrm>
            <a:off x="326850" y="1014250"/>
            <a:ext cx="11487000" cy="4063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PERFIL DE RENDA COMPROVA PORQUE SERVIÇOS DE EDUCAÇÃO ATENDE A CLASSE MÉDIA E BAIXA</a:t>
            </a:r>
            <a:endParaRPr lang="pt-BR" sz="1800" dirty="0"/>
          </a:p>
        </p:txBody>
      </p:sp>
      <p:pic>
        <p:nvPicPr>
          <p:cNvPr id="129" name="Google Shape;129;g1de08afcf49_0_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F6ADFE1-0069-B735-A732-15238F503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10" y="1530282"/>
            <a:ext cx="5682409" cy="5030018"/>
          </a:xfrm>
          <a:prstGeom prst="rect">
            <a:avLst/>
          </a:prstGeom>
        </p:spPr>
      </p:pic>
      <p:sp>
        <p:nvSpPr>
          <p:cNvPr id="3" name="Google Shape;292;p12">
            <a:extLst>
              <a:ext uri="{FF2B5EF4-FFF2-40B4-BE49-F238E27FC236}">
                <a16:creationId xmlns:a16="http://schemas.microsoft.com/office/drawing/2014/main" id="{0D7B6F5D-5B73-2472-5186-F1B7334B3C68}"/>
              </a:ext>
            </a:extLst>
          </p:cNvPr>
          <p:cNvSpPr/>
          <p:nvPr/>
        </p:nvSpPr>
        <p:spPr>
          <a:xfrm>
            <a:off x="6623175" y="2321079"/>
            <a:ext cx="5398200" cy="2481000"/>
          </a:xfrm>
          <a:prstGeom prst="wave">
            <a:avLst>
              <a:gd name="adj1" fmla="val 4383"/>
              <a:gd name="adj2" fmla="val 52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300;p12">
            <a:extLst>
              <a:ext uri="{FF2B5EF4-FFF2-40B4-BE49-F238E27FC236}">
                <a16:creationId xmlns:a16="http://schemas.microsoft.com/office/drawing/2014/main" id="{1FEDECBD-ED90-786D-9FAF-4A5A2B898311}"/>
              </a:ext>
            </a:extLst>
          </p:cNvPr>
          <p:cNvSpPr txBox="1"/>
          <p:nvPr/>
        </p:nvSpPr>
        <p:spPr>
          <a:xfrm>
            <a:off x="6761449" y="2518404"/>
            <a:ext cx="51135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1" u="sng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Classes Sociais no Brasil</a:t>
            </a:r>
            <a:endParaRPr u="sng" dirty="0">
              <a:solidFill>
                <a:srgbClr val="0B539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i="1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</a:t>
            </a:r>
            <a:r>
              <a:rPr lang="pt-BR" sz="1600" b="1" i="1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e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 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(acima de 3 S.M. per capita) –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7,5%</a:t>
            </a:r>
            <a:endParaRPr dirty="0">
              <a:solidFill>
                <a:srgbClr val="0B5394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600" b="0" i="1" u="none" strike="noStrike" cap="none" dirty="0">
              <a:solidFill>
                <a:srgbClr val="0B539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(de 1 a 3 S.M. per capita) –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29,1%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dirty="0">
              <a:solidFill>
                <a:srgbClr val="0B5394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600" b="0" i="1" u="none" strike="noStrike" cap="none" dirty="0">
              <a:solidFill>
                <a:srgbClr val="0B539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(de 0,5 a 1 S.M. per capita) –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29,1%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dirty="0">
              <a:solidFill>
                <a:srgbClr val="0B5394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600" b="0" i="1" u="none" strike="noStrike" cap="none" dirty="0">
              <a:solidFill>
                <a:srgbClr val="0B539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Classe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 </a:t>
            </a:r>
            <a:r>
              <a:rPr lang="pt-BR" sz="1600" b="0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(até 0,5 S.M. per capita) - </a:t>
            </a:r>
            <a:r>
              <a:rPr lang="pt-BR" sz="1600" b="1" i="1" u="none" strike="noStrike" cap="none" dirty="0">
                <a:solidFill>
                  <a:srgbClr val="0B539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34,4%</a:t>
            </a:r>
            <a:endParaRPr b="1" dirty="0">
              <a:solidFill>
                <a:srgbClr val="0B5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068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5" descr="Definição de context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15850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"/>
          <p:cNvSpPr/>
          <p:nvPr/>
        </p:nvSpPr>
        <p:spPr>
          <a:xfrm rot="10800000" flipH="1">
            <a:off x="4403368" y="0"/>
            <a:ext cx="5533347" cy="6863594"/>
          </a:xfrm>
          <a:prstGeom prst="trapezoid">
            <a:avLst>
              <a:gd name="adj" fmla="val 25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//////////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5279625" y="2546769"/>
            <a:ext cx="69123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3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EDUCAÇÃO PARTICULAR NA REFORMA </a:t>
            </a:r>
            <a:endParaRPr sz="3800" b="0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de08afcf49_0_198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</a:t>
            </a:r>
            <a:r>
              <a:rPr lang="pt-BR" sz="24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NA REFORMA</a:t>
            </a:r>
            <a:endParaRPr sz="20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89" name="Google Shape;189;g1de08afcf49_0_198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0" name="Google Shape;190;g1de08afcf49_0_198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g1de08afcf49_0_198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1de08afcf49_0_198"/>
          <p:cNvSpPr txBox="1"/>
          <p:nvPr/>
        </p:nvSpPr>
        <p:spPr>
          <a:xfrm>
            <a:off x="3866014" y="1578892"/>
            <a:ext cx="4528800" cy="70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PEC Reforma Tributária 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Tributos sobre Valor Agregado</a:t>
            </a:r>
            <a:endParaRPr sz="18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95" name="Google Shape;195;g1de08afcf49_0_198"/>
          <p:cNvCxnSpPr>
            <a:cxnSpLocks/>
            <a:stCxn id="194" idx="2"/>
            <a:endCxn id="196" idx="0"/>
          </p:cNvCxnSpPr>
          <p:nvPr/>
        </p:nvCxnSpPr>
        <p:spPr>
          <a:xfrm rot="5400000">
            <a:off x="4258589" y="964303"/>
            <a:ext cx="549237" cy="319441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4A86E8"/>
            </a:solidFill>
            <a:prstDash val="dot"/>
            <a:round/>
            <a:headEnd type="none" w="sm" len="sm"/>
            <a:tailEnd type="triangle" w="sm" len="sm"/>
          </a:ln>
        </p:spPr>
      </p:cxnSp>
      <p:cxnSp>
        <p:nvCxnSpPr>
          <p:cNvPr id="197" name="Google Shape;197;g1de08afcf49_0_198"/>
          <p:cNvCxnSpPr>
            <a:cxnSpLocks/>
            <a:stCxn id="194" idx="2"/>
            <a:endCxn id="198" idx="0"/>
          </p:cNvCxnSpPr>
          <p:nvPr/>
        </p:nvCxnSpPr>
        <p:spPr>
          <a:xfrm rot="16200000" flipH="1">
            <a:off x="7399525" y="1017780"/>
            <a:ext cx="549238" cy="308746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4A86E8"/>
            </a:solidFill>
            <a:prstDash val="dot"/>
            <a:round/>
            <a:headEnd type="none" w="sm" len="sm"/>
            <a:tailEnd type="triangle" w="sm" len="sm"/>
          </a:ln>
        </p:spPr>
      </p:cxnSp>
      <p:sp>
        <p:nvSpPr>
          <p:cNvPr id="196" name="Google Shape;196;g1de08afcf49_0_198"/>
          <p:cNvSpPr txBox="1"/>
          <p:nvPr/>
        </p:nvSpPr>
        <p:spPr>
          <a:xfrm>
            <a:off x="236000" y="2836129"/>
            <a:ext cx="5400000" cy="2170585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sng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FEDERAL</a:t>
            </a:r>
            <a:endParaRPr sz="1400" b="0" i="0" u="sng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Contribuição sobre Bens e Serviços (CBS)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(9%)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Unifica PIS e COFINS </a:t>
            </a:r>
            <a:endParaRPr sz="1400" b="0" i="0" u="none" strike="noStrike" cap="none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Hoje LP/LR =&gt; 3,65% + Resíduo tributário</a:t>
            </a:r>
            <a:endParaRPr sz="1400" b="0" i="0" u="none" strike="noStrike" cap="none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" name="Google Shape;198;g1de08afcf49_0_198"/>
          <p:cNvSpPr txBox="1"/>
          <p:nvPr/>
        </p:nvSpPr>
        <p:spPr>
          <a:xfrm>
            <a:off x="6517875" y="2836130"/>
            <a:ext cx="5400000" cy="2170585"/>
          </a:xfrm>
          <a:prstGeom prst="rect">
            <a:avLst/>
          </a:prstGeom>
          <a:solidFill>
            <a:srgbClr val="ACB8C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sng" strike="noStrike" cap="none" dirty="0" err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Sub-Nacional</a:t>
            </a:r>
            <a:r>
              <a:rPr lang="pt-BR" sz="1800" b="1" i="0" u="sng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Estados e Municípios</a:t>
            </a:r>
            <a:endParaRPr sz="1400" b="0" i="0" u="sng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Imposto sobre Bens e Serviços (IBS)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(16%)</a:t>
            </a:r>
            <a:endParaRPr sz="1400" b="0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134F5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Unifica ISS e ICMS</a:t>
            </a:r>
            <a:r>
              <a:rPr lang="pt-BR" sz="1800" b="1" i="0" u="none" strike="noStrike" cap="none" dirty="0">
                <a:solidFill>
                  <a:srgbClr val="45818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400" b="0" i="0" u="none" strike="noStrike" cap="none" dirty="0">
              <a:solidFill>
                <a:srgbClr val="45818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134F5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Hoje 2% a 5% ISS + Resíduo tributário</a:t>
            </a:r>
            <a:endParaRPr sz="1400" b="0" i="0" u="none" strike="noStrike" cap="none" dirty="0">
              <a:solidFill>
                <a:srgbClr val="134F5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0" name="Google Shape;200;g1de08afcf49_0_1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1de08afcf49_0_198"/>
          <p:cNvSpPr/>
          <p:nvPr/>
        </p:nvSpPr>
        <p:spPr>
          <a:xfrm>
            <a:off x="326850" y="1014250"/>
            <a:ext cx="11781063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REFORMA TRIBUTÁRIA COM AL</a:t>
            </a:r>
            <a:r>
              <a:rPr lang="pt-BR" sz="18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Í</a:t>
            </a: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QUOTA ÚNICA AMEAÇAVA COM PESADO AUMENTO NA MENSALIDADE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192;g1de08afcf49_0_198">
            <a:extLst>
              <a:ext uri="{FF2B5EF4-FFF2-40B4-BE49-F238E27FC236}">
                <a16:creationId xmlns:a16="http://schemas.microsoft.com/office/drawing/2014/main" id="{66D3CEF7-92AA-EFF4-9D2C-2BFD5D5589B3}"/>
              </a:ext>
            </a:extLst>
          </p:cNvPr>
          <p:cNvSpPr txBox="1"/>
          <p:nvPr/>
        </p:nvSpPr>
        <p:spPr>
          <a:xfrm>
            <a:off x="2268196" y="5318606"/>
            <a:ext cx="7638900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sng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EXEMPLO DO IMPACTO POTENCIAL DA PEC</a:t>
            </a:r>
            <a:endParaRPr sz="14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Mensalidade </a:t>
            </a:r>
            <a:r>
              <a:rPr lang="pt-BR" sz="18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Hoje</a:t>
            </a:r>
            <a:r>
              <a:rPr lang="pt-BR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Escola Particular LP/LR </a:t>
            </a:r>
            <a:r>
              <a:rPr lang="pt-BR" sz="18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&lt;10% (por fora)</a:t>
            </a:r>
            <a:endParaRPr sz="14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Mensalidade </a:t>
            </a:r>
            <a:r>
              <a:rPr lang="pt-BR" sz="18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PEC </a:t>
            </a:r>
            <a:r>
              <a:rPr lang="pt-BR" sz="1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Escola Particular LP/LR </a:t>
            </a:r>
            <a:r>
              <a:rPr lang="pt-BR" sz="18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25% (por fora)</a:t>
            </a:r>
            <a:endParaRPr sz="18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Google Shape;193;g1de08afcf49_0_198">
            <a:extLst>
              <a:ext uri="{FF2B5EF4-FFF2-40B4-BE49-F238E27FC236}">
                <a16:creationId xmlns:a16="http://schemas.microsoft.com/office/drawing/2014/main" id="{97292FE7-3066-5684-74CF-50E9B315D845}"/>
              </a:ext>
            </a:extLst>
          </p:cNvPr>
          <p:cNvSpPr/>
          <p:nvPr/>
        </p:nvSpPr>
        <p:spPr>
          <a:xfrm>
            <a:off x="9369369" y="5941954"/>
            <a:ext cx="338700" cy="5697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de08afcf49_0_102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</a:t>
            </a:r>
            <a:r>
              <a:rPr lang="pt-BR" sz="24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NA REFORMA</a:t>
            </a:r>
            <a:endParaRPr sz="2000" b="1" i="0" u="none" strike="noStrike" cap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43" name="Google Shape;143;g1de08afcf49_0_102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4" name="Google Shape;144;g1de08afcf49_0_102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1de08afcf49_0_102"/>
          <p:cNvSpPr txBox="1"/>
          <p:nvPr/>
        </p:nvSpPr>
        <p:spPr>
          <a:xfrm>
            <a:off x="345200" y="1642025"/>
            <a:ext cx="11009984" cy="489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Elementos relevantes para entender o impacto na Educação</a:t>
            </a: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Público – </a:t>
            </a: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Consumidor final</a:t>
            </a: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sem aproveitamento de créditos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Regime de CBS (3,65% cumulativo) e de ISS (2,44% cumulativo)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Mais intensivo em mão de obra</a:t>
            </a:r>
          </a:p>
          <a:p>
            <a:pPr marL="457200" indent="-292100" algn="just">
              <a:lnSpc>
                <a:spcPct val="150000"/>
              </a:lnSpc>
              <a:buClr>
                <a:srgbClr val="3F3F3F"/>
              </a:buClr>
              <a:buSzPts val="1000"/>
              <a:buFont typeface="Century Gothic"/>
              <a:buChar char="●"/>
            </a:pPr>
            <a:r>
              <a:rPr lang="pt-BR" sz="1600" dirty="0">
                <a:solidFill>
                  <a:srgbClr val="3F3F3F"/>
                </a:solidFill>
                <a:latin typeface="Century Gothic"/>
                <a:sym typeface="Century Gothic"/>
              </a:rPr>
              <a:t>58% do faturamento na Educação Básica e 33% na Educação Superior</a:t>
            </a: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endParaRPr lang="pt-BR" sz="1600" b="1" dirty="0">
              <a:solidFill>
                <a:srgbClr val="3F3F3F"/>
              </a:solidFill>
              <a:latin typeface="Century Gothic"/>
              <a:sym typeface="Century Gothic"/>
            </a:endParaRP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1600" b="1" dirty="0">
                <a:solidFill>
                  <a:srgbClr val="3F3F3F"/>
                </a:solidFill>
                <a:latin typeface="Century Gothic"/>
                <a:sym typeface="Century Gothic"/>
              </a:rPr>
              <a:t>Contratação de Serviços e Bens em menor escala (pouco resíduo tributário).</a:t>
            </a:r>
          </a:p>
          <a:p>
            <a:pPr marL="457200" lvl="0" indent="-292100" algn="just">
              <a:lnSpc>
                <a:spcPct val="150000"/>
              </a:lnSpc>
              <a:buClr>
                <a:srgbClr val="3F3F3F"/>
              </a:buClr>
              <a:buSzPts val="1000"/>
              <a:buFont typeface="Century Gothic"/>
              <a:buChar char="●"/>
              <a:defRPr/>
            </a:pPr>
            <a:r>
              <a:rPr lang="pt-BR" sz="1600" dirty="0">
                <a:solidFill>
                  <a:srgbClr val="3F3F3F"/>
                </a:solidFill>
                <a:latin typeface="Century Gothic"/>
                <a:sym typeface="Century Gothic"/>
              </a:rPr>
              <a:t>Resíduos tributários de 2,88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entury Gothic"/>
                <a:cs typeface="Arial"/>
                <a:sym typeface="Century Gothic"/>
              </a:rPr>
              <a:t>% na Educação Básica e 4,82% na Educação Superior</a:t>
            </a:r>
          </a:p>
          <a:p>
            <a:pPr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pt-BR" sz="1600" b="1" dirty="0">
                <a:solidFill>
                  <a:srgbClr val="3F3F3F"/>
                </a:solidFill>
                <a:latin typeface="Century Gothic"/>
                <a:sym typeface="Century Gothic"/>
              </a:rPr>
              <a:t> </a:t>
            </a:r>
            <a:endParaRPr lang="pt-BR" sz="1600" b="1" dirty="0">
              <a:solidFill>
                <a:srgbClr val="3F3F3F"/>
              </a:solidFill>
              <a:latin typeface="Century Gothic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65100" algn="just">
              <a:lnSpc>
                <a:spcPct val="150000"/>
              </a:lnSpc>
              <a:buClr>
                <a:srgbClr val="3F3F3F"/>
              </a:buClr>
              <a:buSzPts val="1000"/>
            </a:pPr>
            <a:endParaRPr lang="pt-BR" sz="16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2921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Char char="●"/>
            </a:pP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" name="Google Shape;146;g1de08afcf49_0_102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1de08afcf49_0_102"/>
          <p:cNvSpPr/>
          <p:nvPr/>
        </p:nvSpPr>
        <p:spPr>
          <a:xfrm>
            <a:off x="326851" y="1014250"/>
            <a:ext cx="11711074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EDUCAÇÃO TEM CARACTERÍSTICAS BEM PARTICULARES PARA AVALIAÇÃO DE IMPACTO DA REFORMA</a:t>
            </a: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48" name="Google Shape;148;g1de08afcf49_0_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EF3010C9-00B2-0362-1E8B-EB8607EC9F72}"/>
              </a:ext>
            </a:extLst>
          </p:cNvPr>
          <p:cNvSpPr/>
          <p:nvPr/>
        </p:nvSpPr>
        <p:spPr>
          <a:xfrm>
            <a:off x="4086329" y="5407763"/>
            <a:ext cx="4796413" cy="8719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Century Gothic" panose="020B0502020202020204" pitchFamily="34" charset="0"/>
              </a:rPr>
              <a:t>Alíquota Média Ponderada (por fora) - Educação</a:t>
            </a:r>
          </a:p>
          <a:p>
            <a:pPr algn="ctr"/>
            <a:endParaRPr lang="pt-BR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b="1" dirty="0">
                <a:solidFill>
                  <a:schemeClr val="tx1"/>
                </a:solidFill>
                <a:latin typeface="Century Gothic" panose="020B0502020202020204" pitchFamily="34" charset="0"/>
              </a:rPr>
              <a:t>4,78% (CBS) + 4,6% (IBS) = 9,38%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de08afcf49_0_338"/>
          <p:cNvSpPr txBox="1"/>
          <p:nvPr/>
        </p:nvSpPr>
        <p:spPr>
          <a:xfrm>
            <a:off x="217836" y="307144"/>
            <a:ext cx="1159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CENÁRIO DA </a:t>
            </a:r>
            <a:r>
              <a:rPr lang="pt-BR" sz="24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EDUCAÇÃO PARTICULAR NA REFORMA</a:t>
            </a:r>
            <a:endParaRPr lang="pt-BR" sz="20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30" name="Google Shape;330;g1de08afcf49_0_338"/>
          <p:cNvCxnSpPr/>
          <p:nvPr/>
        </p:nvCxnSpPr>
        <p:spPr>
          <a:xfrm>
            <a:off x="345210" y="766863"/>
            <a:ext cx="492600" cy="0"/>
          </a:xfrm>
          <a:prstGeom prst="straightConnector1">
            <a:avLst/>
          </a:prstGeom>
          <a:noFill/>
          <a:ln w="25400" cap="flat" cmpd="sng">
            <a:solidFill>
              <a:srgbClr val="38761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1" name="Google Shape;331;g1de08afcf49_0_338"/>
          <p:cNvSpPr/>
          <p:nvPr/>
        </p:nvSpPr>
        <p:spPr>
          <a:xfrm>
            <a:off x="326922" y="-137652"/>
            <a:ext cx="1316700" cy="380400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g1de08afcf49_0_338"/>
          <p:cNvSpPr txBox="1"/>
          <p:nvPr/>
        </p:nvSpPr>
        <p:spPr>
          <a:xfrm>
            <a:off x="345199" y="1852204"/>
            <a:ext cx="6683623" cy="337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TRIBUTAÇÃO EM DIVERSOS PAÍSES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Estudo: </a:t>
            </a:r>
            <a:r>
              <a:rPr lang="pt-BR" sz="1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102 países, 65 isentam </a:t>
            </a: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 20 países cobram taxas entre 0 a 10%</a:t>
            </a:r>
            <a:endParaRPr sz="17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330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entury Gothic"/>
              <a:buChar char="●"/>
            </a:pP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Brasil cobra hoje </a:t>
            </a:r>
            <a:r>
              <a:rPr lang="pt-BR" sz="1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entre 0% e 10% </a:t>
            </a: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</a:t>
            </a:r>
            <a:r>
              <a:rPr lang="pt-BR" sz="16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carga tributária direta</a:t>
            </a:r>
          </a:p>
          <a:p>
            <a:pPr marL="127000" marR="0" lvl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</a:pPr>
            <a:endParaRPr lang="pt-BR" sz="16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30200" algn="just">
              <a:lnSpc>
                <a:spcPct val="120000"/>
              </a:lnSpc>
              <a:buClr>
                <a:srgbClr val="3F3F3F"/>
              </a:buClr>
              <a:buSzPts val="1600"/>
              <a:buFont typeface="Century Gothic"/>
              <a:buChar char="●"/>
            </a:pPr>
            <a:r>
              <a:rPr lang="pt-BR" sz="1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 o Brasil cobrar mais de 10% de IVA (IBS+CBS)</a:t>
            </a:r>
            <a:r>
              <a:rPr lang="pt-BR" sz="1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sobre as </a:t>
            </a:r>
            <a:r>
              <a:rPr lang="pt-BR" sz="17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mensalidades, </a:t>
            </a:r>
            <a:r>
              <a:rPr lang="pt-BR" sz="17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ficaremos entre os 17 países que mais tributam a Educação</a:t>
            </a:r>
            <a:endParaRPr sz="1700" b="1" i="0" u="none" strike="noStrike" cap="none" dirty="0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3" name="Google Shape;333;g1de08afcf49_0_338"/>
          <p:cNvSpPr/>
          <p:nvPr/>
        </p:nvSpPr>
        <p:spPr>
          <a:xfrm>
            <a:off x="0" y="6669997"/>
            <a:ext cx="12192000" cy="1908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1de08afcf49_0_338"/>
          <p:cNvSpPr/>
          <p:nvPr/>
        </p:nvSpPr>
        <p:spPr>
          <a:xfrm>
            <a:off x="326850" y="1014250"/>
            <a:ext cx="11487000" cy="368236"/>
          </a:xfrm>
          <a:prstGeom prst="roundRect">
            <a:avLst>
              <a:gd name="adj" fmla="val 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OS PAÍSES CONFEREM TRATAMENTO TRIBUTÁRIO DIFERENCIADO PARA ESTIMULAR A EDUCAÇÃO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6" name="Google Shape;336;g1de08afcf49_0_338"/>
          <p:cNvSpPr/>
          <p:nvPr/>
        </p:nvSpPr>
        <p:spPr>
          <a:xfrm>
            <a:off x="550421" y="5833122"/>
            <a:ext cx="6871178" cy="80334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41300" dist="50800" dir="5400000" sx="97000" sy="97000" algn="ctr" rotWithShape="0">
              <a:srgbClr val="000000">
                <a:alpha val="2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TODO O INVESTIMENTO FAMILIAR EM EDUCAÇÃO PRECISA SER </a:t>
            </a:r>
            <a:r>
              <a:rPr lang="pt-BR" sz="16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ESTIMULADO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CRESCIMENTO DO </a:t>
            </a:r>
            <a:r>
              <a:rPr lang="pt-BR" sz="16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CAPITAL SOCIAL </a:t>
            </a:r>
            <a:r>
              <a:rPr lang="pt-BR" sz="1600" b="1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BENEFICIA A TODOS</a:t>
            </a:r>
            <a:endParaRPr sz="1100" b="0" i="0" u="none" strike="noStrike" cap="none" dirty="0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7" name="Google Shape;337;g1de08afcf49_0_3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2489" y="6077775"/>
            <a:ext cx="14954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1de08afcf49_0_3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80805" y="2433283"/>
            <a:ext cx="2713272" cy="414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1de08afcf49_0_3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66845" y="1627090"/>
            <a:ext cx="2003756" cy="2876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1130</Words>
  <Application>Microsoft Office PowerPoint</Application>
  <PresentationFormat>Widescreen</PresentationFormat>
  <Paragraphs>163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Noto Sans Symbols</vt:lpstr>
      <vt:lpstr>Courier New</vt:lpstr>
      <vt:lpstr>Arial</vt:lpstr>
      <vt:lpstr>Calibri</vt:lpstr>
      <vt:lpstr>Century Gothic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Camilla</dc:creator>
  <cp:lastModifiedBy>emerson casali</cp:lastModifiedBy>
  <cp:revision>15</cp:revision>
  <dcterms:created xsi:type="dcterms:W3CDTF">2022-07-14T19:13:21Z</dcterms:created>
  <dcterms:modified xsi:type="dcterms:W3CDTF">2023-10-03T18:58:50Z</dcterms:modified>
</cp:coreProperties>
</file>