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0" r:id="rId4"/>
    <p:sldId id="261" r:id="rId5"/>
    <p:sldId id="257" r:id="rId6"/>
    <p:sldId id="258" r:id="rId7"/>
    <p:sldId id="296" r:id="rId8"/>
    <p:sldId id="303" r:id="rId9"/>
    <p:sldId id="322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298" r:id="rId19"/>
    <p:sldId id="302" r:id="rId20"/>
    <p:sldId id="312" r:id="rId21"/>
    <p:sldId id="323" r:id="rId22"/>
    <p:sldId id="313" r:id="rId23"/>
    <p:sldId id="314" r:id="rId24"/>
    <p:sldId id="315" r:id="rId25"/>
    <p:sldId id="316" r:id="rId26"/>
    <p:sldId id="320" r:id="rId27"/>
    <p:sldId id="321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36" autoAdjust="0"/>
  </p:normalViewPr>
  <p:slideViewPr>
    <p:cSldViewPr>
      <p:cViewPr varScale="1">
        <p:scale>
          <a:sx n="64" d="100"/>
          <a:sy n="64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702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leen.oliveira\AppData\Local\Microsoft\Windows\Temporary%20Internet%20Files\Content.Outlook\NQNZRN9J\Dados%20Fome%20Zero%20-%20Minist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Plan1!$B$32</c:f>
              <c:strCache>
                <c:ptCount val="1"/>
                <c:pt idx="0">
                  <c:v>quantidade (tonelada)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1.9113149847094801E-3"/>
                  <c:y val="4.092769440654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5565749235474E-3"/>
                  <c:y val="1.3642564802182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Plan1!$A$33:$A$42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2014*</c:v>
                </c:pt>
                <c:pt idx="9">
                  <c:v>2015*</c:v>
                </c:pt>
              </c:strCache>
            </c:strRef>
          </c:cat>
          <c:val>
            <c:numRef>
              <c:f>Plan1!$B$33:$B$42</c:f>
              <c:numCache>
                <c:formatCode>0</c:formatCode>
                <c:ptCount val="10"/>
                <c:pt idx="0">
                  <c:v>1642.74722</c:v>
                </c:pt>
                <c:pt idx="1">
                  <c:v>2718.66</c:v>
                </c:pt>
                <c:pt idx="2">
                  <c:v>1826.32527</c:v>
                </c:pt>
                <c:pt idx="3">
                  <c:v>4537.2849900000001</c:v>
                </c:pt>
                <c:pt idx="4">
                  <c:v>2777.5242000000003</c:v>
                </c:pt>
                <c:pt idx="5">
                  <c:v>3010.5182599999998</c:v>
                </c:pt>
                <c:pt idx="6">
                  <c:v>5897.2225599999992</c:v>
                </c:pt>
                <c:pt idx="7">
                  <c:v>4835.5034820000001</c:v>
                </c:pt>
                <c:pt idx="8">
                  <c:v>628.25628500000005</c:v>
                </c:pt>
                <c:pt idx="9">
                  <c:v>1814.2250369999999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570664"/>
        <c:axId val="338571056"/>
      </c:barChart>
      <c:catAx>
        <c:axId val="338570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8571056"/>
        <c:crosses val="autoZero"/>
        <c:auto val="1"/>
        <c:lblAlgn val="ctr"/>
        <c:lblOffset val="100"/>
        <c:noMultiLvlLbl val="0"/>
      </c:catAx>
      <c:valAx>
        <c:axId val="33857105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38570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65DFE1-D56B-421E-9B19-FC525C08C81F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65D316D-C210-400C-A3AD-54D1C46DE854}">
      <dgm:prSet phldrT="[Texto]" custT="1"/>
      <dgm:spPr/>
      <dgm:t>
        <a:bodyPr/>
        <a:lstStyle/>
        <a:p>
          <a:r>
            <a:rPr lang="pt-BR" sz="2000" dirty="0" smtClean="0"/>
            <a:t>Recebimento dos alimentos</a:t>
          </a:r>
          <a:endParaRPr lang="pt-BR" sz="2000" dirty="0"/>
        </a:p>
      </dgm:t>
    </dgm:pt>
    <dgm:pt modelId="{09F5DD13-804E-4CE1-BAE2-4199A0E9BAEF}" type="parTrans" cxnId="{D0EC4592-58AF-4335-A44B-B9B51DC4B5E1}">
      <dgm:prSet/>
      <dgm:spPr/>
      <dgm:t>
        <a:bodyPr/>
        <a:lstStyle/>
        <a:p>
          <a:endParaRPr lang="pt-BR" sz="2400"/>
        </a:p>
      </dgm:t>
    </dgm:pt>
    <dgm:pt modelId="{A2A29316-E767-4B28-A560-68D470DEE621}" type="sibTrans" cxnId="{D0EC4592-58AF-4335-A44B-B9B51DC4B5E1}">
      <dgm:prSet/>
      <dgm:spPr/>
      <dgm:t>
        <a:bodyPr/>
        <a:lstStyle/>
        <a:p>
          <a:endParaRPr lang="pt-BR" sz="2400"/>
        </a:p>
      </dgm:t>
    </dgm:pt>
    <dgm:pt modelId="{250FE8F5-C700-4DD3-BA65-62A00883D060}">
      <dgm:prSet phldrT="[Texto]" custT="1"/>
      <dgm:spPr/>
      <dgm:t>
        <a:bodyPr/>
        <a:lstStyle/>
        <a:p>
          <a:r>
            <a:rPr lang="pt-BR" sz="2000" dirty="0" smtClean="0"/>
            <a:t>Processamento dos alimentos</a:t>
          </a:r>
          <a:endParaRPr lang="pt-BR" sz="2000" dirty="0"/>
        </a:p>
      </dgm:t>
    </dgm:pt>
    <dgm:pt modelId="{DE695ADE-7BBB-43E4-8954-6B937E0AD2BD}" type="parTrans" cxnId="{7913FDDF-0E1A-403B-BA1F-8699F469B137}">
      <dgm:prSet/>
      <dgm:spPr/>
      <dgm:t>
        <a:bodyPr/>
        <a:lstStyle/>
        <a:p>
          <a:endParaRPr lang="pt-BR" sz="2400"/>
        </a:p>
      </dgm:t>
    </dgm:pt>
    <dgm:pt modelId="{805F04F1-2215-456E-A8A3-99FA48F5F4CB}" type="sibTrans" cxnId="{7913FDDF-0E1A-403B-BA1F-8699F469B137}">
      <dgm:prSet/>
      <dgm:spPr/>
      <dgm:t>
        <a:bodyPr/>
        <a:lstStyle/>
        <a:p>
          <a:endParaRPr lang="pt-BR" sz="2400"/>
        </a:p>
      </dgm:t>
    </dgm:pt>
    <dgm:pt modelId="{D4D01FA0-EADB-44D6-92D9-745C05310620}">
      <dgm:prSet phldrT="[Texto]" custT="1"/>
      <dgm:spPr/>
      <dgm:t>
        <a:bodyPr/>
        <a:lstStyle/>
        <a:p>
          <a:r>
            <a:rPr lang="pt-BR" sz="2000" dirty="0" smtClean="0"/>
            <a:t>Doação as entidades</a:t>
          </a:r>
          <a:endParaRPr lang="pt-BR" sz="2000" dirty="0"/>
        </a:p>
      </dgm:t>
    </dgm:pt>
    <dgm:pt modelId="{801173F2-762B-44A9-87CF-27114C604269}" type="parTrans" cxnId="{3CED4CB2-2646-4377-86E3-2263D72D74AF}">
      <dgm:prSet/>
      <dgm:spPr/>
      <dgm:t>
        <a:bodyPr/>
        <a:lstStyle/>
        <a:p>
          <a:endParaRPr lang="pt-BR" sz="2400"/>
        </a:p>
      </dgm:t>
    </dgm:pt>
    <dgm:pt modelId="{2E58B9C7-FAEA-4BC8-B733-F319E7BE6F53}" type="sibTrans" cxnId="{3CED4CB2-2646-4377-86E3-2263D72D74AF}">
      <dgm:prSet/>
      <dgm:spPr/>
      <dgm:t>
        <a:bodyPr/>
        <a:lstStyle/>
        <a:p>
          <a:endParaRPr lang="pt-BR" sz="2400"/>
        </a:p>
      </dgm:t>
    </dgm:pt>
    <dgm:pt modelId="{F2223EA3-FDF5-4E4B-9567-994AE7ED5FAC}" type="pres">
      <dgm:prSet presAssocID="{D865DFE1-D56B-421E-9B19-FC525C08C8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25A640-6540-4A26-972D-707F76286C7D}" type="pres">
      <dgm:prSet presAssocID="{D4D01FA0-EADB-44D6-92D9-745C05310620}" presName="boxAndChildren" presStyleCnt="0"/>
      <dgm:spPr/>
      <dgm:t>
        <a:bodyPr/>
        <a:lstStyle/>
        <a:p>
          <a:endParaRPr lang="pt-BR"/>
        </a:p>
      </dgm:t>
    </dgm:pt>
    <dgm:pt modelId="{F5E616E9-312E-42EF-8135-ADB7EA0AFF76}" type="pres">
      <dgm:prSet presAssocID="{D4D01FA0-EADB-44D6-92D9-745C05310620}" presName="parentTextBox" presStyleLbl="node1" presStyleIdx="0" presStyleCnt="3" custLinFactNeighborX="-3571" custLinFactNeighborY="1336"/>
      <dgm:spPr/>
      <dgm:t>
        <a:bodyPr/>
        <a:lstStyle/>
        <a:p>
          <a:endParaRPr lang="pt-BR"/>
        </a:p>
      </dgm:t>
    </dgm:pt>
    <dgm:pt modelId="{D03B47F8-24BE-4593-ACD4-E0D8C84BEC19}" type="pres">
      <dgm:prSet presAssocID="{805F04F1-2215-456E-A8A3-99FA48F5F4CB}" presName="sp" presStyleCnt="0"/>
      <dgm:spPr/>
      <dgm:t>
        <a:bodyPr/>
        <a:lstStyle/>
        <a:p>
          <a:endParaRPr lang="pt-BR"/>
        </a:p>
      </dgm:t>
    </dgm:pt>
    <dgm:pt modelId="{29338083-389A-489D-827E-CF361795FA2A}" type="pres">
      <dgm:prSet presAssocID="{250FE8F5-C700-4DD3-BA65-62A00883D060}" presName="arrowAndChildren" presStyleCnt="0"/>
      <dgm:spPr/>
      <dgm:t>
        <a:bodyPr/>
        <a:lstStyle/>
        <a:p>
          <a:endParaRPr lang="pt-BR"/>
        </a:p>
      </dgm:t>
    </dgm:pt>
    <dgm:pt modelId="{68299439-4127-4628-B9B7-DFB622B275C4}" type="pres">
      <dgm:prSet presAssocID="{250FE8F5-C700-4DD3-BA65-62A00883D060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E31F4D6F-E3A4-4895-B4E7-9B463E854856}" type="pres">
      <dgm:prSet presAssocID="{A2A29316-E767-4B28-A560-68D470DEE621}" presName="sp" presStyleCnt="0"/>
      <dgm:spPr/>
      <dgm:t>
        <a:bodyPr/>
        <a:lstStyle/>
        <a:p>
          <a:endParaRPr lang="pt-BR"/>
        </a:p>
      </dgm:t>
    </dgm:pt>
    <dgm:pt modelId="{CA095169-0BFC-470B-8605-2DB803CAF05D}" type="pres">
      <dgm:prSet presAssocID="{165D316D-C210-400C-A3AD-54D1C46DE854}" presName="arrowAndChildren" presStyleCnt="0"/>
      <dgm:spPr/>
      <dgm:t>
        <a:bodyPr/>
        <a:lstStyle/>
        <a:p>
          <a:endParaRPr lang="pt-BR"/>
        </a:p>
      </dgm:t>
    </dgm:pt>
    <dgm:pt modelId="{2B969BC5-05F8-440F-8F42-C05D6BF163E2}" type="pres">
      <dgm:prSet presAssocID="{165D316D-C210-400C-A3AD-54D1C46DE854}" presName="parentTextArrow" presStyleLbl="node1" presStyleIdx="2" presStyleCnt="3" custLinFactNeighborY="-46"/>
      <dgm:spPr/>
      <dgm:t>
        <a:bodyPr/>
        <a:lstStyle/>
        <a:p>
          <a:endParaRPr lang="pt-BR"/>
        </a:p>
      </dgm:t>
    </dgm:pt>
  </dgm:ptLst>
  <dgm:cxnLst>
    <dgm:cxn modelId="{D0EC4592-58AF-4335-A44B-B9B51DC4B5E1}" srcId="{D865DFE1-D56B-421E-9B19-FC525C08C81F}" destId="{165D316D-C210-400C-A3AD-54D1C46DE854}" srcOrd="0" destOrd="0" parTransId="{09F5DD13-804E-4CE1-BAE2-4199A0E9BAEF}" sibTransId="{A2A29316-E767-4B28-A560-68D470DEE621}"/>
    <dgm:cxn modelId="{1B8F9C10-5225-4E08-998B-C833AB329929}" type="presOf" srcId="{D4D01FA0-EADB-44D6-92D9-745C05310620}" destId="{F5E616E9-312E-42EF-8135-ADB7EA0AFF76}" srcOrd="0" destOrd="0" presId="urn:microsoft.com/office/officeart/2005/8/layout/process4"/>
    <dgm:cxn modelId="{5B507AE5-36E2-4361-B935-6AA4C7266FDA}" type="presOf" srcId="{D865DFE1-D56B-421E-9B19-FC525C08C81F}" destId="{F2223EA3-FDF5-4E4B-9567-994AE7ED5FAC}" srcOrd="0" destOrd="0" presId="urn:microsoft.com/office/officeart/2005/8/layout/process4"/>
    <dgm:cxn modelId="{946A0CF1-2D0D-4A0C-9843-F9CD73AC5740}" type="presOf" srcId="{165D316D-C210-400C-A3AD-54D1C46DE854}" destId="{2B969BC5-05F8-440F-8F42-C05D6BF163E2}" srcOrd="0" destOrd="0" presId="urn:microsoft.com/office/officeart/2005/8/layout/process4"/>
    <dgm:cxn modelId="{3CED4CB2-2646-4377-86E3-2263D72D74AF}" srcId="{D865DFE1-D56B-421E-9B19-FC525C08C81F}" destId="{D4D01FA0-EADB-44D6-92D9-745C05310620}" srcOrd="2" destOrd="0" parTransId="{801173F2-762B-44A9-87CF-27114C604269}" sibTransId="{2E58B9C7-FAEA-4BC8-B733-F319E7BE6F53}"/>
    <dgm:cxn modelId="{905996A3-7D50-4B82-9842-25AE6EDB1A8B}" type="presOf" srcId="{250FE8F5-C700-4DD3-BA65-62A00883D060}" destId="{68299439-4127-4628-B9B7-DFB622B275C4}" srcOrd="0" destOrd="0" presId="urn:microsoft.com/office/officeart/2005/8/layout/process4"/>
    <dgm:cxn modelId="{7913FDDF-0E1A-403B-BA1F-8699F469B137}" srcId="{D865DFE1-D56B-421E-9B19-FC525C08C81F}" destId="{250FE8F5-C700-4DD3-BA65-62A00883D060}" srcOrd="1" destOrd="0" parTransId="{DE695ADE-7BBB-43E4-8954-6B937E0AD2BD}" sibTransId="{805F04F1-2215-456E-A8A3-99FA48F5F4CB}"/>
    <dgm:cxn modelId="{8C561436-1601-4840-B900-085370EE2B2F}" type="presParOf" srcId="{F2223EA3-FDF5-4E4B-9567-994AE7ED5FAC}" destId="{1B25A640-6540-4A26-972D-707F76286C7D}" srcOrd="0" destOrd="0" presId="urn:microsoft.com/office/officeart/2005/8/layout/process4"/>
    <dgm:cxn modelId="{5EC33DEB-6A39-4242-BB30-858F7B7080C8}" type="presParOf" srcId="{1B25A640-6540-4A26-972D-707F76286C7D}" destId="{F5E616E9-312E-42EF-8135-ADB7EA0AFF76}" srcOrd="0" destOrd="0" presId="urn:microsoft.com/office/officeart/2005/8/layout/process4"/>
    <dgm:cxn modelId="{FFEE80B2-B353-402E-AA4E-870EB06F7100}" type="presParOf" srcId="{F2223EA3-FDF5-4E4B-9567-994AE7ED5FAC}" destId="{D03B47F8-24BE-4593-ACD4-E0D8C84BEC19}" srcOrd="1" destOrd="0" presId="urn:microsoft.com/office/officeart/2005/8/layout/process4"/>
    <dgm:cxn modelId="{3CD7590D-9EAB-4F15-8178-8608D2DCB75B}" type="presParOf" srcId="{F2223EA3-FDF5-4E4B-9567-994AE7ED5FAC}" destId="{29338083-389A-489D-827E-CF361795FA2A}" srcOrd="2" destOrd="0" presId="urn:microsoft.com/office/officeart/2005/8/layout/process4"/>
    <dgm:cxn modelId="{FCD769F7-0EDA-4BD1-8EBC-471A99B4CA6D}" type="presParOf" srcId="{29338083-389A-489D-827E-CF361795FA2A}" destId="{68299439-4127-4628-B9B7-DFB622B275C4}" srcOrd="0" destOrd="0" presId="urn:microsoft.com/office/officeart/2005/8/layout/process4"/>
    <dgm:cxn modelId="{C9EB1EAF-D388-49F4-9BD4-678FC0D83DBC}" type="presParOf" srcId="{F2223EA3-FDF5-4E4B-9567-994AE7ED5FAC}" destId="{E31F4D6F-E3A4-4895-B4E7-9B463E854856}" srcOrd="3" destOrd="0" presId="urn:microsoft.com/office/officeart/2005/8/layout/process4"/>
    <dgm:cxn modelId="{89605CDC-DBE6-44C2-A257-61157167F17A}" type="presParOf" srcId="{F2223EA3-FDF5-4E4B-9567-994AE7ED5FAC}" destId="{CA095169-0BFC-470B-8605-2DB803CAF05D}" srcOrd="4" destOrd="0" presId="urn:microsoft.com/office/officeart/2005/8/layout/process4"/>
    <dgm:cxn modelId="{493F1EFE-C43A-4B69-873A-934293942A01}" type="presParOf" srcId="{CA095169-0BFC-470B-8605-2DB803CAF05D}" destId="{2B969BC5-05F8-440F-8F42-C05D6BF163E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9747E-519D-4CB8-AA50-23AABB4EA0F2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6C6F6-1181-40A5-AEDF-3A83CA3CD1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054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9AA52-C95D-4782-A74D-B21A6E1012A3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E5313-FCC9-4CCD-8105-9BCFB94F65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63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pp1.sefaz.mt.gov.br/Sistema/legislacao/legislacaotribut.nsf/7c7b6a9347c50f55032569140065ebbf/cf4eeb561044e0c284257ed8006ec2d4?OpenDocument#_g8d7kslmi9p4ku8298d6l681h60rio8248kg348248kg4ulakal154_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CONVÊNIO ICMS 18/03 – SEFAZ – prorrogado até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Prorrogado até 30/04/2017 pelo </a:t>
            </a:r>
            <a:r>
              <a:rPr lang="pt-B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ICMS </a:t>
            </a:r>
            <a:r>
              <a:rPr lang="pt-B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107/15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05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PORTARIA INTERMINISTERIAL Nº 1.128, DE 19 DE NOVEMBRO DE 2008 (MAPA E MDS)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Portaria nº 283 de 23 de agosto de 2006 (MDS)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CEDA7-ACB9-4AED-9270-81892289C71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52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E5313-FCC9-4CCD-8105-9BCFB94F65C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53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E3EE67A-5B32-4C21-B0A7-9CA1A6A28954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D35364E-87DB-4015-97C0-99CD16EBEE6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E67A-5B32-4C21-B0A7-9CA1A6A28954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364E-87DB-4015-97C0-99CD16EBEE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E67A-5B32-4C21-B0A7-9CA1A6A28954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364E-87DB-4015-97C0-99CD16EBEE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3EE67A-5B32-4C21-B0A7-9CA1A6A28954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35364E-87DB-4015-97C0-99CD16EBEE6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E3EE67A-5B32-4C21-B0A7-9CA1A6A28954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D35364E-87DB-4015-97C0-99CD16EBEE6D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E67A-5B32-4C21-B0A7-9CA1A6A28954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364E-87DB-4015-97C0-99CD16EBEE6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E67A-5B32-4C21-B0A7-9CA1A6A28954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364E-87DB-4015-97C0-99CD16EBEE6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3EE67A-5B32-4C21-B0A7-9CA1A6A28954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35364E-87DB-4015-97C0-99CD16EBEE6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E67A-5B32-4C21-B0A7-9CA1A6A28954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5364E-87DB-4015-97C0-99CD16EBEE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3EE67A-5B32-4C21-B0A7-9CA1A6A28954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35364E-87DB-4015-97C0-99CD16EBEE6D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3EE67A-5B32-4C21-B0A7-9CA1A6A28954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35364E-87DB-4015-97C0-99CD16EBEE6D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3EE67A-5B32-4C21-B0A7-9CA1A6A28954}" type="datetimeFigureOut">
              <a:rPr lang="pt-BR" smtClean="0"/>
              <a:t>19/05/2016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35364E-87DB-4015-97C0-99CD16EBEE6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67744" y="2420888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O DESPERDÍCIO DE ALIMENTOS SOBRE A ÓTICA DA SAN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CONTRIBUIÇÕES AOS PROJETOS DE LEI Nº 672, 675 e 738/2015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18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AOS PLS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8200151" cy="4873752"/>
          </a:xfrm>
        </p:spPr>
        <p:txBody>
          <a:bodyPr/>
          <a:lstStyle/>
          <a:p>
            <a:r>
              <a:rPr lang="pt-BR" dirty="0" smtClean="0"/>
              <a:t>Todos isentam de responsabilidade o doador, salvo se caracterizado dolo ou negligência.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7" name="Seta para baixo 6"/>
          <p:cNvSpPr/>
          <p:nvPr/>
        </p:nvSpPr>
        <p:spPr>
          <a:xfrm>
            <a:off x="3563888" y="2708920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32415" y="3884748"/>
            <a:ext cx="8424936" cy="24006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Pode ter impacto positivo para aumentar a quantidade  de pessoas  físicas e jurídicas dispostas a doar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Contudo sem atividade educativa tanto para o doador como para o beneficiário aumentam-se os riscos sanitários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9096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1052736"/>
            <a:ext cx="6172200" cy="2053590"/>
          </a:xfrm>
        </p:spPr>
        <p:txBody>
          <a:bodyPr/>
          <a:lstStyle/>
          <a:p>
            <a:r>
              <a:rPr lang="pt-BR" dirty="0" smtClean="0"/>
              <a:t>SOBRE O BENEFICIÁRIO</a:t>
            </a: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376833" y="3429000"/>
            <a:ext cx="8011587" cy="2592288"/>
            <a:chOff x="376833" y="3429000"/>
            <a:chExt cx="8011587" cy="2592288"/>
          </a:xfrm>
        </p:grpSpPr>
        <p:pic>
          <p:nvPicPr>
            <p:cNvPr id="10242" name="Picture 2" descr="Resultado de imagem para BANCO DE ALIMENTOS ceages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33" y="3429000"/>
              <a:ext cx="3895513" cy="259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Resultado de imagem para idoso asilo alimentaçã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1" y="3429000"/>
              <a:ext cx="3888429" cy="259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stra Diagonal 6"/>
            <p:cNvSpPr/>
            <p:nvPr/>
          </p:nvSpPr>
          <p:spPr>
            <a:xfrm rot="1073300">
              <a:off x="764230" y="4642640"/>
              <a:ext cx="432048" cy="200369"/>
            </a:xfrm>
            <a:prstGeom prst="diagStrip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8" name="Listra Diagonal 7"/>
            <p:cNvSpPr/>
            <p:nvPr/>
          </p:nvSpPr>
          <p:spPr>
            <a:xfrm rot="1073300">
              <a:off x="3399542" y="4426616"/>
              <a:ext cx="432048" cy="200369"/>
            </a:xfrm>
            <a:prstGeom prst="diagStrip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" name="Listra Diagonal 8"/>
            <p:cNvSpPr/>
            <p:nvPr/>
          </p:nvSpPr>
          <p:spPr>
            <a:xfrm rot="2669074">
              <a:off x="3284153" y="5194200"/>
              <a:ext cx="432048" cy="200369"/>
            </a:xfrm>
            <a:prstGeom prst="diagStrip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0" name="Listra Diagonal 9"/>
            <p:cNvSpPr/>
            <p:nvPr/>
          </p:nvSpPr>
          <p:spPr>
            <a:xfrm rot="1073300">
              <a:off x="1815366" y="3922560"/>
              <a:ext cx="432048" cy="200369"/>
            </a:xfrm>
            <a:prstGeom prst="diagStrip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1" name="Listra Diagonal 10"/>
            <p:cNvSpPr/>
            <p:nvPr/>
          </p:nvSpPr>
          <p:spPr>
            <a:xfrm rot="1073300">
              <a:off x="6235089" y="4125063"/>
              <a:ext cx="735426" cy="439721"/>
            </a:xfrm>
            <a:prstGeom prst="diagStrip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55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14120" cy="1036712"/>
          </a:xfrm>
        </p:spPr>
        <p:txBody>
          <a:bodyPr/>
          <a:lstStyle/>
          <a:p>
            <a:r>
              <a:rPr lang="pt-BR" dirty="0" smtClean="0"/>
              <a:t>Não trazem dispositivos relacionados aos beneficiários</a:t>
            </a: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3677108" y="1916832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609600" y="11663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CONSIDERAÇÕES AOS PLS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91955" y="2996952"/>
            <a:ext cx="8424936" cy="27084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População mais assistida são indivíduos em maior situação de vulnerabilidade social e biológica: crianças, idosos, pessoas em situação de rua.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Definir quem pode ser os beneficiários: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Não possibilitar doação direta a pessoa física</a:t>
            </a:r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55560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BENEFICIÁRIOS deveriam ser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Serviços de assistência social, de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proteção e defesa civil, unidades de ensino, de justiça e estabelecimentos de saúde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tenham por objetivo receber as doações de alimentos, armazenar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produzir refeições,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fim de satisfazer as necessidades alimentares da população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assistida. </a:t>
            </a:r>
          </a:p>
        </p:txBody>
      </p:sp>
    </p:spTree>
    <p:extLst>
      <p:ext uri="{BB962C8B-B14F-4D97-AF65-F5344CB8AC3E}">
        <p14:creationId xmlns:p14="http://schemas.microsoft.com/office/powerpoint/2010/main" val="261775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172200" cy="2053590"/>
          </a:xfrm>
        </p:spPr>
        <p:txBody>
          <a:bodyPr/>
          <a:lstStyle/>
          <a:p>
            <a:r>
              <a:rPr lang="pt-BR" dirty="0" smtClean="0"/>
              <a:t>SOBRE O ALIMENTO</a:t>
            </a:r>
            <a:endParaRPr lang="pt-BR" dirty="0"/>
          </a:p>
        </p:txBody>
      </p:sp>
      <p:pic>
        <p:nvPicPr>
          <p:cNvPr id="8194" name="Picture 2" descr="Resultado de imagem para BANCO DE ALIMENTOS ceage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7488832" cy="408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4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ALIMENTOS DE QUALIDADE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Está ligada</a:t>
            </a:r>
            <a:r>
              <a:rPr lang="pt-BR" dirty="0"/>
              <a:t> à saúde e segurança do </a:t>
            </a:r>
            <a:r>
              <a:rPr lang="pt-BR" dirty="0" smtClean="0"/>
              <a:t>consumidor</a:t>
            </a:r>
          </a:p>
          <a:p>
            <a:endParaRPr lang="pt-BR" dirty="0" smtClean="0"/>
          </a:p>
          <a:p>
            <a:r>
              <a:rPr lang="pt-BR" dirty="0" smtClean="0"/>
              <a:t>Qualidade nutricional</a:t>
            </a:r>
          </a:p>
          <a:p>
            <a:r>
              <a:rPr lang="pt-BR" dirty="0" smtClean="0"/>
              <a:t>Qualidade sanitária</a:t>
            </a:r>
          </a:p>
          <a:p>
            <a:pPr algn="ctr">
              <a:buFont typeface="Wingdings" pitchFamily="2" charset="2"/>
              <a:buChar char="ü"/>
            </a:pPr>
            <a:r>
              <a:rPr lang="pt-BR" altLang="pt-BR" dirty="0">
                <a:latin typeface="Calibri" pitchFamily="34" charset="0"/>
              </a:rPr>
              <a:t>tipo de </a:t>
            </a:r>
            <a:r>
              <a:rPr lang="pt-BR" altLang="pt-BR" dirty="0" smtClean="0">
                <a:latin typeface="Calibri" pitchFamily="34" charset="0"/>
              </a:rPr>
              <a:t>alimento</a:t>
            </a:r>
            <a:endParaRPr lang="pt-BR" altLang="pt-BR" dirty="0">
              <a:latin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altLang="pt-BR" dirty="0">
                <a:latin typeface="Calibri" pitchFamily="34" charset="0"/>
              </a:rPr>
              <a:t> estrutura de </a:t>
            </a:r>
            <a:r>
              <a:rPr lang="pt-BR" altLang="pt-BR" dirty="0" smtClean="0">
                <a:latin typeface="Calibri" pitchFamily="34" charset="0"/>
              </a:rPr>
              <a:t>armazenamento e transporte</a:t>
            </a:r>
            <a:endParaRPr lang="pt-BR" altLang="pt-BR" dirty="0">
              <a:latin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pt-BR" altLang="pt-BR" dirty="0">
                <a:latin typeface="Calibri" pitchFamily="34" charset="0"/>
              </a:rPr>
              <a:t> processo </a:t>
            </a:r>
            <a:r>
              <a:rPr lang="pt-BR" altLang="pt-BR" dirty="0" smtClean="0">
                <a:latin typeface="Calibri" pitchFamily="34" charset="0"/>
              </a:rPr>
              <a:t>realizado</a:t>
            </a:r>
            <a:endParaRPr lang="pt-BR" altLang="pt-BR" dirty="0">
              <a:latin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40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AOS PLS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188840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Abrem a possibilidade de doações de alimentos em que o </a:t>
            </a:r>
            <a:r>
              <a:rPr lang="pt-BR" sz="2000" dirty="0" smtClean="0">
                <a:solidFill>
                  <a:srgbClr val="FF0000"/>
                </a:solidFill>
              </a:rPr>
              <a:t>risco sanitário é bastante elevado</a:t>
            </a:r>
            <a:r>
              <a:rPr lang="pt-BR" sz="2000" dirty="0" smtClean="0"/>
              <a:t>, como por exemplo: refeições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3681520" y="3034287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89132" y="4149080"/>
            <a:ext cx="8424936" cy="14180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 smtClean="0"/>
              <a:t>Definir </a:t>
            </a:r>
            <a:r>
              <a:rPr lang="pt-BR" sz="2000" dirty="0"/>
              <a:t>quais alimentos estão aptos a ser </a:t>
            </a:r>
            <a:r>
              <a:rPr lang="pt-BR" sz="2000" dirty="0" smtClean="0"/>
              <a:t>doados: </a:t>
            </a:r>
          </a:p>
          <a:p>
            <a:pPr algn="ctr">
              <a:lnSpc>
                <a:spcPct val="150000"/>
              </a:lnSpc>
            </a:pPr>
            <a:r>
              <a:rPr lang="pt-BR" sz="2000" b="1" dirty="0" smtClean="0"/>
              <a:t>alimentos </a:t>
            </a:r>
            <a:r>
              <a:rPr lang="pt-BR" sz="2000" b="1" dirty="0"/>
              <a:t>industrializados, envasados ou embalados e in </a:t>
            </a:r>
            <a:r>
              <a:rPr lang="pt-BR" sz="2000" b="1" dirty="0" smtClean="0"/>
              <a:t>natura.</a:t>
            </a:r>
          </a:p>
        </p:txBody>
      </p:sp>
    </p:spTree>
    <p:extLst>
      <p:ext uri="{BB962C8B-B14F-4D97-AF65-F5344CB8AC3E}">
        <p14:creationId xmlns:p14="http://schemas.microsoft.com/office/powerpoint/2010/main" val="33366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doador ali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1" y="187558"/>
            <a:ext cx="4891648" cy="32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470413" y="206106"/>
            <a:ext cx="2852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Doador</a:t>
            </a:r>
            <a:endParaRPr lang="pt-BR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1" y="3561549"/>
            <a:ext cx="4891648" cy="305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771786" y="3603868"/>
            <a:ext cx="4570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Beneficiário</a:t>
            </a:r>
            <a:endParaRPr lang="pt-BR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Seta em curva para a esquerda 8"/>
          <p:cNvSpPr/>
          <p:nvPr/>
        </p:nvSpPr>
        <p:spPr>
          <a:xfrm>
            <a:off x="5472100" y="2348880"/>
            <a:ext cx="1044116" cy="18722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732240" y="2466762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COMO GARANTIR A QUALIDADE DO ALIMENTO?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86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doador ali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0" y="102419"/>
            <a:ext cx="4891648" cy="32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309830" y="476672"/>
            <a:ext cx="2852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Doador</a:t>
            </a:r>
            <a:endParaRPr lang="pt-BR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Após reforma, Banco de Alimentos é reinaugurado em Imperatri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60736"/>
            <a:ext cx="4754417" cy="27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450621" y="3561549"/>
            <a:ext cx="4891648" cy="3057280"/>
            <a:chOff x="450621" y="3561549"/>
            <a:chExt cx="4891648" cy="305728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21" y="3561549"/>
              <a:ext cx="4891648" cy="305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ângulo 9"/>
            <p:cNvSpPr/>
            <p:nvPr/>
          </p:nvSpPr>
          <p:spPr>
            <a:xfrm>
              <a:off x="450621" y="4541705"/>
              <a:ext cx="45704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5400" b="1" i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Beneficiário</a:t>
              </a:r>
              <a:endParaRPr lang="pt-BR" sz="5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" name="Listra Diagonal 7"/>
            <p:cNvSpPr/>
            <p:nvPr/>
          </p:nvSpPr>
          <p:spPr>
            <a:xfrm rot="1073300">
              <a:off x="1325366" y="3713184"/>
              <a:ext cx="245920" cy="356712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" name="Listra Diagonal 8"/>
            <p:cNvSpPr/>
            <p:nvPr/>
          </p:nvSpPr>
          <p:spPr>
            <a:xfrm rot="1073300">
              <a:off x="2188047" y="3687271"/>
              <a:ext cx="375417" cy="477883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1" name="Listra Diagonal 10"/>
            <p:cNvSpPr/>
            <p:nvPr/>
          </p:nvSpPr>
          <p:spPr>
            <a:xfrm rot="1073300">
              <a:off x="1817411" y="3758331"/>
              <a:ext cx="245920" cy="356712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2" name="Listra Diagonal 11"/>
            <p:cNvSpPr/>
            <p:nvPr/>
          </p:nvSpPr>
          <p:spPr>
            <a:xfrm rot="1073300">
              <a:off x="3540721" y="4276245"/>
              <a:ext cx="245920" cy="356712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3" name="Listra Diagonal 12"/>
            <p:cNvSpPr/>
            <p:nvPr/>
          </p:nvSpPr>
          <p:spPr>
            <a:xfrm rot="1073300">
              <a:off x="2753450" y="3649146"/>
              <a:ext cx="245920" cy="356712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4" name="Listra Diagonal 13"/>
            <p:cNvSpPr/>
            <p:nvPr/>
          </p:nvSpPr>
          <p:spPr>
            <a:xfrm rot="1073300">
              <a:off x="3197121" y="3671710"/>
              <a:ext cx="245920" cy="356712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5" name="Listra Diagonal 14"/>
            <p:cNvSpPr/>
            <p:nvPr/>
          </p:nvSpPr>
          <p:spPr>
            <a:xfrm rot="1073300">
              <a:off x="3867133" y="3590696"/>
              <a:ext cx="245920" cy="356712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0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AOS PLS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188840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Não deixam claro o mecanismo pelo qual deverá ser realizada a doação</a:t>
            </a:r>
            <a:endParaRPr lang="pt-BR" sz="2000" dirty="0"/>
          </a:p>
        </p:txBody>
      </p:sp>
      <p:sp>
        <p:nvSpPr>
          <p:cNvPr id="4" name="Seta para baixo 3"/>
          <p:cNvSpPr/>
          <p:nvPr/>
        </p:nvSpPr>
        <p:spPr>
          <a:xfrm>
            <a:off x="3681520" y="3394327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2" y="4365104"/>
            <a:ext cx="8424936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Prever como </a:t>
            </a:r>
            <a:r>
              <a:rPr lang="pt-BR" sz="2000" dirty="0"/>
              <a:t>esses alimentos serão </a:t>
            </a:r>
            <a:r>
              <a:rPr lang="pt-BR" sz="2000" dirty="0" smtClean="0"/>
              <a:t>doados: </a:t>
            </a:r>
            <a:r>
              <a:rPr lang="pt-BR" sz="2000" b="1" dirty="0" smtClean="0"/>
              <a:t>por </a:t>
            </a:r>
            <a:r>
              <a:rPr lang="pt-BR" sz="2000" b="1" dirty="0"/>
              <a:t>intermédio dos bancos de </a:t>
            </a:r>
            <a:r>
              <a:rPr lang="pt-BR" sz="2000" b="1" dirty="0" smtClean="0"/>
              <a:t>alimentos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0618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9237" y="1196752"/>
            <a:ext cx="6172200" cy="2053590"/>
          </a:xfrm>
        </p:spPr>
        <p:txBody>
          <a:bodyPr/>
          <a:lstStyle/>
          <a:p>
            <a:r>
              <a:rPr lang="pt-BR" dirty="0" smtClean="0"/>
              <a:t>PERDAS E DESPERDÍCIO DE ALIMENTOS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7" y="3501008"/>
            <a:ext cx="8027933" cy="298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2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9636" y="1052736"/>
            <a:ext cx="6172200" cy="2053590"/>
          </a:xfrm>
        </p:spPr>
        <p:txBody>
          <a:bodyPr/>
          <a:lstStyle/>
          <a:p>
            <a:pPr algn="r"/>
            <a:r>
              <a:rPr lang="pt-BR" dirty="0" smtClean="0"/>
              <a:t>BANCOS DE ALIMENTOS</a:t>
            </a:r>
            <a:endParaRPr lang="pt-BR" dirty="0"/>
          </a:p>
        </p:txBody>
      </p:sp>
      <p:pic>
        <p:nvPicPr>
          <p:cNvPr id="11266" name="Picture 2" descr="Resultado de imagem para fachada banco de alime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07" y="3244253"/>
            <a:ext cx="4824536" cy="36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755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06"/>
            <a:ext cx="8804994" cy="67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5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latin typeface="Constantia"/>
              </a:rPr>
              <a:t>O que são os Bancos de Alimentos?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611560" y="1628800"/>
            <a:ext cx="5472608" cy="4752528"/>
          </a:xfrm>
        </p:spPr>
        <p:txBody>
          <a:bodyPr>
            <a:noAutofit/>
          </a:bodyPr>
          <a:lstStyle/>
          <a:p>
            <a:pPr marL="0" indent="0" defTabSz="1216152">
              <a:buClr>
                <a:srgbClr val="89C01C"/>
              </a:buClr>
              <a:buNone/>
            </a:pPr>
            <a:r>
              <a:rPr lang="pt-BR" sz="2600" dirty="0"/>
              <a:t>S</a:t>
            </a:r>
            <a:r>
              <a:rPr lang="pt-BR" sz="2600" dirty="0" smtClean="0"/>
              <a:t>ão </a:t>
            </a:r>
            <a:r>
              <a:rPr lang="pt-BR" sz="2600" dirty="0"/>
              <a:t>estruturas </a:t>
            </a:r>
            <a:r>
              <a:rPr lang="pt-BR" sz="2600" dirty="0" smtClean="0"/>
              <a:t>físicas e/ou logísticas </a:t>
            </a:r>
            <a:r>
              <a:rPr lang="pt-BR" sz="2600" dirty="0"/>
              <a:t>que ofertam o serviço de captação e/ou recepção e distribuição gratuita de gêneros alimentícios oriundos de doações dos setores privados e/ou públicos e que são direcionados </a:t>
            </a:r>
            <a:r>
              <a:rPr lang="pt-BR" sz="2600" i="1" dirty="0"/>
              <a:t>a serviço de assistência social, de proteção e defesa civil, unidades de </a:t>
            </a:r>
            <a:r>
              <a:rPr lang="pt-BR" sz="2600" i="1" dirty="0" smtClean="0"/>
              <a:t>ensino, </a:t>
            </a:r>
            <a:r>
              <a:rPr lang="pt-BR" sz="2600" i="1" dirty="0"/>
              <a:t>de </a:t>
            </a:r>
            <a:r>
              <a:rPr lang="pt-BR" sz="2600" i="1" dirty="0" smtClean="0"/>
              <a:t>justiça e estabelecimentos </a:t>
            </a:r>
            <a:r>
              <a:rPr lang="pt-BR" sz="2600" i="1" dirty="0"/>
              <a:t>de </a:t>
            </a:r>
            <a:r>
              <a:rPr lang="pt-BR" sz="2600" i="1" dirty="0" smtClean="0"/>
              <a:t>saúde</a:t>
            </a:r>
            <a:endParaRPr lang="pt-BR" sz="2600" b="0" i="0" dirty="0">
              <a:solidFill>
                <a:srgbClr val="000000"/>
              </a:solidFill>
              <a:latin typeface="Constantia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24121003"/>
              </p:ext>
            </p:extLst>
          </p:nvPr>
        </p:nvGraphicFramePr>
        <p:xfrm>
          <a:off x="6588224" y="1844824"/>
          <a:ext cx="216063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406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700808"/>
            <a:ext cx="7992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Realizam trabalho de busca do doador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Definem critérios de escolha, acompanham e realizam atividades nas instituições beneficiadas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Realizam o </a:t>
            </a:r>
            <a:r>
              <a:rPr lang="pt-BR" sz="2000" dirty="0"/>
              <a:t>controle de qualidade dos alimentos perecíveis e não </a:t>
            </a:r>
            <a:r>
              <a:rPr lang="pt-BR" sz="2000" dirty="0" smtClean="0"/>
              <a:t>perecíveis </a:t>
            </a:r>
            <a:r>
              <a:rPr lang="pt-BR" sz="2000" dirty="0"/>
              <a:t>desde a </a:t>
            </a:r>
            <a:r>
              <a:rPr lang="pt-BR" sz="2000" dirty="0" smtClean="0"/>
              <a:t>recepção do alimento </a:t>
            </a:r>
            <a:r>
              <a:rPr lang="pt-BR" sz="2000" dirty="0"/>
              <a:t>até a distribuição nas Instituições </a:t>
            </a:r>
            <a:r>
              <a:rPr lang="pt-BR" sz="2000" dirty="0" smtClean="0"/>
              <a:t>beneficiadas.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Trabalho educativo com doadores e com beneficiários</a:t>
            </a: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ATIVIDADES DOS BANCOS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459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 dos bancos de alimentos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b="1" dirty="0"/>
              <a:t>1997 – </a:t>
            </a:r>
            <a:r>
              <a:rPr lang="pt-BR" dirty="0"/>
              <a:t>unidade do SESC São Paulo inicia o sistema de colheita urbana com objetivo simultâneo de combate o desperdício, a fome e implementa ações educativas.</a:t>
            </a:r>
          </a:p>
          <a:p>
            <a:endParaRPr lang="pt-BR" dirty="0"/>
          </a:p>
          <a:p>
            <a:r>
              <a:rPr lang="pt-BR" b="1" dirty="0"/>
              <a:t>1998 – </a:t>
            </a:r>
            <a:r>
              <a:rPr lang="pt-BR" dirty="0"/>
              <a:t>fundada a ONG Banco de Alimentos em São Paulo</a:t>
            </a:r>
            <a:endParaRPr lang="pt-BR" b="1" dirty="0"/>
          </a:p>
          <a:p>
            <a:pPr fontAlgn="base"/>
            <a:endParaRPr lang="pt-BR" dirty="0"/>
          </a:p>
          <a:p>
            <a:pPr fontAlgn="base"/>
            <a:r>
              <a:rPr lang="pt-BR" b="1" dirty="0"/>
              <a:t>2000 – </a:t>
            </a:r>
            <a:r>
              <a:rPr lang="pt-BR" dirty="0"/>
              <a:t>primeiro Banco de Alimentos no Brasil instalado em Porto Alegre. OSCIP criada pelo Conselho de Responsabilidade Social e Cidadania da FIERGS </a:t>
            </a:r>
            <a:endParaRPr lang="pt-BR" b="1" dirty="0"/>
          </a:p>
          <a:p>
            <a:pPr fontAlgn="base"/>
            <a:endParaRPr lang="pt-BR" b="1" dirty="0"/>
          </a:p>
          <a:p>
            <a:pPr fontAlgn="base"/>
            <a:r>
              <a:rPr lang="pt-BR" b="1" dirty="0"/>
              <a:t>2001 - </a:t>
            </a:r>
            <a:r>
              <a:rPr lang="pt-BR" dirty="0"/>
              <a:t> fundada a Associação Prato Cheio</a:t>
            </a:r>
            <a:endParaRPr lang="pt-BR" b="1" dirty="0"/>
          </a:p>
          <a:p>
            <a:pPr fontAlgn="base"/>
            <a:endParaRPr lang="pt-BR" b="1" dirty="0"/>
          </a:p>
          <a:p>
            <a:pPr fontAlgn="base"/>
            <a:r>
              <a:rPr lang="pt-BR" b="1" dirty="0"/>
              <a:t>2003 – </a:t>
            </a:r>
            <a:r>
              <a:rPr lang="pt-BR" dirty="0"/>
              <a:t>governo federal inicia incentivo de construção de Bancos de Alimentos municipais.</a:t>
            </a:r>
          </a:p>
          <a:p>
            <a:pPr fontAlgn="base"/>
            <a:r>
              <a:rPr lang="pt-BR" dirty="0"/>
              <a:t>          </a:t>
            </a:r>
            <a:r>
              <a:rPr lang="pt-BR" b="1" dirty="0"/>
              <a:t>–</a:t>
            </a:r>
            <a:r>
              <a:rPr lang="pt-BR" dirty="0"/>
              <a:t>  o Departamento Nacional do SESC cria o Programa Mesa Brasil SESC, uma Rede Nacional de Programas de Combate à Fome e o Desperdício de Alimentos.</a:t>
            </a:r>
          </a:p>
          <a:p>
            <a:endParaRPr lang="pt-BR" dirty="0"/>
          </a:p>
          <a:p>
            <a:r>
              <a:rPr lang="pt-BR" b="1" dirty="0"/>
              <a:t>2007 – </a:t>
            </a:r>
            <a:r>
              <a:rPr lang="pt-BR" dirty="0"/>
              <a:t>FIERGS cria a Rede de Bancos de Alimentos do Rio Grande do Sul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7320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505223"/>
              </p:ext>
            </p:extLst>
          </p:nvPr>
        </p:nvGraphicFramePr>
        <p:xfrm>
          <a:off x="827584" y="908720"/>
          <a:ext cx="7776864" cy="320798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73996"/>
                <a:gridCol w="2149577"/>
                <a:gridCol w="2057453"/>
                <a:gridCol w="2095838"/>
              </a:tblGrid>
              <a:tr h="6616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Região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Bancos de </a:t>
                      </a:r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Alimentos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Instituições</a:t>
                      </a:r>
                    </a:p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Atendidas*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Pessoas</a:t>
                      </a:r>
                    </a:p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assistidas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85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</a:t>
                      </a:r>
                      <a:endParaRPr lang="pt-B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237.722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>
                    <a:lnT>
                      <a:noFill/>
                    </a:lnT>
                  </a:tcPr>
                </a:tc>
              </a:tr>
              <a:tr h="385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Nordeste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2.397</a:t>
                      </a:r>
                      <a:endParaRPr lang="pt-B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1.028.226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</a:tr>
              <a:tr h="3634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Centro-oeste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</a:t>
                      </a:r>
                      <a:endParaRPr lang="pt-B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375.471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</a:tr>
              <a:tr h="385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Sudeste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3.060</a:t>
                      </a:r>
                      <a:endParaRPr lang="pt-B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1.299.077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</a:tr>
              <a:tr h="385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3.090</a:t>
                      </a:r>
                      <a:endParaRPr lang="pt-BR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1.109.111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/>
                </a:tc>
              </a:tr>
              <a:tr h="3854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Brasil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10.200</a:t>
                      </a:r>
                      <a:endParaRPr lang="pt-BR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4.049.607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70742" y="494116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1600" dirty="0" smtClean="0"/>
              <a:t>* </a:t>
            </a:r>
            <a:r>
              <a:rPr lang="pt-BR" sz="1600" dirty="0"/>
              <a:t>As instituições beneficiadas são, em sua maioria, classificadas como “outros”, “associações beneficentes (religiosa, moradores)”, “unidades públicas e privadas sem fins lucrativos referenciadas no SUAS (inscritas nos Conselhos de Assistência Social)” e “unidades de acolhimento institucional (abrigos institucionais, </a:t>
            </a:r>
            <a:r>
              <a:rPr lang="pt-BR" sz="1600" dirty="0" err="1"/>
              <a:t>casa-lar</a:t>
            </a:r>
            <a:r>
              <a:rPr lang="pt-BR" sz="1600" dirty="0"/>
              <a:t>, casa de passagem, residência inclusiva e república)”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3568" y="240063"/>
            <a:ext cx="238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SITUAÇÃO ATUAL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4149080"/>
            <a:ext cx="342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Coordenação Geral de Equipamentos de SAN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6880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40" y="2524200"/>
            <a:ext cx="5090989" cy="181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ONG Banco de Alim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37" y="2446980"/>
            <a:ext cx="24003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1" y="2446979"/>
            <a:ext cx="1025615" cy="10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539552" y="116632"/>
            <a:ext cx="828015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pt-BR" alt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altLang="pt-BR" sz="36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BRASILEIRA DE BANCOS DE ALIMENTOS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21" y="3407913"/>
            <a:ext cx="1943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648013" y="3623937"/>
            <a:ext cx="1944216" cy="720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39551" y="5013176"/>
            <a:ext cx="7080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PORTARIA MDS Nº 17 DE 14 DE ABRIL DE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Institui a Rede Brasileira de Bancos de Alimentos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55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96902" y="1412776"/>
            <a:ext cx="769602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pt-BR" altLang="pt-BR" sz="2400" dirty="0" smtClean="0">
                <a:solidFill>
                  <a:schemeClr val="tx1"/>
                </a:solidFill>
                <a:ea typeface="DejaVu Sans" charset="0"/>
                <a:cs typeface="DejaVu Sans" charset="0"/>
              </a:rPr>
              <a:t>Estabelecer </a:t>
            </a:r>
            <a:r>
              <a:rPr lang="pt-BR" altLang="pt-BR" sz="2400" dirty="0">
                <a:solidFill>
                  <a:schemeClr val="tx1"/>
                </a:solidFill>
                <a:ea typeface="DejaVu Sans" charset="0"/>
                <a:cs typeface="DejaVu Sans" charset="0"/>
              </a:rPr>
              <a:t>Marco Legal para os Bancos de Alimentos </a:t>
            </a:r>
            <a:r>
              <a:rPr lang="pt-BR" altLang="pt-BR" sz="2400" dirty="0" smtClean="0">
                <a:solidFill>
                  <a:schemeClr val="tx1"/>
                </a:solidFill>
                <a:ea typeface="DejaVu Sans" charset="0"/>
                <a:cs typeface="DejaVu Sans" charset="0"/>
              </a:rPr>
              <a:t>e Perdas e Desperdício de Alimentos</a:t>
            </a:r>
            <a:endParaRPr lang="pt-BR" altLang="pt-BR" sz="2400" dirty="0">
              <a:solidFill>
                <a:schemeClr val="tx1"/>
              </a:solidFill>
              <a:ea typeface="DejaVu Sans" charset="0"/>
              <a:cs typeface="DejaVu Sans" charset="0"/>
            </a:endParaRPr>
          </a:p>
          <a:p>
            <a:pPr lvl="1" indent="-342900">
              <a:lnSpc>
                <a:spcPct val="150000"/>
              </a:lnSpc>
              <a:buFontTx/>
              <a:buChar char="-"/>
              <a:defRPr/>
            </a:pPr>
            <a:r>
              <a:rPr lang="pt-BR" altLang="pt-BR" sz="2400" dirty="0" smtClean="0">
                <a:ea typeface="DejaVu Sans" charset="0"/>
                <a:cs typeface="DejaVu Sans" charset="0"/>
              </a:rPr>
              <a:t>Monitoramento </a:t>
            </a:r>
            <a:r>
              <a:rPr lang="pt-BR" altLang="pt-BR" sz="2400" dirty="0">
                <a:ea typeface="DejaVu Sans" charset="0"/>
                <a:cs typeface="DejaVu Sans" charset="0"/>
              </a:rPr>
              <a:t>integrado dos  bancos de </a:t>
            </a:r>
            <a:r>
              <a:rPr lang="pt-BR" altLang="pt-BR" sz="2400" dirty="0" smtClean="0">
                <a:ea typeface="DejaVu Sans" charset="0"/>
                <a:cs typeface="DejaVu Sans" charset="0"/>
              </a:rPr>
              <a:t>alimentos</a:t>
            </a:r>
          </a:p>
          <a:p>
            <a:pPr lvl="1" indent="-342900">
              <a:lnSpc>
                <a:spcPct val="150000"/>
              </a:lnSpc>
              <a:buFontTx/>
              <a:buChar char="-"/>
              <a:defRPr/>
            </a:pPr>
            <a:r>
              <a:rPr lang="pt-BR" altLang="pt-BR" sz="2400" dirty="0"/>
              <a:t>C</a:t>
            </a:r>
            <a:r>
              <a:rPr lang="pt-BR" altLang="pt-BR" sz="2400" dirty="0" smtClean="0">
                <a:solidFill>
                  <a:schemeClr val="tx1"/>
                </a:solidFill>
              </a:rPr>
              <a:t>apacidade logística de captação e distribuição</a:t>
            </a:r>
          </a:p>
          <a:p>
            <a:pPr lvl="1" indent="-342900">
              <a:lnSpc>
                <a:spcPct val="150000"/>
              </a:lnSpc>
              <a:buFontTx/>
              <a:buChar char="-"/>
              <a:defRPr/>
            </a:pPr>
            <a:r>
              <a:rPr lang="pt-BR" altLang="pt-BR" sz="2400" dirty="0" smtClean="0"/>
              <a:t>Manutenção das estruturas</a:t>
            </a:r>
          </a:p>
          <a:p>
            <a:pPr lvl="1" indent="-342900">
              <a:lnSpc>
                <a:spcPct val="150000"/>
              </a:lnSpc>
              <a:buFontTx/>
              <a:buChar char="-"/>
              <a:defRPr/>
            </a:pPr>
            <a:r>
              <a:rPr lang="pt-BR" altLang="pt-BR" sz="2400" dirty="0" smtClean="0">
                <a:solidFill>
                  <a:schemeClr val="tx1"/>
                </a:solidFill>
              </a:rPr>
              <a:t>Aumentar incentivos à doação</a:t>
            </a:r>
          </a:p>
          <a:p>
            <a:pPr lvl="1" indent="-342900">
              <a:lnSpc>
                <a:spcPct val="150000"/>
              </a:lnSpc>
              <a:buFontTx/>
              <a:buChar char="-"/>
              <a:defRPr/>
            </a:pPr>
            <a:endParaRPr lang="pt-BR" altLang="pt-BR" sz="2400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39552" y="48852"/>
            <a:ext cx="749808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dirty="0" smtClean="0"/>
              <a:t>DESAFIOS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30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462"/>
            <a:ext cx="8311781" cy="62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1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" y="457588"/>
            <a:ext cx="9032416" cy="601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8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PLS SOB A PERSPECTIVA DA SEGURANÇA ALIMENTAR E NUTRICIONAL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LOSAN </a:t>
            </a:r>
            <a:r>
              <a:rPr lang="pt-BR" dirty="0" smtClean="0"/>
              <a:t>–Lei </a:t>
            </a:r>
            <a:r>
              <a:rPr lang="pt-BR" dirty="0"/>
              <a:t>nº 11.346, de 15 de setembro de 2006 </a:t>
            </a:r>
          </a:p>
        </p:txBody>
      </p:sp>
    </p:spTree>
    <p:extLst>
      <p:ext uri="{BB962C8B-B14F-4D97-AF65-F5344CB8AC3E}">
        <p14:creationId xmlns:p14="http://schemas.microsoft.com/office/powerpoint/2010/main" val="24087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dirty="0"/>
              <a:t>consiste na realização do direito de todos ao acesso regular e permanente a </a:t>
            </a:r>
            <a:r>
              <a:rPr lang="pt-BR" b="1" dirty="0">
                <a:solidFill>
                  <a:schemeClr val="accent3"/>
                </a:solidFill>
              </a:rPr>
              <a:t>alimentos de qualidade</a:t>
            </a:r>
            <a:r>
              <a:rPr lang="pt-BR" dirty="0"/>
              <a:t>, em quantidade suficiente, sem comprometer o acesso a outras necessidades essenciais, tendo como base </a:t>
            </a:r>
            <a:r>
              <a:rPr lang="pt-BR" b="1" dirty="0">
                <a:solidFill>
                  <a:schemeClr val="accent4"/>
                </a:solidFill>
              </a:rPr>
              <a:t>práticas alimentares promotoras da saúde </a:t>
            </a:r>
            <a:r>
              <a:rPr lang="pt-BR" dirty="0"/>
              <a:t>que respeitem a diversidade cultural e que sejam ambiental, cultural, econômica e socialmente </a:t>
            </a:r>
            <a:r>
              <a:rPr lang="pt-BR" b="1" dirty="0">
                <a:solidFill>
                  <a:schemeClr val="accent4"/>
                </a:solidFill>
              </a:rPr>
              <a:t>sustentáveis</a:t>
            </a:r>
          </a:p>
        </p:txBody>
      </p:sp>
    </p:spTree>
    <p:extLst>
      <p:ext uri="{BB962C8B-B14F-4D97-AF65-F5344CB8AC3E}">
        <p14:creationId xmlns:p14="http://schemas.microsoft.com/office/powerpoint/2010/main" val="16007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doador ali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1" y="187558"/>
            <a:ext cx="4891648" cy="32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470413" y="206106"/>
            <a:ext cx="2852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Doador</a:t>
            </a:r>
            <a:endParaRPr lang="pt-BR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1786" y="3603868"/>
            <a:ext cx="4570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Beneficiário</a:t>
            </a:r>
            <a:endParaRPr lang="pt-BR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Seta em curva para a esquerda 8"/>
          <p:cNvSpPr/>
          <p:nvPr/>
        </p:nvSpPr>
        <p:spPr>
          <a:xfrm>
            <a:off x="5472100" y="2348880"/>
            <a:ext cx="1044116" cy="18722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732240" y="2466762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COMO GARANTIR A QUALIDADE DO ALIMENTO?</a:t>
            </a:r>
            <a:endParaRPr lang="pt-BR" dirty="0"/>
          </a:p>
        </p:txBody>
      </p:sp>
      <p:grpSp>
        <p:nvGrpSpPr>
          <p:cNvPr id="12" name="Grupo 11"/>
          <p:cNvGrpSpPr/>
          <p:nvPr/>
        </p:nvGrpSpPr>
        <p:grpSpPr>
          <a:xfrm>
            <a:off x="450621" y="3561549"/>
            <a:ext cx="4891648" cy="3057280"/>
            <a:chOff x="450621" y="3561549"/>
            <a:chExt cx="4891648" cy="305728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21" y="3561549"/>
              <a:ext cx="4891648" cy="305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tângulo 13"/>
            <p:cNvSpPr/>
            <p:nvPr/>
          </p:nvSpPr>
          <p:spPr>
            <a:xfrm>
              <a:off x="450621" y="4541705"/>
              <a:ext cx="45704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sz="5400" b="1" i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Beneficiário</a:t>
              </a:r>
              <a:endParaRPr lang="pt-BR" sz="5400" b="1" i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Listra Diagonal 14"/>
            <p:cNvSpPr/>
            <p:nvPr/>
          </p:nvSpPr>
          <p:spPr>
            <a:xfrm rot="1073300">
              <a:off x="1325366" y="3713184"/>
              <a:ext cx="245920" cy="356712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6" name="Listra Diagonal 15"/>
            <p:cNvSpPr/>
            <p:nvPr/>
          </p:nvSpPr>
          <p:spPr>
            <a:xfrm rot="1073300">
              <a:off x="2188047" y="3687271"/>
              <a:ext cx="375417" cy="477883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7" name="Listra Diagonal 16"/>
            <p:cNvSpPr/>
            <p:nvPr/>
          </p:nvSpPr>
          <p:spPr>
            <a:xfrm rot="1073300">
              <a:off x="1817411" y="3758331"/>
              <a:ext cx="245920" cy="356712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8" name="Listra Diagonal 17"/>
            <p:cNvSpPr/>
            <p:nvPr/>
          </p:nvSpPr>
          <p:spPr>
            <a:xfrm rot="1073300">
              <a:off x="3540721" y="4276245"/>
              <a:ext cx="245920" cy="356712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9" name="Listra Diagonal 18"/>
            <p:cNvSpPr/>
            <p:nvPr/>
          </p:nvSpPr>
          <p:spPr>
            <a:xfrm rot="1073300">
              <a:off x="2753450" y="3649146"/>
              <a:ext cx="245920" cy="356712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0" name="Listra Diagonal 19"/>
            <p:cNvSpPr/>
            <p:nvPr/>
          </p:nvSpPr>
          <p:spPr>
            <a:xfrm rot="1073300">
              <a:off x="3197121" y="3671710"/>
              <a:ext cx="245920" cy="356712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1" name="Listra Diagonal 20"/>
            <p:cNvSpPr/>
            <p:nvPr/>
          </p:nvSpPr>
          <p:spPr>
            <a:xfrm rot="1073300">
              <a:off x="3867133" y="3590696"/>
              <a:ext cx="245920" cy="356712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1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1052736"/>
            <a:ext cx="6172200" cy="2053590"/>
          </a:xfrm>
        </p:spPr>
        <p:txBody>
          <a:bodyPr/>
          <a:lstStyle/>
          <a:p>
            <a:r>
              <a:rPr lang="pt-BR" dirty="0" smtClean="0"/>
              <a:t>SOBRE O DOADOR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8064896" cy="298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76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38200" y="2395680"/>
            <a:ext cx="7467600" cy="326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54574" y="5074146"/>
            <a:ext cx="356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Maiores doadores em 2014 e 2015: 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32640"/>
              </p:ext>
            </p:extLst>
          </p:nvPr>
        </p:nvGraphicFramePr>
        <p:xfrm>
          <a:off x="6444208" y="4921631"/>
          <a:ext cx="2374900" cy="156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49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Danone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Unilever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Du Coco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Mondelez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Nestlé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21673" y="4540477"/>
            <a:ext cx="1312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*dados parciais</a:t>
            </a:r>
            <a:endParaRPr lang="pt-BR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6545680"/>
            <a:ext cx="4779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Coordenação Geral de Educação Alimentar e Nutricional</a:t>
            </a:r>
            <a:endParaRPr lang="pt-BR" sz="14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075104"/>
              </p:ext>
            </p:extLst>
          </p:nvPr>
        </p:nvGraphicFramePr>
        <p:xfrm>
          <a:off x="521673" y="999314"/>
          <a:ext cx="7784127" cy="354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11560" y="-406431"/>
            <a:ext cx="7467600" cy="1143000"/>
          </a:xfrm>
        </p:spPr>
        <p:txBody>
          <a:bodyPr/>
          <a:lstStyle/>
          <a:p>
            <a:r>
              <a:rPr lang="pt-BR" b="1" dirty="0" smtClean="0"/>
              <a:t>DOAÇÃO FOME ZERO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692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1953</TotalTime>
  <Words>779</Words>
  <Application>Microsoft Office PowerPoint</Application>
  <PresentationFormat>Apresentação na tela (4:3)</PresentationFormat>
  <Paragraphs>129</Paragraphs>
  <Slides>27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Schoolbook</vt:lpstr>
      <vt:lpstr>Constantia</vt:lpstr>
      <vt:lpstr>DejaVu Sans</vt:lpstr>
      <vt:lpstr>Wingdings</vt:lpstr>
      <vt:lpstr>Wingdings 2</vt:lpstr>
      <vt:lpstr>Balcão Envidraçado</vt:lpstr>
      <vt:lpstr>O DESPERDÍCIO DE ALIMENTOS SOBRE A ÓTICA DA SAN</vt:lpstr>
      <vt:lpstr>PERDAS E DESPERDÍCIO DE ALIMENTOS</vt:lpstr>
      <vt:lpstr>Apresentação do PowerPoint</vt:lpstr>
      <vt:lpstr>Apresentação do PowerPoint</vt:lpstr>
      <vt:lpstr>OS PLS SOB A PERSPECTIVA DA SEGURANÇA ALIMENTAR E NUTRICIONAL</vt:lpstr>
      <vt:lpstr>DEFINIÇÃO</vt:lpstr>
      <vt:lpstr>Apresentação do PowerPoint</vt:lpstr>
      <vt:lpstr>SOBRE O DOADOR</vt:lpstr>
      <vt:lpstr>DOAÇÃO FOME ZERO</vt:lpstr>
      <vt:lpstr>CONSIDERAÇÕES AOS PLS</vt:lpstr>
      <vt:lpstr>SOBRE O BENEFICIÁRIO</vt:lpstr>
      <vt:lpstr>Apresentação do PowerPoint</vt:lpstr>
      <vt:lpstr>BENEFICIÁRIOS deveriam ser</vt:lpstr>
      <vt:lpstr>SOBRE O ALIMENTO</vt:lpstr>
      <vt:lpstr>ALIMENTOS DE QUALIDADE</vt:lpstr>
      <vt:lpstr>CONSIDERAÇÕES AOS PLS</vt:lpstr>
      <vt:lpstr>Apresentação do PowerPoint</vt:lpstr>
      <vt:lpstr>Apresentação do PowerPoint</vt:lpstr>
      <vt:lpstr>CONSIDERAÇÕES AOS PLS</vt:lpstr>
      <vt:lpstr>BANCOS DE ALIMENTOS</vt:lpstr>
      <vt:lpstr>Apresentação do PowerPoint</vt:lpstr>
      <vt:lpstr>O que são os Bancos de Alimentos?</vt:lpstr>
      <vt:lpstr>ATIVIDADES DOS BANCOS</vt:lpstr>
      <vt:lpstr>Histórico dos bancos de alimentos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DESPERDÍCIO DE ALIMENTOS SOBRE A ÓTICA DA SAN</dc:title>
  <dc:creator>kathleen Sousa Oliveira Machado</dc:creator>
  <cp:lastModifiedBy>Leomar Diniz</cp:lastModifiedBy>
  <cp:revision>30</cp:revision>
  <dcterms:created xsi:type="dcterms:W3CDTF">2016-05-12T14:06:20Z</dcterms:created>
  <dcterms:modified xsi:type="dcterms:W3CDTF">2016-05-19T11:09:15Z</dcterms:modified>
</cp:coreProperties>
</file>