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notesSlides/notesSlide1.xml" ContentType="application/vnd.openxmlformats-officedocument.presentationml.notesSlide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ppt/charts/chart47.xml" ContentType="application/vnd.openxmlformats-officedocument.drawingml.chart+xml"/>
  <Override PartName="/ppt/charts/chart48.xml" ContentType="application/vnd.openxmlformats-officedocument.drawingml.chart+xml"/>
  <Override PartName="/ppt/charts/chart49.xml" ContentType="application/vnd.openxmlformats-officedocument.drawingml.chart+xml"/>
  <Override PartName="/ppt/charts/chart50.xml" ContentType="application/vnd.openxmlformats-officedocument.drawingml.chart+xml"/>
  <Override PartName="/ppt/charts/chart51.xml" ContentType="application/vnd.openxmlformats-officedocument.drawingml.chart+xml"/>
  <Override PartName="/ppt/charts/chart52.xml" ContentType="application/vnd.openxmlformats-officedocument.drawingml.chart+xml"/>
  <Override PartName="/ppt/charts/chart53.xml" ContentType="application/vnd.openxmlformats-officedocument.drawingml.chart+xml"/>
  <Override PartName="/ppt/charts/chart5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5"/>
  </p:notesMasterIdLst>
  <p:sldIdLst>
    <p:sldId id="256" r:id="rId2"/>
    <p:sldId id="286" r:id="rId3"/>
    <p:sldId id="259" r:id="rId4"/>
    <p:sldId id="268" r:id="rId5"/>
    <p:sldId id="277" r:id="rId6"/>
    <p:sldId id="260" r:id="rId7"/>
    <p:sldId id="269" r:id="rId8"/>
    <p:sldId id="278" r:id="rId9"/>
    <p:sldId id="261" r:id="rId10"/>
    <p:sldId id="270" r:id="rId11"/>
    <p:sldId id="279" r:id="rId12"/>
    <p:sldId id="262" r:id="rId13"/>
    <p:sldId id="271" r:id="rId14"/>
    <p:sldId id="280" r:id="rId15"/>
    <p:sldId id="263" r:id="rId16"/>
    <p:sldId id="272" r:id="rId17"/>
    <p:sldId id="281" r:id="rId18"/>
    <p:sldId id="264" r:id="rId19"/>
    <p:sldId id="273" r:id="rId20"/>
    <p:sldId id="282" r:id="rId21"/>
    <p:sldId id="265" r:id="rId22"/>
    <p:sldId id="274" r:id="rId23"/>
    <p:sldId id="283" r:id="rId24"/>
    <p:sldId id="266" r:id="rId25"/>
    <p:sldId id="275" r:id="rId26"/>
    <p:sldId id="284" r:id="rId27"/>
    <p:sldId id="267" r:id="rId28"/>
    <p:sldId id="276" r:id="rId29"/>
    <p:sldId id="285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03" r:id="rId47"/>
    <p:sldId id="304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16" r:id="rId60"/>
    <p:sldId id="317" r:id="rId61"/>
    <p:sldId id="318" r:id="rId62"/>
    <p:sldId id="319" r:id="rId63"/>
    <p:sldId id="320" r:id="rId64"/>
    <p:sldId id="321" r:id="rId65"/>
    <p:sldId id="322" r:id="rId66"/>
    <p:sldId id="323" r:id="rId67"/>
    <p:sldId id="324" r:id="rId68"/>
    <p:sldId id="325" r:id="rId69"/>
    <p:sldId id="326" r:id="rId70"/>
    <p:sldId id="327" r:id="rId71"/>
    <p:sldId id="328" r:id="rId72"/>
    <p:sldId id="329" r:id="rId73"/>
    <p:sldId id="330" r:id="rId7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napToObjects="1">
      <p:cViewPr varScale="1">
        <p:scale>
          <a:sx n="76" d="100"/>
          <a:sy n="76" d="100"/>
        </p:scale>
        <p:origin x="96" y="7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265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SAMSUNG:secret&#225;rio_andr&#233;:Culturas%20anuais%20-%20QUADRO%20RESUMO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SAMSUNG:secret&#225;rio_andr&#233;:Culturas%20anuais%20-%20QUADRO%20RESUMO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SAMSUNG:secret&#225;rio_andr&#233;:Culturas%20anuais%20-%20QUADRO%20RESUMO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SAMSUNG:secret&#225;rio_andr&#233;:Culturas%20anuais%20-%20QUADRO%20RESUMO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SAMSUNG:secret&#225;rio_andr&#233;:Culturas%20anuais%20-%20QUADRO%20RESUMO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SAMSUNG:secret&#225;rio_andr&#233;:Culturas%20anuais%20-%20QUADRO%20RESUMO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SAMSUNG:secret&#225;rio_andr&#233;:Culturas%20anuais%20-%20QUADRO%20RESUMO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SAMSUNG:secret&#225;rio_andr&#233;:Culturas%20anuais%20-%20QUADRO%20RESUMO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SAMSUNG:secret&#225;rio_andr&#233;:Culturas%20anuais%20-%20QUADRO%20RESUMO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SAMSUNG:secret&#225;rio_andr&#233;:Culturas%20anuais%20-%20QUADRO%20RESUMO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SAMSUNG:secret&#225;rio_andr&#233;:Culturas%20anuais%20-%20QUADRO%20RESUMO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SAMSUNG:secret&#225;rio_andr&#233;:Culturas%20anuais%20-%20QUADRO%20RESUMO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SAMSUNG:secret&#225;rio_andr&#233;:Culturas%20anuais%20-%20QUADRO%20RESUMO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SAMSUNG:secret&#225;rio_andr&#233;:Culturas%20anuais%20-%20QUADRO%20RESUMO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SAMSUNG:secret&#225;rio_andr&#233;:Culturas%20anuais%20-%20QUADRO%20RESUMO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SAMSUNG:secret&#225;rio_andr&#233;:Culturas%20anuais%20-%20QUADRO%20RESUMO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SAMSUNG:secret&#225;rio_andr&#233;:Culturas%20anuais%20-%20QUADRO%20RESUMO.xlsx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SAMSUNG:secret&#225;rio_andr&#233;:Culturas%20anuais%20-%20QUADRO%20RESUMO.xlsx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SAMSUNG:secret&#225;rio_andr&#233;:Culturas%20anuais%20-%20QUADRO%20RESUMO.xlsx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SAMSUNG:secret&#225;rio_andr&#233;:Culturas%20anuais%20-%20QUADRO%20RESUMO.xlsx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SAMSUNG:secret&#225;rio_andr&#233;:Rebanho%20Bovino%20SEMI&#193;RIDO%20sem%20MATOPIBA%20(1).xlsx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SAMSUNG:secret&#225;rio_andr&#233;:Rebanho%20Bovino%20SEMI&#193;RIDO%20sem%20MATOPIBA%20(1)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SAMSUNG:secret&#225;rio_andr&#233;:Culturas%20anuais%20-%20QUADRO%20RESUMO.xlsx" TargetMode="Externa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oleObject" Target="SAMSUNG:secret&#225;rio_andr&#233;:Rebanho%20Bovino%20SEMI&#193;RIDO%20sem%20MATOPIBA%20(1).xlsx" TargetMode="External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oleObject" Target="SAMSUNG:secret&#225;rio_andr&#233;:Rebanho%20Bovino%20SEMI&#193;RIDO%20sem%20MATOPIBA%20(1).xlsx" TargetMode="External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oleObject" Target="SAMSUNG:secret&#225;rio_andr&#233;:Rebanho%20Bovino%20SEMI&#193;RIDO%20sem%20MATOPIBA%20(1).xlsx" TargetMode="External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oleObject" Target="SAMSUNG:secret&#225;rio_andr&#233;:Rebanho%20Bovino%20SEMI&#193;RIDO%20sem%20MATOPIBA%20(1).xlsx" TargetMode="External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oleObject" Target="SAMSUNG:secret&#225;rio_andr&#233;:Rebanho%20Bovino%20SEMI&#193;RIDO%20sem%20MATOPIBA%20(1).xlsx" TargetMode="External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oleObject" Target="SAMSUNG:secret&#225;rio_andr&#233;:Rebanho%20Bovino%20SEMI&#193;RIDO%20sem%20MATOPIBA%20(1).xlsx" TargetMode="External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oleObject" Target="SAMSUNG:secret&#225;rio_andr&#233;:Rebanho%20Bovino%20SEMI&#193;RIDO%20sem%20MATOPIBA%20(1).xlsx" TargetMode="External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inisteriodaagriculturapecuariaeabastecimento:Downloads:Vacas%20ordenhadas%20-%20leite%20-SEMI&#193;RIDO.xlsx" TargetMode="External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inisteriodaagriculturapecuariaeabastecimento:Downloads:Vacas%20ordenhadas%20-%20leite%20-SEMIA&#769;RIDO.xlsx" TargetMode="External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inisteriodaagriculturapecuariaeabastecimento:Downloads:Vacas%20ordenhadas%20-%20leite%20-SEMI&#193;RIDO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SAMSUNG:secret&#225;rio_andr&#233;:Culturas%20anuais%20-%20QUADRO%20RESUMO.xlsx" TargetMode="External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inisteriodaagriculturapecuariaeabastecimento:Downloads:Vacas%20ordenhadas%20-%20leite%20-SEMI&#193;RIDO.xlsx" TargetMode="External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inisteriodaagriculturapecuariaeabastecimento:Downloads:Vacas%20ordenhadas%20-%20leite%20-SEMI&#193;RIDO.xlsx" TargetMode="External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inisteriodaagriculturapecuariaeabastecimento:Downloads:Vacas%20ordenhadas%20-%20leite%20-SEMI&#193;RIDO.xlsx" TargetMode="External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inisteriodaagriculturapecuariaeabastecimento:Downloads:Vacas%20ordenhadas%20-%20leite%20-SEMI&#193;RIDO.xlsx" TargetMode="External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inisteriodaagriculturapecuariaeabastecimento:Downloads:Vacas%20ordenhadas%20-%20leite%20-SEMI&#193;RIDO.xlsx" TargetMode="External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inisteriodaagriculturapecuariaeabastecimento:Downloads:Vacas%20ordenhadas%20-%20leite%20-SEMI&#193;RIDO.xlsx" TargetMode="External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inisteriodaagriculturapecuariaeabastecimento:Downloads:Vacas%20ordenhadas%20-%20leite%20-SEMI&#193;RIDO.xlsx" TargetMode="External"/></Relationships>
</file>

<file path=ppt/charts/_rels/chart47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inisteriodaagriculturapecuariaeabastecimento:Downloads:Vacas%20ordenhadas%20-%20leite%20-SEMI&#193;RIDO.xlsx" TargetMode="External"/></Relationships>
</file>

<file path=ppt/charts/_rels/chart48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inisteriodaagriculturapecuariaeabastecimento:Downloads:Vacas%20ordenhadas%20-%20leite%20-SEMI&#193;RIDO.xlsx" TargetMode="External"/></Relationships>
</file>

<file path=ppt/charts/_rels/chart49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inisteriodaagriculturapecuariaeabastecimento:Downloads:Vacas%20ordenhadas%20-%20leite%20-SEMI&#193;RIDO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SAMSUNG:secret&#225;rio_andr&#233;:Culturas%20anuais%20-%20QUADRO%20RESUMO.xlsx" TargetMode="External"/></Relationships>
</file>

<file path=ppt/charts/_rels/chart50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inisteriodaagriculturapecuariaeabastecimento:Downloads:Vacas%20ordenhadas%20-%20leite%20-SEMI&#193;RIDO.xlsx" TargetMode="External"/></Relationships>
</file>

<file path=ppt/charts/_rels/chart5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inisteriodaagriculturapecuariaeabastecimento:Downloads:Vacas%20ordenhadas%20-%20leite%20-SEMI&#193;RIDO.xlsx" TargetMode="External"/></Relationships>
</file>

<file path=ppt/charts/_rels/chart5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inisteriodaagriculturapecuariaeabastecimento:Downloads:Vacas%20ordenhadas%20-%20leite%20-SEMI&#193;RIDO.xlsx" TargetMode="External"/></Relationships>
</file>

<file path=ppt/charts/_rels/chart5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inisteriodaagriculturapecuariaeabastecimento:Downloads:Vacas%20ordenhadas%20-%20leite%20-SEMI&#193;RIDO.xlsx" TargetMode="External"/></Relationships>
</file>

<file path=ppt/charts/_rels/chart5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ministeriodaagriculturapecuariaeabastecimento:Downloads:Vacas%20ordenhadas%20-%20leite%20-SEMI&#193;RIDO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SAMSUNG:secret&#225;rio_andr&#233;:Culturas%20anuais%20-%20QUADRO%20RESUMO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SAMSUNG:secret&#225;rio_andr&#233;:Culturas%20anuais%20-%20QUADRO%20RESUMO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SAMSUNG:secret&#225;rio_andr&#233;:Culturas%20anuais%20-%20QUADRO%20RESUMO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SAMSUNG:secret&#225;rio_andr&#233;:Culturas%20anuais%20-%20QUADRO%20RESUMO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 produtividade'!$AI$31</c:f>
              <c:strCache>
                <c:ptCount val="1"/>
              </c:strCache>
            </c:strRef>
          </c:tx>
          <c:invertIfNegative val="0"/>
          <c:cat>
            <c:strRef>
              <c:f>' produtividade'!$AJ$30:$AN$30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 produtividade'!$AJ$31:$AN$31</c:f>
              <c:numCache>
                <c:formatCode>#,##0</c:formatCode>
                <c:ptCount val="5"/>
                <c:pt idx="0">
                  <c:v>265830.5</c:v>
                </c:pt>
                <c:pt idx="1">
                  <c:v>268492</c:v>
                </c:pt>
                <c:pt idx="2">
                  <c:v>251326</c:v>
                </c:pt>
                <c:pt idx="3">
                  <c:v>212537</c:v>
                </c:pt>
                <c:pt idx="4">
                  <c:v>223101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3375728"/>
        <c:axId val="223377136"/>
      </c:barChart>
      <c:lineChart>
        <c:grouping val="standard"/>
        <c:varyColors val="0"/>
        <c:ser>
          <c:idx val="1"/>
          <c:order val="1"/>
          <c:tx>
            <c:strRef>
              <c:f>' produtividade'!$AI$32</c:f>
              <c:strCache>
                <c:ptCount val="1"/>
              </c:strCache>
            </c:strRef>
          </c:tx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 produtividade'!$AJ$30:$AN$30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 produtividade'!$AJ$32:$AN$32</c:f>
              <c:numCache>
                <c:formatCode>#,##0</c:formatCode>
                <c:ptCount val="5"/>
                <c:pt idx="1">
                  <c:v>1.001201893687895</c:v>
                </c:pt>
                <c:pt idx="2">
                  <c:v>-5.4562963993973597</c:v>
                </c:pt>
                <c:pt idx="3">
                  <c:v>-20.047925275692599</c:v>
                </c:pt>
                <c:pt idx="4">
                  <c:v>-16.073964424699199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3378736"/>
        <c:axId val="223380304"/>
      </c:lineChart>
      <c:catAx>
        <c:axId val="2233757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23377136"/>
        <c:crosses val="autoZero"/>
        <c:auto val="1"/>
        <c:lblAlgn val="ctr"/>
        <c:lblOffset val="100"/>
        <c:noMultiLvlLbl val="0"/>
      </c:catAx>
      <c:valAx>
        <c:axId val="22337713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23375728"/>
        <c:crosses val="autoZero"/>
        <c:crossBetween val="between"/>
      </c:valAx>
      <c:valAx>
        <c:axId val="223380304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crossAx val="223378736"/>
        <c:crosses val="max"/>
        <c:crossBetween val="between"/>
      </c:valAx>
      <c:catAx>
        <c:axId val="22337873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23380304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 produtividade'!$BB$31</c:f>
              <c:strCache>
                <c:ptCount val="1"/>
              </c:strCache>
            </c:strRef>
          </c:tx>
          <c:invertIfNegative val="0"/>
          <c:cat>
            <c:strRef>
              <c:f>' produtividade'!$BC$30:$BG$30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 produtividade'!$BC$31:$BG$31</c:f>
              <c:numCache>
                <c:formatCode>#,##0</c:formatCode>
                <c:ptCount val="5"/>
                <c:pt idx="0">
                  <c:v>1737177</c:v>
                </c:pt>
                <c:pt idx="1">
                  <c:v>2083504</c:v>
                </c:pt>
                <c:pt idx="2">
                  <c:v>1755830</c:v>
                </c:pt>
                <c:pt idx="3">
                  <c:v>2053547</c:v>
                </c:pt>
                <c:pt idx="4">
                  <c:v>2046128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3591080"/>
        <c:axId val="273591864"/>
      </c:barChart>
      <c:lineChart>
        <c:grouping val="standard"/>
        <c:varyColors val="0"/>
        <c:ser>
          <c:idx val="1"/>
          <c:order val="1"/>
          <c:tx>
            <c:strRef>
              <c:f>' produtividade'!$BB$32</c:f>
              <c:strCache>
                <c:ptCount val="1"/>
              </c:strCache>
            </c:strRef>
          </c:tx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 produtividade'!$BC$30:$BG$30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 produtividade'!$BC$32:$BG$32</c:f>
              <c:numCache>
                <c:formatCode>#,##0</c:formatCode>
                <c:ptCount val="5"/>
                <c:pt idx="1">
                  <c:v>19.93619533300291</c:v>
                </c:pt>
                <c:pt idx="2">
                  <c:v>1.073753566850125</c:v>
                </c:pt>
                <c:pt idx="3">
                  <c:v>18.21173087140804</c:v>
                </c:pt>
                <c:pt idx="4">
                  <c:v>17.784658673238251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3593432"/>
        <c:axId val="273593040"/>
      </c:lineChart>
      <c:catAx>
        <c:axId val="273591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73591864"/>
        <c:crosses val="autoZero"/>
        <c:auto val="1"/>
        <c:lblAlgn val="ctr"/>
        <c:lblOffset val="100"/>
        <c:noMultiLvlLbl val="0"/>
      </c:catAx>
      <c:valAx>
        <c:axId val="273591864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3591080"/>
        <c:crosses val="autoZero"/>
        <c:crossBetween val="between"/>
      </c:valAx>
      <c:valAx>
        <c:axId val="273593040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crossAx val="273593432"/>
        <c:crosses val="max"/>
        <c:crossBetween val="between"/>
      </c:valAx>
      <c:catAx>
        <c:axId val="27359343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3593040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 produtividade'!$S$31</c:f>
              <c:strCache>
                <c:ptCount val="1"/>
              </c:strCache>
            </c:strRef>
          </c:tx>
          <c:invertIfNegative val="0"/>
          <c:cat>
            <c:strRef>
              <c:f>' produtividade'!$T$30:$X$30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 produtividade'!$T$31:$X$31</c:f>
              <c:numCache>
                <c:formatCode>#,##0</c:formatCode>
                <c:ptCount val="5"/>
                <c:pt idx="0">
                  <c:v>144117.5</c:v>
                </c:pt>
                <c:pt idx="1">
                  <c:v>141018</c:v>
                </c:pt>
                <c:pt idx="2">
                  <c:v>126766</c:v>
                </c:pt>
                <c:pt idx="3">
                  <c:v>96931</c:v>
                </c:pt>
                <c:pt idx="4">
                  <c:v>122206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3594608"/>
        <c:axId val="273595000"/>
      </c:barChart>
      <c:lineChart>
        <c:grouping val="standard"/>
        <c:varyColors val="0"/>
        <c:ser>
          <c:idx val="1"/>
          <c:order val="1"/>
          <c:tx>
            <c:strRef>
              <c:f>' produtividade'!$S$32</c:f>
              <c:strCache>
                <c:ptCount val="1"/>
              </c:strCache>
            </c:strRef>
          </c:tx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 produtividade'!$T$30:$X$30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 produtividade'!$T$32:$X$32</c:f>
              <c:numCache>
                <c:formatCode>#,##0</c:formatCode>
                <c:ptCount val="5"/>
                <c:pt idx="1">
                  <c:v>-2.1506756639547588</c:v>
                </c:pt>
                <c:pt idx="2">
                  <c:v>-12.039828612070011</c:v>
                </c:pt>
                <c:pt idx="3">
                  <c:v>-32.741686471108643</c:v>
                </c:pt>
                <c:pt idx="4">
                  <c:v>-15.2039134733811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4295744"/>
        <c:axId val="274293392"/>
      </c:lineChart>
      <c:catAx>
        <c:axId val="2735946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73595000"/>
        <c:crosses val="autoZero"/>
        <c:auto val="1"/>
        <c:lblAlgn val="ctr"/>
        <c:lblOffset val="100"/>
        <c:noMultiLvlLbl val="0"/>
      </c:catAx>
      <c:valAx>
        <c:axId val="273595000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3594608"/>
        <c:crosses val="autoZero"/>
        <c:crossBetween val="between"/>
      </c:valAx>
      <c:valAx>
        <c:axId val="274293392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crossAx val="274295744"/>
        <c:crosses val="max"/>
        <c:crossBetween val="between"/>
      </c:valAx>
      <c:catAx>
        <c:axId val="2742957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4293392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'valor da produção'!$S$29</c:f>
              <c:strCache>
                <c:ptCount val="1"/>
              </c:strCache>
            </c:strRef>
          </c:tx>
          <c:invertIfNegative val="0"/>
          <c:cat>
            <c:strRef>
              <c:f>'valor da produção'!$T$28:$X$28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'valor da produção'!$T$29:$X$29</c:f>
              <c:numCache>
                <c:formatCode>#,##0</c:formatCode>
                <c:ptCount val="5"/>
                <c:pt idx="0">
                  <c:v>271482</c:v>
                </c:pt>
                <c:pt idx="1">
                  <c:v>285553</c:v>
                </c:pt>
                <c:pt idx="2">
                  <c:v>255109</c:v>
                </c:pt>
                <c:pt idx="3">
                  <c:v>266271</c:v>
                </c:pt>
                <c:pt idx="4">
                  <c:v>287476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4291040"/>
        <c:axId val="274291432"/>
      </c:barChart>
      <c:lineChart>
        <c:grouping val="standard"/>
        <c:varyColors val="0"/>
        <c:ser>
          <c:idx val="1"/>
          <c:order val="1"/>
          <c:tx>
            <c:strRef>
              <c:f>'valor da produção'!$S$30</c:f>
              <c:strCache>
                <c:ptCount val="1"/>
              </c:strCache>
            </c:strRef>
          </c:tx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'valor da produção'!$T$28:$X$28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'valor da produção'!$T$30:$X$30</c:f>
              <c:numCache>
                <c:formatCode>#,##0</c:formatCode>
                <c:ptCount val="5"/>
                <c:pt idx="1">
                  <c:v>5.1830323925711461</c:v>
                </c:pt>
                <c:pt idx="2">
                  <c:v>-6.0309707457584656</c:v>
                </c:pt>
                <c:pt idx="3">
                  <c:v>-1.9194642738745109</c:v>
                </c:pt>
                <c:pt idx="4">
                  <c:v>5.891366646775845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4293784"/>
        <c:axId val="274291824"/>
      </c:lineChart>
      <c:catAx>
        <c:axId val="2742910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74291432"/>
        <c:crosses val="autoZero"/>
        <c:auto val="1"/>
        <c:lblAlgn val="ctr"/>
        <c:lblOffset val="100"/>
        <c:noMultiLvlLbl val="0"/>
      </c:catAx>
      <c:valAx>
        <c:axId val="27429143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4291040"/>
        <c:crosses val="autoZero"/>
        <c:crossBetween val="between"/>
      </c:valAx>
      <c:valAx>
        <c:axId val="274291824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crossAx val="274293784"/>
        <c:crosses val="max"/>
        <c:crossBetween val="between"/>
      </c:valAx>
      <c:catAx>
        <c:axId val="2742937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4291824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 produtividade'!$BH$31</c:f>
              <c:strCache>
                <c:ptCount val="1"/>
              </c:strCache>
            </c:strRef>
          </c:tx>
          <c:invertIfNegative val="0"/>
          <c:cat>
            <c:strRef>
              <c:f>' produtividade'!$BI$30:$BM$30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 produtividade'!$BI$31:$BM$31</c:f>
              <c:numCache>
                <c:formatCode>#,##0</c:formatCode>
                <c:ptCount val="5"/>
                <c:pt idx="0">
                  <c:v>321378.5</c:v>
                </c:pt>
                <c:pt idx="1">
                  <c:v>288067</c:v>
                </c:pt>
                <c:pt idx="2">
                  <c:v>129449</c:v>
                </c:pt>
                <c:pt idx="3">
                  <c:v>145389</c:v>
                </c:pt>
                <c:pt idx="4">
                  <c:v>156666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4294960"/>
        <c:axId val="274292608"/>
      </c:barChart>
      <c:lineChart>
        <c:grouping val="standard"/>
        <c:varyColors val="0"/>
        <c:ser>
          <c:idx val="1"/>
          <c:order val="1"/>
          <c:tx>
            <c:strRef>
              <c:f>' produtividade'!$BH$32</c:f>
              <c:strCache>
                <c:ptCount val="1"/>
              </c:strCache>
            </c:strRef>
          </c:tx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 produtividade'!$BI$30:$BM$30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 produtividade'!$BI$32:$BM$32</c:f>
              <c:numCache>
                <c:formatCode>#,##0</c:formatCode>
                <c:ptCount val="5"/>
                <c:pt idx="1">
                  <c:v>-10.365192444423011</c:v>
                </c:pt>
                <c:pt idx="2">
                  <c:v>-59.720703158425337</c:v>
                </c:pt>
                <c:pt idx="3">
                  <c:v>-54.760819407645499</c:v>
                </c:pt>
                <c:pt idx="4">
                  <c:v>-51.251872791739338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4289472"/>
        <c:axId val="274293000"/>
      </c:lineChart>
      <c:catAx>
        <c:axId val="2742949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74292608"/>
        <c:crosses val="autoZero"/>
        <c:auto val="1"/>
        <c:lblAlgn val="ctr"/>
        <c:lblOffset val="100"/>
        <c:noMultiLvlLbl val="0"/>
      </c:catAx>
      <c:valAx>
        <c:axId val="274292608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4294960"/>
        <c:crosses val="autoZero"/>
        <c:crossBetween val="between"/>
      </c:valAx>
      <c:valAx>
        <c:axId val="274293000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crossAx val="274289472"/>
        <c:crosses val="max"/>
        <c:crossBetween val="between"/>
      </c:valAx>
      <c:catAx>
        <c:axId val="27428947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4293000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 produtividade'!$Y$31</c:f>
              <c:strCache>
                <c:ptCount val="1"/>
              </c:strCache>
            </c:strRef>
          </c:tx>
          <c:invertIfNegative val="0"/>
          <c:cat>
            <c:strRef>
              <c:f>' produtividade'!$Z$30:$AD$30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 produtividade'!$Z$31:$AD$31</c:f>
              <c:numCache>
                <c:formatCode>#,##0</c:formatCode>
                <c:ptCount val="5"/>
                <c:pt idx="0">
                  <c:v>255321.5</c:v>
                </c:pt>
                <c:pt idx="1">
                  <c:v>302522</c:v>
                </c:pt>
                <c:pt idx="2">
                  <c:v>42233</c:v>
                </c:pt>
                <c:pt idx="3">
                  <c:v>78500</c:v>
                </c:pt>
                <c:pt idx="4">
                  <c:v>121326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4294176"/>
        <c:axId val="274294568"/>
      </c:barChart>
      <c:lineChart>
        <c:grouping val="standard"/>
        <c:varyColors val="0"/>
        <c:ser>
          <c:idx val="1"/>
          <c:order val="1"/>
          <c:tx>
            <c:strRef>
              <c:f>' produtividade'!$Y$32</c:f>
              <c:strCache>
                <c:ptCount val="1"/>
              </c:strCache>
            </c:strRef>
          </c:tx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 produtividade'!$Z$30:$AD$30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 produtividade'!$Z$32:$AD$32</c:f>
              <c:numCache>
                <c:formatCode>#,##0</c:formatCode>
                <c:ptCount val="5"/>
                <c:pt idx="1">
                  <c:v>18.486692268375361</c:v>
                </c:pt>
                <c:pt idx="2">
                  <c:v>-83.458893982684572</c:v>
                </c:pt>
                <c:pt idx="3">
                  <c:v>-69.254449781941574</c:v>
                </c:pt>
                <c:pt idx="4">
                  <c:v>-52.481087569985291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4288688"/>
        <c:axId val="274296136"/>
      </c:lineChart>
      <c:catAx>
        <c:axId val="2742941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74294568"/>
        <c:crosses val="autoZero"/>
        <c:auto val="1"/>
        <c:lblAlgn val="ctr"/>
        <c:lblOffset val="100"/>
        <c:noMultiLvlLbl val="0"/>
      </c:catAx>
      <c:valAx>
        <c:axId val="274294568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4294176"/>
        <c:crosses val="autoZero"/>
        <c:crossBetween val="between"/>
      </c:valAx>
      <c:valAx>
        <c:axId val="274296136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crossAx val="274288688"/>
        <c:crosses val="max"/>
        <c:crossBetween val="between"/>
      </c:valAx>
      <c:catAx>
        <c:axId val="2742886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4296136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'valor da produção'!$Y$29</c:f>
              <c:strCache>
                <c:ptCount val="1"/>
              </c:strCache>
            </c:strRef>
          </c:tx>
          <c:invertIfNegative val="0"/>
          <c:cat>
            <c:strRef>
              <c:f>'valor da produção'!$Z$28:$AD$28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'valor da produção'!$Z$29:$AD$29</c:f>
              <c:numCache>
                <c:formatCode>#,##0</c:formatCode>
                <c:ptCount val="5"/>
                <c:pt idx="0">
                  <c:v>116234.5</c:v>
                </c:pt>
                <c:pt idx="1">
                  <c:v>148938</c:v>
                </c:pt>
                <c:pt idx="2">
                  <c:v>43817</c:v>
                </c:pt>
                <c:pt idx="3">
                  <c:v>94452</c:v>
                </c:pt>
                <c:pt idx="4">
                  <c:v>85003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4290256"/>
        <c:axId val="274290648"/>
      </c:barChart>
      <c:lineChart>
        <c:grouping val="standard"/>
        <c:varyColors val="0"/>
        <c:ser>
          <c:idx val="1"/>
          <c:order val="1"/>
          <c:tx>
            <c:strRef>
              <c:f>'valor da produção'!$Y$30</c:f>
              <c:strCache>
                <c:ptCount val="1"/>
              </c:strCache>
            </c:strRef>
          </c:tx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'valor da produção'!$Z$28:$AD$28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'valor da produção'!$Z$30:$AD$30</c:f>
              <c:numCache>
                <c:formatCode>#,##0</c:formatCode>
                <c:ptCount val="5"/>
                <c:pt idx="1">
                  <c:v>28.135794450012689</c:v>
                </c:pt>
                <c:pt idx="2">
                  <c:v>-62.302930713342427</c:v>
                </c:pt>
                <c:pt idx="3">
                  <c:v>-18.740133093014549</c:v>
                </c:pt>
                <c:pt idx="4">
                  <c:v>-26.869389036817811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4865088"/>
        <c:axId val="274859992"/>
      </c:lineChart>
      <c:catAx>
        <c:axId val="274290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74290648"/>
        <c:crosses val="autoZero"/>
        <c:auto val="1"/>
        <c:lblAlgn val="ctr"/>
        <c:lblOffset val="100"/>
        <c:noMultiLvlLbl val="0"/>
      </c:catAx>
      <c:valAx>
        <c:axId val="274290648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4290256"/>
        <c:crosses val="autoZero"/>
        <c:crossBetween val="between"/>
      </c:valAx>
      <c:valAx>
        <c:axId val="274859992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crossAx val="274865088"/>
        <c:crosses val="max"/>
        <c:crossBetween val="between"/>
      </c:valAx>
      <c:catAx>
        <c:axId val="2748650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4859992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 produtividade'!$AI$48</c:f>
              <c:strCache>
                <c:ptCount val="1"/>
              </c:strCache>
            </c:strRef>
          </c:tx>
          <c:invertIfNegative val="0"/>
          <c:cat>
            <c:strRef>
              <c:f>' produtividade'!$AJ$47:$AN$47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 produtividade'!$AJ$48:$AN$48</c:f>
              <c:numCache>
                <c:formatCode>#,##0</c:formatCode>
                <c:ptCount val="5"/>
                <c:pt idx="0">
                  <c:v>2951744</c:v>
                </c:pt>
                <c:pt idx="1">
                  <c:v>3813411</c:v>
                </c:pt>
                <c:pt idx="2">
                  <c:v>1463907</c:v>
                </c:pt>
                <c:pt idx="3">
                  <c:v>1289403</c:v>
                </c:pt>
                <c:pt idx="4">
                  <c:v>1352618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4864696"/>
        <c:axId val="274862344"/>
      </c:barChart>
      <c:lineChart>
        <c:grouping val="standard"/>
        <c:varyColors val="0"/>
        <c:ser>
          <c:idx val="1"/>
          <c:order val="1"/>
          <c:tx>
            <c:strRef>
              <c:f>' produtividade'!$AI$49</c:f>
              <c:strCache>
                <c:ptCount val="1"/>
              </c:strCache>
            </c:strRef>
          </c:tx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 produtividade'!$AJ$47:$AN$47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 produtividade'!$AJ$49:$AN$49</c:f>
              <c:numCache>
                <c:formatCode>#,##0</c:formatCode>
                <c:ptCount val="5"/>
                <c:pt idx="1">
                  <c:v>29.191793055224299</c:v>
                </c:pt>
                <c:pt idx="2">
                  <c:v>-50.405353580798327</c:v>
                </c:pt>
                <c:pt idx="3">
                  <c:v>-56.317248379263241</c:v>
                </c:pt>
                <c:pt idx="4">
                  <c:v>-54.175633117235101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4860384"/>
        <c:axId val="274858032"/>
      </c:lineChart>
      <c:catAx>
        <c:axId val="2748646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74862344"/>
        <c:crosses val="autoZero"/>
        <c:auto val="1"/>
        <c:lblAlgn val="ctr"/>
        <c:lblOffset val="100"/>
        <c:noMultiLvlLbl val="0"/>
      </c:catAx>
      <c:valAx>
        <c:axId val="274862344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4864696"/>
        <c:crosses val="autoZero"/>
        <c:crossBetween val="between"/>
      </c:valAx>
      <c:valAx>
        <c:axId val="274858032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crossAx val="274860384"/>
        <c:crosses val="max"/>
        <c:crossBetween val="between"/>
      </c:valAx>
      <c:catAx>
        <c:axId val="2748603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4858032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 produtividade'!$A$48</c:f>
              <c:strCache>
                <c:ptCount val="1"/>
              </c:strCache>
            </c:strRef>
          </c:tx>
          <c:invertIfNegative val="0"/>
          <c:cat>
            <c:strRef>
              <c:f>' produtividade'!$B$47:$F$47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 produtividade'!$B$48:$F$48</c:f>
              <c:numCache>
                <c:formatCode>#,##0</c:formatCode>
                <c:ptCount val="5"/>
                <c:pt idx="0">
                  <c:v>576561</c:v>
                </c:pt>
                <c:pt idx="1">
                  <c:v>635693</c:v>
                </c:pt>
                <c:pt idx="2">
                  <c:v>177745</c:v>
                </c:pt>
                <c:pt idx="3">
                  <c:v>165902</c:v>
                </c:pt>
                <c:pt idx="4">
                  <c:v>406024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4863520"/>
        <c:axId val="274860776"/>
      </c:barChart>
      <c:lineChart>
        <c:grouping val="standard"/>
        <c:varyColors val="0"/>
        <c:ser>
          <c:idx val="1"/>
          <c:order val="1"/>
          <c:tx>
            <c:strRef>
              <c:f>' produtividade'!$A$49</c:f>
              <c:strCache>
                <c:ptCount val="1"/>
              </c:strCache>
            </c:strRef>
          </c:tx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 produtividade'!$B$47:$F$47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 produtividade'!$B$49:$F$49</c:f>
              <c:numCache>
                <c:formatCode>#,##0</c:formatCode>
                <c:ptCount val="5"/>
                <c:pt idx="1">
                  <c:v>10.25598332179943</c:v>
                </c:pt>
                <c:pt idx="2">
                  <c:v>-69.171518711810194</c:v>
                </c:pt>
                <c:pt idx="3">
                  <c:v>-71.225594516451864</c:v>
                </c:pt>
                <c:pt idx="4">
                  <c:v>-29.578310014031469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4863912"/>
        <c:axId val="274858816"/>
      </c:lineChart>
      <c:catAx>
        <c:axId val="2748635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74860776"/>
        <c:crosses val="autoZero"/>
        <c:auto val="1"/>
        <c:lblAlgn val="ctr"/>
        <c:lblOffset val="100"/>
        <c:noMultiLvlLbl val="0"/>
      </c:catAx>
      <c:valAx>
        <c:axId val="27486077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4863520"/>
        <c:crosses val="autoZero"/>
        <c:crossBetween val="between"/>
      </c:valAx>
      <c:valAx>
        <c:axId val="274858816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crossAx val="274863912"/>
        <c:crosses val="max"/>
        <c:crossBetween val="between"/>
      </c:valAx>
      <c:catAx>
        <c:axId val="2748639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4858816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'valor da produção'!$AE$29</c:f>
              <c:strCache>
                <c:ptCount val="1"/>
              </c:strCache>
            </c:strRef>
          </c:tx>
          <c:invertIfNegative val="0"/>
          <c:cat>
            <c:strRef>
              <c:f>'valor da produção'!$AF$28:$AJ$28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'valor da produção'!$AF$29:$AJ$29</c:f>
              <c:numCache>
                <c:formatCode>#,##0</c:formatCode>
                <c:ptCount val="5"/>
                <c:pt idx="0">
                  <c:v>607876</c:v>
                </c:pt>
                <c:pt idx="1">
                  <c:v>701406</c:v>
                </c:pt>
                <c:pt idx="2">
                  <c:v>628443</c:v>
                </c:pt>
                <c:pt idx="3">
                  <c:v>533521</c:v>
                </c:pt>
                <c:pt idx="4">
                  <c:v>475216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4861560"/>
        <c:axId val="274861952"/>
      </c:barChart>
      <c:lineChart>
        <c:grouping val="standard"/>
        <c:varyColors val="0"/>
        <c:ser>
          <c:idx val="1"/>
          <c:order val="1"/>
          <c:tx>
            <c:strRef>
              <c:f>'valor da produção'!$AE$30</c:f>
              <c:strCache>
                <c:ptCount val="1"/>
              </c:strCache>
            </c:strRef>
          </c:tx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'valor da produção'!$AF$28:$AJ$28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'valor da produção'!$AF$30:$AJ$30</c:f>
              <c:numCache>
                <c:formatCode>#,##0</c:formatCode>
                <c:ptCount val="5"/>
                <c:pt idx="1">
                  <c:v>15.38636169218722</c:v>
                </c:pt>
                <c:pt idx="2">
                  <c:v>3.3834203028249181</c:v>
                </c:pt>
                <c:pt idx="3">
                  <c:v>-12.23193546052155</c:v>
                </c:pt>
                <c:pt idx="4">
                  <c:v>-21.82352979884055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4859208"/>
        <c:axId val="274861168"/>
      </c:lineChart>
      <c:catAx>
        <c:axId val="2748615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74861952"/>
        <c:crosses val="autoZero"/>
        <c:auto val="1"/>
        <c:lblAlgn val="ctr"/>
        <c:lblOffset val="100"/>
        <c:noMultiLvlLbl val="0"/>
      </c:catAx>
      <c:valAx>
        <c:axId val="27486195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4861560"/>
        <c:crosses val="autoZero"/>
        <c:crossBetween val="between"/>
      </c:valAx>
      <c:valAx>
        <c:axId val="274861168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crossAx val="274859208"/>
        <c:crosses val="max"/>
        <c:crossBetween val="between"/>
      </c:valAx>
      <c:catAx>
        <c:axId val="2748592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4861168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2738286186449"/>
          <c:y val="4.1402985561205599E-2"/>
          <c:w val="0.81868717799164004"/>
          <c:h val="0.855505768662660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 produtividade'!$AP$48</c:f>
              <c:strCache>
                <c:ptCount val="1"/>
              </c:strCache>
            </c:strRef>
          </c:tx>
          <c:invertIfNegative val="0"/>
          <c:cat>
            <c:strRef>
              <c:f>' produtividade'!$AQ$47:$AU$47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 produtividade'!$AQ$48:$AU$48</c:f>
              <c:numCache>
                <c:formatCode>#,##0</c:formatCode>
                <c:ptCount val="5"/>
                <c:pt idx="0">
                  <c:v>522730.5</c:v>
                </c:pt>
                <c:pt idx="1">
                  <c:v>519386</c:v>
                </c:pt>
                <c:pt idx="2">
                  <c:v>212830</c:v>
                </c:pt>
                <c:pt idx="3">
                  <c:v>122410</c:v>
                </c:pt>
                <c:pt idx="4">
                  <c:v>156855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4863128"/>
        <c:axId val="274865480"/>
      </c:barChart>
      <c:lineChart>
        <c:grouping val="standard"/>
        <c:varyColors val="0"/>
        <c:ser>
          <c:idx val="1"/>
          <c:order val="1"/>
          <c:tx>
            <c:strRef>
              <c:f>' produtividade'!$AP$49</c:f>
              <c:strCache>
                <c:ptCount val="1"/>
              </c:strCache>
            </c:strRef>
          </c:tx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 produtividade'!$AQ$47:$AU$47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 produtividade'!$AQ$49:$AU$49</c:f>
              <c:numCache>
                <c:formatCode>#,##0</c:formatCode>
                <c:ptCount val="5"/>
                <c:pt idx="1">
                  <c:v>-0.63981344115179795</c:v>
                </c:pt>
                <c:pt idx="2">
                  <c:v>-59.284947023370549</c:v>
                </c:pt>
                <c:pt idx="3">
                  <c:v>-76.582579359727433</c:v>
                </c:pt>
                <c:pt idx="4">
                  <c:v>-69.993141781472474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5023904"/>
        <c:axId val="275029392"/>
      </c:lineChart>
      <c:catAx>
        <c:axId val="2748631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74865480"/>
        <c:crosses val="autoZero"/>
        <c:auto val="1"/>
        <c:lblAlgn val="ctr"/>
        <c:lblOffset val="100"/>
        <c:noMultiLvlLbl val="0"/>
      </c:catAx>
      <c:valAx>
        <c:axId val="274865480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4863128"/>
        <c:crosses val="autoZero"/>
        <c:crossBetween val="between"/>
      </c:valAx>
      <c:valAx>
        <c:axId val="275029392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crossAx val="275023904"/>
        <c:crosses val="max"/>
        <c:crossBetween val="between"/>
      </c:valAx>
      <c:catAx>
        <c:axId val="27502390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5029392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 produtividade'!$A$31</c:f>
              <c:strCache>
                <c:ptCount val="1"/>
              </c:strCache>
            </c:strRef>
          </c:tx>
          <c:invertIfNegative val="0"/>
          <c:cat>
            <c:strRef>
              <c:f>' produtividade'!$B$30:$F$30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 produtividade'!$B$31:$F$31</c:f>
              <c:numCache>
                <c:formatCode>#,##0</c:formatCode>
                <c:ptCount val="5"/>
                <c:pt idx="0">
                  <c:v>118877</c:v>
                </c:pt>
                <c:pt idx="1">
                  <c:v>90911</c:v>
                </c:pt>
                <c:pt idx="2">
                  <c:v>22385</c:v>
                </c:pt>
                <c:pt idx="3">
                  <c:v>47686</c:v>
                </c:pt>
                <c:pt idx="4">
                  <c:v>59640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3379520"/>
        <c:axId val="223380696"/>
      </c:barChart>
      <c:lineChart>
        <c:grouping val="standard"/>
        <c:varyColors val="0"/>
        <c:ser>
          <c:idx val="1"/>
          <c:order val="1"/>
          <c:tx>
            <c:strRef>
              <c:f>' produtividade'!$A$32</c:f>
              <c:strCache>
                <c:ptCount val="1"/>
              </c:strCache>
            </c:strRef>
          </c:tx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 produtividade'!$B$30:$F$30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 produtividade'!$B$32:$F$32</c:f>
              <c:numCache>
                <c:formatCode>#,##0</c:formatCode>
                <c:ptCount val="5"/>
                <c:pt idx="1">
                  <c:v>-23.525156253943148</c:v>
                </c:pt>
                <c:pt idx="2">
                  <c:v>-81.169612288331635</c:v>
                </c:pt>
                <c:pt idx="3">
                  <c:v>-59.886269000731851</c:v>
                </c:pt>
                <c:pt idx="4">
                  <c:v>-49.830497068398429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3379128"/>
        <c:axId val="223381088"/>
      </c:lineChart>
      <c:catAx>
        <c:axId val="2233795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23380696"/>
        <c:crosses val="autoZero"/>
        <c:auto val="1"/>
        <c:lblAlgn val="ctr"/>
        <c:lblOffset val="100"/>
        <c:noMultiLvlLbl val="0"/>
      </c:catAx>
      <c:valAx>
        <c:axId val="22338069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23379520"/>
        <c:crosses val="autoZero"/>
        <c:crossBetween val="between"/>
      </c:valAx>
      <c:valAx>
        <c:axId val="223381088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crossAx val="223379128"/>
        <c:crosses val="max"/>
        <c:crossBetween val="between"/>
      </c:valAx>
      <c:catAx>
        <c:axId val="2233791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23381088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 produtividade'!$G$48</c:f>
              <c:strCache>
                <c:ptCount val="1"/>
              </c:strCache>
            </c:strRef>
          </c:tx>
          <c:invertIfNegative val="0"/>
          <c:cat>
            <c:strRef>
              <c:f>' produtividade'!$H$47:$L$47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 produtividade'!$H$48:$L$48</c:f>
              <c:numCache>
                <c:formatCode>#,##0</c:formatCode>
                <c:ptCount val="5"/>
                <c:pt idx="0">
                  <c:v>378512.5</c:v>
                </c:pt>
                <c:pt idx="1">
                  <c:v>398747</c:v>
                </c:pt>
                <c:pt idx="2">
                  <c:v>205940</c:v>
                </c:pt>
                <c:pt idx="3">
                  <c:v>235524</c:v>
                </c:pt>
                <c:pt idx="4">
                  <c:v>294915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5024296"/>
        <c:axId val="275024688"/>
      </c:barChart>
      <c:lineChart>
        <c:grouping val="standard"/>
        <c:varyColors val="0"/>
        <c:ser>
          <c:idx val="1"/>
          <c:order val="1"/>
          <c:tx>
            <c:strRef>
              <c:f>' produtividade'!$G$49</c:f>
              <c:strCache>
                <c:ptCount val="1"/>
              </c:strCache>
            </c:strRef>
          </c:tx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 produtividade'!$H$47:$L$47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 produtividade'!$H$49:$L$49</c:f>
              <c:numCache>
                <c:formatCode>#,##0</c:formatCode>
                <c:ptCount val="5"/>
                <c:pt idx="1">
                  <c:v>5.3457943925233637</c:v>
                </c:pt>
                <c:pt idx="2">
                  <c:v>-45.592285591625107</c:v>
                </c:pt>
                <c:pt idx="3">
                  <c:v>-37.776427462765433</c:v>
                </c:pt>
                <c:pt idx="4">
                  <c:v>-22.08579637396387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5023120"/>
        <c:axId val="275028608"/>
      </c:lineChart>
      <c:catAx>
        <c:axId val="2750242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75024688"/>
        <c:crosses val="autoZero"/>
        <c:auto val="1"/>
        <c:lblAlgn val="ctr"/>
        <c:lblOffset val="100"/>
        <c:noMultiLvlLbl val="0"/>
      </c:catAx>
      <c:valAx>
        <c:axId val="275024688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5024296"/>
        <c:crosses val="autoZero"/>
        <c:crossBetween val="between"/>
      </c:valAx>
      <c:valAx>
        <c:axId val="275028608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crossAx val="275023120"/>
        <c:crosses val="max"/>
        <c:crossBetween val="between"/>
      </c:valAx>
      <c:catAx>
        <c:axId val="27502312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5028608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'valor da produção'!$A$44</c:f>
              <c:strCache>
                <c:ptCount val="1"/>
              </c:strCache>
            </c:strRef>
          </c:tx>
          <c:invertIfNegative val="0"/>
          <c:cat>
            <c:strRef>
              <c:f>'valor da produção'!$B$43:$F$43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'valor da produção'!$B$44:$F$44</c:f>
              <c:numCache>
                <c:formatCode>#,##0</c:formatCode>
                <c:ptCount val="5"/>
                <c:pt idx="0">
                  <c:v>120003.5</c:v>
                </c:pt>
                <c:pt idx="1">
                  <c:v>217985</c:v>
                </c:pt>
                <c:pt idx="2">
                  <c:v>52363</c:v>
                </c:pt>
                <c:pt idx="3">
                  <c:v>56522</c:v>
                </c:pt>
                <c:pt idx="4">
                  <c:v>81666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5025080"/>
        <c:axId val="275022336"/>
      </c:barChart>
      <c:lineChart>
        <c:grouping val="standard"/>
        <c:varyColors val="0"/>
        <c:ser>
          <c:idx val="1"/>
          <c:order val="1"/>
          <c:tx>
            <c:strRef>
              <c:f>'valor da produção'!$A$45</c:f>
              <c:strCache>
                <c:ptCount val="1"/>
              </c:strCache>
            </c:strRef>
          </c:tx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'valor da produção'!$B$43:$F$43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'valor da produção'!$B$45:$F$45</c:f>
              <c:numCache>
                <c:formatCode>#,##0</c:formatCode>
                <c:ptCount val="5"/>
                <c:pt idx="1">
                  <c:v>81.648868574666565</c:v>
                </c:pt>
                <c:pt idx="2">
                  <c:v>-56.365439341352541</c:v>
                </c:pt>
                <c:pt idx="3">
                  <c:v>-52.899707091876493</c:v>
                </c:pt>
                <c:pt idx="4">
                  <c:v>-31.94698487960768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5025864"/>
        <c:axId val="275025472"/>
      </c:lineChart>
      <c:catAx>
        <c:axId val="275025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75022336"/>
        <c:crosses val="autoZero"/>
        <c:auto val="1"/>
        <c:lblAlgn val="ctr"/>
        <c:lblOffset val="100"/>
        <c:noMultiLvlLbl val="0"/>
      </c:catAx>
      <c:valAx>
        <c:axId val="27502233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5025080"/>
        <c:crosses val="autoZero"/>
        <c:crossBetween val="between"/>
      </c:valAx>
      <c:valAx>
        <c:axId val="275025472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crossAx val="275025864"/>
        <c:crosses val="max"/>
        <c:crossBetween val="between"/>
      </c:valAx>
      <c:catAx>
        <c:axId val="2750258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5025472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 produtividade'!$AV$48</c:f>
              <c:strCache>
                <c:ptCount val="1"/>
              </c:strCache>
            </c:strRef>
          </c:tx>
          <c:invertIfNegative val="0"/>
          <c:cat>
            <c:strRef>
              <c:f>' produtividade'!$AW$47:$BA$47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 produtividade'!$AW$48:$BA$48</c:f>
              <c:numCache>
                <c:formatCode>#,##0</c:formatCode>
                <c:ptCount val="5"/>
                <c:pt idx="0">
                  <c:v>1663145.5</c:v>
                </c:pt>
                <c:pt idx="1">
                  <c:v>1431124</c:v>
                </c:pt>
                <c:pt idx="2">
                  <c:v>1437881</c:v>
                </c:pt>
                <c:pt idx="3">
                  <c:v>1349159</c:v>
                </c:pt>
                <c:pt idx="4">
                  <c:v>1492990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5026256"/>
        <c:axId val="275027824"/>
      </c:barChart>
      <c:lineChart>
        <c:grouping val="standard"/>
        <c:varyColors val="0"/>
        <c:ser>
          <c:idx val="1"/>
          <c:order val="1"/>
          <c:tx>
            <c:strRef>
              <c:f>' produtividade'!$AV$49</c:f>
              <c:strCache>
                <c:ptCount val="1"/>
              </c:strCache>
            </c:strRef>
          </c:tx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 produtividade'!$AW$47:$BA$47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 produtividade'!$AW$49:$BA$49</c:f>
              <c:numCache>
                <c:formatCode>#,##0</c:formatCode>
                <c:ptCount val="5"/>
                <c:pt idx="1">
                  <c:v>-13.950763778635119</c:v>
                </c:pt>
                <c:pt idx="2">
                  <c:v>-13.54448543437721</c:v>
                </c:pt>
                <c:pt idx="3">
                  <c:v>-18.8790758234923</c:v>
                </c:pt>
                <c:pt idx="4">
                  <c:v>-10.230944917326839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5027040"/>
        <c:axId val="275026648"/>
      </c:lineChart>
      <c:catAx>
        <c:axId val="275026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75027824"/>
        <c:crosses val="autoZero"/>
        <c:auto val="1"/>
        <c:lblAlgn val="ctr"/>
        <c:lblOffset val="100"/>
        <c:noMultiLvlLbl val="0"/>
      </c:catAx>
      <c:valAx>
        <c:axId val="275027824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5026256"/>
        <c:crosses val="autoZero"/>
        <c:crossBetween val="between"/>
      </c:valAx>
      <c:valAx>
        <c:axId val="275026648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crossAx val="275027040"/>
        <c:crosses val="max"/>
        <c:crossBetween val="between"/>
      </c:valAx>
      <c:catAx>
        <c:axId val="27502704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5026648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 produtividade'!$M$48</c:f>
              <c:strCache>
                <c:ptCount val="1"/>
              </c:strCache>
            </c:strRef>
          </c:tx>
          <c:invertIfNegative val="0"/>
          <c:cat>
            <c:strRef>
              <c:f>' produtividade'!$N$47:$R$47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 produtividade'!$N$48:$R$48</c:f>
              <c:numCache>
                <c:formatCode>#,##0</c:formatCode>
                <c:ptCount val="5"/>
                <c:pt idx="0">
                  <c:v>136764.5</c:v>
                </c:pt>
                <c:pt idx="1">
                  <c:v>179602</c:v>
                </c:pt>
                <c:pt idx="2">
                  <c:v>67546</c:v>
                </c:pt>
                <c:pt idx="3">
                  <c:v>68514</c:v>
                </c:pt>
                <c:pt idx="4">
                  <c:v>88309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5028216"/>
        <c:axId val="275029000"/>
      </c:barChart>
      <c:lineChart>
        <c:grouping val="standard"/>
        <c:varyColors val="0"/>
        <c:ser>
          <c:idx val="1"/>
          <c:order val="1"/>
          <c:tx>
            <c:strRef>
              <c:f>' produtividade'!$M$49</c:f>
              <c:strCache>
                <c:ptCount val="1"/>
              </c:strCache>
            </c:strRef>
          </c:tx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 produtividade'!$N$47:$R$47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 produtividade'!$N$49:$R$49</c:f>
              <c:numCache>
                <c:formatCode>#,##0</c:formatCode>
                <c:ptCount val="5"/>
                <c:pt idx="1">
                  <c:v>31.322090162286269</c:v>
                </c:pt>
                <c:pt idx="2">
                  <c:v>-50.611452533369402</c:v>
                </c:pt>
                <c:pt idx="3">
                  <c:v>-49.903666521648518</c:v>
                </c:pt>
                <c:pt idx="4">
                  <c:v>-35.429881292294418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5686744"/>
        <c:axId val="275689096"/>
      </c:lineChart>
      <c:catAx>
        <c:axId val="275028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75029000"/>
        <c:crosses val="autoZero"/>
        <c:auto val="1"/>
        <c:lblAlgn val="ctr"/>
        <c:lblOffset val="100"/>
        <c:noMultiLvlLbl val="0"/>
      </c:catAx>
      <c:valAx>
        <c:axId val="275029000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5028216"/>
        <c:crosses val="autoZero"/>
        <c:crossBetween val="between"/>
      </c:valAx>
      <c:valAx>
        <c:axId val="275689096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crossAx val="275686744"/>
        <c:crosses val="max"/>
        <c:crossBetween val="between"/>
      </c:valAx>
      <c:catAx>
        <c:axId val="2756867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5689096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'valor da produção'!$G$44</c:f>
              <c:strCache>
                <c:ptCount val="1"/>
              </c:strCache>
            </c:strRef>
          </c:tx>
          <c:invertIfNegative val="0"/>
          <c:cat>
            <c:strRef>
              <c:f>'valor da produção'!$H$43:$L$43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'valor da produção'!$H$44:$L$44</c:f>
              <c:numCache>
                <c:formatCode>#,##0</c:formatCode>
                <c:ptCount val="5"/>
                <c:pt idx="0">
                  <c:v>334140</c:v>
                </c:pt>
                <c:pt idx="1">
                  <c:v>397249</c:v>
                </c:pt>
                <c:pt idx="2">
                  <c:v>430350</c:v>
                </c:pt>
                <c:pt idx="3">
                  <c:v>451040</c:v>
                </c:pt>
                <c:pt idx="4">
                  <c:v>395699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5687136"/>
        <c:axId val="275688312"/>
      </c:barChart>
      <c:lineChart>
        <c:grouping val="standard"/>
        <c:varyColors val="0"/>
        <c:ser>
          <c:idx val="1"/>
          <c:order val="1"/>
          <c:tx>
            <c:strRef>
              <c:f>'valor da produção'!$G$45</c:f>
              <c:strCache>
                <c:ptCount val="1"/>
              </c:strCache>
            </c:strRef>
          </c:tx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'valor da produção'!$H$43:$L$43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'valor da produção'!$H$45:$L$45</c:f>
              <c:numCache>
                <c:formatCode>#,##0</c:formatCode>
                <c:ptCount val="5"/>
                <c:pt idx="1">
                  <c:v>18.886993475788589</c:v>
                </c:pt>
                <c:pt idx="2">
                  <c:v>28.79332016520021</c:v>
                </c:pt>
                <c:pt idx="3">
                  <c:v>34.985335488118743</c:v>
                </c:pt>
                <c:pt idx="4">
                  <c:v>18.423116059136891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5691448"/>
        <c:axId val="275687528"/>
      </c:lineChart>
      <c:catAx>
        <c:axId val="2756871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75688312"/>
        <c:crosses val="autoZero"/>
        <c:auto val="1"/>
        <c:lblAlgn val="ctr"/>
        <c:lblOffset val="100"/>
        <c:noMultiLvlLbl val="0"/>
      </c:catAx>
      <c:valAx>
        <c:axId val="27568831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5687136"/>
        <c:crosses val="autoZero"/>
        <c:crossBetween val="between"/>
      </c:valAx>
      <c:valAx>
        <c:axId val="275687528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crossAx val="275691448"/>
        <c:crosses val="max"/>
        <c:crossBetween val="between"/>
      </c:valAx>
      <c:catAx>
        <c:axId val="2756914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5687528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 produtividade'!$BB$48</c:f>
              <c:strCache>
                <c:ptCount val="1"/>
              </c:strCache>
            </c:strRef>
          </c:tx>
          <c:invertIfNegative val="0"/>
          <c:cat>
            <c:strRef>
              <c:f>' produtividade'!$BC$47:$BG$47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 produtividade'!$BC$48:$BG$48</c:f>
              <c:numCache>
                <c:formatCode>#,##0</c:formatCode>
                <c:ptCount val="5"/>
                <c:pt idx="0">
                  <c:v>1001875</c:v>
                </c:pt>
                <c:pt idx="1">
                  <c:v>757204</c:v>
                </c:pt>
                <c:pt idx="2">
                  <c:v>561361</c:v>
                </c:pt>
                <c:pt idx="3">
                  <c:v>947410</c:v>
                </c:pt>
                <c:pt idx="4">
                  <c:v>945729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5690272"/>
        <c:axId val="275688704"/>
      </c:barChart>
      <c:lineChart>
        <c:grouping val="standard"/>
        <c:varyColors val="0"/>
        <c:ser>
          <c:idx val="1"/>
          <c:order val="1"/>
          <c:tx>
            <c:strRef>
              <c:f>' produtividade'!$BB$49</c:f>
              <c:strCache>
                <c:ptCount val="1"/>
              </c:strCache>
            </c:strRef>
          </c:tx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 produtividade'!$BC$47:$BG$47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 produtividade'!$BC$49:$BG$49</c:f>
              <c:numCache>
                <c:formatCode>#,##0</c:formatCode>
                <c:ptCount val="5"/>
                <c:pt idx="1">
                  <c:v>-24.421310043668122</c:v>
                </c:pt>
                <c:pt idx="2">
                  <c:v>-43.968958203368693</c:v>
                </c:pt>
                <c:pt idx="3">
                  <c:v>-5.436306924516531</c:v>
                </c:pt>
                <c:pt idx="4">
                  <c:v>-5.6040923268870868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5689488"/>
        <c:axId val="275687920"/>
      </c:lineChart>
      <c:catAx>
        <c:axId val="2756902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75688704"/>
        <c:crosses val="autoZero"/>
        <c:auto val="1"/>
        <c:lblAlgn val="ctr"/>
        <c:lblOffset val="100"/>
        <c:noMultiLvlLbl val="0"/>
      </c:catAx>
      <c:valAx>
        <c:axId val="275688704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5690272"/>
        <c:crosses val="autoZero"/>
        <c:crossBetween val="between"/>
      </c:valAx>
      <c:valAx>
        <c:axId val="275687920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crossAx val="275689488"/>
        <c:crosses val="max"/>
        <c:crossBetween val="between"/>
      </c:valAx>
      <c:catAx>
        <c:axId val="2756894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5687920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 produtividade'!$S$48</c:f>
              <c:strCache>
                <c:ptCount val="1"/>
              </c:strCache>
            </c:strRef>
          </c:tx>
          <c:invertIfNegative val="0"/>
          <c:cat>
            <c:strRef>
              <c:f>' produtividade'!$T$47:$X$47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 produtividade'!$T$48:$X$48</c:f>
              <c:numCache>
                <c:formatCode>#,##0</c:formatCode>
                <c:ptCount val="5"/>
                <c:pt idx="0">
                  <c:v>215685</c:v>
                </c:pt>
                <c:pt idx="1">
                  <c:v>169829</c:v>
                </c:pt>
                <c:pt idx="2">
                  <c:v>90415</c:v>
                </c:pt>
                <c:pt idx="3">
                  <c:v>165165</c:v>
                </c:pt>
                <c:pt idx="4">
                  <c:v>166801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5693016"/>
        <c:axId val="275689880"/>
      </c:barChart>
      <c:lineChart>
        <c:grouping val="standard"/>
        <c:varyColors val="0"/>
        <c:ser>
          <c:idx val="1"/>
          <c:order val="1"/>
          <c:tx>
            <c:strRef>
              <c:f>' produtividade'!$S$49</c:f>
              <c:strCache>
                <c:ptCount val="1"/>
              </c:strCache>
            </c:strRef>
          </c:tx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 produtividade'!$T$47:$X$47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 produtividade'!$T$49:$X$49</c:f>
              <c:numCache>
                <c:formatCode>#,##0</c:formatCode>
                <c:ptCount val="5"/>
                <c:pt idx="1">
                  <c:v>-21.260634721932451</c:v>
                </c:pt>
                <c:pt idx="2">
                  <c:v>-58.080070473143707</c:v>
                </c:pt>
                <c:pt idx="3">
                  <c:v>-23.42304749982614</c:v>
                </c:pt>
                <c:pt idx="4">
                  <c:v>-22.664533926791389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5691056"/>
        <c:axId val="275690664"/>
      </c:lineChart>
      <c:catAx>
        <c:axId val="2756930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75689880"/>
        <c:crosses val="autoZero"/>
        <c:auto val="1"/>
        <c:lblAlgn val="ctr"/>
        <c:lblOffset val="100"/>
        <c:noMultiLvlLbl val="0"/>
      </c:catAx>
      <c:valAx>
        <c:axId val="275689880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5693016"/>
        <c:crosses val="autoZero"/>
        <c:crossBetween val="between"/>
      </c:valAx>
      <c:valAx>
        <c:axId val="275690664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crossAx val="275691056"/>
        <c:crosses val="max"/>
        <c:crossBetween val="between"/>
      </c:valAx>
      <c:catAx>
        <c:axId val="275691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5690664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'valor da produção'!$M$44</c:f>
              <c:strCache>
                <c:ptCount val="1"/>
              </c:strCache>
            </c:strRef>
          </c:tx>
          <c:invertIfNegative val="0"/>
          <c:cat>
            <c:strRef>
              <c:f>'valor da produção'!$N$43:$R$43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'valor da produção'!$N$44:$R$44</c:f>
              <c:numCache>
                <c:formatCode>#,##0</c:formatCode>
                <c:ptCount val="5"/>
                <c:pt idx="0">
                  <c:v>282678</c:v>
                </c:pt>
                <c:pt idx="1">
                  <c:v>257032</c:v>
                </c:pt>
                <c:pt idx="2">
                  <c:v>216976</c:v>
                </c:pt>
                <c:pt idx="3">
                  <c:v>352630</c:v>
                </c:pt>
                <c:pt idx="4">
                  <c:v>359319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5685960"/>
        <c:axId val="275686352"/>
      </c:barChart>
      <c:lineChart>
        <c:grouping val="standard"/>
        <c:varyColors val="0"/>
        <c:ser>
          <c:idx val="1"/>
          <c:order val="1"/>
          <c:tx>
            <c:strRef>
              <c:f>'valor da produção'!$M$45</c:f>
              <c:strCache>
                <c:ptCount val="1"/>
              </c:strCache>
            </c:strRef>
          </c:tx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'valor da produção'!$N$43:$R$43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'valor da produção'!$N$45:$R$45</c:f>
              <c:numCache>
                <c:formatCode>#,##0</c:formatCode>
                <c:ptCount val="5"/>
                <c:pt idx="1">
                  <c:v>-9.0725136020489732</c:v>
                </c:pt>
                <c:pt idx="2">
                  <c:v>-23.24270017475714</c:v>
                </c:pt>
                <c:pt idx="3">
                  <c:v>24.746177629670509</c:v>
                </c:pt>
                <c:pt idx="4">
                  <c:v>27.11247426400357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5586400"/>
        <c:axId val="275584048"/>
      </c:lineChart>
      <c:catAx>
        <c:axId val="2756859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75686352"/>
        <c:crosses val="autoZero"/>
        <c:auto val="1"/>
        <c:lblAlgn val="ctr"/>
        <c:lblOffset val="100"/>
        <c:noMultiLvlLbl val="0"/>
      </c:catAx>
      <c:valAx>
        <c:axId val="27568635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5685960"/>
        <c:crosses val="autoZero"/>
        <c:crossBetween val="between"/>
      </c:valAx>
      <c:valAx>
        <c:axId val="275584048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crossAx val="275586400"/>
        <c:crosses val="max"/>
        <c:crossBetween val="between"/>
      </c:valAx>
      <c:catAx>
        <c:axId val="27558640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5584048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'N. Cabeças'!$A$19</c:f>
              <c:strCache>
                <c:ptCount val="1"/>
              </c:strCache>
            </c:strRef>
          </c:tx>
          <c:invertIfNegative val="0"/>
          <c:cat>
            <c:strRef>
              <c:f>'N. Cabeças'!$B$18:$F$18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'N. Cabeças'!$B$19:$F$19</c:f>
              <c:numCache>
                <c:formatCode>#,##0</c:formatCode>
                <c:ptCount val="5"/>
                <c:pt idx="0">
                  <c:v>569149</c:v>
                </c:pt>
                <c:pt idx="1">
                  <c:v>594560</c:v>
                </c:pt>
                <c:pt idx="2">
                  <c:v>561105</c:v>
                </c:pt>
                <c:pt idx="3">
                  <c:v>568145</c:v>
                </c:pt>
                <c:pt idx="4">
                  <c:v>578414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5583656"/>
        <c:axId val="275580520"/>
      </c:barChart>
      <c:lineChart>
        <c:grouping val="standard"/>
        <c:varyColors val="0"/>
        <c:ser>
          <c:idx val="1"/>
          <c:order val="1"/>
          <c:tx>
            <c:strRef>
              <c:f>'N. Cabeças'!$A$20</c:f>
              <c:strCache>
                <c:ptCount val="1"/>
              </c:strCache>
            </c:strRef>
          </c:tx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'N. Cabeças'!$B$18:$F$18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'N. Cabeças'!$B$20:$F$20</c:f>
              <c:numCache>
                <c:formatCode>General</c:formatCode>
                <c:ptCount val="5"/>
                <c:pt idx="1">
                  <c:v>4</c:v>
                </c:pt>
                <c:pt idx="2">
                  <c:v>-1</c:v>
                </c:pt>
                <c:pt idx="3">
                  <c:v>0</c:v>
                </c:pt>
                <c:pt idx="4">
                  <c:v>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5580912"/>
        <c:axId val="275578952"/>
      </c:lineChart>
      <c:catAx>
        <c:axId val="2755836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75580520"/>
        <c:crosses val="autoZero"/>
        <c:auto val="1"/>
        <c:lblAlgn val="ctr"/>
        <c:lblOffset val="100"/>
        <c:noMultiLvlLbl val="0"/>
      </c:catAx>
      <c:valAx>
        <c:axId val="275580520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5583656"/>
        <c:crosses val="autoZero"/>
        <c:crossBetween val="between"/>
      </c:valAx>
      <c:valAx>
        <c:axId val="275578952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275580912"/>
        <c:crosses val="max"/>
        <c:crossBetween val="between"/>
      </c:valAx>
      <c:catAx>
        <c:axId val="2755809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5578952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'N. Cabeças'!$H$19</c:f>
              <c:strCache>
                <c:ptCount val="1"/>
              </c:strCache>
            </c:strRef>
          </c:tx>
          <c:invertIfNegative val="0"/>
          <c:cat>
            <c:strRef>
              <c:f>'N. Cabeças'!$I$18:$M$18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'N. Cabeças'!$I$19:$M$19</c:f>
              <c:numCache>
                <c:formatCode>#,##0</c:formatCode>
                <c:ptCount val="5"/>
                <c:pt idx="0">
                  <c:v>5669603</c:v>
                </c:pt>
                <c:pt idx="1">
                  <c:v>5811881</c:v>
                </c:pt>
                <c:pt idx="2">
                  <c:v>5102070</c:v>
                </c:pt>
                <c:pt idx="3">
                  <c:v>5490154</c:v>
                </c:pt>
                <c:pt idx="4">
                  <c:v>5612368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5581304"/>
        <c:axId val="275580128"/>
      </c:barChart>
      <c:lineChart>
        <c:grouping val="standard"/>
        <c:varyColors val="0"/>
        <c:ser>
          <c:idx val="1"/>
          <c:order val="1"/>
          <c:tx>
            <c:strRef>
              <c:f>'N. Cabeças'!$H$20</c:f>
              <c:strCache>
                <c:ptCount val="1"/>
              </c:strCache>
            </c:strRef>
          </c:tx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'N. Cabeças'!$I$18:$M$18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'N. Cabeças'!$I$20:$M$20</c:f>
              <c:numCache>
                <c:formatCode>General</c:formatCode>
                <c:ptCount val="5"/>
                <c:pt idx="1">
                  <c:v>3</c:v>
                </c:pt>
                <c:pt idx="2">
                  <c:v>-10</c:v>
                </c:pt>
                <c:pt idx="3">
                  <c:v>-3</c:v>
                </c:pt>
                <c:pt idx="4">
                  <c:v>-1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5581696"/>
        <c:axId val="275582480"/>
      </c:lineChart>
      <c:catAx>
        <c:axId val="27558130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75580128"/>
        <c:crosses val="autoZero"/>
        <c:auto val="1"/>
        <c:lblAlgn val="ctr"/>
        <c:lblOffset val="100"/>
        <c:noMultiLvlLbl val="0"/>
      </c:catAx>
      <c:valAx>
        <c:axId val="275580128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5581304"/>
        <c:crosses val="autoZero"/>
        <c:crossBetween val="between"/>
      </c:valAx>
      <c:valAx>
        <c:axId val="275582480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275581696"/>
        <c:crosses val="max"/>
        <c:crossBetween val="between"/>
      </c:valAx>
      <c:catAx>
        <c:axId val="27558169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5582480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'valor da produção'!$A$29</c:f>
              <c:strCache>
                <c:ptCount val="1"/>
              </c:strCache>
            </c:strRef>
          </c:tx>
          <c:invertIfNegative val="0"/>
          <c:cat>
            <c:strRef>
              <c:f>'valor da produção'!$B$28:$F$28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'valor da produção'!$B$29:$F$29</c:f>
              <c:numCache>
                <c:formatCode>#,##0</c:formatCode>
                <c:ptCount val="5"/>
                <c:pt idx="0">
                  <c:v>101941.5</c:v>
                </c:pt>
                <c:pt idx="1">
                  <c:v>125973</c:v>
                </c:pt>
                <c:pt idx="2">
                  <c:v>179520</c:v>
                </c:pt>
                <c:pt idx="3">
                  <c:v>136348</c:v>
                </c:pt>
                <c:pt idx="4">
                  <c:v>57538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23377560"/>
        <c:axId val="223377952"/>
      </c:barChart>
      <c:lineChart>
        <c:grouping val="standard"/>
        <c:varyColors val="0"/>
        <c:ser>
          <c:idx val="1"/>
          <c:order val="1"/>
          <c:tx>
            <c:strRef>
              <c:f>'valor da produção'!$A$30</c:f>
              <c:strCache>
                <c:ptCount val="1"/>
              </c:strCache>
            </c:strRef>
          </c:tx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'valor da produção'!$B$28:$F$28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'valor da produção'!$B$30:$F$30</c:f>
              <c:numCache>
                <c:formatCode>#,##0</c:formatCode>
                <c:ptCount val="5"/>
                <c:pt idx="1">
                  <c:v>23.573814393549242</c:v>
                </c:pt>
                <c:pt idx="2">
                  <c:v>76.100999102426385</c:v>
                </c:pt>
                <c:pt idx="3">
                  <c:v>33.751220062486823</c:v>
                </c:pt>
                <c:pt idx="4">
                  <c:v>-43.557824830907933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3861944"/>
        <c:axId val="273859984"/>
      </c:lineChart>
      <c:catAx>
        <c:axId val="2233775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23377952"/>
        <c:crosses val="autoZero"/>
        <c:auto val="1"/>
        <c:lblAlgn val="ctr"/>
        <c:lblOffset val="100"/>
        <c:noMultiLvlLbl val="0"/>
      </c:catAx>
      <c:valAx>
        <c:axId val="22337795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23377560"/>
        <c:crosses val="autoZero"/>
        <c:crossBetween val="between"/>
      </c:valAx>
      <c:valAx>
        <c:axId val="273859984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crossAx val="273861944"/>
        <c:crosses val="max"/>
        <c:crossBetween val="between"/>
      </c:valAx>
      <c:catAx>
        <c:axId val="2738619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3859984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'N. Cabeças'!$O$19</c:f>
              <c:strCache>
                <c:ptCount val="1"/>
              </c:strCache>
            </c:strRef>
          </c:tx>
          <c:invertIfNegative val="0"/>
          <c:cat>
            <c:strRef>
              <c:f>'N. Cabeças'!$P$18:$T$18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'N. Cabeças'!$P$19:$T$19</c:f>
              <c:numCache>
                <c:formatCode>#,##0</c:formatCode>
                <c:ptCount val="5"/>
                <c:pt idx="0">
                  <c:v>2292558</c:v>
                </c:pt>
                <c:pt idx="1">
                  <c:v>2381247</c:v>
                </c:pt>
                <c:pt idx="2">
                  <c:v>2465349</c:v>
                </c:pt>
                <c:pt idx="3">
                  <c:v>2351549</c:v>
                </c:pt>
                <c:pt idx="4">
                  <c:v>2364739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5584832"/>
        <c:axId val="275582088"/>
      </c:barChart>
      <c:lineChart>
        <c:grouping val="standard"/>
        <c:varyColors val="0"/>
        <c:ser>
          <c:idx val="1"/>
          <c:order val="1"/>
          <c:tx>
            <c:strRef>
              <c:f>'N. Cabeças'!$O$20</c:f>
              <c:strCache>
                <c:ptCount val="1"/>
              </c:strCache>
            </c:strRef>
          </c:tx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'N. Cabeças'!$P$18:$T$18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'N. Cabeças'!$P$20:$T$20</c:f>
              <c:numCache>
                <c:formatCode>General</c:formatCode>
                <c:ptCount val="5"/>
                <c:pt idx="1">
                  <c:v>4</c:v>
                </c:pt>
                <c:pt idx="2">
                  <c:v>8</c:v>
                </c:pt>
                <c:pt idx="3">
                  <c:v>3</c:v>
                </c:pt>
                <c:pt idx="4">
                  <c:v>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5584440"/>
        <c:axId val="275583264"/>
      </c:lineChart>
      <c:catAx>
        <c:axId val="2755848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75582088"/>
        <c:crosses val="autoZero"/>
        <c:auto val="1"/>
        <c:lblAlgn val="ctr"/>
        <c:lblOffset val="100"/>
        <c:noMultiLvlLbl val="0"/>
      </c:catAx>
      <c:valAx>
        <c:axId val="275582088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5584832"/>
        <c:crosses val="autoZero"/>
        <c:crossBetween val="between"/>
      </c:valAx>
      <c:valAx>
        <c:axId val="275583264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275584440"/>
        <c:crosses val="max"/>
        <c:crossBetween val="between"/>
      </c:valAx>
      <c:catAx>
        <c:axId val="27558444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5583264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'N. Cabeças'!$V$19</c:f>
              <c:strCache>
                <c:ptCount val="1"/>
              </c:strCache>
            </c:strRef>
          </c:tx>
          <c:invertIfNegative val="0"/>
          <c:cat>
            <c:strRef>
              <c:f>'N. Cabeças'!$W$18:$AA$18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'N. Cabeças'!$W$19:$AA$19</c:f>
              <c:numCache>
                <c:formatCode>#,##0</c:formatCode>
                <c:ptCount val="5"/>
                <c:pt idx="0">
                  <c:v>2327472</c:v>
                </c:pt>
                <c:pt idx="1">
                  <c:v>2532055</c:v>
                </c:pt>
                <c:pt idx="2">
                  <c:v>2555871</c:v>
                </c:pt>
                <c:pt idx="3">
                  <c:v>2447917</c:v>
                </c:pt>
                <c:pt idx="4">
                  <c:v>2147109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5585616"/>
        <c:axId val="275586008"/>
      </c:barChart>
      <c:lineChart>
        <c:grouping val="standard"/>
        <c:varyColors val="0"/>
        <c:ser>
          <c:idx val="1"/>
          <c:order val="1"/>
          <c:tx>
            <c:strRef>
              <c:f>'N. Cabeças'!$V$20</c:f>
              <c:strCache>
                <c:ptCount val="1"/>
              </c:strCache>
            </c:strRef>
          </c:tx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'N. Cabeças'!$W$18:$AA$18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'N. Cabeças'!$W$20:$AA$20</c:f>
              <c:numCache>
                <c:formatCode>General</c:formatCode>
                <c:ptCount val="5"/>
                <c:pt idx="1">
                  <c:v>9</c:v>
                </c:pt>
                <c:pt idx="2">
                  <c:v>10</c:v>
                </c:pt>
                <c:pt idx="3">
                  <c:v>5</c:v>
                </c:pt>
                <c:pt idx="4">
                  <c:v>-8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5142568"/>
        <c:axId val="275137472"/>
      </c:lineChart>
      <c:catAx>
        <c:axId val="2755856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75586008"/>
        <c:crosses val="autoZero"/>
        <c:auto val="1"/>
        <c:lblAlgn val="ctr"/>
        <c:lblOffset val="100"/>
        <c:noMultiLvlLbl val="0"/>
      </c:catAx>
      <c:valAx>
        <c:axId val="275586008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5585616"/>
        <c:crosses val="autoZero"/>
        <c:crossBetween val="between"/>
      </c:valAx>
      <c:valAx>
        <c:axId val="275137472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275142568"/>
        <c:crosses val="max"/>
        <c:crossBetween val="between"/>
      </c:valAx>
      <c:catAx>
        <c:axId val="27514256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5137472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'N. Cabeças'!$A$36</c:f>
              <c:strCache>
                <c:ptCount val="1"/>
              </c:strCache>
            </c:strRef>
          </c:tx>
          <c:invertIfNegative val="0"/>
          <c:cat>
            <c:strRef>
              <c:f>'N. Cabeças'!$B$35:$F$35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'N. Cabeças'!$B$36:$F$36</c:f>
              <c:numCache>
                <c:formatCode>#,##0</c:formatCode>
                <c:ptCount val="5"/>
                <c:pt idx="0">
                  <c:v>988684</c:v>
                </c:pt>
                <c:pt idx="1">
                  <c:v>1092926</c:v>
                </c:pt>
                <c:pt idx="2">
                  <c:v>744831</c:v>
                </c:pt>
                <c:pt idx="3">
                  <c:v>816067</c:v>
                </c:pt>
                <c:pt idx="4">
                  <c:v>900650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5137864"/>
        <c:axId val="275136688"/>
      </c:barChart>
      <c:lineChart>
        <c:grouping val="standard"/>
        <c:varyColors val="0"/>
        <c:ser>
          <c:idx val="1"/>
          <c:order val="1"/>
          <c:tx>
            <c:strRef>
              <c:f>'N. Cabeças'!$A$37</c:f>
              <c:strCache>
                <c:ptCount val="1"/>
              </c:strCache>
            </c:strRef>
          </c:tx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'N. Cabeças'!$B$35:$F$35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'N. Cabeças'!$B$37:$F$37</c:f>
              <c:numCache>
                <c:formatCode>General</c:formatCode>
                <c:ptCount val="5"/>
                <c:pt idx="1">
                  <c:v>11</c:v>
                </c:pt>
                <c:pt idx="2">
                  <c:v>-25</c:v>
                </c:pt>
                <c:pt idx="3">
                  <c:v>-17</c:v>
                </c:pt>
                <c:pt idx="4">
                  <c:v>-9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5143744"/>
        <c:axId val="275140216"/>
      </c:lineChart>
      <c:catAx>
        <c:axId val="2751378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75136688"/>
        <c:crosses val="autoZero"/>
        <c:auto val="1"/>
        <c:lblAlgn val="ctr"/>
        <c:lblOffset val="100"/>
        <c:noMultiLvlLbl val="0"/>
      </c:catAx>
      <c:valAx>
        <c:axId val="275136688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5137864"/>
        <c:crosses val="autoZero"/>
        <c:crossBetween val="between"/>
      </c:valAx>
      <c:valAx>
        <c:axId val="275140216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275143744"/>
        <c:crosses val="max"/>
        <c:crossBetween val="between"/>
      </c:valAx>
      <c:catAx>
        <c:axId val="2751437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5140216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'N. Cabeças'!$L$4</c:f>
              <c:strCache>
                <c:ptCount val="1"/>
              </c:strCache>
            </c:strRef>
          </c:tx>
          <c:invertIfNegative val="0"/>
          <c:cat>
            <c:strRef>
              <c:f>'N. Cabeças'!$M$3:$Q$3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'N. Cabeças'!$M$4:$Q$4</c:f>
              <c:numCache>
                <c:formatCode>#,##0</c:formatCode>
                <c:ptCount val="5"/>
                <c:pt idx="0">
                  <c:v>601174</c:v>
                </c:pt>
                <c:pt idx="1">
                  <c:v>640768</c:v>
                </c:pt>
                <c:pt idx="2">
                  <c:v>645922</c:v>
                </c:pt>
                <c:pt idx="3">
                  <c:v>699864</c:v>
                </c:pt>
                <c:pt idx="4">
                  <c:v>682193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5138648"/>
        <c:axId val="275140608"/>
      </c:barChart>
      <c:lineChart>
        <c:grouping val="standard"/>
        <c:varyColors val="0"/>
        <c:ser>
          <c:idx val="1"/>
          <c:order val="1"/>
          <c:tx>
            <c:strRef>
              <c:f>'N. Cabeças'!$L$5</c:f>
              <c:strCache>
                <c:ptCount val="1"/>
              </c:strCache>
            </c:strRef>
          </c:tx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'N. Cabeças'!$M$3:$Q$3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'N. Cabeças'!$M$5:$Q$5</c:f>
              <c:numCache>
                <c:formatCode>General</c:formatCode>
                <c:ptCount val="5"/>
                <c:pt idx="1">
                  <c:v>7</c:v>
                </c:pt>
                <c:pt idx="2">
                  <c:v>7</c:v>
                </c:pt>
                <c:pt idx="3">
                  <c:v>16</c:v>
                </c:pt>
                <c:pt idx="4">
                  <c:v>13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5144136"/>
        <c:axId val="275143352"/>
      </c:lineChart>
      <c:catAx>
        <c:axId val="2751386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75140608"/>
        <c:crosses val="autoZero"/>
        <c:auto val="1"/>
        <c:lblAlgn val="ctr"/>
        <c:lblOffset val="100"/>
        <c:noMultiLvlLbl val="0"/>
      </c:catAx>
      <c:valAx>
        <c:axId val="275140608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5138648"/>
        <c:crosses val="autoZero"/>
        <c:crossBetween val="between"/>
      </c:valAx>
      <c:valAx>
        <c:axId val="275143352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275144136"/>
        <c:crosses val="max"/>
        <c:crossBetween val="between"/>
      </c:valAx>
      <c:catAx>
        <c:axId val="27514413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5143352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'N. Cabeças'!$H$36</c:f>
              <c:strCache>
                <c:ptCount val="1"/>
              </c:strCache>
            </c:strRef>
          </c:tx>
          <c:invertIfNegative val="0"/>
          <c:cat>
            <c:strRef>
              <c:f>'N. Cabeças'!$I$35:$M$35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'N. Cabeças'!$I$36:$M$36</c:f>
              <c:numCache>
                <c:formatCode>#,##0</c:formatCode>
                <c:ptCount val="5"/>
                <c:pt idx="0">
                  <c:v>2034543.5</c:v>
                </c:pt>
                <c:pt idx="1">
                  <c:v>2224913</c:v>
                </c:pt>
                <c:pt idx="2">
                  <c:v>1648878</c:v>
                </c:pt>
                <c:pt idx="3">
                  <c:v>1564951</c:v>
                </c:pt>
                <c:pt idx="4">
                  <c:v>1637965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5141392"/>
        <c:axId val="275141784"/>
      </c:barChart>
      <c:lineChart>
        <c:grouping val="standard"/>
        <c:varyColors val="0"/>
        <c:ser>
          <c:idx val="1"/>
          <c:order val="1"/>
          <c:tx>
            <c:strRef>
              <c:f>'N. Cabeças'!$H$37</c:f>
              <c:strCache>
                <c:ptCount val="1"/>
              </c:strCache>
            </c:strRef>
          </c:tx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'N. Cabeças'!$I$35:$M$35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'N. Cabeças'!$I$37:$M$37</c:f>
              <c:numCache>
                <c:formatCode>General</c:formatCode>
                <c:ptCount val="5"/>
                <c:pt idx="1">
                  <c:v>9</c:v>
                </c:pt>
                <c:pt idx="2">
                  <c:v>-19</c:v>
                </c:pt>
                <c:pt idx="3">
                  <c:v>-23</c:v>
                </c:pt>
                <c:pt idx="4">
                  <c:v>-19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5138256"/>
        <c:axId val="275141000"/>
      </c:lineChart>
      <c:catAx>
        <c:axId val="2751413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75141784"/>
        <c:crosses val="autoZero"/>
        <c:auto val="1"/>
        <c:lblAlgn val="ctr"/>
        <c:lblOffset val="100"/>
        <c:noMultiLvlLbl val="0"/>
      </c:catAx>
      <c:valAx>
        <c:axId val="275141784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5141392"/>
        <c:crosses val="autoZero"/>
        <c:crossBetween val="between"/>
      </c:valAx>
      <c:valAx>
        <c:axId val="275141000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275138256"/>
        <c:crosses val="max"/>
        <c:crossBetween val="between"/>
      </c:valAx>
      <c:catAx>
        <c:axId val="2751382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5141000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'N. Cabeças'!$O$36</c:f>
              <c:strCache>
                <c:ptCount val="1"/>
              </c:strCache>
            </c:strRef>
          </c:tx>
          <c:invertIfNegative val="0"/>
          <c:cat>
            <c:strRef>
              <c:f>'N. Cabeças'!$P$35:$T$35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'N. Cabeças'!$P$36:$T$36</c:f>
              <c:numCache>
                <c:formatCode>#,##0</c:formatCode>
                <c:ptCount val="5"/>
                <c:pt idx="0">
                  <c:v>703027.5</c:v>
                </c:pt>
                <c:pt idx="1">
                  <c:v>699379</c:v>
                </c:pt>
                <c:pt idx="2">
                  <c:v>682396</c:v>
                </c:pt>
                <c:pt idx="3">
                  <c:v>663215</c:v>
                </c:pt>
                <c:pt idx="4">
                  <c:v>652921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5139432"/>
        <c:axId val="275139824"/>
      </c:barChart>
      <c:lineChart>
        <c:grouping val="standard"/>
        <c:varyColors val="0"/>
        <c:ser>
          <c:idx val="1"/>
          <c:order val="1"/>
          <c:tx>
            <c:strRef>
              <c:f>'N. Cabeças'!$O$37</c:f>
              <c:strCache>
                <c:ptCount val="1"/>
              </c:strCache>
            </c:strRef>
          </c:tx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'N. Cabeças'!$P$35:$T$35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'N. Cabeças'!$P$37:$T$37</c:f>
              <c:numCache>
                <c:formatCode>General</c:formatCode>
                <c:ptCount val="5"/>
                <c:pt idx="1">
                  <c:v>-1</c:v>
                </c:pt>
                <c:pt idx="2">
                  <c:v>-3</c:v>
                </c:pt>
                <c:pt idx="3">
                  <c:v>-6</c:v>
                </c:pt>
                <c:pt idx="4">
                  <c:v>-7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6366600"/>
        <c:axId val="276361504"/>
      </c:lineChart>
      <c:catAx>
        <c:axId val="2751394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75139824"/>
        <c:crosses val="autoZero"/>
        <c:auto val="1"/>
        <c:lblAlgn val="ctr"/>
        <c:lblOffset val="100"/>
        <c:noMultiLvlLbl val="0"/>
      </c:catAx>
      <c:valAx>
        <c:axId val="275139824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5139432"/>
        <c:crosses val="autoZero"/>
        <c:crossBetween val="between"/>
      </c:valAx>
      <c:valAx>
        <c:axId val="276361504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276366600"/>
        <c:crosses val="max"/>
        <c:crossBetween val="between"/>
      </c:valAx>
      <c:catAx>
        <c:axId val="27636660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6361504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'N. Cabeças'!$V$36</c:f>
              <c:strCache>
                <c:ptCount val="1"/>
              </c:strCache>
            </c:strRef>
          </c:tx>
          <c:invertIfNegative val="0"/>
          <c:cat>
            <c:strRef>
              <c:f>'N. Cabeças'!$W$35:$AA$35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'N. Cabeças'!$W$36:$AA$36</c:f>
              <c:numCache>
                <c:formatCode>#,##0</c:formatCode>
                <c:ptCount val="5"/>
                <c:pt idx="0">
                  <c:v>961603</c:v>
                </c:pt>
                <c:pt idx="1">
                  <c:v>916758</c:v>
                </c:pt>
                <c:pt idx="2">
                  <c:v>749713</c:v>
                </c:pt>
                <c:pt idx="3">
                  <c:v>798290</c:v>
                </c:pt>
                <c:pt idx="4">
                  <c:v>844367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6360720"/>
        <c:axId val="276368560"/>
      </c:barChart>
      <c:lineChart>
        <c:grouping val="standard"/>
        <c:varyColors val="0"/>
        <c:ser>
          <c:idx val="1"/>
          <c:order val="1"/>
          <c:tx>
            <c:strRef>
              <c:f>'N. Cabeças'!$V$37</c:f>
              <c:strCache>
                <c:ptCount val="1"/>
              </c:strCache>
            </c:strRef>
          </c:tx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'N. Cabeças'!$W$35:$AA$35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'N. Cabeças'!$W$37:$AA$37</c:f>
              <c:numCache>
                <c:formatCode>General</c:formatCode>
                <c:ptCount val="5"/>
                <c:pt idx="1">
                  <c:v>-5</c:v>
                </c:pt>
                <c:pt idx="2">
                  <c:v>-22</c:v>
                </c:pt>
                <c:pt idx="3">
                  <c:v>-17</c:v>
                </c:pt>
                <c:pt idx="4">
                  <c:v>-12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6357584"/>
        <c:axId val="276366992"/>
      </c:lineChart>
      <c:catAx>
        <c:axId val="2763607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76368560"/>
        <c:crosses val="autoZero"/>
        <c:auto val="1"/>
        <c:lblAlgn val="ctr"/>
        <c:lblOffset val="100"/>
        <c:noMultiLvlLbl val="0"/>
      </c:catAx>
      <c:valAx>
        <c:axId val="276368560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6360720"/>
        <c:crosses val="autoZero"/>
        <c:crossBetween val="between"/>
      </c:valAx>
      <c:valAx>
        <c:axId val="276366992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276357584"/>
        <c:crosses val="max"/>
        <c:crossBetween val="between"/>
      </c:valAx>
      <c:catAx>
        <c:axId val="2763575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6366992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'Leite Total'!$AH$17:$AL$17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2014*</c:v>
                </c:pt>
              </c:strCache>
            </c:strRef>
          </c:cat>
          <c:val>
            <c:numRef>
              <c:f>'Leite Total'!$AH$18:$AL$18</c:f>
              <c:numCache>
                <c:formatCode>#,##0</c:formatCode>
                <c:ptCount val="5"/>
                <c:pt idx="0">
                  <c:v>168272</c:v>
                </c:pt>
                <c:pt idx="1">
                  <c:v>174720</c:v>
                </c:pt>
                <c:pt idx="2">
                  <c:v>183444</c:v>
                </c:pt>
                <c:pt idx="3">
                  <c:v>187633</c:v>
                </c:pt>
                <c:pt idx="4">
                  <c:v>233516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6368168"/>
        <c:axId val="276367384"/>
      </c:barChart>
      <c:lineChart>
        <c:grouping val="standard"/>
        <c:varyColors val="0"/>
        <c:ser>
          <c:idx val="1"/>
          <c:order val="1"/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'Leite Total'!$AH$17:$AL$17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2014*</c:v>
                </c:pt>
              </c:strCache>
            </c:strRef>
          </c:cat>
          <c:val>
            <c:numRef>
              <c:f>'Leite Total'!$AH$19:$AL$19</c:f>
              <c:numCache>
                <c:formatCode>General</c:formatCode>
                <c:ptCount val="5"/>
                <c:pt idx="1">
                  <c:v>4</c:v>
                </c:pt>
                <c:pt idx="2">
                  <c:v>9</c:v>
                </c:pt>
                <c:pt idx="3">
                  <c:v>12</c:v>
                </c:pt>
                <c:pt idx="4">
                  <c:v>39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6359936"/>
        <c:axId val="276358760"/>
      </c:lineChart>
      <c:catAx>
        <c:axId val="276368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76367384"/>
        <c:crosses val="autoZero"/>
        <c:auto val="1"/>
        <c:lblAlgn val="ctr"/>
        <c:lblOffset val="100"/>
        <c:noMultiLvlLbl val="0"/>
      </c:catAx>
      <c:valAx>
        <c:axId val="276367384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6368168"/>
        <c:crosses val="autoZero"/>
        <c:crossBetween val="between"/>
      </c:valAx>
      <c:valAx>
        <c:axId val="276358760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276359936"/>
        <c:crosses val="max"/>
        <c:crossBetween val="between"/>
      </c:valAx>
      <c:catAx>
        <c:axId val="27635993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6358760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5685866009748"/>
          <c:y val="4.0982130049635197E-2"/>
          <c:w val="0.81654465918888197"/>
          <c:h val="0.85697453215457198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'Leite Total'!$A$17:$E$17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'Leite Total'!$A$18:$E$18</c:f>
              <c:numCache>
                <c:formatCode>#,##0</c:formatCode>
                <c:ptCount val="5"/>
                <c:pt idx="0">
                  <c:v>103023.5</c:v>
                </c:pt>
                <c:pt idx="1">
                  <c:v>126778</c:v>
                </c:pt>
                <c:pt idx="2">
                  <c:v>192756</c:v>
                </c:pt>
                <c:pt idx="3">
                  <c:v>223454</c:v>
                </c:pt>
                <c:pt idx="4">
                  <c:v>228564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6363072"/>
        <c:axId val="276367776"/>
      </c:barChart>
      <c:lineChart>
        <c:grouping val="standard"/>
        <c:varyColors val="0"/>
        <c:ser>
          <c:idx val="1"/>
          <c:order val="1"/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'Leite Total'!$A$17:$E$17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'Leite Total'!$A$19:$E$19</c:f>
              <c:numCache>
                <c:formatCode>#,##0</c:formatCode>
                <c:ptCount val="5"/>
                <c:pt idx="1">
                  <c:v>23</c:v>
                </c:pt>
                <c:pt idx="2">
                  <c:v>87</c:v>
                </c:pt>
                <c:pt idx="3">
                  <c:v>117</c:v>
                </c:pt>
                <c:pt idx="4">
                  <c:v>122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6362680"/>
        <c:axId val="276363856"/>
      </c:lineChart>
      <c:catAx>
        <c:axId val="2763630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76367776"/>
        <c:crosses val="autoZero"/>
        <c:auto val="1"/>
        <c:lblAlgn val="ctr"/>
        <c:lblOffset val="100"/>
        <c:noMultiLvlLbl val="0"/>
      </c:catAx>
      <c:valAx>
        <c:axId val="27636777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6363072"/>
        <c:crosses val="autoZero"/>
        <c:crossBetween val="between"/>
      </c:valAx>
      <c:valAx>
        <c:axId val="276363856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crossAx val="276362680"/>
        <c:crosses val="max"/>
        <c:crossBetween val="between"/>
      </c:valAx>
      <c:catAx>
        <c:axId val="2763626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6363856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2738286186449"/>
          <c:y val="4.0241632097465403E-2"/>
          <c:w val="0.81868717799164004"/>
          <c:h val="0.85955883087011897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'Leite Total'!$AH$40:$AL$40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2014*</c:v>
                </c:pt>
              </c:strCache>
            </c:strRef>
          </c:cat>
          <c:val>
            <c:numRef>
              <c:f>'Leite Total'!$AH$41:$AL$41</c:f>
              <c:numCache>
                <c:formatCode>#,##0</c:formatCode>
                <c:ptCount val="5"/>
                <c:pt idx="0">
                  <c:v>614153.5</c:v>
                </c:pt>
                <c:pt idx="1">
                  <c:v>604033</c:v>
                </c:pt>
                <c:pt idx="2">
                  <c:v>475909</c:v>
                </c:pt>
                <c:pt idx="3">
                  <c:v>522969</c:v>
                </c:pt>
                <c:pt idx="4">
                  <c:v>622691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6362288"/>
        <c:axId val="276369344"/>
      </c:barChart>
      <c:lineChart>
        <c:grouping val="standard"/>
        <c:varyColors val="0"/>
        <c:ser>
          <c:idx val="1"/>
          <c:order val="1"/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'Leite Total'!$AH$40:$AL$40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2014*</c:v>
                </c:pt>
              </c:strCache>
            </c:strRef>
          </c:cat>
          <c:val>
            <c:numRef>
              <c:f>'Leite Total'!$AH$42:$AL$42</c:f>
              <c:numCache>
                <c:formatCode>General</c:formatCode>
                <c:ptCount val="5"/>
                <c:pt idx="1">
                  <c:v>-2</c:v>
                </c:pt>
                <c:pt idx="2">
                  <c:v>-23</c:v>
                </c:pt>
                <c:pt idx="3">
                  <c:v>-15</c:v>
                </c:pt>
                <c:pt idx="4">
                  <c:v>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6363464"/>
        <c:axId val="276361896"/>
      </c:lineChart>
      <c:catAx>
        <c:axId val="276362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76369344"/>
        <c:crosses val="autoZero"/>
        <c:auto val="1"/>
        <c:lblAlgn val="ctr"/>
        <c:lblOffset val="100"/>
        <c:noMultiLvlLbl val="0"/>
      </c:catAx>
      <c:valAx>
        <c:axId val="276369344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6362288"/>
        <c:crosses val="autoZero"/>
        <c:crossBetween val="between"/>
      </c:valAx>
      <c:valAx>
        <c:axId val="276361896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276363464"/>
        <c:crosses val="max"/>
        <c:crossBetween val="between"/>
      </c:valAx>
      <c:catAx>
        <c:axId val="2763634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6361896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 produtividade'!$AP$31</c:f>
              <c:strCache>
                <c:ptCount val="1"/>
              </c:strCache>
            </c:strRef>
          </c:tx>
          <c:invertIfNegative val="0"/>
          <c:cat>
            <c:strRef>
              <c:f>' produtividade'!$AQ$30:$AU$30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 produtividade'!$AQ$31:$AU$31</c:f>
              <c:numCache>
                <c:formatCode>#,##0</c:formatCode>
                <c:ptCount val="5"/>
                <c:pt idx="0">
                  <c:v>4820856</c:v>
                </c:pt>
                <c:pt idx="1">
                  <c:v>4566432</c:v>
                </c:pt>
                <c:pt idx="2">
                  <c:v>3177999</c:v>
                </c:pt>
                <c:pt idx="3">
                  <c:v>3386030</c:v>
                </c:pt>
                <c:pt idx="4">
                  <c:v>3560502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3860376"/>
        <c:axId val="273858024"/>
      </c:barChart>
      <c:lineChart>
        <c:grouping val="standard"/>
        <c:varyColors val="0"/>
        <c:ser>
          <c:idx val="1"/>
          <c:order val="1"/>
          <c:tx>
            <c:strRef>
              <c:f>' produtividade'!$AP$32</c:f>
              <c:strCache>
                <c:ptCount val="1"/>
              </c:strCache>
            </c:strRef>
          </c:tx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 produtividade'!$AQ$30:$AU$30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 produtividade'!$AQ$32:$AU$32</c:f>
              <c:numCache>
                <c:formatCode>#,##0</c:formatCode>
                <c:ptCount val="5"/>
                <c:pt idx="1">
                  <c:v>-5.2775689628563889</c:v>
                </c:pt>
                <c:pt idx="2">
                  <c:v>-34.078118076955619</c:v>
                </c:pt>
                <c:pt idx="3">
                  <c:v>-29.762888582442621</c:v>
                </c:pt>
                <c:pt idx="4">
                  <c:v>-26.143780274706401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3864688"/>
        <c:axId val="273863904"/>
      </c:lineChart>
      <c:catAx>
        <c:axId val="273860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73858024"/>
        <c:crosses val="autoZero"/>
        <c:auto val="1"/>
        <c:lblAlgn val="ctr"/>
        <c:lblOffset val="100"/>
        <c:noMultiLvlLbl val="0"/>
      </c:catAx>
      <c:valAx>
        <c:axId val="273858024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3860376"/>
        <c:crosses val="autoZero"/>
        <c:crossBetween val="between"/>
      </c:valAx>
      <c:valAx>
        <c:axId val="273863904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crossAx val="273864688"/>
        <c:crosses val="max"/>
        <c:crossBetween val="between"/>
      </c:valAx>
      <c:catAx>
        <c:axId val="2738646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3863904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'Leite Total'!$G$17:$K$17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2014*</c:v>
                </c:pt>
              </c:strCache>
            </c:strRef>
          </c:cat>
          <c:val>
            <c:numRef>
              <c:f>'Leite Total'!$G$18:$K$18</c:f>
              <c:numCache>
                <c:formatCode>#,##0</c:formatCode>
                <c:ptCount val="5"/>
                <c:pt idx="0">
                  <c:v>481580</c:v>
                </c:pt>
                <c:pt idx="1">
                  <c:v>461035</c:v>
                </c:pt>
                <c:pt idx="2">
                  <c:v>485449</c:v>
                </c:pt>
                <c:pt idx="3">
                  <c:v>604155</c:v>
                </c:pt>
                <c:pt idx="4">
                  <c:v>684071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6359152"/>
        <c:axId val="276360328"/>
      </c:barChart>
      <c:lineChart>
        <c:grouping val="standard"/>
        <c:varyColors val="0"/>
        <c:ser>
          <c:idx val="1"/>
          <c:order val="1"/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'Leite Total'!$G$17:$K$17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2014*</c:v>
                </c:pt>
              </c:strCache>
            </c:strRef>
          </c:cat>
          <c:val>
            <c:numRef>
              <c:f>'Leite Total'!$G$19:$K$19</c:f>
              <c:numCache>
                <c:formatCode>#,##0</c:formatCode>
                <c:ptCount val="5"/>
                <c:pt idx="1">
                  <c:v>-4</c:v>
                </c:pt>
                <c:pt idx="2">
                  <c:v>1</c:v>
                </c:pt>
                <c:pt idx="3">
                  <c:v>25</c:v>
                </c:pt>
                <c:pt idx="4">
                  <c:v>42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6364248"/>
        <c:axId val="276361112"/>
      </c:lineChart>
      <c:catAx>
        <c:axId val="2763591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76360328"/>
        <c:crosses val="autoZero"/>
        <c:auto val="1"/>
        <c:lblAlgn val="ctr"/>
        <c:lblOffset val="100"/>
        <c:noMultiLvlLbl val="0"/>
      </c:catAx>
      <c:valAx>
        <c:axId val="276360328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6359152"/>
        <c:crosses val="autoZero"/>
        <c:crossBetween val="between"/>
      </c:valAx>
      <c:valAx>
        <c:axId val="276361112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crossAx val="276364248"/>
        <c:crosses val="max"/>
        <c:crossBetween val="between"/>
      </c:valAx>
      <c:catAx>
        <c:axId val="2763642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6361112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6625847761017"/>
          <c:y val="4.0765275600920602E-2"/>
          <c:w val="0.827348103321497"/>
          <c:h val="0.85773134271918094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'Leite Total'!$AP$17:$AT$17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2014*</c:v>
                </c:pt>
              </c:strCache>
            </c:strRef>
          </c:cat>
          <c:val>
            <c:numRef>
              <c:f>'Leite Total'!$AP$18:$AT$18</c:f>
              <c:numCache>
                <c:formatCode>#,##0</c:formatCode>
                <c:ptCount val="5"/>
                <c:pt idx="0">
                  <c:v>405552</c:v>
                </c:pt>
                <c:pt idx="1">
                  <c:v>430927</c:v>
                </c:pt>
                <c:pt idx="2">
                  <c:v>425579</c:v>
                </c:pt>
                <c:pt idx="3">
                  <c:v>419722</c:v>
                </c:pt>
                <c:pt idx="4">
                  <c:v>456038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6365032"/>
        <c:axId val="276365424"/>
      </c:barChart>
      <c:lineChart>
        <c:grouping val="standard"/>
        <c:varyColors val="0"/>
        <c:ser>
          <c:idx val="1"/>
          <c:order val="1"/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'Leite Total'!$AP$17:$AT$17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2014*</c:v>
                </c:pt>
              </c:strCache>
            </c:strRef>
          </c:cat>
          <c:val>
            <c:numRef>
              <c:f>'Leite Total'!$AP$19:$AT$19</c:f>
              <c:numCache>
                <c:formatCode>General</c:formatCode>
                <c:ptCount val="5"/>
                <c:pt idx="1">
                  <c:v>6</c:v>
                </c:pt>
                <c:pt idx="2">
                  <c:v>5</c:v>
                </c:pt>
                <c:pt idx="3">
                  <c:v>3</c:v>
                </c:pt>
                <c:pt idx="4">
                  <c:v>12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6366208"/>
        <c:axId val="276365816"/>
      </c:lineChart>
      <c:catAx>
        <c:axId val="2763650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76365424"/>
        <c:crosses val="autoZero"/>
        <c:auto val="1"/>
        <c:lblAlgn val="ctr"/>
        <c:lblOffset val="100"/>
        <c:noMultiLvlLbl val="0"/>
      </c:catAx>
      <c:valAx>
        <c:axId val="276365424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6365032"/>
        <c:crosses val="autoZero"/>
        <c:crossBetween val="between"/>
      </c:valAx>
      <c:valAx>
        <c:axId val="276365816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276366208"/>
        <c:crosses val="max"/>
        <c:crossBetween val="between"/>
      </c:valAx>
      <c:catAx>
        <c:axId val="27636620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6365816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'Leite Total'!$M$17:$Q$17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2014*</c:v>
                </c:pt>
              </c:strCache>
            </c:strRef>
          </c:cat>
          <c:val>
            <c:numRef>
              <c:f>'Leite Total'!$M$18:$Q$18</c:f>
              <c:numCache>
                <c:formatCode>#,##0</c:formatCode>
                <c:ptCount val="5"/>
                <c:pt idx="0">
                  <c:v>327388.5</c:v>
                </c:pt>
                <c:pt idx="1">
                  <c:v>377830</c:v>
                </c:pt>
                <c:pt idx="2">
                  <c:v>426278</c:v>
                </c:pt>
                <c:pt idx="3">
                  <c:v>469323</c:v>
                </c:pt>
                <c:pt idx="4">
                  <c:v>521253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6372872"/>
        <c:axId val="276372480"/>
      </c:barChart>
      <c:lineChart>
        <c:grouping val="standard"/>
        <c:varyColors val="0"/>
        <c:ser>
          <c:idx val="1"/>
          <c:order val="1"/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'Leite Total'!$M$17:$Q$17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2014*</c:v>
                </c:pt>
              </c:strCache>
            </c:strRef>
          </c:cat>
          <c:val>
            <c:numRef>
              <c:f>'Leite Total'!$M$19:$Q$19</c:f>
              <c:numCache>
                <c:formatCode>#,##0</c:formatCode>
                <c:ptCount val="5"/>
                <c:pt idx="1">
                  <c:v>15</c:v>
                </c:pt>
                <c:pt idx="2">
                  <c:v>30</c:v>
                </c:pt>
                <c:pt idx="3">
                  <c:v>43</c:v>
                </c:pt>
                <c:pt idx="4">
                  <c:v>59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6369736"/>
        <c:axId val="276371696"/>
      </c:lineChart>
      <c:catAx>
        <c:axId val="2763728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76372480"/>
        <c:crosses val="autoZero"/>
        <c:auto val="1"/>
        <c:lblAlgn val="ctr"/>
        <c:lblOffset val="100"/>
        <c:noMultiLvlLbl val="0"/>
      </c:catAx>
      <c:valAx>
        <c:axId val="276372480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6372872"/>
        <c:crosses val="autoZero"/>
        <c:crossBetween val="between"/>
      </c:valAx>
      <c:valAx>
        <c:axId val="276371696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crossAx val="276369736"/>
        <c:crosses val="max"/>
        <c:crossBetween val="between"/>
      </c:valAx>
      <c:catAx>
        <c:axId val="27636973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6371696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'Leite Total'!$AP$40:$AT$40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2014*</c:v>
                </c:pt>
              </c:strCache>
            </c:strRef>
          </c:cat>
          <c:val>
            <c:numRef>
              <c:f>'Leite Total'!$AP$41:$AT$41</c:f>
              <c:numCache>
                <c:formatCode>#,##0</c:formatCode>
                <c:ptCount val="5"/>
                <c:pt idx="0">
                  <c:v>290102.5</c:v>
                </c:pt>
                <c:pt idx="1">
                  <c:v>329458</c:v>
                </c:pt>
                <c:pt idx="2">
                  <c:v>319966</c:v>
                </c:pt>
                <c:pt idx="3">
                  <c:v>303206</c:v>
                </c:pt>
                <c:pt idx="4">
                  <c:v>273624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6372088"/>
        <c:axId val="276370520"/>
      </c:barChart>
      <c:lineChart>
        <c:grouping val="standard"/>
        <c:varyColors val="0"/>
        <c:ser>
          <c:idx val="1"/>
          <c:order val="1"/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'Leite Total'!$AP$40:$AT$40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2014*</c:v>
                </c:pt>
              </c:strCache>
            </c:strRef>
          </c:cat>
          <c:val>
            <c:numRef>
              <c:f>'Leite Total'!$AP$42:$AT$42</c:f>
              <c:numCache>
                <c:formatCode>General</c:formatCode>
                <c:ptCount val="5"/>
                <c:pt idx="1">
                  <c:v>14</c:v>
                </c:pt>
                <c:pt idx="2">
                  <c:v>10</c:v>
                </c:pt>
                <c:pt idx="3">
                  <c:v>5</c:v>
                </c:pt>
                <c:pt idx="4">
                  <c:v>-6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8326520"/>
        <c:axId val="276370912"/>
      </c:lineChart>
      <c:catAx>
        <c:axId val="2763720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76370520"/>
        <c:crosses val="autoZero"/>
        <c:auto val="1"/>
        <c:lblAlgn val="ctr"/>
        <c:lblOffset val="100"/>
        <c:noMultiLvlLbl val="0"/>
      </c:catAx>
      <c:valAx>
        <c:axId val="276370520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6372088"/>
        <c:crosses val="autoZero"/>
        <c:crossBetween val="between"/>
      </c:valAx>
      <c:valAx>
        <c:axId val="276370912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278326520"/>
        <c:crosses val="max"/>
        <c:crossBetween val="between"/>
      </c:valAx>
      <c:catAx>
        <c:axId val="27832652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6370912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'Leite Total'!$S$17:$W$17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2014*</c:v>
                </c:pt>
              </c:strCache>
            </c:strRef>
          </c:cat>
          <c:val>
            <c:numRef>
              <c:f>'Leite Total'!$S$18:$W$18</c:f>
              <c:numCache>
                <c:formatCode>#,##0</c:formatCode>
                <c:ptCount val="5"/>
                <c:pt idx="0">
                  <c:v>205194</c:v>
                </c:pt>
                <c:pt idx="1">
                  <c:v>269749</c:v>
                </c:pt>
                <c:pt idx="2">
                  <c:v>276710</c:v>
                </c:pt>
                <c:pt idx="3">
                  <c:v>297018</c:v>
                </c:pt>
                <c:pt idx="4">
                  <c:v>295552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8332400"/>
        <c:axId val="278331224"/>
      </c:barChart>
      <c:lineChart>
        <c:grouping val="standard"/>
        <c:varyColors val="0"/>
        <c:ser>
          <c:idx val="1"/>
          <c:order val="1"/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'Leite Total'!$S$17:$W$17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2014*</c:v>
                </c:pt>
              </c:strCache>
            </c:strRef>
          </c:cat>
          <c:val>
            <c:numRef>
              <c:f>'Leite Total'!$S$19:$W$19</c:f>
              <c:numCache>
                <c:formatCode>#,##0</c:formatCode>
                <c:ptCount val="5"/>
                <c:pt idx="1">
                  <c:v>31</c:v>
                </c:pt>
                <c:pt idx="2">
                  <c:v>35</c:v>
                </c:pt>
                <c:pt idx="3">
                  <c:v>45</c:v>
                </c:pt>
                <c:pt idx="4">
                  <c:v>44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8324168"/>
        <c:axId val="278323776"/>
      </c:lineChart>
      <c:catAx>
        <c:axId val="27833240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78331224"/>
        <c:crosses val="autoZero"/>
        <c:auto val="1"/>
        <c:lblAlgn val="ctr"/>
        <c:lblOffset val="100"/>
        <c:noMultiLvlLbl val="0"/>
      </c:catAx>
      <c:valAx>
        <c:axId val="278331224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8332400"/>
        <c:crosses val="autoZero"/>
        <c:crossBetween val="between"/>
      </c:valAx>
      <c:valAx>
        <c:axId val="278323776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crossAx val="278324168"/>
        <c:crosses val="max"/>
        <c:crossBetween val="between"/>
      </c:valAx>
      <c:catAx>
        <c:axId val="27832416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8323776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'Leite Total'!$AW$17:$BA$17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2014*</c:v>
                </c:pt>
              </c:strCache>
            </c:strRef>
          </c:cat>
          <c:val>
            <c:numRef>
              <c:f>'Leite Total'!$AW$18:$BA$18</c:f>
              <c:numCache>
                <c:formatCode>#,##0</c:formatCode>
                <c:ptCount val="5"/>
                <c:pt idx="0">
                  <c:v>187772</c:v>
                </c:pt>
                <c:pt idx="1">
                  <c:v>209749</c:v>
                </c:pt>
                <c:pt idx="2">
                  <c:v>120929</c:v>
                </c:pt>
                <c:pt idx="3">
                  <c:v>136326</c:v>
                </c:pt>
                <c:pt idx="4">
                  <c:v>147703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8323384"/>
        <c:axId val="278329656"/>
      </c:barChart>
      <c:lineChart>
        <c:grouping val="standard"/>
        <c:varyColors val="0"/>
        <c:ser>
          <c:idx val="1"/>
          <c:order val="1"/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'Leite Total'!$AW$17:$BA$17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2014*</c:v>
                </c:pt>
              </c:strCache>
            </c:strRef>
          </c:cat>
          <c:val>
            <c:numRef>
              <c:f>'Leite Total'!$AW$19:$BA$19</c:f>
              <c:numCache>
                <c:formatCode>General</c:formatCode>
                <c:ptCount val="5"/>
                <c:pt idx="1">
                  <c:v>12</c:v>
                </c:pt>
                <c:pt idx="2">
                  <c:v>-36</c:v>
                </c:pt>
                <c:pt idx="3">
                  <c:v>-27</c:v>
                </c:pt>
                <c:pt idx="4">
                  <c:v>-21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8333576"/>
        <c:axId val="278332792"/>
      </c:lineChart>
      <c:catAx>
        <c:axId val="2783233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78329656"/>
        <c:crosses val="autoZero"/>
        <c:auto val="1"/>
        <c:lblAlgn val="ctr"/>
        <c:lblOffset val="100"/>
        <c:noMultiLvlLbl val="0"/>
      </c:catAx>
      <c:valAx>
        <c:axId val="27832965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8323384"/>
        <c:crosses val="autoZero"/>
        <c:crossBetween val="between"/>
      </c:valAx>
      <c:valAx>
        <c:axId val="278332792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278333576"/>
        <c:crosses val="max"/>
        <c:crossBetween val="between"/>
      </c:valAx>
      <c:catAx>
        <c:axId val="2783335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8332792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'Leite Total'!$A$40:$E$40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2014*</c:v>
                </c:pt>
              </c:strCache>
            </c:strRef>
          </c:cat>
          <c:val>
            <c:numRef>
              <c:f>'Leite Total'!$A$41:$E$41</c:f>
              <c:numCache>
                <c:formatCode>#,##0</c:formatCode>
                <c:ptCount val="5"/>
                <c:pt idx="0">
                  <c:v>138179.5</c:v>
                </c:pt>
                <c:pt idx="1">
                  <c:v>173945</c:v>
                </c:pt>
                <c:pt idx="2">
                  <c:v>120656</c:v>
                </c:pt>
                <c:pt idx="3">
                  <c:v>158765</c:v>
                </c:pt>
                <c:pt idx="4">
                  <c:v>178738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8329264"/>
        <c:axId val="278325736"/>
      </c:barChart>
      <c:lineChart>
        <c:grouping val="standard"/>
        <c:varyColors val="0"/>
        <c:ser>
          <c:idx val="1"/>
          <c:order val="1"/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'Leite Total'!$A$40:$E$40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2014*</c:v>
                </c:pt>
              </c:strCache>
            </c:strRef>
          </c:cat>
          <c:val>
            <c:numRef>
              <c:f>'Leite Total'!$A$42:$E$42</c:f>
              <c:numCache>
                <c:formatCode>General</c:formatCode>
                <c:ptCount val="5"/>
                <c:pt idx="1">
                  <c:v>26</c:v>
                </c:pt>
                <c:pt idx="2">
                  <c:v>-13</c:v>
                </c:pt>
                <c:pt idx="3">
                  <c:v>15</c:v>
                </c:pt>
                <c:pt idx="4">
                  <c:v>29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8334752"/>
        <c:axId val="278327304"/>
      </c:lineChart>
      <c:catAx>
        <c:axId val="2783292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78325736"/>
        <c:crosses val="autoZero"/>
        <c:auto val="1"/>
        <c:lblAlgn val="ctr"/>
        <c:lblOffset val="100"/>
        <c:noMultiLvlLbl val="0"/>
      </c:catAx>
      <c:valAx>
        <c:axId val="27832573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8329264"/>
        <c:crosses val="autoZero"/>
        <c:crossBetween val="between"/>
      </c:valAx>
      <c:valAx>
        <c:axId val="278327304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278334752"/>
        <c:crosses val="max"/>
        <c:crossBetween val="between"/>
      </c:valAx>
      <c:catAx>
        <c:axId val="2783347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8327304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'Leite Total'!$AW$40:$BA$40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2014*</c:v>
                </c:pt>
              </c:strCache>
            </c:strRef>
          </c:cat>
          <c:val>
            <c:numRef>
              <c:f>'Leite Total'!$AW$41:$BA$41</c:f>
              <c:numCache>
                <c:formatCode>#,##0</c:formatCode>
                <c:ptCount val="5"/>
                <c:pt idx="0">
                  <c:v>780943.5</c:v>
                </c:pt>
                <c:pt idx="1">
                  <c:v>893415</c:v>
                </c:pt>
                <c:pt idx="2">
                  <c:v>568144</c:v>
                </c:pt>
                <c:pt idx="3">
                  <c:v>532675</c:v>
                </c:pt>
                <c:pt idx="4">
                  <c:v>622872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8330832"/>
        <c:axId val="278324560"/>
      </c:barChart>
      <c:lineChart>
        <c:grouping val="standard"/>
        <c:varyColors val="0"/>
        <c:ser>
          <c:idx val="1"/>
          <c:order val="1"/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'Leite Total'!$AW$40:$BA$40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2014*</c:v>
                </c:pt>
              </c:strCache>
            </c:strRef>
          </c:cat>
          <c:val>
            <c:numRef>
              <c:f>'Leite Total'!$AW$42:$BA$42</c:f>
              <c:numCache>
                <c:formatCode>General</c:formatCode>
                <c:ptCount val="5"/>
                <c:pt idx="1">
                  <c:v>14</c:v>
                </c:pt>
                <c:pt idx="2">
                  <c:v>-27</c:v>
                </c:pt>
                <c:pt idx="3">
                  <c:v>-32</c:v>
                </c:pt>
                <c:pt idx="4">
                  <c:v>-20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8334360"/>
        <c:axId val="278324952"/>
      </c:lineChart>
      <c:catAx>
        <c:axId val="27833083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78324560"/>
        <c:crosses val="autoZero"/>
        <c:auto val="1"/>
        <c:lblAlgn val="ctr"/>
        <c:lblOffset val="100"/>
        <c:noMultiLvlLbl val="0"/>
      </c:catAx>
      <c:valAx>
        <c:axId val="278324560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8330832"/>
        <c:crosses val="autoZero"/>
        <c:crossBetween val="between"/>
      </c:valAx>
      <c:valAx>
        <c:axId val="278324952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278334360"/>
        <c:crosses val="max"/>
        <c:crossBetween val="between"/>
      </c:valAx>
      <c:catAx>
        <c:axId val="2783343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8324952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'Leite Total'!$G$40:$K$40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2014*</c:v>
                </c:pt>
              </c:strCache>
            </c:strRef>
          </c:cat>
          <c:val>
            <c:numRef>
              <c:f>'Leite Total'!$G$41:$K$41</c:f>
              <c:numCache>
                <c:formatCode>#,##0</c:formatCode>
                <c:ptCount val="5"/>
                <c:pt idx="0">
                  <c:v>559965</c:v>
                </c:pt>
                <c:pt idx="1">
                  <c:v>692680</c:v>
                </c:pt>
                <c:pt idx="2">
                  <c:v>618883</c:v>
                </c:pt>
                <c:pt idx="3">
                  <c:v>658332</c:v>
                </c:pt>
                <c:pt idx="4">
                  <c:v>678779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8335536"/>
        <c:axId val="278332008"/>
      </c:barChart>
      <c:lineChart>
        <c:grouping val="standard"/>
        <c:varyColors val="0"/>
        <c:ser>
          <c:idx val="1"/>
          <c:order val="1"/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'Leite Total'!$G$40:$K$40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2014*</c:v>
                </c:pt>
              </c:strCache>
            </c:strRef>
          </c:cat>
          <c:val>
            <c:numRef>
              <c:f>'Leite Total'!$G$42:$K$42</c:f>
              <c:numCache>
                <c:formatCode>General</c:formatCode>
                <c:ptCount val="5"/>
                <c:pt idx="1">
                  <c:v>24</c:v>
                </c:pt>
                <c:pt idx="2">
                  <c:v>11</c:v>
                </c:pt>
                <c:pt idx="3">
                  <c:v>18</c:v>
                </c:pt>
                <c:pt idx="4">
                  <c:v>21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8330048"/>
        <c:axId val="278330440"/>
      </c:lineChart>
      <c:catAx>
        <c:axId val="2783355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78332008"/>
        <c:crosses val="autoZero"/>
        <c:auto val="1"/>
        <c:lblAlgn val="ctr"/>
        <c:lblOffset val="100"/>
        <c:noMultiLvlLbl val="0"/>
      </c:catAx>
      <c:valAx>
        <c:axId val="278332008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8335536"/>
        <c:crosses val="autoZero"/>
        <c:crossBetween val="between"/>
      </c:valAx>
      <c:valAx>
        <c:axId val="278330440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278330048"/>
        <c:crosses val="max"/>
        <c:crossBetween val="between"/>
      </c:valAx>
      <c:catAx>
        <c:axId val="2783300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8330440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'Leite Total'!$BC$17:$BG$17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2014*</c:v>
                </c:pt>
              </c:strCache>
            </c:strRef>
          </c:cat>
          <c:val>
            <c:numRef>
              <c:f>'Leite Total'!$BC$18:$BG$18</c:f>
              <c:numCache>
                <c:formatCode>#,##0</c:formatCode>
                <c:ptCount val="5"/>
                <c:pt idx="0">
                  <c:v>41362</c:v>
                </c:pt>
                <c:pt idx="1">
                  <c:v>41867</c:v>
                </c:pt>
                <c:pt idx="2">
                  <c:v>36665</c:v>
                </c:pt>
                <c:pt idx="3">
                  <c:v>34404</c:v>
                </c:pt>
                <c:pt idx="4">
                  <c:v>33041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8325344"/>
        <c:axId val="278326128"/>
      </c:barChart>
      <c:lineChart>
        <c:grouping val="standard"/>
        <c:varyColors val="0"/>
        <c:ser>
          <c:idx val="1"/>
          <c:order val="1"/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'Leite Total'!$BC$17:$BG$17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2014*</c:v>
                </c:pt>
              </c:strCache>
            </c:strRef>
          </c:cat>
          <c:val>
            <c:numRef>
              <c:f>'Leite Total'!$BC$19:$BG$19</c:f>
              <c:numCache>
                <c:formatCode>General</c:formatCode>
                <c:ptCount val="5"/>
                <c:pt idx="1">
                  <c:v>1</c:v>
                </c:pt>
                <c:pt idx="2">
                  <c:v>-11</c:v>
                </c:pt>
                <c:pt idx="3">
                  <c:v>-17</c:v>
                </c:pt>
                <c:pt idx="4">
                  <c:v>-20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8328480"/>
        <c:axId val="278328088"/>
      </c:lineChart>
      <c:catAx>
        <c:axId val="2783253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78326128"/>
        <c:crosses val="autoZero"/>
        <c:auto val="1"/>
        <c:lblAlgn val="ctr"/>
        <c:lblOffset val="100"/>
        <c:noMultiLvlLbl val="0"/>
      </c:catAx>
      <c:valAx>
        <c:axId val="278326128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8325344"/>
        <c:crosses val="autoZero"/>
        <c:crossBetween val="between"/>
      </c:valAx>
      <c:valAx>
        <c:axId val="278328088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278328480"/>
        <c:crosses val="max"/>
        <c:crossBetween val="between"/>
      </c:valAx>
      <c:catAx>
        <c:axId val="2783284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8328088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 produtividade'!$G$31</c:f>
              <c:strCache>
                <c:ptCount val="1"/>
              </c:strCache>
            </c:strRef>
          </c:tx>
          <c:invertIfNegative val="0"/>
          <c:cat>
            <c:strRef>
              <c:f>' produtividade'!$H$30:$L$30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 produtividade'!$H$31:$L$31</c:f>
              <c:numCache>
                <c:formatCode>#,##0</c:formatCode>
                <c:ptCount val="5"/>
                <c:pt idx="0">
                  <c:v>1163870.5</c:v>
                </c:pt>
                <c:pt idx="1">
                  <c:v>903686</c:v>
                </c:pt>
                <c:pt idx="2">
                  <c:v>387411</c:v>
                </c:pt>
                <c:pt idx="3">
                  <c:v>711676</c:v>
                </c:pt>
                <c:pt idx="4">
                  <c:v>785282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3861160"/>
        <c:axId val="273858808"/>
      </c:barChart>
      <c:lineChart>
        <c:grouping val="standard"/>
        <c:varyColors val="0"/>
        <c:ser>
          <c:idx val="1"/>
          <c:order val="1"/>
          <c:tx>
            <c:strRef>
              <c:f>' produtividade'!$G$32</c:f>
              <c:strCache>
                <c:ptCount val="1"/>
              </c:strCache>
            </c:strRef>
          </c:tx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 produtividade'!$H$30:$L$30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 produtividade'!$H$32:$L$32</c:f>
              <c:numCache>
                <c:formatCode>#,##0</c:formatCode>
                <c:ptCount val="5"/>
                <c:pt idx="1">
                  <c:v>-22.35510737663683</c:v>
                </c:pt>
                <c:pt idx="2">
                  <c:v>-66.713564782336164</c:v>
                </c:pt>
                <c:pt idx="3">
                  <c:v>-38.852647266169207</c:v>
                </c:pt>
                <c:pt idx="4">
                  <c:v>-32.528404148055998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3861552"/>
        <c:axId val="273862336"/>
      </c:lineChart>
      <c:catAx>
        <c:axId val="2738611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73858808"/>
        <c:crosses val="autoZero"/>
        <c:auto val="1"/>
        <c:lblAlgn val="ctr"/>
        <c:lblOffset val="100"/>
        <c:noMultiLvlLbl val="0"/>
      </c:catAx>
      <c:valAx>
        <c:axId val="273858808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3861160"/>
        <c:crosses val="autoZero"/>
        <c:crossBetween val="between"/>
      </c:valAx>
      <c:valAx>
        <c:axId val="273862336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crossAx val="273861552"/>
        <c:crosses val="max"/>
        <c:crossBetween val="between"/>
      </c:valAx>
      <c:catAx>
        <c:axId val="27386155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3862336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'Leite Total'!$M$40:$Q$40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2014*</c:v>
                </c:pt>
              </c:strCache>
            </c:strRef>
          </c:cat>
          <c:val>
            <c:numRef>
              <c:f>'Leite Total'!$M$41:$Q$41</c:f>
              <c:numCache>
                <c:formatCode>#,##0</c:formatCode>
                <c:ptCount val="5"/>
                <c:pt idx="0">
                  <c:v>56544.5</c:v>
                </c:pt>
                <c:pt idx="1">
                  <c:v>57965</c:v>
                </c:pt>
                <c:pt idx="2">
                  <c:v>59754</c:v>
                </c:pt>
                <c:pt idx="3">
                  <c:v>63778</c:v>
                </c:pt>
                <c:pt idx="4">
                  <c:v>65964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8336712"/>
        <c:axId val="278337496"/>
      </c:barChart>
      <c:lineChart>
        <c:grouping val="standard"/>
        <c:varyColors val="0"/>
        <c:ser>
          <c:idx val="1"/>
          <c:order val="1"/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'Leite Total'!$M$40:$Q$40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2014*</c:v>
                </c:pt>
              </c:strCache>
            </c:strRef>
          </c:cat>
          <c:val>
            <c:numRef>
              <c:f>'Leite Total'!$M$42:$Q$42</c:f>
              <c:numCache>
                <c:formatCode>General</c:formatCode>
                <c:ptCount val="5"/>
                <c:pt idx="1">
                  <c:v>3</c:v>
                </c:pt>
                <c:pt idx="2">
                  <c:v>6</c:v>
                </c:pt>
                <c:pt idx="3">
                  <c:v>13</c:v>
                </c:pt>
                <c:pt idx="4">
                  <c:v>17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8337888"/>
        <c:axId val="278337104"/>
      </c:lineChart>
      <c:catAx>
        <c:axId val="2783367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78337496"/>
        <c:crosses val="autoZero"/>
        <c:auto val="1"/>
        <c:lblAlgn val="ctr"/>
        <c:lblOffset val="100"/>
        <c:noMultiLvlLbl val="0"/>
      </c:catAx>
      <c:valAx>
        <c:axId val="27833749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8336712"/>
        <c:crosses val="autoZero"/>
        <c:crossBetween val="between"/>
      </c:valAx>
      <c:valAx>
        <c:axId val="278337104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278337888"/>
        <c:crosses val="max"/>
        <c:crossBetween val="between"/>
      </c:valAx>
      <c:catAx>
        <c:axId val="2783378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8337104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'Leite Total'!$BC$40:$BG$40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2014*</c:v>
                </c:pt>
              </c:strCache>
            </c:strRef>
          </c:cat>
          <c:val>
            <c:numRef>
              <c:f>'Leite Total'!$BC$41:$BG$41</c:f>
              <c:numCache>
                <c:formatCode>#,##0</c:formatCode>
                <c:ptCount val="5"/>
                <c:pt idx="0">
                  <c:v>196158.5</c:v>
                </c:pt>
                <c:pt idx="1">
                  <c:v>203064</c:v>
                </c:pt>
                <c:pt idx="2">
                  <c:v>163227</c:v>
                </c:pt>
                <c:pt idx="3">
                  <c:v>173050</c:v>
                </c:pt>
                <c:pt idx="4">
                  <c:v>196208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8338672"/>
        <c:axId val="278336320"/>
      </c:barChart>
      <c:lineChart>
        <c:grouping val="standard"/>
        <c:varyColors val="0"/>
        <c:ser>
          <c:idx val="1"/>
          <c:order val="1"/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'Leite Total'!$BC$40:$BG$40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2014*</c:v>
                </c:pt>
              </c:strCache>
            </c:strRef>
          </c:cat>
          <c:val>
            <c:numRef>
              <c:f>'Leite Total'!$BC$42:$BG$42</c:f>
              <c:numCache>
                <c:formatCode>General</c:formatCode>
                <c:ptCount val="5"/>
                <c:pt idx="1">
                  <c:v>4</c:v>
                </c:pt>
                <c:pt idx="2">
                  <c:v>-17</c:v>
                </c:pt>
                <c:pt idx="3">
                  <c:v>-12</c:v>
                </c:pt>
                <c:pt idx="4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8339064"/>
        <c:axId val="278338280"/>
      </c:lineChart>
      <c:catAx>
        <c:axId val="27833867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78336320"/>
        <c:crosses val="autoZero"/>
        <c:auto val="1"/>
        <c:lblAlgn val="ctr"/>
        <c:lblOffset val="100"/>
        <c:noMultiLvlLbl val="0"/>
      </c:catAx>
      <c:valAx>
        <c:axId val="278336320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8338672"/>
        <c:crosses val="autoZero"/>
        <c:crossBetween val="between"/>
      </c:valAx>
      <c:valAx>
        <c:axId val="278338280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278339064"/>
        <c:crosses val="max"/>
        <c:crossBetween val="between"/>
      </c:valAx>
      <c:catAx>
        <c:axId val="2783390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8338280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'Leite Total'!$S$40:$W$40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2014*</c:v>
                </c:pt>
              </c:strCache>
            </c:strRef>
          </c:cat>
          <c:val>
            <c:numRef>
              <c:f>'Leite Total'!$S$41:$W$41</c:f>
              <c:numCache>
                <c:formatCode>#,##0</c:formatCode>
                <c:ptCount val="5"/>
                <c:pt idx="0">
                  <c:v>169798</c:v>
                </c:pt>
                <c:pt idx="1">
                  <c:v>193469</c:v>
                </c:pt>
                <c:pt idx="2">
                  <c:v>183990</c:v>
                </c:pt>
                <c:pt idx="3">
                  <c:v>224253</c:v>
                </c:pt>
                <c:pt idx="4">
                  <c:v>264235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8963576"/>
        <c:axId val="278965536"/>
      </c:barChart>
      <c:lineChart>
        <c:grouping val="standard"/>
        <c:varyColors val="0"/>
        <c:ser>
          <c:idx val="1"/>
          <c:order val="1"/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'Leite Total'!$S$40:$W$40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2014*</c:v>
                </c:pt>
              </c:strCache>
            </c:strRef>
          </c:cat>
          <c:val>
            <c:numRef>
              <c:f>'Leite Total'!$S$42:$W$42</c:f>
              <c:numCache>
                <c:formatCode>General</c:formatCode>
                <c:ptCount val="5"/>
                <c:pt idx="1">
                  <c:v>14</c:v>
                </c:pt>
                <c:pt idx="2">
                  <c:v>8</c:v>
                </c:pt>
                <c:pt idx="3">
                  <c:v>32</c:v>
                </c:pt>
                <c:pt idx="4">
                  <c:v>56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8964360"/>
        <c:axId val="278963968"/>
      </c:lineChart>
      <c:catAx>
        <c:axId val="2789635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78965536"/>
        <c:crosses val="autoZero"/>
        <c:auto val="1"/>
        <c:lblAlgn val="ctr"/>
        <c:lblOffset val="100"/>
        <c:noMultiLvlLbl val="0"/>
      </c:catAx>
      <c:valAx>
        <c:axId val="27896553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8963576"/>
        <c:crosses val="autoZero"/>
        <c:crossBetween val="between"/>
      </c:valAx>
      <c:valAx>
        <c:axId val="278963968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278964360"/>
        <c:crosses val="max"/>
        <c:crossBetween val="between"/>
      </c:valAx>
      <c:catAx>
        <c:axId val="2789643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8963968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'Leite Total'!$AH$3:$AL$3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2014*</c:v>
                </c:pt>
              </c:strCache>
            </c:strRef>
          </c:cat>
          <c:val>
            <c:numRef>
              <c:f>'Leite Total'!$AH$4:$AL$4</c:f>
              <c:numCache>
                <c:formatCode>#,##0</c:formatCode>
                <c:ptCount val="5"/>
                <c:pt idx="0">
                  <c:v>236009.5</c:v>
                </c:pt>
                <c:pt idx="1">
                  <c:v>257953</c:v>
                </c:pt>
                <c:pt idx="2">
                  <c:v>241612</c:v>
                </c:pt>
                <c:pt idx="3">
                  <c:v>273397</c:v>
                </c:pt>
                <c:pt idx="4">
                  <c:v>283863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8965144"/>
        <c:axId val="278965928"/>
      </c:barChart>
      <c:lineChart>
        <c:grouping val="standard"/>
        <c:varyColors val="0"/>
        <c:ser>
          <c:idx val="1"/>
          <c:order val="1"/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'Leite Total'!$AH$3:$AL$3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2014*</c:v>
                </c:pt>
              </c:strCache>
            </c:strRef>
          </c:cat>
          <c:val>
            <c:numRef>
              <c:f>'Leite Total'!$AH$5:$AL$5</c:f>
              <c:numCache>
                <c:formatCode>General</c:formatCode>
                <c:ptCount val="5"/>
                <c:pt idx="1">
                  <c:v>9</c:v>
                </c:pt>
                <c:pt idx="2">
                  <c:v>2</c:v>
                </c:pt>
                <c:pt idx="3">
                  <c:v>16</c:v>
                </c:pt>
                <c:pt idx="4">
                  <c:v>20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8960048"/>
        <c:axId val="278962792"/>
      </c:lineChart>
      <c:catAx>
        <c:axId val="2789651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78965928"/>
        <c:crosses val="autoZero"/>
        <c:auto val="1"/>
        <c:lblAlgn val="ctr"/>
        <c:lblOffset val="100"/>
        <c:noMultiLvlLbl val="0"/>
      </c:catAx>
      <c:valAx>
        <c:axId val="278965928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8965144"/>
        <c:crosses val="autoZero"/>
        <c:crossBetween val="between"/>
      </c:valAx>
      <c:valAx>
        <c:axId val="278962792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278960048"/>
        <c:crosses val="max"/>
        <c:crossBetween val="between"/>
      </c:valAx>
      <c:catAx>
        <c:axId val="2789600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8962792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cat>
            <c:strRef>
              <c:f>'Leite Total'!$Y$26:$AC$26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2014*</c:v>
                </c:pt>
              </c:strCache>
            </c:strRef>
          </c:cat>
          <c:val>
            <c:numRef>
              <c:f>'Leite Total'!$Y$27:$AC$27</c:f>
              <c:numCache>
                <c:formatCode>#,##0</c:formatCode>
                <c:ptCount val="5"/>
                <c:pt idx="0">
                  <c:v>151990</c:v>
                </c:pt>
                <c:pt idx="1">
                  <c:v>185313</c:v>
                </c:pt>
                <c:pt idx="2">
                  <c:v>217830</c:v>
                </c:pt>
                <c:pt idx="3">
                  <c:v>275961</c:v>
                </c:pt>
                <c:pt idx="4">
                  <c:v>291089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8955344"/>
        <c:axId val="278955736"/>
      </c:barChart>
      <c:lineChart>
        <c:grouping val="standard"/>
        <c:varyColors val="0"/>
        <c:ser>
          <c:idx val="1"/>
          <c:order val="1"/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'Leite Total'!$Y$26:$AC$26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2014*</c:v>
                </c:pt>
              </c:strCache>
            </c:strRef>
          </c:cat>
          <c:val>
            <c:numRef>
              <c:f>'Leite Total'!$Y$28:$AC$28</c:f>
              <c:numCache>
                <c:formatCode>General</c:formatCode>
                <c:ptCount val="5"/>
                <c:pt idx="1">
                  <c:v>22</c:v>
                </c:pt>
                <c:pt idx="2">
                  <c:v>43</c:v>
                </c:pt>
                <c:pt idx="3">
                  <c:v>82</c:v>
                </c:pt>
                <c:pt idx="4">
                  <c:v>92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8950248"/>
        <c:axId val="278954952"/>
      </c:lineChart>
      <c:catAx>
        <c:axId val="2789553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78955736"/>
        <c:crosses val="autoZero"/>
        <c:auto val="1"/>
        <c:lblAlgn val="ctr"/>
        <c:lblOffset val="100"/>
        <c:noMultiLvlLbl val="0"/>
      </c:catAx>
      <c:valAx>
        <c:axId val="27895573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8955344"/>
        <c:crosses val="autoZero"/>
        <c:crossBetween val="between"/>
      </c:valAx>
      <c:valAx>
        <c:axId val="278954952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278950248"/>
        <c:crosses val="max"/>
        <c:crossBetween val="between"/>
      </c:valAx>
      <c:catAx>
        <c:axId val="27895024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8954952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'valor da produção'!$G$29</c:f>
              <c:strCache>
                <c:ptCount val="1"/>
              </c:strCache>
            </c:strRef>
          </c:tx>
          <c:invertIfNegative val="0"/>
          <c:cat>
            <c:strRef>
              <c:f>'valor da produção'!$H$28:$L$28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'valor da produção'!$H$29:$L$29</c:f>
              <c:numCache>
                <c:formatCode>#,##0</c:formatCode>
                <c:ptCount val="5"/>
                <c:pt idx="0">
                  <c:v>1137262</c:v>
                </c:pt>
                <c:pt idx="1">
                  <c:v>916317</c:v>
                </c:pt>
                <c:pt idx="2">
                  <c:v>555202</c:v>
                </c:pt>
                <c:pt idx="3">
                  <c:v>980810</c:v>
                </c:pt>
                <c:pt idx="4">
                  <c:v>1520271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3863512"/>
        <c:axId val="273859592"/>
      </c:barChart>
      <c:lineChart>
        <c:grouping val="standard"/>
        <c:varyColors val="0"/>
        <c:ser>
          <c:idx val="1"/>
          <c:order val="1"/>
          <c:tx>
            <c:strRef>
              <c:f>'valor da produção'!$G$30</c:f>
              <c:strCache>
                <c:ptCount val="1"/>
              </c:strCache>
            </c:strRef>
          </c:tx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'valor da produção'!$H$28:$L$28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'valor da produção'!$H$30:$L$30</c:f>
              <c:numCache>
                <c:formatCode>#,##0</c:formatCode>
                <c:ptCount val="5"/>
                <c:pt idx="1">
                  <c:v>-19.42780115751691</c:v>
                </c:pt>
                <c:pt idx="2">
                  <c:v>-51.180818492132858</c:v>
                </c:pt>
                <c:pt idx="3">
                  <c:v>-13.756900344863361</c:v>
                </c:pt>
                <c:pt idx="4">
                  <c:v>33.678167387989753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3862728"/>
        <c:axId val="273857240"/>
      </c:lineChart>
      <c:catAx>
        <c:axId val="2738635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73859592"/>
        <c:crosses val="autoZero"/>
        <c:auto val="1"/>
        <c:lblAlgn val="ctr"/>
        <c:lblOffset val="100"/>
        <c:noMultiLvlLbl val="0"/>
      </c:catAx>
      <c:valAx>
        <c:axId val="27385959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3863512"/>
        <c:crosses val="autoZero"/>
        <c:crossBetween val="between"/>
      </c:valAx>
      <c:valAx>
        <c:axId val="273857240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crossAx val="273862728"/>
        <c:crosses val="max"/>
        <c:crossBetween val="between"/>
      </c:valAx>
      <c:catAx>
        <c:axId val="2738627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3857240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 produtividade'!$AV$31</c:f>
              <c:strCache>
                <c:ptCount val="1"/>
              </c:strCache>
            </c:strRef>
          </c:tx>
          <c:invertIfNegative val="0"/>
          <c:cat>
            <c:strRef>
              <c:f>' produtividade'!$AW$30:$BA$30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 produtividade'!$AW$31:$BA$31</c:f>
              <c:numCache>
                <c:formatCode>#,##0</c:formatCode>
                <c:ptCount val="5"/>
                <c:pt idx="0">
                  <c:v>2381453</c:v>
                </c:pt>
                <c:pt idx="1">
                  <c:v>3064183</c:v>
                </c:pt>
                <c:pt idx="2">
                  <c:v>1615166</c:v>
                </c:pt>
                <c:pt idx="3">
                  <c:v>1634961</c:v>
                </c:pt>
                <c:pt idx="4">
                  <c:v>1482971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3864296"/>
        <c:axId val="273857632"/>
      </c:barChart>
      <c:lineChart>
        <c:grouping val="standard"/>
        <c:varyColors val="0"/>
        <c:ser>
          <c:idx val="1"/>
          <c:order val="1"/>
          <c:tx>
            <c:strRef>
              <c:f>' produtividade'!$AV$32</c:f>
              <c:strCache>
                <c:ptCount val="1"/>
              </c:strCache>
            </c:strRef>
          </c:tx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 produtividade'!$AW$30:$BA$30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 produtividade'!$AW$32:$BA$32</c:f>
              <c:numCache>
                <c:formatCode>#,##0</c:formatCode>
                <c:ptCount val="5"/>
                <c:pt idx="1">
                  <c:v>28.66863213340763</c:v>
                </c:pt>
                <c:pt idx="2">
                  <c:v>-32.177288403340313</c:v>
                </c:pt>
                <c:pt idx="3">
                  <c:v>-31.3460731746543</c:v>
                </c:pt>
                <c:pt idx="4">
                  <c:v>-37.72831124527756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3588728"/>
        <c:axId val="273587944"/>
      </c:lineChart>
      <c:catAx>
        <c:axId val="2738642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73857632"/>
        <c:crosses val="autoZero"/>
        <c:auto val="1"/>
        <c:lblAlgn val="ctr"/>
        <c:lblOffset val="100"/>
        <c:noMultiLvlLbl val="0"/>
      </c:catAx>
      <c:valAx>
        <c:axId val="27385763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3864296"/>
        <c:crosses val="autoZero"/>
        <c:crossBetween val="between"/>
      </c:valAx>
      <c:valAx>
        <c:axId val="273587944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crossAx val="273588728"/>
        <c:crosses val="max"/>
        <c:crossBetween val="between"/>
      </c:valAx>
      <c:catAx>
        <c:axId val="2735887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3587944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 produtividade'!$M$31</c:f>
              <c:strCache>
                <c:ptCount val="1"/>
              </c:strCache>
            </c:strRef>
          </c:tx>
          <c:invertIfNegative val="0"/>
          <c:cat>
            <c:strRef>
              <c:f>' produtividade'!$N$30:$R$30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 produtividade'!$N$31:$R$31</c:f>
              <c:numCache>
                <c:formatCode>#,##0</c:formatCode>
                <c:ptCount val="5"/>
                <c:pt idx="0">
                  <c:v>1139913.5</c:v>
                </c:pt>
                <c:pt idx="1">
                  <c:v>1281375</c:v>
                </c:pt>
                <c:pt idx="2">
                  <c:v>894508</c:v>
                </c:pt>
                <c:pt idx="3">
                  <c:v>641128</c:v>
                </c:pt>
                <c:pt idx="4">
                  <c:v>816570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3595392"/>
        <c:axId val="273589904"/>
      </c:barChart>
      <c:lineChart>
        <c:grouping val="standard"/>
        <c:varyColors val="0"/>
        <c:ser>
          <c:idx val="1"/>
          <c:order val="1"/>
          <c:tx>
            <c:strRef>
              <c:f>' produtividade'!$M$32</c:f>
              <c:strCache>
                <c:ptCount val="1"/>
              </c:strCache>
            </c:strRef>
          </c:tx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 produtividade'!$N$30:$R$30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 produtividade'!$N$32:$R$32</c:f>
              <c:numCache>
                <c:formatCode>#,##0</c:formatCode>
                <c:ptCount val="5"/>
                <c:pt idx="1">
                  <c:v>12.40984513298597</c:v>
                </c:pt>
                <c:pt idx="2">
                  <c:v>-21.528431762585491</c:v>
                </c:pt>
                <c:pt idx="3">
                  <c:v>-43.75643415048598</c:v>
                </c:pt>
                <c:pt idx="4">
                  <c:v>-28.365617215692239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3590688"/>
        <c:axId val="273589120"/>
      </c:lineChart>
      <c:catAx>
        <c:axId val="273595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73589904"/>
        <c:crosses val="autoZero"/>
        <c:auto val="1"/>
        <c:lblAlgn val="ctr"/>
        <c:lblOffset val="100"/>
        <c:noMultiLvlLbl val="0"/>
      </c:catAx>
      <c:valAx>
        <c:axId val="273589904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3595392"/>
        <c:crosses val="autoZero"/>
        <c:crossBetween val="between"/>
      </c:valAx>
      <c:valAx>
        <c:axId val="273589120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crossAx val="273590688"/>
        <c:crosses val="max"/>
        <c:crossBetween val="between"/>
      </c:valAx>
      <c:catAx>
        <c:axId val="2735906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3589120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'valor da produção'!$M$29</c:f>
              <c:strCache>
                <c:ptCount val="1"/>
              </c:strCache>
            </c:strRef>
          </c:tx>
          <c:invertIfNegative val="0"/>
          <c:cat>
            <c:strRef>
              <c:f>'valor da produção'!$N$28:$R$28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'valor da produção'!$N$29:$R$29</c:f>
              <c:numCache>
                <c:formatCode>#,##0</c:formatCode>
                <c:ptCount val="5"/>
                <c:pt idx="0">
                  <c:v>612305</c:v>
                </c:pt>
                <c:pt idx="1">
                  <c:v>1286057</c:v>
                </c:pt>
                <c:pt idx="2">
                  <c:v>504088</c:v>
                </c:pt>
                <c:pt idx="3">
                  <c:v>673224</c:v>
                </c:pt>
                <c:pt idx="4">
                  <c:v>773109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73590296"/>
        <c:axId val="273591472"/>
      </c:barChart>
      <c:lineChart>
        <c:grouping val="standard"/>
        <c:varyColors val="0"/>
        <c:ser>
          <c:idx val="1"/>
          <c:order val="1"/>
          <c:tx>
            <c:strRef>
              <c:f>'valor da produção'!$M$30</c:f>
              <c:strCache>
                <c:ptCount val="1"/>
              </c:strCache>
            </c:strRef>
          </c:tx>
          <c:spPr>
            <a:ln w="38100"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'valor da produção'!$N$28:$R$28</c:f>
              <c:strCache>
                <c:ptCount val="5"/>
                <c:pt idx="0">
                  <c:v>Média 09/10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'valor da produção'!$N$30:$R$30</c:f>
              <c:numCache>
                <c:formatCode>#,##0</c:formatCode>
                <c:ptCount val="5"/>
                <c:pt idx="1">
                  <c:v>110.0353581956705</c:v>
                </c:pt>
                <c:pt idx="2">
                  <c:v>-17.673708364295571</c:v>
                </c:pt>
                <c:pt idx="3">
                  <c:v>9.949126660732805</c:v>
                </c:pt>
                <c:pt idx="4">
                  <c:v>26.262075272944038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73593824"/>
        <c:axId val="273588336"/>
      </c:lineChart>
      <c:catAx>
        <c:axId val="2735902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73591472"/>
        <c:crosses val="autoZero"/>
        <c:auto val="1"/>
        <c:lblAlgn val="ctr"/>
        <c:lblOffset val="100"/>
        <c:noMultiLvlLbl val="0"/>
      </c:catAx>
      <c:valAx>
        <c:axId val="273591472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73590296"/>
        <c:crosses val="autoZero"/>
        <c:crossBetween val="between"/>
      </c:valAx>
      <c:valAx>
        <c:axId val="273588336"/>
        <c:scaling>
          <c:orientation val="minMax"/>
        </c:scaling>
        <c:delete val="0"/>
        <c:axPos val="r"/>
        <c:numFmt formatCode="#,##0" sourceLinked="1"/>
        <c:majorTickMark val="out"/>
        <c:minorTickMark val="none"/>
        <c:tickLblPos val="nextTo"/>
        <c:crossAx val="273593824"/>
        <c:crosses val="max"/>
        <c:crossBetween val="between"/>
      </c:valAx>
      <c:catAx>
        <c:axId val="27359382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73588336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7ECA77-0705-49D8-B8FD-CF5747B28DAE}" type="datetimeFigureOut">
              <a:rPr lang="pt-BR" smtClean="0"/>
              <a:t>16/03/2016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0EF7D6-00D1-446C-B641-3691E42C8EF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334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BBCF60-0BB2-8E49-AE33-DED26015A8A8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126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CE57B-2179-5C43-A071-64E02985C044}" type="datetimeFigureOut">
              <a:rPr lang="en-US" smtClean="0"/>
              <a:t>3/16/2016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C9D53-36ED-3D41-A3BD-13011782518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518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CE57B-2179-5C43-A071-64E02985C044}" type="datetimeFigureOut">
              <a:rPr lang="en-US" smtClean="0"/>
              <a:t>3/16/2016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C9D53-36ED-3D41-A3BD-13011782518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329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CE57B-2179-5C43-A071-64E02985C044}" type="datetimeFigureOut">
              <a:rPr lang="en-US" smtClean="0"/>
              <a:t>3/16/2016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C9D53-36ED-3D41-A3BD-13011782518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309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CE57B-2179-5C43-A071-64E02985C044}" type="datetimeFigureOut">
              <a:rPr lang="en-US" smtClean="0"/>
              <a:t>3/16/2016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C9D53-36ED-3D41-A3BD-13011782518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20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CE57B-2179-5C43-A071-64E02985C044}" type="datetimeFigureOut">
              <a:rPr lang="en-US" smtClean="0"/>
              <a:t>3/16/2016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C9D53-36ED-3D41-A3BD-13011782518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987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CE57B-2179-5C43-A071-64E02985C044}" type="datetimeFigureOut">
              <a:rPr lang="en-US" smtClean="0"/>
              <a:t>3/16/2016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C9D53-36ED-3D41-A3BD-13011782518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696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CE57B-2179-5C43-A071-64E02985C044}" type="datetimeFigureOut">
              <a:rPr lang="en-US" smtClean="0"/>
              <a:t>3/16/2016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C9D53-36ED-3D41-A3BD-13011782518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8260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CE57B-2179-5C43-A071-64E02985C044}" type="datetimeFigureOut">
              <a:rPr lang="en-US" smtClean="0"/>
              <a:t>3/16/2016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C9D53-36ED-3D41-A3BD-13011782518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2522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CE57B-2179-5C43-A071-64E02985C044}" type="datetimeFigureOut">
              <a:rPr lang="en-US" smtClean="0"/>
              <a:t>3/16/2016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C9D53-36ED-3D41-A3BD-13011782518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593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CE57B-2179-5C43-A071-64E02985C044}" type="datetimeFigureOut">
              <a:rPr lang="en-US" smtClean="0"/>
              <a:t>3/16/2016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C9D53-36ED-3D41-A3BD-13011782518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708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CE57B-2179-5C43-A071-64E02985C044}" type="datetimeFigureOut">
              <a:rPr lang="en-US" smtClean="0"/>
              <a:t>3/16/2016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C9D53-36ED-3D41-A3BD-13011782518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075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2CE57B-2179-5C43-A071-64E02985C044}" type="datetimeFigureOut">
              <a:rPr lang="en-US" smtClean="0"/>
              <a:t>3/16/2016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4C9D53-36ED-3D41-A3BD-13011782518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576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7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9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0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3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4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5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6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7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8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9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0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1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2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3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4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682978"/>
            <a:ext cx="8229600" cy="4834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5400" b="1" dirty="0" smtClean="0">
                <a:solidFill>
                  <a:srgbClr val="000000"/>
                </a:solidFill>
              </a:rPr>
              <a:t>CULTURAS ANUAIS</a:t>
            </a:r>
          </a:p>
          <a:p>
            <a:endParaRPr lang="pt-BR" sz="5400" b="1" dirty="0" smtClean="0">
              <a:solidFill>
                <a:srgbClr val="000000"/>
              </a:solidFill>
            </a:endParaRPr>
          </a:p>
          <a:p>
            <a:pPr marL="571500" indent="-571500" algn="l">
              <a:buFont typeface="Wingdings" charset="2"/>
              <a:buChar char="ü"/>
            </a:pPr>
            <a:r>
              <a:rPr lang="pt-BR" sz="4400" b="1" dirty="0" smtClean="0">
                <a:solidFill>
                  <a:srgbClr val="000000"/>
                </a:solidFill>
              </a:rPr>
              <a:t>Quantidade Produzida</a:t>
            </a:r>
          </a:p>
          <a:p>
            <a:pPr marL="571500" indent="-571500" algn="l">
              <a:buFont typeface="Wingdings" charset="2"/>
              <a:buChar char="ü"/>
            </a:pPr>
            <a:r>
              <a:rPr lang="pt-BR" sz="4400" b="1" dirty="0" smtClean="0">
                <a:solidFill>
                  <a:srgbClr val="000000"/>
                </a:solidFill>
              </a:rPr>
              <a:t>Área Colhida</a:t>
            </a:r>
          </a:p>
          <a:p>
            <a:pPr marL="571500" indent="-571500" algn="l">
              <a:buFont typeface="Wingdings" charset="2"/>
              <a:buChar char="ü"/>
            </a:pPr>
            <a:r>
              <a:rPr lang="pt-BR" sz="4400" b="1" dirty="0" smtClean="0">
                <a:solidFill>
                  <a:srgbClr val="000000"/>
                </a:solidFill>
              </a:rPr>
              <a:t>Valor da Produção</a:t>
            </a:r>
          </a:p>
          <a:p>
            <a:endParaRPr lang="pt-BR" sz="4400" b="1" dirty="0" smtClean="0">
              <a:solidFill>
                <a:srgbClr val="000000"/>
              </a:solidFill>
            </a:endParaRPr>
          </a:p>
          <a:p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81935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CEARÁ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853440" y="6230156"/>
            <a:ext cx="6967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/>
              <a:t>Fonte</a:t>
            </a:r>
            <a:r>
              <a:rPr lang="en-US" sz="1000" dirty="0" smtClean="0"/>
              <a:t>: IBGE/PPM – </a:t>
            </a:r>
            <a:r>
              <a:rPr lang="en-US" sz="1000" dirty="0" err="1" smtClean="0"/>
              <a:t>Pesquisa</a:t>
            </a:r>
            <a:r>
              <a:rPr lang="en-US" sz="1000" dirty="0" smtClean="0"/>
              <a:t> da </a:t>
            </a:r>
            <a:r>
              <a:rPr lang="en-US" sz="1000" dirty="0" err="1" smtClean="0"/>
              <a:t>Pecuária</a:t>
            </a:r>
            <a:r>
              <a:rPr lang="en-US" sz="1000" dirty="0" smtClean="0"/>
              <a:t> </a:t>
            </a:r>
            <a:r>
              <a:rPr lang="en-US" sz="1000" dirty="0" err="1" smtClean="0"/>
              <a:t>Munícipal</a:t>
            </a:r>
            <a:r>
              <a:rPr lang="en-US" sz="1000" dirty="0" smtClean="0"/>
              <a:t> – </a:t>
            </a:r>
            <a:r>
              <a:rPr lang="en-US" sz="1000" dirty="0" err="1" smtClean="0"/>
              <a:t>Elaboração</a:t>
            </a:r>
            <a:r>
              <a:rPr lang="en-US" sz="1000" dirty="0" smtClean="0"/>
              <a:t> SPA/MAPA</a:t>
            </a:r>
          </a:p>
          <a:p>
            <a:r>
              <a:rPr lang="pt-BR" sz="1000" dirty="0" smtClean="0"/>
              <a:t>*</a:t>
            </a:r>
            <a:r>
              <a:rPr lang="pt-BR" sz="1000" dirty="0"/>
              <a:t>Arroz (em casca);  Cana-de-açúcar; Feijão (em grão); Mandioca; Milho (em grão); Tomate </a:t>
            </a:r>
            <a:endParaRPr lang="en-US" sz="1000" dirty="0"/>
          </a:p>
        </p:txBody>
      </p:sp>
      <p:sp>
        <p:nvSpPr>
          <p:cNvPr id="16" name="TextBox 15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Área Colhida </a:t>
            </a:r>
            <a:r>
              <a:rPr lang="en-US" sz="2800" b="1" dirty="0" smtClean="0"/>
              <a:t>–</a:t>
            </a:r>
            <a:r>
              <a:rPr lang="pt-BR" sz="2800" b="1" dirty="0" smtClean="0"/>
              <a:t> em hectares - </a:t>
            </a:r>
            <a:r>
              <a:rPr lang="en-US" sz="2800" b="1" dirty="0" smtClean="0"/>
              <a:t>2009/10 a 2014</a:t>
            </a:r>
          </a:p>
        </p:txBody>
      </p:sp>
      <p:graphicFrame>
        <p:nvGraphicFramePr>
          <p:cNvPr id="17" name="Chart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92392962"/>
              </p:ext>
            </p:extLst>
          </p:nvPr>
        </p:nvGraphicFramePr>
        <p:xfrm>
          <a:off x="457200" y="1537368"/>
          <a:ext cx="8229600" cy="4634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8" name="Group 17"/>
          <p:cNvGrpSpPr/>
          <p:nvPr/>
        </p:nvGrpSpPr>
        <p:grpSpPr>
          <a:xfrm>
            <a:off x="4940983" y="1972748"/>
            <a:ext cx="2777378" cy="677109"/>
            <a:chOff x="4027214" y="1234765"/>
            <a:chExt cx="2777378" cy="677109"/>
          </a:xfrm>
        </p:grpSpPr>
        <p:sp>
          <p:nvSpPr>
            <p:cNvPr id="19" name="Rectangle 18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20" name="Straight Connector 19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4302650" y="1234765"/>
              <a:ext cx="12773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Área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Colhida</a:t>
              </a:r>
              <a:r>
                <a:rPr lang="en-US" sz="1400" dirty="0" smtClean="0"/>
                <a:t>*</a:t>
              </a:r>
              <a:endParaRPr lang="en-US" sz="14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302650" y="1604097"/>
              <a:ext cx="25019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Variação</a:t>
              </a:r>
              <a:r>
                <a:rPr lang="en-US" sz="1400" dirty="0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(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base </a:t>
              </a:r>
              <a:r>
                <a:rPr lang="en-US" sz="1400" dirty="0" err="1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09/10) %</a:t>
              </a:r>
              <a:endParaRPr lang="en-US" sz="1400" dirty="0">
                <a:latin typeface="Calibri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1158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CEARÁ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853440" y="6230156"/>
            <a:ext cx="6967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/>
              <a:t>Fonte</a:t>
            </a:r>
            <a:r>
              <a:rPr lang="en-US" sz="1000" dirty="0" smtClean="0"/>
              <a:t>: IBGE/PPM – </a:t>
            </a:r>
            <a:r>
              <a:rPr lang="en-US" sz="1000" dirty="0" err="1" smtClean="0"/>
              <a:t>Pesquisa</a:t>
            </a:r>
            <a:r>
              <a:rPr lang="en-US" sz="1000" dirty="0" smtClean="0"/>
              <a:t> da </a:t>
            </a:r>
            <a:r>
              <a:rPr lang="en-US" sz="1000" dirty="0" err="1" smtClean="0"/>
              <a:t>Pecuária</a:t>
            </a:r>
            <a:r>
              <a:rPr lang="en-US" sz="1000" dirty="0" smtClean="0"/>
              <a:t> </a:t>
            </a:r>
            <a:r>
              <a:rPr lang="en-US" sz="1000" dirty="0" err="1" smtClean="0"/>
              <a:t>Munícipal</a:t>
            </a:r>
            <a:r>
              <a:rPr lang="en-US" sz="1000" dirty="0" smtClean="0"/>
              <a:t> – </a:t>
            </a:r>
            <a:r>
              <a:rPr lang="en-US" sz="1000" dirty="0" err="1" smtClean="0"/>
              <a:t>Elaboração</a:t>
            </a:r>
            <a:r>
              <a:rPr lang="en-US" sz="1000" dirty="0" smtClean="0"/>
              <a:t> SPA/MAPA</a:t>
            </a:r>
          </a:p>
          <a:p>
            <a:r>
              <a:rPr lang="pt-BR" sz="1000" dirty="0" smtClean="0"/>
              <a:t>*</a:t>
            </a:r>
            <a:r>
              <a:rPr lang="pt-BR" sz="1000" dirty="0"/>
              <a:t>Arroz (em casca);  Cana-de-açúcar; Feijão (em grão); Mandioca; Milho (em grão); Tomate </a:t>
            </a:r>
            <a:endParaRPr lang="en-US" sz="1000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Valor da Produção </a:t>
            </a:r>
            <a:r>
              <a:rPr lang="en-US" sz="2800" b="1" dirty="0" smtClean="0"/>
              <a:t>–</a:t>
            </a:r>
            <a:r>
              <a:rPr lang="pt-BR" sz="2800" b="1" dirty="0" smtClean="0"/>
              <a:t> em mil reais - </a:t>
            </a:r>
            <a:r>
              <a:rPr lang="en-US" sz="2800" b="1" dirty="0" smtClean="0"/>
              <a:t>2009/10 a 2014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5315299" y="1972748"/>
            <a:ext cx="2777378" cy="677109"/>
            <a:chOff x="4027214" y="1234765"/>
            <a:chExt cx="2777378" cy="677109"/>
          </a:xfrm>
        </p:grpSpPr>
        <p:sp>
          <p:nvSpPr>
            <p:cNvPr id="26" name="Rectangle 25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27" name="Straight Connector 26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4302650" y="1234765"/>
              <a:ext cx="19490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Valor da </a:t>
              </a:r>
              <a:r>
                <a:rPr lang="en-US" sz="1400" dirty="0" err="1" smtClean="0"/>
                <a:t>Produção</a:t>
              </a:r>
              <a:r>
                <a:rPr lang="en-US" sz="1400" dirty="0" smtClean="0"/>
                <a:t>*</a:t>
              </a:r>
              <a:endParaRPr lang="en-US" sz="1400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302650" y="1604097"/>
              <a:ext cx="25019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Variação</a:t>
              </a:r>
              <a:r>
                <a:rPr lang="en-US" sz="1400" dirty="0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(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base </a:t>
              </a:r>
              <a:r>
                <a:rPr lang="en-US" sz="1400" dirty="0" err="1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09/10) %</a:t>
              </a:r>
              <a:endParaRPr lang="en-US" sz="1400" dirty="0">
                <a:latin typeface="Calibri"/>
                <a:cs typeface="Calibri"/>
              </a:endParaRPr>
            </a:p>
          </p:txBody>
        </p:sp>
      </p:grpSp>
      <p:graphicFrame>
        <p:nvGraphicFramePr>
          <p:cNvPr id="30" name="Chart 2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1038789"/>
              </p:ext>
            </p:extLst>
          </p:nvPr>
        </p:nvGraphicFramePr>
        <p:xfrm>
          <a:off x="457200" y="1537368"/>
          <a:ext cx="8229600" cy="45185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32019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MINAS GERAIS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7951025"/>
              </p:ext>
            </p:extLst>
          </p:nvPr>
        </p:nvGraphicFramePr>
        <p:xfrm>
          <a:off x="457200" y="1537368"/>
          <a:ext cx="8229600" cy="4692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4422869" y="1719411"/>
            <a:ext cx="2777378" cy="677109"/>
            <a:chOff x="4027214" y="1234765"/>
            <a:chExt cx="2777378" cy="677109"/>
          </a:xfrm>
        </p:grpSpPr>
        <p:sp>
          <p:nvSpPr>
            <p:cNvPr id="9" name="Rectangle 8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4302650" y="1234765"/>
              <a:ext cx="12773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Produção</a:t>
              </a:r>
              <a:r>
                <a:rPr lang="en-US" sz="1400" dirty="0" smtClean="0"/>
                <a:t>*</a:t>
              </a:r>
              <a:endParaRPr lang="en-US" sz="14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302650" y="1604097"/>
              <a:ext cx="25019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Variação</a:t>
              </a:r>
              <a:r>
                <a:rPr lang="en-US" sz="1400" dirty="0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(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base </a:t>
              </a:r>
              <a:r>
                <a:rPr lang="en-US" sz="1400" dirty="0" err="1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09/10) %</a:t>
              </a:r>
              <a:endParaRPr lang="en-US" sz="1400" dirty="0">
                <a:latin typeface="Calibri"/>
                <a:cs typeface="Calibri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53440" y="6230156"/>
            <a:ext cx="6967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/>
              <a:t>Fonte</a:t>
            </a:r>
            <a:r>
              <a:rPr lang="en-US" sz="1000" dirty="0" smtClean="0"/>
              <a:t>: IBGE/PPM – </a:t>
            </a:r>
            <a:r>
              <a:rPr lang="en-US" sz="1000" dirty="0" err="1" smtClean="0"/>
              <a:t>Pesquisa</a:t>
            </a:r>
            <a:r>
              <a:rPr lang="en-US" sz="1000" dirty="0" smtClean="0"/>
              <a:t> da </a:t>
            </a:r>
            <a:r>
              <a:rPr lang="en-US" sz="1000" dirty="0" err="1" smtClean="0"/>
              <a:t>Pecuária</a:t>
            </a:r>
            <a:r>
              <a:rPr lang="en-US" sz="1000" dirty="0" smtClean="0"/>
              <a:t> </a:t>
            </a:r>
            <a:r>
              <a:rPr lang="en-US" sz="1000" dirty="0" err="1" smtClean="0"/>
              <a:t>Munícipal</a:t>
            </a:r>
            <a:r>
              <a:rPr lang="en-US" sz="1000" dirty="0" smtClean="0"/>
              <a:t> – </a:t>
            </a:r>
            <a:r>
              <a:rPr lang="en-US" sz="1000" dirty="0" err="1" smtClean="0"/>
              <a:t>Elaboração</a:t>
            </a:r>
            <a:r>
              <a:rPr lang="en-US" sz="1000" dirty="0" smtClean="0"/>
              <a:t> SPA/MAPA</a:t>
            </a:r>
          </a:p>
          <a:p>
            <a:r>
              <a:rPr lang="pt-BR" sz="1000" dirty="0" smtClean="0"/>
              <a:t>*</a:t>
            </a:r>
            <a:r>
              <a:rPr lang="pt-BR" sz="1000" dirty="0"/>
              <a:t>Batata-inglesa; Cana-de-açúcar; Feijão (em grão); Mandioca; Milho (em grão); Soja (em grão) </a:t>
            </a:r>
            <a:endParaRPr lang="en-US" sz="1000" dirty="0"/>
          </a:p>
        </p:txBody>
      </p:sp>
      <p:sp>
        <p:nvSpPr>
          <p:cNvPr id="21" name="TextBox 20"/>
          <p:cNvSpPr txBox="1"/>
          <p:nvPr/>
        </p:nvSpPr>
        <p:spPr>
          <a:xfrm>
            <a:off x="0" y="818473"/>
            <a:ext cx="91439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 smtClean="0"/>
              <a:t>Culturas Anuais/Quantidade Produzida</a:t>
            </a:r>
            <a:r>
              <a:rPr lang="pt-BR" sz="2200" b="1" dirty="0"/>
              <a:t> </a:t>
            </a:r>
            <a:r>
              <a:rPr lang="pt-BR" sz="2200" b="1" dirty="0" smtClean="0"/>
              <a:t>- em toneladas - </a:t>
            </a:r>
            <a:r>
              <a:rPr lang="en-US" sz="2200" b="1" dirty="0" smtClean="0"/>
              <a:t>2009/10 a 2014</a:t>
            </a:r>
          </a:p>
        </p:txBody>
      </p:sp>
    </p:spTree>
    <p:extLst>
      <p:ext uri="{BB962C8B-B14F-4D97-AF65-F5344CB8AC3E}">
        <p14:creationId xmlns:p14="http://schemas.microsoft.com/office/powerpoint/2010/main" val="485941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MINAS GERAIS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853440" y="6230156"/>
            <a:ext cx="6967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/>
              <a:t>Fonte</a:t>
            </a:r>
            <a:r>
              <a:rPr lang="en-US" sz="1000" dirty="0" smtClean="0"/>
              <a:t>: IBGE/PPM – </a:t>
            </a:r>
            <a:r>
              <a:rPr lang="en-US" sz="1000" dirty="0" err="1" smtClean="0"/>
              <a:t>Pesquisa</a:t>
            </a:r>
            <a:r>
              <a:rPr lang="en-US" sz="1000" dirty="0" smtClean="0"/>
              <a:t> da </a:t>
            </a:r>
            <a:r>
              <a:rPr lang="en-US" sz="1000" dirty="0" err="1" smtClean="0"/>
              <a:t>Pecuária</a:t>
            </a:r>
            <a:r>
              <a:rPr lang="en-US" sz="1000" dirty="0" smtClean="0"/>
              <a:t> </a:t>
            </a:r>
            <a:r>
              <a:rPr lang="en-US" sz="1000" dirty="0" err="1" smtClean="0"/>
              <a:t>Munícipal</a:t>
            </a:r>
            <a:r>
              <a:rPr lang="en-US" sz="1000" dirty="0" smtClean="0"/>
              <a:t> – </a:t>
            </a:r>
            <a:r>
              <a:rPr lang="en-US" sz="1000" dirty="0" err="1" smtClean="0"/>
              <a:t>Elaboração</a:t>
            </a:r>
            <a:r>
              <a:rPr lang="en-US" sz="1000" dirty="0" smtClean="0"/>
              <a:t> SPA/MAPA</a:t>
            </a:r>
          </a:p>
          <a:p>
            <a:r>
              <a:rPr lang="pt-BR" sz="1000" dirty="0" smtClean="0"/>
              <a:t>*</a:t>
            </a:r>
            <a:r>
              <a:rPr lang="pt-BR" sz="1000" dirty="0"/>
              <a:t>Batata-inglesa; Cana-de-açúcar; Feijão (em grão); Mandioca; Milho (em grão); Soja (em grão) </a:t>
            </a:r>
            <a:endParaRPr lang="en-US" sz="1000" dirty="0"/>
          </a:p>
        </p:txBody>
      </p:sp>
      <p:sp>
        <p:nvSpPr>
          <p:cNvPr id="16" name="TextBox 15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Área Colhida </a:t>
            </a:r>
            <a:r>
              <a:rPr lang="en-US" sz="2800" b="1" dirty="0" smtClean="0"/>
              <a:t>–</a:t>
            </a:r>
            <a:r>
              <a:rPr lang="pt-BR" sz="2800" b="1" dirty="0" smtClean="0"/>
              <a:t> em hectares - </a:t>
            </a:r>
            <a:r>
              <a:rPr lang="en-US" sz="2800" b="1" dirty="0" smtClean="0"/>
              <a:t>2009/10 a 2014</a:t>
            </a:r>
          </a:p>
        </p:txBody>
      </p:sp>
      <p:graphicFrame>
        <p:nvGraphicFramePr>
          <p:cNvPr id="17" name="Chart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4662256"/>
              </p:ext>
            </p:extLst>
          </p:nvPr>
        </p:nvGraphicFramePr>
        <p:xfrm>
          <a:off x="457200" y="1550737"/>
          <a:ext cx="8229600" cy="45586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8" name="Group 17"/>
          <p:cNvGrpSpPr/>
          <p:nvPr/>
        </p:nvGrpSpPr>
        <p:grpSpPr>
          <a:xfrm>
            <a:off x="5043148" y="1857193"/>
            <a:ext cx="2777378" cy="677109"/>
            <a:chOff x="4027214" y="1234765"/>
            <a:chExt cx="2777378" cy="677109"/>
          </a:xfrm>
        </p:grpSpPr>
        <p:sp>
          <p:nvSpPr>
            <p:cNvPr id="19" name="Rectangle 18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20" name="Straight Connector 19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4302650" y="1234765"/>
              <a:ext cx="12773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Área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Colhida</a:t>
              </a:r>
              <a:r>
                <a:rPr lang="en-US" sz="1400" dirty="0" smtClean="0"/>
                <a:t>*</a:t>
              </a:r>
              <a:endParaRPr lang="en-US" sz="14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302650" y="1604097"/>
              <a:ext cx="25019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Variação</a:t>
              </a:r>
              <a:r>
                <a:rPr lang="en-US" sz="1400" dirty="0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(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base </a:t>
              </a:r>
              <a:r>
                <a:rPr lang="en-US" sz="1400" dirty="0" err="1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09/10) %</a:t>
              </a:r>
              <a:endParaRPr lang="en-US" sz="1400" dirty="0">
                <a:latin typeface="Calibri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6857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MINAS GERAIS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853440" y="6230156"/>
            <a:ext cx="6967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/>
              <a:t>Fonte</a:t>
            </a:r>
            <a:r>
              <a:rPr lang="en-US" sz="1000" dirty="0" smtClean="0"/>
              <a:t>: IBGE/PPM – </a:t>
            </a:r>
            <a:r>
              <a:rPr lang="en-US" sz="1000" dirty="0" err="1" smtClean="0"/>
              <a:t>Pesquisa</a:t>
            </a:r>
            <a:r>
              <a:rPr lang="en-US" sz="1000" dirty="0" smtClean="0"/>
              <a:t> da </a:t>
            </a:r>
            <a:r>
              <a:rPr lang="en-US" sz="1000" dirty="0" err="1" smtClean="0"/>
              <a:t>Pecuária</a:t>
            </a:r>
            <a:r>
              <a:rPr lang="en-US" sz="1000" dirty="0" smtClean="0"/>
              <a:t> </a:t>
            </a:r>
            <a:r>
              <a:rPr lang="en-US" sz="1000" dirty="0" err="1" smtClean="0"/>
              <a:t>Munícipal</a:t>
            </a:r>
            <a:r>
              <a:rPr lang="en-US" sz="1000" dirty="0" smtClean="0"/>
              <a:t> – </a:t>
            </a:r>
            <a:r>
              <a:rPr lang="en-US" sz="1000" dirty="0" err="1" smtClean="0"/>
              <a:t>Elaboração</a:t>
            </a:r>
            <a:r>
              <a:rPr lang="en-US" sz="1000" dirty="0" smtClean="0"/>
              <a:t> SPA/MAPA</a:t>
            </a:r>
          </a:p>
          <a:p>
            <a:r>
              <a:rPr lang="pt-BR" sz="1000" dirty="0" smtClean="0"/>
              <a:t>*</a:t>
            </a:r>
            <a:r>
              <a:rPr lang="pt-BR" sz="1000" dirty="0"/>
              <a:t>Batata-inglesa; Cana-de-açúcar; Feijão (em grão); Mandioca; Milho (em grão); Soja (em grão) </a:t>
            </a:r>
            <a:endParaRPr lang="en-US" sz="1000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Valor da Produção </a:t>
            </a:r>
            <a:r>
              <a:rPr lang="en-US" sz="2800" b="1" dirty="0" smtClean="0"/>
              <a:t>–</a:t>
            </a:r>
            <a:r>
              <a:rPr lang="pt-BR" sz="2800" b="1" dirty="0" smtClean="0"/>
              <a:t> em mil reais - </a:t>
            </a:r>
            <a:r>
              <a:rPr lang="en-US" sz="2800" b="1" dirty="0" smtClean="0"/>
              <a:t>2009/10 a 2014</a:t>
            </a:r>
          </a:p>
        </p:txBody>
      </p:sp>
      <p:graphicFrame>
        <p:nvGraphicFramePr>
          <p:cNvPr id="30" name="Chart 2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301794"/>
              </p:ext>
            </p:extLst>
          </p:nvPr>
        </p:nvGraphicFramePr>
        <p:xfrm>
          <a:off x="457200" y="1537368"/>
          <a:ext cx="8229600" cy="45853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5" name="Group 24"/>
          <p:cNvGrpSpPr/>
          <p:nvPr/>
        </p:nvGrpSpPr>
        <p:grpSpPr>
          <a:xfrm>
            <a:off x="4406246" y="1972748"/>
            <a:ext cx="2777378" cy="677109"/>
            <a:chOff x="4027214" y="1234765"/>
            <a:chExt cx="2777378" cy="677109"/>
          </a:xfrm>
        </p:grpSpPr>
        <p:sp>
          <p:nvSpPr>
            <p:cNvPr id="26" name="Rectangle 25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27" name="Straight Connector 26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4302650" y="1234765"/>
              <a:ext cx="19490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Valor da </a:t>
              </a:r>
              <a:r>
                <a:rPr lang="en-US" sz="1400" dirty="0" err="1" smtClean="0"/>
                <a:t>Produção</a:t>
              </a:r>
              <a:r>
                <a:rPr lang="en-US" sz="1400" dirty="0" smtClean="0"/>
                <a:t>*</a:t>
              </a:r>
              <a:endParaRPr lang="en-US" sz="1400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302650" y="1604097"/>
              <a:ext cx="25019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Variação</a:t>
              </a:r>
              <a:r>
                <a:rPr lang="en-US" sz="1400" dirty="0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(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base </a:t>
              </a:r>
              <a:r>
                <a:rPr lang="en-US" sz="1400" dirty="0" err="1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09/10) %</a:t>
              </a:r>
              <a:endParaRPr lang="en-US" sz="1400" dirty="0">
                <a:latin typeface="Calibri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6352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PARAÍBA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9004911"/>
              </p:ext>
            </p:extLst>
          </p:nvPr>
        </p:nvGraphicFramePr>
        <p:xfrm>
          <a:off x="457200" y="1537368"/>
          <a:ext cx="8229600" cy="455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4465041" y="1959380"/>
            <a:ext cx="2777378" cy="677109"/>
            <a:chOff x="4027214" y="1234765"/>
            <a:chExt cx="2777378" cy="677109"/>
          </a:xfrm>
        </p:grpSpPr>
        <p:sp>
          <p:nvSpPr>
            <p:cNvPr id="9" name="Rectangle 8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4302650" y="1234765"/>
              <a:ext cx="12773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Produção</a:t>
              </a:r>
              <a:r>
                <a:rPr lang="en-US" sz="1400" dirty="0" smtClean="0"/>
                <a:t>*</a:t>
              </a:r>
              <a:endParaRPr lang="en-US" sz="14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302650" y="1604097"/>
              <a:ext cx="25019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Variação</a:t>
              </a:r>
              <a:r>
                <a:rPr lang="en-US" sz="1400" dirty="0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(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base </a:t>
              </a:r>
              <a:r>
                <a:rPr lang="en-US" sz="1400" dirty="0" err="1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09/10) %</a:t>
              </a:r>
              <a:endParaRPr lang="en-US" sz="1400" dirty="0">
                <a:latin typeface="Calibri"/>
                <a:cs typeface="Calibri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53440" y="6230156"/>
            <a:ext cx="6967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/>
              <a:t>Fonte</a:t>
            </a:r>
            <a:r>
              <a:rPr lang="en-US" sz="1000" dirty="0" smtClean="0"/>
              <a:t>: IBGE/PPM – </a:t>
            </a:r>
            <a:r>
              <a:rPr lang="en-US" sz="1000" dirty="0" err="1" smtClean="0"/>
              <a:t>Pesquisa</a:t>
            </a:r>
            <a:r>
              <a:rPr lang="en-US" sz="1000" dirty="0" smtClean="0"/>
              <a:t> da </a:t>
            </a:r>
            <a:r>
              <a:rPr lang="en-US" sz="1000" dirty="0" err="1" smtClean="0"/>
              <a:t>Pecuária</a:t>
            </a:r>
            <a:r>
              <a:rPr lang="en-US" sz="1000" dirty="0" smtClean="0"/>
              <a:t> </a:t>
            </a:r>
            <a:r>
              <a:rPr lang="en-US" sz="1000" dirty="0" err="1" smtClean="0"/>
              <a:t>Munícipal</a:t>
            </a:r>
            <a:r>
              <a:rPr lang="en-US" sz="1000" dirty="0" smtClean="0"/>
              <a:t> – </a:t>
            </a:r>
            <a:r>
              <a:rPr lang="en-US" sz="1000" dirty="0" err="1" smtClean="0"/>
              <a:t>Elaboração</a:t>
            </a:r>
            <a:r>
              <a:rPr lang="en-US" sz="1000" dirty="0" smtClean="0"/>
              <a:t> SPA/MAPA</a:t>
            </a:r>
          </a:p>
          <a:p>
            <a:r>
              <a:rPr lang="pt-BR" sz="1000" dirty="0" smtClean="0"/>
              <a:t>*</a:t>
            </a:r>
            <a:r>
              <a:rPr lang="pt-BR" sz="1000" dirty="0"/>
              <a:t>Batata-doce; Cana-de-açúcar; Feijão (em grão); Mandioca; Milho (em grão); Tomate </a:t>
            </a:r>
            <a:endParaRPr lang="en-US" sz="1000" dirty="0"/>
          </a:p>
        </p:txBody>
      </p:sp>
      <p:sp>
        <p:nvSpPr>
          <p:cNvPr id="16" name="TextBox 15"/>
          <p:cNvSpPr txBox="1"/>
          <p:nvPr/>
        </p:nvSpPr>
        <p:spPr>
          <a:xfrm>
            <a:off x="0" y="818473"/>
            <a:ext cx="91439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 smtClean="0"/>
              <a:t>Culturas Anuais/Quantidade Produzida</a:t>
            </a:r>
            <a:r>
              <a:rPr lang="pt-BR" sz="2200" b="1" dirty="0"/>
              <a:t> </a:t>
            </a:r>
            <a:r>
              <a:rPr lang="pt-BR" sz="2200" b="1" dirty="0" smtClean="0"/>
              <a:t>- em toneladas - </a:t>
            </a:r>
            <a:r>
              <a:rPr lang="en-US" sz="2200" b="1" dirty="0" smtClean="0"/>
              <a:t>2009/10 a 2014</a:t>
            </a:r>
          </a:p>
        </p:txBody>
      </p:sp>
    </p:spTree>
    <p:extLst>
      <p:ext uri="{BB962C8B-B14F-4D97-AF65-F5344CB8AC3E}">
        <p14:creationId xmlns:p14="http://schemas.microsoft.com/office/powerpoint/2010/main" val="3700003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PARAÍBA</a:t>
            </a:r>
            <a:br>
              <a:rPr lang="en-US" dirty="0" smtClean="0"/>
            </a:b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4465041" y="1959380"/>
            <a:ext cx="2777378" cy="677109"/>
            <a:chOff x="4027214" y="1234765"/>
            <a:chExt cx="2777378" cy="677109"/>
          </a:xfrm>
        </p:grpSpPr>
        <p:sp>
          <p:nvSpPr>
            <p:cNvPr id="9" name="Rectangle 8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4302650" y="1234765"/>
              <a:ext cx="12773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Produção</a:t>
              </a:r>
              <a:r>
                <a:rPr lang="en-US" sz="1400" dirty="0" smtClean="0"/>
                <a:t>*</a:t>
              </a:r>
              <a:endParaRPr lang="en-US" sz="14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302650" y="1604097"/>
              <a:ext cx="25019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Variação</a:t>
              </a:r>
              <a:r>
                <a:rPr lang="en-US" sz="1400" dirty="0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(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base </a:t>
              </a:r>
              <a:r>
                <a:rPr lang="en-US" sz="1400" dirty="0" err="1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09/10) %</a:t>
              </a:r>
              <a:endParaRPr lang="en-US" sz="1400" dirty="0">
                <a:latin typeface="Calibri"/>
                <a:cs typeface="Calibri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53440" y="6230156"/>
            <a:ext cx="6967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/>
              <a:t>Fonte</a:t>
            </a:r>
            <a:r>
              <a:rPr lang="en-US" sz="1000" dirty="0" smtClean="0"/>
              <a:t>: IBGE/PPM – </a:t>
            </a:r>
            <a:r>
              <a:rPr lang="en-US" sz="1000" dirty="0" err="1" smtClean="0"/>
              <a:t>Pesquisa</a:t>
            </a:r>
            <a:r>
              <a:rPr lang="en-US" sz="1000" dirty="0" smtClean="0"/>
              <a:t> da </a:t>
            </a:r>
            <a:r>
              <a:rPr lang="en-US" sz="1000" dirty="0" err="1" smtClean="0"/>
              <a:t>Pecuária</a:t>
            </a:r>
            <a:r>
              <a:rPr lang="en-US" sz="1000" dirty="0" smtClean="0"/>
              <a:t> </a:t>
            </a:r>
            <a:r>
              <a:rPr lang="en-US" sz="1000" dirty="0" err="1" smtClean="0"/>
              <a:t>Munícipal</a:t>
            </a:r>
            <a:r>
              <a:rPr lang="en-US" sz="1000" dirty="0" smtClean="0"/>
              <a:t> – </a:t>
            </a:r>
            <a:r>
              <a:rPr lang="en-US" sz="1000" dirty="0" err="1" smtClean="0"/>
              <a:t>Elaboração</a:t>
            </a:r>
            <a:r>
              <a:rPr lang="en-US" sz="1000" dirty="0" smtClean="0"/>
              <a:t> SPA/MAPA</a:t>
            </a:r>
          </a:p>
          <a:p>
            <a:r>
              <a:rPr lang="pt-BR" sz="1000" dirty="0" smtClean="0"/>
              <a:t>*</a:t>
            </a:r>
            <a:r>
              <a:rPr lang="pt-BR" sz="1000" dirty="0"/>
              <a:t>Batata-doce; Cana-de-açúcar; Feijão (em grão); Mandioca; Milho (em grão); Tomate </a:t>
            </a:r>
            <a:endParaRPr lang="en-US" sz="1000" dirty="0"/>
          </a:p>
        </p:txBody>
      </p:sp>
      <p:sp>
        <p:nvSpPr>
          <p:cNvPr id="16" name="TextBox 15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Área Colhida </a:t>
            </a:r>
            <a:r>
              <a:rPr lang="en-US" sz="2800" b="1" dirty="0" smtClean="0"/>
              <a:t>–</a:t>
            </a:r>
            <a:r>
              <a:rPr lang="pt-BR" sz="2800" b="1" dirty="0" smtClean="0"/>
              <a:t> em hectares - </a:t>
            </a:r>
            <a:r>
              <a:rPr lang="en-US" sz="2800" b="1" dirty="0" smtClean="0"/>
              <a:t>2009/10 a 2014</a:t>
            </a:r>
          </a:p>
        </p:txBody>
      </p:sp>
      <p:graphicFrame>
        <p:nvGraphicFramePr>
          <p:cNvPr id="17" name="Chart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5290389"/>
              </p:ext>
            </p:extLst>
          </p:nvPr>
        </p:nvGraphicFramePr>
        <p:xfrm>
          <a:off x="457200" y="1417637"/>
          <a:ext cx="8229600" cy="45714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52044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PARAÍBA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853440" y="6230156"/>
            <a:ext cx="6967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/>
              <a:t>Fonte</a:t>
            </a:r>
            <a:r>
              <a:rPr lang="en-US" sz="1000" dirty="0" smtClean="0"/>
              <a:t>: IBGE/PPM – </a:t>
            </a:r>
            <a:r>
              <a:rPr lang="en-US" sz="1000" dirty="0" err="1" smtClean="0"/>
              <a:t>Pesquisa</a:t>
            </a:r>
            <a:r>
              <a:rPr lang="en-US" sz="1000" dirty="0" smtClean="0"/>
              <a:t> da </a:t>
            </a:r>
            <a:r>
              <a:rPr lang="en-US" sz="1000" dirty="0" err="1" smtClean="0"/>
              <a:t>Pecuária</a:t>
            </a:r>
            <a:r>
              <a:rPr lang="en-US" sz="1000" dirty="0" smtClean="0"/>
              <a:t> </a:t>
            </a:r>
            <a:r>
              <a:rPr lang="en-US" sz="1000" dirty="0" err="1" smtClean="0"/>
              <a:t>Munícipal</a:t>
            </a:r>
            <a:r>
              <a:rPr lang="en-US" sz="1000" dirty="0" smtClean="0"/>
              <a:t> – </a:t>
            </a:r>
            <a:r>
              <a:rPr lang="en-US" sz="1000" dirty="0" err="1" smtClean="0"/>
              <a:t>Elaboração</a:t>
            </a:r>
            <a:r>
              <a:rPr lang="en-US" sz="1000" dirty="0" smtClean="0"/>
              <a:t> SPA/MAPA</a:t>
            </a:r>
          </a:p>
          <a:p>
            <a:r>
              <a:rPr lang="pt-BR" sz="1000" dirty="0" smtClean="0"/>
              <a:t>*</a:t>
            </a:r>
            <a:r>
              <a:rPr lang="pt-BR" sz="1000" dirty="0"/>
              <a:t>Batata-doce; Cana-de-açúcar; Feijão (em grão); Mandioca; Milho (em grão); Tomate </a:t>
            </a:r>
            <a:endParaRPr lang="en-US" sz="1000" dirty="0"/>
          </a:p>
        </p:txBody>
      </p:sp>
      <p:sp>
        <p:nvSpPr>
          <p:cNvPr id="14" name="TextBox 13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Valor da Produção </a:t>
            </a:r>
            <a:r>
              <a:rPr lang="en-US" sz="2800" b="1" dirty="0" smtClean="0"/>
              <a:t>–</a:t>
            </a:r>
            <a:r>
              <a:rPr lang="pt-BR" sz="2800" b="1" dirty="0" smtClean="0"/>
              <a:t> em mil reais - </a:t>
            </a:r>
            <a:r>
              <a:rPr lang="en-US" sz="2800" b="1" dirty="0" smtClean="0"/>
              <a:t>2009/10 a 2014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5315299" y="1972748"/>
            <a:ext cx="2777378" cy="677109"/>
            <a:chOff x="4027214" y="1234765"/>
            <a:chExt cx="2777378" cy="677109"/>
          </a:xfrm>
        </p:grpSpPr>
        <p:sp>
          <p:nvSpPr>
            <p:cNvPr id="23" name="Rectangle 22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24" name="Straight Connector 23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4302650" y="1234765"/>
              <a:ext cx="19490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Valor da </a:t>
              </a:r>
              <a:r>
                <a:rPr lang="en-US" sz="1400" dirty="0" err="1" smtClean="0"/>
                <a:t>Produção</a:t>
              </a:r>
              <a:r>
                <a:rPr lang="en-US" sz="1400" dirty="0" smtClean="0"/>
                <a:t>*</a:t>
              </a:r>
              <a:endParaRPr lang="en-US" sz="1400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302650" y="1604097"/>
              <a:ext cx="25019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Variação</a:t>
              </a:r>
              <a:r>
                <a:rPr lang="en-US" sz="1400" dirty="0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(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base </a:t>
              </a:r>
              <a:r>
                <a:rPr lang="en-US" sz="1400" dirty="0" err="1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09/10) %</a:t>
              </a:r>
              <a:endParaRPr lang="en-US" sz="1400" dirty="0">
                <a:latin typeface="Calibri"/>
                <a:cs typeface="Calibri"/>
              </a:endParaRPr>
            </a:p>
          </p:txBody>
        </p:sp>
      </p:grpSp>
      <p:graphicFrame>
        <p:nvGraphicFramePr>
          <p:cNvPr id="27" name="Chart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45942326"/>
              </p:ext>
            </p:extLst>
          </p:nvPr>
        </p:nvGraphicFramePr>
        <p:xfrm>
          <a:off x="457200" y="1564106"/>
          <a:ext cx="8229600" cy="431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48987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PERNAMBUCO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2706685"/>
              </p:ext>
            </p:extLst>
          </p:nvPr>
        </p:nvGraphicFramePr>
        <p:xfrm>
          <a:off x="457200" y="1577475"/>
          <a:ext cx="8229600" cy="4478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4556553" y="1834966"/>
            <a:ext cx="2777378" cy="677109"/>
            <a:chOff x="4027214" y="1234765"/>
            <a:chExt cx="2777378" cy="677109"/>
          </a:xfrm>
        </p:grpSpPr>
        <p:sp>
          <p:nvSpPr>
            <p:cNvPr id="9" name="Rectangle 8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4302650" y="1234765"/>
              <a:ext cx="12773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Produção</a:t>
              </a:r>
              <a:r>
                <a:rPr lang="en-US" sz="1400" dirty="0" smtClean="0"/>
                <a:t>*</a:t>
              </a:r>
              <a:endParaRPr lang="en-US" sz="14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302650" y="1604097"/>
              <a:ext cx="25019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Variação</a:t>
              </a:r>
              <a:r>
                <a:rPr lang="en-US" sz="1400" dirty="0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(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base </a:t>
              </a:r>
              <a:r>
                <a:rPr lang="en-US" sz="1400" dirty="0" err="1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09/10) %</a:t>
              </a:r>
              <a:endParaRPr lang="en-US" sz="1400" dirty="0">
                <a:latin typeface="Calibri"/>
                <a:cs typeface="Calibri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53440" y="6230156"/>
            <a:ext cx="6967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/>
              <a:t>Fonte</a:t>
            </a:r>
            <a:r>
              <a:rPr lang="en-US" sz="1000" dirty="0" smtClean="0"/>
              <a:t>: IBGE/PPM – </a:t>
            </a:r>
            <a:r>
              <a:rPr lang="en-US" sz="1000" dirty="0" err="1" smtClean="0"/>
              <a:t>Pesquisa</a:t>
            </a:r>
            <a:r>
              <a:rPr lang="en-US" sz="1000" dirty="0" smtClean="0"/>
              <a:t> da </a:t>
            </a:r>
            <a:r>
              <a:rPr lang="en-US" sz="1000" dirty="0" err="1" smtClean="0"/>
              <a:t>Pecuária</a:t>
            </a:r>
            <a:r>
              <a:rPr lang="en-US" sz="1000" dirty="0" smtClean="0"/>
              <a:t> </a:t>
            </a:r>
            <a:r>
              <a:rPr lang="en-US" sz="1000" dirty="0" err="1" smtClean="0"/>
              <a:t>Munícipal</a:t>
            </a:r>
            <a:r>
              <a:rPr lang="en-US" sz="1000" dirty="0" smtClean="0"/>
              <a:t> – </a:t>
            </a:r>
            <a:r>
              <a:rPr lang="en-US" sz="1000" dirty="0" err="1" smtClean="0"/>
              <a:t>Elaboração</a:t>
            </a:r>
            <a:r>
              <a:rPr lang="en-US" sz="1000" dirty="0" smtClean="0"/>
              <a:t> SPA/MAPA</a:t>
            </a:r>
          </a:p>
          <a:p>
            <a:r>
              <a:rPr lang="pt-BR" sz="1000" dirty="0" smtClean="0"/>
              <a:t>*</a:t>
            </a:r>
            <a:r>
              <a:rPr lang="pt-BR" sz="1000" dirty="0"/>
              <a:t> Cana-de-açúcar; Cebola; Feijão (em grão); Mandioca; Milho (em grão); Tomate </a:t>
            </a:r>
            <a:endParaRPr lang="en-US" sz="1000" dirty="0"/>
          </a:p>
        </p:txBody>
      </p:sp>
      <p:sp>
        <p:nvSpPr>
          <p:cNvPr id="16" name="TextBox 15"/>
          <p:cNvSpPr txBox="1"/>
          <p:nvPr/>
        </p:nvSpPr>
        <p:spPr>
          <a:xfrm>
            <a:off x="0" y="818473"/>
            <a:ext cx="91439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 smtClean="0"/>
              <a:t>Culturas Anuais/Quantidade Produzida</a:t>
            </a:r>
            <a:r>
              <a:rPr lang="pt-BR" sz="2200" b="1" dirty="0"/>
              <a:t> </a:t>
            </a:r>
            <a:r>
              <a:rPr lang="pt-BR" sz="2200" b="1" dirty="0" smtClean="0"/>
              <a:t>- em toneladas - </a:t>
            </a:r>
            <a:r>
              <a:rPr lang="en-US" sz="2200" b="1" dirty="0" smtClean="0"/>
              <a:t>2009/10 a 2014</a:t>
            </a:r>
          </a:p>
        </p:txBody>
      </p:sp>
    </p:spTree>
    <p:extLst>
      <p:ext uri="{BB962C8B-B14F-4D97-AF65-F5344CB8AC3E}">
        <p14:creationId xmlns:p14="http://schemas.microsoft.com/office/powerpoint/2010/main" val="4033170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PERNAMBUCO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853440" y="6230156"/>
            <a:ext cx="6967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/>
              <a:t>Fonte</a:t>
            </a:r>
            <a:r>
              <a:rPr lang="en-US" sz="1000" dirty="0" smtClean="0"/>
              <a:t>: IBGE/PPM – </a:t>
            </a:r>
            <a:r>
              <a:rPr lang="en-US" sz="1000" dirty="0" err="1" smtClean="0"/>
              <a:t>Pesquisa</a:t>
            </a:r>
            <a:r>
              <a:rPr lang="en-US" sz="1000" dirty="0" smtClean="0"/>
              <a:t> da </a:t>
            </a:r>
            <a:r>
              <a:rPr lang="en-US" sz="1000" dirty="0" err="1" smtClean="0"/>
              <a:t>Pecuária</a:t>
            </a:r>
            <a:r>
              <a:rPr lang="en-US" sz="1000" dirty="0" smtClean="0"/>
              <a:t> </a:t>
            </a:r>
            <a:r>
              <a:rPr lang="en-US" sz="1000" dirty="0" err="1" smtClean="0"/>
              <a:t>Munícipal</a:t>
            </a:r>
            <a:r>
              <a:rPr lang="en-US" sz="1000" dirty="0" smtClean="0"/>
              <a:t> – </a:t>
            </a:r>
            <a:r>
              <a:rPr lang="en-US" sz="1000" dirty="0" err="1" smtClean="0"/>
              <a:t>Elaboração</a:t>
            </a:r>
            <a:r>
              <a:rPr lang="en-US" sz="1000" dirty="0" smtClean="0"/>
              <a:t> SPA/MAPA</a:t>
            </a:r>
          </a:p>
          <a:p>
            <a:r>
              <a:rPr lang="pt-BR" sz="1000" dirty="0" smtClean="0"/>
              <a:t>*</a:t>
            </a:r>
            <a:r>
              <a:rPr lang="pt-BR" sz="1000" dirty="0"/>
              <a:t> Cana-de-açúcar; Cebola; Feijão (em grão); Mandioca; Milho (em grão); Tomate </a:t>
            </a:r>
            <a:endParaRPr lang="en-US" sz="1000" dirty="0"/>
          </a:p>
        </p:txBody>
      </p:sp>
      <p:sp>
        <p:nvSpPr>
          <p:cNvPr id="16" name="TextBox 15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Área Colhida </a:t>
            </a:r>
            <a:r>
              <a:rPr lang="en-US" sz="2800" b="1" dirty="0" smtClean="0"/>
              <a:t>–</a:t>
            </a:r>
            <a:r>
              <a:rPr lang="pt-BR" sz="2800" b="1" dirty="0" smtClean="0"/>
              <a:t> em hectares - </a:t>
            </a:r>
            <a:r>
              <a:rPr lang="en-US" sz="2800" b="1" dirty="0" smtClean="0"/>
              <a:t>2009/10 a 2014</a:t>
            </a:r>
          </a:p>
        </p:txBody>
      </p:sp>
      <p:graphicFrame>
        <p:nvGraphicFramePr>
          <p:cNvPr id="17" name="Chart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6243829"/>
              </p:ext>
            </p:extLst>
          </p:nvPr>
        </p:nvGraphicFramePr>
        <p:xfrm>
          <a:off x="457200" y="1417637"/>
          <a:ext cx="8229600" cy="47184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8" name="Group 17"/>
          <p:cNvGrpSpPr/>
          <p:nvPr/>
        </p:nvGrpSpPr>
        <p:grpSpPr>
          <a:xfrm>
            <a:off x="4686983" y="1857193"/>
            <a:ext cx="2777378" cy="677109"/>
            <a:chOff x="4027214" y="1234765"/>
            <a:chExt cx="2777378" cy="677109"/>
          </a:xfrm>
        </p:grpSpPr>
        <p:sp>
          <p:nvSpPr>
            <p:cNvPr id="19" name="Rectangle 18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20" name="Straight Connector 19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4302650" y="1234765"/>
              <a:ext cx="12773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Área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Colhida</a:t>
              </a:r>
              <a:r>
                <a:rPr lang="en-US" sz="1400" dirty="0" smtClean="0"/>
                <a:t>*</a:t>
              </a:r>
              <a:endParaRPr lang="en-US" sz="14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302650" y="1604097"/>
              <a:ext cx="25019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Variação</a:t>
              </a:r>
              <a:r>
                <a:rPr lang="en-US" sz="1400" dirty="0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(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base </a:t>
              </a:r>
              <a:r>
                <a:rPr lang="en-US" sz="1400" dirty="0" err="1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09/10) %</a:t>
              </a:r>
              <a:endParaRPr lang="en-US" sz="1400" dirty="0">
                <a:latin typeface="Calibri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9484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254000"/>
            <a:ext cx="8229600" cy="5975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5400" b="1" dirty="0" smtClean="0">
              <a:solidFill>
                <a:schemeClr val="tx1"/>
              </a:solidFill>
            </a:endParaRPr>
          </a:p>
          <a:p>
            <a:pPr algn="l"/>
            <a:r>
              <a:rPr lang="pt-BR" b="1" dirty="0" smtClean="0">
                <a:solidFill>
                  <a:schemeClr val="tx1"/>
                </a:solidFill>
              </a:rPr>
              <a:t>PROJEÇÃO </a:t>
            </a:r>
            <a:r>
              <a:rPr lang="pt-BR" b="1" dirty="0">
                <a:solidFill>
                  <a:schemeClr val="tx1"/>
                </a:solidFill>
              </a:rPr>
              <a:t>MAPA</a:t>
            </a:r>
            <a:r>
              <a:rPr lang="pt-BR" dirty="0">
                <a:solidFill>
                  <a:schemeClr val="tx1"/>
                </a:solidFill>
              </a:rPr>
              <a:t> - feita a partir de dados coletados do LSPA/IBGE, de agosto de 2015, considerando a participação total dos municípios do Semiárido na produção total de cada estado. Para os dados de batata doce de AL, melancia na BA  e melancia e melão no RN, por esses dados não estarem disponíveis no LSPA e não se ter acesso aos dados do GCEA, </a:t>
            </a:r>
            <a:r>
              <a:rPr lang="pt-BR" dirty="0" err="1">
                <a:solidFill>
                  <a:schemeClr val="tx1"/>
                </a:solidFill>
              </a:rPr>
              <a:t>daqules</a:t>
            </a:r>
            <a:r>
              <a:rPr lang="pt-BR" dirty="0">
                <a:solidFill>
                  <a:schemeClr val="tx1"/>
                </a:solidFill>
              </a:rPr>
              <a:t> estados, utilizou-se uma média simples para fazer uma estimativa de produção para 2014. </a:t>
            </a:r>
            <a:endParaRPr lang="pt-BR" sz="4400" b="1" dirty="0" smtClean="0">
              <a:solidFill>
                <a:schemeClr val="tx1"/>
              </a:solidFill>
            </a:endParaRPr>
          </a:p>
          <a:p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1302015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PERNAMBUCO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853440" y="6230156"/>
            <a:ext cx="6967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/>
              <a:t>Fonte</a:t>
            </a:r>
            <a:r>
              <a:rPr lang="en-US" sz="1000" dirty="0" smtClean="0"/>
              <a:t>: IBGE/PPM – </a:t>
            </a:r>
            <a:r>
              <a:rPr lang="en-US" sz="1000" dirty="0" err="1" smtClean="0"/>
              <a:t>Pesquisa</a:t>
            </a:r>
            <a:r>
              <a:rPr lang="en-US" sz="1000" dirty="0" smtClean="0"/>
              <a:t> da </a:t>
            </a:r>
            <a:r>
              <a:rPr lang="en-US" sz="1000" dirty="0" err="1" smtClean="0"/>
              <a:t>Pecuária</a:t>
            </a:r>
            <a:r>
              <a:rPr lang="en-US" sz="1000" dirty="0" smtClean="0"/>
              <a:t> </a:t>
            </a:r>
            <a:r>
              <a:rPr lang="en-US" sz="1000" dirty="0" err="1" smtClean="0"/>
              <a:t>Munícipal</a:t>
            </a:r>
            <a:r>
              <a:rPr lang="en-US" sz="1000" dirty="0" smtClean="0"/>
              <a:t> – </a:t>
            </a:r>
            <a:r>
              <a:rPr lang="en-US" sz="1000" dirty="0" err="1" smtClean="0"/>
              <a:t>Elaboração</a:t>
            </a:r>
            <a:r>
              <a:rPr lang="en-US" sz="1000" dirty="0" smtClean="0"/>
              <a:t> SPA/MAPA</a:t>
            </a:r>
          </a:p>
          <a:p>
            <a:r>
              <a:rPr lang="pt-BR" sz="1000" dirty="0" smtClean="0"/>
              <a:t>*</a:t>
            </a:r>
            <a:r>
              <a:rPr lang="pt-BR" sz="1000" dirty="0"/>
              <a:t> Cana-de-açúcar; Cebola; Feijão (em grão); Mandioca; Milho (em grão); Tomate </a:t>
            </a:r>
            <a:endParaRPr lang="en-US" sz="1000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Valor da Produção </a:t>
            </a:r>
            <a:r>
              <a:rPr lang="en-US" sz="2800" b="1" dirty="0" smtClean="0"/>
              <a:t>–</a:t>
            </a:r>
            <a:r>
              <a:rPr lang="pt-BR" sz="2800" b="1" dirty="0" smtClean="0"/>
              <a:t> em mil reais - </a:t>
            </a:r>
            <a:r>
              <a:rPr lang="en-US" sz="2800" b="1" dirty="0" smtClean="0"/>
              <a:t>2009/10 a 2014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5315299" y="1972748"/>
            <a:ext cx="2777378" cy="677109"/>
            <a:chOff x="4027214" y="1234765"/>
            <a:chExt cx="2777378" cy="677109"/>
          </a:xfrm>
        </p:grpSpPr>
        <p:sp>
          <p:nvSpPr>
            <p:cNvPr id="26" name="Rectangle 25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27" name="Straight Connector 26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4302650" y="1234765"/>
              <a:ext cx="19490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Valor da </a:t>
              </a:r>
              <a:r>
                <a:rPr lang="en-US" sz="1400" dirty="0" err="1" smtClean="0"/>
                <a:t>Produção</a:t>
              </a:r>
              <a:r>
                <a:rPr lang="en-US" sz="1400" dirty="0" smtClean="0"/>
                <a:t>*</a:t>
              </a:r>
              <a:endParaRPr lang="en-US" sz="1400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302650" y="1604097"/>
              <a:ext cx="25019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Variação</a:t>
              </a:r>
              <a:r>
                <a:rPr lang="en-US" sz="1400" dirty="0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(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base </a:t>
              </a:r>
              <a:r>
                <a:rPr lang="en-US" sz="1400" dirty="0" err="1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09/10) %</a:t>
              </a:r>
              <a:endParaRPr lang="en-US" sz="1400" dirty="0">
                <a:latin typeface="Calibri"/>
                <a:cs typeface="Calibri"/>
              </a:endParaRPr>
            </a:p>
          </p:txBody>
        </p:sp>
      </p:grpSp>
      <p:graphicFrame>
        <p:nvGraphicFramePr>
          <p:cNvPr id="30" name="Chart 2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9949563"/>
              </p:ext>
            </p:extLst>
          </p:nvPr>
        </p:nvGraphicFramePr>
        <p:xfrm>
          <a:off x="457200" y="1604211"/>
          <a:ext cx="8229600" cy="44383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01634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PIAUÍ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7267810"/>
              </p:ext>
            </p:extLst>
          </p:nvPr>
        </p:nvGraphicFramePr>
        <p:xfrm>
          <a:off x="457200" y="1564105"/>
          <a:ext cx="8229600" cy="44784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4543184" y="2068410"/>
            <a:ext cx="2777378" cy="677109"/>
            <a:chOff x="4027214" y="1234765"/>
            <a:chExt cx="2777378" cy="677109"/>
          </a:xfrm>
        </p:grpSpPr>
        <p:sp>
          <p:nvSpPr>
            <p:cNvPr id="9" name="Rectangle 8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4302650" y="1234765"/>
              <a:ext cx="12773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Produção</a:t>
              </a:r>
              <a:r>
                <a:rPr lang="en-US" sz="1400" dirty="0" smtClean="0"/>
                <a:t>*</a:t>
              </a:r>
              <a:endParaRPr lang="en-US" sz="14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302650" y="1604097"/>
              <a:ext cx="25019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Variação</a:t>
              </a:r>
              <a:r>
                <a:rPr lang="en-US" sz="1400" dirty="0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(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base </a:t>
              </a:r>
              <a:r>
                <a:rPr lang="en-US" sz="1400" dirty="0" err="1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09/10) %</a:t>
              </a:r>
              <a:endParaRPr lang="en-US" sz="1400" dirty="0">
                <a:latin typeface="Calibri"/>
                <a:cs typeface="Calibri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53440" y="6230156"/>
            <a:ext cx="6967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/>
              <a:t>Fonte</a:t>
            </a:r>
            <a:r>
              <a:rPr lang="en-US" sz="1000" dirty="0" smtClean="0"/>
              <a:t>: IBGE/PPM – </a:t>
            </a:r>
            <a:r>
              <a:rPr lang="en-US" sz="1000" dirty="0" err="1" smtClean="0"/>
              <a:t>Pesquisa</a:t>
            </a:r>
            <a:r>
              <a:rPr lang="en-US" sz="1000" dirty="0" smtClean="0"/>
              <a:t> da </a:t>
            </a:r>
            <a:r>
              <a:rPr lang="en-US" sz="1000" dirty="0" err="1" smtClean="0"/>
              <a:t>Pecuária</a:t>
            </a:r>
            <a:r>
              <a:rPr lang="en-US" sz="1000" dirty="0" smtClean="0"/>
              <a:t> </a:t>
            </a:r>
            <a:r>
              <a:rPr lang="en-US" sz="1000" dirty="0" err="1" smtClean="0"/>
              <a:t>Munícipal</a:t>
            </a:r>
            <a:r>
              <a:rPr lang="en-US" sz="1000" dirty="0" smtClean="0"/>
              <a:t> – </a:t>
            </a:r>
            <a:r>
              <a:rPr lang="en-US" sz="1000" dirty="0" err="1" smtClean="0"/>
              <a:t>Elaboração</a:t>
            </a:r>
            <a:r>
              <a:rPr lang="en-US" sz="1000" dirty="0" smtClean="0"/>
              <a:t> SPA/MAPA</a:t>
            </a:r>
          </a:p>
          <a:p>
            <a:r>
              <a:rPr lang="pt-BR" sz="1000" dirty="0" smtClean="0"/>
              <a:t>*</a:t>
            </a:r>
            <a:r>
              <a:rPr lang="pt-BR" sz="1000" dirty="0"/>
              <a:t>Arroz (em casca);  Cana-de-açúcar; Feijão (em grão); Mandioca; Milho (em grão); Soja (em grão) </a:t>
            </a:r>
            <a:endParaRPr lang="en-US" sz="1000" dirty="0"/>
          </a:p>
        </p:txBody>
      </p:sp>
      <p:sp>
        <p:nvSpPr>
          <p:cNvPr id="21" name="TextBox 20"/>
          <p:cNvSpPr txBox="1"/>
          <p:nvPr/>
        </p:nvSpPr>
        <p:spPr>
          <a:xfrm>
            <a:off x="0" y="818473"/>
            <a:ext cx="91439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 smtClean="0"/>
              <a:t>Culturas Anuais/Quantidade Produzida</a:t>
            </a:r>
            <a:r>
              <a:rPr lang="pt-BR" sz="2200" b="1" dirty="0"/>
              <a:t> </a:t>
            </a:r>
            <a:r>
              <a:rPr lang="pt-BR" sz="2200" b="1" dirty="0" smtClean="0"/>
              <a:t>- em toneladas - </a:t>
            </a:r>
            <a:r>
              <a:rPr lang="en-US" sz="2200" b="1" dirty="0" smtClean="0"/>
              <a:t>2009/10 a 2014</a:t>
            </a:r>
          </a:p>
        </p:txBody>
      </p:sp>
    </p:spTree>
    <p:extLst>
      <p:ext uri="{BB962C8B-B14F-4D97-AF65-F5344CB8AC3E}">
        <p14:creationId xmlns:p14="http://schemas.microsoft.com/office/powerpoint/2010/main" val="366278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PIAUÍ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853440" y="6230156"/>
            <a:ext cx="6967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/>
              <a:t>Fonte</a:t>
            </a:r>
            <a:r>
              <a:rPr lang="en-US" sz="1000" dirty="0" smtClean="0"/>
              <a:t>: IBGE/PPM – </a:t>
            </a:r>
            <a:r>
              <a:rPr lang="en-US" sz="1000" dirty="0" err="1" smtClean="0"/>
              <a:t>Pesquisa</a:t>
            </a:r>
            <a:r>
              <a:rPr lang="en-US" sz="1000" dirty="0" smtClean="0"/>
              <a:t> da </a:t>
            </a:r>
            <a:r>
              <a:rPr lang="en-US" sz="1000" dirty="0" err="1" smtClean="0"/>
              <a:t>Pecuária</a:t>
            </a:r>
            <a:r>
              <a:rPr lang="en-US" sz="1000" dirty="0" smtClean="0"/>
              <a:t> </a:t>
            </a:r>
            <a:r>
              <a:rPr lang="en-US" sz="1000" dirty="0" err="1" smtClean="0"/>
              <a:t>Munícipal</a:t>
            </a:r>
            <a:r>
              <a:rPr lang="en-US" sz="1000" dirty="0" smtClean="0"/>
              <a:t> – </a:t>
            </a:r>
            <a:r>
              <a:rPr lang="en-US" sz="1000" dirty="0" err="1" smtClean="0"/>
              <a:t>Elaboração</a:t>
            </a:r>
            <a:r>
              <a:rPr lang="en-US" sz="1000" dirty="0" smtClean="0"/>
              <a:t> SPA/MAPA</a:t>
            </a:r>
          </a:p>
          <a:p>
            <a:r>
              <a:rPr lang="pt-BR" sz="1000" dirty="0" smtClean="0"/>
              <a:t>*</a:t>
            </a:r>
            <a:r>
              <a:rPr lang="pt-BR" sz="1000" dirty="0"/>
              <a:t>Arroz (em casca);  Cana-de-açúcar; Feijão (em grão); Mandioca; Milho (em grão); Soja (em grão) </a:t>
            </a:r>
            <a:endParaRPr lang="en-US" sz="1000" dirty="0"/>
          </a:p>
        </p:txBody>
      </p:sp>
      <p:sp>
        <p:nvSpPr>
          <p:cNvPr id="16" name="TextBox 15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Área Colhida </a:t>
            </a:r>
            <a:r>
              <a:rPr lang="en-US" sz="2800" b="1" dirty="0" smtClean="0"/>
              <a:t>–</a:t>
            </a:r>
            <a:r>
              <a:rPr lang="pt-BR" sz="2800" b="1" dirty="0" smtClean="0"/>
              <a:t> em hectares - </a:t>
            </a:r>
            <a:r>
              <a:rPr lang="en-US" sz="2800" b="1" dirty="0" smtClean="0"/>
              <a:t>2009/10 a 2014</a:t>
            </a:r>
          </a:p>
        </p:txBody>
      </p:sp>
      <p:graphicFrame>
        <p:nvGraphicFramePr>
          <p:cNvPr id="17" name="Chart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7325436"/>
              </p:ext>
            </p:extLst>
          </p:nvPr>
        </p:nvGraphicFramePr>
        <p:xfrm>
          <a:off x="457200" y="1524000"/>
          <a:ext cx="8229600" cy="44917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8" name="Group 17"/>
          <p:cNvGrpSpPr/>
          <p:nvPr/>
        </p:nvGrpSpPr>
        <p:grpSpPr>
          <a:xfrm>
            <a:off x="4940983" y="1972748"/>
            <a:ext cx="2777378" cy="677109"/>
            <a:chOff x="4027214" y="1234765"/>
            <a:chExt cx="2777378" cy="677109"/>
          </a:xfrm>
        </p:grpSpPr>
        <p:sp>
          <p:nvSpPr>
            <p:cNvPr id="19" name="Rectangle 18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20" name="Straight Connector 19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4302650" y="1234765"/>
              <a:ext cx="12773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Área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Colhida</a:t>
              </a:r>
              <a:r>
                <a:rPr lang="en-US" sz="1400" dirty="0" smtClean="0"/>
                <a:t>*</a:t>
              </a:r>
              <a:endParaRPr lang="en-US" sz="14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302650" y="1604097"/>
              <a:ext cx="25019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Variação</a:t>
              </a:r>
              <a:r>
                <a:rPr lang="en-US" sz="1400" dirty="0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(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base </a:t>
              </a:r>
              <a:r>
                <a:rPr lang="en-US" sz="1400" dirty="0" err="1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09/10) %</a:t>
              </a:r>
              <a:endParaRPr lang="en-US" sz="1400" dirty="0">
                <a:latin typeface="Calibri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28033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PIAUÍ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853440" y="6230156"/>
            <a:ext cx="6967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/>
              <a:t>Fonte</a:t>
            </a:r>
            <a:r>
              <a:rPr lang="en-US" sz="1000" dirty="0" smtClean="0"/>
              <a:t>: IBGE/PPM – </a:t>
            </a:r>
            <a:r>
              <a:rPr lang="en-US" sz="1000" dirty="0" err="1" smtClean="0"/>
              <a:t>Pesquisa</a:t>
            </a:r>
            <a:r>
              <a:rPr lang="en-US" sz="1000" dirty="0" smtClean="0"/>
              <a:t> da </a:t>
            </a:r>
            <a:r>
              <a:rPr lang="en-US" sz="1000" dirty="0" err="1" smtClean="0"/>
              <a:t>Pecuária</a:t>
            </a:r>
            <a:r>
              <a:rPr lang="en-US" sz="1000" dirty="0" smtClean="0"/>
              <a:t> </a:t>
            </a:r>
            <a:r>
              <a:rPr lang="en-US" sz="1000" dirty="0" err="1" smtClean="0"/>
              <a:t>Munícipal</a:t>
            </a:r>
            <a:r>
              <a:rPr lang="en-US" sz="1000" dirty="0" smtClean="0"/>
              <a:t> – </a:t>
            </a:r>
            <a:r>
              <a:rPr lang="en-US" sz="1000" dirty="0" err="1" smtClean="0"/>
              <a:t>Elaboração</a:t>
            </a:r>
            <a:r>
              <a:rPr lang="en-US" sz="1000" dirty="0" smtClean="0"/>
              <a:t> SPA/MAPA</a:t>
            </a:r>
          </a:p>
          <a:p>
            <a:r>
              <a:rPr lang="pt-BR" sz="1000" dirty="0" smtClean="0"/>
              <a:t>*</a:t>
            </a:r>
            <a:r>
              <a:rPr lang="pt-BR" sz="1000" dirty="0"/>
              <a:t>Arroz (em casca);  Cana-de-açúcar; Feijão (em grão); Mandioca; Milho (em grão); Soja (em grão) </a:t>
            </a:r>
            <a:endParaRPr lang="en-US" sz="1000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Valor da Produção </a:t>
            </a:r>
            <a:r>
              <a:rPr lang="en-US" sz="2800" b="1" dirty="0" smtClean="0"/>
              <a:t>–</a:t>
            </a:r>
            <a:r>
              <a:rPr lang="pt-BR" sz="2800" b="1" dirty="0" smtClean="0"/>
              <a:t> em mil reais - </a:t>
            </a:r>
            <a:r>
              <a:rPr lang="en-US" sz="2800" b="1" dirty="0" smtClean="0"/>
              <a:t>2009/10 a 2014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5315299" y="1972748"/>
            <a:ext cx="2777378" cy="677109"/>
            <a:chOff x="4027214" y="1234765"/>
            <a:chExt cx="2777378" cy="677109"/>
          </a:xfrm>
        </p:grpSpPr>
        <p:sp>
          <p:nvSpPr>
            <p:cNvPr id="26" name="Rectangle 25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27" name="Straight Connector 26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4302650" y="1234765"/>
              <a:ext cx="19490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Valor da </a:t>
              </a:r>
              <a:r>
                <a:rPr lang="en-US" sz="1400" dirty="0" err="1" smtClean="0"/>
                <a:t>Produção</a:t>
              </a:r>
              <a:r>
                <a:rPr lang="en-US" sz="1400" dirty="0" smtClean="0"/>
                <a:t>*</a:t>
              </a:r>
              <a:endParaRPr lang="en-US" sz="1400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302650" y="1604097"/>
              <a:ext cx="25019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Variação</a:t>
              </a:r>
              <a:r>
                <a:rPr lang="en-US" sz="1400" dirty="0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(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base </a:t>
              </a:r>
              <a:r>
                <a:rPr lang="en-US" sz="1400" dirty="0" err="1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09/10) %</a:t>
              </a:r>
              <a:endParaRPr lang="en-US" sz="1400" dirty="0">
                <a:latin typeface="Calibri"/>
                <a:cs typeface="Calibri"/>
              </a:endParaRPr>
            </a:p>
          </p:txBody>
        </p:sp>
      </p:grpSp>
      <p:graphicFrame>
        <p:nvGraphicFramePr>
          <p:cNvPr id="30" name="Chart 2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9542934"/>
              </p:ext>
            </p:extLst>
          </p:nvPr>
        </p:nvGraphicFramePr>
        <p:xfrm>
          <a:off x="457200" y="1630947"/>
          <a:ext cx="8229600" cy="43447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20381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2579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RIO GRANDE DO NORTE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9752315"/>
              </p:ext>
            </p:extLst>
          </p:nvPr>
        </p:nvGraphicFramePr>
        <p:xfrm>
          <a:off x="457200" y="1510632"/>
          <a:ext cx="8229600" cy="45185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4476342" y="1729856"/>
            <a:ext cx="2777378" cy="677109"/>
            <a:chOff x="4027214" y="1234765"/>
            <a:chExt cx="2777378" cy="677109"/>
          </a:xfrm>
        </p:grpSpPr>
        <p:sp>
          <p:nvSpPr>
            <p:cNvPr id="9" name="Rectangle 8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4302650" y="1234765"/>
              <a:ext cx="12773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Produção</a:t>
              </a:r>
              <a:r>
                <a:rPr lang="en-US" sz="1400" dirty="0" smtClean="0"/>
                <a:t>*</a:t>
              </a:r>
              <a:endParaRPr lang="en-US" sz="14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302650" y="1604097"/>
              <a:ext cx="25019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Variação</a:t>
              </a:r>
              <a:r>
                <a:rPr lang="en-US" sz="1400" dirty="0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(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base </a:t>
              </a:r>
              <a:r>
                <a:rPr lang="en-US" sz="1400" dirty="0" err="1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09/10) %</a:t>
              </a:r>
              <a:endParaRPr lang="en-US" sz="1400" dirty="0">
                <a:latin typeface="Calibri"/>
                <a:cs typeface="Calibri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53440" y="6230156"/>
            <a:ext cx="6967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/>
              <a:t>Fonte</a:t>
            </a:r>
            <a:r>
              <a:rPr lang="en-US" sz="1000" dirty="0" smtClean="0"/>
              <a:t>: IBGE/PPM – </a:t>
            </a:r>
            <a:r>
              <a:rPr lang="en-US" sz="1000" dirty="0" err="1" smtClean="0"/>
              <a:t>Pesquisa</a:t>
            </a:r>
            <a:r>
              <a:rPr lang="en-US" sz="1000" dirty="0" smtClean="0"/>
              <a:t> da </a:t>
            </a:r>
            <a:r>
              <a:rPr lang="en-US" sz="1000" dirty="0" err="1" smtClean="0"/>
              <a:t>Pecuária</a:t>
            </a:r>
            <a:r>
              <a:rPr lang="en-US" sz="1000" dirty="0" smtClean="0"/>
              <a:t> </a:t>
            </a:r>
            <a:r>
              <a:rPr lang="en-US" sz="1000" dirty="0" err="1" smtClean="0"/>
              <a:t>Munícipal</a:t>
            </a:r>
            <a:r>
              <a:rPr lang="en-US" sz="1000" dirty="0" smtClean="0"/>
              <a:t> – </a:t>
            </a:r>
            <a:r>
              <a:rPr lang="en-US" sz="1000" dirty="0" err="1" smtClean="0"/>
              <a:t>Elaboração</a:t>
            </a:r>
            <a:r>
              <a:rPr lang="en-US" sz="1000" dirty="0" smtClean="0"/>
              <a:t> SPA/MAPA</a:t>
            </a:r>
          </a:p>
          <a:p>
            <a:r>
              <a:rPr lang="pt-BR" sz="1000" dirty="0" smtClean="0"/>
              <a:t>*</a:t>
            </a:r>
            <a:r>
              <a:rPr lang="pt-BR" sz="1000" dirty="0"/>
              <a:t>Cana-de-açúcar; Cebola;  Feijão (em grão); Mandioca; Melancia; </a:t>
            </a:r>
            <a:r>
              <a:rPr lang="pt-BR" sz="1000" dirty="0" err="1"/>
              <a:t>Melão;Milho</a:t>
            </a:r>
            <a:r>
              <a:rPr lang="pt-BR" sz="1000" dirty="0"/>
              <a:t> (em grão) </a:t>
            </a:r>
            <a:endParaRPr lang="en-US" sz="1000" dirty="0"/>
          </a:p>
        </p:txBody>
      </p:sp>
      <p:sp>
        <p:nvSpPr>
          <p:cNvPr id="21" name="TextBox 20"/>
          <p:cNvSpPr txBox="1"/>
          <p:nvPr/>
        </p:nvSpPr>
        <p:spPr>
          <a:xfrm>
            <a:off x="0" y="818473"/>
            <a:ext cx="91439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 smtClean="0"/>
              <a:t>Culturas Anuais/Quantidade Produzida</a:t>
            </a:r>
            <a:r>
              <a:rPr lang="pt-BR" sz="2200" b="1" dirty="0"/>
              <a:t> </a:t>
            </a:r>
            <a:r>
              <a:rPr lang="pt-BR" sz="2200" b="1" dirty="0" smtClean="0"/>
              <a:t>- em toneladas - </a:t>
            </a:r>
            <a:r>
              <a:rPr lang="en-US" sz="2200" b="1" dirty="0" smtClean="0"/>
              <a:t>2009/10 a 2014</a:t>
            </a:r>
          </a:p>
        </p:txBody>
      </p:sp>
    </p:spTree>
    <p:extLst>
      <p:ext uri="{BB962C8B-B14F-4D97-AF65-F5344CB8AC3E}">
        <p14:creationId xmlns:p14="http://schemas.microsoft.com/office/powerpoint/2010/main" val="372555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2579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RIO GRANDE DO NORTE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853440" y="6230156"/>
            <a:ext cx="6967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/>
              <a:t>Fonte</a:t>
            </a:r>
            <a:r>
              <a:rPr lang="en-US" sz="1000" dirty="0" smtClean="0"/>
              <a:t>: IBGE/PPM – </a:t>
            </a:r>
            <a:r>
              <a:rPr lang="en-US" sz="1000" dirty="0" err="1" smtClean="0"/>
              <a:t>Pesquisa</a:t>
            </a:r>
            <a:r>
              <a:rPr lang="en-US" sz="1000" dirty="0" smtClean="0"/>
              <a:t> da </a:t>
            </a:r>
            <a:r>
              <a:rPr lang="en-US" sz="1000" dirty="0" err="1" smtClean="0"/>
              <a:t>Pecuária</a:t>
            </a:r>
            <a:r>
              <a:rPr lang="en-US" sz="1000" dirty="0" smtClean="0"/>
              <a:t> </a:t>
            </a:r>
            <a:r>
              <a:rPr lang="en-US" sz="1000" dirty="0" err="1" smtClean="0"/>
              <a:t>Munícipal</a:t>
            </a:r>
            <a:r>
              <a:rPr lang="en-US" sz="1000" dirty="0" smtClean="0"/>
              <a:t> – </a:t>
            </a:r>
            <a:r>
              <a:rPr lang="en-US" sz="1000" dirty="0" err="1" smtClean="0"/>
              <a:t>Elaboração</a:t>
            </a:r>
            <a:r>
              <a:rPr lang="en-US" sz="1000" dirty="0" smtClean="0"/>
              <a:t> SPA/MAPA</a:t>
            </a:r>
          </a:p>
          <a:p>
            <a:r>
              <a:rPr lang="pt-BR" sz="1000" dirty="0" smtClean="0"/>
              <a:t>*</a:t>
            </a:r>
            <a:r>
              <a:rPr lang="pt-BR" sz="1000" dirty="0"/>
              <a:t>Cana-de-açúcar; Cebola;  Feijão (em grão); Mandioca; Melancia; </a:t>
            </a:r>
            <a:r>
              <a:rPr lang="pt-BR" sz="1000" dirty="0" err="1"/>
              <a:t>Melão;Milho</a:t>
            </a:r>
            <a:r>
              <a:rPr lang="pt-BR" sz="1000" dirty="0"/>
              <a:t> (em grão) </a:t>
            </a:r>
            <a:endParaRPr lang="en-US" sz="1000" dirty="0"/>
          </a:p>
        </p:txBody>
      </p:sp>
      <p:sp>
        <p:nvSpPr>
          <p:cNvPr id="16" name="TextBox 15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Área Colhida </a:t>
            </a:r>
            <a:r>
              <a:rPr lang="en-US" sz="2800" b="1" dirty="0" smtClean="0"/>
              <a:t>–</a:t>
            </a:r>
            <a:r>
              <a:rPr lang="pt-BR" sz="2800" b="1" dirty="0" smtClean="0"/>
              <a:t> em hectares - </a:t>
            </a:r>
            <a:r>
              <a:rPr lang="en-US" sz="2800" b="1" dirty="0" smtClean="0"/>
              <a:t>2009/10 a 2014</a:t>
            </a:r>
          </a:p>
        </p:txBody>
      </p:sp>
      <p:graphicFrame>
        <p:nvGraphicFramePr>
          <p:cNvPr id="17" name="Chart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8540265"/>
              </p:ext>
            </p:extLst>
          </p:nvPr>
        </p:nvGraphicFramePr>
        <p:xfrm>
          <a:off x="457200" y="1617579"/>
          <a:ext cx="8229600" cy="44784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8" name="Group 17"/>
          <p:cNvGrpSpPr/>
          <p:nvPr/>
        </p:nvGrpSpPr>
        <p:grpSpPr>
          <a:xfrm>
            <a:off x="4940983" y="1972748"/>
            <a:ext cx="2777378" cy="677109"/>
            <a:chOff x="4027214" y="1234765"/>
            <a:chExt cx="2777378" cy="677109"/>
          </a:xfrm>
        </p:grpSpPr>
        <p:sp>
          <p:nvSpPr>
            <p:cNvPr id="19" name="Rectangle 18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20" name="Straight Connector 19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4302650" y="1234765"/>
              <a:ext cx="12773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Área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Colhida</a:t>
              </a:r>
              <a:r>
                <a:rPr lang="en-US" sz="1400" dirty="0" smtClean="0"/>
                <a:t>*</a:t>
              </a:r>
              <a:endParaRPr lang="en-US" sz="14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302650" y="1604097"/>
              <a:ext cx="25019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Variação</a:t>
              </a:r>
              <a:r>
                <a:rPr lang="en-US" sz="1400" dirty="0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(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base </a:t>
              </a:r>
              <a:r>
                <a:rPr lang="en-US" sz="1400" dirty="0" err="1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09/10) %</a:t>
              </a:r>
              <a:endParaRPr lang="en-US" sz="1400" dirty="0">
                <a:latin typeface="Calibri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8864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2579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RIO GRANDE DO NORTE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853440" y="6230156"/>
            <a:ext cx="6967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/>
              <a:t>Fonte</a:t>
            </a:r>
            <a:r>
              <a:rPr lang="en-US" sz="1000" dirty="0" smtClean="0"/>
              <a:t>: IBGE/PPM – </a:t>
            </a:r>
            <a:r>
              <a:rPr lang="en-US" sz="1000" dirty="0" err="1" smtClean="0"/>
              <a:t>Pesquisa</a:t>
            </a:r>
            <a:r>
              <a:rPr lang="en-US" sz="1000" dirty="0" smtClean="0"/>
              <a:t> da </a:t>
            </a:r>
            <a:r>
              <a:rPr lang="en-US" sz="1000" dirty="0" err="1" smtClean="0"/>
              <a:t>Pecuária</a:t>
            </a:r>
            <a:r>
              <a:rPr lang="en-US" sz="1000" dirty="0" smtClean="0"/>
              <a:t> </a:t>
            </a:r>
            <a:r>
              <a:rPr lang="en-US" sz="1000" dirty="0" err="1" smtClean="0"/>
              <a:t>Munícipal</a:t>
            </a:r>
            <a:r>
              <a:rPr lang="en-US" sz="1000" dirty="0" smtClean="0"/>
              <a:t> – </a:t>
            </a:r>
            <a:r>
              <a:rPr lang="en-US" sz="1000" dirty="0" err="1" smtClean="0"/>
              <a:t>Elaboração</a:t>
            </a:r>
            <a:r>
              <a:rPr lang="en-US" sz="1000" dirty="0" smtClean="0"/>
              <a:t> SPA/MAPA</a:t>
            </a:r>
          </a:p>
          <a:p>
            <a:r>
              <a:rPr lang="pt-BR" sz="1000" dirty="0" smtClean="0"/>
              <a:t>*</a:t>
            </a:r>
            <a:r>
              <a:rPr lang="pt-BR" sz="1000" dirty="0"/>
              <a:t>Cana-de-açúcar; Cebola;  Feijão (em grão); Mandioca; Melancia; </a:t>
            </a:r>
            <a:r>
              <a:rPr lang="pt-BR" sz="1000" dirty="0" err="1"/>
              <a:t>Melão;Milho</a:t>
            </a:r>
            <a:r>
              <a:rPr lang="pt-BR" sz="1000" dirty="0"/>
              <a:t> (em grão) </a:t>
            </a:r>
            <a:endParaRPr lang="en-US" sz="1000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Valor da Produção </a:t>
            </a:r>
            <a:r>
              <a:rPr lang="en-US" sz="2800" b="1" dirty="0" smtClean="0"/>
              <a:t>–</a:t>
            </a:r>
            <a:r>
              <a:rPr lang="pt-BR" sz="2800" b="1" dirty="0" smtClean="0"/>
              <a:t> em mil reais - </a:t>
            </a:r>
            <a:r>
              <a:rPr lang="en-US" sz="2800" b="1" dirty="0" smtClean="0"/>
              <a:t>2009/10 a 2014</a:t>
            </a:r>
          </a:p>
        </p:txBody>
      </p:sp>
      <p:graphicFrame>
        <p:nvGraphicFramePr>
          <p:cNvPr id="30" name="Chart 2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7264684"/>
              </p:ext>
            </p:extLst>
          </p:nvPr>
        </p:nvGraphicFramePr>
        <p:xfrm>
          <a:off x="457200" y="1550737"/>
          <a:ext cx="8229600" cy="44784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5" name="Group 24"/>
          <p:cNvGrpSpPr/>
          <p:nvPr/>
        </p:nvGrpSpPr>
        <p:grpSpPr>
          <a:xfrm>
            <a:off x="1478562" y="1763617"/>
            <a:ext cx="2777378" cy="677109"/>
            <a:chOff x="4027214" y="1234765"/>
            <a:chExt cx="2777378" cy="677109"/>
          </a:xfrm>
        </p:grpSpPr>
        <p:sp>
          <p:nvSpPr>
            <p:cNvPr id="26" name="Rectangle 25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27" name="Straight Connector 26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4302650" y="1234765"/>
              <a:ext cx="19490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Valor da </a:t>
              </a:r>
              <a:r>
                <a:rPr lang="en-US" sz="1400" dirty="0" err="1" smtClean="0"/>
                <a:t>Produção</a:t>
              </a:r>
              <a:r>
                <a:rPr lang="en-US" sz="1400" dirty="0" smtClean="0"/>
                <a:t>*</a:t>
              </a:r>
              <a:endParaRPr lang="en-US" sz="1400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302650" y="1604097"/>
              <a:ext cx="25019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Variação</a:t>
              </a:r>
              <a:r>
                <a:rPr lang="en-US" sz="1400" dirty="0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(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base </a:t>
              </a:r>
              <a:r>
                <a:rPr lang="en-US" sz="1400" dirty="0" err="1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09/10) %</a:t>
              </a:r>
              <a:endParaRPr lang="en-US" sz="1400" dirty="0">
                <a:latin typeface="Calibri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92421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SERGIPE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9972424"/>
              </p:ext>
            </p:extLst>
          </p:nvPr>
        </p:nvGraphicFramePr>
        <p:xfrm>
          <a:off x="457200" y="1590842"/>
          <a:ext cx="8229600" cy="438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9" name="Group 8"/>
          <p:cNvGrpSpPr/>
          <p:nvPr/>
        </p:nvGrpSpPr>
        <p:grpSpPr>
          <a:xfrm>
            <a:off x="2813357" y="2068410"/>
            <a:ext cx="2777378" cy="677109"/>
            <a:chOff x="4027214" y="1234765"/>
            <a:chExt cx="2777378" cy="677109"/>
          </a:xfrm>
        </p:grpSpPr>
        <p:sp>
          <p:nvSpPr>
            <p:cNvPr id="10" name="Rectangle 9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4302650" y="1234765"/>
              <a:ext cx="12773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Produção</a:t>
              </a:r>
              <a:r>
                <a:rPr lang="en-US" sz="1400" dirty="0" smtClean="0"/>
                <a:t>*</a:t>
              </a:r>
              <a:endParaRPr lang="en-US" sz="14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302650" y="1604097"/>
              <a:ext cx="25019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Variação</a:t>
              </a:r>
              <a:r>
                <a:rPr lang="en-US" sz="1400" dirty="0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(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base </a:t>
              </a:r>
              <a:r>
                <a:rPr lang="en-US" sz="1400" dirty="0" err="1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09/10) %</a:t>
              </a:r>
              <a:endParaRPr lang="en-US" sz="1400" dirty="0">
                <a:latin typeface="Calibri"/>
                <a:cs typeface="Calibri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853440" y="6230156"/>
            <a:ext cx="6967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/>
              <a:t>Fonte</a:t>
            </a:r>
            <a:r>
              <a:rPr lang="en-US" sz="1000" dirty="0" smtClean="0"/>
              <a:t>: IBGE/PPM – </a:t>
            </a:r>
            <a:r>
              <a:rPr lang="en-US" sz="1000" dirty="0" err="1" smtClean="0"/>
              <a:t>Pesquisa</a:t>
            </a:r>
            <a:r>
              <a:rPr lang="en-US" sz="1000" dirty="0" smtClean="0"/>
              <a:t> da </a:t>
            </a:r>
            <a:r>
              <a:rPr lang="en-US" sz="1000" dirty="0" err="1" smtClean="0"/>
              <a:t>Pecuária</a:t>
            </a:r>
            <a:r>
              <a:rPr lang="en-US" sz="1000" dirty="0" smtClean="0"/>
              <a:t> </a:t>
            </a:r>
            <a:r>
              <a:rPr lang="en-US" sz="1000" dirty="0" err="1" smtClean="0"/>
              <a:t>Munícipal</a:t>
            </a:r>
            <a:r>
              <a:rPr lang="en-US" sz="1000" dirty="0" smtClean="0"/>
              <a:t> – </a:t>
            </a:r>
            <a:r>
              <a:rPr lang="en-US" sz="1000" dirty="0" err="1" smtClean="0"/>
              <a:t>Elaboração</a:t>
            </a:r>
            <a:r>
              <a:rPr lang="en-US" sz="1000" dirty="0" smtClean="0"/>
              <a:t> SPA/MAPA</a:t>
            </a:r>
          </a:p>
          <a:p>
            <a:r>
              <a:rPr lang="pt-BR" sz="1000" dirty="0" smtClean="0"/>
              <a:t>*</a:t>
            </a:r>
            <a:r>
              <a:rPr lang="pt-BR" sz="1000" dirty="0"/>
              <a:t>Arroz (em casca); Batata-doce; Cana-de-açúcar; Feijão (em grão); Mandioca; Milho (em grão) </a:t>
            </a:r>
            <a:endParaRPr lang="en-US" sz="1000" dirty="0"/>
          </a:p>
        </p:txBody>
      </p:sp>
      <p:sp>
        <p:nvSpPr>
          <p:cNvPr id="23" name="TextBox 22"/>
          <p:cNvSpPr txBox="1"/>
          <p:nvPr/>
        </p:nvSpPr>
        <p:spPr>
          <a:xfrm>
            <a:off x="0" y="818473"/>
            <a:ext cx="91439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 smtClean="0"/>
              <a:t>Culturas Anuais/Quantidade Produzida</a:t>
            </a:r>
            <a:r>
              <a:rPr lang="pt-BR" sz="2200" b="1" dirty="0"/>
              <a:t> </a:t>
            </a:r>
            <a:r>
              <a:rPr lang="pt-BR" sz="2200" b="1" dirty="0" smtClean="0"/>
              <a:t>- em toneladas - </a:t>
            </a:r>
            <a:r>
              <a:rPr lang="en-US" sz="2200" b="1" dirty="0" smtClean="0"/>
              <a:t>2009/10 a 2014</a:t>
            </a:r>
          </a:p>
        </p:txBody>
      </p:sp>
    </p:spTree>
    <p:extLst>
      <p:ext uri="{BB962C8B-B14F-4D97-AF65-F5344CB8AC3E}">
        <p14:creationId xmlns:p14="http://schemas.microsoft.com/office/powerpoint/2010/main" val="138587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SERGIPE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853440" y="6230156"/>
            <a:ext cx="6967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/>
              <a:t>Fonte</a:t>
            </a:r>
            <a:r>
              <a:rPr lang="en-US" sz="1000" dirty="0" smtClean="0"/>
              <a:t>: IBGE/PPM – </a:t>
            </a:r>
            <a:r>
              <a:rPr lang="en-US" sz="1000" dirty="0" err="1" smtClean="0"/>
              <a:t>Pesquisa</a:t>
            </a:r>
            <a:r>
              <a:rPr lang="en-US" sz="1000" dirty="0" smtClean="0"/>
              <a:t> da </a:t>
            </a:r>
            <a:r>
              <a:rPr lang="en-US" sz="1000" dirty="0" err="1" smtClean="0"/>
              <a:t>Pecuária</a:t>
            </a:r>
            <a:r>
              <a:rPr lang="en-US" sz="1000" dirty="0" smtClean="0"/>
              <a:t> </a:t>
            </a:r>
            <a:r>
              <a:rPr lang="en-US" sz="1000" dirty="0" err="1" smtClean="0"/>
              <a:t>Munícipal</a:t>
            </a:r>
            <a:r>
              <a:rPr lang="en-US" sz="1000" dirty="0" smtClean="0"/>
              <a:t> – </a:t>
            </a:r>
            <a:r>
              <a:rPr lang="en-US" sz="1000" dirty="0" err="1" smtClean="0"/>
              <a:t>Elaboração</a:t>
            </a:r>
            <a:r>
              <a:rPr lang="en-US" sz="1000" dirty="0" smtClean="0"/>
              <a:t> SPA/MAPA</a:t>
            </a:r>
          </a:p>
          <a:p>
            <a:r>
              <a:rPr lang="pt-BR" sz="1000" dirty="0" smtClean="0"/>
              <a:t>*</a:t>
            </a:r>
            <a:r>
              <a:rPr lang="pt-BR" sz="1000" dirty="0"/>
              <a:t>Arroz (em casca); Batata-doce; Cana-de-açúcar; Feijão (em grão); Mandioca; Milho (em grão) </a:t>
            </a:r>
            <a:endParaRPr lang="en-US" sz="1000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Área Colhida </a:t>
            </a:r>
            <a:r>
              <a:rPr lang="en-US" sz="2800" b="1" dirty="0" smtClean="0"/>
              <a:t>–</a:t>
            </a:r>
            <a:r>
              <a:rPr lang="pt-BR" sz="2800" b="1" dirty="0" smtClean="0"/>
              <a:t> em hectares - </a:t>
            </a:r>
            <a:r>
              <a:rPr lang="en-US" sz="2800" b="1" dirty="0" smtClean="0"/>
              <a:t>2009/10 a 2014</a:t>
            </a:r>
          </a:p>
        </p:txBody>
      </p:sp>
      <p:graphicFrame>
        <p:nvGraphicFramePr>
          <p:cNvPr id="17" name="Chart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5775111"/>
              </p:ext>
            </p:extLst>
          </p:nvPr>
        </p:nvGraphicFramePr>
        <p:xfrm>
          <a:off x="457200" y="1577475"/>
          <a:ext cx="8229600" cy="449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8" name="Group 17"/>
          <p:cNvGrpSpPr/>
          <p:nvPr/>
        </p:nvGrpSpPr>
        <p:grpSpPr>
          <a:xfrm>
            <a:off x="3552294" y="1857193"/>
            <a:ext cx="2777378" cy="677109"/>
            <a:chOff x="4027214" y="1234765"/>
            <a:chExt cx="2777378" cy="677109"/>
          </a:xfrm>
        </p:grpSpPr>
        <p:sp>
          <p:nvSpPr>
            <p:cNvPr id="19" name="Rectangle 18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20" name="Straight Connector 19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4302650" y="1234765"/>
              <a:ext cx="12773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Área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Colhida</a:t>
              </a:r>
              <a:r>
                <a:rPr lang="en-US" sz="1400" dirty="0" smtClean="0"/>
                <a:t>*</a:t>
              </a:r>
              <a:endParaRPr lang="en-US" sz="1400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302650" y="1604097"/>
              <a:ext cx="25019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Variação</a:t>
              </a:r>
              <a:r>
                <a:rPr lang="en-US" sz="1400" dirty="0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(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base </a:t>
              </a:r>
              <a:r>
                <a:rPr lang="en-US" sz="1400" dirty="0" err="1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09/10) %</a:t>
              </a:r>
              <a:endParaRPr lang="en-US" sz="1400" dirty="0">
                <a:latin typeface="Calibri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3371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SERGIPE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853440" y="6230156"/>
            <a:ext cx="6967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/>
              <a:t>Fonte</a:t>
            </a:r>
            <a:r>
              <a:rPr lang="en-US" sz="1000" dirty="0" smtClean="0"/>
              <a:t>: IBGE/PPM – </a:t>
            </a:r>
            <a:r>
              <a:rPr lang="en-US" sz="1000" dirty="0" err="1" smtClean="0"/>
              <a:t>Pesquisa</a:t>
            </a:r>
            <a:r>
              <a:rPr lang="en-US" sz="1000" dirty="0" smtClean="0"/>
              <a:t> da </a:t>
            </a:r>
            <a:r>
              <a:rPr lang="en-US" sz="1000" dirty="0" err="1" smtClean="0"/>
              <a:t>Pecuária</a:t>
            </a:r>
            <a:r>
              <a:rPr lang="en-US" sz="1000" dirty="0" smtClean="0"/>
              <a:t> </a:t>
            </a:r>
            <a:r>
              <a:rPr lang="en-US" sz="1000" dirty="0" err="1" smtClean="0"/>
              <a:t>Munícipal</a:t>
            </a:r>
            <a:r>
              <a:rPr lang="en-US" sz="1000" dirty="0" smtClean="0"/>
              <a:t> – </a:t>
            </a:r>
            <a:r>
              <a:rPr lang="en-US" sz="1000" dirty="0" err="1" smtClean="0"/>
              <a:t>Elaboração</a:t>
            </a:r>
            <a:r>
              <a:rPr lang="en-US" sz="1000" dirty="0" smtClean="0"/>
              <a:t> SPA/MAPA</a:t>
            </a:r>
          </a:p>
          <a:p>
            <a:r>
              <a:rPr lang="pt-BR" sz="1000" dirty="0" smtClean="0"/>
              <a:t>*</a:t>
            </a:r>
            <a:r>
              <a:rPr lang="pt-BR" sz="1000" dirty="0"/>
              <a:t>Arroz (em casca); Batata-doce; Cana-de-açúcar; Feijão (em grão); Mandioca; Milho (em grão) </a:t>
            </a:r>
            <a:endParaRPr lang="en-US" sz="1000" dirty="0"/>
          </a:p>
        </p:txBody>
      </p:sp>
      <p:sp>
        <p:nvSpPr>
          <p:cNvPr id="12" name="TextBox 11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Valor da Produção </a:t>
            </a:r>
            <a:r>
              <a:rPr lang="en-US" sz="2800" b="1" dirty="0" smtClean="0"/>
              <a:t>–</a:t>
            </a:r>
            <a:r>
              <a:rPr lang="pt-BR" sz="2800" b="1" dirty="0" smtClean="0"/>
              <a:t> em mil reais - </a:t>
            </a:r>
            <a:r>
              <a:rPr lang="en-US" sz="2800" b="1" dirty="0" smtClean="0"/>
              <a:t>2009/10 a 2014</a:t>
            </a:r>
          </a:p>
        </p:txBody>
      </p:sp>
      <p:graphicFrame>
        <p:nvGraphicFramePr>
          <p:cNvPr id="30" name="Chart 2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7589734"/>
              </p:ext>
            </p:extLst>
          </p:nvPr>
        </p:nvGraphicFramePr>
        <p:xfrm>
          <a:off x="457200" y="1590843"/>
          <a:ext cx="8229600" cy="44249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5" name="Group 24"/>
          <p:cNvGrpSpPr/>
          <p:nvPr/>
        </p:nvGrpSpPr>
        <p:grpSpPr>
          <a:xfrm>
            <a:off x="2093510" y="1941970"/>
            <a:ext cx="2777378" cy="677109"/>
            <a:chOff x="4027214" y="1234765"/>
            <a:chExt cx="2777378" cy="677109"/>
          </a:xfrm>
        </p:grpSpPr>
        <p:sp>
          <p:nvSpPr>
            <p:cNvPr id="26" name="Rectangle 25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27" name="Straight Connector 26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4302650" y="1234765"/>
              <a:ext cx="19490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Valor da </a:t>
              </a:r>
              <a:r>
                <a:rPr lang="en-US" sz="1400" dirty="0" err="1" smtClean="0"/>
                <a:t>Produção</a:t>
              </a:r>
              <a:r>
                <a:rPr lang="en-US" sz="1400" dirty="0" smtClean="0"/>
                <a:t>*</a:t>
              </a:r>
              <a:endParaRPr lang="en-US" sz="1400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302650" y="1604097"/>
              <a:ext cx="25019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Variação</a:t>
              </a:r>
              <a:r>
                <a:rPr lang="en-US" sz="1400" dirty="0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(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base </a:t>
              </a:r>
              <a:r>
                <a:rPr lang="en-US" sz="1400" dirty="0" err="1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09/10) %</a:t>
              </a:r>
              <a:endParaRPr lang="en-US" sz="1400" dirty="0">
                <a:latin typeface="Calibri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5623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0" y="213304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ALAGOAS</a:t>
            </a:r>
          </a:p>
          <a:p>
            <a:endParaRPr lang="en-US" dirty="0"/>
          </a:p>
        </p:txBody>
      </p:sp>
      <p:graphicFrame>
        <p:nvGraphicFramePr>
          <p:cNvPr id="16" name="Chart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2575083"/>
              </p:ext>
            </p:extLst>
          </p:nvPr>
        </p:nvGraphicFramePr>
        <p:xfrm>
          <a:off x="494632" y="1527174"/>
          <a:ext cx="8234946" cy="45554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0" y="818473"/>
            <a:ext cx="91439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 smtClean="0"/>
              <a:t>Culturas Anuais/Quantidade Produzida</a:t>
            </a:r>
            <a:r>
              <a:rPr lang="pt-BR" sz="2200" b="1" dirty="0"/>
              <a:t> </a:t>
            </a:r>
            <a:r>
              <a:rPr lang="pt-BR" sz="2200" b="1" dirty="0" smtClean="0"/>
              <a:t>- em toneladas - </a:t>
            </a:r>
            <a:r>
              <a:rPr lang="en-US" sz="2200" b="1" dirty="0" smtClean="0"/>
              <a:t>2009/10 a 2014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5315299" y="1972748"/>
            <a:ext cx="2777378" cy="677109"/>
            <a:chOff x="4027214" y="1234765"/>
            <a:chExt cx="2777378" cy="677109"/>
          </a:xfrm>
        </p:grpSpPr>
        <p:sp>
          <p:nvSpPr>
            <p:cNvPr id="12" name="Rectangle 11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4302650" y="1234765"/>
              <a:ext cx="12773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Produção</a:t>
              </a:r>
              <a:r>
                <a:rPr lang="en-US" sz="1400" dirty="0" smtClean="0"/>
                <a:t>*</a:t>
              </a:r>
              <a:endParaRPr lang="en-US" sz="14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302650" y="1604097"/>
              <a:ext cx="25019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Variação</a:t>
              </a:r>
              <a:r>
                <a:rPr lang="en-US" sz="1400" dirty="0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(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base </a:t>
              </a:r>
              <a:r>
                <a:rPr lang="en-US" sz="1400" dirty="0" err="1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09/10) %</a:t>
              </a:r>
              <a:endParaRPr lang="en-US" sz="1400" dirty="0">
                <a:latin typeface="Calibri"/>
                <a:cs typeface="Calibri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853440" y="6230156"/>
            <a:ext cx="599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/>
              <a:t>Fonte</a:t>
            </a:r>
            <a:r>
              <a:rPr lang="en-US" sz="1000" dirty="0" smtClean="0"/>
              <a:t>: IBGE/PPM – </a:t>
            </a:r>
            <a:r>
              <a:rPr lang="en-US" sz="1000" dirty="0" err="1" smtClean="0"/>
              <a:t>Pesquisa</a:t>
            </a:r>
            <a:r>
              <a:rPr lang="en-US" sz="1000" dirty="0" smtClean="0"/>
              <a:t> da </a:t>
            </a:r>
            <a:r>
              <a:rPr lang="en-US" sz="1000" dirty="0" err="1" smtClean="0"/>
              <a:t>Pecuária</a:t>
            </a:r>
            <a:r>
              <a:rPr lang="en-US" sz="1000" dirty="0" smtClean="0"/>
              <a:t> </a:t>
            </a:r>
            <a:r>
              <a:rPr lang="en-US" sz="1000" dirty="0" err="1" smtClean="0"/>
              <a:t>Munícipal</a:t>
            </a:r>
            <a:r>
              <a:rPr lang="en-US" sz="1000" dirty="0" smtClean="0"/>
              <a:t> – </a:t>
            </a:r>
            <a:r>
              <a:rPr lang="en-US" sz="1000" dirty="0" err="1" smtClean="0"/>
              <a:t>Elaboração</a:t>
            </a:r>
            <a:r>
              <a:rPr lang="en-US" sz="1000" dirty="0" smtClean="0"/>
              <a:t> SPA/MAPA</a:t>
            </a:r>
          </a:p>
          <a:p>
            <a:r>
              <a:rPr lang="pt-BR" sz="1000" dirty="0" smtClean="0"/>
              <a:t>*Arroz </a:t>
            </a:r>
            <a:r>
              <a:rPr lang="pt-BR" sz="1000" dirty="0"/>
              <a:t>(em casca); Batata-doce; Cana-de-açúcar; Feijão (em grão); Mandioca; Milho (em grão) 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37918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682978"/>
            <a:ext cx="8229600" cy="48344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4400" b="1" dirty="0">
                <a:solidFill>
                  <a:srgbClr val="000000"/>
                </a:solidFill>
              </a:rPr>
              <a:t>Rebanho Bovino SEMIÁRIDO sem </a:t>
            </a:r>
            <a:r>
              <a:rPr lang="pt-BR" sz="4400" b="1" dirty="0" smtClean="0">
                <a:solidFill>
                  <a:srgbClr val="000000"/>
                </a:solidFill>
              </a:rPr>
              <a:t>MATOPIBA</a:t>
            </a:r>
            <a:r>
              <a:rPr lang="pt-BR" sz="4400" dirty="0" smtClean="0"/>
              <a:t> 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434710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0" y="213304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ALAGOAS</a:t>
            </a:r>
          </a:p>
          <a:p>
            <a:endParaRPr lang="en-US" dirty="0"/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/>
          </p:nvPr>
        </p:nvGraphicFramePr>
        <p:xfrm>
          <a:off x="601579" y="1524000"/>
          <a:ext cx="8034421" cy="47992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Rebanho Bovino </a:t>
            </a:r>
            <a:r>
              <a:rPr lang="en-US" sz="2800" b="1" dirty="0" smtClean="0"/>
              <a:t>–</a:t>
            </a:r>
            <a:r>
              <a:rPr lang="pt-BR" sz="2800" b="1" dirty="0" smtClean="0"/>
              <a:t> cabeças - </a:t>
            </a:r>
            <a:r>
              <a:rPr lang="en-US" sz="2800" b="1" dirty="0" smtClean="0"/>
              <a:t>2009/10 a 2014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4650132" y="2099188"/>
            <a:ext cx="2777378" cy="677109"/>
            <a:chOff x="4027214" y="1234765"/>
            <a:chExt cx="2777378" cy="677109"/>
          </a:xfrm>
        </p:grpSpPr>
        <p:sp>
          <p:nvSpPr>
            <p:cNvPr id="12" name="Rectangle 11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4302650" y="1234765"/>
              <a:ext cx="950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Produção</a:t>
              </a:r>
              <a:endParaRPr lang="en-US" sz="14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302650" y="1604097"/>
              <a:ext cx="25019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Variação</a:t>
              </a:r>
              <a:r>
                <a:rPr lang="en-US" sz="1400" dirty="0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(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base </a:t>
              </a:r>
              <a:r>
                <a:rPr lang="en-US" sz="1400" dirty="0" err="1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09/10) %</a:t>
              </a:r>
              <a:endParaRPr lang="en-US" sz="1400" dirty="0">
                <a:latin typeface="Calibri"/>
                <a:cs typeface="Calibri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853440" y="6430211"/>
            <a:ext cx="47142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/>
              <a:t>Fonte</a:t>
            </a:r>
            <a:r>
              <a:rPr lang="en-US" sz="1000" dirty="0" smtClean="0"/>
              <a:t>: IBGE/PPM – </a:t>
            </a:r>
            <a:r>
              <a:rPr lang="en-US" sz="1000" dirty="0" err="1" smtClean="0"/>
              <a:t>Pesquisa</a:t>
            </a:r>
            <a:r>
              <a:rPr lang="en-US" sz="1000" dirty="0" smtClean="0"/>
              <a:t> da </a:t>
            </a:r>
            <a:r>
              <a:rPr lang="en-US" sz="1000" dirty="0" err="1" smtClean="0"/>
              <a:t>Pecuária</a:t>
            </a:r>
            <a:r>
              <a:rPr lang="en-US" sz="1000" dirty="0" smtClean="0"/>
              <a:t> </a:t>
            </a:r>
            <a:r>
              <a:rPr lang="en-US" sz="1000" dirty="0" err="1" smtClean="0"/>
              <a:t>Munícipal</a:t>
            </a:r>
            <a:r>
              <a:rPr lang="en-US" sz="1000" dirty="0" smtClean="0"/>
              <a:t> – </a:t>
            </a:r>
            <a:r>
              <a:rPr lang="en-US" sz="1000" dirty="0" err="1" smtClean="0"/>
              <a:t>Elaboração</a:t>
            </a:r>
            <a:r>
              <a:rPr lang="en-US" sz="1000" dirty="0" smtClean="0"/>
              <a:t> SPA/MAPA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725996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BAHIA</a:t>
            </a:r>
            <a:br>
              <a:rPr lang="en-US" dirty="0" smtClean="0"/>
            </a:br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4415840" y="2129966"/>
            <a:ext cx="2799603" cy="677109"/>
            <a:chOff x="4027214" y="1234765"/>
            <a:chExt cx="2799603" cy="677109"/>
          </a:xfrm>
        </p:grpSpPr>
        <p:sp>
          <p:nvSpPr>
            <p:cNvPr id="21" name="Rectangle 20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22" name="Straight Connector 21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4302650" y="1234765"/>
              <a:ext cx="950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Produção</a:t>
              </a:r>
              <a:endParaRPr lang="en-US" sz="14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302650" y="1604097"/>
              <a:ext cx="252416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Variação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(base </a:t>
              </a:r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09/10) %</a:t>
              </a:r>
              <a:endParaRPr lang="en-US" sz="1400" dirty="0">
                <a:cs typeface="Calibri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Rebanho Bovino </a:t>
            </a:r>
            <a:r>
              <a:rPr lang="en-US" sz="2800" b="1" dirty="0" smtClean="0"/>
              <a:t>–</a:t>
            </a:r>
            <a:r>
              <a:rPr lang="pt-BR" sz="2800" b="1" dirty="0" smtClean="0"/>
              <a:t> cabeças - </a:t>
            </a:r>
            <a:r>
              <a:rPr lang="en-US" sz="2800" b="1" dirty="0" smtClean="0"/>
              <a:t>2009/10 a 2014</a:t>
            </a:r>
          </a:p>
        </p:txBody>
      </p:sp>
      <p:graphicFrame>
        <p:nvGraphicFramePr>
          <p:cNvPr id="12" name="Chart 11"/>
          <p:cNvGraphicFramePr>
            <a:graphicFrameLocks/>
          </p:cNvGraphicFramePr>
          <p:nvPr>
            <p:extLst/>
          </p:nvPr>
        </p:nvGraphicFramePr>
        <p:xfrm>
          <a:off x="457200" y="1524000"/>
          <a:ext cx="8229600" cy="4839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853440" y="6430211"/>
            <a:ext cx="47142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/>
              <a:t>Fonte</a:t>
            </a:r>
            <a:r>
              <a:rPr lang="en-US" sz="1000" dirty="0" smtClean="0"/>
              <a:t>: IBGE/PPM – </a:t>
            </a:r>
            <a:r>
              <a:rPr lang="en-US" sz="1000" dirty="0" err="1" smtClean="0"/>
              <a:t>Pesquisa</a:t>
            </a:r>
            <a:r>
              <a:rPr lang="en-US" sz="1000" dirty="0" smtClean="0"/>
              <a:t> da </a:t>
            </a:r>
            <a:r>
              <a:rPr lang="en-US" sz="1000" dirty="0" err="1" smtClean="0"/>
              <a:t>Pecuária</a:t>
            </a:r>
            <a:r>
              <a:rPr lang="en-US" sz="1000" dirty="0" smtClean="0"/>
              <a:t> </a:t>
            </a:r>
            <a:r>
              <a:rPr lang="en-US" sz="1000" dirty="0" err="1" smtClean="0"/>
              <a:t>Munícipal</a:t>
            </a:r>
            <a:r>
              <a:rPr lang="en-US" sz="1000" dirty="0" smtClean="0"/>
              <a:t> – </a:t>
            </a:r>
            <a:r>
              <a:rPr lang="en-US" sz="1000" dirty="0" err="1" smtClean="0"/>
              <a:t>Elaboração</a:t>
            </a:r>
            <a:r>
              <a:rPr lang="en-US" sz="1000" dirty="0" smtClean="0"/>
              <a:t> SPA/MAPA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668104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CEARÁ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12" name="Chart 11"/>
          <p:cNvGraphicFramePr>
            <a:graphicFrameLocks/>
          </p:cNvGraphicFramePr>
          <p:nvPr>
            <p:extLst/>
          </p:nvPr>
        </p:nvGraphicFramePr>
        <p:xfrm>
          <a:off x="457200" y="1537368"/>
          <a:ext cx="8229600" cy="49463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6" name="Group 15"/>
          <p:cNvGrpSpPr/>
          <p:nvPr/>
        </p:nvGrpSpPr>
        <p:grpSpPr>
          <a:xfrm>
            <a:off x="1791394" y="2061265"/>
            <a:ext cx="3280371" cy="1107996"/>
            <a:chOff x="4027214" y="1234765"/>
            <a:chExt cx="2683345" cy="1107996"/>
          </a:xfrm>
        </p:grpSpPr>
        <p:sp>
          <p:nvSpPr>
            <p:cNvPr id="17" name="Rectangle 16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4302650" y="1234765"/>
              <a:ext cx="950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Produção</a:t>
              </a:r>
              <a:endParaRPr lang="en-US" sz="14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302650" y="1604097"/>
              <a:ext cx="240790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Variação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(base </a:t>
              </a:r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09/10) %</a:t>
              </a:r>
              <a:endParaRPr lang="en-US" sz="1400" dirty="0">
                <a:cs typeface="Calibri"/>
              </a:endParaRPr>
            </a:p>
            <a:p>
              <a:endParaRPr lang="en-US" sz="1400" dirty="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Rebanho Bovino </a:t>
            </a:r>
            <a:r>
              <a:rPr lang="en-US" sz="2800" b="1" dirty="0" smtClean="0"/>
              <a:t>–</a:t>
            </a:r>
            <a:r>
              <a:rPr lang="pt-BR" sz="2800" b="1" dirty="0" smtClean="0"/>
              <a:t> cabeças - </a:t>
            </a:r>
            <a:r>
              <a:rPr lang="en-US" sz="2800" b="1" dirty="0" smtClean="0"/>
              <a:t>2009/10 a 2014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3440" y="6430211"/>
            <a:ext cx="47142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/>
              <a:t>Fonte</a:t>
            </a:r>
            <a:r>
              <a:rPr lang="en-US" sz="1000" dirty="0" smtClean="0"/>
              <a:t>: IBGE/PPM – </a:t>
            </a:r>
            <a:r>
              <a:rPr lang="en-US" sz="1000" dirty="0" err="1" smtClean="0"/>
              <a:t>Pesquisa</a:t>
            </a:r>
            <a:r>
              <a:rPr lang="en-US" sz="1000" dirty="0" smtClean="0"/>
              <a:t> da </a:t>
            </a:r>
            <a:r>
              <a:rPr lang="en-US" sz="1000" dirty="0" err="1" smtClean="0"/>
              <a:t>Pecuária</a:t>
            </a:r>
            <a:r>
              <a:rPr lang="en-US" sz="1000" dirty="0" smtClean="0"/>
              <a:t> </a:t>
            </a:r>
            <a:r>
              <a:rPr lang="en-US" sz="1000" dirty="0" err="1" smtClean="0"/>
              <a:t>Munícipal</a:t>
            </a:r>
            <a:r>
              <a:rPr lang="en-US" sz="1000" dirty="0" smtClean="0"/>
              <a:t> – </a:t>
            </a:r>
            <a:r>
              <a:rPr lang="en-US" sz="1000" dirty="0" err="1" smtClean="0"/>
              <a:t>Elaboração</a:t>
            </a:r>
            <a:r>
              <a:rPr lang="en-US" sz="1000" dirty="0" smtClean="0"/>
              <a:t> SPA/MAPA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933602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MINAS GERAIS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13" name="Chart 12"/>
          <p:cNvGraphicFramePr>
            <a:graphicFrameLocks/>
          </p:cNvGraphicFramePr>
          <p:nvPr>
            <p:extLst/>
          </p:nvPr>
        </p:nvGraphicFramePr>
        <p:xfrm>
          <a:off x="457200" y="1557223"/>
          <a:ext cx="8229600" cy="4739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6" name="Group 15"/>
          <p:cNvGrpSpPr/>
          <p:nvPr/>
        </p:nvGrpSpPr>
        <p:grpSpPr>
          <a:xfrm>
            <a:off x="5402649" y="1706320"/>
            <a:ext cx="2782842" cy="892552"/>
            <a:chOff x="4027214" y="1234765"/>
            <a:chExt cx="2869682" cy="892552"/>
          </a:xfrm>
        </p:grpSpPr>
        <p:sp>
          <p:nvSpPr>
            <p:cNvPr id="17" name="Rectangle 16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4302650" y="1234765"/>
              <a:ext cx="950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Produção</a:t>
              </a:r>
              <a:endParaRPr lang="en-US" sz="14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302650" y="1604097"/>
              <a:ext cx="25942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Variação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(base </a:t>
              </a:r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09/10) %</a:t>
              </a:r>
              <a:endParaRPr lang="en-US" sz="1400" dirty="0">
                <a:cs typeface="Calibri"/>
              </a:endParaRPr>
            </a:p>
            <a:p>
              <a:endParaRPr lang="en-US" sz="1400" dirty="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Rebanho Bovino </a:t>
            </a:r>
            <a:r>
              <a:rPr lang="en-US" sz="2800" b="1" dirty="0" smtClean="0"/>
              <a:t>–</a:t>
            </a:r>
            <a:r>
              <a:rPr lang="pt-BR" sz="2800" b="1" dirty="0" smtClean="0"/>
              <a:t> cabeças - </a:t>
            </a:r>
            <a:r>
              <a:rPr lang="en-US" sz="2800" b="1" dirty="0" smtClean="0"/>
              <a:t>2009/10 a 2014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3440" y="6430211"/>
            <a:ext cx="47142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/>
              <a:t>Fonte</a:t>
            </a:r>
            <a:r>
              <a:rPr lang="en-US" sz="1000" dirty="0" smtClean="0"/>
              <a:t>: IBGE/PPM – </a:t>
            </a:r>
            <a:r>
              <a:rPr lang="en-US" sz="1000" dirty="0" err="1" smtClean="0"/>
              <a:t>Pesquisa</a:t>
            </a:r>
            <a:r>
              <a:rPr lang="en-US" sz="1000" dirty="0" smtClean="0"/>
              <a:t> da </a:t>
            </a:r>
            <a:r>
              <a:rPr lang="en-US" sz="1000" dirty="0" err="1" smtClean="0"/>
              <a:t>Pecuária</a:t>
            </a:r>
            <a:r>
              <a:rPr lang="en-US" sz="1000" dirty="0" smtClean="0"/>
              <a:t> </a:t>
            </a:r>
            <a:r>
              <a:rPr lang="en-US" sz="1000" dirty="0" err="1" smtClean="0"/>
              <a:t>Munícipal</a:t>
            </a:r>
            <a:r>
              <a:rPr lang="en-US" sz="1000" dirty="0" smtClean="0"/>
              <a:t> – </a:t>
            </a:r>
            <a:r>
              <a:rPr lang="en-US" sz="1000" dirty="0" err="1" smtClean="0"/>
              <a:t>Elaboração</a:t>
            </a:r>
            <a:r>
              <a:rPr lang="en-US" sz="1000" dirty="0" smtClean="0"/>
              <a:t> SPA/MAPA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514812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PARAÍBA</a:t>
            </a:r>
            <a:br>
              <a:rPr lang="en-US" dirty="0" smtClean="0"/>
            </a:br>
            <a:endParaRPr lang="en-US" dirty="0"/>
          </a:p>
        </p:txBody>
      </p:sp>
      <p:grpSp>
        <p:nvGrpSpPr>
          <p:cNvPr id="17" name="Group 16"/>
          <p:cNvGrpSpPr/>
          <p:nvPr/>
        </p:nvGrpSpPr>
        <p:grpSpPr>
          <a:xfrm>
            <a:off x="4415840" y="2136906"/>
            <a:ext cx="2965576" cy="892552"/>
            <a:chOff x="4027214" y="1234765"/>
            <a:chExt cx="2965576" cy="892552"/>
          </a:xfrm>
        </p:grpSpPr>
        <p:sp>
          <p:nvSpPr>
            <p:cNvPr id="18" name="Rectangle 17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4302650" y="1234765"/>
              <a:ext cx="950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Produção</a:t>
              </a:r>
              <a:endParaRPr lang="en-US" sz="14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302650" y="1604097"/>
              <a:ext cx="26901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Variação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(base </a:t>
              </a:r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09/10) %</a:t>
              </a:r>
              <a:endParaRPr lang="en-US" sz="1400" dirty="0">
                <a:cs typeface="Calibri"/>
              </a:endParaRPr>
            </a:p>
            <a:p>
              <a:endParaRPr lang="en-US" sz="1400" dirty="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Rebanho Bovino </a:t>
            </a:r>
            <a:r>
              <a:rPr lang="en-US" sz="2800" b="1" dirty="0" smtClean="0"/>
              <a:t>–</a:t>
            </a:r>
            <a:r>
              <a:rPr lang="pt-BR" sz="2800" b="1" dirty="0" smtClean="0"/>
              <a:t> cabeças - </a:t>
            </a:r>
            <a:r>
              <a:rPr lang="en-US" sz="2800" b="1" dirty="0" smtClean="0"/>
              <a:t>2009/10 a 2014</a:t>
            </a:r>
          </a:p>
        </p:txBody>
      </p:sp>
      <p:graphicFrame>
        <p:nvGraphicFramePr>
          <p:cNvPr id="11" name="Chart 10"/>
          <p:cNvGraphicFramePr>
            <a:graphicFrameLocks/>
          </p:cNvGraphicFramePr>
          <p:nvPr>
            <p:extLst/>
          </p:nvPr>
        </p:nvGraphicFramePr>
        <p:xfrm>
          <a:off x="457200" y="1417637"/>
          <a:ext cx="8229600" cy="4785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853440" y="6430211"/>
            <a:ext cx="47142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/>
              <a:t>Fonte</a:t>
            </a:r>
            <a:r>
              <a:rPr lang="en-US" sz="1000" dirty="0" smtClean="0"/>
              <a:t>: IBGE/PPM – </a:t>
            </a:r>
            <a:r>
              <a:rPr lang="en-US" sz="1000" dirty="0" err="1" smtClean="0"/>
              <a:t>Pesquisa</a:t>
            </a:r>
            <a:r>
              <a:rPr lang="en-US" sz="1000" dirty="0" smtClean="0"/>
              <a:t> da </a:t>
            </a:r>
            <a:r>
              <a:rPr lang="en-US" sz="1000" dirty="0" err="1" smtClean="0"/>
              <a:t>Pecuária</a:t>
            </a:r>
            <a:r>
              <a:rPr lang="en-US" sz="1000" dirty="0" smtClean="0"/>
              <a:t> </a:t>
            </a:r>
            <a:r>
              <a:rPr lang="en-US" sz="1000" dirty="0" err="1" smtClean="0"/>
              <a:t>Munícipal</a:t>
            </a:r>
            <a:r>
              <a:rPr lang="en-US" sz="1000" dirty="0" smtClean="0"/>
              <a:t> – </a:t>
            </a:r>
            <a:r>
              <a:rPr lang="en-US" sz="1000" dirty="0" err="1" smtClean="0"/>
              <a:t>Elaboração</a:t>
            </a:r>
            <a:r>
              <a:rPr lang="en-US" sz="1000" dirty="0" smtClean="0"/>
              <a:t> SPA/MAPA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157593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SERGIPE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grpSp>
        <p:nvGrpSpPr>
          <p:cNvPr id="17" name="Group 16"/>
          <p:cNvGrpSpPr/>
          <p:nvPr/>
        </p:nvGrpSpPr>
        <p:grpSpPr>
          <a:xfrm>
            <a:off x="1814695" y="1852968"/>
            <a:ext cx="3508327" cy="892552"/>
            <a:chOff x="4027214" y="1234765"/>
            <a:chExt cx="3508327" cy="892552"/>
          </a:xfrm>
        </p:grpSpPr>
        <p:sp>
          <p:nvSpPr>
            <p:cNvPr id="18" name="Rectangle 17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4302650" y="1234765"/>
              <a:ext cx="950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Produção</a:t>
              </a:r>
              <a:endParaRPr lang="en-US" sz="14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302650" y="1604097"/>
              <a:ext cx="32328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Variação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(base </a:t>
              </a:r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09/10) %</a:t>
              </a:r>
              <a:endParaRPr lang="en-US" sz="1400" dirty="0">
                <a:cs typeface="Calibri"/>
              </a:endParaRPr>
            </a:p>
            <a:p>
              <a:endParaRPr lang="en-US" sz="1400" dirty="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Rebanho Bovino </a:t>
            </a:r>
            <a:r>
              <a:rPr lang="en-US" sz="2800" b="1" dirty="0" smtClean="0"/>
              <a:t>–</a:t>
            </a:r>
            <a:r>
              <a:rPr lang="pt-BR" sz="2800" b="1" dirty="0" smtClean="0"/>
              <a:t> cabeças - </a:t>
            </a:r>
            <a:r>
              <a:rPr lang="en-US" sz="2800" b="1" dirty="0" smtClean="0"/>
              <a:t>2009/10 a 2014</a:t>
            </a:r>
          </a:p>
        </p:txBody>
      </p:sp>
      <p:graphicFrame>
        <p:nvGraphicFramePr>
          <p:cNvPr id="11" name="Chart 10"/>
          <p:cNvGraphicFramePr>
            <a:graphicFrameLocks/>
          </p:cNvGraphicFramePr>
          <p:nvPr>
            <p:extLst/>
          </p:nvPr>
        </p:nvGraphicFramePr>
        <p:xfrm>
          <a:off x="457200" y="1417638"/>
          <a:ext cx="8229600" cy="4865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853440" y="6430211"/>
            <a:ext cx="47142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/>
              <a:t>Fonte</a:t>
            </a:r>
            <a:r>
              <a:rPr lang="en-US" sz="1000" dirty="0" smtClean="0"/>
              <a:t>: IBGE/PPM – </a:t>
            </a:r>
            <a:r>
              <a:rPr lang="en-US" sz="1000" dirty="0" err="1" smtClean="0"/>
              <a:t>Pesquisa</a:t>
            </a:r>
            <a:r>
              <a:rPr lang="en-US" sz="1000" dirty="0" smtClean="0"/>
              <a:t> da </a:t>
            </a:r>
            <a:r>
              <a:rPr lang="en-US" sz="1000" dirty="0" err="1" smtClean="0"/>
              <a:t>Pecuária</a:t>
            </a:r>
            <a:r>
              <a:rPr lang="en-US" sz="1000" dirty="0" smtClean="0"/>
              <a:t> </a:t>
            </a:r>
            <a:r>
              <a:rPr lang="en-US" sz="1000" dirty="0" err="1" smtClean="0"/>
              <a:t>Munícipal</a:t>
            </a:r>
            <a:r>
              <a:rPr lang="en-US" sz="1000" dirty="0" smtClean="0"/>
              <a:t> – </a:t>
            </a:r>
            <a:r>
              <a:rPr lang="en-US" sz="1000" dirty="0" err="1" smtClean="0"/>
              <a:t>Elaboração</a:t>
            </a:r>
            <a:r>
              <a:rPr lang="en-US" sz="1000" dirty="0" smtClean="0"/>
              <a:t> SPA/MAPA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472461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PERNAMBUCO</a:t>
            </a:r>
            <a:br>
              <a:rPr lang="en-US" dirty="0" smtClean="0"/>
            </a:br>
            <a:endParaRPr lang="en-US" dirty="0"/>
          </a:p>
        </p:txBody>
      </p:sp>
      <p:grpSp>
        <p:nvGrpSpPr>
          <p:cNvPr id="17" name="Group 16"/>
          <p:cNvGrpSpPr/>
          <p:nvPr/>
        </p:nvGrpSpPr>
        <p:grpSpPr>
          <a:xfrm>
            <a:off x="4415840" y="2129966"/>
            <a:ext cx="2943866" cy="892552"/>
            <a:chOff x="4027214" y="1234765"/>
            <a:chExt cx="2943866" cy="892552"/>
          </a:xfrm>
        </p:grpSpPr>
        <p:sp>
          <p:nvSpPr>
            <p:cNvPr id="18" name="Rectangle 17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4302650" y="1234765"/>
              <a:ext cx="950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Produção</a:t>
              </a:r>
              <a:endParaRPr lang="en-US" sz="14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302650" y="1604097"/>
              <a:ext cx="26684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Variação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(base </a:t>
              </a:r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09/10) %</a:t>
              </a:r>
              <a:endParaRPr lang="en-US" sz="1400" dirty="0">
                <a:cs typeface="Calibri"/>
              </a:endParaRPr>
            </a:p>
            <a:p>
              <a:endParaRPr lang="en-US" sz="1400" dirty="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Rebanho Bovino </a:t>
            </a:r>
            <a:r>
              <a:rPr lang="en-US" sz="2800" b="1" dirty="0" smtClean="0"/>
              <a:t>–</a:t>
            </a:r>
            <a:r>
              <a:rPr lang="pt-BR" sz="2800" b="1" dirty="0" smtClean="0"/>
              <a:t> cabeças - </a:t>
            </a:r>
            <a:r>
              <a:rPr lang="en-US" sz="2800" b="1" dirty="0" smtClean="0"/>
              <a:t>2009/10 a 2014</a:t>
            </a:r>
          </a:p>
        </p:txBody>
      </p:sp>
      <p:graphicFrame>
        <p:nvGraphicFramePr>
          <p:cNvPr id="11" name="Chart 10"/>
          <p:cNvGraphicFramePr>
            <a:graphicFrameLocks/>
          </p:cNvGraphicFramePr>
          <p:nvPr>
            <p:extLst/>
          </p:nvPr>
        </p:nvGraphicFramePr>
        <p:xfrm>
          <a:off x="457200" y="1417637"/>
          <a:ext cx="8229600" cy="50259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853440" y="6430211"/>
            <a:ext cx="47142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/>
              <a:t>Fonte</a:t>
            </a:r>
            <a:r>
              <a:rPr lang="en-US" sz="1000" dirty="0" smtClean="0"/>
              <a:t>: IBGE/PPM – </a:t>
            </a:r>
            <a:r>
              <a:rPr lang="en-US" sz="1000" dirty="0" err="1" smtClean="0"/>
              <a:t>Pesquisa</a:t>
            </a:r>
            <a:r>
              <a:rPr lang="en-US" sz="1000" dirty="0" smtClean="0"/>
              <a:t> da </a:t>
            </a:r>
            <a:r>
              <a:rPr lang="en-US" sz="1000" dirty="0" err="1" smtClean="0"/>
              <a:t>Pecuária</a:t>
            </a:r>
            <a:r>
              <a:rPr lang="en-US" sz="1000" dirty="0" smtClean="0"/>
              <a:t> </a:t>
            </a:r>
            <a:r>
              <a:rPr lang="en-US" sz="1000" dirty="0" err="1" smtClean="0"/>
              <a:t>Munícipal</a:t>
            </a:r>
            <a:r>
              <a:rPr lang="en-US" sz="1000" dirty="0" smtClean="0"/>
              <a:t> – </a:t>
            </a:r>
            <a:r>
              <a:rPr lang="en-US" sz="1000" dirty="0" err="1" smtClean="0"/>
              <a:t>Elaboração</a:t>
            </a:r>
            <a:r>
              <a:rPr lang="en-US" sz="1000" dirty="0" smtClean="0"/>
              <a:t> SPA/MAPA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574574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PIAUÍ</a:t>
            </a:r>
            <a:br>
              <a:rPr lang="en-US" dirty="0" smtClean="0"/>
            </a:br>
            <a:endParaRPr lang="en-US" dirty="0"/>
          </a:p>
        </p:txBody>
      </p:sp>
      <p:grpSp>
        <p:nvGrpSpPr>
          <p:cNvPr id="16" name="Group 15"/>
          <p:cNvGrpSpPr/>
          <p:nvPr/>
        </p:nvGrpSpPr>
        <p:grpSpPr>
          <a:xfrm>
            <a:off x="4415841" y="1681079"/>
            <a:ext cx="3349448" cy="892552"/>
            <a:chOff x="4027214" y="1234765"/>
            <a:chExt cx="3349448" cy="892552"/>
          </a:xfrm>
        </p:grpSpPr>
        <p:sp>
          <p:nvSpPr>
            <p:cNvPr id="17" name="Rectangle 16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4302650" y="1234765"/>
              <a:ext cx="950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Produção</a:t>
              </a:r>
              <a:endParaRPr lang="en-US" sz="14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302650" y="1604097"/>
              <a:ext cx="30740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Variação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(base </a:t>
              </a:r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09/10) %</a:t>
              </a:r>
              <a:endParaRPr lang="en-US" sz="1400" dirty="0">
                <a:cs typeface="Calibri"/>
              </a:endParaRPr>
            </a:p>
            <a:p>
              <a:endParaRPr lang="en-US" sz="1400" dirty="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Rebanho Bovino </a:t>
            </a:r>
            <a:r>
              <a:rPr lang="en-US" sz="2800" b="1" dirty="0" smtClean="0"/>
              <a:t>–</a:t>
            </a:r>
            <a:r>
              <a:rPr lang="pt-BR" sz="2800" b="1" dirty="0" smtClean="0"/>
              <a:t> cabeças - </a:t>
            </a:r>
            <a:r>
              <a:rPr lang="en-US" sz="2800" b="1" dirty="0" smtClean="0"/>
              <a:t>2009/10 a 2014</a:t>
            </a:r>
          </a:p>
        </p:txBody>
      </p:sp>
      <p:graphicFrame>
        <p:nvGraphicFramePr>
          <p:cNvPr id="13" name="Chart 12"/>
          <p:cNvGraphicFramePr>
            <a:graphicFrameLocks/>
          </p:cNvGraphicFramePr>
          <p:nvPr>
            <p:extLst/>
          </p:nvPr>
        </p:nvGraphicFramePr>
        <p:xfrm>
          <a:off x="457200" y="1417638"/>
          <a:ext cx="8229600" cy="50526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853440" y="6430211"/>
            <a:ext cx="47142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/>
              <a:t>Fonte</a:t>
            </a:r>
            <a:r>
              <a:rPr lang="en-US" sz="1000" dirty="0" smtClean="0"/>
              <a:t>: IBGE/PPM – </a:t>
            </a:r>
            <a:r>
              <a:rPr lang="en-US" sz="1000" dirty="0" err="1" smtClean="0"/>
              <a:t>Pesquisa</a:t>
            </a:r>
            <a:r>
              <a:rPr lang="en-US" sz="1000" dirty="0" smtClean="0"/>
              <a:t> da </a:t>
            </a:r>
            <a:r>
              <a:rPr lang="en-US" sz="1000" dirty="0" err="1" smtClean="0"/>
              <a:t>Pecuária</a:t>
            </a:r>
            <a:r>
              <a:rPr lang="en-US" sz="1000" dirty="0" smtClean="0"/>
              <a:t> </a:t>
            </a:r>
            <a:r>
              <a:rPr lang="en-US" sz="1000" dirty="0" err="1" smtClean="0"/>
              <a:t>Munícipal</a:t>
            </a:r>
            <a:r>
              <a:rPr lang="en-US" sz="1000" dirty="0" smtClean="0"/>
              <a:t> – </a:t>
            </a:r>
            <a:r>
              <a:rPr lang="en-US" sz="1000" dirty="0" err="1" smtClean="0"/>
              <a:t>Elaboração</a:t>
            </a:r>
            <a:r>
              <a:rPr lang="en-US" sz="1000" dirty="0" smtClean="0"/>
              <a:t> SPA/MAPA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607698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2579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RIO GRANDE DO NORTE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13" name="Chart 12"/>
          <p:cNvGraphicFramePr>
            <a:graphicFrameLocks/>
          </p:cNvGraphicFramePr>
          <p:nvPr>
            <p:extLst/>
          </p:nvPr>
        </p:nvGraphicFramePr>
        <p:xfrm>
          <a:off x="457200" y="1664885"/>
          <a:ext cx="8229600" cy="4818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6" name="Group 15"/>
          <p:cNvGrpSpPr/>
          <p:nvPr/>
        </p:nvGrpSpPr>
        <p:grpSpPr>
          <a:xfrm>
            <a:off x="4305729" y="2139413"/>
            <a:ext cx="3779702" cy="892552"/>
            <a:chOff x="4027214" y="1234765"/>
            <a:chExt cx="3779702" cy="892552"/>
          </a:xfrm>
        </p:grpSpPr>
        <p:sp>
          <p:nvSpPr>
            <p:cNvPr id="17" name="Rectangle 16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4302650" y="1234765"/>
              <a:ext cx="950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Produção</a:t>
              </a:r>
              <a:endParaRPr lang="en-US" sz="14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302650" y="1604097"/>
              <a:ext cx="35042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Variação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(base </a:t>
              </a:r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09/10) %</a:t>
              </a:r>
              <a:endParaRPr lang="en-US" sz="1400" dirty="0">
                <a:cs typeface="Calibri"/>
              </a:endParaRPr>
            </a:p>
            <a:p>
              <a:endParaRPr lang="en-US" sz="1400" dirty="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Rebanho Bovino </a:t>
            </a:r>
            <a:r>
              <a:rPr lang="en-US" sz="2800" b="1" dirty="0" smtClean="0"/>
              <a:t>–</a:t>
            </a:r>
            <a:r>
              <a:rPr lang="pt-BR" sz="2800" b="1" dirty="0" smtClean="0"/>
              <a:t> cabeças - </a:t>
            </a:r>
            <a:r>
              <a:rPr lang="en-US" sz="2800" b="1" dirty="0" smtClean="0"/>
              <a:t>2009/10 a 2014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3440" y="6430211"/>
            <a:ext cx="47142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/>
              <a:t>Fonte</a:t>
            </a:r>
            <a:r>
              <a:rPr lang="en-US" sz="1000" dirty="0" smtClean="0"/>
              <a:t>: IBGE/PPM – </a:t>
            </a:r>
            <a:r>
              <a:rPr lang="en-US" sz="1000" dirty="0" err="1" smtClean="0"/>
              <a:t>Pesquisa</a:t>
            </a:r>
            <a:r>
              <a:rPr lang="en-US" sz="1000" dirty="0" smtClean="0"/>
              <a:t> da </a:t>
            </a:r>
            <a:r>
              <a:rPr lang="en-US" sz="1000" dirty="0" err="1" smtClean="0"/>
              <a:t>Pecuária</a:t>
            </a:r>
            <a:r>
              <a:rPr lang="en-US" sz="1000" dirty="0" smtClean="0"/>
              <a:t> </a:t>
            </a:r>
            <a:r>
              <a:rPr lang="en-US" sz="1000" dirty="0" err="1" smtClean="0"/>
              <a:t>Munícipal</a:t>
            </a:r>
            <a:r>
              <a:rPr lang="en-US" sz="1000" dirty="0" smtClean="0"/>
              <a:t> – </a:t>
            </a:r>
            <a:r>
              <a:rPr lang="en-US" sz="1000" dirty="0" err="1" smtClean="0"/>
              <a:t>Elaboração</a:t>
            </a:r>
            <a:r>
              <a:rPr lang="en-US" sz="1000" dirty="0" smtClean="0"/>
              <a:t> SPA/MAPA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633112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0" y="213304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ALAGOAS</a:t>
            </a: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Área Colhida </a:t>
            </a:r>
            <a:r>
              <a:rPr lang="en-US" sz="2800" b="1" dirty="0" smtClean="0"/>
              <a:t>–</a:t>
            </a:r>
            <a:r>
              <a:rPr lang="pt-BR" sz="2800" b="1" dirty="0" smtClean="0"/>
              <a:t> em hectares - </a:t>
            </a:r>
            <a:r>
              <a:rPr lang="en-US" sz="2800" b="1" dirty="0" smtClean="0"/>
              <a:t>2009/10 a 2014</a:t>
            </a:r>
          </a:p>
        </p:txBody>
      </p:sp>
      <p:graphicFrame>
        <p:nvGraphicFramePr>
          <p:cNvPr id="17" name="Chart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8408237"/>
              </p:ext>
            </p:extLst>
          </p:nvPr>
        </p:nvGraphicFramePr>
        <p:xfrm>
          <a:off x="588211" y="1497263"/>
          <a:ext cx="8061157" cy="4545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9" name="Group 8"/>
          <p:cNvGrpSpPr/>
          <p:nvPr/>
        </p:nvGrpSpPr>
        <p:grpSpPr>
          <a:xfrm>
            <a:off x="5315299" y="1972748"/>
            <a:ext cx="2777378" cy="677109"/>
            <a:chOff x="4027214" y="1234765"/>
            <a:chExt cx="2777378" cy="677109"/>
          </a:xfrm>
        </p:grpSpPr>
        <p:sp>
          <p:nvSpPr>
            <p:cNvPr id="12" name="Rectangle 11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4302650" y="1234765"/>
              <a:ext cx="12773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Área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Colhida</a:t>
              </a:r>
              <a:r>
                <a:rPr lang="en-US" sz="1400" dirty="0" smtClean="0"/>
                <a:t>*</a:t>
              </a:r>
              <a:endParaRPr lang="en-US" sz="14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302650" y="1604097"/>
              <a:ext cx="25019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Variação</a:t>
              </a:r>
              <a:r>
                <a:rPr lang="en-US" sz="1400" dirty="0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(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base </a:t>
              </a:r>
              <a:r>
                <a:rPr lang="en-US" sz="1400" dirty="0" err="1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09/10) %</a:t>
              </a:r>
              <a:endParaRPr lang="en-US" sz="1400" dirty="0">
                <a:latin typeface="Calibri"/>
                <a:cs typeface="Calibri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853440" y="6230156"/>
            <a:ext cx="599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/>
              <a:t>Fonte</a:t>
            </a:r>
            <a:r>
              <a:rPr lang="en-US" sz="1000" dirty="0" smtClean="0"/>
              <a:t>: IBGE/PPM – </a:t>
            </a:r>
            <a:r>
              <a:rPr lang="en-US" sz="1000" dirty="0" err="1" smtClean="0"/>
              <a:t>Pesquisa</a:t>
            </a:r>
            <a:r>
              <a:rPr lang="en-US" sz="1000" dirty="0" smtClean="0"/>
              <a:t> da </a:t>
            </a:r>
            <a:r>
              <a:rPr lang="en-US" sz="1000" dirty="0" err="1" smtClean="0"/>
              <a:t>Pecuária</a:t>
            </a:r>
            <a:r>
              <a:rPr lang="en-US" sz="1000" dirty="0" smtClean="0"/>
              <a:t> </a:t>
            </a:r>
            <a:r>
              <a:rPr lang="en-US" sz="1000" dirty="0" err="1" smtClean="0"/>
              <a:t>Munícipal</a:t>
            </a:r>
            <a:r>
              <a:rPr lang="en-US" sz="1000" dirty="0" smtClean="0"/>
              <a:t> – </a:t>
            </a:r>
            <a:r>
              <a:rPr lang="en-US" sz="1000" dirty="0" err="1" smtClean="0"/>
              <a:t>Elaboração</a:t>
            </a:r>
            <a:r>
              <a:rPr lang="en-US" sz="1000" dirty="0" smtClean="0"/>
              <a:t> SPA/MAPA</a:t>
            </a:r>
          </a:p>
          <a:p>
            <a:r>
              <a:rPr lang="pt-BR" sz="1000" dirty="0" smtClean="0"/>
              <a:t>*Arroz </a:t>
            </a:r>
            <a:r>
              <a:rPr lang="pt-BR" sz="1000" dirty="0"/>
              <a:t>(em casca); Batata-doce; Cana-de-açúcar; Feijão (em grão); Mandioca; Milho (em grão) 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81041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2978"/>
            <a:ext cx="8229600" cy="483446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t-BR" sz="3600" b="1" dirty="0"/>
              <a:t>Produção de leite de </a:t>
            </a:r>
            <a:r>
              <a:rPr lang="pt-BR" sz="3600" b="1" dirty="0" smtClean="0"/>
              <a:t>Vaca</a:t>
            </a:r>
          </a:p>
          <a:p>
            <a:pPr marL="0" indent="0" algn="ctr">
              <a:buNone/>
            </a:pPr>
            <a:r>
              <a:rPr lang="pt-BR" sz="3600" b="1" smtClean="0"/>
              <a:t>SEMIÁRIDO sem MATOPIBA</a:t>
            </a:r>
            <a:endParaRPr lang="pt-BR" sz="3600" b="1" dirty="0" smtClean="0"/>
          </a:p>
          <a:p>
            <a:pPr marL="0" indent="0" algn="ctr">
              <a:buNone/>
            </a:pPr>
            <a:endParaRPr lang="pt-BR" sz="3600" b="1" dirty="0"/>
          </a:p>
          <a:p>
            <a:pPr marL="0" indent="0" algn="ctr">
              <a:buNone/>
            </a:pPr>
            <a:endParaRPr lang="pt-BR" sz="3600" b="1" dirty="0" smtClean="0"/>
          </a:p>
          <a:p>
            <a:pPr marL="0" indent="0" algn="ctr">
              <a:buNone/>
            </a:pPr>
            <a:r>
              <a:rPr lang="pt-BR" sz="3600" b="1" dirty="0" smtClean="0"/>
              <a:t>Quantidade Produzida</a:t>
            </a:r>
          </a:p>
          <a:p>
            <a:pPr marL="0" indent="0" algn="ctr">
              <a:buNone/>
            </a:pPr>
            <a:r>
              <a:rPr lang="en-US" sz="3600" b="1" dirty="0" smtClean="0"/>
              <a:t>E</a:t>
            </a:r>
            <a:endParaRPr lang="pt-BR" sz="3600" b="1" dirty="0" smtClean="0"/>
          </a:p>
          <a:p>
            <a:pPr marL="0" indent="0" algn="ctr">
              <a:buNone/>
            </a:pPr>
            <a:r>
              <a:rPr lang="pt-BR" sz="3600" b="1" dirty="0" smtClean="0"/>
              <a:t>Valor da Produção</a:t>
            </a:r>
          </a:p>
          <a:p>
            <a:pPr marL="0" indent="0" algn="ctr">
              <a:buNone/>
            </a:pPr>
            <a:r>
              <a:rPr lang="pt-BR" sz="3600" dirty="0" smtClean="0"/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13395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0" y="213304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ALAGOAS</a:t>
            </a: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Quantidade </a:t>
            </a:r>
            <a:r>
              <a:rPr lang="pt-BR" sz="2800" b="1" dirty="0"/>
              <a:t>em Mil </a:t>
            </a:r>
            <a:r>
              <a:rPr lang="pt-BR" sz="2800" b="1" dirty="0" smtClean="0"/>
              <a:t>litros - </a:t>
            </a:r>
            <a:r>
              <a:rPr lang="en-US" sz="2800" b="1" dirty="0" smtClean="0"/>
              <a:t>2009/10 a 2014</a:t>
            </a: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/>
          </p:nvPr>
        </p:nvGraphicFramePr>
        <p:xfrm>
          <a:off x="618737" y="1789670"/>
          <a:ext cx="8032716" cy="46611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9" name="Group 8"/>
          <p:cNvGrpSpPr/>
          <p:nvPr/>
        </p:nvGrpSpPr>
        <p:grpSpPr>
          <a:xfrm>
            <a:off x="2537921" y="2099188"/>
            <a:ext cx="2777378" cy="677109"/>
            <a:chOff x="4027214" y="1234765"/>
            <a:chExt cx="2777378" cy="677109"/>
          </a:xfrm>
        </p:grpSpPr>
        <p:sp>
          <p:nvSpPr>
            <p:cNvPr id="12" name="Rectangle 11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4302650" y="1234765"/>
              <a:ext cx="950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Produção</a:t>
              </a:r>
              <a:endParaRPr lang="en-US" sz="14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302650" y="1604097"/>
              <a:ext cx="25019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Variação</a:t>
              </a:r>
              <a:r>
                <a:rPr lang="en-US" sz="1400" dirty="0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(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base </a:t>
              </a:r>
              <a:r>
                <a:rPr lang="en-US" sz="1400" dirty="0" err="1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09/10) %</a:t>
              </a:r>
              <a:endParaRPr lang="en-US" sz="1400" dirty="0">
                <a:latin typeface="Calibri"/>
                <a:cs typeface="Calibri"/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7193218" y="6073886"/>
            <a:ext cx="600645" cy="338554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pPr algn="r"/>
            <a:r>
              <a:rPr lang="en-US" sz="1600" dirty="0" smtClean="0"/>
              <a:t>2014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35703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0" y="213304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ALAGOAS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Valor da Produção em Mil Reais - </a:t>
            </a:r>
            <a:r>
              <a:rPr lang="en-US" sz="2800" b="1" dirty="0" smtClean="0"/>
              <a:t>2009/10 a 2014</a:t>
            </a:r>
          </a:p>
        </p:txBody>
      </p:sp>
      <p:graphicFrame>
        <p:nvGraphicFramePr>
          <p:cNvPr id="21" name="Chart 20"/>
          <p:cNvGraphicFramePr>
            <a:graphicFrameLocks/>
          </p:cNvGraphicFramePr>
          <p:nvPr>
            <p:extLst/>
          </p:nvPr>
        </p:nvGraphicFramePr>
        <p:xfrm>
          <a:off x="501346" y="1793525"/>
          <a:ext cx="8355772" cy="45244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5" name="Group 14"/>
          <p:cNvGrpSpPr/>
          <p:nvPr/>
        </p:nvGrpSpPr>
        <p:grpSpPr>
          <a:xfrm>
            <a:off x="2006025" y="2014411"/>
            <a:ext cx="3019850" cy="892552"/>
            <a:chOff x="4027214" y="1234765"/>
            <a:chExt cx="3019850" cy="892552"/>
          </a:xfrm>
        </p:grpSpPr>
        <p:sp>
          <p:nvSpPr>
            <p:cNvPr id="16" name="Rectangle 15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4302650" y="1234765"/>
              <a:ext cx="950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Produção</a:t>
              </a:r>
              <a:endParaRPr lang="en-US" sz="14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302649" y="1604097"/>
              <a:ext cx="274441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Variação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(base </a:t>
              </a:r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09/10) %</a:t>
              </a:r>
              <a:endParaRPr lang="en-US" sz="1400" dirty="0">
                <a:cs typeface="Calibri"/>
              </a:endParaRPr>
            </a:p>
            <a:p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707287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BAHIA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/>
          </p:nvPr>
        </p:nvGraphicFramePr>
        <p:xfrm>
          <a:off x="457200" y="1720487"/>
          <a:ext cx="8229600" cy="46076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Quantidade </a:t>
            </a:r>
            <a:r>
              <a:rPr lang="pt-BR" sz="2800" b="1" dirty="0"/>
              <a:t>em Mil </a:t>
            </a:r>
            <a:r>
              <a:rPr lang="pt-BR" sz="2800" b="1" dirty="0" smtClean="0"/>
              <a:t>litros - </a:t>
            </a:r>
            <a:r>
              <a:rPr lang="en-US" sz="2800" b="1" dirty="0" smtClean="0"/>
              <a:t>2009/10 a 2014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4415840" y="2129966"/>
            <a:ext cx="2799603" cy="677109"/>
            <a:chOff x="4027214" y="1234765"/>
            <a:chExt cx="2799603" cy="677109"/>
          </a:xfrm>
        </p:grpSpPr>
        <p:sp>
          <p:nvSpPr>
            <p:cNvPr id="21" name="Rectangle 20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22" name="Straight Connector 21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4302650" y="1234765"/>
              <a:ext cx="950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Produção</a:t>
              </a:r>
              <a:endParaRPr lang="en-US" sz="14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302650" y="1604097"/>
              <a:ext cx="252416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Variação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(base </a:t>
              </a:r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09/10) %</a:t>
              </a:r>
              <a:endParaRPr lang="en-US" sz="1400" dirty="0">
                <a:cs typeface="Calibri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7215443" y="5957943"/>
            <a:ext cx="600645" cy="338554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/>
              <a:t>2014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31315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BAHIA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/>
          </p:nvPr>
        </p:nvGraphicFramePr>
        <p:xfrm>
          <a:off x="575316" y="1774765"/>
          <a:ext cx="8111484" cy="4526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Valor da Produção em Mil Reais - </a:t>
            </a:r>
            <a:r>
              <a:rPr lang="en-US" sz="2800" b="1" dirty="0" smtClean="0"/>
              <a:t>2009/10 a 2014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3137930" y="2129966"/>
            <a:ext cx="3106691" cy="892552"/>
            <a:chOff x="4027214" y="1234765"/>
            <a:chExt cx="3106691" cy="892552"/>
          </a:xfrm>
        </p:grpSpPr>
        <p:sp>
          <p:nvSpPr>
            <p:cNvPr id="16" name="Rectangle 15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4302650" y="1234765"/>
              <a:ext cx="950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Produção</a:t>
              </a:r>
              <a:endParaRPr lang="en-US" sz="14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302650" y="1604097"/>
              <a:ext cx="283125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Variação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(base </a:t>
              </a:r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09/10) %</a:t>
              </a:r>
              <a:endParaRPr lang="en-US" sz="1400" dirty="0">
                <a:cs typeface="Calibri"/>
              </a:endParaRPr>
            </a:p>
            <a:p>
              <a:endParaRPr lang="en-US" sz="1400" dirty="0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7185323" y="5957943"/>
            <a:ext cx="600645" cy="338554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/>
              <a:t>2014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99714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CEARÁ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/>
          </p:nvPr>
        </p:nvGraphicFramePr>
        <p:xfrm>
          <a:off x="404690" y="1802023"/>
          <a:ext cx="8282110" cy="45484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Quantidade </a:t>
            </a:r>
            <a:r>
              <a:rPr lang="pt-BR" sz="2800" b="1" dirty="0"/>
              <a:t>em Mil </a:t>
            </a:r>
            <a:r>
              <a:rPr lang="pt-BR" sz="2800" b="1" dirty="0" smtClean="0"/>
              <a:t>litros - </a:t>
            </a:r>
            <a:r>
              <a:rPr lang="en-US" sz="2800" b="1" dirty="0" smtClean="0"/>
              <a:t>2009/10 a 2014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2874427" y="2126637"/>
            <a:ext cx="3280371" cy="1107996"/>
            <a:chOff x="4027214" y="1234765"/>
            <a:chExt cx="2683345" cy="1107996"/>
          </a:xfrm>
        </p:grpSpPr>
        <p:sp>
          <p:nvSpPr>
            <p:cNvPr id="17" name="Rectangle 16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4302650" y="1234765"/>
              <a:ext cx="950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Produção</a:t>
              </a:r>
              <a:endParaRPr lang="en-US" sz="14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302650" y="1604097"/>
              <a:ext cx="240790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Variação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(base </a:t>
              </a:r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09/10) %</a:t>
              </a:r>
              <a:endParaRPr lang="en-US" sz="1400" dirty="0">
                <a:cs typeface="Calibri"/>
              </a:endParaRPr>
            </a:p>
            <a:p>
              <a:endParaRPr lang="en-US" sz="1400" dirty="0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7221793" y="5957943"/>
            <a:ext cx="600645" cy="338554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/>
              <a:t>2014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37519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CEARÁ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/>
          </p:nvPr>
        </p:nvGraphicFramePr>
        <p:xfrm>
          <a:off x="597026" y="1878013"/>
          <a:ext cx="8089774" cy="4505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Valor da Produção em Mil Reais - </a:t>
            </a:r>
            <a:r>
              <a:rPr lang="en-US" sz="2800" b="1" dirty="0" smtClean="0"/>
              <a:t>2009/10 a 2014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2016887" y="2204299"/>
            <a:ext cx="2998135" cy="892552"/>
            <a:chOff x="4027214" y="1234765"/>
            <a:chExt cx="2892613" cy="892552"/>
          </a:xfrm>
        </p:grpSpPr>
        <p:sp>
          <p:nvSpPr>
            <p:cNvPr id="16" name="Rectangle 15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4302650" y="1234765"/>
              <a:ext cx="950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Produção</a:t>
              </a:r>
              <a:endParaRPr lang="en-US" sz="14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302649" y="1604097"/>
              <a:ext cx="261717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Variação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(base </a:t>
              </a:r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09/10) %</a:t>
              </a:r>
              <a:endParaRPr lang="en-US" sz="1400" dirty="0">
                <a:cs typeface="Calibri"/>
              </a:endParaRPr>
            </a:p>
            <a:p>
              <a:endParaRPr lang="en-US" sz="1400" dirty="0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7239598" y="6023351"/>
            <a:ext cx="600645" cy="338554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/>
              <a:t>2014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49134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MINAS GERAIS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/>
          </p:nvPr>
        </p:nvGraphicFramePr>
        <p:xfrm>
          <a:off x="662157" y="1864780"/>
          <a:ext cx="7815334" cy="4442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Quantidade </a:t>
            </a:r>
            <a:r>
              <a:rPr lang="pt-BR" sz="2800" b="1" dirty="0"/>
              <a:t>em Mil </a:t>
            </a:r>
            <a:r>
              <a:rPr lang="pt-BR" sz="2800" b="1" dirty="0" smtClean="0"/>
              <a:t>litros - </a:t>
            </a:r>
            <a:r>
              <a:rPr lang="en-US" sz="2800" b="1" dirty="0" smtClean="0"/>
              <a:t>2009/10 a 2014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5163035" y="1706166"/>
            <a:ext cx="2782842" cy="892552"/>
            <a:chOff x="4027214" y="1234765"/>
            <a:chExt cx="2869682" cy="892552"/>
          </a:xfrm>
        </p:grpSpPr>
        <p:sp>
          <p:nvSpPr>
            <p:cNvPr id="17" name="Rectangle 16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4302650" y="1234765"/>
              <a:ext cx="950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Produção</a:t>
              </a:r>
              <a:endParaRPr lang="en-US" sz="14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302650" y="1604097"/>
              <a:ext cx="259424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Variação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(base </a:t>
              </a:r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09/10) %</a:t>
              </a:r>
              <a:endParaRPr lang="en-US" sz="1400" dirty="0">
                <a:cs typeface="Calibri"/>
              </a:endParaRPr>
            </a:p>
            <a:p>
              <a:endParaRPr lang="en-US" sz="1400" dirty="0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7015418" y="5919843"/>
            <a:ext cx="600645" cy="338554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/>
              <a:t>2014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723420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MINAS GERAIS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/>
          </p:nvPr>
        </p:nvGraphicFramePr>
        <p:xfrm>
          <a:off x="457200" y="1834590"/>
          <a:ext cx="8229600" cy="46027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Valor da Produção em Mil Reais - </a:t>
            </a:r>
            <a:r>
              <a:rPr lang="en-US" sz="2800" b="1" dirty="0" smtClean="0"/>
              <a:t>2009/10 a 2014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1875764" y="2099188"/>
            <a:ext cx="2813606" cy="892552"/>
            <a:chOff x="4027214" y="1234765"/>
            <a:chExt cx="2813606" cy="892552"/>
          </a:xfrm>
        </p:grpSpPr>
        <p:sp>
          <p:nvSpPr>
            <p:cNvPr id="16" name="Rectangle 15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4302650" y="1234765"/>
              <a:ext cx="950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Produção</a:t>
              </a:r>
              <a:endParaRPr lang="en-US" sz="14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302650" y="1604097"/>
              <a:ext cx="25381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Variação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(base </a:t>
              </a:r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09/10) %</a:t>
              </a:r>
              <a:endParaRPr lang="en-US" sz="1400" dirty="0">
                <a:cs typeface="Calibri"/>
              </a:endParaRPr>
            </a:p>
            <a:p>
              <a:endParaRPr lang="en-US" sz="1400" dirty="0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7228743" y="6066503"/>
            <a:ext cx="600645" cy="338554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/>
              <a:t>2014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02374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PARAÍBA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7" name="Chart 6"/>
          <p:cNvGraphicFramePr>
            <a:graphicFrameLocks/>
          </p:cNvGraphicFramePr>
          <p:nvPr>
            <p:extLst/>
          </p:nvPr>
        </p:nvGraphicFramePr>
        <p:xfrm>
          <a:off x="598316" y="1774765"/>
          <a:ext cx="7933733" cy="45484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Quantidade </a:t>
            </a:r>
            <a:r>
              <a:rPr lang="pt-BR" sz="2800" b="1" dirty="0"/>
              <a:t>em Mil </a:t>
            </a:r>
            <a:r>
              <a:rPr lang="pt-BR" sz="2800" b="1" dirty="0" smtClean="0"/>
              <a:t>litros - </a:t>
            </a:r>
            <a:r>
              <a:rPr lang="en-US" sz="2800" b="1" dirty="0" smtClean="0"/>
              <a:t>2009/10 a 2014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4415840" y="2136906"/>
            <a:ext cx="2965576" cy="892552"/>
            <a:chOff x="4027214" y="1234765"/>
            <a:chExt cx="2965576" cy="892552"/>
          </a:xfrm>
        </p:grpSpPr>
        <p:sp>
          <p:nvSpPr>
            <p:cNvPr id="18" name="Rectangle 17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4302650" y="1234765"/>
              <a:ext cx="950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Produção</a:t>
              </a:r>
              <a:endParaRPr lang="en-US" sz="14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302650" y="1604097"/>
              <a:ext cx="26901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Variação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(base </a:t>
              </a:r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09/10) %</a:t>
              </a:r>
              <a:endParaRPr lang="en-US" sz="1400" dirty="0">
                <a:cs typeface="Calibri"/>
              </a:endParaRPr>
            </a:p>
            <a:p>
              <a:endParaRPr lang="en-US" sz="1400" dirty="0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7063043" y="5931011"/>
            <a:ext cx="600645" cy="338554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/>
              <a:t>2014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792604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0" y="213304"/>
            <a:ext cx="9144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ALAGOAS</a:t>
            </a: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Valor da Produção </a:t>
            </a:r>
            <a:r>
              <a:rPr lang="en-US" sz="2800" b="1" dirty="0" smtClean="0"/>
              <a:t>–</a:t>
            </a:r>
            <a:r>
              <a:rPr lang="pt-BR" sz="2800" b="1" dirty="0" smtClean="0"/>
              <a:t> em mil reais - </a:t>
            </a:r>
            <a:r>
              <a:rPr lang="en-US" sz="2800" b="1" dirty="0" smtClean="0"/>
              <a:t>2009/10 a 2014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53440" y="6230156"/>
            <a:ext cx="5991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/>
              <a:t>Fonte</a:t>
            </a:r>
            <a:r>
              <a:rPr lang="en-US" sz="1000" dirty="0" smtClean="0"/>
              <a:t>: IBGE/PPM – </a:t>
            </a:r>
            <a:r>
              <a:rPr lang="en-US" sz="1000" dirty="0" err="1" smtClean="0"/>
              <a:t>Pesquisa</a:t>
            </a:r>
            <a:r>
              <a:rPr lang="en-US" sz="1000" dirty="0" smtClean="0"/>
              <a:t> da </a:t>
            </a:r>
            <a:r>
              <a:rPr lang="en-US" sz="1000" dirty="0" err="1" smtClean="0"/>
              <a:t>Pecuária</a:t>
            </a:r>
            <a:r>
              <a:rPr lang="en-US" sz="1000" dirty="0" smtClean="0"/>
              <a:t> </a:t>
            </a:r>
            <a:r>
              <a:rPr lang="en-US" sz="1000" dirty="0" err="1" smtClean="0"/>
              <a:t>Munícipal</a:t>
            </a:r>
            <a:r>
              <a:rPr lang="en-US" sz="1000" dirty="0" smtClean="0"/>
              <a:t> – </a:t>
            </a:r>
            <a:r>
              <a:rPr lang="en-US" sz="1000" dirty="0" err="1" smtClean="0"/>
              <a:t>Elaboração</a:t>
            </a:r>
            <a:r>
              <a:rPr lang="en-US" sz="1000" dirty="0" smtClean="0"/>
              <a:t> SPA/MAPA</a:t>
            </a:r>
          </a:p>
          <a:p>
            <a:r>
              <a:rPr lang="pt-BR" sz="1000" dirty="0" smtClean="0"/>
              <a:t>*Arroz </a:t>
            </a:r>
            <a:r>
              <a:rPr lang="pt-BR" sz="1000" dirty="0"/>
              <a:t>(em casca); Batata-doce; Cana-de-açúcar; Feijão (em grão); Mandioca; Milho (em grão) </a:t>
            </a:r>
            <a:endParaRPr lang="en-US" sz="1000" dirty="0"/>
          </a:p>
        </p:txBody>
      </p:sp>
      <p:graphicFrame>
        <p:nvGraphicFramePr>
          <p:cNvPr id="22" name="Chart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0312928"/>
              </p:ext>
            </p:extLst>
          </p:nvPr>
        </p:nvGraphicFramePr>
        <p:xfrm>
          <a:off x="467895" y="1524000"/>
          <a:ext cx="8248316" cy="438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6" name="Group 15"/>
          <p:cNvGrpSpPr/>
          <p:nvPr/>
        </p:nvGrpSpPr>
        <p:grpSpPr>
          <a:xfrm>
            <a:off x="5315300" y="1846308"/>
            <a:ext cx="2777378" cy="677109"/>
            <a:chOff x="4027214" y="1234765"/>
            <a:chExt cx="2777378" cy="677109"/>
          </a:xfrm>
        </p:grpSpPr>
        <p:sp>
          <p:nvSpPr>
            <p:cNvPr id="18" name="Rectangle 17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4302650" y="1234765"/>
              <a:ext cx="19490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Valor da </a:t>
              </a:r>
              <a:r>
                <a:rPr lang="en-US" sz="1400" dirty="0" err="1" smtClean="0"/>
                <a:t>Produção</a:t>
              </a:r>
              <a:r>
                <a:rPr lang="en-US" sz="1400" dirty="0" smtClean="0"/>
                <a:t>*</a:t>
              </a:r>
              <a:endParaRPr lang="en-US" sz="14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302650" y="1604097"/>
              <a:ext cx="25019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Variação</a:t>
              </a:r>
              <a:r>
                <a:rPr lang="en-US" sz="1400" dirty="0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(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base </a:t>
              </a:r>
              <a:r>
                <a:rPr lang="en-US" sz="1400" dirty="0" err="1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09/10) %</a:t>
              </a:r>
              <a:endParaRPr lang="en-US" sz="1400" dirty="0">
                <a:latin typeface="Calibri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7510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PARAÍBA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/>
          </p:nvPr>
        </p:nvGraphicFramePr>
        <p:xfrm>
          <a:off x="457200" y="1856301"/>
          <a:ext cx="8229600" cy="4472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Valor da Produção em Mil Reais - </a:t>
            </a:r>
            <a:r>
              <a:rPr lang="en-US" sz="2800" b="1" dirty="0" smtClean="0"/>
              <a:t>2009/10 a 2014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4415840" y="2129966"/>
            <a:ext cx="2943866" cy="892552"/>
            <a:chOff x="4027214" y="1234765"/>
            <a:chExt cx="2943866" cy="892552"/>
          </a:xfrm>
        </p:grpSpPr>
        <p:sp>
          <p:nvSpPr>
            <p:cNvPr id="16" name="Rectangle 15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4302650" y="1234765"/>
              <a:ext cx="950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Produção</a:t>
              </a:r>
              <a:endParaRPr lang="en-US" sz="14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302650" y="1604097"/>
              <a:ext cx="26684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Variação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(base </a:t>
              </a:r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09/10) %</a:t>
              </a:r>
              <a:endParaRPr lang="en-US" sz="1400" dirty="0">
                <a:cs typeface="Calibri"/>
              </a:endParaRPr>
            </a:p>
            <a:p>
              <a:endParaRPr lang="en-US" sz="1400" dirty="0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7120193" y="5957943"/>
            <a:ext cx="600645" cy="338554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/>
              <a:t>2014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572683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PERNAMBUCO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/>
          </p:nvPr>
        </p:nvGraphicFramePr>
        <p:xfrm>
          <a:off x="469547" y="1802023"/>
          <a:ext cx="8217253" cy="4483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Quantidade </a:t>
            </a:r>
            <a:r>
              <a:rPr lang="pt-BR" sz="2800" b="1" dirty="0"/>
              <a:t>em Mil </a:t>
            </a:r>
            <a:r>
              <a:rPr lang="pt-BR" sz="2800" b="1" dirty="0" smtClean="0"/>
              <a:t>litros - </a:t>
            </a:r>
            <a:r>
              <a:rPr lang="en-US" sz="2800" b="1" dirty="0" smtClean="0"/>
              <a:t>2009/10 a 2014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4415840" y="2129966"/>
            <a:ext cx="2943866" cy="892552"/>
            <a:chOff x="4027214" y="1234765"/>
            <a:chExt cx="2943866" cy="892552"/>
          </a:xfrm>
        </p:grpSpPr>
        <p:sp>
          <p:nvSpPr>
            <p:cNvPr id="18" name="Rectangle 17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4302650" y="1234765"/>
              <a:ext cx="950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Produção</a:t>
              </a:r>
              <a:endParaRPr lang="en-US" sz="14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302650" y="1604097"/>
              <a:ext cx="266843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Variação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(base </a:t>
              </a:r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09/10) %</a:t>
              </a:r>
              <a:endParaRPr lang="en-US" sz="1400" dirty="0">
                <a:cs typeface="Calibri"/>
              </a:endParaRPr>
            </a:p>
            <a:p>
              <a:endParaRPr lang="en-US" sz="1400" dirty="0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7199568" y="5884918"/>
            <a:ext cx="600645" cy="338554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/>
              <a:t>2014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3057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PERNAMBUCO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/>
          </p:nvPr>
        </p:nvGraphicFramePr>
        <p:xfrm>
          <a:off x="457200" y="1845445"/>
          <a:ext cx="8229600" cy="4548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Valor da Produção em Mil Reais - </a:t>
            </a:r>
            <a:r>
              <a:rPr lang="en-US" sz="2800" b="1" dirty="0" smtClean="0"/>
              <a:t>2009/10 a 2014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3984555" y="1991467"/>
            <a:ext cx="3855688" cy="892552"/>
            <a:chOff x="4027214" y="1234765"/>
            <a:chExt cx="3855688" cy="892552"/>
          </a:xfrm>
        </p:grpSpPr>
        <p:sp>
          <p:nvSpPr>
            <p:cNvPr id="16" name="Rectangle 15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4302650" y="1234765"/>
              <a:ext cx="950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Produção</a:t>
              </a:r>
              <a:endParaRPr lang="en-US" sz="14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302650" y="1604097"/>
              <a:ext cx="35802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Variação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(base </a:t>
              </a:r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09/10) %</a:t>
              </a:r>
              <a:endParaRPr lang="en-US" sz="1400" dirty="0">
                <a:cs typeface="Calibri"/>
              </a:endParaRPr>
            </a:p>
            <a:p>
              <a:endParaRPr lang="en-US" sz="1400" dirty="0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7239598" y="6023079"/>
            <a:ext cx="600645" cy="338554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/>
              <a:t>2014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1072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PIAUÍ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/>
          </p:nvPr>
        </p:nvGraphicFramePr>
        <p:xfrm>
          <a:off x="454419" y="1975711"/>
          <a:ext cx="8232382" cy="4407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Quantidade </a:t>
            </a:r>
            <a:r>
              <a:rPr lang="pt-BR" sz="2800" b="1" dirty="0"/>
              <a:t>em Mil </a:t>
            </a:r>
            <a:r>
              <a:rPr lang="pt-BR" sz="2800" b="1" dirty="0" smtClean="0"/>
              <a:t>litros - </a:t>
            </a:r>
            <a:r>
              <a:rPr lang="en-US" sz="2800" b="1" dirty="0" smtClean="0"/>
              <a:t>2009/10 a 2014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4415840" y="2129966"/>
            <a:ext cx="3349448" cy="892552"/>
            <a:chOff x="4027214" y="1234765"/>
            <a:chExt cx="3349448" cy="892552"/>
          </a:xfrm>
        </p:grpSpPr>
        <p:sp>
          <p:nvSpPr>
            <p:cNvPr id="17" name="Rectangle 16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4302650" y="1234765"/>
              <a:ext cx="950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Produção</a:t>
              </a:r>
              <a:endParaRPr lang="en-US" sz="14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302650" y="1604097"/>
              <a:ext cx="30740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Variação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(base </a:t>
              </a:r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09/10) %</a:t>
              </a:r>
              <a:endParaRPr lang="en-US" sz="1400" dirty="0">
                <a:cs typeface="Calibri"/>
              </a:endParaRPr>
            </a:p>
            <a:p>
              <a:endParaRPr lang="en-US" sz="1400" dirty="0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7164643" y="5983343"/>
            <a:ext cx="600645" cy="338554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/>
              <a:t>2014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38102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PIAUÍ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/>
          </p:nvPr>
        </p:nvGraphicFramePr>
        <p:xfrm>
          <a:off x="457200" y="1812879"/>
          <a:ext cx="8229600" cy="4472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Valor da Produção em Mil Reais - </a:t>
            </a:r>
            <a:r>
              <a:rPr lang="en-US" sz="2800" b="1" dirty="0" smtClean="0"/>
              <a:t>2009/10 a 2014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2709066" y="2129966"/>
            <a:ext cx="3413548" cy="892552"/>
            <a:chOff x="4027214" y="1234765"/>
            <a:chExt cx="3413548" cy="892552"/>
          </a:xfrm>
        </p:grpSpPr>
        <p:sp>
          <p:nvSpPr>
            <p:cNvPr id="16" name="Rectangle 15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4302650" y="1234765"/>
              <a:ext cx="950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Produção</a:t>
              </a:r>
              <a:endParaRPr lang="en-US" sz="14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302650" y="1604097"/>
              <a:ext cx="31381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Variação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(base </a:t>
              </a:r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09/10) %</a:t>
              </a:r>
              <a:endParaRPr lang="en-US" sz="1400" dirty="0">
                <a:cs typeface="Calibri"/>
              </a:endParaRPr>
            </a:p>
            <a:p>
              <a:endParaRPr lang="en-US" sz="1400" dirty="0"/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7228743" y="5925375"/>
            <a:ext cx="600645" cy="338554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/>
              <a:t>2014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81922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RIO GRANDE DO NORTE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9" name="Chart 8"/>
          <p:cNvGraphicFramePr>
            <a:graphicFrameLocks/>
          </p:cNvGraphicFramePr>
          <p:nvPr>
            <p:extLst/>
          </p:nvPr>
        </p:nvGraphicFramePr>
        <p:xfrm>
          <a:off x="457200" y="1758362"/>
          <a:ext cx="8229600" cy="44835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Quantidade </a:t>
            </a:r>
            <a:r>
              <a:rPr lang="pt-BR" sz="2800" b="1" dirty="0"/>
              <a:t>em Mil </a:t>
            </a:r>
            <a:r>
              <a:rPr lang="pt-BR" sz="2800" b="1" dirty="0" smtClean="0"/>
              <a:t>litros - </a:t>
            </a:r>
            <a:r>
              <a:rPr lang="en-US" sz="2800" b="1" dirty="0" smtClean="0"/>
              <a:t>2009/10 a 2014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4415840" y="2129966"/>
            <a:ext cx="3779702" cy="892552"/>
            <a:chOff x="4027214" y="1234765"/>
            <a:chExt cx="3779702" cy="892552"/>
          </a:xfrm>
        </p:grpSpPr>
        <p:sp>
          <p:nvSpPr>
            <p:cNvPr id="17" name="Rectangle 16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4302650" y="1234765"/>
              <a:ext cx="950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Produção</a:t>
              </a:r>
              <a:endParaRPr lang="en-US" sz="14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302650" y="1604097"/>
              <a:ext cx="35042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Variação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(base </a:t>
              </a:r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09/10) %</a:t>
              </a:r>
              <a:endParaRPr lang="en-US" sz="1400" dirty="0">
                <a:cs typeface="Calibri"/>
              </a:endParaRPr>
            </a:p>
            <a:p>
              <a:endParaRPr lang="en-US" sz="1400" dirty="0"/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7174168" y="5864336"/>
            <a:ext cx="600645" cy="338554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/>
              <a:t>2014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24217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RIO GRANDE DO NORTE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/>
          </p:nvPr>
        </p:nvGraphicFramePr>
        <p:xfrm>
          <a:off x="457200" y="1812879"/>
          <a:ext cx="8229600" cy="4537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Valor da Produção em Mil Reais - </a:t>
            </a:r>
            <a:r>
              <a:rPr lang="en-US" sz="2800" b="1" dirty="0" smtClean="0"/>
              <a:t>2009/10 a 2014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2016879" y="2234359"/>
            <a:ext cx="3388922" cy="892552"/>
            <a:chOff x="4027214" y="1234765"/>
            <a:chExt cx="3388922" cy="892552"/>
          </a:xfrm>
        </p:grpSpPr>
        <p:sp>
          <p:nvSpPr>
            <p:cNvPr id="16" name="Rectangle 15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4302650" y="1234765"/>
              <a:ext cx="950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Produção</a:t>
              </a:r>
              <a:endParaRPr lang="en-US" sz="14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302650" y="1604097"/>
              <a:ext cx="311348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Variação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(base </a:t>
              </a:r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09/10) %</a:t>
              </a:r>
              <a:endParaRPr lang="en-US" sz="1400" dirty="0">
                <a:cs typeface="Calibri"/>
              </a:endParaRPr>
            </a:p>
            <a:p>
              <a:endParaRPr lang="en-US" sz="1400" dirty="0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6440097" y="5990390"/>
            <a:ext cx="224670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/>
              <a:t>2014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95041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SERGIPE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/>
          </p:nvPr>
        </p:nvGraphicFramePr>
        <p:xfrm>
          <a:off x="369070" y="1958900"/>
          <a:ext cx="8317729" cy="4483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Quantidade </a:t>
            </a:r>
            <a:r>
              <a:rPr lang="pt-BR" sz="2800" b="1" dirty="0"/>
              <a:t>em Mil </a:t>
            </a:r>
            <a:r>
              <a:rPr lang="pt-BR" sz="2800" b="1" dirty="0" smtClean="0"/>
              <a:t>litros - </a:t>
            </a:r>
            <a:r>
              <a:rPr lang="en-US" sz="2800" b="1" dirty="0" smtClean="0"/>
              <a:t>2009/10 a 2014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1814695" y="1852968"/>
            <a:ext cx="3508327" cy="892552"/>
            <a:chOff x="4027214" y="1234765"/>
            <a:chExt cx="3508327" cy="892552"/>
          </a:xfrm>
        </p:grpSpPr>
        <p:sp>
          <p:nvSpPr>
            <p:cNvPr id="18" name="Rectangle 17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>
              <a:off x="4302650" y="1234765"/>
              <a:ext cx="950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Produção</a:t>
              </a:r>
              <a:endParaRPr lang="en-US" sz="14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302650" y="1604097"/>
              <a:ext cx="32328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Variação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(base </a:t>
              </a:r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09/10) %</a:t>
              </a:r>
              <a:endParaRPr lang="en-US" sz="1400" dirty="0">
                <a:cs typeface="Calibri"/>
              </a:endParaRPr>
            </a:p>
            <a:p>
              <a:endParaRPr lang="en-US" sz="1400" dirty="0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7240843" y="6012390"/>
            <a:ext cx="600645" cy="338554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/>
              <a:t>2014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767683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SERGIPE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/>
          </p:nvPr>
        </p:nvGraphicFramePr>
        <p:xfrm>
          <a:off x="457200" y="1812879"/>
          <a:ext cx="8229600" cy="45267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Valor da Produção em Mil Reais - </a:t>
            </a:r>
            <a:r>
              <a:rPr lang="en-US" sz="2800" b="1" dirty="0" smtClean="0"/>
              <a:t>2009/10 a 2014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2483646" y="2129966"/>
            <a:ext cx="3530037" cy="892552"/>
            <a:chOff x="4027214" y="1234765"/>
            <a:chExt cx="3530037" cy="892552"/>
          </a:xfrm>
        </p:grpSpPr>
        <p:sp>
          <p:nvSpPr>
            <p:cNvPr id="16" name="Rectangle 15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/>
            <p:cNvSpPr txBox="1"/>
            <p:nvPr/>
          </p:nvSpPr>
          <p:spPr>
            <a:xfrm>
              <a:off x="4302650" y="1234765"/>
              <a:ext cx="9507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Produção</a:t>
              </a:r>
              <a:endParaRPr lang="en-US" sz="14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302650" y="1604097"/>
              <a:ext cx="325460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Variação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(base </a:t>
              </a:r>
              <a:r>
                <a:rPr lang="en-US" sz="1400" dirty="0" err="1">
                  <a:solidFill>
                    <a:srgbClr val="000000"/>
                  </a:solidFill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ea typeface="Lucida Grande"/>
                  <a:cs typeface="Calibri"/>
                </a:rPr>
                <a:t> 09/10) %</a:t>
              </a:r>
              <a:endParaRPr lang="en-US" sz="1400" dirty="0">
                <a:cs typeface="Calibri"/>
              </a:endParaRPr>
            </a:p>
            <a:p>
              <a:endParaRPr lang="en-US" sz="1400" dirty="0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7120193" y="5957943"/>
            <a:ext cx="600645" cy="338554"/>
          </a:xfrm>
          <a:prstGeom prst="rect">
            <a:avLst/>
          </a:prstGeom>
          <a:solidFill>
            <a:srgbClr val="FFFFFF"/>
          </a:solidFill>
        </p:spPr>
        <p:txBody>
          <a:bodyPr wrap="none" rtlCol="0">
            <a:spAutoFit/>
          </a:bodyPr>
          <a:lstStyle/>
          <a:p>
            <a:r>
              <a:rPr lang="en-US" sz="1600" dirty="0" smtClean="0"/>
              <a:t>2014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94938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262407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/>
              <a:t>Desvio</a:t>
            </a:r>
            <a:r>
              <a:rPr lang="en-US" sz="3200" dirty="0" smtClean="0"/>
              <a:t> de </a:t>
            </a:r>
            <a:r>
              <a:rPr lang="en-US" sz="3200" dirty="0" err="1" smtClean="0"/>
              <a:t>Precipitação</a:t>
            </a:r>
            <a:r>
              <a:rPr lang="en-US" sz="3200" dirty="0" smtClean="0"/>
              <a:t> / </a:t>
            </a:r>
            <a:r>
              <a:rPr lang="en-US" sz="3200" dirty="0" err="1" smtClean="0"/>
              <a:t>Monitoramento</a:t>
            </a:r>
            <a:r>
              <a:rPr lang="en-US" sz="3200" dirty="0" smtClean="0"/>
              <a:t> de </a:t>
            </a:r>
            <a:r>
              <a:rPr lang="en-US" sz="3200" dirty="0" err="1" smtClean="0"/>
              <a:t>Seca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57547" y="1648277"/>
            <a:ext cx="9892997" cy="4236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094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BAHIA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8983520"/>
              </p:ext>
            </p:extLst>
          </p:nvPr>
        </p:nvGraphicFramePr>
        <p:xfrm>
          <a:off x="457200" y="1537368"/>
          <a:ext cx="8229600" cy="44383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4676868" y="2099188"/>
            <a:ext cx="2777378" cy="677109"/>
            <a:chOff x="4027214" y="1234765"/>
            <a:chExt cx="2777378" cy="677109"/>
          </a:xfrm>
        </p:grpSpPr>
        <p:sp>
          <p:nvSpPr>
            <p:cNvPr id="9" name="Rectangle 8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4302650" y="1234765"/>
              <a:ext cx="12773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Produção</a:t>
              </a:r>
              <a:r>
                <a:rPr lang="en-US" sz="1400" dirty="0" smtClean="0"/>
                <a:t>*</a:t>
              </a:r>
              <a:endParaRPr lang="en-US" sz="14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302650" y="1604097"/>
              <a:ext cx="25019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Variação</a:t>
              </a:r>
              <a:r>
                <a:rPr lang="en-US" sz="1400" dirty="0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(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base </a:t>
              </a:r>
              <a:r>
                <a:rPr lang="en-US" sz="1400" dirty="0" err="1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09/10) %</a:t>
              </a:r>
              <a:endParaRPr lang="en-US" sz="1400" dirty="0">
                <a:latin typeface="Calibri"/>
                <a:cs typeface="Calibri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53440" y="6230156"/>
            <a:ext cx="6967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/>
              <a:t>Fonte</a:t>
            </a:r>
            <a:r>
              <a:rPr lang="en-US" sz="1000" dirty="0" smtClean="0"/>
              <a:t>: IBGE/PPM – </a:t>
            </a:r>
            <a:r>
              <a:rPr lang="en-US" sz="1000" dirty="0" err="1" smtClean="0"/>
              <a:t>Pesquisa</a:t>
            </a:r>
            <a:r>
              <a:rPr lang="en-US" sz="1000" dirty="0" smtClean="0"/>
              <a:t> da </a:t>
            </a:r>
            <a:r>
              <a:rPr lang="en-US" sz="1000" dirty="0" err="1" smtClean="0"/>
              <a:t>Pecuária</a:t>
            </a:r>
            <a:r>
              <a:rPr lang="en-US" sz="1000" dirty="0" smtClean="0"/>
              <a:t> </a:t>
            </a:r>
            <a:r>
              <a:rPr lang="en-US" sz="1000" dirty="0" err="1" smtClean="0"/>
              <a:t>Munícipal</a:t>
            </a:r>
            <a:r>
              <a:rPr lang="en-US" sz="1000" dirty="0" smtClean="0"/>
              <a:t> – </a:t>
            </a:r>
            <a:r>
              <a:rPr lang="en-US" sz="1000" dirty="0" err="1" smtClean="0"/>
              <a:t>Elaboração</a:t>
            </a:r>
            <a:r>
              <a:rPr lang="en-US" sz="1000" dirty="0" smtClean="0"/>
              <a:t> SPA/MAPA</a:t>
            </a:r>
          </a:p>
          <a:p>
            <a:r>
              <a:rPr lang="pt-BR" sz="1000" dirty="0" smtClean="0"/>
              <a:t>*</a:t>
            </a:r>
            <a:r>
              <a:rPr lang="pt-BR" sz="1000" dirty="0"/>
              <a:t>Algodão herbáceo (em caroço); Cana-de-açúcar; Feijão (em grão); Mandioca; Melancia; Milho (em grão); Soja (em grão) </a:t>
            </a:r>
            <a:endParaRPr lang="en-US" sz="1000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818473"/>
            <a:ext cx="91439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 smtClean="0"/>
              <a:t>Culturas Anuais/Quantidade Produzida</a:t>
            </a:r>
            <a:r>
              <a:rPr lang="pt-BR" sz="2200" b="1" dirty="0"/>
              <a:t> </a:t>
            </a:r>
            <a:r>
              <a:rPr lang="pt-BR" sz="2200" b="1" dirty="0" smtClean="0"/>
              <a:t>- em toneladas - </a:t>
            </a:r>
            <a:r>
              <a:rPr lang="en-US" sz="2200" b="1" dirty="0" smtClean="0"/>
              <a:t>2009/10 a 2014</a:t>
            </a:r>
          </a:p>
        </p:txBody>
      </p:sp>
    </p:spTree>
    <p:extLst>
      <p:ext uri="{BB962C8B-B14F-4D97-AF65-F5344CB8AC3E}">
        <p14:creationId xmlns:p14="http://schemas.microsoft.com/office/powerpoint/2010/main" val="4067607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262407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/>
              <a:t>Desvio</a:t>
            </a:r>
            <a:r>
              <a:rPr lang="en-US" sz="3200" dirty="0" smtClean="0"/>
              <a:t> de </a:t>
            </a:r>
            <a:r>
              <a:rPr lang="en-US" sz="3200" dirty="0" err="1" smtClean="0"/>
              <a:t>Precipitação</a:t>
            </a:r>
            <a:r>
              <a:rPr lang="en-US" sz="3200" dirty="0" smtClean="0"/>
              <a:t> / </a:t>
            </a:r>
            <a:r>
              <a:rPr lang="en-US" sz="3200" dirty="0" err="1" smtClean="0"/>
              <a:t>Monitoramento</a:t>
            </a:r>
            <a:r>
              <a:rPr lang="en-US" sz="3200" dirty="0" smtClean="0"/>
              <a:t> de </a:t>
            </a:r>
            <a:r>
              <a:rPr lang="en-US" sz="3200" dirty="0" err="1" smtClean="0"/>
              <a:t>Seca</a:t>
            </a:r>
            <a:endParaRPr lang="en-US" sz="3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54920" y="1630289"/>
            <a:ext cx="9890370" cy="4470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259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262407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/>
              <a:t>Desvio</a:t>
            </a:r>
            <a:r>
              <a:rPr lang="en-US" sz="3200" dirty="0" smtClean="0"/>
              <a:t> de </a:t>
            </a:r>
            <a:r>
              <a:rPr lang="en-US" sz="3200" dirty="0" err="1" smtClean="0"/>
              <a:t>Precipitação</a:t>
            </a:r>
            <a:r>
              <a:rPr lang="en-US" sz="3200" dirty="0" smtClean="0"/>
              <a:t> / </a:t>
            </a:r>
            <a:r>
              <a:rPr lang="en-US" sz="3200" dirty="0" err="1" smtClean="0"/>
              <a:t>Monitoramento</a:t>
            </a:r>
            <a:r>
              <a:rPr lang="en-US" sz="3200" dirty="0" smtClean="0"/>
              <a:t> de </a:t>
            </a:r>
            <a:r>
              <a:rPr lang="en-US" sz="3200" dirty="0" err="1" smtClean="0"/>
              <a:t>Seca</a:t>
            </a:r>
            <a:endParaRPr lang="en-US" sz="3200" dirty="0"/>
          </a:p>
        </p:txBody>
      </p:sp>
      <p:sp>
        <p:nvSpPr>
          <p:cNvPr id="8" name="Rectangle 7"/>
          <p:cNvSpPr/>
          <p:nvPr/>
        </p:nvSpPr>
        <p:spPr>
          <a:xfrm>
            <a:off x="5222295" y="4041997"/>
            <a:ext cx="1004094" cy="17909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62593" y="1652001"/>
            <a:ext cx="9898043" cy="445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589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262407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/>
              <a:t>Desvio</a:t>
            </a:r>
            <a:r>
              <a:rPr lang="en-US" sz="3200" dirty="0" smtClean="0"/>
              <a:t> de </a:t>
            </a:r>
            <a:r>
              <a:rPr lang="en-US" sz="3200" dirty="0" err="1" smtClean="0"/>
              <a:t>Precipitação</a:t>
            </a:r>
            <a:r>
              <a:rPr lang="en-US" sz="3200" dirty="0" smtClean="0"/>
              <a:t> / </a:t>
            </a:r>
            <a:r>
              <a:rPr lang="en-US" sz="3200" dirty="0" err="1" smtClean="0"/>
              <a:t>Monitoramento</a:t>
            </a:r>
            <a:r>
              <a:rPr lang="en-US" sz="3200" dirty="0" smtClean="0"/>
              <a:t> de </a:t>
            </a:r>
            <a:r>
              <a:rPr lang="en-US" sz="3200" dirty="0" err="1" smtClean="0"/>
              <a:t>Seca</a:t>
            </a:r>
            <a:endParaRPr lang="en-US" sz="3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57547" y="1655689"/>
            <a:ext cx="9892997" cy="4417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254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262407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/>
              <a:t>Desvio</a:t>
            </a:r>
            <a:r>
              <a:rPr lang="en-US" sz="3200" dirty="0" smtClean="0"/>
              <a:t> de </a:t>
            </a:r>
            <a:r>
              <a:rPr lang="en-US" sz="3200" dirty="0" err="1" smtClean="0"/>
              <a:t>Precipitação</a:t>
            </a:r>
            <a:r>
              <a:rPr lang="en-US" sz="3200" dirty="0" smtClean="0"/>
              <a:t> / </a:t>
            </a:r>
            <a:r>
              <a:rPr lang="en-US" sz="3200" dirty="0" err="1" smtClean="0"/>
              <a:t>Monitoramento</a:t>
            </a:r>
            <a:r>
              <a:rPr lang="en-US" sz="3200" dirty="0" smtClean="0"/>
              <a:t> de </a:t>
            </a:r>
            <a:r>
              <a:rPr lang="en-US" sz="3200" dirty="0" err="1" smtClean="0"/>
              <a:t>Seca</a:t>
            </a:r>
            <a:endParaRPr lang="en-US" sz="32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65112" y="1628234"/>
            <a:ext cx="9900562" cy="4657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344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2407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/>
              <a:t>Desvio</a:t>
            </a:r>
            <a:r>
              <a:rPr lang="en-US" sz="3200" dirty="0" smtClean="0"/>
              <a:t> de </a:t>
            </a:r>
            <a:r>
              <a:rPr lang="en-US" sz="3200" dirty="0" err="1" smtClean="0"/>
              <a:t>Precipitação</a:t>
            </a:r>
            <a:r>
              <a:rPr lang="en-US" sz="3200" dirty="0" smtClean="0"/>
              <a:t> / </a:t>
            </a:r>
            <a:r>
              <a:rPr lang="en-US" sz="3200" dirty="0" err="1" smtClean="0"/>
              <a:t>Monitoramento</a:t>
            </a:r>
            <a:r>
              <a:rPr lang="en-US" sz="3200" dirty="0" smtClean="0"/>
              <a:t> de </a:t>
            </a:r>
            <a:r>
              <a:rPr lang="en-US" sz="3200" dirty="0" err="1" smtClean="0"/>
              <a:t>Seca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50995" y="1630078"/>
            <a:ext cx="9886445" cy="4633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52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2407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/>
              <a:t>Desvio</a:t>
            </a:r>
            <a:r>
              <a:rPr lang="en-US" sz="3200" dirty="0" smtClean="0"/>
              <a:t> de </a:t>
            </a:r>
            <a:r>
              <a:rPr lang="en-US" sz="3200" dirty="0" err="1" smtClean="0"/>
              <a:t>Precipitação</a:t>
            </a:r>
            <a:r>
              <a:rPr lang="en-US" sz="3200" dirty="0" smtClean="0"/>
              <a:t> / </a:t>
            </a:r>
            <a:r>
              <a:rPr lang="en-US" sz="3200" dirty="0" err="1" smtClean="0"/>
              <a:t>Monitoramento</a:t>
            </a:r>
            <a:r>
              <a:rPr lang="en-US" sz="3200" dirty="0" smtClean="0"/>
              <a:t> de </a:t>
            </a:r>
            <a:r>
              <a:rPr lang="en-US" sz="3200" dirty="0" err="1" smtClean="0"/>
              <a:t>Seca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77285" y="1628233"/>
            <a:ext cx="9912735" cy="4657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25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2407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/>
              <a:t>Desvio</a:t>
            </a:r>
            <a:r>
              <a:rPr lang="en-US" sz="3200" dirty="0" smtClean="0"/>
              <a:t> de </a:t>
            </a:r>
            <a:r>
              <a:rPr lang="en-US" sz="3200" dirty="0" err="1" smtClean="0"/>
              <a:t>Precipitação</a:t>
            </a:r>
            <a:r>
              <a:rPr lang="en-US" sz="3200" dirty="0" smtClean="0"/>
              <a:t> / </a:t>
            </a:r>
            <a:r>
              <a:rPr lang="en-US" sz="3200" dirty="0" err="1" smtClean="0"/>
              <a:t>Monitoramento</a:t>
            </a:r>
            <a:r>
              <a:rPr lang="en-US" sz="3200" dirty="0" smtClean="0"/>
              <a:t> de </a:t>
            </a:r>
            <a:r>
              <a:rPr lang="en-US" sz="3200" dirty="0" err="1" smtClean="0"/>
              <a:t>Seca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54178" y="1639089"/>
            <a:ext cx="9889628" cy="464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80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2407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/>
              <a:t>Desvio</a:t>
            </a:r>
            <a:r>
              <a:rPr lang="en-US" sz="3200" dirty="0" smtClean="0"/>
              <a:t> de </a:t>
            </a:r>
            <a:r>
              <a:rPr lang="en-US" sz="3200" dirty="0" err="1" smtClean="0"/>
              <a:t>Precipitação</a:t>
            </a:r>
            <a:r>
              <a:rPr lang="en-US" sz="3200" dirty="0" smtClean="0"/>
              <a:t> / </a:t>
            </a:r>
            <a:r>
              <a:rPr lang="en-US" sz="3200" dirty="0" err="1" smtClean="0"/>
              <a:t>Monitoramento</a:t>
            </a:r>
            <a:r>
              <a:rPr lang="en-US" sz="3200" dirty="0" smtClean="0"/>
              <a:t> de </a:t>
            </a:r>
            <a:r>
              <a:rPr lang="en-US" sz="3200" dirty="0" err="1" smtClean="0"/>
              <a:t>Seca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58067" y="1626389"/>
            <a:ext cx="9893517" cy="4691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74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2407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/>
              <a:t>Desvio</a:t>
            </a:r>
            <a:r>
              <a:rPr lang="en-US" sz="3200" dirty="0" smtClean="0"/>
              <a:t> de </a:t>
            </a:r>
            <a:r>
              <a:rPr lang="en-US" sz="3200" dirty="0" err="1" smtClean="0"/>
              <a:t>Precipitação</a:t>
            </a:r>
            <a:r>
              <a:rPr lang="en-US" sz="3200" dirty="0" smtClean="0"/>
              <a:t> / </a:t>
            </a:r>
            <a:r>
              <a:rPr lang="en-US" sz="3200" dirty="0" err="1" smtClean="0"/>
              <a:t>Monitoramento</a:t>
            </a:r>
            <a:r>
              <a:rPr lang="en-US" sz="3200" dirty="0" smtClean="0"/>
              <a:t> de </a:t>
            </a:r>
            <a:r>
              <a:rPr lang="en-US" sz="3200" dirty="0" err="1" smtClean="0"/>
              <a:t>Seca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5859" y="1641144"/>
            <a:ext cx="9881309" cy="444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734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2407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/>
              <a:t>Desvio</a:t>
            </a:r>
            <a:r>
              <a:rPr lang="en-US" sz="3200" dirty="0" smtClean="0"/>
              <a:t> de </a:t>
            </a:r>
            <a:r>
              <a:rPr lang="en-US" sz="3200" dirty="0" err="1" smtClean="0"/>
              <a:t>Precipitação</a:t>
            </a:r>
            <a:r>
              <a:rPr lang="en-US" sz="3200" dirty="0" smtClean="0"/>
              <a:t> / </a:t>
            </a:r>
            <a:r>
              <a:rPr lang="en-US" sz="3200" dirty="0" err="1" smtClean="0"/>
              <a:t>Monitoramento</a:t>
            </a:r>
            <a:r>
              <a:rPr lang="en-US" sz="3200" dirty="0" smtClean="0"/>
              <a:t> de </a:t>
            </a:r>
            <a:r>
              <a:rPr lang="en-US" sz="3200" dirty="0" err="1" smtClean="0"/>
              <a:t>Seca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38942" y="1630077"/>
            <a:ext cx="9874392" cy="46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21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BAHIA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17" name="Chart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1794707"/>
              </p:ext>
            </p:extLst>
          </p:nvPr>
        </p:nvGraphicFramePr>
        <p:xfrm>
          <a:off x="457200" y="1550737"/>
          <a:ext cx="8229600" cy="44650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853440" y="6230156"/>
            <a:ext cx="6967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/>
              <a:t>Fonte</a:t>
            </a:r>
            <a:r>
              <a:rPr lang="en-US" sz="1000" dirty="0" smtClean="0"/>
              <a:t>: IBGE/PPM – </a:t>
            </a:r>
            <a:r>
              <a:rPr lang="en-US" sz="1000" dirty="0" err="1" smtClean="0"/>
              <a:t>Pesquisa</a:t>
            </a:r>
            <a:r>
              <a:rPr lang="en-US" sz="1000" dirty="0" smtClean="0"/>
              <a:t> da </a:t>
            </a:r>
            <a:r>
              <a:rPr lang="en-US" sz="1000" dirty="0" err="1" smtClean="0"/>
              <a:t>Pecuária</a:t>
            </a:r>
            <a:r>
              <a:rPr lang="en-US" sz="1000" dirty="0" smtClean="0"/>
              <a:t> </a:t>
            </a:r>
            <a:r>
              <a:rPr lang="en-US" sz="1000" dirty="0" err="1" smtClean="0"/>
              <a:t>Munícipal</a:t>
            </a:r>
            <a:r>
              <a:rPr lang="en-US" sz="1000" dirty="0" smtClean="0"/>
              <a:t> – </a:t>
            </a:r>
            <a:r>
              <a:rPr lang="en-US" sz="1000" dirty="0" err="1" smtClean="0"/>
              <a:t>Elaboração</a:t>
            </a:r>
            <a:r>
              <a:rPr lang="en-US" sz="1000" dirty="0" smtClean="0"/>
              <a:t> SPA/MAPA</a:t>
            </a:r>
          </a:p>
          <a:p>
            <a:r>
              <a:rPr lang="pt-BR" sz="1000" dirty="0" smtClean="0"/>
              <a:t>*</a:t>
            </a:r>
            <a:r>
              <a:rPr lang="pt-BR" sz="1000" dirty="0"/>
              <a:t>Algodão herbáceo (em caroço); Cana-de-açúcar; Feijão (em grão); Mandioca; Melancia; Milho (em grão); Soja (em grão) </a:t>
            </a:r>
            <a:endParaRPr lang="en-US" sz="1000" dirty="0"/>
          </a:p>
        </p:txBody>
      </p:sp>
      <p:sp>
        <p:nvSpPr>
          <p:cNvPr id="16" name="TextBox 15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Área Colhida </a:t>
            </a:r>
            <a:r>
              <a:rPr lang="en-US" sz="2800" b="1" dirty="0" smtClean="0"/>
              <a:t>–</a:t>
            </a:r>
            <a:r>
              <a:rPr lang="pt-BR" sz="2800" b="1" dirty="0" smtClean="0"/>
              <a:t> em hectares - </a:t>
            </a:r>
            <a:r>
              <a:rPr lang="en-US" sz="2800" b="1" dirty="0" smtClean="0"/>
              <a:t>2009/10 a 2014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4940983" y="1972748"/>
            <a:ext cx="2777378" cy="677109"/>
            <a:chOff x="4027214" y="1234765"/>
            <a:chExt cx="2777378" cy="677109"/>
          </a:xfrm>
        </p:grpSpPr>
        <p:sp>
          <p:nvSpPr>
            <p:cNvPr id="19" name="Rectangle 18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20" name="Straight Connector 19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4302650" y="1234765"/>
              <a:ext cx="12773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Área</a:t>
              </a:r>
              <a:r>
                <a:rPr lang="en-US" sz="1400" dirty="0" smtClean="0"/>
                <a:t> </a:t>
              </a:r>
              <a:r>
                <a:rPr lang="en-US" sz="1400" dirty="0" err="1" smtClean="0"/>
                <a:t>Colhida</a:t>
              </a:r>
              <a:r>
                <a:rPr lang="en-US" sz="1400" dirty="0" smtClean="0"/>
                <a:t>*</a:t>
              </a:r>
              <a:endParaRPr lang="en-US" sz="14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302650" y="1604097"/>
              <a:ext cx="25019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Variação</a:t>
              </a:r>
              <a:r>
                <a:rPr lang="en-US" sz="1400" dirty="0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(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base </a:t>
              </a:r>
              <a:r>
                <a:rPr lang="en-US" sz="1400" dirty="0" err="1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09/10) %</a:t>
              </a:r>
              <a:endParaRPr lang="en-US" sz="1400" dirty="0">
                <a:latin typeface="Calibri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8453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2407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/>
              <a:t>Desvio</a:t>
            </a:r>
            <a:r>
              <a:rPr lang="en-US" sz="3200" dirty="0" smtClean="0"/>
              <a:t> de </a:t>
            </a:r>
            <a:r>
              <a:rPr lang="en-US" sz="3200" dirty="0" err="1" smtClean="0"/>
              <a:t>Precipitação</a:t>
            </a:r>
            <a:r>
              <a:rPr lang="en-US" sz="3200" dirty="0" smtClean="0"/>
              <a:t> / </a:t>
            </a:r>
            <a:r>
              <a:rPr lang="en-US" sz="3200" dirty="0" err="1" smtClean="0"/>
              <a:t>Monitoramento</a:t>
            </a:r>
            <a:r>
              <a:rPr lang="en-US" sz="3200" dirty="0" smtClean="0"/>
              <a:t> de </a:t>
            </a:r>
            <a:r>
              <a:rPr lang="en-US" sz="3200" dirty="0" err="1" smtClean="0"/>
              <a:t>Seca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32565" y="1631922"/>
            <a:ext cx="9868015" cy="458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565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2407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/>
              <a:t>Desvio</a:t>
            </a:r>
            <a:r>
              <a:rPr lang="en-US" sz="3200" dirty="0" smtClean="0"/>
              <a:t> de </a:t>
            </a:r>
            <a:r>
              <a:rPr lang="en-US" sz="3200" dirty="0" err="1" smtClean="0"/>
              <a:t>Precipitação</a:t>
            </a:r>
            <a:r>
              <a:rPr lang="en-US" sz="3200" dirty="0" smtClean="0"/>
              <a:t> / </a:t>
            </a:r>
            <a:r>
              <a:rPr lang="en-US" sz="3200" dirty="0" err="1" smtClean="0"/>
              <a:t>Monitoramento</a:t>
            </a:r>
            <a:r>
              <a:rPr lang="en-US" sz="3200" dirty="0" smtClean="0"/>
              <a:t> de </a:t>
            </a:r>
            <a:r>
              <a:rPr lang="en-US" sz="3200" dirty="0" err="1" smtClean="0"/>
              <a:t>Seca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9612" y="1601200"/>
            <a:ext cx="9885062" cy="4564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0291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2407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/>
              <a:t>Desvio</a:t>
            </a:r>
            <a:r>
              <a:rPr lang="en-US" sz="3200" dirty="0" smtClean="0"/>
              <a:t> de </a:t>
            </a:r>
            <a:r>
              <a:rPr lang="en-US" sz="3200" dirty="0" err="1" smtClean="0"/>
              <a:t>Precipitação</a:t>
            </a:r>
            <a:r>
              <a:rPr lang="en-US" sz="3200" dirty="0" smtClean="0"/>
              <a:t> / </a:t>
            </a:r>
            <a:r>
              <a:rPr lang="en-US" sz="3200" dirty="0" err="1" smtClean="0"/>
              <a:t>Monitoramento</a:t>
            </a:r>
            <a:r>
              <a:rPr lang="en-US" sz="3200" dirty="0" smtClean="0"/>
              <a:t> de </a:t>
            </a:r>
            <a:r>
              <a:rPr lang="en-US" sz="3200" dirty="0" err="1" smtClean="0"/>
              <a:t>Seca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55750" y="1595878"/>
            <a:ext cx="9891200" cy="44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54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2407"/>
            <a:ext cx="91440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/>
              <a:t>Desvio</a:t>
            </a:r>
            <a:r>
              <a:rPr lang="en-US" sz="3200" dirty="0" smtClean="0"/>
              <a:t> de </a:t>
            </a:r>
            <a:r>
              <a:rPr lang="en-US" sz="3200" dirty="0" err="1" smtClean="0"/>
              <a:t>Precipitação</a:t>
            </a:r>
            <a:r>
              <a:rPr lang="en-US" sz="3200" dirty="0" smtClean="0"/>
              <a:t> / </a:t>
            </a:r>
            <a:r>
              <a:rPr lang="en-US" sz="3200" dirty="0" err="1" smtClean="0"/>
              <a:t>Monitoramento</a:t>
            </a:r>
            <a:r>
              <a:rPr lang="en-US" sz="3200" dirty="0" smtClean="0"/>
              <a:t> de </a:t>
            </a:r>
            <a:r>
              <a:rPr lang="en-US" sz="3200" dirty="0" err="1" smtClean="0"/>
              <a:t>Seca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32565" y="1653634"/>
            <a:ext cx="9868015" cy="4588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4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BAHIA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853440" y="6230156"/>
            <a:ext cx="6967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/>
              <a:t>Fonte</a:t>
            </a:r>
            <a:r>
              <a:rPr lang="en-US" sz="1000" dirty="0" smtClean="0"/>
              <a:t>: IBGE/PPM – </a:t>
            </a:r>
            <a:r>
              <a:rPr lang="en-US" sz="1000" dirty="0" err="1" smtClean="0"/>
              <a:t>Pesquisa</a:t>
            </a:r>
            <a:r>
              <a:rPr lang="en-US" sz="1000" dirty="0" smtClean="0"/>
              <a:t> da </a:t>
            </a:r>
            <a:r>
              <a:rPr lang="en-US" sz="1000" dirty="0" err="1" smtClean="0"/>
              <a:t>Pecuária</a:t>
            </a:r>
            <a:r>
              <a:rPr lang="en-US" sz="1000" dirty="0" smtClean="0"/>
              <a:t> </a:t>
            </a:r>
            <a:r>
              <a:rPr lang="en-US" sz="1000" dirty="0" err="1" smtClean="0"/>
              <a:t>Munícipal</a:t>
            </a:r>
            <a:r>
              <a:rPr lang="en-US" sz="1000" dirty="0" smtClean="0"/>
              <a:t> – </a:t>
            </a:r>
            <a:r>
              <a:rPr lang="en-US" sz="1000" dirty="0" err="1" smtClean="0"/>
              <a:t>Elaboração</a:t>
            </a:r>
            <a:r>
              <a:rPr lang="en-US" sz="1000" dirty="0" smtClean="0"/>
              <a:t> SPA/MAPA</a:t>
            </a:r>
          </a:p>
          <a:p>
            <a:r>
              <a:rPr lang="pt-BR" sz="1000" dirty="0" smtClean="0"/>
              <a:t>*</a:t>
            </a:r>
            <a:r>
              <a:rPr lang="pt-BR" sz="1000" dirty="0"/>
              <a:t>Algodão herbáceo (em caroço); Cana-de-açúcar; Feijão (em grão); Mandioca; Melancia; Milho (em grão); Soja (em grão) </a:t>
            </a:r>
            <a:endParaRPr lang="en-US" sz="1000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766380"/>
            <a:ext cx="914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Valor da Produção </a:t>
            </a:r>
            <a:r>
              <a:rPr lang="en-US" sz="2800" b="1" dirty="0" smtClean="0"/>
              <a:t>–</a:t>
            </a:r>
            <a:r>
              <a:rPr lang="pt-BR" sz="2800" b="1" dirty="0" smtClean="0"/>
              <a:t> em mil reais - </a:t>
            </a:r>
            <a:r>
              <a:rPr lang="en-US" sz="2800" b="1" dirty="0" smtClean="0"/>
              <a:t>2009/10 a 2014</a:t>
            </a:r>
          </a:p>
        </p:txBody>
      </p:sp>
      <p:graphicFrame>
        <p:nvGraphicFramePr>
          <p:cNvPr id="25" name="Chart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0712721"/>
              </p:ext>
            </p:extLst>
          </p:nvPr>
        </p:nvGraphicFramePr>
        <p:xfrm>
          <a:off x="457200" y="1524000"/>
          <a:ext cx="8229600" cy="455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2" name="Group 11"/>
          <p:cNvGrpSpPr/>
          <p:nvPr/>
        </p:nvGrpSpPr>
        <p:grpSpPr>
          <a:xfrm>
            <a:off x="2718236" y="1857193"/>
            <a:ext cx="2777378" cy="677109"/>
            <a:chOff x="4027214" y="1234765"/>
            <a:chExt cx="2777378" cy="677109"/>
          </a:xfrm>
        </p:grpSpPr>
        <p:sp>
          <p:nvSpPr>
            <p:cNvPr id="14" name="Rectangle 13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4302650" y="1234765"/>
              <a:ext cx="19490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smtClean="0"/>
                <a:t>Valor da </a:t>
              </a:r>
              <a:r>
                <a:rPr lang="en-US" sz="1400" dirty="0" err="1" smtClean="0"/>
                <a:t>Produção</a:t>
              </a:r>
              <a:r>
                <a:rPr lang="en-US" sz="1400" dirty="0" smtClean="0"/>
                <a:t>*</a:t>
              </a:r>
              <a:endParaRPr lang="en-US" sz="14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302650" y="1604097"/>
              <a:ext cx="25019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Variação</a:t>
              </a:r>
              <a:r>
                <a:rPr lang="en-US" sz="1400" dirty="0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(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base </a:t>
              </a:r>
              <a:r>
                <a:rPr lang="en-US" sz="1400" dirty="0" err="1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09/10) %</a:t>
              </a:r>
              <a:endParaRPr lang="en-US" sz="1400" dirty="0">
                <a:latin typeface="Calibri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4619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CEARÁ</a:t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14" name="Chart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6063652"/>
              </p:ext>
            </p:extLst>
          </p:nvPr>
        </p:nvGraphicFramePr>
        <p:xfrm>
          <a:off x="457200" y="1577474"/>
          <a:ext cx="8229600" cy="43982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4315921" y="1972748"/>
            <a:ext cx="2777378" cy="677109"/>
            <a:chOff x="4027214" y="1234765"/>
            <a:chExt cx="2777378" cy="677109"/>
          </a:xfrm>
        </p:grpSpPr>
        <p:sp>
          <p:nvSpPr>
            <p:cNvPr id="9" name="Rectangle 8"/>
            <p:cNvSpPr/>
            <p:nvPr/>
          </p:nvSpPr>
          <p:spPr>
            <a:xfrm>
              <a:off x="4027215" y="1309098"/>
              <a:ext cx="180314" cy="148667"/>
            </a:xfrm>
            <a:prstGeom prst="rect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4027214" y="1785434"/>
              <a:ext cx="180314" cy="1"/>
            </a:xfrm>
            <a:prstGeom prst="line">
              <a:avLst/>
            </a:prstGeom>
            <a:ln w="57150" cmpd="sng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4302650" y="1234765"/>
              <a:ext cx="12773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/>
                <a:t>Produção</a:t>
              </a:r>
              <a:r>
                <a:rPr lang="en-US" sz="1400" dirty="0" smtClean="0"/>
                <a:t>*</a:t>
              </a:r>
              <a:endParaRPr lang="en-US" sz="14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302650" y="1604097"/>
              <a:ext cx="250194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 err="1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Variação</a:t>
              </a:r>
              <a:r>
                <a:rPr lang="en-US" sz="1400" dirty="0" smtClean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(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base </a:t>
              </a:r>
              <a:r>
                <a:rPr lang="en-US" sz="1400" dirty="0" err="1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média</a:t>
              </a:r>
              <a:r>
                <a:rPr lang="en-US" sz="1400" dirty="0">
                  <a:solidFill>
                    <a:srgbClr val="000000"/>
                  </a:solidFill>
                  <a:latin typeface="Calibri"/>
                  <a:ea typeface="Lucida Grande"/>
                  <a:cs typeface="Calibri"/>
                </a:rPr>
                <a:t> 09/10) %</a:t>
              </a:r>
              <a:endParaRPr lang="en-US" sz="1400" dirty="0">
                <a:latin typeface="Calibri"/>
                <a:cs typeface="Calibri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53440" y="6230156"/>
            <a:ext cx="69670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err="1" smtClean="0"/>
              <a:t>Fonte</a:t>
            </a:r>
            <a:r>
              <a:rPr lang="en-US" sz="1000" dirty="0" smtClean="0"/>
              <a:t>: IBGE/PPM – </a:t>
            </a:r>
            <a:r>
              <a:rPr lang="en-US" sz="1000" dirty="0" err="1" smtClean="0"/>
              <a:t>Pesquisa</a:t>
            </a:r>
            <a:r>
              <a:rPr lang="en-US" sz="1000" dirty="0" smtClean="0"/>
              <a:t> da </a:t>
            </a:r>
            <a:r>
              <a:rPr lang="en-US" sz="1000" dirty="0" err="1" smtClean="0"/>
              <a:t>Pecuária</a:t>
            </a:r>
            <a:r>
              <a:rPr lang="en-US" sz="1000" dirty="0" smtClean="0"/>
              <a:t> </a:t>
            </a:r>
            <a:r>
              <a:rPr lang="en-US" sz="1000" dirty="0" err="1" smtClean="0"/>
              <a:t>Munícipal</a:t>
            </a:r>
            <a:r>
              <a:rPr lang="en-US" sz="1000" dirty="0" smtClean="0"/>
              <a:t> – </a:t>
            </a:r>
            <a:r>
              <a:rPr lang="en-US" sz="1000" dirty="0" err="1" smtClean="0"/>
              <a:t>Elaboração</a:t>
            </a:r>
            <a:r>
              <a:rPr lang="en-US" sz="1000" dirty="0" smtClean="0"/>
              <a:t> SPA/MAPA</a:t>
            </a:r>
          </a:p>
          <a:p>
            <a:r>
              <a:rPr lang="pt-BR" sz="1000" dirty="0" smtClean="0"/>
              <a:t>*</a:t>
            </a:r>
            <a:r>
              <a:rPr lang="pt-BR" sz="1000" dirty="0"/>
              <a:t>Arroz (em casca);  Cana-de-açúcar; Feijão (em grão); Mandioca; Milho (em grão); Tomate </a:t>
            </a:r>
            <a:endParaRPr lang="en-US" sz="1000" dirty="0"/>
          </a:p>
        </p:txBody>
      </p:sp>
      <p:sp>
        <p:nvSpPr>
          <p:cNvPr id="21" name="TextBox 20"/>
          <p:cNvSpPr txBox="1"/>
          <p:nvPr/>
        </p:nvSpPr>
        <p:spPr>
          <a:xfrm>
            <a:off x="0" y="818473"/>
            <a:ext cx="91439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 smtClean="0"/>
              <a:t>Culturas Anuais/Quantidade Produzida</a:t>
            </a:r>
            <a:r>
              <a:rPr lang="pt-BR" sz="2200" b="1" dirty="0"/>
              <a:t> </a:t>
            </a:r>
            <a:r>
              <a:rPr lang="pt-BR" sz="2200" b="1" dirty="0" smtClean="0"/>
              <a:t>- em toneladas - </a:t>
            </a:r>
            <a:r>
              <a:rPr lang="en-US" sz="2200" b="1" dirty="0" smtClean="0"/>
              <a:t>2009/10 a 2014</a:t>
            </a:r>
          </a:p>
        </p:txBody>
      </p:sp>
    </p:spTree>
    <p:extLst>
      <p:ext uri="{BB962C8B-B14F-4D97-AF65-F5344CB8AC3E}">
        <p14:creationId xmlns:p14="http://schemas.microsoft.com/office/powerpoint/2010/main" val="784002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2285</Words>
  <Application>Microsoft Office PowerPoint</Application>
  <PresentationFormat>Apresentação na tela (4:3)</PresentationFormat>
  <Paragraphs>328</Paragraphs>
  <Slides>73</Slides>
  <Notes>1</Notes>
  <HiddenSlides>1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73</vt:i4>
      </vt:variant>
    </vt:vector>
  </HeadingPairs>
  <TitlesOfParts>
    <vt:vector size="78" baseType="lpstr">
      <vt:lpstr>Arial</vt:lpstr>
      <vt:lpstr>Calibri</vt:lpstr>
      <vt:lpstr>Lucida Grande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BAHIA </vt:lpstr>
      <vt:lpstr>BAHIA </vt:lpstr>
      <vt:lpstr>BAHIA </vt:lpstr>
      <vt:lpstr>CEARÁ </vt:lpstr>
      <vt:lpstr>CEARÁ </vt:lpstr>
      <vt:lpstr>CEARÁ </vt:lpstr>
      <vt:lpstr>MINAS GERAIS </vt:lpstr>
      <vt:lpstr>MINAS GERAIS </vt:lpstr>
      <vt:lpstr>MINAS GERAIS </vt:lpstr>
      <vt:lpstr>PARAÍBA </vt:lpstr>
      <vt:lpstr>PARAÍBA </vt:lpstr>
      <vt:lpstr>PARAÍBA </vt:lpstr>
      <vt:lpstr>PERNAMBUCO </vt:lpstr>
      <vt:lpstr>PERNAMBUCO </vt:lpstr>
      <vt:lpstr>PERNAMBUCO </vt:lpstr>
      <vt:lpstr>PIAUÍ </vt:lpstr>
      <vt:lpstr>PIAUÍ </vt:lpstr>
      <vt:lpstr>PIAUÍ </vt:lpstr>
      <vt:lpstr>RIO GRANDE DO NORTE </vt:lpstr>
      <vt:lpstr>RIO GRANDE DO NORTE </vt:lpstr>
      <vt:lpstr>RIO GRANDE DO NORTE </vt:lpstr>
      <vt:lpstr>SERGIPE </vt:lpstr>
      <vt:lpstr>SERGIPE </vt:lpstr>
      <vt:lpstr>SERGIPE </vt:lpstr>
      <vt:lpstr>Apresentação do PowerPoint</vt:lpstr>
      <vt:lpstr>Apresentação do PowerPoint</vt:lpstr>
      <vt:lpstr>BAHIA </vt:lpstr>
      <vt:lpstr>CEARÁ </vt:lpstr>
      <vt:lpstr>MINAS GERAIS </vt:lpstr>
      <vt:lpstr>PARAÍBA </vt:lpstr>
      <vt:lpstr>SERGIPE </vt:lpstr>
      <vt:lpstr>PERNAMBUCO </vt:lpstr>
      <vt:lpstr>PIAUÍ </vt:lpstr>
      <vt:lpstr>RIO GRANDE DO NORTE </vt:lpstr>
      <vt:lpstr>Apresentação do PowerPoint</vt:lpstr>
      <vt:lpstr>Apresentação do PowerPoint</vt:lpstr>
      <vt:lpstr>Apresentação do PowerPoint</vt:lpstr>
      <vt:lpstr>BAHIA </vt:lpstr>
      <vt:lpstr>BAHIA </vt:lpstr>
      <vt:lpstr>CEARÁ </vt:lpstr>
      <vt:lpstr>CEARÁ </vt:lpstr>
      <vt:lpstr>MINAS GERAIS </vt:lpstr>
      <vt:lpstr>MINAS GERAIS </vt:lpstr>
      <vt:lpstr>PARAÍBA </vt:lpstr>
      <vt:lpstr>PARAÍBA </vt:lpstr>
      <vt:lpstr>PERNAMBUCO </vt:lpstr>
      <vt:lpstr>PERNAMBUCO </vt:lpstr>
      <vt:lpstr>PIAUÍ </vt:lpstr>
      <vt:lpstr>PIAUÍ </vt:lpstr>
      <vt:lpstr>RIO GRANDE DO NORTE </vt:lpstr>
      <vt:lpstr>RIO GRANDE DO NORTE </vt:lpstr>
      <vt:lpstr>SERGIPE </vt:lpstr>
      <vt:lpstr>SERGIPE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MAPA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Ministerio da Agricultura Pecuaria e Abastecimento</dc:creator>
  <cp:lastModifiedBy>Wilson Vaz de Araujo</cp:lastModifiedBy>
  <cp:revision>61</cp:revision>
  <dcterms:created xsi:type="dcterms:W3CDTF">2015-11-09T16:31:47Z</dcterms:created>
  <dcterms:modified xsi:type="dcterms:W3CDTF">2016-03-16T13:50:49Z</dcterms:modified>
</cp:coreProperties>
</file>