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1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86" r:id="rId3"/>
    <p:sldId id="259" r:id="rId4"/>
    <p:sldId id="268" r:id="rId5"/>
    <p:sldId id="277" r:id="rId6"/>
    <p:sldId id="260" r:id="rId7"/>
    <p:sldId id="269" r:id="rId8"/>
    <p:sldId id="278" r:id="rId9"/>
    <p:sldId id="261" r:id="rId10"/>
    <p:sldId id="270" r:id="rId11"/>
    <p:sldId id="279" r:id="rId12"/>
    <p:sldId id="262" r:id="rId13"/>
    <p:sldId id="271" r:id="rId14"/>
    <p:sldId id="280" r:id="rId15"/>
    <p:sldId id="263" r:id="rId16"/>
    <p:sldId id="272" r:id="rId17"/>
    <p:sldId id="281" r:id="rId18"/>
    <p:sldId id="264" r:id="rId19"/>
    <p:sldId id="273" r:id="rId20"/>
    <p:sldId id="282" r:id="rId21"/>
    <p:sldId id="265" r:id="rId22"/>
    <p:sldId id="274" r:id="rId23"/>
    <p:sldId id="283" r:id="rId24"/>
    <p:sldId id="266" r:id="rId25"/>
    <p:sldId id="275" r:id="rId26"/>
    <p:sldId id="284" r:id="rId27"/>
    <p:sldId id="267" r:id="rId28"/>
    <p:sldId id="27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96" y="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6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Rebanho%20Bovino%20SEMI&#193;RIDO%20sem%20MATOPIBA%20(1)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A&#769;RIDO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nisteriodaagriculturapecuariaeabastecimento:Downloads:Vacas%20ordenhadas%20-%20leite%20-SEMI&#193;RID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AMSUNG:secret&#225;rio_andr&#233;:Culturas%20anuais%20-%20QUADRO%20RESUM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produtividade'!$AI$31</c:f>
              <c:strCache>
                <c:ptCount val="1"/>
              </c:strCache>
            </c:strRef>
          </c:tx>
          <c:invertIfNegative val="0"/>
          <c:cat>
            <c:strRef>
              <c:f>' produtividade'!$AJ$30:$AN$30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produtividade'!$AJ$31:$AN$31</c:f>
              <c:numCache>
                <c:formatCode>#,##0</c:formatCode>
                <c:ptCount val="5"/>
                <c:pt idx="0">
                  <c:v>265830.5</c:v>
                </c:pt>
                <c:pt idx="1">
                  <c:v>268492</c:v>
                </c:pt>
                <c:pt idx="2">
                  <c:v>251326</c:v>
                </c:pt>
                <c:pt idx="3">
                  <c:v>212537</c:v>
                </c:pt>
                <c:pt idx="4">
                  <c:v>223101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375728"/>
        <c:axId val="223377136"/>
      </c:barChart>
      <c:lineChart>
        <c:grouping val="standard"/>
        <c:varyColors val="0"/>
        <c:ser>
          <c:idx val="1"/>
          <c:order val="1"/>
          <c:tx>
            <c:strRef>
              <c:f>' produtividade'!$AI$32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 produtividade'!$AJ$30:$AN$30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produtividade'!$AJ$32:$AN$32</c:f>
              <c:numCache>
                <c:formatCode>#,##0</c:formatCode>
                <c:ptCount val="5"/>
                <c:pt idx="1">
                  <c:v>1.001201893687895</c:v>
                </c:pt>
                <c:pt idx="2">
                  <c:v>-5.4562963993973597</c:v>
                </c:pt>
                <c:pt idx="3">
                  <c:v>-20.047925275692599</c:v>
                </c:pt>
                <c:pt idx="4">
                  <c:v>-16.073964424699199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378736"/>
        <c:axId val="223380304"/>
      </c:lineChart>
      <c:catAx>
        <c:axId val="22337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377136"/>
        <c:crosses val="autoZero"/>
        <c:auto val="1"/>
        <c:lblAlgn val="ctr"/>
        <c:lblOffset val="100"/>
        <c:noMultiLvlLbl val="0"/>
      </c:catAx>
      <c:valAx>
        <c:axId val="2233771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23375728"/>
        <c:crosses val="autoZero"/>
        <c:crossBetween val="between"/>
      </c:valAx>
      <c:valAx>
        <c:axId val="22338030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23378736"/>
        <c:crosses val="max"/>
        <c:crossBetween val="between"/>
      </c:valAx>
      <c:catAx>
        <c:axId val="22337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33803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produtividade'!$BB$31</c:f>
              <c:strCache>
                <c:ptCount val="1"/>
              </c:strCache>
            </c:strRef>
          </c:tx>
          <c:invertIfNegative val="0"/>
          <c:cat>
            <c:strRef>
              <c:f>' produtividade'!$BC$30:$BG$30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produtividade'!$BC$31:$BG$31</c:f>
              <c:numCache>
                <c:formatCode>#,##0</c:formatCode>
                <c:ptCount val="5"/>
                <c:pt idx="0">
                  <c:v>1737177</c:v>
                </c:pt>
                <c:pt idx="1">
                  <c:v>2083504</c:v>
                </c:pt>
                <c:pt idx="2">
                  <c:v>1755830</c:v>
                </c:pt>
                <c:pt idx="3">
                  <c:v>2053547</c:v>
                </c:pt>
                <c:pt idx="4">
                  <c:v>2046128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591080"/>
        <c:axId val="273591864"/>
      </c:barChart>
      <c:lineChart>
        <c:grouping val="standard"/>
        <c:varyColors val="0"/>
        <c:ser>
          <c:idx val="1"/>
          <c:order val="1"/>
          <c:tx>
            <c:strRef>
              <c:f>' produtividade'!$BB$32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produtividade'!$BC$30:$BG$30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produtividade'!$BC$32:$BG$32</c:f>
              <c:numCache>
                <c:formatCode>#,##0</c:formatCode>
                <c:ptCount val="5"/>
                <c:pt idx="1">
                  <c:v>19.93619533300291</c:v>
                </c:pt>
                <c:pt idx="2">
                  <c:v>1.073753566850125</c:v>
                </c:pt>
                <c:pt idx="3">
                  <c:v>18.21173087140804</c:v>
                </c:pt>
                <c:pt idx="4">
                  <c:v>17.784658673238251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593432"/>
        <c:axId val="273593040"/>
      </c:lineChart>
      <c:catAx>
        <c:axId val="273591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591864"/>
        <c:crosses val="autoZero"/>
        <c:auto val="1"/>
        <c:lblAlgn val="ctr"/>
        <c:lblOffset val="100"/>
        <c:noMultiLvlLbl val="0"/>
      </c:catAx>
      <c:valAx>
        <c:axId val="2735918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591080"/>
        <c:crosses val="autoZero"/>
        <c:crossBetween val="between"/>
      </c:valAx>
      <c:valAx>
        <c:axId val="27359304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593432"/>
        <c:crosses val="max"/>
        <c:crossBetween val="between"/>
      </c:valAx>
      <c:catAx>
        <c:axId val="273593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5930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produtividade'!$S$31</c:f>
              <c:strCache>
                <c:ptCount val="1"/>
              </c:strCache>
            </c:strRef>
          </c:tx>
          <c:invertIfNegative val="0"/>
          <c:cat>
            <c:strRef>
              <c:f>' produtividade'!$T$30:$X$30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produtividade'!$T$31:$X$31</c:f>
              <c:numCache>
                <c:formatCode>#,##0</c:formatCode>
                <c:ptCount val="5"/>
                <c:pt idx="0">
                  <c:v>144117.5</c:v>
                </c:pt>
                <c:pt idx="1">
                  <c:v>141018</c:v>
                </c:pt>
                <c:pt idx="2">
                  <c:v>126766</c:v>
                </c:pt>
                <c:pt idx="3">
                  <c:v>96931</c:v>
                </c:pt>
                <c:pt idx="4">
                  <c:v>122206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594608"/>
        <c:axId val="273595000"/>
      </c:barChart>
      <c:lineChart>
        <c:grouping val="standard"/>
        <c:varyColors val="0"/>
        <c:ser>
          <c:idx val="1"/>
          <c:order val="1"/>
          <c:tx>
            <c:strRef>
              <c:f>' produtividade'!$S$32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produtividade'!$T$30:$X$30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produtividade'!$T$32:$X$32</c:f>
              <c:numCache>
                <c:formatCode>#,##0</c:formatCode>
                <c:ptCount val="5"/>
                <c:pt idx="1">
                  <c:v>-2.1506756639547588</c:v>
                </c:pt>
                <c:pt idx="2">
                  <c:v>-12.039828612070011</c:v>
                </c:pt>
                <c:pt idx="3">
                  <c:v>-32.741686471108643</c:v>
                </c:pt>
                <c:pt idx="4">
                  <c:v>-15.2039134733811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295744"/>
        <c:axId val="274293392"/>
      </c:lineChart>
      <c:catAx>
        <c:axId val="27359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595000"/>
        <c:crosses val="autoZero"/>
        <c:auto val="1"/>
        <c:lblAlgn val="ctr"/>
        <c:lblOffset val="100"/>
        <c:noMultiLvlLbl val="0"/>
      </c:catAx>
      <c:valAx>
        <c:axId val="2735950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594608"/>
        <c:crosses val="autoZero"/>
        <c:crossBetween val="between"/>
      </c:valAx>
      <c:valAx>
        <c:axId val="27429339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295744"/>
        <c:crosses val="max"/>
        <c:crossBetween val="between"/>
      </c:valAx>
      <c:catAx>
        <c:axId val="274295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2933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produção'!$S$29</c:f>
              <c:strCache>
                <c:ptCount val="1"/>
              </c:strCache>
            </c:strRef>
          </c:tx>
          <c:invertIfNegative val="0"/>
          <c:cat>
            <c:strRef>
              <c:f>'valor da produção'!$T$28:$X$28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produção'!$T$29:$X$29</c:f>
              <c:numCache>
                <c:formatCode>#,##0</c:formatCode>
                <c:ptCount val="5"/>
                <c:pt idx="0">
                  <c:v>271482</c:v>
                </c:pt>
                <c:pt idx="1">
                  <c:v>285553</c:v>
                </c:pt>
                <c:pt idx="2">
                  <c:v>255109</c:v>
                </c:pt>
                <c:pt idx="3">
                  <c:v>266271</c:v>
                </c:pt>
                <c:pt idx="4">
                  <c:v>287476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291040"/>
        <c:axId val="274291432"/>
      </c:barChart>
      <c:lineChart>
        <c:grouping val="standard"/>
        <c:varyColors val="0"/>
        <c:ser>
          <c:idx val="1"/>
          <c:order val="1"/>
          <c:tx>
            <c:strRef>
              <c:f>'valor da produção'!$S$30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produção'!$T$28:$X$28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produção'!$T$30:$X$30</c:f>
              <c:numCache>
                <c:formatCode>#,##0</c:formatCode>
                <c:ptCount val="5"/>
                <c:pt idx="1">
                  <c:v>5.1830323925711461</c:v>
                </c:pt>
                <c:pt idx="2">
                  <c:v>-6.0309707457584656</c:v>
                </c:pt>
                <c:pt idx="3">
                  <c:v>-1.9194642738745109</c:v>
                </c:pt>
                <c:pt idx="4">
                  <c:v>5.891366646775845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293784"/>
        <c:axId val="274291824"/>
      </c:lineChart>
      <c:catAx>
        <c:axId val="27429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291432"/>
        <c:crosses val="autoZero"/>
        <c:auto val="1"/>
        <c:lblAlgn val="ctr"/>
        <c:lblOffset val="100"/>
        <c:noMultiLvlLbl val="0"/>
      </c:catAx>
      <c:valAx>
        <c:axId val="274291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291040"/>
        <c:crosses val="autoZero"/>
        <c:crossBetween val="between"/>
      </c:valAx>
      <c:valAx>
        <c:axId val="2742918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293784"/>
        <c:crosses val="max"/>
        <c:crossBetween val="between"/>
      </c:valAx>
      <c:catAx>
        <c:axId val="274293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29182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produtividade'!$BH$31</c:f>
              <c:strCache>
                <c:ptCount val="1"/>
              </c:strCache>
            </c:strRef>
          </c:tx>
          <c:invertIfNegative val="0"/>
          <c:cat>
            <c:strRef>
              <c:f>' produtividade'!$BI$30:$BM$30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produtividade'!$BI$31:$BM$31</c:f>
              <c:numCache>
                <c:formatCode>#,##0</c:formatCode>
                <c:ptCount val="5"/>
                <c:pt idx="0">
                  <c:v>321378.5</c:v>
                </c:pt>
                <c:pt idx="1">
                  <c:v>288067</c:v>
                </c:pt>
                <c:pt idx="2">
                  <c:v>129449</c:v>
                </c:pt>
                <c:pt idx="3">
                  <c:v>145389</c:v>
                </c:pt>
                <c:pt idx="4">
                  <c:v>156666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294960"/>
        <c:axId val="274292608"/>
      </c:barChart>
      <c:lineChart>
        <c:grouping val="standard"/>
        <c:varyColors val="0"/>
        <c:ser>
          <c:idx val="1"/>
          <c:order val="1"/>
          <c:tx>
            <c:strRef>
              <c:f>' produtividade'!$BH$32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produtividade'!$BI$30:$BM$30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produtividade'!$BI$32:$BM$32</c:f>
              <c:numCache>
                <c:formatCode>#,##0</c:formatCode>
                <c:ptCount val="5"/>
                <c:pt idx="1">
                  <c:v>-10.365192444423011</c:v>
                </c:pt>
                <c:pt idx="2">
                  <c:v>-59.720703158425337</c:v>
                </c:pt>
                <c:pt idx="3">
                  <c:v>-54.760819407645499</c:v>
                </c:pt>
                <c:pt idx="4">
                  <c:v>-51.251872791739338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289472"/>
        <c:axId val="274293000"/>
      </c:lineChart>
      <c:catAx>
        <c:axId val="27429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292608"/>
        <c:crosses val="autoZero"/>
        <c:auto val="1"/>
        <c:lblAlgn val="ctr"/>
        <c:lblOffset val="100"/>
        <c:noMultiLvlLbl val="0"/>
      </c:catAx>
      <c:valAx>
        <c:axId val="2742926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294960"/>
        <c:crosses val="autoZero"/>
        <c:crossBetween val="between"/>
      </c:valAx>
      <c:valAx>
        <c:axId val="27429300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289472"/>
        <c:crosses val="max"/>
        <c:crossBetween val="between"/>
      </c:valAx>
      <c:catAx>
        <c:axId val="274289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2930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produtividade'!$Y$31</c:f>
              <c:strCache>
                <c:ptCount val="1"/>
              </c:strCache>
            </c:strRef>
          </c:tx>
          <c:invertIfNegative val="0"/>
          <c:cat>
            <c:strRef>
              <c:f>' produtividade'!$Z$30:$AD$30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produtividade'!$Z$31:$AD$31</c:f>
              <c:numCache>
                <c:formatCode>#,##0</c:formatCode>
                <c:ptCount val="5"/>
                <c:pt idx="0">
                  <c:v>255321.5</c:v>
                </c:pt>
                <c:pt idx="1">
                  <c:v>302522</c:v>
                </c:pt>
                <c:pt idx="2">
                  <c:v>42233</c:v>
                </c:pt>
                <c:pt idx="3">
                  <c:v>78500</c:v>
                </c:pt>
                <c:pt idx="4">
                  <c:v>121326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294176"/>
        <c:axId val="274294568"/>
      </c:barChart>
      <c:lineChart>
        <c:grouping val="standard"/>
        <c:varyColors val="0"/>
        <c:ser>
          <c:idx val="1"/>
          <c:order val="1"/>
          <c:tx>
            <c:strRef>
              <c:f>' produtividade'!$Y$32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produtividade'!$Z$30:$AD$30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produtividade'!$Z$32:$AD$32</c:f>
              <c:numCache>
                <c:formatCode>#,##0</c:formatCode>
                <c:ptCount val="5"/>
                <c:pt idx="1">
                  <c:v>18.486692268375361</c:v>
                </c:pt>
                <c:pt idx="2">
                  <c:v>-83.458893982684572</c:v>
                </c:pt>
                <c:pt idx="3">
                  <c:v>-69.254449781941574</c:v>
                </c:pt>
                <c:pt idx="4">
                  <c:v>-52.481087569985291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288688"/>
        <c:axId val="274296136"/>
      </c:lineChart>
      <c:catAx>
        <c:axId val="27429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294568"/>
        <c:crosses val="autoZero"/>
        <c:auto val="1"/>
        <c:lblAlgn val="ctr"/>
        <c:lblOffset val="100"/>
        <c:noMultiLvlLbl val="0"/>
      </c:catAx>
      <c:valAx>
        <c:axId val="2742945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294176"/>
        <c:crosses val="autoZero"/>
        <c:crossBetween val="between"/>
      </c:valAx>
      <c:valAx>
        <c:axId val="2742961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288688"/>
        <c:crosses val="max"/>
        <c:crossBetween val="between"/>
      </c:valAx>
      <c:catAx>
        <c:axId val="274288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2961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produção'!$Y$29</c:f>
              <c:strCache>
                <c:ptCount val="1"/>
              </c:strCache>
            </c:strRef>
          </c:tx>
          <c:invertIfNegative val="0"/>
          <c:cat>
            <c:strRef>
              <c:f>'valor da produção'!$Z$28:$AD$28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produção'!$Z$29:$AD$29</c:f>
              <c:numCache>
                <c:formatCode>#,##0</c:formatCode>
                <c:ptCount val="5"/>
                <c:pt idx="0">
                  <c:v>116234.5</c:v>
                </c:pt>
                <c:pt idx="1">
                  <c:v>148938</c:v>
                </c:pt>
                <c:pt idx="2">
                  <c:v>43817</c:v>
                </c:pt>
                <c:pt idx="3">
                  <c:v>94452</c:v>
                </c:pt>
                <c:pt idx="4">
                  <c:v>85003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290256"/>
        <c:axId val="274290648"/>
      </c:barChart>
      <c:lineChart>
        <c:grouping val="standard"/>
        <c:varyColors val="0"/>
        <c:ser>
          <c:idx val="1"/>
          <c:order val="1"/>
          <c:tx>
            <c:strRef>
              <c:f>'valor da produção'!$Y$30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produção'!$Z$28:$AD$28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produção'!$Z$30:$AD$30</c:f>
              <c:numCache>
                <c:formatCode>#,##0</c:formatCode>
                <c:ptCount val="5"/>
                <c:pt idx="1">
                  <c:v>28.135794450012689</c:v>
                </c:pt>
                <c:pt idx="2">
                  <c:v>-62.302930713342427</c:v>
                </c:pt>
                <c:pt idx="3">
                  <c:v>-18.740133093014549</c:v>
                </c:pt>
                <c:pt idx="4">
                  <c:v>-26.869389036817811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865088"/>
        <c:axId val="274859992"/>
      </c:lineChart>
      <c:catAx>
        <c:axId val="27429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290648"/>
        <c:crosses val="autoZero"/>
        <c:auto val="1"/>
        <c:lblAlgn val="ctr"/>
        <c:lblOffset val="100"/>
        <c:noMultiLvlLbl val="0"/>
      </c:catAx>
      <c:valAx>
        <c:axId val="274290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290256"/>
        <c:crosses val="autoZero"/>
        <c:crossBetween val="between"/>
      </c:valAx>
      <c:valAx>
        <c:axId val="27485999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865088"/>
        <c:crosses val="max"/>
        <c:crossBetween val="between"/>
      </c:valAx>
      <c:catAx>
        <c:axId val="274865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8599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produtividade'!$AI$48</c:f>
              <c:strCache>
                <c:ptCount val="1"/>
              </c:strCache>
            </c:strRef>
          </c:tx>
          <c:invertIfNegative val="0"/>
          <c:cat>
            <c:strRef>
              <c:f>' produtividade'!$AJ$47:$AN$47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produtividade'!$AJ$48:$AN$48</c:f>
              <c:numCache>
                <c:formatCode>#,##0</c:formatCode>
                <c:ptCount val="5"/>
                <c:pt idx="0">
                  <c:v>2951744</c:v>
                </c:pt>
                <c:pt idx="1">
                  <c:v>3813411</c:v>
                </c:pt>
                <c:pt idx="2">
                  <c:v>1463907</c:v>
                </c:pt>
                <c:pt idx="3">
                  <c:v>1289403</c:v>
                </c:pt>
                <c:pt idx="4">
                  <c:v>1352618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864696"/>
        <c:axId val="274862344"/>
      </c:barChart>
      <c:lineChart>
        <c:grouping val="standard"/>
        <c:varyColors val="0"/>
        <c:ser>
          <c:idx val="1"/>
          <c:order val="1"/>
          <c:tx>
            <c:strRef>
              <c:f>' produtividade'!$AI$49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produtividade'!$AJ$47:$AN$47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produtividade'!$AJ$49:$AN$49</c:f>
              <c:numCache>
                <c:formatCode>#,##0</c:formatCode>
                <c:ptCount val="5"/>
                <c:pt idx="1">
                  <c:v>29.191793055224299</c:v>
                </c:pt>
                <c:pt idx="2">
                  <c:v>-50.405353580798327</c:v>
                </c:pt>
                <c:pt idx="3">
                  <c:v>-56.317248379263241</c:v>
                </c:pt>
                <c:pt idx="4">
                  <c:v>-54.175633117235101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860384"/>
        <c:axId val="274858032"/>
      </c:lineChart>
      <c:catAx>
        <c:axId val="274864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862344"/>
        <c:crosses val="autoZero"/>
        <c:auto val="1"/>
        <c:lblAlgn val="ctr"/>
        <c:lblOffset val="100"/>
        <c:noMultiLvlLbl val="0"/>
      </c:catAx>
      <c:valAx>
        <c:axId val="2748623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864696"/>
        <c:crosses val="autoZero"/>
        <c:crossBetween val="between"/>
      </c:valAx>
      <c:valAx>
        <c:axId val="27485803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860384"/>
        <c:crosses val="max"/>
        <c:crossBetween val="between"/>
      </c:valAx>
      <c:catAx>
        <c:axId val="274860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8580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produtividade'!$A$48</c:f>
              <c:strCache>
                <c:ptCount val="1"/>
              </c:strCache>
            </c:strRef>
          </c:tx>
          <c:invertIfNegative val="0"/>
          <c:cat>
            <c:strRef>
              <c:f>' produtividade'!$B$47:$F$47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produtividade'!$B$48:$F$48</c:f>
              <c:numCache>
                <c:formatCode>#,##0</c:formatCode>
                <c:ptCount val="5"/>
                <c:pt idx="0">
                  <c:v>576561</c:v>
                </c:pt>
                <c:pt idx="1">
                  <c:v>635693</c:v>
                </c:pt>
                <c:pt idx="2">
                  <c:v>177745</c:v>
                </c:pt>
                <c:pt idx="3">
                  <c:v>165902</c:v>
                </c:pt>
                <c:pt idx="4">
                  <c:v>406024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863520"/>
        <c:axId val="274860776"/>
      </c:barChart>
      <c:lineChart>
        <c:grouping val="standard"/>
        <c:varyColors val="0"/>
        <c:ser>
          <c:idx val="1"/>
          <c:order val="1"/>
          <c:tx>
            <c:strRef>
              <c:f>' produtividade'!$A$49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produtividade'!$B$47:$F$47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produtividade'!$B$49:$F$49</c:f>
              <c:numCache>
                <c:formatCode>#,##0</c:formatCode>
                <c:ptCount val="5"/>
                <c:pt idx="1">
                  <c:v>10.25598332179943</c:v>
                </c:pt>
                <c:pt idx="2">
                  <c:v>-69.171518711810194</c:v>
                </c:pt>
                <c:pt idx="3">
                  <c:v>-71.225594516451864</c:v>
                </c:pt>
                <c:pt idx="4">
                  <c:v>-29.578310014031469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863912"/>
        <c:axId val="274858816"/>
      </c:lineChart>
      <c:catAx>
        <c:axId val="27486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860776"/>
        <c:crosses val="autoZero"/>
        <c:auto val="1"/>
        <c:lblAlgn val="ctr"/>
        <c:lblOffset val="100"/>
        <c:noMultiLvlLbl val="0"/>
      </c:catAx>
      <c:valAx>
        <c:axId val="2748607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863520"/>
        <c:crosses val="autoZero"/>
        <c:crossBetween val="between"/>
      </c:valAx>
      <c:valAx>
        <c:axId val="27485881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863912"/>
        <c:crosses val="max"/>
        <c:crossBetween val="between"/>
      </c:valAx>
      <c:catAx>
        <c:axId val="274863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8588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produção'!$AE$29</c:f>
              <c:strCache>
                <c:ptCount val="1"/>
              </c:strCache>
            </c:strRef>
          </c:tx>
          <c:invertIfNegative val="0"/>
          <c:cat>
            <c:strRef>
              <c:f>'valor da produção'!$AF$28:$AJ$28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produção'!$AF$29:$AJ$29</c:f>
              <c:numCache>
                <c:formatCode>#,##0</c:formatCode>
                <c:ptCount val="5"/>
                <c:pt idx="0">
                  <c:v>607876</c:v>
                </c:pt>
                <c:pt idx="1">
                  <c:v>701406</c:v>
                </c:pt>
                <c:pt idx="2">
                  <c:v>628443</c:v>
                </c:pt>
                <c:pt idx="3">
                  <c:v>533521</c:v>
                </c:pt>
                <c:pt idx="4">
                  <c:v>475216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861560"/>
        <c:axId val="274861952"/>
      </c:barChart>
      <c:lineChart>
        <c:grouping val="standard"/>
        <c:varyColors val="0"/>
        <c:ser>
          <c:idx val="1"/>
          <c:order val="1"/>
          <c:tx>
            <c:strRef>
              <c:f>'valor da produção'!$AE$30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produção'!$AF$28:$AJ$28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produção'!$AF$30:$AJ$30</c:f>
              <c:numCache>
                <c:formatCode>#,##0</c:formatCode>
                <c:ptCount val="5"/>
                <c:pt idx="1">
                  <c:v>15.38636169218722</c:v>
                </c:pt>
                <c:pt idx="2">
                  <c:v>3.3834203028249181</c:v>
                </c:pt>
                <c:pt idx="3">
                  <c:v>-12.23193546052155</c:v>
                </c:pt>
                <c:pt idx="4">
                  <c:v>-21.82352979884055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859208"/>
        <c:axId val="274861168"/>
      </c:lineChart>
      <c:catAx>
        <c:axId val="274861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861952"/>
        <c:crosses val="autoZero"/>
        <c:auto val="1"/>
        <c:lblAlgn val="ctr"/>
        <c:lblOffset val="100"/>
        <c:noMultiLvlLbl val="0"/>
      </c:catAx>
      <c:valAx>
        <c:axId val="2748619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861560"/>
        <c:crosses val="autoZero"/>
        <c:crossBetween val="between"/>
      </c:valAx>
      <c:valAx>
        <c:axId val="27486116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4859208"/>
        <c:crosses val="max"/>
        <c:crossBetween val="between"/>
      </c:valAx>
      <c:catAx>
        <c:axId val="274859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486116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738286186449"/>
          <c:y val="4.1402985561205599E-2"/>
          <c:w val="0.81868717799164004"/>
          <c:h val="0.85550576866266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 produtividade'!$AP$48</c:f>
              <c:strCache>
                <c:ptCount val="1"/>
              </c:strCache>
            </c:strRef>
          </c:tx>
          <c:invertIfNegative val="0"/>
          <c:cat>
            <c:strRef>
              <c:f>' produtividade'!$AQ$47:$AU$47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produtividade'!$AQ$48:$AU$48</c:f>
              <c:numCache>
                <c:formatCode>#,##0</c:formatCode>
                <c:ptCount val="5"/>
                <c:pt idx="0">
                  <c:v>522730.5</c:v>
                </c:pt>
                <c:pt idx="1">
                  <c:v>519386</c:v>
                </c:pt>
                <c:pt idx="2">
                  <c:v>212830</c:v>
                </c:pt>
                <c:pt idx="3">
                  <c:v>122410</c:v>
                </c:pt>
                <c:pt idx="4">
                  <c:v>156855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863128"/>
        <c:axId val="274865480"/>
      </c:barChart>
      <c:lineChart>
        <c:grouping val="standard"/>
        <c:varyColors val="0"/>
        <c:ser>
          <c:idx val="1"/>
          <c:order val="1"/>
          <c:tx>
            <c:strRef>
              <c:f>' produtividade'!$AP$49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produtividade'!$AQ$47:$AU$47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produtividade'!$AQ$49:$AU$49</c:f>
              <c:numCache>
                <c:formatCode>#,##0</c:formatCode>
                <c:ptCount val="5"/>
                <c:pt idx="1">
                  <c:v>-0.63981344115179795</c:v>
                </c:pt>
                <c:pt idx="2">
                  <c:v>-59.284947023370549</c:v>
                </c:pt>
                <c:pt idx="3">
                  <c:v>-76.582579359727433</c:v>
                </c:pt>
                <c:pt idx="4">
                  <c:v>-69.993141781472474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023904"/>
        <c:axId val="275029392"/>
      </c:lineChart>
      <c:catAx>
        <c:axId val="274863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4865480"/>
        <c:crosses val="autoZero"/>
        <c:auto val="1"/>
        <c:lblAlgn val="ctr"/>
        <c:lblOffset val="100"/>
        <c:noMultiLvlLbl val="0"/>
      </c:catAx>
      <c:valAx>
        <c:axId val="2748654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4863128"/>
        <c:crosses val="autoZero"/>
        <c:crossBetween val="between"/>
      </c:valAx>
      <c:valAx>
        <c:axId val="27502939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023904"/>
        <c:crosses val="max"/>
        <c:crossBetween val="between"/>
      </c:valAx>
      <c:catAx>
        <c:axId val="27502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0293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produtividade'!$A$31</c:f>
              <c:strCache>
                <c:ptCount val="1"/>
              </c:strCache>
            </c:strRef>
          </c:tx>
          <c:invertIfNegative val="0"/>
          <c:cat>
            <c:strRef>
              <c:f>' produtividade'!$B$30:$F$30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produtividade'!$B$31:$F$31</c:f>
              <c:numCache>
                <c:formatCode>#,##0</c:formatCode>
                <c:ptCount val="5"/>
                <c:pt idx="0">
                  <c:v>118877</c:v>
                </c:pt>
                <c:pt idx="1">
                  <c:v>90911</c:v>
                </c:pt>
                <c:pt idx="2">
                  <c:v>22385</c:v>
                </c:pt>
                <c:pt idx="3">
                  <c:v>47686</c:v>
                </c:pt>
                <c:pt idx="4">
                  <c:v>59640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379520"/>
        <c:axId val="223380696"/>
      </c:barChart>
      <c:lineChart>
        <c:grouping val="standard"/>
        <c:varyColors val="0"/>
        <c:ser>
          <c:idx val="1"/>
          <c:order val="1"/>
          <c:tx>
            <c:strRef>
              <c:f>' produtividade'!$A$32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 produtividade'!$B$30:$F$30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produtividade'!$B$32:$F$32</c:f>
              <c:numCache>
                <c:formatCode>#,##0</c:formatCode>
                <c:ptCount val="5"/>
                <c:pt idx="1">
                  <c:v>-23.525156253943148</c:v>
                </c:pt>
                <c:pt idx="2">
                  <c:v>-81.169612288331635</c:v>
                </c:pt>
                <c:pt idx="3">
                  <c:v>-59.886269000731851</c:v>
                </c:pt>
                <c:pt idx="4">
                  <c:v>-49.830497068398429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379128"/>
        <c:axId val="223381088"/>
      </c:lineChart>
      <c:catAx>
        <c:axId val="22337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380696"/>
        <c:crosses val="autoZero"/>
        <c:auto val="1"/>
        <c:lblAlgn val="ctr"/>
        <c:lblOffset val="100"/>
        <c:noMultiLvlLbl val="0"/>
      </c:catAx>
      <c:valAx>
        <c:axId val="2233806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23379520"/>
        <c:crosses val="autoZero"/>
        <c:crossBetween val="between"/>
      </c:valAx>
      <c:valAx>
        <c:axId val="22338108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23379128"/>
        <c:crosses val="max"/>
        <c:crossBetween val="between"/>
      </c:valAx>
      <c:catAx>
        <c:axId val="223379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338108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produtividade'!$G$48</c:f>
              <c:strCache>
                <c:ptCount val="1"/>
              </c:strCache>
            </c:strRef>
          </c:tx>
          <c:invertIfNegative val="0"/>
          <c:cat>
            <c:strRef>
              <c:f>' produtividade'!$H$47:$L$47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produtividade'!$H$48:$L$48</c:f>
              <c:numCache>
                <c:formatCode>#,##0</c:formatCode>
                <c:ptCount val="5"/>
                <c:pt idx="0">
                  <c:v>378512.5</c:v>
                </c:pt>
                <c:pt idx="1">
                  <c:v>398747</c:v>
                </c:pt>
                <c:pt idx="2">
                  <c:v>205940</c:v>
                </c:pt>
                <c:pt idx="3">
                  <c:v>235524</c:v>
                </c:pt>
                <c:pt idx="4">
                  <c:v>294915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024296"/>
        <c:axId val="275024688"/>
      </c:barChart>
      <c:lineChart>
        <c:grouping val="standard"/>
        <c:varyColors val="0"/>
        <c:ser>
          <c:idx val="1"/>
          <c:order val="1"/>
          <c:tx>
            <c:strRef>
              <c:f>' produtividade'!$G$49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produtividade'!$H$47:$L$47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produtividade'!$H$49:$L$49</c:f>
              <c:numCache>
                <c:formatCode>#,##0</c:formatCode>
                <c:ptCount val="5"/>
                <c:pt idx="1">
                  <c:v>5.3457943925233637</c:v>
                </c:pt>
                <c:pt idx="2">
                  <c:v>-45.592285591625107</c:v>
                </c:pt>
                <c:pt idx="3">
                  <c:v>-37.776427462765433</c:v>
                </c:pt>
                <c:pt idx="4">
                  <c:v>-22.08579637396387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023120"/>
        <c:axId val="275028608"/>
      </c:lineChart>
      <c:catAx>
        <c:axId val="275024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024688"/>
        <c:crosses val="autoZero"/>
        <c:auto val="1"/>
        <c:lblAlgn val="ctr"/>
        <c:lblOffset val="100"/>
        <c:noMultiLvlLbl val="0"/>
      </c:catAx>
      <c:valAx>
        <c:axId val="275024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024296"/>
        <c:crosses val="autoZero"/>
        <c:crossBetween val="between"/>
      </c:valAx>
      <c:valAx>
        <c:axId val="27502860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023120"/>
        <c:crosses val="max"/>
        <c:crossBetween val="between"/>
      </c:valAx>
      <c:catAx>
        <c:axId val="275023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0286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produção'!$A$44</c:f>
              <c:strCache>
                <c:ptCount val="1"/>
              </c:strCache>
            </c:strRef>
          </c:tx>
          <c:invertIfNegative val="0"/>
          <c:cat>
            <c:strRef>
              <c:f>'valor da produção'!$B$43:$F$43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produção'!$B$44:$F$44</c:f>
              <c:numCache>
                <c:formatCode>#,##0</c:formatCode>
                <c:ptCount val="5"/>
                <c:pt idx="0">
                  <c:v>120003.5</c:v>
                </c:pt>
                <c:pt idx="1">
                  <c:v>217985</c:v>
                </c:pt>
                <c:pt idx="2">
                  <c:v>52363</c:v>
                </c:pt>
                <c:pt idx="3">
                  <c:v>56522</c:v>
                </c:pt>
                <c:pt idx="4">
                  <c:v>81666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025080"/>
        <c:axId val="275022336"/>
      </c:barChart>
      <c:lineChart>
        <c:grouping val="standard"/>
        <c:varyColors val="0"/>
        <c:ser>
          <c:idx val="1"/>
          <c:order val="1"/>
          <c:tx>
            <c:strRef>
              <c:f>'valor da produção'!$A$45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produção'!$B$43:$F$43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produção'!$B$45:$F$45</c:f>
              <c:numCache>
                <c:formatCode>#,##0</c:formatCode>
                <c:ptCount val="5"/>
                <c:pt idx="1">
                  <c:v>81.648868574666565</c:v>
                </c:pt>
                <c:pt idx="2">
                  <c:v>-56.365439341352541</c:v>
                </c:pt>
                <c:pt idx="3">
                  <c:v>-52.899707091876493</c:v>
                </c:pt>
                <c:pt idx="4">
                  <c:v>-31.94698487960768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025864"/>
        <c:axId val="275025472"/>
      </c:lineChart>
      <c:catAx>
        <c:axId val="27502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022336"/>
        <c:crosses val="autoZero"/>
        <c:auto val="1"/>
        <c:lblAlgn val="ctr"/>
        <c:lblOffset val="100"/>
        <c:noMultiLvlLbl val="0"/>
      </c:catAx>
      <c:valAx>
        <c:axId val="2750223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025080"/>
        <c:crosses val="autoZero"/>
        <c:crossBetween val="between"/>
      </c:valAx>
      <c:valAx>
        <c:axId val="27502547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025864"/>
        <c:crosses val="max"/>
        <c:crossBetween val="between"/>
      </c:valAx>
      <c:catAx>
        <c:axId val="275025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025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produtividade'!$AV$48</c:f>
              <c:strCache>
                <c:ptCount val="1"/>
              </c:strCache>
            </c:strRef>
          </c:tx>
          <c:invertIfNegative val="0"/>
          <c:cat>
            <c:strRef>
              <c:f>' produtividade'!$AW$47:$BA$47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produtividade'!$AW$48:$BA$48</c:f>
              <c:numCache>
                <c:formatCode>#,##0</c:formatCode>
                <c:ptCount val="5"/>
                <c:pt idx="0">
                  <c:v>1663145.5</c:v>
                </c:pt>
                <c:pt idx="1">
                  <c:v>1431124</c:v>
                </c:pt>
                <c:pt idx="2">
                  <c:v>1437881</c:v>
                </c:pt>
                <c:pt idx="3">
                  <c:v>1349159</c:v>
                </c:pt>
                <c:pt idx="4">
                  <c:v>1492990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026256"/>
        <c:axId val="275027824"/>
      </c:barChart>
      <c:lineChart>
        <c:grouping val="standard"/>
        <c:varyColors val="0"/>
        <c:ser>
          <c:idx val="1"/>
          <c:order val="1"/>
          <c:tx>
            <c:strRef>
              <c:f>' produtividade'!$AV$49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produtividade'!$AW$47:$BA$47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produtividade'!$AW$49:$BA$49</c:f>
              <c:numCache>
                <c:formatCode>#,##0</c:formatCode>
                <c:ptCount val="5"/>
                <c:pt idx="1">
                  <c:v>-13.950763778635119</c:v>
                </c:pt>
                <c:pt idx="2">
                  <c:v>-13.54448543437721</c:v>
                </c:pt>
                <c:pt idx="3">
                  <c:v>-18.8790758234923</c:v>
                </c:pt>
                <c:pt idx="4">
                  <c:v>-10.230944917326839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027040"/>
        <c:axId val="275026648"/>
      </c:lineChart>
      <c:catAx>
        <c:axId val="27502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027824"/>
        <c:crosses val="autoZero"/>
        <c:auto val="1"/>
        <c:lblAlgn val="ctr"/>
        <c:lblOffset val="100"/>
        <c:noMultiLvlLbl val="0"/>
      </c:catAx>
      <c:valAx>
        <c:axId val="2750278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026256"/>
        <c:crosses val="autoZero"/>
        <c:crossBetween val="between"/>
      </c:valAx>
      <c:valAx>
        <c:axId val="27502664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027040"/>
        <c:crosses val="max"/>
        <c:crossBetween val="between"/>
      </c:valAx>
      <c:catAx>
        <c:axId val="275027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02664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produtividade'!$M$48</c:f>
              <c:strCache>
                <c:ptCount val="1"/>
              </c:strCache>
            </c:strRef>
          </c:tx>
          <c:invertIfNegative val="0"/>
          <c:cat>
            <c:strRef>
              <c:f>' produtividade'!$N$47:$R$47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produtividade'!$N$48:$R$48</c:f>
              <c:numCache>
                <c:formatCode>#,##0</c:formatCode>
                <c:ptCount val="5"/>
                <c:pt idx="0">
                  <c:v>136764.5</c:v>
                </c:pt>
                <c:pt idx="1">
                  <c:v>179602</c:v>
                </c:pt>
                <c:pt idx="2">
                  <c:v>67546</c:v>
                </c:pt>
                <c:pt idx="3">
                  <c:v>68514</c:v>
                </c:pt>
                <c:pt idx="4">
                  <c:v>88309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028216"/>
        <c:axId val="275029000"/>
      </c:barChart>
      <c:lineChart>
        <c:grouping val="standard"/>
        <c:varyColors val="0"/>
        <c:ser>
          <c:idx val="1"/>
          <c:order val="1"/>
          <c:tx>
            <c:strRef>
              <c:f>' produtividade'!$M$49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produtividade'!$N$47:$R$47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produtividade'!$N$49:$R$49</c:f>
              <c:numCache>
                <c:formatCode>#,##0</c:formatCode>
                <c:ptCount val="5"/>
                <c:pt idx="1">
                  <c:v>31.322090162286269</c:v>
                </c:pt>
                <c:pt idx="2">
                  <c:v>-50.611452533369402</c:v>
                </c:pt>
                <c:pt idx="3">
                  <c:v>-49.903666521648518</c:v>
                </c:pt>
                <c:pt idx="4">
                  <c:v>-35.429881292294418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686744"/>
        <c:axId val="275689096"/>
      </c:lineChart>
      <c:catAx>
        <c:axId val="275028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029000"/>
        <c:crosses val="autoZero"/>
        <c:auto val="1"/>
        <c:lblAlgn val="ctr"/>
        <c:lblOffset val="100"/>
        <c:noMultiLvlLbl val="0"/>
      </c:catAx>
      <c:valAx>
        <c:axId val="2750290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028216"/>
        <c:crosses val="autoZero"/>
        <c:crossBetween val="between"/>
      </c:valAx>
      <c:valAx>
        <c:axId val="27568909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686744"/>
        <c:crosses val="max"/>
        <c:crossBetween val="between"/>
      </c:valAx>
      <c:catAx>
        <c:axId val="275686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6890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produção'!$G$44</c:f>
              <c:strCache>
                <c:ptCount val="1"/>
              </c:strCache>
            </c:strRef>
          </c:tx>
          <c:invertIfNegative val="0"/>
          <c:cat>
            <c:strRef>
              <c:f>'valor da produção'!$H$43:$L$43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produção'!$H$44:$L$44</c:f>
              <c:numCache>
                <c:formatCode>#,##0</c:formatCode>
                <c:ptCount val="5"/>
                <c:pt idx="0">
                  <c:v>334140</c:v>
                </c:pt>
                <c:pt idx="1">
                  <c:v>397249</c:v>
                </c:pt>
                <c:pt idx="2">
                  <c:v>430350</c:v>
                </c:pt>
                <c:pt idx="3">
                  <c:v>451040</c:v>
                </c:pt>
                <c:pt idx="4">
                  <c:v>395699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687136"/>
        <c:axId val="275688312"/>
      </c:barChart>
      <c:lineChart>
        <c:grouping val="standard"/>
        <c:varyColors val="0"/>
        <c:ser>
          <c:idx val="1"/>
          <c:order val="1"/>
          <c:tx>
            <c:strRef>
              <c:f>'valor da produção'!$G$45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produção'!$H$43:$L$43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produção'!$H$45:$L$45</c:f>
              <c:numCache>
                <c:formatCode>#,##0</c:formatCode>
                <c:ptCount val="5"/>
                <c:pt idx="1">
                  <c:v>18.886993475788589</c:v>
                </c:pt>
                <c:pt idx="2">
                  <c:v>28.79332016520021</c:v>
                </c:pt>
                <c:pt idx="3">
                  <c:v>34.985335488118743</c:v>
                </c:pt>
                <c:pt idx="4">
                  <c:v>18.423116059136891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691448"/>
        <c:axId val="275687528"/>
      </c:lineChart>
      <c:catAx>
        <c:axId val="27568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688312"/>
        <c:crosses val="autoZero"/>
        <c:auto val="1"/>
        <c:lblAlgn val="ctr"/>
        <c:lblOffset val="100"/>
        <c:noMultiLvlLbl val="0"/>
      </c:catAx>
      <c:valAx>
        <c:axId val="2756883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687136"/>
        <c:crosses val="autoZero"/>
        <c:crossBetween val="between"/>
      </c:valAx>
      <c:valAx>
        <c:axId val="27568752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691448"/>
        <c:crosses val="max"/>
        <c:crossBetween val="between"/>
      </c:valAx>
      <c:catAx>
        <c:axId val="275691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6875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produtividade'!$BB$48</c:f>
              <c:strCache>
                <c:ptCount val="1"/>
              </c:strCache>
            </c:strRef>
          </c:tx>
          <c:invertIfNegative val="0"/>
          <c:cat>
            <c:strRef>
              <c:f>' produtividade'!$BC$47:$BG$47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produtividade'!$BC$48:$BG$48</c:f>
              <c:numCache>
                <c:formatCode>#,##0</c:formatCode>
                <c:ptCount val="5"/>
                <c:pt idx="0">
                  <c:v>1001875</c:v>
                </c:pt>
                <c:pt idx="1">
                  <c:v>757204</c:v>
                </c:pt>
                <c:pt idx="2">
                  <c:v>561361</c:v>
                </c:pt>
                <c:pt idx="3">
                  <c:v>947410</c:v>
                </c:pt>
                <c:pt idx="4">
                  <c:v>945729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690272"/>
        <c:axId val="275688704"/>
      </c:barChart>
      <c:lineChart>
        <c:grouping val="standard"/>
        <c:varyColors val="0"/>
        <c:ser>
          <c:idx val="1"/>
          <c:order val="1"/>
          <c:tx>
            <c:strRef>
              <c:f>' produtividade'!$BB$49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produtividade'!$BC$47:$BG$47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produtividade'!$BC$49:$BG$49</c:f>
              <c:numCache>
                <c:formatCode>#,##0</c:formatCode>
                <c:ptCount val="5"/>
                <c:pt idx="1">
                  <c:v>-24.421310043668122</c:v>
                </c:pt>
                <c:pt idx="2">
                  <c:v>-43.968958203368693</c:v>
                </c:pt>
                <c:pt idx="3">
                  <c:v>-5.436306924516531</c:v>
                </c:pt>
                <c:pt idx="4">
                  <c:v>-5.6040923268870868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689488"/>
        <c:axId val="275687920"/>
      </c:lineChart>
      <c:catAx>
        <c:axId val="27569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688704"/>
        <c:crosses val="autoZero"/>
        <c:auto val="1"/>
        <c:lblAlgn val="ctr"/>
        <c:lblOffset val="100"/>
        <c:noMultiLvlLbl val="0"/>
      </c:catAx>
      <c:valAx>
        <c:axId val="275688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690272"/>
        <c:crosses val="autoZero"/>
        <c:crossBetween val="between"/>
      </c:valAx>
      <c:valAx>
        <c:axId val="27568792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689488"/>
        <c:crosses val="max"/>
        <c:crossBetween val="between"/>
      </c:valAx>
      <c:catAx>
        <c:axId val="275689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6879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produtividade'!$S$48</c:f>
              <c:strCache>
                <c:ptCount val="1"/>
              </c:strCache>
            </c:strRef>
          </c:tx>
          <c:invertIfNegative val="0"/>
          <c:cat>
            <c:strRef>
              <c:f>' produtividade'!$T$47:$X$47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produtividade'!$T$48:$X$48</c:f>
              <c:numCache>
                <c:formatCode>#,##0</c:formatCode>
                <c:ptCount val="5"/>
                <c:pt idx="0">
                  <c:v>215685</c:v>
                </c:pt>
                <c:pt idx="1">
                  <c:v>169829</c:v>
                </c:pt>
                <c:pt idx="2">
                  <c:v>90415</c:v>
                </c:pt>
                <c:pt idx="3">
                  <c:v>165165</c:v>
                </c:pt>
                <c:pt idx="4">
                  <c:v>166801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693016"/>
        <c:axId val="275689880"/>
      </c:barChart>
      <c:lineChart>
        <c:grouping val="standard"/>
        <c:varyColors val="0"/>
        <c:ser>
          <c:idx val="1"/>
          <c:order val="1"/>
          <c:tx>
            <c:strRef>
              <c:f>' produtividade'!$S$49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produtividade'!$T$47:$X$47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produtividade'!$T$49:$X$49</c:f>
              <c:numCache>
                <c:formatCode>#,##0</c:formatCode>
                <c:ptCount val="5"/>
                <c:pt idx="1">
                  <c:v>-21.260634721932451</c:v>
                </c:pt>
                <c:pt idx="2">
                  <c:v>-58.080070473143707</c:v>
                </c:pt>
                <c:pt idx="3">
                  <c:v>-23.42304749982614</c:v>
                </c:pt>
                <c:pt idx="4">
                  <c:v>-22.664533926791389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691056"/>
        <c:axId val="275690664"/>
      </c:lineChart>
      <c:catAx>
        <c:axId val="275693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689880"/>
        <c:crosses val="autoZero"/>
        <c:auto val="1"/>
        <c:lblAlgn val="ctr"/>
        <c:lblOffset val="100"/>
        <c:noMultiLvlLbl val="0"/>
      </c:catAx>
      <c:valAx>
        <c:axId val="2756898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693016"/>
        <c:crosses val="autoZero"/>
        <c:crossBetween val="between"/>
      </c:valAx>
      <c:valAx>
        <c:axId val="27569066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691056"/>
        <c:crosses val="max"/>
        <c:crossBetween val="between"/>
      </c:valAx>
      <c:catAx>
        <c:axId val="275691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6906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produção'!$M$44</c:f>
              <c:strCache>
                <c:ptCount val="1"/>
              </c:strCache>
            </c:strRef>
          </c:tx>
          <c:invertIfNegative val="0"/>
          <c:cat>
            <c:strRef>
              <c:f>'valor da produção'!$N$43:$R$43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produção'!$N$44:$R$44</c:f>
              <c:numCache>
                <c:formatCode>#,##0</c:formatCode>
                <c:ptCount val="5"/>
                <c:pt idx="0">
                  <c:v>282678</c:v>
                </c:pt>
                <c:pt idx="1">
                  <c:v>257032</c:v>
                </c:pt>
                <c:pt idx="2">
                  <c:v>216976</c:v>
                </c:pt>
                <c:pt idx="3">
                  <c:v>352630</c:v>
                </c:pt>
                <c:pt idx="4">
                  <c:v>359319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685960"/>
        <c:axId val="275686352"/>
      </c:barChart>
      <c:lineChart>
        <c:grouping val="standard"/>
        <c:varyColors val="0"/>
        <c:ser>
          <c:idx val="1"/>
          <c:order val="1"/>
          <c:tx>
            <c:strRef>
              <c:f>'valor da produção'!$M$45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produção'!$N$43:$R$43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produção'!$N$45:$R$45</c:f>
              <c:numCache>
                <c:formatCode>#,##0</c:formatCode>
                <c:ptCount val="5"/>
                <c:pt idx="1">
                  <c:v>-9.0725136020489732</c:v>
                </c:pt>
                <c:pt idx="2">
                  <c:v>-23.24270017475714</c:v>
                </c:pt>
                <c:pt idx="3">
                  <c:v>24.746177629670509</c:v>
                </c:pt>
                <c:pt idx="4">
                  <c:v>27.11247426400357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86400"/>
        <c:axId val="275584048"/>
      </c:lineChart>
      <c:catAx>
        <c:axId val="275685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5686352"/>
        <c:crosses val="autoZero"/>
        <c:auto val="1"/>
        <c:lblAlgn val="ctr"/>
        <c:lblOffset val="100"/>
        <c:noMultiLvlLbl val="0"/>
      </c:catAx>
      <c:valAx>
        <c:axId val="2756863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685960"/>
        <c:crosses val="autoZero"/>
        <c:crossBetween val="between"/>
      </c:valAx>
      <c:valAx>
        <c:axId val="27558404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5586400"/>
        <c:crosses val="max"/>
        <c:crossBetween val="between"/>
      </c:valAx>
      <c:catAx>
        <c:axId val="275586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58404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Cabeças'!$A$19</c:f>
              <c:strCache>
                <c:ptCount val="1"/>
              </c:strCache>
            </c:strRef>
          </c:tx>
          <c:invertIfNegative val="0"/>
          <c:cat>
            <c:strRef>
              <c:f>'N. Cabeças'!$B$18:$F$18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Cabeças'!$B$19:$F$19</c:f>
              <c:numCache>
                <c:formatCode>#,##0</c:formatCode>
                <c:ptCount val="5"/>
                <c:pt idx="0">
                  <c:v>569149</c:v>
                </c:pt>
                <c:pt idx="1">
                  <c:v>594560</c:v>
                </c:pt>
                <c:pt idx="2">
                  <c:v>561105</c:v>
                </c:pt>
                <c:pt idx="3">
                  <c:v>568145</c:v>
                </c:pt>
                <c:pt idx="4">
                  <c:v>578414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583656"/>
        <c:axId val="275580520"/>
      </c:barChart>
      <c:lineChart>
        <c:grouping val="standard"/>
        <c:varyColors val="0"/>
        <c:ser>
          <c:idx val="1"/>
          <c:order val="1"/>
          <c:tx>
            <c:strRef>
              <c:f>'N. Cabeças'!$A$20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Cabeças'!$B$18:$F$18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Cabeças'!$B$20:$F$20</c:f>
              <c:numCache>
                <c:formatCode>General</c:formatCode>
                <c:ptCount val="5"/>
                <c:pt idx="1">
                  <c:v>4</c:v>
                </c:pt>
                <c:pt idx="2">
                  <c:v>-1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80912"/>
        <c:axId val="275578952"/>
      </c:lineChart>
      <c:catAx>
        <c:axId val="275583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80520"/>
        <c:crosses val="autoZero"/>
        <c:auto val="1"/>
        <c:lblAlgn val="ctr"/>
        <c:lblOffset val="100"/>
        <c:noMultiLvlLbl val="0"/>
      </c:catAx>
      <c:valAx>
        <c:axId val="2755805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583656"/>
        <c:crosses val="autoZero"/>
        <c:crossBetween val="between"/>
      </c:valAx>
      <c:valAx>
        <c:axId val="275578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580912"/>
        <c:crosses val="max"/>
        <c:crossBetween val="between"/>
      </c:valAx>
      <c:catAx>
        <c:axId val="275580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578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Cabeças'!$H$19</c:f>
              <c:strCache>
                <c:ptCount val="1"/>
              </c:strCache>
            </c:strRef>
          </c:tx>
          <c:invertIfNegative val="0"/>
          <c:cat>
            <c:strRef>
              <c:f>'N. Cabeças'!$I$18:$M$18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Cabeças'!$I$19:$M$19</c:f>
              <c:numCache>
                <c:formatCode>#,##0</c:formatCode>
                <c:ptCount val="5"/>
                <c:pt idx="0">
                  <c:v>5669603</c:v>
                </c:pt>
                <c:pt idx="1">
                  <c:v>5811881</c:v>
                </c:pt>
                <c:pt idx="2">
                  <c:v>5102070</c:v>
                </c:pt>
                <c:pt idx="3">
                  <c:v>5490154</c:v>
                </c:pt>
                <c:pt idx="4">
                  <c:v>5612368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581304"/>
        <c:axId val="275580128"/>
      </c:barChart>
      <c:lineChart>
        <c:grouping val="standard"/>
        <c:varyColors val="0"/>
        <c:ser>
          <c:idx val="1"/>
          <c:order val="1"/>
          <c:tx>
            <c:strRef>
              <c:f>'N. Cabeças'!$H$20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Cabeças'!$I$18:$M$18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Cabeças'!$I$20:$M$20</c:f>
              <c:numCache>
                <c:formatCode>General</c:formatCode>
                <c:ptCount val="5"/>
                <c:pt idx="1">
                  <c:v>3</c:v>
                </c:pt>
                <c:pt idx="2">
                  <c:v>-10</c:v>
                </c:pt>
                <c:pt idx="3">
                  <c:v>-3</c:v>
                </c:pt>
                <c:pt idx="4">
                  <c:v>-1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81696"/>
        <c:axId val="275582480"/>
      </c:lineChart>
      <c:catAx>
        <c:axId val="275581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80128"/>
        <c:crosses val="autoZero"/>
        <c:auto val="1"/>
        <c:lblAlgn val="ctr"/>
        <c:lblOffset val="100"/>
        <c:noMultiLvlLbl val="0"/>
      </c:catAx>
      <c:valAx>
        <c:axId val="2755801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581304"/>
        <c:crosses val="autoZero"/>
        <c:crossBetween val="between"/>
      </c:valAx>
      <c:valAx>
        <c:axId val="2755824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581696"/>
        <c:crosses val="max"/>
        <c:crossBetween val="between"/>
      </c:valAx>
      <c:catAx>
        <c:axId val="275581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5824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produção'!$A$29</c:f>
              <c:strCache>
                <c:ptCount val="1"/>
              </c:strCache>
            </c:strRef>
          </c:tx>
          <c:invertIfNegative val="0"/>
          <c:cat>
            <c:strRef>
              <c:f>'valor da produção'!$B$28:$F$28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produção'!$B$29:$F$29</c:f>
              <c:numCache>
                <c:formatCode>#,##0</c:formatCode>
                <c:ptCount val="5"/>
                <c:pt idx="0">
                  <c:v>101941.5</c:v>
                </c:pt>
                <c:pt idx="1">
                  <c:v>125973</c:v>
                </c:pt>
                <c:pt idx="2">
                  <c:v>179520</c:v>
                </c:pt>
                <c:pt idx="3">
                  <c:v>136348</c:v>
                </c:pt>
                <c:pt idx="4">
                  <c:v>57538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377560"/>
        <c:axId val="223377952"/>
      </c:barChart>
      <c:lineChart>
        <c:grouping val="standard"/>
        <c:varyColors val="0"/>
        <c:ser>
          <c:idx val="1"/>
          <c:order val="1"/>
          <c:tx>
            <c:strRef>
              <c:f>'valor da produção'!$A$30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'valor da produção'!$B$28:$F$28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produção'!$B$30:$F$30</c:f>
              <c:numCache>
                <c:formatCode>#,##0</c:formatCode>
                <c:ptCount val="5"/>
                <c:pt idx="1">
                  <c:v>23.573814393549242</c:v>
                </c:pt>
                <c:pt idx="2">
                  <c:v>76.100999102426385</c:v>
                </c:pt>
                <c:pt idx="3">
                  <c:v>33.751220062486823</c:v>
                </c:pt>
                <c:pt idx="4">
                  <c:v>-43.557824830907933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861944"/>
        <c:axId val="273859984"/>
      </c:lineChart>
      <c:catAx>
        <c:axId val="223377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377952"/>
        <c:crosses val="autoZero"/>
        <c:auto val="1"/>
        <c:lblAlgn val="ctr"/>
        <c:lblOffset val="100"/>
        <c:noMultiLvlLbl val="0"/>
      </c:catAx>
      <c:valAx>
        <c:axId val="2233779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23377560"/>
        <c:crosses val="autoZero"/>
        <c:crossBetween val="between"/>
      </c:valAx>
      <c:valAx>
        <c:axId val="27385998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861944"/>
        <c:crosses val="max"/>
        <c:crossBetween val="between"/>
      </c:valAx>
      <c:catAx>
        <c:axId val="273861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8599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Cabeças'!$O$19</c:f>
              <c:strCache>
                <c:ptCount val="1"/>
              </c:strCache>
            </c:strRef>
          </c:tx>
          <c:invertIfNegative val="0"/>
          <c:cat>
            <c:strRef>
              <c:f>'N. Cabeças'!$P$18:$T$18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Cabeças'!$P$19:$T$19</c:f>
              <c:numCache>
                <c:formatCode>#,##0</c:formatCode>
                <c:ptCount val="5"/>
                <c:pt idx="0">
                  <c:v>2292558</c:v>
                </c:pt>
                <c:pt idx="1">
                  <c:v>2381247</c:v>
                </c:pt>
                <c:pt idx="2">
                  <c:v>2465349</c:v>
                </c:pt>
                <c:pt idx="3">
                  <c:v>2351549</c:v>
                </c:pt>
                <c:pt idx="4">
                  <c:v>2364739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584832"/>
        <c:axId val="275582088"/>
      </c:barChart>
      <c:lineChart>
        <c:grouping val="standard"/>
        <c:varyColors val="0"/>
        <c:ser>
          <c:idx val="1"/>
          <c:order val="1"/>
          <c:tx>
            <c:strRef>
              <c:f>'N. Cabeças'!$O$20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Cabeças'!$P$18:$T$18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Cabeças'!$P$20:$T$20</c:f>
              <c:numCache>
                <c:formatCode>General</c:formatCode>
                <c:ptCount val="5"/>
                <c:pt idx="1">
                  <c:v>4</c:v>
                </c:pt>
                <c:pt idx="2">
                  <c:v>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584440"/>
        <c:axId val="275583264"/>
      </c:lineChart>
      <c:catAx>
        <c:axId val="27558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82088"/>
        <c:crosses val="autoZero"/>
        <c:auto val="1"/>
        <c:lblAlgn val="ctr"/>
        <c:lblOffset val="100"/>
        <c:noMultiLvlLbl val="0"/>
      </c:catAx>
      <c:valAx>
        <c:axId val="2755820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584832"/>
        <c:crosses val="autoZero"/>
        <c:crossBetween val="between"/>
      </c:valAx>
      <c:valAx>
        <c:axId val="2755832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584440"/>
        <c:crosses val="max"/>
        <c:crossBetween val="between"/>
      </c:valAx>
      <c:catAx>
        <c:axId val="275584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5832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Cabeças'!$V$19</c:f>
              <c:strCache>
                <c:ptCount val="1"/>
              </c:strCache>
            </c:strRef>
          </c:tx>
          <c:invertIfNegative val="0"/>
          <c:cat>
            <c:strRef>
              <c:f>'N. Cabeças'!$W$18:$AA$18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Cabeças'!$W$19:$AA$19</c:f>
              <c:numCache>
                <c:formatCode>#,##0</c:formatCode>
                <c:ptCount val="5"/>
                <c:pt idx="0">
                  <c:v>2327472</c:v>
                </c:pt>
                <c:pt idx="1">
                  <c:v>2532055</c:v>
                </c:pt>
                <c:pt idx="2">
                  <c:v>2555871</c:v>
                </c:pt>
                <c:pt idx="3">
                  <c:v>2447917</c:v>
                </c:pt>
                <c:pt idx="4">
                  <c:v>2147109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585616"/>
        <c:axId val="275586008"/>
      </c:barChart>
      <c:lineChart>
        <c:grouping val="standard"/>
        <c:varyColors val="0"/>
        <c:ser>
          <c:idx val="1"/>
          <c:order val="1"/>
          <c:tx>
            <c:strRef>
              <c:f>'N. Cabeças'!$V$20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Cabeças'!$W$18:$AA$18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Cabeças'!$W$20:$AA$20</c:f>
              <c:numCache>
                <c:formatCode>General</c:formatCode>
                <c:ptCount val="5"/>
                <c:pt idx="1">
                  <c:v>9</c:v>
                </c:pt>
                <c:pt idx="2">
                  <c:v>10</c:v>
                </c:pt>
                <c:pt idx="3">
                  <c:v>5</c:v>
                </c:pt>
                <c:pt idx="4">
                  <c:v>-8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42568"/>
        <c:axId val="275137472"/>
      </c:lineChart>
      <c:catAx>
        <c:axId val="27558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86008"/>
        <c:crosses val="autoZero"/>
        <c:auto val="1"/>
        <c:lblAlgn val="ctr"/>
        <c:lblOffset val="100"/>
        <c:noMultiLvlLbl val="0"/>
      </c:catAx>
      <c:valAx>
        <c:axId val="2755860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585616"/>
        <c:crosses val="autoZero"/>
        <c:crossBetween val="between"/>
      </c:valAx>
      <c:valAx>
        <c:axId val="2751374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142568"/>
        <c:crosses val="max"/>
        <c:crossBetween val="between"/>
      </c:valAx>
      <c:catAx>
        <c:axId val="275142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137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Cabeças'!$A$36</c:f>
              <c:strCache>
                <c:ptCount val="1"/>
              </c:strCache>
            </c:strRef>
          </c:tx>
          <c:invertIfNegative val="0"/>
          <c:cat>
            <c:strRef>
              <c:f>'N. Cabeças'!$B$35:$F$35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Cabeças'!$B$36:$F$36</c:f>
              <c:numCache>
                <c:formatCode>#,##0</c:formatCode>
                <c:ptCount val="5"/>
                <c:pt idx="0">
                  <c:v>988684</c:v>
                </c:pt>
                <c:pt idx="1">
                  <c:v>1092926</c:v>
                </c:pt>
                <c:pt idx="2">
                  <c:v>744831</c:v>
                </c:pt>
                <c:pt idx="3">
                  <c:v>816067</c:v>
                </c:pt>
                <c:pt idx="4">
                  <c:v>900650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137864"/>
        <c:axId val="275136688"/>
      </c:barChart>
      <c:lineChart>
        <c:grouping val="standard"/>
        <c:varyColors val="0"/>
        <c:ser>
          <c:idx val="1"/>
          <c:order val="1"/>
          <c:tx>
            <c:strRef>
              <c:f>'N. Cabeças'!$A$37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Cabeças'!$B$35:$F$35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Cabeças'!$B$37:$F$37</c:f>
              <c:numCache>
                <c:formatCode>General</c:formatCode>
                <c:ptCount val="5"/>
                <c:pt idx="1">
                  <c:v>11</c:v>
                </c:pt>
                <c:pt idx="2">
                  <c:v>-25</c:v>
                </c:pt>
                <c:pt idx="3">
                  <c:v>-17</c:v>
                </c:pt>
                <c:pt idx="4">
                  <c:v>-9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43744"/>
        <c:axId val="275140216"/>
      </c:lineChart>
      <c:catAx>
        <c:axId val="275137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136688"/>
        <c:crosses val="autoZero"/>
        <c:auto val="1"/>
        <c:lblAlgn val="ctr"/>
        <c:lblOffset val="100"/>
        <c:noMultiLvlLbl val="0"/>
      </c:catAx>
      <c:valAx>
        <c:axId val="275136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137864"/>
        <c:crosses val="autoZero"/>
        <c:crossBetween val="between"/>
      </c:valAx>
      <c:valAx>
        <c:axId val="2751402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143744"/>
        <c:crosses val="max"/>
        <c:crossBetween val="between"/>
      </c:valAx>
      <c:catAx>
        <c:axId val="275143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140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Cabeças'!$L$4</c:f>
              <c:strCache>
                <c:ptCount val="1"/>
              </c:strCache>
            </c:strRef>
          </c:tx>
          <c:invertIfNegative val="0"/>
          <c:cat>
            <c:strRef>
              <c:f>'N. Cabeças'!$M$3:$Q$3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Cabeças'!$M$4:$Q$4</c:f>
              <c:numCache>
                <c:formatCode>#,##0</c:formatCode>
                <c:ptCount val="5"/>
                <c:pt idx="0">
                  <c:v>601174</c:v>
                </c:pt>
                <c:pt idx="1">
                  <c:v>640768</c:v>
                </c:pt>
                <c:pt idx="2">
                  <c:v>645922</c:v>
                </c:pt>
                <c:pt idx="3">
                  <c:v>699864</c:v>
                </c:pt>
                <c:pt idx="4">
                  <c:v>682193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138648"/>
        <c:axId val="275140608"/>
      </c:barChart>
      <c:lineChart>
        <c:grouping val="standard"/>
        <c:varyColors val="0"/>
        <c:ser>
          <c:idx val="1"/>
          <c:order val="1"/>
          <c:tx>
            <c:strRef>
              <c:f>'N. Cabeças'!$L$5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Cabeças'!$M$3:$Q$3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Cabeças'!$M$5:$Q$5</c:f>
              <c:numCache>
                <c:formatCode>General</c:formatCode>
                <c:ptCount val="5"/>
                <c:pt idx="1">
                  <c:v>7</c:v>
                </c:pt>
                <c:pt idx="2">
                  <c:v>7</c:v>
                </c:pt>
                <c:pt idx="3">
                  <c:v>16</c:v>
                </c:pt>
                <c:pt idx="4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44136"/>
        <c:axId val="275143352"/>
      </c:lineChart>
      <c:catAx>
        <c:axId val="275138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140608"/>
        <c:crosses val="autoZero"/>
        <c:auto val="1"/>
        <c:lblAlgn val="ctr"/>
        <c:lblOffset val="100"/>
        <c:noMultiLvlLbl val="0"/>
      </c:catAx>
      <c:valAx>
        <c:axId val="2751406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138648"/>
        <c:crosses val="autoZero"/>
        <c:crossBetween val="between"/>
      </c:valAx>
      <c:valAx>
        <c:axId val="2751433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144136"/>
        <c:crosses val="max"/>
        <c:crossBetween val="between"/>
      </c:valAx>
      <c:catAx>
        <c:axId val="275144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1433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Cabeças'!$H$36</c:f>
              <c:strCache>
                <c:ptCount val="1"/>
              </c:strCache>
            </c:strRef>
          </c:tx>
          <c:invertIfNegative val="0"/>
          <c:cat>
            <c:strRef>
              <c:f>'N. Cabeças'!$I$35:$M$35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Cabeças'!$I$36:$M$36</c:f>
              <c:numCache>
                <c:formatCode>#,##0</c:formatCode>
                <c:ptCount val="5"/>
                <c:pt idx="0">
                  <c:v>2034543.5</c:v>
                </c:pt>
                <c:pt idx="1">
                  <c:v>2224913</c:v>
                </c:pt>
                <c:pt idx="2">
                  <c:v>1648878</c:v>
                </c:pt>
                <c:pt idx="3">
                  <c:v>1564951</c:v>
                </c:pt>
                <c:pt idx="4">
                  <c:v>1637965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141392"/>
        <c:axId val="275141784"/>
      </c:barChart>
      <c:lineChart>
        <c:grouping val="standard"/>
        <c:varyColors val="0"/>
        <c:ser>
          <c:idx val="1"/>
          <c:order val="1"/>
          <c:tx>
            <c:strRef>
              <c:f>'N. Cabeças'!$H$37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Cabeças'!$I$35:$M$35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Cabeças'!$I$37:$M$37</c:f>
              <c:numCache>
                <c:formatCode>General</c:formatCode>
                <c:ptCount val="5"/>
                <c:pt idx="1">
                  <c:v>9</c:v>
                </c:pt>
                <c:pt idx="2">
                  <c:v>-19</c:v>
                </c:pt>
                <c:pt idx="3">
                  <c:v>-23</c:v>
                </c:pt>
                <c:pt idx="4">
                  <c:v>-19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5138256"/>
        <c:axId val="275141000"/>
      </c:lineChart>
      <c:catAx>
        <c:axId val="27514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141784"/>
        <c:crosses val="autoZero"/>
        <c:auto val="1"/>
        <c:lblAlgn val="ctr"/>
        <c:lblOffset val="100"/>
        <c:noMultiLvlLbl val="0"/>
      </c:catAx>
      <c:valAx>
        <c:axId val="2751417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141392"/>
        <c:crosses val="autoZero"/>
        <c:crossBetween val="between"/>
      </c:valAx>
      <c:valAx>
        <c:axId val="27514100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5138256"/>
        <c:crosses val="max"/>
        <c:crossBetween val="between"/>
      </c:valAx>
      <c:catAx>
        <c:axId val="275138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51410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Cabeças'!$O$36</c:f>
              <c:strCache>
                <c:ptCount val="1"/>
              </c:strCache>
            </c:strRef>
          </c:tx>
          <c:invertIfNegative val="0"/>
          <c:cat>
            <c:strRef>
              <c:f>'N. Cabeças'!$P$35:$T$35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Cabeças'!$P$36:$T$36</c:f>
              <c:numCache>
                <c:formatCode>#,##0</c:formatCode>
                <c:ptCount val="5"/>
                <c:pt idx="0">
                  <c:v>703027.5</c:v>
                </c:pt>
                <c:pt idx="1">
                  <c:v>699379</c:v>
                </c:pt>
                <c:pt idx="2">
                  <c:v>682396</c:v>
                </c:pt>
                <c:pt idx="3">
                  <c:v>663215</c:v>
                </c:pt>
                <c:pt idx="4">
                  <c:v>652921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139432"/>
        <c:axId val="275139824"/>
      </c:barChart>
      <c:lineChart>
        <c:grouping val="standard"/>
        <c:varyColors val="0"/>
        <c:ser>
          <c:idx val="1"/>
          <c:order val="1"/>
          <c:tx>
            <c:strRef>
              <c:f>'N. Cabeças'!$O$37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Cabeças'!$P$35:$T$35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Cabeças'!$P$37:$T$37</c:f>
              <c:numCache>
                <c:formatCode>General</c:formatCode>
                <c:ptCount val="5"/>
                <c:pt idx="1">
                  <c:v>-1</c:v>
                </c:pt>
                <c:pt idx="2">
                  <c:v>-3</c:v>
                </c:pt>
                <c:pt idx="3">
                  <c:v>-6</c:v>
                </c:pt>
                <c:pt idx="4">
                  <c:v>-7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6600"/>
        <c:axId val="276361504"/>
      </c:lineChart>
      <c:catAx>
        <c:axId val="275139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139824"/>
        <c:crosses val="autoZero"/>
        <c:auto val="1"/>
        <c:lblAlgn val="ctr"/>
        <c:lblOffset val="100"/>
        <c:noMultiLvlLbl val="0"/>
      </c:catAx>
      <c:valAx>
        <c:axId val="2751398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5139432"/>
        <c:crosses val="autoZero"/>
        <c:crossBetween val="between"/>
      </c:valAx>
      <c:valAx>
        <c:axId val="2763615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6366600"/>
        <c:crosses val="max"/>
        <c:crossBetween val="between"/>
      </c:valAx>
      <c:catAx>
        <c:axId val="276366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15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'N. Cabeças'!$V$36</c:f>
              <c:strCache>
                <c:ptCount val="1"/>
              </c:strCache>
            </c:strRef>
          </c:tx>
          <c:invertIfNegative val="0"/>
          <c:cat>
            <c:strRef>
              <c:f>'N. Cabeças'!$W$35:$AA$35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Cabeças'!$W$36:$AA$36</c:f>
              <c:numCache>
                <c:formatCode>#,##0</c:formatCode>
                <c:ptCount val="5"/>
                <c:pt idx="0">
                  <c:v>961603</c:v>
                </c:pt>
                <c:pt idx="1">
                  <c:v>916758</c:v>
                </c:pt>
                <c:pt idx="2">
                  <c:v>749713</c:v>
                </c:pt>
                <c:pt idx="3">
                  <c:v>798290</c:v>
                </c:pt>
                <c:pt idx="4">
                  <c:v>844367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60720"/>
        <c:axId val="276368560"/>
      </c:barChart>
      <c:lineChart>
        <c:grouping val="standard"/>
        <c:varyColors val="0"/>
        <c:ser>
          <c:idx val="1"/>
          <c:order val="1"/>
          <c:tx>
            <c:strRef>
              <c:f>'N. Cabeças'!$V$37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'N. Cabeças'!$W$35:$AA$35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'N. Cabeças'!$W$37:$AA$37</c:f>
              <c:numCache>
                <c:formatCode>General</c:formatCode>
                <c:ptCount val="5"/>
                <c:pt idx="1">
                  <c:v>-5</c:v>
                </c:pt>
                <c:pt idx="2">
                  <c:v>-22</c:v>
                </c:pt>
                <c:pt idx="3">
                  <c:v>-17</c:v>
                </c:pt>
                <c:pt idx="4">
                  <c:v>-12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57584"/>
        <c:axId val="276366992"/>
      </c:lineChart>
      <c:catAx>
        <c:axId val="27636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68560"/>
        <c:crosses val="autoZero"/>
        <c:auto val="1"/>
        <c:lblAlgn val="ctr"/>
        <c:lblOffset val="100"/>
        <c:noMultiLvlLbl val="0"/>
      </c:catAx>
      <c:valAx>
        <c:axId val="2763685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60720"/>
        <c:crosses val="autoZero"/>
        <c:crossBetween val="between"/>
      </c:valAx>
      <c:valAx>
        <c:axId val="2763669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6357584"/>
        <c:crosses val="max"/>
        <c:crossBetween val="between"/>
      </c:valAx>
      <c:catAx>
        <c:axId val="276357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69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Total'!$AH$17:$AL$17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Total'!$AH$18:$AL$18</c:f>
              <c:numCache>
                <c:formatCode>#,##0</c:formatCode>
                <c:ptCount val="5"/>
                <c:pt idx="0">
                  <c:v>168272</c:v>
                </c:pt>
                <c:pt idx="1">
                  <c:v>174720</c:v>
                </c:pt>
                <c:pt idx="2">
                  <c:v>183444</c:v>
                </c:pt>
                <c:pt idx="3">
                  <c:v>187633</c:v>
                </c:pt>
                <c:pt idx="4">
                  <c:v>233516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68168"/>
        <c:axId val="276367384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Total'!$AH$17:$AL$17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Total'!$AH$19:$AL$19</c:f>
              <c:numCache>
                <c:formatCode>General</c:formatCode>
                <c:ptCount val="5"/>
                <c:pt idx="1">
                  <c:v>4</c:v>
                </c:pt>
                <c:pt idx="2">
                  <c:v>9</c:v>
                </c:pt>
                <c:pt idx="3">
                  <c:v>12</c:v>
                </c:pt>
                <c:pt idx="4">
                  <c:v>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59936"/>
        <c:axId val="276358760"/>
      </c:lineChart>
      <c:catAx>
        <c:axId val="276368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6367384"/>
        <c:crosses val="autoZero"/>
        <c:auto val="1"/>
        <c:lblAlgn val="ctr"/>
        <c:lblOffset val="100"/>
        <c:noMultiLvlLbl val="0"/>
      </c:catAx>
      <c:valAx>
        <c:axId val="2763673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68168"/>
        <c:crosses val="autoZero"/>
        <c:crossBetween val="between"/>
      </c:valAx>
      <c:valAx>
        <c:axId val="2763587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6359936"/>
        <c:crosses val="max"/>
        <c:crossBetween val="between"/>
      </c:valAx>
      <c:catAx>
        <c:axId val="276359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5876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685866009748"/>
          <c:y val="4.0982130049635197E-2"/>
          <c:w val="0.81654465918888197"/>
          <c:h val="0.8569745321545719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Total'!$A$17:$E$17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'Leite Total'!$A$18:$E$18</c:f>
              <c:numCache>
                <c:formatCode>#,##0</c:formatCode>
                <c:ptCount val="5"/>
                <c:pt idx="0">
                  <c:v>103023.5</c:v>
                </c:pt>
                <c:pt idx="1">
                  <c:v>126778</c:v>
                </c:pt>
                <c:pt idx="2">
                  <c:v>192756</c:v>
                </c:pt>
                <c:pt idx="3">
                  <c:v>223454</c:v>
                </c:pt>
                <c:pt idx="4">
                  <c:v>228564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63072"/>
        <c:axId val="27636777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Total'!$A$17:$E$17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'Leite Total'!$A$19:$E$19</c:f>
              <c:numCache>
                <c:formatCode>#,##0</c:formatCode>
                <c:ptCount val="5"/>
                <c:pt idx="1">
                  <c:v>23</c:v>
                </c:pt>
                <c:pt idx="2">
                  <c:v>87</c:v>
                </c:pt>
                <c:pt idx="3">
                  <c:v>117</c:v>
                </c:pt>
                <c:pt idx="4">
                  <c:v>122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2680"/>
        <c:axId val="276363856"/>
      </c:lineChart>
      <c:catAx>
        <c:axId val="276363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67776"/>
        <c:crosses val="autoZero"/>
        <c:auto val="1"/>
        <c:lblAlgn val="ctr"/>
        <c:lblOffset val="100"/>
        <c:noMultiLvlLbl val="0"/>
      </c:catAx>
      <c:valAx>
        <c:axId val="2763677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63072"/>
        <c:crosses val="autoZero"/>
        <c:crossBetween val="between"/>
      </c:valAx>
      <c:valAx>
        <c:axId val="27636385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6362680"/>
        <c:crosses val="max"/>
        <c:crossBetween val="between"/>
      </c:valAx>
      <c:catAx>
        <c:axId val="276362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385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738286186449"/>
          <c:y val="4.0241632097465403E-2"/>
          <c:w val="0.81868717799164004"/>
          <c:h val="0.8595588308701189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Total'!$AH$40:$AL$40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Total'!$AH$41:$AL$41</c:f>
              <c:numCache>
                <c:formatCode>#,##0</c:formatCode>
                <c:ptCount val="5"/>
                <c:pt idx="0">
                  <c:v>614153.5</c:v>
                </c:pt>
                <c:pt idx="1">
                  <c:v>604033</c:v>
                </c:pt>
                <c:pt idx="2">
                  <c:v>475909</c:v>
                </c:pt>
                <c:pt idx="3">
                  <c:v>522969</c:v>
                </c:pt>
                <c:pt idx="4">
                  <c:v>622691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62288"/>
        <c:axId val="276369344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Total'!$AH$40:$AL$40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Total'!$AH$42:$AL$42</c:f>
              <c:numCache>
                <c:formatCode>General</c:formatCode>
                <c:ptCount val="5"/>
                <c:pt idx="1">
                  <c:v>-2</c:v>
                </c:pt>
                <c:pt idx="2">
                  <c:v>-23</c:v>
                </c:pt>
                <c:pt idx="3">
                  <c:v>-15</c:v>
                </c:pt>
                <c:pt idx="4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3464"/>
        <c:axId val="276361896"/>
      </c:lineChart>
      <c:catAx>
        <c:axId val="27636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6369344"/>
        <c:crosses val="autoZero"/>
        <c:auto val="1"/>
        <c:lblAlgn val="ctr"/>
        <c:lblOffset val="100"/>
        <c:noMultiLvlLbl val="0"/>
      </c:catAx>
      <c:valAx>
        <c:axId val="2763693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62288"/>
        <c:crosses val="autoZero"/>
        <c:crossBetween val="between"/>
      </c:valAx>
      <c:valAx>
        <c:axId val="276361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6363464"/>
        <c:crosses val="max"/>
        <c:crossBetween val="between"/>
      </c:valAx>
      <c:catAx>
        <c:axId val="276363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18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produtividade'!$AP$31</c:f>
              <c:strCache>
                <c:ptCount val="1"/>
              </c:strCache>
            </c:strRef>
          </c:tx>
          <c:invertIfNegative val="0"/>
          <c:cat>
            <c:strRef>
              <c:f>' produtividade'!$AQ$30:$AU$30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produtividade'!$AQ$31:$AU$31</c:f>
              <c:numCache>
                <c:formatCode>#,##0</c:formatCode>
                <c:ptCount val="5"/>
                <c:pt idx="0">
                  <c:v>4820856</c:v>
                </c:pt>
                <c:pt idx="1">
                  <c:v>4566432</c:v>
                </c:pt>
                <c:pt idx="2">
                  <c:v>3177999</c:v>
                </c:pt>
                <c:pt idx="3">
                  <c:v>3386030</c:v>
                </c:pt>
                <c:pt idx="4">
                  <c:v>3560502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860376"/>
        <c:axId val="273858024"/>
      </c:barChart>
      <c:lineChart>
        <c:grouping val="standard"/>
        <c:varyColors val="0"/>
        <c:ser>
          <c:idx val="1"/>
          <c:order val="1"/>
          <c:tx>
            <c:strRef>
              <c:f>' produtividade'!$AP$32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 produtividade'!$AQ$30:$AU$30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produtividade'!$AQ$32:$AU$32</c:f>
              <c:numCache>
                <c:formatCode>#,##0</c:formatCode>
                <c:ptCount val="5"/>
                <c:pt idx="1">
                  <c:v>-5.2775689628563889</c:v>
                </c:pt>
                <c:pt idx="2">
                  <c:v>-34.078118076955619</c:v>
                </c:pt>
                <c:pt idx="3">
                  <c:v>-29.762888582442621</c:v>
                </c:pt>
                <c:pt idx="4">
                  <c:v>-26.143780274706401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864688"/>
        <c:axId val="273863904"/>
      </c:lineChart>
      <c:catAx>
        <c:axId val="273860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858024"/>
        <c:crosses val="autoZero"/>
        <c:auto val="1"/>
        <c:lblAlgn val="ctr"/>
        <c:lblOffset val="100"/>
        <c:noMultiLvlLbl val="0"/>
      </c:catAx>
      <c:valAx>
        <c:axId val="2738580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860376"/>
        <c:crosses val="autoZero"/>
        <c:crossBetween val="between"/>
      </c:valAx>
      <c:valAx>
        <c:axId val="27386390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864688"/>
        <c:crosses val="max"/>
        <c:crossBetween val="between"/>
      </c:valAx>
      <c:catAx>
        <c:axId val="273864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8639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Total'!$G$17:$K$17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Total'!$G$18:$K$18</c:f>
              <c:numCache>
                <c:formatCode>#,##0</c:formatCode>
                <c:ptCount val="5"/>
                <c:pt idx="0">
                  <c:v>481580</c:v>
                </c:pt>
                <c:pt idx="1">
                  <c:v>461035</c:v>
                </c:pt>
                <c:pt idx="2">
                  <c:v>485449</c:v>
                </c:pt>
                <c:pt idx="3">
                  <c:v>604155</c:v>
                </c:pt>
                <c:pt idx="4">
                  <c:v>684071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59152"/>
        <c:axId val="276360328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Total'!$G$17:$K$17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Total'!$G$19:$K$19</c:f>
              <c:numCache>
                <c:formatCode>#,##0</c:formatCode>
                <c:ptCount val="5"/>
                <c:pt idx="1">
                  <c:v>-4</c:v>
                </c:pt>
                <c:pt idx="2">
                  <c:v>1</c:v>
                </c:pt>
                <c:pt idx="3">
                  <c:v>25</c:v>
                </c:pt>
                <c:pt idx="4">
                  <c:v>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4248"/>
        <c:axId val="276361112"/>
      </c:lineChart>
      <c:catAx>
        <c:axId val="27635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60328"/>
        <c:crosses val="autoZero"/>
        <c:auto val="1"/>
        <c:lblAlgn val="ctr"/>
        <c:lblOffset val="100"/>
        <c:noMultiLvlLbl val="0"/>
      </c:catAx>
      <c:valAx>
        <c:axId val="2763603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59152"/>
        <c:crosses val="autoZero"/>
        <c:crossBetween val="between"/>
      </c:valAx>
      <c:valAx>
        <c:axId val="27636111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6364248"/>
        <c:crosses val="max"/>
        <c:crossBetween val="between"/>
      </c:valAx>
      <c:catAx>
        <c:axId val="276364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111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625847761017"/>
          <c:y val="4.0765275600920602E-2"/>
          <c:w val="0.827348103321497"/>
          <c:h val="0.8577313427191809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Total'!$AP$17:$AT$17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Total'!$AP$18:$AT$18</c:f>
              <c:numCache>
                <c:formatCode>#,##0</c:formatCode>
                <c:ptCount val="5"/>
                <c:pt idx="0">
                  <c:v>405552</c:v>
                </c:pt>
                <c:pt idx="1">
                  <c:v>430927</c:v>
                </c:pt>
                <c:pt idx="2">
                  <c:v>425579</c:v>
                </c:pt>
                <c:pt idx="3">
                  <c:v>419722</c:v>
                </c:pt>
                <c:pt idx="4">
                  <c:v>456038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65032"/>
        <c:axId val="276365424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Total'!$AP$17:$AT$17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Total'!$AP$19:$AT$19</c:f>
              <c:numCache>
                <c:formatCode>General</c:formatCode>
                <c:ptCount val="5"/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6208"/>
        <c:axId val="276365816"/>
      </c:lineChart>
      <c:catAx>
        <c:axId val="276365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65424"/>
        <c:crosses val="autoZero"/>
        <c:auto val="1"/>
        <c:lblAlgn val="ctr"/>
        <c:lblOffset val="100"/>
        <c:noMultiLvlLbl val="0"/>
      </c:catAx>
      <c:valAx>
        <c:axId val="2763654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65032"/>
        <c:crosses val="autoZero"/>
        <c:crossBetween val="between"/>
      </c:valAx>
      <c:valAx>
        <c:axId val="2763658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6366208"/>
        <c:crosses val="max"/>
        <c:crossBetween val="between"/>
      </c:valAx>
      <c:catAx>
        <c:axId val="276366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658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Total'!$M$17:$Q$17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Total'!$M$18:$Q$18</c:f>
              <c:numCache>
                <c:formatCode>#,##0</c:formatCode>
                <c:ptCount val="5"/>
                <c:pt idx="0">
                  <c:v>327388.5</c:v>
                </c:pt>
                <c:pt idx="1">
                  <c:v>377830</c:v>
                </c:pt>
                <c:pt idx="2">
                  <c:v>426278</c:v>
                </c:pt>
                <c:pt idx="3">
                  <c:v>469323</c:v>
                </c:pt>
                <c:pt idx="4">
                  <c:v>521253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72872"/>
        <c:axId val="276372480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Total'!$M$17:$Q$17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Total'!$M$19:$Q$19</c:f>
              <c:numCache>
                <c:formatCode>#,##0</c:formatCode>
                <c:ptCount val="5"/>
                <c:pt idx="1">
                  <c:v>15</c:v>
                </c:pt>
                <c:pt idx="2">
                  <c:v>30</c:v>
                </c:pt>
                <c:pt idx="3">
                  <c:v>43</c:v>
                </c:pt>
                <c:pt idx="4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369736"/>
        <c:axId val="276371696"/>
      </c:lineChart>
      <c:catAx>
        <c:axId val="276372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72480"/>
        <c:crosses val="autoZero"/>
        <c:auto val="1"/>
        <c:lblAlgn val="ctr"/>
        <c:lblOffset val="100"/>
        <c:noMultiLvlLbl val="0"/>
      </c:catAx>
      <c:valAx>
        <c:axId val="2763724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72872"/>
        <c:crosses val="autoZero"/>
        <c:crossBetween val="between"/>
      </c:valAx>
      <c:valAx>
        <c:axId val="27637169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6369736"/>
        <c:crosses val="max"/>
        <c:crossBetween val="between"/>
      </c:valAx>
      <c:catAx>
        <c:axId val="276369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7169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Total'!$AP$40:$AT$40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Total'!$AP$41:$AT$41</c:f>
              <c:numCache>
                <c:formatCode>#,##0</c:formatCode>
                <c:ptCount val="5"/>
                <c:pt idx="0">
                  <c:v>290102.5</c:v>
                </c:pt>
                <c:pt idx="1">
                  <c:v>329458</c:v>
                </c:pt>
                <c:pt idx="2">
                  <c:v>319966</c:v>
                </c:pt>
                <c:pt idx="3">
                  <c:v>303206</c:v>
                </c:pt>
                <c:pt idx="4">
                  <c:v>273624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372088"/>
        <c:axId val="276370520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Total'!$AP$40:$AT$40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Total'!$AP$42:$AT$42</c:f>
              <c:numCache>
                <c:formatCode>General</c:formatCode>
                <c:ptCount val="5"/>
                <c:pt idx="1">
                  <c:v>14</c:v>
                </c:pt>
                <c:pt idx="2">
                  <c:v>10</c:v>
                </c:pt>
                <c:pt idx="3">
                  <c:v>5</c:v>
                </c:pt>
                <c:pt idx="4">
                  <c:v>-6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26520"/>
        <c:axId val="276370912"/>
      </c:lineChart>
      <c:catAx>
        <c:axId val="276372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370520"/>
        <c:crosses val="autoZero"/>
        <c:auto val="1"/>
        <c:lblAlgn val="ctr"/>
        <c:lblOffset val="100"/>
        <c:noMultiLvlLbl val="0"/>
      </c:catAx>
      <c:valAx>
        <c:axId val="2763705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6372088"/>
        <c:crosses val="autoZero"/>
        <c:crossBetween val="between"/>
      </c:valAx>
      <c:valAx>
        <c:axId val="27637091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26520"/>
        <c:crosses val="max"/>
        <c:crossBetween val="between"/>
      </c:valAx>
      <c:catAx>
        <c:axId val="278326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637091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Total'!$S$17:$W$17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Total'!$S$18:$W$18</c:f>
              <c:numCache>
                <c:formatCode>#,##0</c:formatCode>
                <c:ptCount val="5"/>
                <c:pt idx="0">
                  <c:v>205194</c:v>
                </c:pt>
                <c:pt idx="1">
                  <c:v>269749</c:v>
                </c:pt>
                <c:pt idx="2">
                  <c:v>276710</c:v>
                </c:pt>
                <c:pt idx="3">
                  <c:v>297018</c:v>
                </c:pt>
                <c:pt idx="4">
                  <c:v>295552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32400"/>
        <c:axId val="278331224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Total'!$S$17:$W$17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Total'!$S$19:$W$19</c:f>
              <c:numCache>
                <c:formatCode>#,##0</c:formatCode>
                <c:ptCount val="5"/>
                <c:pt idx="1">
                  <c:v>31</c:v>
                </c:pt>
                <c:pt idx="2">
                  <c:v>35</c:v>
                </c:pt>
                <c:pt idx="3">
                  <c:v>45</c:v>
                </c:pt>
                <c:pt idx="4">
                  <c:v>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24168"/>
        <c:axId val="278323776"/>
      </c:lineChart>
      <c:catAx>
        <c:axId val="27833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31224"/>
        <c:crosses val="autoZero"/>
        <c:auto val="1"/>
        <c:lblAlgn val="ctr"/>
        <c:lblOffset val="100"/>
        <c:noMultiLvlLbl val="0"/>
      </c:catAx>
      <c:valAx>
        <c:axId val="2783312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32400"/>
        <c:crosses val="autoZero"/>
        <c:crossBetween val="between"/>
      </c:valAx>
      <c:valAx>
        <c:axId val="27832377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8324168"/>
        <c:crosses val="max"/>
        <c:crossBetween val="between"/>
      </c:valAx>
      <c:catAx>
        <c:axId val="278324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2377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Total'!$AW$17:$BA$17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Total'!$AW$18:$BA$18</c:f>
              <c:numCache>
                <c:formatCode>#,##0</c:formatCode>
                <c:ptCount val="5"/>
                <c:pt idx="0">
                  <c:v>187772</c:v>
                </c:pt>
                <c:pt idx="1">
                  <c:v>209749</c:v>
                </c:pt>
                <c:pt idx="2">
                  <c:v>120929</c:v>
                </c:pt>
                <c:pt idx="3">
                  <c:v>136326</c:v>
                </c:pt>
                <c:pt idx="4">
                  <c:v>147703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23384"/>
        <c:axId val="27832965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Total'!$AW$17:$BA$17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Total'!$AW$19:$BA$19</c:f>
              <c:numCache>
                <c:formatCode>General</c:formatCode>
                <c:ptCount val="5"/>
                <c:pt idx="1">
                  <c:v>12</c:v>
                </c:pt>
                <c:pt idx="2">
                  <c:v>-36</c:v>
                </c:pt>
                <c:pt idx="3">
                  <c:v>-27</c:v>
                </c:pt>
                <c:pt idx="4">
                  <c:v>-21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3576"/>
        <c:axId val="278332792"/>
      </c:lineChart>
      <c:catAx>
        <c:axId val="278323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29656"/>
        <c:crosses val="autoZero"/>
        <c:auto val="1"/>
        <c:lblAlgn val="ctr"/>
        <c:lblOffset val="100"/>
        <c:noMultiLvlLbl val="0"/>
      </c:catAx>
      <c:valAx>
        <c:axId val="2783296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23384"/>
        <c:crosses val="autoZero"/>
        <c:crossBetween val="between"/>
      </c:valAx>
      <c:valAx>
        <c:axId val="2783327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3576"/>
        <c:crosses val="max"/>
        <c:crossBetween val="between"/>
      </c:valAx>
      <c:catAx>
        <c:axId val="278333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327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Total'!$A$40:$E$40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Total'!$A$41:$E$41</c:f>
              <c:numCache>
                <c:formatCode>#,##0</c:formatCode>
                <c:ptCount val="5"/>
                <c:pt idx="0">
                  <c:v>138179.5</c:v>
                </c:pt>
                <c:pt idx="1">
                  <c:v>173945</c:v>
                </c:pt>
                <c:pt idx="2">
                  <c:v>120656</c:v>
                </c:pt>
                <c:pt idx="3">
                  <c:v>158765</c:v>
                </c:pt>
                <c:pt idx="4">
                  <c:v>178738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29264"/>
        <c:axId val="27832573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Total'!$A$40:$E$40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Total'!$A$42:$E$42</c:f>
              <c:numCache>
                <c:formatCode>General</c:formatCode>
                <c:ptCount val="5"/>
                <c:pt idx="1">
                  <c:v>26</c:v>
                </c:pt>
                <c:pt idx="2">
                  <c:v>-13</c:v>
                </c:pt>
                <c:pt idx="3">
                  <c:v>15</c:v>
                </c:pt>
                <c:pt idx="4">
                  <c:v>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4752"/>
        <c:axId val="278327304"/>
      </c:lineChart>
      <c:catAx>
        <c:axId val="27832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25736"/>
        <c:crosses val="autoZero"/>
        <c:auto val="1"/>
        <c:lblAlgn val="ctr"/>
        <c:lblOffset val="100"/>
        <c:noMultiLvlLbl val="0"/>
      </c:catAx>
      <c:valAx>
        <c:axId val="2783257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29264"/>
        <c:crosses val="autoZero"/>
        <c:crossBetween val="between"/>
      </c:valAx>
      <c:valAx>
        <c:axId val="2783273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4752"/>
        <c:crosses val="max"/>
        <c:crossBetween val="between"/>
      </c:valAx>
      <c:catAx>
        <c:axId val="27833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273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Total'!$AW$40:$BA$40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Total'!$AW$41:$BA$41</c:f>
              <c:numCache>
                <c:formatCode>#,##0</c:formatCode>
                <c:ptCount val="5"/>
                <c:pt idx="0">
                  <c:v>780943.5</c:v>
                </c:pt>
                <c:pt idx="1">
                  <c:v>893415</c:v>
                </c:pt>
                <c:pt idx="2">
                  <c:v>568144</c:v>
                </c:pt>
                <c:pt idx="3">
                  <c:v>532675</c:v>
                </c:pt>
                <c:pt idx="4">
                  <c:v>622872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30832"/>
        <c:axId val="278324560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Total'!$AW$40:$BA$40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Total'!$AW$42:$BA$42</c:f>
              <c:numCache>
                <c:formatCode>General</c:formatCode>
                <c:ptCount val="5"/>
                <c:pt idx="1">
                  <c:v>14</c:v>
                </c:pt>
                <c:pt idx="2">
                  <c:v>-27</c:v>
                </c:pt>
                <c:pt idx="3">
                  <c:v>-32</c:v>
                </c:pt>
                <c:pt idx="4">
                  <c:v>-20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4360"/>
        <c:axId val="278324952"/>
      </c:lineChart>
      <c:catAx>
        <c:axId val="27833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24560"/>
        <c:crosses val="autoZero"/>
        <c:auto val="1"/>
        <c:lblAlgn val="ctr"/>
        <c:lblOffset val="100"/>
        <c:noMultiLvlLbl val="0"/>
      </c:catAx>
      <c:valAx>
        <c:axId val="2783245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30832"/>
        <c:crosses val="autoZero"/>
        <c:crossBetween val="between"/>
      </c:valAx>
      <c:valAx>
        <c:axId val="278324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4360"/>
        <c:crosses val="max"/>
        <c:crossBetween val="between"/>
      </c:valAx>
      <c:catAx>
        <c:axId val="278334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24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Total'!$G$40:$K$40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Total'!$G$41:$K$41</c:f>
              <c:numCache>
                <c:formatCode>#,##0</c:formatCode>
                <c:ptCount val="5"/>
                <c:pt idx="0">
                  <c:v>559965</c:v>
                </c:pt>
                <c:pt idx="1">
                  <c:v>692680</c:v>
                </c:pt>
                <c:pt idx="2">
                  <c:v>618883</c:v>
                </c:pt>
                <c:pt idx="3">
                  <c:v>658332</c:v>
                </c:pt>
                <c:pt idx="4">
                  <c:v>678779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35536"/>
        <c:axId val="278332008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Total'!$G$40:$K$40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Total'!$G$42:$K$42</c:f>
              <c:numCache>
                <c:formatCode>General</c:formatCode>
                <c:ptCount val="5"/>
                <c:pt idx="1">
                  <c:v>24</c:v>
                </c:pt>
                <c:pt idx="2">
                  <c:v>11</c:v>
                </c:pt>
                <c:pt idx="3">
                  <c:v>18</c:v>
                </c:pt>
                <c:pt idx="4">
                  <c:v>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0048"/>
        <c:axId val="278330440"/>
      </c:lineChart>
      <c:catAx>
        <c:axId val="278335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32008"/>
        <c:crosses val="autoZero"/>
        <c:auto val="1"/>
        <c:lblAlgn val="ctr"/>
        <c:lblOffset val="100"/>
        <c:noMultiLvlLbl val="0"/>
      </c:catAx>
      <c:valAx>
        <c:axId val="2783320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35536"/>
        <c:crosses val="autoZero"/>
        <c:crossBetween val="between"/>
      </c:valAx>
      <c:valAx>
        <c:axId val="2783304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0048"/>
        <c:crosses val="max"/>
        <c:crossBetween val="between"/>
      </c:valAx>
      <c:catAx>
        <c:axId val="278330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304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Total'!$BC$17:$BG$17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Total'!$BC$18:$BG$18</c:f>
              <c:numCache>
                <c:formatCode>#,##0</c:formatCode>
                <c:ptCount val="5"/>
                <c:pt idx="0">
                  <c:v>41362</c:v>
                </c:pt>
                <c:pt idx="1">
                  <c:v>41867</c:v>
                </c:pt>
                <c:pt idx="2">
                  <c:v>36665</c:v>
                </c:pt>
                <c:pt idx="3">
                  <c:v>34404</c:v>
                </c:pt>
                <c:pt idx="4">
                  <c:v>33041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25344"/>
        <c:axId val="278326128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Total'!$BC$17:$BG$17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Total'!$BC$19:$BG$19</c:f>
              <c:numCache>
                <c:formatCode>General</c:formatCode>
                <c:ptCount val="5"/>
                <c:pt idx="1">
                  <c:v>1</c:v>
                </c:pt>
                <c:pt idx="2">
                  <c:v>-11</c:v>
                </c:pt>
                <c:pt idx="3">
                  <c:v>-17</c:v>
                </c:pt>
                <c:pt idx="4">
                  <c:v>-20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28480"/>
        <c:axId val="278328088"/>
      </c:lineChart>
      <c:catAx>
        <c:axId val="278325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26128"/>
        <c:crosses val="autoZero"/>
        <c:auto val="1"/>
        <c:lblAlgn val="ctr"/>
        <c:lblOffset val="100"/>
        <c:noMultiLvlLbl val="0"/>
      </c:catAx>
      <c:valAx>
        <c:axId val="2783261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25344"/>
        <c:crosses val="autoZero"/>
        <c:crossBetween val="between"/>
      </c:valAx>
      <c:valAx>
        <c:axId val="2783280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28480"/>
        <c:crosses val="max"/>
        <c:crossBetween val="between"/>
      </c:valAx>
      <c:catAx>
        <c:axId val="27832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2808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produtividade'!$G$31</c:f>
              <c:strCache>
                <c:ptCount val="1"/>
              </c:strCache>
            </c:strRef>
          </c:tx>
          <c:invertIfNegative val="0"/>
          <c:cat>
            <c:strRef>
              <c:f>' produtividade'!$H$30:$L$30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produtividade'!$H$31:$L$31</c:f>
              <c:numCache>
                <c:formatCode>#,##0</c:formatCode>
                <c:ptCount val="5"/>
                <c:pt idx="0">
                  <c:v>1163870.5</c:v>
                </c:pt>
                <c:pt idx="1">
                  <c:v>903686</c:v>
                </c:pt>
                <c:pt idx="2">
                  <c:v>387411</c:v>
                </c:pt>
                <c:pt idx="3">
                  <c:v>711676</c:v>
                </c:pt>
                <c:pt idx="4">
                  <c:v>785282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861160"/>
        <c:axId val="273858808"/>
      </c:barChart>
      <c:lineChart>
        <c:grouping val="standard"/>
        <c:varyColors val="0"/>
        <c:ser>
          <c:idx val="1"/>
          <c:order val="1"/>
          <c:tx>
            <c:strRef>
              <c:f>' produtividade'!$G$32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 produtividade'!$H$30:$L$30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produtividade'!$H$32:$L$32</c:f>
              <c:numCache>
                <c:formatCode>#,##0</c:formatCode>
                <c:ptCount val="5"/>
                <c:pt idx="1">
                  <c:v>-22.35510737663683</c:v>
                </c:pt>
                <c:pt idx="2">
                  <c:v>-66.713564782336164</c:v>
                </c:pt>
                <c:pt idx="3">
                  <c:v>-38.852647266169207</c:v>
                </c:pt>
                <c:pt idx="4">
                  <c:v>-32.528404148055998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861552"/>
        <c:axId val="273862336"/>
      </c:lineChart>
      <c:catAx>
        <c:axId val="273861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858808"/>
        <c:crosses val="autoZero"/>
        <c:auto val="1"/>
        <c:lblAlgn val="ctr"/>
        <c:lblOffset val="100"/>
        <c:noMultiLvlLbl val="0"/>
      </c:catAx>
      <c:valAx>
        <c:axId val="273858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861160"/>
        <c:crosses val="autoZero"/>
        <c:crossBetween val="between"/>
      </c:valAx>
      <c:valAx>
        <c:axId val="2738623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861552"/>
        <c:crosses val="max"/>
        <c:crossBetween val="between"/>
      </c:valAx>
      <c:catAx>
        <c:axId val="27386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8623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Total'!$M$40:$Q$40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Total'!$M$41:$Q$41</c:f>
              <c:numCache>
                <c:formatCode>#,##0</c:formatCode>
                <c:ptCount val="5"/>
                <c:pt idx="0">
                  <c:v>56544.5</c:v>
                </c:pt>
                <c:pt idx="1">
                  <c:v>57965</c:v>
                </c:pt>
                <c:pt idx="2">
                  <c:v>59754</c:v>
                </c:pt>
                <c:pt idx="3">
                  <c:v>63778</c:v>
                </c:pt>
                <c:pt idx="4">
                  <c:v>65964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36712"/>
        <c:axId val="27833749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Total'!$M$40:$Q$40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Total'!$M$42:$Q$42</c:f>
              <c:numCache>
                <c:formatCode>General</c:formatCode>
                <c:ptCount val="5"/>
                <c:pt idx="1">
                  <c:v>3</c:v>
                </c:pt>
                <c:pt idx="2">
                  <c:v>6</c:v>
                </c:pt>
                <c:pt idx="3">
                  <c:v>13</c:v>
                </c:pt>
                <c:pt idx="4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7888"/>
        <c:axId val="278337104"/>
      </c:lineChart>
      <c:catAx>
        <c:axId val="278336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37496"/>
        <c:crosses val="autoZero"/>
        <c:auto val="1"/>
        <c:lblAlgn val="ctr"/>
        <c:lblOffset val="100"/>
        <c:noMultiLvlLbl val="0"/>
      </c:catAx>
      <c:valAx>
        <c:axId val="2783374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36712"/>
        <c:crosses val="autoZero"/>
        <c:crossBetween val="between"/>
      </c:valAx>
      <c:valAx>
        <c:axId val="2783371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7888"/>
        <c:crosses val="max"/>
        <c:crossBetween val="between"/>
      </c:valAx>
      <c:catAx>
        <c:axId val="278337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371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Total'!$BC$40:$BG$40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Total'!$BC$41:$BG$41</c:f>
              <c:numCache>
                <c:formatCode>#,##0</c:formatCode>
                <c:ptCount val="5"/>
                <c:pt idx="0">
                  <c:v>196158.5</c:v>
                </c:pt>
                <c:pt idx="1">
                  <c:v>203064</c:v>
                </c:pt>
                <c:pt idx="2">
                  <c:v>163227</c:v>
                </c:pt>
                <c:pt idx="3">
                  <c:v>173050</c:v>
                </c:pt>
                <c:pt idx="4">
                  <c:v>196208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338672"/>
        <c:axId val="278336320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Total'!$BC$40:$BG$40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Total'!$BC$42:$BG$42</c:f>
              <c:numCache>
                <c:formatCode>General</c:formatCode>
                <c:ptCount val="5"/>
                <c:pt idx="1">
                  <c:v>4</c:v>
                </c:pt>
                <c:pt idx="2">
                  <c:v>-17</c:v>
                </c:pt>
                <c:pt idx="3">
                  <c:v>-12</c:v>
                </c:pt>
                <c:pt idx="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39064"/>
        <c:axId val="278338280"/>
      </c:lineChart>
      <c:catAx>
        <c:axId val="278338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336320"/>
        <c:crosses val="autoZero"/>
        <c:auto val="1"/>
        <c:lblAlgn val="ctr"/>
        <c:lblOffset val="100"/>
        <c:noMultiLvlLbl val="0"/>
      </c:catAx>
      <c:valAx>
        <c:axId val="2783363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338672"/>
        <c:crosses val="autoZero"/>
        <c:crossBetween val="between"/>
      </c:valAx>
      <c:valAx>
        <c:axId val="2783382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339064"/>
        <c:crosses val="max"/>
        <c:crossBetween val="between"/>
      </c:valAx>
      <c:catAx>
        <c:axId val="278339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3382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Total'!$S$40:$W$40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Total'!$S$41:$W$41</c:f>
              <c:numCache>
                <c:formatCode>#,##0</c:formatCode>
                <c:ptCount val="5"/>
                <c:pt idx="0">
                  <c:v>169798</c:v>
                </c:pt>
                <c:pt idx="1">
                  <c:v>193469</c:v>
                </c:pt>
                <c:pt idx="2">
                  <c:v>183990</c:v>
                </c:pt>
                <c:pt idx="3">
                  <c:v>224253</c:v>
                </c:pt>
                <c:pt idx="4">
                  <c:v>264235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963576"/>
        <c:axId val="27896553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Total'!$S$40:$W$40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Total'!$S$42:$W$42</c:f>
              <c:numCache>
                <c:formatCode>General</c:formatCode>
                <c:ptCount val="5"/>
                <c:pt idx="1">
                  <c:v>14</c:v>
                </c:pt>
                <c:pt idx="2">
                  <c:v>8</c:v>
                </c:pt>
                <c:pt idx="3">
                  <c:v>32</c:v>
                </c:pt>
                <c:pt idx="4">
                  <c:v>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964360"/>
        <c:axId val="278963968"/>
      </c:lineChart>
      <c:catAx>
        <c:axId val="278963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965536"/>
        <c:crosses val="autoZero"/>
        <c:auto val="1"/>
        <c:lblAlgn val="ctr"/>
        <c:lblOffset val="100"/>
        <c:noMultiLvlLbl val="0"/>
      </c:catAx>
      <c:valAx>
        <c:axId val="2789655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963576"/>
        <c:crosses val="autoZero"/>
        <c:crossBetween val="between"/>
      </c:valAx>
      <c:valAx>
        <c:axId val="2789639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964360"/>
        <c:crosses val="max"/>
        <c:crossBetween val="between"/>
      </c:valAx>
      <c:catAx>
        <c:axId val="278964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96396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Total'!$AH$3:$AL$3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Total'!$AH$4:$AL$4</c:f>
              <c:numCache>
                <c:formatCode>#,##0</c:formatCode>
                <c:ptCount val="5"/>
                <c:pt idx="0">
                  <c:v>236009.5</c:v>
                </c:pt>
                <c:pt idx="1">
                  <c:v>257953</c:v>
                </c:pt>
                <c:pt idx="2">
                  <c:v>241612</c:v>
                </c:pt>
                <c:pt idx="3">
                  <c:v>273397</c:v>
                </c:pt>
                <c:pt idx="4">
                  <c:v>283863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965144"/>
        <c:axId val="278965928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Total'!$AH$3:$AL$3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Total'!$AH$5:$AL$5</c:f>
              <c:numCache>
                <c:formatCode>General</c:formatCode>
                <c:ptCount val="5"/>
                <c:pt idx="1">
                  <c:v>9</c:v>
                </c:pt>
                <c:pt idx="2">
                  <c:v>2</c:v>
                </c:pt>
                <c:pt idx="3">
                  <c:v>16</c:v>
                </c:pt>
                <c:pt idx="4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960048"/>
        <c:axId val="278962792"/>
      </c:lineChart>
      <c:catAx>
        <c:axId val="278965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965928"/>
        <c:crosses val="autoZero"/>
        <c:auto val="1"/>
        <c:lblAlgn val="ctr"/>
        <c:lblOffset val="100"/>
        <c:noMultiLvlLbl val="0"/>
      </c:catAx>
      <c:valAx>
        <c:axId val="278965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965144"/>
        <c:crosses val="autoZero"/>
        <c:crossBetween val="between"/>
      </c:valAx>
      <c:valAx>
        <c:axId val="2789627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960048"/>
        <c:crosses val="max"/>
        <c:crossBetween val="between"/>
      </c:valAx>
      <c:catAx>
        <c:axId val="278960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9627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'Leite Total'!$Y$26:$AC$26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Total'!$Y$27:$AC$27</c:f>
              <c:numCache>
                <c:formatCode>#,##0</c:formatCode>
                <c:ptCount val="5"/>
                <c:pt idx="0">
                  <c:v>151990</c:v>
                </c:pt>
                <c:pt idx="1">
                  <c:v>185313</c:v>
                </c:pt>
                <c:pt idx="2">
                  <c:v>217830</c:v>
                </c:pt>
                <c:pt idx="3">
                  <c:v>275961</c:v>
                </c:pt>
                <c:pt idx="4">
                  <c:v>291089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955344"/>
        <c:axId val="278955736"/>
      </c:barChart>
      <c:lineChart>
        <c:grouping val="standard"/>
        <c:varyColors val="0"/>
        <c:ser>
          <c:idx val="1"/>
          <c:order val="1"/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'Leite Total'!$Y$26:$AC$26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'Leite Total'!$Y$28:$AC$28</c:f>
              <c:numCache>
                <c:formatCode>General</c:formatCode>
                <c:ptCount val="5"/>
                <c:pt idx="1">
                  <c:v>22</c:v>
                </c:pt>
                <c:pt idx="2">
                  <c:v>43</c:v>
                </c:pt>
                <c:pt idx="3">
                  <c:v>82</c:v>
                </c:pt>
                <c:pt idx="4">
                  <c:v>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950248"/>
        <c:axId val="278954952"/>
      </c:lineChart>
      <c:catAx>
        <c:axId val="278955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955736"/>
        <c:crosses val="autoZero"/>
        <c:auto val="1"/>
        <c:lblAlgn val="ctr"/>
        <c:lblOffset val="100"/>
        <c:noMultiLvlLbl val="0"/>
      </c:catAx>
      <c:valAx>
        <c:axId val="2789557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955344"/>
        <c:crosses val="autoZero"/>
        <c:crossBetween val="between"/>
      </c:valAx>
      <c:valAx>
        <c:axId val="278954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78950248"/>
        <c:crosses val="max"/>
        <c:crossBetween val="between"/>
      </c:valAx>
      <c:catAx>
        <c:axId val="278950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8954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produção'!$G$29</c:f>
              <c:strCache>
                <c:ptCount val="1"/>
              </c:strCache>
            </c:strRef>
          </c:tx>
          <c:invertIfNegative val="0"/>
          <c:cat>
            <c:strRef>
              <c:f>'valor da produção'!$H$28:$L$28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produção'!$H$29:$L$29</c:f>
              <c:numCache>
                <c:formatCode>#,##0</c:formatCode>
                <c:ptCount val="5"/>
                <c:pt idx="0">
                  <c:v>1137262</c:v>
                </c:pt>
                <c:pt idx="1">
                  <c:v>916317</c:v>
                </c:pt>
                <c:pt idx="2">
                  <c:v>555202</c:v>
                </c:pt>
                <c:pt idx="3">
                  <c:v>980810</c:v>
                </c:pt>
                <c:pt idx="4">
                  <c:v>1520271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863512"/>
        <c:axId val="273859592"/>
      </c:barChart>
      <c:lineChart>
        <c:grouping val="standard"/>
        <c:varyColors val="0"/>
        <c:ser>
          <c:idx val="1"/>
          <c:order val="1"/>
          <c:tx>
            <c:strRef>
              <c:f>'valor da produção'!$G$30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'valor da produção'!$H$28:$L$28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produção'!$H$30:$L$30</c:f>
              <c:numCache>
                <c:formatCode>#,##0</c:formatCode>
                <c:ptCount val="5"/>
                <c:pt idx="1">
                  <c:v>-19.42780115751691</c:v>
                </c:pt>
                <c:pt idx="2">
                  <c:v>-51.180818492132858</c:v>
                </c:pt>
                <c:pt idx="3">
                  <c:v>-13.756900344863361</c:v>
                </c:pt>
                <c:pt idx="4">
                  <c:v>33.678167387989753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862728"/>
        <c:axId val="273857240"/>
      </c:lineChart>
      <c:catAx>
        <c:axId val="273863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859592"/>
        <c:crosses val="autoZero"/>
        <c:auto val="1"/>
        <c:lblAlgn val="ctr"/>
        <c:lblOffset val="100"/>
        <c:noMultiLvlLbl val="0"/>
      </c:catAx>
      <c:valAx>
        <c:axId val="2738595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863512"/>
        <c:crosses val="autoZero"/>
        <c:crossBetween val="between"/>
      </c:valAx>
      <c:valAx>
        <c:axId val="27385724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862728"/>
        <c:crosses val="max"/>
        <c:crossBetween val="between"/>
      </c:valAx>
      <c:catAx>
        <c:axId val="273862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8572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produtividade'!$AV$31</c:f>
              <c:strCache>
                <c:ptCount val="1"/>
              </c:strCache>
            </c:strRef>
          </c:tx>
          <c:invertIfNegative val="0"/>
          <c:cat>
            <c:strRef>
              <c:f>' produtividade'!$AW$30:$BA$30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produtividade'!$AW$31:$BA$31</c:f>
              <c:numCache>
                <c:formatCode>#,##0</c:formatCode>
                <c:ptCount val="5"/>
                <c:pt idx="0">
                  <c:v>2381453</c:v>
                </c:pt>
                <c:pt idx="1">
                  <c:v>3064183</c:v>
                </c:pt>
                <c:pt idx="2">
                  <c:v>1615166</c:v>
                </c:pt>
                <c:pt idx="3">
                  <c:v>1634961</c:v>
                </c:pt>
                <c:pt idx="4">
                  <c:v>1482971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864296"/>
        <c:axId val="273857632"/>
      </c:barChart>
      <c:lineChart>
        <c:grouping val="standard"/>
        <c:varyColors val="0"/>
        <c:ser>
          <c:idx val="1"/>
          <c:order val="1"/>
          <c:tx>
            <c:strRef>
              <c:f>' produtividade'!$AV$32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produtividade'!$AW$30:$BA$30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produtividade'!$AW$32:$BA$32</c:f>
              <c:numCache>
                <c:formatCode>#,##0</c:formatCode>
                <c:ptCount val="5"/>
                <c:pt idx="1">
                  <c:v>28.66863213340763</c:v>
                </c:pt>
                <c:pt idx="2">
                  <c:v>-32.177288403340313</c:v>
                </c:pt>
                <c:pt idx="3">
                  <c:v>-31.3460731746543</c:v>
                </c:pt>
                <c:pt idx="4">
                  <c:v>-37.72831124527756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588728"/>
        <c:axId val="273587944"/>
      </c:lineChart>
      <c:catAx>
        <c:axId val="273864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857632"/>
        <c:crosses val="autoZero"/>
        <c:auto val="1"/>
        <c:lblAlgn val="ctr"/>
        <c:lblOffset val="100"/>
        <c:noMultiLvlLbl val="0"/>
      </c:catAx>
      <c:valAx>
        <c:axId val="2738576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864296"/>
        <c:crosses val="autoZero"/>
        <c:crossBetween val="between"/>
      </c:valAx>
      <c:valAx>
        <c:axId val="27358794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588728"/>
        <c:crosses val="max"/>
        <c:crossBetween val="between"/>
      </c:valAx>
      <c:catAx>
        <c:axId val="273588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58794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produtividade'!$M$31</c:f>
              <c:strCache>
                <c:ptCount val="1"/>
              </c:strCache>
            </c:strRef>
          </c:tx>
          <c:invertIfNegative val="0"/>
          <c:cat>
            <c:strRef>
              <c:f>' produtividade'!$N$30:$R$30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produtividade'!$N$31:$R$31</c:f>
              <c:numCache>
                <c:formatCode>#,##0</c:formatCode>
                <c:ptCount val="5"/>
                <c:pt idx="0">
                  <c:v>1139913.5</c:v>
                </c:pt>
                <c:pt idx="1">
                  <c:v>1281375</c:v>
                </c:pt>
                <c:pt idx="2">
                  <c:v>894508</c:v>
                </c:pt>
                <c:pt idx="3">
                  <c:v>641128</c:v>
                </c:pt>
                <c:pt idx="4">
                  <c:v>816570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595392"/>
        <c:axId val="273589904"/>
      </c:barChart>
      <c:lineChart>
        <c:grouping val="standard"/>
        <c:varyColors val="0"/>
        <c:ser>
          <c:idx val="1"/>
          <c:order val="1"/>
          <c:tx>
            <c:strRef>
              <c:f>' produtividade'!$M$32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produtividade'!$N$30:$R$30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 produtividade'!$N$32:$R$32</c:f>
              <c:numCache>
                <c:formatCode>#,##0</c:formatCode>
                <c:ptCount val="5"/>
                <c:pt idx="1">
                  <c:v>12.40984513298597</c:v>
                </c:pt>
                <c:pt idx="2">
                  <c:v>-21.528431762585491</c:v>
                </c:pt>
                <c:pt idx="3">
                  <c:v>-43.75643415048598</c:v>
                </c:pt>
                <c:pt idx="4">
                  <c:v>-28.365617215692239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590688"/>
        <c:axId val="273589120"/>
      </c:lineChart>
      <c:catAx>
        <c:axId val="27359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589904"/>
        <c:crosses val="autoZero"/>
        <c:auto val="1"/>
        <c:lblAlgn val="ctr"/>
        <c:lblOffset val="100"/>
        <c:noMultiLvlLbl val="0"/>
      </c:catAx>
      <c:valAx>
        <c:axId val="2735899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595392"/>
        <c:crosses val="autoZero"/>
        <c:crossBetween val="between"/>
      </c:valAx>
      <c:valAx>
        <c:axId val="27358912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590688"/>
        <c:crosses val="max"/>
        <c:crossBetween val="between"/>
      </c:valAx>
      <c:catAx>
        <c:axId val="27359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5891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da produção'!$M$29</c:f>
              <c:strCache>
                <c:ptCount val="1"/>
              </c:strCache>
            </c:strRef>
          </c:tx>
          <c:invertIfNegative val="0"/>
          <c:cat>
            <c:strRef>
              <c:f>'valor da produção'!$N$28:$R$28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produção'!$N$29:$R$29</c:f>
              <c:numCache>
                <c:formatCode>#,##0</c:formatCode>
                <c:ptCount val="5"/>
                <c:pt idx="0">
                  <c:v>612305</c:v>
                </c:pt>
                <c:pt idx="1">
                  <c:v>1286057</c:v>
                </c:pt>
                <c:pt idx="2">
                  <c:v>504088</c:v>
                </c:pt>
                <c:pt idx="3">
                  <c:v>673224</c:v>
                </c:pt>
                <c:pt idx="4">
                  <c:v>773109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590296"/>
        <c:axId val="273591472"/>
      </c:barChart>
      <c:lineChart>
        <c:grouping val="standard"/>
        <c:varyColors val="0"/>
        <c:ser>
          <c:idx val="1"/>
          <c:order val="1"/>
          <c:tx>
            <c:strRef>
              <c:f>'valor da produção'!$M$30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'valor da produção'!$N$28:$R$28</c:f>
              <c:strCache>
                <c:ptCount val="5"/>
                <c:pt idx="0">
                  <c:v>Média 09/10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'valor da produção'!$N$30:$R$30</c:f>
              <c:numCache>
                <c:formatCode>#,##0</c:formatCode>
                <c:ptCount val="5"/>
                <c:pt idx="1">
                  <c:v>110.0353581956705</c:v>
                </c:pt>
                <c:pt idx="2">
                  <c:v>-17.673708364295571</c:v>
                </c:pt>
                <c:pt idx="3">
                  <c:v>9.949126660732805</c:v>
                </c:pt>
                <c:pt idx="4">
                  <c:v>26.262075272944038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593824"/>
        <c:axId val="273588336"/>
      </c:lineChart>
      <c:catAx>
        <c:axId val="273590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3591472"/>
        <c:crosses val="autoZero"/>
        <c:auto val="1"/>
        <c:lblAlgn val="ctr"/>
        <c:lblOffset val="100"/>
        <c:noMultiLvlLbl val="0"/>
      </c:catAx>
      <c:valAx>
        <c:axId val="273591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3590296"/>
        <c:crosses val="autoZero"/>
        <c:crossBetween val="between"/>
      </c:valAx>
      <c:valAx>
        <c:axId val="27358833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273593824"/>
        <c:crosses val="max"/>
        <c:crossBetween val="between"/>
      </c:valAx>
      <c:catAx>
        <c:axId val="273593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35883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ECA77-0705-49D8-B8FD-CF5747B28DAE}" type="datetimeFigureOut">
              <a:rPr lang="pt-BR" smtClean="0"/>
              <a:t>16/03/2016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EF7D6-00D1-446C-B641-3691E42C8E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3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BCF60-0BB2-8E49-AE33-DED26015A8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2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9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9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0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E57B-2179-5C43-A071-64E02985C044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9D53-36ED-3D41-A3BD-13011782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82978"/>
            <a:ext cx="8229600" cy="483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 smtClean="0">
                <a:solidFill>
                  <a:srgbClr val="000000"/>
                </a:solidFill>
              </a:rPr>
              <a:t>CULTURAS ANUAIS</a:t>
            </a:r>
          </a:p>
          <a:p>
            <a:endParaRPr lang="pt-BR" sz="5400" b="1" dirty="0" smtClean="0">
              <a:solidFill>
                <a:srgbClr val="000000"/>
              </a:solidFill>
            </a:endParaRPr>
          </a:p>
          <a:p>
            <a:pPr marL="571500" indent="-571500" algn="l">
              <a:buFont typeface="Wingdings" charset="2"/>
              <a:buChar char="ü"/>
            </a:pPr>
            <a:r>
              <a:rPr lang="pt-BR" sz="4400" b="1" dirty="0" smtClean="0">
                <a:solidFill>
                  <a:srgbClr val="000000"/>
                </a:solidFill>
              </a:rPr>
              <a:t>Quantidade Produzida</a:t>
            </a:r>
          </a:p>
          <a:p>
            <a:pPr marL="571500" indent="-571500" algn="l">
              <a:buFont typeface="Wingdings" charset="2"/>
              <a:buChar char="ü"/>
            </a:pPr>
            <a:r>
              <a:rPr lang="pt-BR" sz="4400" b="1" dirty="0" smtClean="0">
                <a:solidFill>
                  <a:srgbClr val="000000"/>
                </a:solidFill>
              </a:rPr>
              <a:t>Área Colhida</a:t>
            </a:r>
          </a:p>
          <a:p>
            <a:pPr marL="571500" indent="-571500" algn="l">
              <a:buFont typeface="Wingdings" charset="2"/>
              <a:buChar char="ü"/>
            </a:pPr>
            <a:r>
              <a:rPr lang="pt-BR" sz="4400" b="1" dirty="0" smtClean="0">
                <a:solidFill>
                  <a:srgbClr val="000000"/>
                </a:solidFill>
              </a:rPr>
              <a:t>Valor da Produção</a:t>
            </a:r>
          </a:p>
          <a:p>
            <a:endParaRPr lang="pt-BR" sz="4400" b="1" dirty="0" smtClean="0">
              <a:solidFill>
                <a:srgbClr val="00000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193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Tomate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2392962"/>
              </p:ext>
            </p:extLst>
          </p:nvPr>
        </p:nvGraphicFramePr>
        <p:xfrm>
          <a:off x="457200" y="1537368"/>
          <a:ext cx="8229600" cy="463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940983" y="1972748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1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Tomate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038789"/>
              </p:ext>
            </p:extLst>
          </p:nvPr>
        </p:nvGraphicFramePr>
        <p:xfrm>
          <a:off x="457200" y="1537368"/>
          <a:ext cx="8229600" cy="4518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951025"/>
              </p:ext>
            </p:extLst>
          </p:nvPr>
        </p:nvGraphicFramePr>
        <p:xfrm>
          <a:off x="457200" y="1537368"/>
          <a:ext cx="8229600" cy="4692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422869" y="1719411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Batata-inglesa; Cana-de-açúcar; Feijão (em grão); Mandioca; Milho (em grão); Soja (em grão)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4859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Batata-inglesa; Cana-de-açúcar; Feijão (em grão); Mandioca; Milho (em grão); Soja (em grão)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662256"/>
              </p:ext>
            </p:extLst>
          </p:nvPr>
        </p:nvGraphicFramePr>
        <p:xfrm>
          <a:off x="457200" y="1550737"/>
          <a:ext cx="8229600" cy="455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043148" y="1857193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85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Batata-inglesa; Cana-de-açúcar; Feijão (em grão); Mandioca; Milho (em grão); Soja (em grão)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01794"/>
              </p:ext>
            </p:extLst>
          </p:nvPr>
        </p:nvGraphicFramePr>
        <p:xfrm>
          <a:off x="457200" y="1537368"/>
          <a:ext cx="8229600" cy="458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406246" y="1972748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3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004911"/>
              </p:ext>
            </p:extLst>
          </p:nvPr>
        </p:nvGraphicFramePr>
        <p:xfrm>
          <a:off x="457200" y="1537368"/>
          <a:ext cx="8229600" cy="455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465041" y="1959380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Batata-doce; Cana-de-açúcar; Feijão (em grão); Mandioca; Milho (em grão); Tomate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37000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65041" y="1959380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Batata-doce; Cana-de-açúcar; Feijão (em grão); Mandioca; Milho (em grão); Tomate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290389"/>
              </p:ext>
            </p:extLst>
          </p:nvPr>
        </p:nvGraphicFramePr>
        <p:xfrm>
          <a:off x="457200" y="1417637"/>
          <a:ext cx="8229600" cy="457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0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Batata-doce; Cana-de-açúcar; Feijão (em grão); Mandioca; Milho (em grão); Tomate 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23" name="Rectangle 22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942326"/>
              </p:ext>
            </p:extLst>
          </p:nvPr>
        </p:nvGraphicFramePr>
        <p:xfrm>
          <a:off x="457200" y="1564106"/>
          <a:ext cx="8229600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9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706685"/>
              </p:ext>
            </p:extLst>
          </p:nvPr>
        </p:nvGraphicFramePr>
        <p:xfrm>
          <a:off x="457200" y="1577475"/>
          <a:ext cx="8229600" cy="447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556553" y="1834966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 Cana-de-açúcar; Cebola; Feijão (em grão); Mandioca; Milho (em grão); Tomate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40331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 Cana-de-açúcar; Cebola; Feijão (em grão); Mandioca; Milho (em grão); Tomate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243829"/>
              </p:ext>
            </p:extLst>
          </p:nvPr>
        </p:nvGraphicFramePr>
        <p:xfrm>
          <a:off x="457200" y="1417637"/>
          <a:ext cx="8229600" cy="471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686983" y="1857193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4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54000"/>
            <a:ext cx="8229600" cy="5975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5400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PROJEÇÃO </a:t>
            </a:r>
            <a:r>
              <a:rPr lang="pt-BR" b="1" dirty="0">
                <a:solidFill>
                  <a:schemeClr val="tx1"/>
                </a:solidFill>
              </a:rPr>
              <a:t>MAPA</a:t>
            </a:r>
            <a:r>
              <a:rPr lang="pt-BR" dirty="0">
                <a:solidFill>
                  <a:schemeClr val="tx1"/>
                </a:solidFill>
              </a:rPr>
              <a:t> - feita a partir de dados coletados do LSPA/IBGE, de agosto de 2015, considerando a participação total dos municípios do Semiárido na produção total de cada estado. Para os dados de batata doce de AL, melancia na BA  e melancia e melão no RN, por esses dados não estarem disponíveis no LSPA e não se ter acesso aos dados do GCEA, </a:t>
            </a:r>
            <a:r>
              <a:rPr lang="pt-BR" dirty="0" err="1">
                <a:solidFill>
                  <a:schemeClr val="tx1"/>
                </a:solidFill>
              </a:rPr>
              <a:t>daqules</a:t>
            </a:r>
            <a:r>
              <a:rPr lang="pt-BR" dirty="0">
                <a:solidFill>
                  <a:schemeClr val="tx1"/>
                </a:solidFill>
              </a:rPr>
              <a:t> estados, utilizou-se uma média simples para fazer uma estimativa de produção para 2014. </a:t>
            </a:r>
            <a:endParaRPr lang="pt-BR" sz="4400" b="1" dirty="0" smtClean="0">
              <a:solidFill>
                <a:schemeClr val="tx1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020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 Cana-de-açúcar; Cebola; Feijão (em grão); Mandioca; Milho (em grão); Tomate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949563"/>
              </p:ext>
            </p:extLst>
          </p:nvPr>
        </p:nvGraphicFramePr>
        <p:xfrm>
          <a:off x="457200" y="1604211"/>
          <a:ext cx="8229600" cy="4438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16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267810"/>
              </p:ext>
            </p:extLst>
          </p:nvPr>
        </p:nvGraphicFramePr>
        <p:xfrm>
          <a:off x="457200" y="1564105"/>
          <a:ext cx="8229600" cy="447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543184" y="2068410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Soja (em grão)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36627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Soja (em grão)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325436"/>
              </p:ext>
            </p:extLst>
          </p:nvPr>
        </p:nvGraphicFramePr>
        <p:xfrm>
          <a:off x="457200" y="1524000"/>
          <a:ext cx="8229600" cy="449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940983" y="1972748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0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Soja (em grão)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542934"/>
              </p:ext>
            </p:extLst>
          </p:nvPr>
        </p:nvGraphicFramePr>
        <p:xfrm>
          <a:off x="457200" y="1630947"/>
          <a:ext cx="8229600" cy="434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03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752315"/>
              </p:ext>
            </p:extLst>
          </p:nvPr>
        </p:nvGraphicFramePr>
        <p:xfrm>
          <a:off x="457200" y="1510632"/>
          <a:ext cx="8229600" cy="451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476342" y="1729856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Cana-de-açúcar; Cebola;  Feijão (em grão); Mandioca; Melancia; </a:t>
            </a:r>
            <a:r>
              <a:rPr lang="pt-BR" sz="1000" dirty="0" err="1"/>
              <a:t>Melão;Milho</a:t>
            </a:r>
            <a:r>
              <a:rPr lang="pt-BR" sz="1000" dirty="0"/>
              <a:t> (em grão)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37255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Cana-de-açúcar; Cebola;  Feijão (em grão); Mandioca; Melancia; </a:t>
            </a:r>
            <a:r>
              <a:rPr lang="pt-BR" sz="1000" dirty="0" err="1"/>
              <a:t>Melão;Milho</a:t>
            </a:r>
            <a:r>
              <a:rPr lang="pt-BR" sz="1000" dirty="0"/>
              <a:t> (em grão)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540265"/>
              </p:ext>
            </p:extLst>
          </p:nvPr>
        </p:nvGraphicFramePr>
        <p:xfrm>
          <a:off x="457200" y="1617579"/>
          <a:ext cx="8229600" cy="447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940983" y="1972748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Cana-de-açúcar; Cebola;  Feijão (em grão); Mandioca; Melancia; </a:t>
            </a:r>
            <a:r>
              <a:rPr lang="pt-BR" sz="1000" dirty="0" err="1"/>
              <a:t>Melão;Milho</a:t>
            </a:r>
            <a:r>
              <a:rPr lang="pt-BR" sz="1000" dirty="0"/>
              <a:t> (em grão)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264684"/>
              </p:ext>
            </p:extLst>
          </p:nvPr>
        </p:nvGraphicFramePr>
        <p:xfrm>
          <a:off x="457200" y="1550737"/>
          <a:ext cx="8229600" cy="447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1478562" y="1763617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4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SERGIPE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972424"/>
              </p:ext>
            </p:extLst>
          </p:nvPr>
        </p:nvGraphicFramePr>
        <p:xfrm>
          <a:off x="457200" y="1590842"/>
          <a:ext cx="8229600" cy="438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813357" y="2068410"/>
            <a:ext cx="2777378" cy="677109"/>
            <a:chOff x="4027214" y="1234765"/>
            <a:chExt cx="2777378" cy="677109"/>
          </a:xfrm>
        </p:grpSpPr>
        <p:sp>
          <p:nvSpPr>
            <p:cNvPr id="10" name="Rectangle 9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Batata-doce; Cana-de-açúcar; Feijão (em grão); Mandioca; Milho (em grão) 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13858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SERGIPE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Batata-doce; Cana-de-açúcar; Feijão (em grão); Mandioca; Milho (em grão)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775111"/>
              </p:ext>
            </p:extLst>
          </p:nvPr>
        </p:nvGraphicFramePr>
        <p:xfrm>
          <a:off x="457200" y="1577475"/>
          <a:ext cx="8229600" cy="4491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552294" y="1857193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3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SERGIPE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Batata-doce; Cana-de-açúcar; Feijão (em grão); Mandioca; Milho (em grão) 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589734"/>
              </p:ext>
            </p:extLst>
          </p:nvPr>
        </p:nvGraphicFramePr>
        <p:xfrm>
          <a:off x="457200" y="1590843"/>
          <a:ext cx="8229600" cy="442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093510" y="1941970"/>
            <a:ext cx="2777378" cy="677109"/>
            <a:chOff x="4027214" y="1234765"/>
            <a:chExt cx="2777378" cy="677109"/>
          </a:xfrm>
        </p:grpSpPr>
        <p:sp>
          <p:nvSpPr>
            <p:cNvPr id="26" name="Rectangle 2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575083"/>
              </p:ext>
            </p:extLst>
          </p:nvPr>
        </p:nvGraphicFramePr>
        <p:xfrm>
          <a:off x="494632" y="1527174"/>
          <a:ext cx="8234946" cy="455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12" name="Rectangle 11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3440" y="6230156"/>
            <a:ext cx="599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*Arroz </a:t>
            </a:r>
            <a:r>
              <a:rPr lang="pt-BR" sz="1000" dirty="0"/>
              <a:t>(em casca); Batata-doce; Cana-de-açúcar; Feijão (em grão); Mandioca; Milho (em grão)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91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82978"/>
            <a:ext cx="8229600" cy="483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rgbClr val="000000"/>
                </a:solidFill>
              </a:rPr>
              <a:t>Rebanho Bovino SEMIÁRIDO sem </a:t>
            </a:r>
            <a:r>
              <a:rPr lang="pt-BR" sz="4400" b="1" dirty="0" smtClean="0">
                <a:solidFill>
                  <a:srgbClr val="000000"/>
                </a:solidFill>
              </a:rPr>
              <a:t>MATOPIBA</a:t>
            </a:r>
            <a:r>
              <a:rPr lang="pt-BR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471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601579" y="1524000"/>
          <a:ext cx="8034421" cy="479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50132" y="2099188"/>
            <a:ext cx="2777378" cy="677109"/>
            <a:chOff x="4027214" y="1234765"/>
            <a:chExt cx="2777378" cy="677109"/>
          </a:xfrm>
        </p:grpSpPr>
        <p:sp>
          <p:nvSpPr>
            <p:cNvPr id="12" name="Rectangle 11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59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15840" y="2129966"/>
            <a:ext cx="2799603" cy="677109"/>
            <a:chOff x="4027214" y="1234765"/>
            <a:chExt cx="2799603" cy="677109"/>
          </a:xfrm>
        </p:grpSpPr>
        <p:sp>
          <p:nvSpPr>
            <p:cNvPr id="21" name="Rectangle 20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2650" y="1604097"/>
              <a:ext cx="2524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57200" y="1524000"/>
          <a:ext cx="8229600" cy="483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681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57200" y="1537368"/>
          <a:ext cx="8229600" cy="4946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791394" y="2061265"/>
            <a:ext cx="3280371" cy="1107996"/>
            <a:chOff x="4027214" y="1234765"/>
            <a:chExt cx="2683345" cy="1107996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24079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36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7200" y="1557223"/>
          <a:ext cx="8229600" cy="4739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402649" y="1706320"/>
            <a:ext cx="2782842" cy="892552"/>
            <a:chOff x="4027214" y="1234765"/>
            <a:chExt cx="2869682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2594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148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15840" y="2136906"/>
            <a:ext cx="2965576" cy="892552"/>
            <a:chOff x="4027214" y="1234765"/>
            <a:chExt cx="2965576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269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57200" y="1417637"/>
          <a:ext cx="8229600" cy="4785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575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SERGIPE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14695" y="1852968"/>
            <a:ext cx="3508327" cy="892552"/>
            <a:chOff x="4027214" y="1234765"/>
            <a:chExt cx="3508327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3232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57200" y="1417638"/>
          <a:ext cx="8229600" cy="486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24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15840" y="2129966"/>
            <a:ext cx="2943866" cy="892552"/>
            <a:chOff x="4027214" y="1234765"/>
            <a:chExt cx="2943866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2668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57200" y="1417637"/>
          <a:ext cx="8229600" cy="502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45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15841" y="1681079"/>
            <a:ext cx="3349448" cy="892552"/>
            <a:chOff x="4027214" y="1234765"/>
            <a:chExt cx="3349448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3074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7200" y="1417638"/>
          <a:ext cx="8229600" cy="5052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76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7200" y="1664885"/>
          <a:ext cx="8229600" cy="481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4305729" y="2139413"/>
            <a:ext cx="3779702" cy="892552"/>
            <a:chOff x="4027214" y="1234765"/>
            <a:chExt cx="3779702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3504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Rebanho Bovino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cabeças - </a:t>
            </a:r>
            <a:r>
              <a:rPr lang="en-US" sz="2800" b="1" dirty="0" smtClean="0"/>
              <a:t>2009/10 a 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" y="6430211"/>
            <a:ext cx="47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331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408237"/>
              </p:ext>
            </p:extLst>
          </p:nvPr>
        </p:nvGraphicFramePr>
        <p:xfrm>
          <a:off x="588211" y="1497263"/>
          <a:ext cx="8061157" cy="454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315299" y="1972748"/>
            <a:ext cx="2777378" cy="677109"/>
            <a:chOff x="4027214" y="1234765"/>
            <a:chExt cx="2777378" cy="677109"/>
          </a:xfrm>
        </p:grpSpPr>
        <p:sp>
          <p:nvSpPr>
            <p:cNvPr id="12" name="Rectangle 11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3440" y="6230156"/>
            <a:ext cx="599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*Arroz </a:t>
            </a:r>
            <a:r>
              <a:rPr lang="pt-BR" sz="1000" dirty="0"/>
              <a:t>(em casca); Batata-doce; Cana-de-açúcar; Feijão (em grão); Mandioca; Milho (em grão)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0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2978"/>
            <a:ext cx="8229600" cy="48344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b="1" dirty="0"/>
              <a:t>Produção de leite de </a:t>
            </a:r>
            <a:r>
              <a:rPr lang="pt-BR" sz="3600" b="1" dirty="0" smtClean="0"/>
              <a:t>Vaca</a:t>
            </a:r>
          </a:p>
          <a:p>
            <a:pPr marL="0" indent="0" algn="ctr">
              <a:buNone/>
            </a:pPr>
            <a:r>
              <a:rPr lang="pt-BR" sz="3600" b="1" smtClean="0"/>
              <a:t>SEMIÁRIDO sem MATOPIBA</a:t>
            </a:r>
            <a:endParaRPr lang="pt-BR" sz="3600" b="1" dirty="0" smtClean="0"/>
          </a:p>
          <a:p>
            <a:pPr marL="0" indent="0" algn="ctr">
              <a:buNone/>
            </a:pPr>
            <a:endParaRPr lang="pt-BR" sz="3600" b="1" dirty="0"/>
          </a:p>
          <a:p>
            <a:pPr marL="0" indent="0" algn="ctr">
              <a:buNone/>
            </a:pPr>
            <a:endParaRPr lang="pt-BR" sz="3600" b="1" dirty="0" smtClean="0"/>
          </a:p>
          <a:p>
            <a:pPr marL="0" indent="0" algn="ctr">
              <a:buNone/>
            </a:pPr>
            <a:r>
              <a:rPr lang="pt-BR" sz="3600" b="1" dirty="0" smtClean="0"/>
              <a:t>Quantidade Produzida</a:t>
            </a:r>
          </a:p>
          <a:p>
            <a:pPr marL="0" indent="0" algn="ctr">
              <a:buNone/>
            </a:pPr>
            <a:r>
              <a:rPr lang="en-US" sz="3600" b="1" dirty="0" smtClean="0"/>
              <a:t>E</a:t>
            </a:r>
            <a:endParaRPr lang="pt-BR" sz="3600" b="1" dirty="0" smtClean="0"/>
          </a:p>
          <a:p>
            <a:pPr marL="0" indent="0" algn="ctr">
              <a:buNone/>
            </a:pPr>
            <a:r>
              <a:rPr lang="pt-BR" sz="3600" b="1" dirty="0" smtClean="0"/>
              <a:t>Valor da Produção</a:t>
            </a:r>
          </a:p>
          <a:p>
            <a:pPr marL="0" indent="0" algn="ctr">
              <a:buNone/>
            </a:pPr>
            <a:r>
              <a:rPr lang="pt-BR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39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18737" y="1789670"/>
          <a:ext cx="8032716" cy="466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537921" y="2099188"/>
            <a:ext cx="2777378" cy="677109"/>
            <a:chOff x="4027214" y="1234765"/>
            <a:chExt cx="2777378" cy="677109"/>
          </a:xfrm>
        </p:grpSpPr>
        <p:sp>
          <p:nvSpPr>
            <p:cNvPr id="12" name="Rectangle 11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93218" y="6073886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57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501346" y="1793525"/>
          <a:ext cx="8355772" cy="452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006025" y="2014411"/>
            <a:ext cx="3019850" cy="892552"/>
            <a:chOff x="4027214" y="1234765"/>
            <a:chExt cx="3019850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49" y="1604097"/>
              <a:ext cx="2744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72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57200" y="1720487"/>
          <a:ext cx="8229600" cy="4607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415840" y="2129966"/>
            <a:ext cx="2799603" cy="677109"/>
            <a:chOff x="4027214" y="1234765"/>
            <a:chExt cx="2799603" cy="677109"/>
          </a:xfrm>
        </p:grpSpPr>
        <p:sp>
          <p:nvSpPr>
            <p:cNvPr id="21" name="Rectangle 20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2650" y="1604097"/>
              <a:ext cx="2524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15443" y="59579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13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75316" y="1774765"/>
          <a:ext cx="8111484" cy="452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37930" y="2129966"/>
            <a:ext cx="3106691" cy="892552"/>
            <a:chOff x="4027214" y="1234765"/>
            <a:chExt cx="3106691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2831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85323" y="59579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97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04690" y="1802023"/>
          <a:ext cx="8282110" cy="4548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74427" y="2126637"/>
            <a:ext cx="3280371" cy="1107996"/>
            <a:chOff x="4027214" y="1234765"/>
            <a:chExt cx="2683345" cy="1107996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24079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221793" y="59579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75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97026" y="1878013"/>
          <a:ext cx="8089774" cy="4505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16887" y="2204299"/>
            <a:ext cx="2998135" cy="892552"/>
            <a:chOff x="4027214" y="1234765"/>
            <a:chExt cx="2892613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49" y="1604097"/>
              <a:ext cx="2617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39598" y="6023351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91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662157" y="1864780"/>
          <a:ext cx="7815334" cy="444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63035" y="1706166"/>
            <a:ext cx="2782842" cy="892552"/>
            <a:chOff x="4027214" y="1234765"/>
            <a:chExt cx="2869682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2594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015418" y="59198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34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MINAS GERAIS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34590"/>
          <a:ext cx="8229600" cy="460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75764" y="2099188"/>
            <a:ext cx="2813606" cy="892552"/>
            <a:chOff x="4027214" y="1234765"/>
            <a:chExt cx="2813606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2538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28743" y="606650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37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98316" y="1774765"/>
          <a:ext cx="7933733" cy="4548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15840" y="2136906"/>
            <a:ext cx="2965576" cy="892552"/>
            <a:chOff x="4027214" y="1234765"/>
            <a:chExt cx="2965576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269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63043" y="5931011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26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133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ALAGOAS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" y="6230156"/>
            <a:ext cx="599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*Arroz </a:t>
            </a:r>
            <a:r>
              <a:rPr lang="pt-BR" sz="1000" dirty="0"/>
              <a:t>(em casca); Batata-doce; Cana-de-açúcar; Feijão (em grão); Mandioca; Milho (em grão) </a:t>
            </a:r>
            <a:endParaRPr lang="en-US" sz="1000" dirty="0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312928"/>
              </p:ext>
            </p:extLst>
          </p:nvPr>
        </p:nvGraphicFramePr>
        <p:xfrm>
          <a:off x="467895" y="1524000"/>
          <a:ext cx="8248316" cy="438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315300" y="1846308"/>
            <a:ext cx="2777378" cy="677109"/>
            <a:chOff x="4027214" y="1234765"/>
            <a:chExt cx="2777378" cy="677109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5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PARAÍBA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56301"/>
          <a:ext cx="8229600" cy="44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15840" y="2129966"/>
            <a:ext cx="2943866" cy="892552"/>
            <a:chOff x="4027214" y="1234765"/>
            <a:chExt cx="2943866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2668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20193" y="59579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26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69547" y="1802023"/>
          <a:ext cx="8217253" cy="4483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15840" y="2129966"/>
            <a:ext cx="2943866" cy="892552"/>
            <a:chOff x="4027214" y="1234765"/>
            <a:chExt cx="2943866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2668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99568" y="5884918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5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PERNAMBUCO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45445"/>
          <a:ext cx="8229600" cy="454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84555" y="1991467"/>
            <a:ext cx="3855688" cy="892552"/>
            <a:chOff x="4027214" y="1234765"/>
            <a:chExt cx="3855688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3580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39598" y="6023079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7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54419" y="1975711"/>
          <a:ext cx="8232382" cy="440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5840" y="2129966"/>
            <a:ext cx="3349448" cy="892552"/>
            <a:chOff x="4027214" y="1234765"/>
            <a:chExt cx="3349448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3074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64643" y="59833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81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PIAUÍ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12879"/>
          <a:ext cx="8229600" cy="44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09066" y="2129966"/>
            <a:ext cx="3413548" cy="892552"/>
            <a:chOff x="4027214" y="1234765"/>
            <a:chExt cx="3413548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313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28743" y="5925375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9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57200" y="1758362"/>
          <a:ext cx="8229600" cy="448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5840" y="2129966"/>
            <a:ext cx="3779702" cy="892552"/>
            <a:chOff x="4027214" y="1234765"/>
            <a:chExt cx="3779702" cy="892552"/>
          </a:xfrm>
        </p:grpSpPr>
        <p:sp>
          <p:nvSpPr>
            <p:cNvPr id="17" name="Rectangle 16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2650" y="1604097"/>
              <a:ext cx="3504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74168" y="5864336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42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RIO GRANDE DO NORTE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12879"/>
          <a:ext cx="8229600" cy="453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16879" y="2234359"/>
            <a:ext cx="3388922" cy="892552"/>
            <a:chOff x="4027214" y="1234765"/>
            <a:chExt cx="3388922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3113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40097" y="5990390"/>
            <a:ext cx="22467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50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SERGIPE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69070" y="1958900"/>
          <a:ext cx="8317729" cy="4483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Quantidade </a:t>
            </a:r>
            <a:r>
              <a:rPr lang="pt-BR" sz="2800" b="1" dirty="0"/>
              <a:t>em Mil </a:t>
            </a:r>
            <a:r>
              <a:rPr lang="pt-BR" sz="2800" b="1" dirty="0" smtClean="0"/>
              <a:t>litros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14695" y="1852968"/>
            <a:ext cx="3508327" cy="892552"/>
            <a:chOff x="4027214" y="1234765"/>
            <a:chExt cx="3508327" cy="892552"/>
          </a:xfrm>
        </p:grpSpPr>
        <p:sp>
          <p:nvSpPr>
            <p:cNvPr id="18" name="Rectangle 17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2650" y="1604097"/>
              <a:ext cx="3232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240843" y="6012390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76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SERGIPE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812879"/>
          <a:ext cx="8229600" cy="452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em Mil Reais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83646" y="2129966"/>
            <a:ext cx="3530037" cy="892552"/>
            <a:chOff x="4027214" y="1234765"/>
            <a:chExt cx="3530037" cy="892552"/>
          </a:xfrm>
        </p:grpSpPr>
        <p:sp>
          <p:nvSpPr>
            <p:cNvPr id="16" name="Rectangle 15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02650" y="1234765"/>
              <a:ext cx="950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2650" y="1604097"/>
              <a:ext cx="325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Variação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(base </a:t>
              </a:r>
              <a:r>
                <a:rPr lang="en-US" sz="1400" dirty="0" err="1">
                  <a:solidFill>
                    <a:srgbClr val="000000"/>
                  </a:solidFill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ea typeface="Lucida Grande"/>
                  <a:cs typeface="Calibri"/>
                </a:rPr>
                <a:t> 09/10) %</a:t>
              </a:r>
              <a:endParaRPr lang="en-US" sz="1400" dirty="0">
                <a:cs typeface="Calibri"/>
              </a:endParaRPr>
            </a:p>
            <a:p>
              <a:endParaRPr lang="en-US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20193" y="5957943"/>
            <a:ext cx="6006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49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547" y="1648277"/>
            <a:ext cx="9892997" cy="42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983520"/>
              </p:ext>
            </p:extLst>
          </p:nvPr>
        </p:nvGraphicFramePr>
        <p:xfrm>
          <a:off x="457200" y="1537368"/>
          <a:ext cx="8229600" cy="443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76868" y="2099188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Algodão herbáceo (em caroço); Cana-de-açúcar; Feijão (em grão); Mandioca; Melancia; Milho (em grão); Soja (em grão) 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40676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920" y="1630289"/>
            <a:ext cx="9890370" cy="44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222295" y="4041997"/>
            <a:ext cx="1004094" cy="1790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593" y="1652001"/>
            <a:ext cx="9898043" cy="44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547" y="1655689"/>
            <a:ext cx="9892997" cy="44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112" y="1628234"/>
            <a:ext cx="9900562" cy="46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995" y="1630078"/>
            <a:ext cx="9886445" cy="46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285" y="1628233"/>
            <a:ext cx="9912735" cy="46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178" y="1639089"/>
            <a:ext cx="9889628" cy="464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067" y="1626389"/>
            <a:ext cx="9893517" cy="46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859" y="1641144"/>
            <a:ext cx="9881309" cy="44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942" y="1630077"/>
            <a:ext cx="9874392" cy="46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794707"/>
              </p:ext>
            </p:extLst>
          </p:nvPr>
        </p:nvGraphicFramePr>
        <p:xfrm>
          <a:off x="457200" y="1550737"/>
          <a:ext cx="8229600" cy="446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Algodão herbáceo (em caroço); Cana-de-açúcar; Feijão (em grão); Mandioca; Melancia; Milho (em grão); Soja (em grão)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Área Colhida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hectares - </a:t>
            </a:r>
            <a:r>
              <a:rPr lang="en-US" sz="2800" b="1" dirty="0" smtClean="0"/>
              <a:t>2009/10 a 2014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40983" y="1972748"/>
            <a:ext cx="2777378" cy="677109"/>
            <a:chOff x="4027214" y="1234765"/>
            <a:chExt cx="2777378" cy="677109"/>
          </a:xfrm>
        </p:grpSpPr>
        <p:sp>
          <p:nvSpPr>
            <p:cNvPr id="19" name="Rectangle 1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Área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Colhida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4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565" y="1631922"/>
            <a:ext cx="9868015" cy="45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612" y="1601200"/>
            <a:ext cx="9885062" cy="45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9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5750" y="1595878"/>
            <a:ext cx="9891200" cy="44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240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Desvio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Precipitação</a:t>
            </a:r>
            <a:r>
              <a:rPr lang="en-US" sz="3200" dirty="0" smtClean="0"/>
              <a:t> / </a:t>
            </a:r>
            <a:r>
              <a:rPr lang="en-US" sz="3200" dirty="0" err="1" smtClean="0"/>
              <a:t>Monitoramento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Seca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565" y="1653634"/>
            <a:ext cx="9868015" cy="45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BAHIA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Algodão herbáceo (em caroço); Cana-de-açúcar; Feijão (em grão); Mandioca; Melancia; Milho (em grão); Soja (em grão)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3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Valor da Produção </a:t>
            </a:r>
            <a:r>
              <a:rPr lang="en-US" sz="2800" b="1" dirty="0" smtClean="0"/>
              <a:t>–</a:t>
            </a:r>
            <a:r>
              <a:rPr lang="pt-BR" sz="2800" b="1" dirty="0" smtClean="0"/>
              <a:t> em mil reais - </a:t>
            </a:r>
            <a:r>
              <a:rPr lang="en-US" sz="2800" b="1" dirty="0" smtClean="0"/>
              <a:t>2009/10 a 2014</a:t>
            </a: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712721"/>
              </p:ext>
            </p:extLst>
          </p:nvPr>
        </p:nvGraphicFramePr>
        <p:xfrm>
          <a:off x="457200" y="1524000"/>
          <a:ext cx="8229600" cy="455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718236" y="1857193"/>
            <a:ext cx="2777378" cy="677109"/>
            <a:chOff x="4027214" y="1234765"/>
            <a:chExt cx="2777378" cy="677109"/>
          </a:xfrm>
        </p:grpSpPr>
        <p:sp>
          <p:nvSpPr>
            <p:cNvPr id="14" name="Rectangle 13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02650" y="1234765"/>
              <a:ext cx="1949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Valor da </a:t>
              </a:r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CEARÁ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063652"/>
              </p:ext>
            </p:extLst>
          </p:nvPr>
        </p:nvGraphicFramePr>
        <p:xfrm>
          <a:off x="457200" y="1577474"/>
          <a:ext cx="8229600" cy="439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315921" y="1972748"/>
            <a:ext cx="2777378" cy="677109"/>
            <a:chOff x="4027214" y="1234765"/>
            <a:chExt cx="2777378" cy="677109"/>
          </a:xfrm>
        </p:grpSpPr>
        <p:sp>
          <p:nvSpPr>
            <p:cNvPr id="9" name="Rectangle 8"/>
            <p:cNvSpPr/>
            <p:nvPr/>
          </p:nvSpPr>
          <p:spPr>
            <a:xfrm>
              <a:off x="4027215" y="1309098"/>
              <a:ext cx="180314" cy="14866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27214" y="1785434"/>
              <a:ext cx="180314" cy="1"/>
            </a:xfrm>
            <a:prstGeom prst="line">
              <a:avLst/>
            </a:prstGeom>
            <a:ln w="5715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02650" y="1234765"/>
              <a:ext cx="1277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Produção</a:t>
              </a:r>
              <a:r>
                <a:rPr lang="en-US" sz="1400" dirty="0" smtClean="0"/>
                <a:t>*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2650" y="1604097"/>
              <a:ext cx="2501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Variação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(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base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média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Lucida Grande"/>
                  <a:cs typeface="Calibri"/>
                </a:rPr>
                <a:t> 09/10) %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3440" y="6230156"/>
            <a:ext cx="696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Fonte</a:t>
            </a:r>
            <a:r>
              <a:rPr lang="en-US" sz="1000" dirty="0" smtClean="0"/>
              <a:t>: IBGE/PPM – </a:t>
            </a:r>
            <a:r>
              <a:rPr lang="en-US" sz="1000" dirty="0" err="1" smtClean="0"/>
              <a:t>Pesquisa</a:t>
            </a:r>
            <a:r>
              <a:rPr lang="en-US" sz="1000" dirty="0" smtClean="0"/>
              <a:t> da </a:t>
            </a:r>
            <a:r>
              <a:rPr lang="en-US" sz="1000" dirty="0" err="1" smtClean="0"/>
              <a:t>Pecuária</a:t>
            </a:r>
            <a:r>
              <a:rPr lang="en-US" sz="1000" dirty="0" smtClean="0"/>
              <a:t> </a:t>
            </a:r>
            <a:r>
              <a:rPr lang="en-US" sz="1000" dirty="0" err="1" smtClean="0"/>
              <a:t>Munícipal</a:t>
            </a:r>
            <a:r>
              <a:rPr lang="en-US" sz="1000" dirty="0" smtClean="0"/>
              <a:t> – </a:t>
            </a:r>
            <a:r>
              <a:rPr lang="en-US" sz="1000" dirty="0" err="1" smtClean="0"/>
              <a:t>Elaboração</a:t>
            </a:r>
            <a:r>
              <a:rPr lang="en-US" sz="1000" dirty="0" smtClean="0"/>
              <a:t> SPA/MAPA</a:t>
            </a:r>
          </a:p>
          <a:p>
            <a:r>
              <a:rPr lang="pt-BR" sz="1000" dirty="0" smtClean="0"/>
              <a:t>*</a:t>
            </a:r>
            <a:r>
              <a:rPr lang="pt-BR" sz="1000" dirty="0"/>
              <a:t>Arroz (em casca);  Cana-de-açúcar; Feijão (em grão); Mandioca; Milho (em grão); Tomate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81847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Culturas Anuais/Quantidade Produzida</a:t>
            </a:r>
            <a:r>
              <a:rPr lang="pt-BR" sz="2200" b="1" dirty="0"/>
              <a:t> </a:t>
            </a:r>
            <a:r>
              <a:rPr lang="pt-BR" sz="2200" b="1" dirty="0" smtClean="0"/>
              <a:t>- em toneladas - </a:t>
            </a:r>
            <a:r>
              <a:rPr lang="en-US" sz="2200" b="1" dirty="0" smtClean="0"/>
              <a:t>2009/10 a 2014</a:t>
            </a:r>
          </a:p>
        </p:txBody>
      </p:sp>
    </p:spTree>
    <p:extLst>
      <p:ext uri="{BB962C8B-B14F-4D97-AF65-F5344CB8AC3E}">
        <p14:creationId xmlns:p14="http://schemas.microsoft.com/office/powerpoint/2010/main" val="7840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2285</Words>
  <Application>Microsoft Office PowerPoint</Application>
  <PresentationFormat>Apresentação na tela (4:3)</PresentationFormat>
  <Paragraphs>328</Paragraphs>
  <Slides>73</Slides>
  <Notes>1</Notes>
  <HiddenSlides>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8" baseType="lpstr">
      <vt:lpstr>Arial</vt:lpstr>
      <vt:lpstr>Calibri</vt:lpstr>
      <vt:lpstr>Lucida Grande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BAHIA </vt:lpstr>
      <vt:lpstr>BAHIA </vt:lpstr>
      <vt:lpstr>BAHIA </vt:lpstr>
      <vt:lpstr>CEARÁ </vt:lpstr>
      <vt:lpstr>CEARÁ </vt:lpstr>
      <vt:lpstr>CEARÁ </vt:lpstr>
      <vt:lpstr>MINAS GERAIS </vt:lpstr>
      <vt:lpstr>MINAS GERAIS </vt:lpstr>
      <vt:lpstr>MINAS GERAIS </vt:lpstr>
      <vt:lpstr>PARAÍBA </vt:lpstr>
      <vt:lpstr>PARAÍBA </vt:lpstr>
      <vt:lpstr>PARAÍBA </vt:lpstr>
      <vt:lpstr>PERNAMBUCO </vt:lpstr>
      <vt:lpstr>PERNAMBUCO </vt:lpstr>
      <vt:lpstr>PERNAMBUCO </vt:lpstr>
      <vt:lpstr>PIAUÍ </vt:lpstr>
      <vt:lpstr>PIAUÍ </vt:lpstr>
      <vt:lpstr>PIAUÍ </vt:lpstr>
      <vt:lpstr>RIO GRANDE DO NORTE </vt:lpstr>
      <vt:lpstr>RIO GRANDE DO NORTE </vt:lpstr>
      <vt:lpstr>RIO GRANDE DO NORTE </vt:lpstr>
      <vt:lpstr>SERGIPE </vt:lpstr>
      <vt:lpstr>SERGIPE </vt:lpstr>
      <vt:lpstr>SERGIPE </vt:lpstr>
      <vt:lpstr>Apresentação do PowerPoint</vt:lpstr>
      <vt:lpstr>Apresentação do PowerPoint</vt:lpstr>
      <vt:lpstr>BAHIA </vt:lpstr>
      <vt:lpstr>CEARÁ </vt:lpstr>
      <vt:lpstr>MINAS GERAIS </vt:lpstr>
      <vt:lpstr>PARAÍBA </vt:lpstr>
      <vt:lpstr>SERGIPE </vt:lpstr>
      <vt:lpstr>PERNAMBUCO </vt:lpstr>
      <vt:lpstr>PIAUÍ </vt:lpstr>
      <vt:lpstr>RIO GRANDE DO NORTE </vt:lpstr>
      <vt:lpstr>Apresentação do PowerPoint</vt:lpstr>
      <vt:lpstr>Apresentação do PowerPoint</vt:lpstr>
      <vt:lpstr>Apresentação do PowerPoint</vt:lpstr>
      <vt:lpstr>BAHIA </vt:lpstr>
      <vt:lpstr>BAHIA </vt:lpstr>
      <vt:lpstr>CEARÁ </vt:lpstr>
      <vt:lpstr>CEARÁ </vt:lpstr>
      <vt:lpstr>MINAS GERAIS </vt:lpstr>
      <vt:lpstr>MINAS GERAIS </vt:lpstr>
      <vt:lpstr>PARAÍBA </vt:lpstr>
      <vt:lpstr>PARAÍBA </vt:lpstr>
      <vt:lpstr>PERNAMBUCO </vt:lpstr>
      <vt:lpstr>PERNAMBUCO </vt:lpstr>
      <vt:lpstr>PIAUÍ </vt:lpstr>
      <vt:lpstr>PIAUÍ </vt:lpstr>
      <vt:lpstr>RIO GRANDE DO NORTE </vt:lpstr>
      <vt:lpstr>RIO GRANDE DO NORTE </vt:lpstr>
      <vt:lpstr>SERGIPE </vt:lpstr>
      <vt:lpstr>SERGIPE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MAPA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Ministerio da Agricultura Pecuaria e Abastecimento</dc:creator>
  <cp:lastModifiedBy>Wilson Vaz de Araujo</cp:lastModifiedBy>
  <cp:revision>61</cp:revision>
  <dcterms:created xsi:type="dcterms:W3CDTF">2015-11-09T16:31:47Z</dcterms:created>
  <dcterms:modified xsi:type="dcterms:W3CDTF">2016-03-16T13:50:49Z</dcterms:modified>
</cp:coreProperties>
</file>