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</p:sldMasterIdLst>
  <p:notesMasterIdLst>
    <p:notesMasterId r:id="rId33"/>
  </p:notesMasterIdLst>
  <p:sldIdLst>
    <p:sldId id="256" r:id="rId2"/>
    <p:sldId id="277" r:id="rId3"/>
    <p:sldId id="288" r:id="rId4"/>
    <p:sldId id="289" r:id="rId5"/>
    <p:sldId id="291" r:id="rId6"/>
    <p:sldId id="290" r:id="rId7"/>
    <p:sldId id="302" r:id="rId8"/>
    <p:sldId id="301" r:id="rId9"/>
    <p:sldId id="300" r:id="rId10"/>
    <p:sldId id="305" r:id="rId11"/>
    <p:sldId id="299" r:id="rId12"/>
    <p:sldId id="286" r:id="rId13"/>
    <p:sldId id="306" r:id="rId14"/>
    <p:sldId id="284" r:id="rId15"/>
    <p:sldId id="304" r:id="rId16"/>
    <p:sldId id="303" r:id="rId17"/>
    <p:sldId id="311" r:id="rId18"/>
    <p:sldId id="310" r:id="rId19"/>
    <p:sldId id="309" r:id="rId20"/>
    <p:sldId id="308" r:id="rId21"/>
    <p:sldId id="307" r:id="rId22"/>
    <p:sldId id="314" r:id="rId23"/>
    <p:sldId id="312" r:id="rId24"/>
    <p:sldId id="313" r:id="rId25"/>
    <p:sldId id="315" r:id="rId26"/>
    <p:sldId id="295" r:id="rId27"/>
    <p:sldId id="294" r:id="rId28"/>
    <p:sldId id="298" r:id="rId29"/>
    <p:sldId id="316" r:id="rId30"/>
    <p:sldId id="318" r:id="rId31"/>
    <p:sldId id="278" r:id="rId3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ustavo Borges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E4E"/>
    <a:srgbClr val="4D4D4D"/>
    <a:srgbClr val="4759BA"/>
    <a:srgbClr val="1B2C87"/>
    <a:srgbClr val="000010"/>
    <a:srgbClr val="FEA6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846" y="60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59449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6150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6549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420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6530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0870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7389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943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6655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525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5449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6648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36332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1025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9151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5372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04568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3825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18187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59035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4994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78744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341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2446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46551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9460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3080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878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586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194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8509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1885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Em branco" type="blank">
  <p:cSld name="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;p2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m branco">
  <p:cSld name="1_Em branco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0678" y="6210780"/>
            <a:ext cx="1775792" cy="532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>
  <p:cSld name="Em branco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Em branco">
  <p:cSld name="3_Em branco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" name="Google Shape;45;p5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6329" y="1093054"/>
            <a:ext cx="2739342" cy="821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onica@ciaathletica.com.b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7730" y="2676940"/>
            <a:ext cx="5016540" cy="1504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8FEBB5BA-19A9-42C6-9FD1-14EB07ADEB00}"/>
              </a:ext>
            </a:extLst>
          </p:cNvPr>
          <p:cNvSpPr txBox="1">
            <a:spLocks/>
          </p:cNvSpPr>
          <p:nvPr/>
        </p:nvSpPr>
        <p:spPr>
          <a:xfrm>
            <a:off x="7109767" y="0"/>
            <a:ext cx="4083305" cy="1998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800" b="1" kern="1200" dirty="0">
              <a:solidFill>
                <a:srgbClr val="4D4D4D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DDE7813-4354-418D-835D-5BCC0CDCE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3889" r="11355" b="16111"/>
          <a:stretch/>
        </p:blipFill>
        <p:spPr bwMode="auto">
          <a:xfrm>
            <a:off x="1891913" y="1340768"/>
            <a:ext cx="840817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794FD0F5-1D2C-427C-AB48-D3E29626326E}"/>
              </a:ext>
            </a:extLst>
          </p:cNvPr>
          <p:cNvSpPr/>
          <p:nvPr/>
        </p:nvSpPr>
        <p:spPr>
          <a:xfrm>
            <a:off x="3309912" y="450087"/>
            <a:ext cx="5572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0070C0"/>
                </a:solidFill>
              </a:rPr>
              <a:t>Obesidade entre jovens</a:t>
            </a:r>
            <a:endParaRPr lang="pt-BR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43184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F9319B25-319A-405D-A9ED-399FF4AB32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2" t="22037" r="18229" b="12407"/>
          <a:stretch/>
        </p:blipFill>
        <p:spPr bwMode="auto">
          <a:xfrm>
            <a:off x="2511062" y="1301260"/>
            <a:ext cx="80137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12C608B1-4DCB-4D5B-8E82-E148E016262A}"/>
              </a:ext>
            </a:extLst>
          </p:cNvPr>
          <p:cNvSpPr/>
          <p:nvPr/>
        </p:nvSpPr>
        <p:spPr>
          <a:xfrm>
            <a:off x="2511062" y="5911968"/>
            <a:ext cx="12875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>
                <a:solidFill>
                  <a:srgbClr val="4E4E4E"/>
                </a:solidFill>
              </a:rPr>
              <a:t>(</a:t>
            </a:r>
            <a:r>
              <a:rPr lang="pt-BR" b="1" i="1" dirty="0" err="1">
                <a:solidFill>
                  <a:srgbClr val="4E4E4E"/>
                </a:solidFill>
              </a:rPr>
              <a:t>Vigitel</a:t>
            </a:r>
            <a:r>
              <a:rPr lang="pt-BR" b="1" i="1" dirty="0">
                <a:solidFill>
                  <a:srgbClr val="4E4E4E"/>
                </a:solidFill>
              </a:rPr>
              <a:t> 2016)</a:t>
            </a:r>
            <a:endParaRPr lang="pt-BR" dirty="0">
              <a:solidFill>
                <a:srgbClr val="4E4E4E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4D7DBCC9-2F75-47FA-BEC4-97C797CAFBB7}"/>
              </a:ext>
            </a:extLst>
          </p:cNvPr>
          <p:cNvSpPr/>
          <p:nvPr/>
        </p:nvSpPr>
        <p:spPr>
          <a:xfrm>
            <a:off x="1840955" y="386132"/>
            <a:ext cx="9353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70C0"/>
                </a:solidFill>
              </a:rPr>
              <a:t>Hipertensão Arterial: 25,7% da População</a:t>
            </a:r>
            <a:endParaRPr lang="pt-BR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37609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90103FF5-DA2C-4D6B-88A6-CC3D1E80E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 t="22442" r="17872" b="11815"/>
          <a:stretch/>
        </p:blipFill>
        <p:spPr bwMode="auto">
          <a:xfrm>
            <a:off x="2073931" y="1327622"/>
            <a:ext cx="8044137" cy="450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7B75F2F6-2306-4C81-936A-88BC376056CD}"/>
              </a:ext>
            </a:extLst>
          </p:cNvPr>
          <p:cNvSpPr/>
          <p:nvPr/>
        </p:nvSpPr>
        <p:spPr>
          <a:xfrm>
            <a:off x="2089150" y="5953815"/>
            <a:ext cx="12875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>
                <a:solidFill>
                  <a:srgbClr val="4E4E4E"/>
                </a:solidFill>
              </a:rPr>
              <a:t>(</a:t>
            </a:r>
            <a:r>
              <a:rPr lang="pt-BR" b="1" i="1" dirty="0" err="1">
                <a:solidFill>
                  <a:srgbClr val="4E4E4E"/>
                </a:solidFill>
              </a:rPr>
              <a:t>Vigitel</a:t>
            </a:r>
            <a:r>
              <a:rPr lang="pt-BR" b="1" i="1" dirty="0">
                <a:solidFill>
                  <a:srgbClr val="4E4E4E"/>
                </a:solidFill>
              </a:rPr>
              <a:t> 2016)</a:t>
            </a:r>
            <a:endParaRPr lang="pt-BR" dirty="0">
              <a:solidFill>
                <a:srgbClr val="4E4E4E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115CDDA8-B53B-4442-B889-84D1C4D74F3B}"/>
              </a:ext>
            </a:extLst>
          </p:cNvPr>
          <p:cNvSpPr/>
          <p:nvPr/>
        </p:nvSpPr>
        <p:spPr>
          <a:xfrm>
            <a:off x="3668010" y="491080"/>
            <a:ext cx="4886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0070C0"/>
                </a:solidFill>
              </a:rPr>
              <a:t>Diabetes no Brasil</a:t>
            </a:r>
            <a:endParaRPr lang="pt-BR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00196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8FEBB5BA-19A9-42C6-9FD1-14EB07ADEB00}"/>
              </a:ext>
            </a:extLst>
          </p:cNvPr>
          <p:cNvSpPr txBox="1">
            <a:spLocks/>
          </p:cNvSpPr>
          <p:nvPr/>
        </p:nvSpPr>
        <p:spPr>
          <a:xfrm>
            <a:off x="7109767" y="0"/>
            <a:ext cx="4083305" cy="1998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800" b="1" kern="1200" dirty="0">
              <a:solidFill>
                <a:srgbClr val="4D4D4D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70B400A-B85F-4B9A-9247-56D20542B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t="15000" r="9062" b="38240"/>
          <a:stretch/>
        </p:blipFill>
        <p:spPr bwMode="auto">
          <a:xfrm>
            <a:off x="1919536" y="1052738"/>
            <a:ext cx="8608516" cy="291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70970460-8408-475C-A5A5-400207629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4" t="41275" r="1992" b="9618"/>
          <a:stretch/>
        </p:blipFill>
        <p:spPr bwMode="auto">
          <a:xfrm>
            <a:off x="4802518" y="4082899"/>
            <a:ext cx="1395686" cy="194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BC8FA6DD-74C0-4AFE-A53F-1949A48FC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t="40953" r="42536" b="20709"/>
          <a:stretch/>
        </p:blipFill>
        <p:spPr bwMode="auto">
          <a:xfrm>
            <a:off x="6255349" y="4082899"/>
            <a:ext cx="2286001" cy="151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671655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8FEBB5BA-19A9-42C6-9FD1-14EB07ADEB00}"/>
              </a:ext>
            </a:extLst>
          </p:cNvPr>
          <p:cNvSpPr txBox="1">
            <a:spLocks/>
          </p:cNvSpPr>
          <p:nvPr/>
        </p:nvSpPr>
        <p:spPr>
          <a:xfrm>
            <a:off x="7109767" y="0"/>
            <a:ext cx="4083305" cy="1998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800" b="1" kern="1200" dirty="0">
              <a:solidFill>
                <a:srgbClr val="4D4D4D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95AD459A-4B75-4332-B2C3-866809519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5" t="24074" r="29896" b="16667"/>
          <a:stretch/>
        </p:blipFill>
        <p:spPr bwMode="auto">
          <a:xfrm>
            <a:off x="2207568" y="2348880"/>
            <a:ext cx="70358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E81E0A58-88B7-4F7F-A1CF-38196511E2D9}"/>
              </a:ext>
            </a:extLst>
          </p:cNvPr>
          <p:cNvSpPr/>
          <p:nvPr/>
        </p:nvSpPr>
        <p:spPr>
          <a:xfrm>
            <a:off x="2260602" y="522264"/>
            <a:ext cx="74928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O exercício diminui o risco de doenças cardiovasculares em 35%</a:t>
            </a:r>
            <a:endParaRPr lang="pt-BR" sz="2800" dirty="0">
              <a:solidFill>
                <a:srgbClr val="0070C0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406F4E76-C0AB-49DC-B59F-49859CFF9EED}"/>
              </a:ext>
            </a:extLst>
          </p:cNvPr>
          <p:cNvSpPr/>
          <p:nvPr/>
        </p:nvSpPr>
        <p:spPr>
          <a:xfrm>
            <a:off x="2260602" y="1465395"/>
            <a:ext cx="6468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chemeClr val="accent2">
                    <a:lumMod val="75000"/>
                  </a:schemeClr>
                </a:solidFill>
              </a:rPr>
              <a:t>13.300.000 pessoas a menos</a:t>
            </a:r>
            <a:endParaRPr lang="pt-BR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39540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8FEBB5BA-19A9-42C6-9FD1-14EB07ADEB00}"/>
              </a:ext>
            </a:extLst>
          </p:cNvPr>
          <p:cNvSpPr txBox="1">
            <a:spLocks/>
          </p:cNvSpPr>
          <p:nvPr/>
        </p:nvSpPr>
        <p:spPr>
          <a:xfrm>
            <a:off x="7109767" y="0"/>
            <a:ext cx="4083305" cy="1998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800" b="1" kern="1200" dirty="0">
              <a:solidFill>
                <a:srgbClr val="4D4D4D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B2476FA-3D4C-4BA5-8E71-21132411F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t="18703" r="29583" b="38148"/>
          <a:stretch/>
        </p:blipFill>
        <p:spPr bwMode="auto">
          <a:xfrm>
            <a:off x="2006033" y="2375287"/>
            <a:ext cx="838939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87FF171E-4662-4A51-B96F-1DA9D997AE98}"/>
              </a:ext>
            </a:extLst>
          </p:cNvPr>
          <p:cNvSpPr/>
          <p:nvPr/>
        </p:nvSpPr>
        <p:spPr>
          <a:xfrm>
            <a:off x="2006033" y="507198"/>
            <a:ext cx="548098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O exercício diminui o risco de </a:t>
            </a:r>
          </a:p>
          <a:p>
            <a:r>
              <a:rPr lang="pt-BR" sz="2800" b="1" dirty="0">
                <a:solidFill>
                  <a:srgbClr val="0070C0"/>
                </a:solidFill>
              </a:rPr>
              <a:t>depressão e demência em 30%</a:t>
            </a:r>
            <a:endParaRPr lang="pt-BR" sz="2800" dirty="0">
              <a:solidFill>
                <a:srgbClr val="0070C0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BDF1360A-3A39-4124-BEA5-D74F3C6F4B03}"/>
              </a:ext>
            </a:extLst>
          </p:cNvPr>
          <p:cNvSpPr txBox="1">
            <a:spLocks/>
          </p:cNvSpPr>
          <p:nvPr/>
        </p:nvSpPr>
        <p:spPr>
          <a:xfrm>
            <a:off x="1981200" y="1486948"/>
            <a:ext cx="8229600" cy="963109"/>
          </a:xfr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3600" b="1" dirty="0">
                <a:solidFill>
                  <a:schemeClr val="accent2">
                    <a:lumMod val="75000"/>
                  </a:schemeClr>
                </a:solidFill>
              </a:rPr>
              <a:t>11.400.000 pessoas a menos</a:t>
            </a:r>
          </a:p>
        </p:txBody>
      </p:sp>
    </p:spTree>
    <p:extLst>
      <p:ext uri="{BB962C8B-B14F-4D97-AF65-F5344CB8AC3E}">
        <p14:creationId xmlns:p14="http://schemas.microsoft.com/office/powerpoint/2010/main" val="299170795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8FEBB5BA-19A9-42C6-9FD1-14EB07ADEB00}"/>
              </a:ext>
            </a:extLst>
          </p:cNvPr>
          <p:cNvSpPr txBox="1">
            <a:spLocks/>
          </p:cNvSpPr>
          <p:nvPr/>
        </p:nvSpPr>
        <p:spPr>
          <a:xfrm>
            <a:off x="7109767" y="0"/>
            <a:ext cx="4083305" cy="1998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800" b="1" kern="1200" dirty="0">
              <a:solidFill>
                <a:srgbClr val="4D4D4D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40CB68A-522E-4125-8C56-00ACF5801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3518" r="29271" b="13333"/>
          <a:stretch/>
        </p:blipFill>
        <p:spPr bwMode="auto">
          <a:xfrm>
            <a:off x="2133600" y="2294938"/>
            <a:ext cx="6927684" cy="422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44909E86-9302-4D2F-A7C0-EFEFF8A4D09E}"/>
              </a:ext>
            </a:extLst>
          </p:cNvPr>
          <p:cNvSpPr/>
          <p:nvPr/>
        </p:nvSpPr>
        <p:spPr>
          <a:xfrm>
            <a:off x="2006033" y="507198"/>
            <a:ext cx="548098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O exercício diminui o risco de </a:t>
            </a:r>
          </a:p>
          <a:p>
            <a:r>
              <a:rPr lang="pt-BR" sz="2800" b="1" dirty="0">
                <a:solidFill>
                  <a:srgbClr val="0070C0"/>
                </a:solidFill>
              </a:rPr>
              <a:t>Câncer de Cólon em 50%</a:t>
            </a:r>
            <a:endParaRPr lang="pt-BR" sz="2800" dirty="0">
              <a:solidFill>
                <a:srgbClr val="0070C0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89825DF6-0624-4A79-88F4-8613A21EBF44}"/>
              </a:ext>
            </a:extLst>
          </p:cNvPr>
          <p:cNvSpPr txBox="1">
            <a:spLocks/>
          </p:cNvSpPr>
          <p:nvPr/>
        </p:nvSpPr>
        <p:spPr>
          <a:xfrm>
            <a:off x="1981200" y="1486948"/>
            <a:ext cx="8229600" cy="963109"/>
          </a:xfr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3600" b="1" dirty="0">
                <a:solidFill>
                  <a:schemeClr val="accent2">
                    <a:lumMod val="75000"/>
                  </a:schemeClr>
                </a:solidFill>
              </a:rPr>
              <a:t>19.000.000 pessoas a menos</a:t>
            </a:r>
          </a:p>
        </p:txBody>
      </p:sp>
    </p:spTree>
    <p:extLst>
      <p:ext uri="{BB962C8B-B14F-4D97-AF65-F5344CB8AC3E}">
        <p14:creationId xmlns:p14="http://schemas.microsoft.com/office/powerpoint/2010/main" val="3863613937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8FEBB5BA-19A9-42C6-9FD1-14EB07ADEB00}"/>
              </a:ext>
            </a:extLst>
          </p:cNvPr>
          <p:cNvSpPr txBox="1">
            <a:spLocks/>
          </p:cNvSpPr>
          <p:nvPr/>
        </p:nvSpPr>
        <p:spPr>
          <a:xfrm>
            <a:off x="7109767" y="0"/>
            <a:ext cx="4083305" cy="1998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800" b="1" kern="1200" dirty="0">
              <a:solidFill>
                <a:srgbClr val="4D4D4D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1124FA-D9DD-4746-8FFC-7EB6BCAE8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1" t="15556" r="29271" b="49259"/>
          <a:stretch/>
        </p:blipFill>
        <p:spPr bwMode="auto">
          <a:xfrm>
            <a:off x="2168366" y="2450057"/>
            <a:ext cx="8371452" cy="283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B3532A11-DAE8-4D9C-8AD8-9436214561A2}"/>
              </a:ext>
            </a:extLst>
          </p:cNvPr>
          <p:cNvSpPr/>
          <p:nvPr/>
        </p:nvSpPr>
        <p:spPr>
          <a:xfrm>
            <a:off x="2006033" y="507198"/>
            <a:ext cx="84230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O exercício diminui o risco de </a:t>
            </a:r>
          </a:p>
          <a:p>
            <a:r>
              <a:rPr lang="pt-BR" sz="2800" b="1" dirty="0">
                <a:solidFill>
                  <a:srgbClr val="0070C0"/>
                </a:solidFill>
              </a:rPr>
              <a:t>Diabetes tipo 2 em 50%</a:t>
            </a:r>
            <a:endParaRPr lang="pt-BR" sz="2800" dirty="0">
              <a:solidFill>
                <a:srgbClr val="0070C0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3B580E73-8E76-4B5F-9D5F-951D6DB49A1D}"/>
              </a:ext>
            </a:extLst>
          </p:cNvPr>
          <p:cNvSpPr txBox="1">
            <a:spLocks/>
          </p:cNvSpPr>
          <p:nvPr/>
        </p:nvSpPr>
        <p:spPr>
          <a:xfrm>
            <a:off x="1981200" y="1486948"/>
            <a:ext cx="8229600" cy="963109"/>
          </a:xfr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3600" b="1" dirty="0">
                <a:solidFill>
                  <a:schemeClr val="accent2">
                    <a:lumMod val="75000"/>
                  </a:schemeClr>
                </a:solidFill>
              </a:rPr>
              <a:t>19.000.000 pessoas a menos</a:t>
            </a:r>
          </a:p>
        </p:txBody>
      </p:sp>
    </p:spTree>
    <p:extLst>
      <p:ext uri="{BB962C8B-B14F-4D97-AF65-F5344CB8AC3E}">
        <p14:creationId xmlns:p14="http://schemas.microsoft.com/office/powerpoint/2010/main" val="227632916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8FEBB5BA-19A9-42C6-9FD1-14EB07ADEB00}"/>
              </a:ext>
            </a:extLst>
          </p:cNvPr>
          <p:cNvSpPr txBox="1">
            <a:spLocks/>
          </p:cNvSpPr>
          <p:nvPr/>
        </p:nvSpPr>
        <p:spPr>
          <a:xfrm>
            <a:off x="7109767" y="0"/>
            <a:ext cx="4083305" cy="1998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800" b="1" kern="1200" dirty="0">
              <a:solidFill>
                <a:srgbClr val="4D4D4D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CE5D7A6-DB4A-4479-9F6B-0E4C58E19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t="24561" r="28364" b="19194"/>
          <a:stretch/>
        </p:blipFill>
        <p:spPr bwMode="auto">
          <a:xfrm>
            <a:off x="2161968" y="2450057"/>
            <a:ext cx="7193803" cy="38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A1687177-3E2D-4AB9-9D2D-4B174D4707B3}"/>
              </a:ext>
            </a:extLst>
          </p:cNvPr>
          <p:cNvSpPr/>
          <p:nvPr/>
        </p:nvSpPr>
        <p:spPr>
          <a:xfrm>
            <a:off x="2006033" y="507198"/>
            <a:ext cx="84230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O exercício diminui o risco de </a:t>
            </a:r>
          </a:p>
          <a:p>
            <a:r>
              <a:rPr lang="pt-BR" sz="2800" b="1" dirty="0">
                <a:solidFill>
                  <a:srgbClr val="0070C0"/>
                </a:solidFill>
              </a:rPr>
              <a:t>65% de Fratura de Quadril</a:t>
            </a:r>
            <a:endParaRPr lang="pt-BR" sz="2800" dirty="0">
              <a:solidFill>
                <a:srgbClr val="0070C0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1BC67D5E-2F6C-45D4-85C6-46B26AEE052A}"/>
              </a:ext>
            </a:extLst>
          </p:cNvPr>
          <p:cNvSpPr txBox="1">
            <a:spLocks/>
          </p:cNvSpPr>
          <p:nvPr/>
        </p:nvSpPr>
        <p:spPr>
          <a:xfrm>
            <a:off x="1981200" y="1486948"/>
            <a:ext cx="8229600" cy="963109"/>
          </a:xfr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3600" b="1" dirty="0">
                <a:solidFill>
                  <a:schemeClr val="accent2">
                    <a:lumMod val="75000"/>
                  </a:schemeClr>
                </a:solidFill>
              </a:rPr>
              <a:t>120.000 por ano/ 78.000 a menos</a:t>
            </a:r>
          </a:p>
        </p:txBody>
      </p:sp>
    </p:spTree>
    <p:extLst>
      <p:ext uri="{BB962C8B-B14F-4D97-AF65-F5344CB8AC3E}">
        <p14:creationId xmlns:p14="http://schemas.microsoft.com/office/powerpoint/2010/main" val="2065756591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8FEBB5BA-19A9-42C6-9FD1-14EB07ADEB00}"/>
              </a:ext>
            </a:extLst>
          </p:cNvPr>
          <p:cNvSpPr txBox="1">
            <a:spLocks/>
          </p:cNvSpPr>
          <p:nvPr/>
        </p:nvSpPr>
        <p:spPr>
          <a:xfrm>
            <a:off x="7109767" y="0"/>
            <a:ext cx="4083305" cy="1998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800" b="1" kern="1200" dirty="0">
              <a:solidFill>
                <a:srgbClr val="4D4D4D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B4E072C-A43F-41A4-A685-33A74377D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27593" r="36355" b="13888"/>
          <a:stretch/>
        </p:blipFill>
        <p:spPr bwMode="auto">
          <a:xfrm>
            <a:off x="2006033" y="1998637"/>
            <a:ext cx="69977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518F1913-0E8B-430D-A060-35A6C3E8C3D3}"/>
              </a:ext>
            </a:extLst>
          </p:cNvPr>
          <p:cNvSpPr/>
          <p:nvPr/>
        </p:nvSpPr>
        <p:spPr>
          <a:xfrm>
            <a:off x="2006033" y="507198"/>
            <a:ext cx="84230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70C0"/>
                </a:solidFill>
              </a:rPr>
              <a:t>O exercício diminui o risco de </a:t>
            </a:r>
          </a:p>
          <a:p>
            <a:r>
              <a:rPr lang="pt-BR" sz="3600" b="1" dirty="0">
                <a:solidFill>
                  <a:srgbClr val="0070C0"/>
                </a:solidFill>
              </a:rPr>
              <a:t>Demência</a:t>
            </a:r>
            <a:endParaRPr lang="pt-BR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067419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B42E27B1-31EA-49FC-9162-B484DB04E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0" r="28223" b="15626"/>
          <a:stretch/>
        </p:blipFill>
        <p:spPr bwMode="auto">
          <a:xfrm>
            <a:off x="2105057" y="1304764"/>
            <a:ext cx="787920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79C55AC2-11A4-47BD-8C9C-3549C8785AFF}"/>
              </a:ext>
            </a:extLst>
          </p:cNvPr>
          <p:cNvSpPr/>
          <p:nvPr/>
        </p:nvSpPr>
        <p:spPr>
          <a:xfrm>
            <a:off x="2105057" y="501155"/>
            <a:ext cx="9020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cap="all" dirty="0">
                <a:solidFill>
                  <a:srgbClr val="0070C0"/>
                </a:solidFill>
              </a:rPr>
              <a:t>Sedentarismo no mundo</a:t>
            </a:r>
            <a:endParaRPr lang="pt-BR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E5F71E20-F608-4AAA-9BF6-7848D6CB9009}"/>
              </a:ext>
            </a:extLst>
          </p:cNvPr>
          <p:cNvSpPr/>
          <p:nvPr/>
        </p:nvSpPr>
        <p:spPr>
          <a:xfrm>
            <a:off x="2077935" y="1114091"/>
            <a:ext cx="84230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200" b="1" dirty="0">
                <a:solidFill>
                  <a:srgbClr val="0070C0"/>
                </a:solidFill>
              </a:rPr>
              <a:t>Quais são os riscos reais de se praticar atividade física?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2989E0C7-228A-48A6-8329-FCF5C69FD423}"/>
              </a:ext>
            </a:extLst>
          </p:cNvPr>
          <p:cNvSpPr txBox="1">
            <a:spLocks/>
          </p:cNvSpPr>
          <p:nvPr/>
        </p:nvSpPr>
        <p:spPr>
          <a:xfrm>
            <a:off x="2174670" y="3429000"/>
            <a:ext cx="8229600" cy="1342749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3200" b="1" dirty="0">
                <a:solidFill>
                  <a:srgbClr val="4E4E4E"/>
                </a:solidFill>
              </a:rPr>
              <a:t>Estatísticas ACSM</a:t>
            </a:r>
            <a:br>
              <a:rPr lang="pt-BR" sz="3200" b="1" dirty="0">
                <a:solidFill>
                  <a:srgbClr val="4E4E4E"/>
                </a:solidFill>
              </a:rPr>
            </a:br>
            <a:r>
              <a:rPr lang="pt-BR" sz="3200" b="1" dirty="0">
                <a:solidFill>
                  <a:srgbClr val="4E4E4E"/>
                </a:solidFill>
              </a:rPr>
              <a:t>American </a:t>
            </a:r>
            <a:r>
              <a:rPr lang="pt-BR" sz="3200" b="1" dirty="0" err="1">
                <a:solidFill>
                  <a:srgbClr val="4E4E4E"/>
                </a:solidFill>
              </a:rPr>
              <a:t>College</a:t>
            </a:r>
            <a:r>
              <a:rPr lang="pt-BR" sz="3200" b="1" dirty="0">
                <a:solidFill>
                  <a:srgbClr val="4E4E4E"/>
                </a:solidFill>
              </a:rPr>
              <a:t> </a:t>
            </a:r>
            <a:r>
              <a:rPr lang="pt-BR" sz="3200" b="1" dirty="0" err="1">
                <a:solidFill>
                  <a:srgbClr val="4E4E4E"/>
                </a:solidFill>
              </a:rPr>
              <a:t>of</a:t>
            </a:r>
            <a:r>
              <a:rPr lang="pt-BR" sz="3200" b="1" dirty="0">
                <a:solidFill>
                  <a:srgbClr val="4E4E4E"/>
                </a:solidFill>
              </a:rPr>
              <a:t> Sports Medicine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56A460D8-52FD-4D03-9FA3-864DBF55890B}"/>
              </a:ext>
            </a:extLst>
          </p:cNvPr>
          <p:cNvSpPr/>
          <p:nvPr/>
        </p:nvSpPr>
        <p:spPr>
          <a:xfrm>
            <a:off x="2077935" y="3200400"/>
            <a:ext cx="8423070" cy="157134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8924865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8FEBB5BA-19A9-42C6-9FD1-14EB07ADEB00}"/>
              </a:ext>
            </a:extLst>
          </p:cNvPr>
          <p:cNvSpPr txBox="1">
            <a:spLocks/>
          </p:cNvSpPr>
          <p:nvPr/>
        </p:nvSpPr>
        <p:spPr>
          <a:xfrm>
            <a:off x="7109767" y="0"/>
            <a:ext cx="4083305" cy="1998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800" b="1" kern="1200" dirty="0">
              <a:solidFill>
                <a:srgbClr val="4D4D4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C0288564-452B-4685-8511-1773E16E394B}"/>
              </a:ext>
            </a:extLst>
          </p:cNvPr>
          <p:cNvSpPr/>
          <p:nvPr/>
        </p:nvSpPr>
        <p:spPr>
          <a:xfrm>
            <a:off x="3047999" y="513169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4200" b="1" dirty="0">
                <a:solidFill>
                  <a:srgbClr val="0070C0"/>
                </a:solidFill>
              </a:rPr>
              <a:t>Risco Absoluto de </a:t>
            </a:r>
            <a:br>
              <a:rPr lang="pt-BR" sz="4200" b="1" dirty="0">
                <a:solidFill>
                  <a:srgbClr val="0070C0"/>
                </a:solidFill>
              </a:rPr>
            </a:br>
            <a:r>
              <a:rPr lang="pt-BR" sz="4200" b="1" dirty="0">
                <a:solidFill>
                  <a:srgbClr val="0070C0"/>
                </a:solidFill>
              </a:rPr>
              <a:t>Morte Súbita Cardíaca</a:t>
            </a:r>
            <a:endParaRPr lang="pt-BR" sz="4200" dirty="0">
              <a:solidFill>
                <a:srgbClr val="0070C0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BD15556D-7BB8-49FE-AC6A-295EBA037050}"/>
              </a:ext>
            </a:extLst>
          </p:cNvPr>
          <p:cNvSpPr/>
          <p:nvPr/>
        </p:nvSpPr>
        <p:spPr>
          <a:xfrm>
            <a:off x="1861751" y="2437665"/>
            <a:ext cx="846849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D4D4D"/>
                </a:solidFill>
              </a:rPr>
              <a:t>Uma MSC a </a:t>
            </a:r>
            <a:r>
              <a:rPr lang="en-US" sz="3200" dirty="0" err="1">
                <a:solidFill>
                  <a:srgbClr val="4D4D4D"/>
                </a:solidFill>
              </a:rPr>
              <a:t>cada</a:t>
            </a:r>
            <a:r>
              <a:rPr lang="en-US" sz="3200" dirty="0">
                <a:solidFill>
                  <a:srgbClr val="4D4D4D"/>
                </a:solidFill>
              </a:rPr>
              <a:t> 1.5 </a:t>
            </a:r>
            <a:r>
              <a:rPr lang="en-US" sz="3200" dirty="0" err="1">
                <a:solidFill>
                  <a:srgbClr val="4D4D4D"/>
                </a:solidFill>
              </a:rPr>
              <a:t>milhões</a:t>
            </a:r>
            <a:r>
              <a:rPr lang="en-US" sz="3200" dirty="0">
                <a:solidFill>
                  <a:srgbClr val="4D4D4D"/>
                </a:solidFill>
              </a:rPr>
              <a:t> de </a:t>
            </a:r>
            <a:r>
              <a:rPr lang="en-US" sz="3200" dirty="0" err="1">
                <a:solidFill>
                  <a:srgbClr val="4D4D4D"/>
                </a:solidFill>
              </a:rPr>
              <a:t>episódios</a:t>
            </a:r>
            <a:r>
              <a:rPr lang="en-US" sz="3200" dirty="0">
                <a:solidFill>
                  <a:srgbClr val="4D4D4D"/>
                </a:solidFill>
              </a:rPr>
              <a:t> de </a:t>
            </a:r>
            <a:r>
              <a:rPr lang="en-US" sz="3200" dirty="0" err="1">
                <a:solidFill>
                  <a:srgbClr val="4D4D4D"/>
                </a:solidFill>
              </a:rPr>
              <a:t>esforço</a:t>
            </a:r>
            <a:r>
              <a:rPr lang="en-US" sz="3200" dirty="0">
                <a:solidFill>
                  <a:srgbClr val="4D4D4D"/>
                </a:solidFill>
              </a:rPr>
              <a:t> </a:t>
            </a:r>
            <a:r>
              <a:rPr lang="en-US" sz="3200" dirty="0" err="1">
                <a:solidFill>
                  <a:srgbClr val="4D4D4D"/>
                </a:solidFill>
              </a:rPr>
              <a:t>físico</a:t>
            </a:r>
            <a:r>
              <a:rPr lang="en-US" sz="3200" dirty="0">
                <a:solidFill>
                  <a:srgbClr val="4D4D4D"/>
                </a:solidFill>
              </a:rPr>
              <a:t> </a:t>
            </a:r>
            <a:r>
              <a:rPr lang="en-US" sz="3200" dirty="0" err="1">
                <a:solidFill>
                  <a:srgbClr val="4D4D4D"/>
                </a:solidFill>
              </a:rPr>
              <a:t>vigoroso</a:t>
            </a:r>
            <a:r>
              <a:rPr lang="en-US" sz="3200" dirty="0">
                <a:solidFill>
                  <a:srgbClr val="4D4D4D"/>
                </a:solidFill>
              </a:rPr>
              <a:t> </a:t>
            </a:r>
            <a:r>
              <a:rPr lang="en-US" sz="3200" dirty="0" err="1">
                <a:solidFill>
                  <a:srgbClr val="4D4D4D"/>
                </a:solidFill>
              </a:rPr>
              <a:t>em</a:t>
            </a:r>
            <a:r>
              <a:rPr lang="en-US" sz="3200" dirty="0">
                <a:solidFill>
                  <a:srgbClr val="4D4D4D"/>
                </a:solidFill>
              </a:rPr>
              <a:t> </a:t>
            </a:r>
            <a:r>
              <a:rPr lang="en-US" sz="3200" dirty="0" err="1">
                <a:solidFill>
                  <a:srgbClr val="4D4D4D"/>
                </a:solidFill>
              </a:rPr>
              <a:t>homens</a:t>
            </a:r>
            <a:r>
              <a:rPr lang="en-US" sz="3200" dirty="0">
                <a:solidFill>
                  <a:srgbClr val="4D4D4D"/>
                </a:solidFill>
              </a:rPr>
              <a:t>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D4D4D"/>
                </a:solidFill>
              </a:rPr>
              <a:t>Uma MSC a </a:t>
            </a:r>
            <a:r>
              <a:rPr lang="en-US" sz="3200" dirty="0" err="1">
                <a:solidFill>
                  <a:srgbClr val="4D4D4D"/>
                </a:solidFill>
              </a:rPr>
              <a:t>cada</a:t>
            </a:r>
            <a:r>
              <a:rPr lang="en-US" sz="3200" dirty="0">
                <a:solidFill>
                  <a:srgbClr val="4D4D4D"/>
                </a:solidFill>
              </a:rPr>
              <a:t> 36.5 </a:t>
            </a:r>
            <a:r>
              <a:rPr lang="en-US" sz="3200" dirty="0" err="1">
                <a:solidFill>
                  <a:srgbClr val="4D4D4D"/>
                </a:solidFill>
              </a:rPr>
              <a:t>milhões</a:t>
            </a:r>
            <a:r>
              <a:rPr lang="en-US" sz="3200" dirty="0">
                <a:solidFill>
                  <a:srgbClr val="4D4D4D"/>
                </a:solidFill>
              </a:rPr>
              <a:t> de </a:t>
            </a:r>
            <a:r>
              <a:rPr lang="en-US" sz="3200" dirty="0" err="1">
                <a:solidFill>
                  <a:srgbClr val="4D4D4D"/>
                </a:solidFill>
              </a:rPr>
              <a:t>episódios</a:t>
            </a:r>
            <a:r>
              <a:rPr lang="en-US" sz="3200" dirty="0">
                <a:solidFill>
                  <a:srgbClr val="4D4D4D"/>
                </a:solidFill>
              </a:rPr>
              <a:t> de </a:t>
            </a:r>
            <a:r>
              <a:rPr lang="en-US" sz="3200" dirty="0" err="1">
                <a:solidFill>
                  <a:srgbClr val="4D4D4D"/>
                </a:solidFill>
              </a:rPr>
              <a:t>esforço</a:t>
            </a:r>
            <a:r>
              <a:rPr lang="en-US" sz="3200" dirty="0">
                <a:solidFill>
                  <a:srgbClr val="4D4D4D"/>
                </a:solidFill>
              </a:rPr>
              <a:t> </a:t>
            </a:r>
            <a:r>
              <a:rPr lang="en-US" sz="3200" dirty="0" err="1">
                <a:solidFill>
                  <a:srgbClr val="4D4D4D"/>
                </a:solidFill>
              </a:rPr>
              <a:t>moderado</a:t>
            </a:r>
            <a:r>
              <a:rPr lang="en-US" sz="3200" dirty="0">
                <a:solidFill>
                  <a:srgbClr val="4D4D4D"/>
                </a:solidFill>
              </a:rPr>
              <a:t> a </a:t>
            </a:r>
            <a:r>
              <a:rPr lang="en-US" sz="3200" dirty="0" err="1">
                <a:solidFill>
                  <a:srgbClr val="4D4D4D"/>
                </a:solidFill>
              </a:rPr>
              <a:t>vigoroso</a:t>
            </a:r>
            <a:r>
              <a:rPr lang="en-US" sz="3200" dirty="0">
                <a:solidFill>
                  <a:srgbClr val="4D4D4D"/>
                </a:solidFill>
              </a:rPr>
              <a:t> </a:t>
            </a:r>
            <a:r>
              <a:rPr lang="en-US" sz="3200" dirty="0" err="1">
                <a:solidFill>
                  <a:srgbClr val="4D4D4D"/>
                </a:solidFill>
              </a:rPr>
              <a:t>em</a:t>
            </a:r>
            <a:r>
              <a:rPr lang="en-US" sz="3200" dirty="0">
                <a:solidFill>
                  <a:srgbClr val="4D4D4D"/>
                </a:solidFill>
              </a:rPr>
              <a:t> </a:t>
            </a:r>
            <a:r>
              <a:rPr lang="en-US" sz="3200" dirty="0" err="1">
                <a:solidFill>
                  <a:srgbClr val="4D4D4D"/>
                </a:solidFill>
              </a:rPr>
              <a:t>mulheres</a:t>
            </a:r>
            <a:r>
              <a:rPr lang="en-US" sz="3200" dirty="0">
                <a:solidFill>
                  <a:srgbClr val="4D4D4D"/>
                </a:solidFill>
              </a:rPr>
              <a:t>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5C8310FA-47C5-44D4-BF2A-8220FAEE1F5C}"/>
              </a:ext>
            </a:extLst>
          </p:cNvPr>
          <p:cNvSpPr/>
          <p:nvPr/>
        </p:nvSpPr>
        <p:spPr>
          <a:xfrm>
            <a:off x="1904512" y="558512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1800" i="1" dirty="0">
                <a:solidFill>
                  <a:srgbClr val="4D4D4D"/>
                </a:solidFill>
              </a:rPr>
              <a:t>American College of Sports Medicine</a:t>
            </a:r>
          </a:p>
          <a:p>
            <a:pPr marL="0" indent="0">
              <a:buNone/>
            </a:pPr>
            <a:r>
              <a:rPr lang="en-US" sz="1800" i="1" dirty="0">
                <a:solidFill>
                  <a:srgbClr val="4D4D4D"/>
                </a:solidFill>
              </a:rPr>
              <a:t>ACSM's Guidelines for Exercise Testing and Prescription </a:t>
            </a:r>
          </a:p>
          <a:p>
            <a:pPr marL="0" indent="0">
              <a:buNone/>
            </a:pPr>
            <a:r>
              <a:rPr lang="en-US" sz="1800" i="1" dirty="0" err="1">
                <a:solidFill>
                  <a:srgbClr val="4D4D4D"/>
                </a:solidFill>
              </a:rPr>
              <a:t>Décima</a:t>
            </a:r>
            <a:r>
              <a:rPr lang="en-US" sz="1800" i="1" dirty="0">
                <a:solidFill>
                  <a:srgbClr val="4D4D4D"/>
                </a:solidFill>
              </a:rPr>
              <a:t> </a:t>
            </a:r>
            <a:r>
              <a:rPr lang="en-US" sz="1800" i="1" dirty="0" err="1">
                <a:solidFill>
                  <a:srgbClr val="4D4D4D"/>
                </a:solidFill>
              </a:rPr>
              <a:t>Edição</a:t>
            </a:r>
            <a:endParaRPr lang="en-US" sz="1800" i="1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02245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5C8310FA-47C5-44D4-BF2A-8220FAEE1F5C}"/>
              </a:ext>
            </a:extLst>
          </p:cNvPr>
          <p:cNvSpPr/>
          <p:nvPr/>
        </p:nvSpPr>
        <p:spPr>
          <a:xfrm>
            <a:off x="0" y="6191776"/>
            <a:ext cx="2189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i="1" dirty="0">
                <a:solidFill>
                  <a:srgbClr val="4D4D4D"/>
                </a:solidFill>
              </a:rPr>
              <a:t>Fonte: ACSM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F83131DB-8ED4-40E7-9765-A489BA6C9C0F}"/>
              </a:ext>
            </a:extLst>
          </p:cNvPr>
          <p:cNvSpPr/>
          <p:nvPr/>
        </p:nvSpPr>
        <p:spPr>
          <a:xfrm>
            <a:off x="3506888" y="538342"/>
            <a:ext cx="57855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Riscos REAIS da Corrida 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="" xmlns:a16="http://schemas.microsoft.com/office/drawing/2014/main" id="{72B583AA-7605-44DE-93D9-75C39949FBD9}"/>
              </a:ext>
            </a:extLst>
          </p:cNvPr>
          <p:cNvSpPr txBox="1">
            <a:spLocks/>
          </p:cNvSpPr>
          <p:nvPr/>
        </p:nvSpPr>
        <p:spPr>
          <a:xfrm>
            <a:off x="2419162" y="1719220"/>
            <a:ext cx="8229600" cy="259668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E4E4E"/>
                </a:solidFill>
              </a:rPr>
              <a:t>1 </a:t>
            </a:r>
            <a:r>
              <a:rPr lang="en-US" sz="3200" dirty="0" err="1">
                <a:solidFill>
                  <a:srgbClr val="4E4E4E"/>
                </a:solidFill>
              </a:rPr>
              <a:t>morte</a:t>
            </a:r>
            <a:r>
              <a:rPr lang="en-US" sz="3200" dirty="0">
                <a:solidFill>
                  <a:srgbClr val="4E4E4E"/>
                </a:solidFill>
              </a:rPr>
              <a:t> a </a:t>
            </a:r>
            <a:r>
              <a:rPr lang="en-US" sz="3200" dirty="0" err="1">
                <a:solidFill>
                  <a:srgbClr val="4E4E4E"/>
                </a:solidFill>
              </a:rPr>
              <a:t>cada</a:t>
            </a:r>
            <a:r>
              <a:rPr lang="en-US" sz="3200" dirty="0">
                <a:solidFill>
                  <a:srgbClr val="4E4E4E"/>
                </a:solidFill>
              </a:rPr>
              <a:t> 396.000 h de jogging;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E4E4E"/>
                </a:solidFill>
              </a:rPr>
              <a:t>YMCA Sports Centers: 1 </a:t>
            </a:r>
            <a:r>
              <a:rPr lang="en-US" sz="3200" dirty="0" err="1">
                <a:solidFill>
                  <a:srgbClr val="4E4E4E"/>
                </a:solidFill>
              </a:rPr>
              <a:t>morte</a:t>
            </a:r>
            <a:r>
              <a:rPr lang="en-US" sz="3200" dirty="0">
                <a:solidFill>
                  <a:srgbClr val="4E4E4E"/>
                </a:solidFill>
              </a:rPr>
              <a:t> a </a:t>
            </a:r>
            <a:r>
              <a:rPr lang="en-US" sz="3200" dirty="0" err="1">
                <a:solidFill>
                  <a:srgbClr val="4E4E4E"/>
                </a:solidFill>
              </a:rPr>
              <a:t>cada</a:t>
            </a:r>
            <a:r>
              <a:rPr lang="en-US" sz="3200" dirty="0">
                <a:solidFill>
                  <a:srgbClr val="4E4E4E"/>
                </a:solidFill>
              </a:rPr>
              <a:t> 2.897.057 horas/</a:t>
            </a:r>
            <a:r>
              <a:rPr lang="en-US" sz="3200" dirty="0" err="1">
                <a:solidFill>
                  <a:srgbClr val="4E4E4E"/>
                </a:solidFill>
              </a:rPr>
              <a:t>pessoa</a:t>
            </a:r>
            <a:r>
              <a:rPr lang="en-US" sz="3200" dirty="0">
                <a:solidFill>
                  <a:srgbClr val="4E4E4E"/>
                </a:solidFill>
              </a:rPr>
              <a:t>;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E4E4E"/>
                </a:solidFill>
              </a:rPr>
              <a:t>1 MSC a </a:t>
            </a:r>
            <a:r>
              <a:rPr lang="en-US" sz="3200" dirty="0" err="1">
                <a:solidFill>
                  <a:srgbClr val="4E4E4E"/>
                </a:solidFill>
              </a:rPr>
              <a:t>cada</a:t>
            </a:r>
            <a:r>
              <a:rPr lang="en-US" sz="3200" dirty="0">
                <a:solidFill>
                  <a:srgbClr val="4E4E4E"/>
                </a:solidFill>
              </a:rPr>
              <a:t> 256.000 </a:t>
            </a:r>
            <a:r>
              <a:rPr lang="en-US" sz="3200" dirty="0" err="1">
                <a:solidFill>
                  <a:srgbClr val="4E4E4E"/>
                </a:solidFill>
              </a:rPr>
              <a:t>corredores</a:t>
            </a:r>
            <a:r>
              <a:rPr lang="en-US" sz="3200" dirty="0">
                <a:solidFill>
                  <a:srgbClr val="4E4E4E"/>
                </a:solidFill>
              </a:rPr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t-BR" sz="3200" dirty="0">
              <a:solidFill>
                <a:srgbClr val="4E4E4E"/>
              </a:solidFill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="" xmlns:a16="http://schemas.microsoft.com/office/drawing/2014/main" id="{97A794A4-B510-4DAF-A210-6F3DB3DEE34F}"/>
              </a:ext>
            </a:extLst>
          </p:cNvPr>
          <p:cNvGrpSpPr/>
          <p:nvPr/>
        </p:nvGrpSpPr>
        <p:grpSpPr>
          <a:xfrm>
            <a:off x="4896739" y="4497197"/>
            <a:ext cx="2398521" cy="2063911"/>
            <a:chOff x="4456479" y="4727342"/>
            <a:chExt cx="2398521" cy="2063911"/>
          </a:xfrm>
        </p:grpSpPr>
        <p:pic>
          <p:nvPicPr>
            <p:cNvPr id="1030" name="Picture 6">
              <a:extLst>
                <a:ext uri="{FF2B5EF4-FFF2-40B4-BE49-F238E27FC236}">
                  <a16:creationId xmlns="" xmlns:a16="http://schemas.microsoft.com/office/drawing/2014/main" id="{8A4674E7-6B44-46D0-B2C4-5480B25131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479" y="4727342"/>
              <a:ext cx="103886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>
              <a:extLst>
                <a:ext uri="{FF2B5EF4-FFF2-40B4-BE49-F238E27FC236}">
                  <a16:creationId xmlns="" xmlns:a16="http://schemas.microsoft.com/office/drawing/2014/main" id="{64DCD383-3D3E-408A-B0B3-5E3767DE9F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778" y="4869621"/>
              <a:ext cx="103886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>
              <a:extLst>
                <a:ext uri="{FF2B5EF4-FFF2-40B4-BE49-F238E27FC236}">
                  <a16:creationId xmlns="" xmlns:a16="http://schemas.microsoft.com/office/drawing/2014/main" id="{A6E73E5D-424B-4EAD-95B0-DFB3C86272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6140" y="4962453"/>
              <a:ext cx="103886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169693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8FEBB5BA-19A9-42C6-9FD1-14EB07ADEB00}"/>
              </a:ext>
            </a:extLst>
          </p:cNvPr>
          <p:cNvSpPr txBox="1">
            <a:spLocks/>
          </p:cNvSpPr>
          <p:nvPr/>
        </p:nvSpPr>
        <p:spPr>
          <a:xfrm>
            <a:off x="7109767" y="0"/>
            <a:ext cx="4083305" cy="1998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800" b="1" kern="1200" dirty="0">
              <a:solidFill>
                <a:srgbClr val="4D4D4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1113D5BE-9BDD-4C7D-A6F2-129D1B0B46DF}"/>
              </a:ext>
            </a:extLst>
          </p:cNvPr>
          <p:cNvSpPr txBox="1">
            <a:spLocks/>
          </p:cNvSpPr>
          <p:nvPr/>
        </p:nvSpPr>
        <p:spPr>
          <a:xfrm>
            <a:off x="1981200" y="13063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3600" b="1" dirty="0">
                <a:solidFill>
                  <a:srgbClr val="0070C0"/>
                </a:solidFill>
              </a:rPr>
              <a:t>Infarto Agudo do Miocárdio </a:t>
            </a:r>
            <a:br>
              <a:rPr lang="pt-BR" sz="3600" b="1" dirty="0">
                <a:solidFill>
                  <a:srgbClr val="0070C0"/>
                </a:solidFill>
              </a:rPr>
            </a:br>
            <a:r>
              <a:rPr lang="pt-BR" sz="3600" b="1" dirty="0">
                <a:solidFill>
                  <a:srgbClr val="0070C0"/>
                </a:solidFill>
              </a:rPr>
              <a:t>Risco relativo x Frequência AF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4211A12-3CE0-487D-9D57-EBB4B1A66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2" t="16078" r="49368" b="45896"/>
          <a:stretch/>
        </p:blipFill>
        <p:spPr bwMode="auto">
          <a:xfrm>
            <a:off x="2643101" y="1567565"/>
            <a:ext cx="6905798" cy="455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255165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8FEBB5BA-19A9-42C6-9FD1-14EB07ADEB00}"/>
              </a:ext>
            </a:extLst>
          </p:cNvPr>
          <p:cNvSpPr txBox="1">
            <a:spLocks/>
          </p:cNvSpPr>
          <p:nvPr/>
        </p:nvSpPr>
        <p:spPr>
          <a:xfrm>
            <a:off x="7109767" y="0"/>
            <a:ext cx="4083305" cy="1998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800" b="1" kern="1200" dirty="0">
              <a:solidFill>
                <a:srgbClr val="4D4D4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8A73B05E-1A09-4B2B-8F9C-689A0BAB2A44}"/>
              </a:ext>
            </a:extLst>
          </p:cNvPr>
          <p:cNvSpPr/>
          <p:nvPr/>
        </p:nvSpPr>
        <p:spPr>
          <a:xfrm>
            <a:off x="2746365" y="352987"/>
            <a:ext cx="66992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600" b="1" dirty="0">
                <a:solidFill>
                  <a:srgbClr val="0070C0"/>
                </a:solidFill>
              </a:rPr>
              <a:t>Lesões Músculo Esqueléticas</a:t>
            </a:r>
            <a:endParaRPr lang="pt-BR" sz="3600" dirty="0">
              <a:solidFill>
                <a:srgbClr val="0070C0"/>
              </a:solidFill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="" xmlns:a16="http://schemas.microsoft.com/office/drawing/2014/main" id="{F815D33C-9854-486D-9CE9-94CBC1DA3559}"/>
              </a:ext>
            </a:extLst>
          </p:cNvPr>
          <p:cNvSpPr txBox="1">
            <a:spLocks/>
          </p:cNvSpPr>
          <p:nvPr/>
        </p:nvSpPr>
        <p:spPr>
          <a:xfrm>
            <a:off x="1254033" y="1521821"/>
            <a:ext cx="10228217" cy="452596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rgbClr val="4E4E4E"/>
              </a:buClr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rgbClr val="4E4E4E"/>
                </a:solidFill>
              </a:rPr>
              <a:t>Caminhada</a:t>
            </a:r>
            <a:r>
              <a:rPr lang="en-US" sz="2200" dirty="0">
                <a:solidFill>
                  <a:srgbClr val="4E4E4E"/>
                </a:solidFill>
              </a:rPr>
              <a:t> e </a:t>
            </a:r>
            <a:r>
              <a:rPr lang="en-US" sz="2200" dirty="0" err="1">
                <a:solidFill>
                  <a:srgbClr val="4E4E4E"/>
                </a:solidFill>
              </a:rPr>
              <a:t>atividades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físicas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moderadas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são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associadas</a:t>
            </a:r>
            <a:r>
              <a:rPr lang="en-US" sz="2200" dirty="0">
                <a:solidFill>
                  <a:srgbClr val="4E4E4E"/>
                </a:solidFill>
              </a:rPr>
              <a:t> a um </a:t>
            </a:r>
            <a:r>
              <a:rPr lang="en-US" sz="2200" dirty="0" err="1">
                <a:solidFill>
                  <a:srgbClr val="4E4E4E"/>
                </a:solidFill>
              </a:rPr>
              <a:t>risco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muito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baixo</a:t>
            </a:r>
            <a:r>
              <a:rPr lang="en-US" sz="2200" dirty="0">
                <a:solidFill>
                  <a:srgbClr val="4E4E4E"/>
                </a:solidFill>
              </a:rPr>
              <a:t> de </a:t>
            </a:r>
            <a:r>
              <a:rPr lang="en-US" sz="2200" dirty="0" err="1">
                <a:solidFill>
                  <a:srgbClr val="4E4E4E"/>
                </a:solidFill>
              </a:rPr>
              <a:t>lesões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musculares</a:t>
            </a:r>
            <a:r>
              <a:rPr lang="en-US" sz="2200" dirty="0">
                <a:solidFill>
                  <a:srgbClr val="4E4E4E"/>
                </a:solidFill>
              </a:rPr>
              <a:t>, </a:t>
            </a:r>
            <a:r>
              <a:rPr lang="en-US" sz="2200" dirty="0" err="1">
                <a:solidFill>
                  <a:srgbClr val="4E4E4E"/>
                </a:solidFill>
              </a:rPr>
              <a:t>ao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passo</a:t>
            </a:r>
            <a:r>
              <a:rPr lang="en-US" sz="2200" dirty="0">
                <a:solidFill>
                  <a:srgbClr val="4E4E4E"/>
                </a:solidFill>
              </a:rPr>
              <a:t> que a corrida e </a:t>
            </a:r>
            <a:r>
              <a:rPr lang="en-US" sz="2200" dirty="0" err="1">
                <a:solidFill>
                  <a:srgbClr val="4E4E4E"/>
                </a:solidFill>
              </a:rPr>
              <a:t>os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esportes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competitivos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são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associados</a:t>
            </a:r>
            <a:r>
              <a:rPr lang="en-US" sz="2200" dirty="0">
                <a:solidFill>
                  <a:srgbClr val="4E4E4E"/>
                </a:solidFill>
              </a:rPr>
              <a:t> a um </a:t>
            </a:r>
            <a:r>
              <a:rPr lang="en-US" sz="2200" dirty="0" err="1">
                <a:solidFill>
                  <a:srgbClr val="4E4E4E"/>
                </a:solidFill>
              </a:rPr>
              <a:t>risco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maior</a:t>
            </a:r>
            <a:r>
              <a:rPr lang="en-US" sz="2200" dirty="0">
                <a:solidFill>
                  <a:srgbClr val="4E4E4E"/>
                </a:solidFill>
              </a:rPr>
              <a:t>.</a:t>
            </a:r>
          </a:p>
          <a:p>
            <a:pPr marL="342900" indent="-342900">
              <a:buClr>
                <a:srgbClr val="4E4E4E"/>
              </a:buClr>
              <a:buFont typeface="Wingdings" panose="05000000000000000000" pitchFamily="2" charset="2"/>
              <a:buChar char="§"/>
            </a:pPr>
            <a:endParaRPr lang="en-US" sz="2200" dirty="0">
              <a:solidFill>
                <a:srgbClr val="4E4E4E"/>
              </a:solidFill>
            </a:endParaRPr>
          </a:p>
          <a:p>
            <a:pPr marL="342900" indent="-342900">
              <a:buClr>
                <a:srgbClr val="4E4E4E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4E4E4E"/>
                </a:solidFill>
              </a:rPr>
              <a:t>O </a:t>
            </a:r>
            <a:r>
              <a:rPr lang="en-US" sz="2200" dirty="0" err="1">
                <a:solidFill>
                  <a:srgbClr val="4E4E4E"/>
                </a:solidFill>
              </a:rPr>
              <a:t>risco</a:t>
            </a:r>
            <a:r>
              <a:rPr lang="en-US" sz="2200" dirty="0">
                <a:solidFill>
                  <a:srgbClr val="4E4E4E"/>
                </a:solidFill>
              </a:rPr>
              <a:t> de </a:t>
            </a:r>
            <a:r>
              <a:rPr lang="en-US" sz="2200" dirty="0" err="1">
                <a:solidFill>
                  <a:srgbClr val="4E4E4E"/>
                </a:solidFill>
              </a:rPr>
              <a:t>lesões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musculares</a:t>
            </a:r>
            <a:r>
              <a:rPr lang="en-US" sz="2200" dirty="0">
                <a:solidFill>
                  <a:srgbClr val="4E4E4E"/>
                </a:solidFill>
              </a:rPr>
              <a:t> é </a:t>
            </a:r>
            <a:r>
              <a:rPr lang="en-US" sz="2200" dirty="0" err="1">
                <a:solidFill>
                  <a:srgbClr val="4E4E4E"/>
                </a:solidFill>
              </a:rPr>
              <a:t>maior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em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atividades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onde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existe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contato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direto</a:t>
            </a:r>
            <a:r>
              <a:rPr lang="en-US" sz="2200" dirty="0">
                <a:solidFill>
                  <a:srgbClr val="4E4E4E"/>
                </a:solidFill>
              </a:rPr>
              <a:t> entre </a:t>
            </a:r>
            <a:r>
              <a:rPr lang="en-US" sz="2200" dirty="0" err="1">
                <a:solidFill>
                  <a:srgbClr val="4E4E4E"/>
                </a:solidFill>
              </a:rPr>
              <a:t>participantes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ou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há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contato</a:t>
            </a:r>
            <a:r>
              <a:rPr lang="en-US" sz="2200" dirty="0">
                <a:solidFill>
                  <a:srgbClr val="4E4E4E"/>
                </a:solidFill>
              </a:rPr>
              <a:t> com o </a:t>
            </a:r>
            <a:r>
              <a:rPr lang="en-US" sz="2200" dirty="0" err="1">
                <a:solidFill>
                  <a:srgbClr val="4E4E4E"/>
                </a:solidFill>
              </a:rPr>
              <a:t>chão</a:t>
            </a:r>
            <a:r>
              <a:rPr lang="en-US" sz="2200" dirty="0">
                <a:solidFill>
                  <a:srgbClr val="4E4E4E"/>
                </a:solidFill>
              </a:rPr>
              <a:t> , versus </a:t>
            </a:r>
            <a:r>
              <a:rPr lang="en-US" sz="2200" dirty="0" err="1">
                <a:solidFill>
                  <a:srgbClr val="4E4E4E"/>
                </a:solidFill>
              </a:rPr>
              <a:t>atividades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onde</a:t>
            </a:r>
            <a:r>
              <a:rPr lang="en-US" sz="2200" dirty="0">
                <a:solidFill>
                  <a:srgbClr val="4E4E4E"/>
                </a:solidFill>
              </a:rPr>
              <a:t> o </a:t>
            </a:r>
            <a:r>
              <a:rPr lang="en-US" sz="2200" dirty="0" err="1">
                <a:solidFill>
                  <a:srgbClr val="4E4E4E"/>
                </a:solidFill>
              </a:rPr>
              <a:t>contato</a:t>
            </a:r>
            <a:r>
              <a:rPr lang="en-US" sz="2200" dirty="0">
                <a:solidFill>
                  <a:srgbClr val="4E4E4E"/>
                </a:solidFill>
              </a:rPr>
              <a:t> entre </a:t>
            </a:r>
            <a:r>
              <a:rPr lang="en-US" sz="2200" dirty="0" err="1">
                <a:solidFill>
                  <a:srgbClr val="4E4E4E"/>
                </a:solidFill>
              </a:rPr>
              <a:t>participantes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ou</a:t>
            </a:r>
            <a:r>
              <a:rPr lang="en-US" sz="2200" dirty="0">
                <a:solidFill>
                  <a:srgbClr val="4E4E4E"/>
                </a:solidFill>
              </a:rPr>
              <a:t> com o </a:t>
            </a:r>
            <a:r>
              <a:rPr lang="en-US" sz="2200" dirty="0" err="1">
                <a:solidFill>
                  <a:srgbClr val="4E4E4E"/>
                </a:solidFill>
              </a:rPr>
              <a:t>chão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são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mínimos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ou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inexistentes</a:t>
            </a:r>
            <a:r>
              <a:rPr lang="en-US" sz="2200" dirty="0">
                <a:solidFill>
                  <a:srgbClr val="4E4E4E"/>
                </a:solidFill>
              </a:rPr>
              <a:t>.</a:t>
            </a:r>
          </a:p>
          <a:p>
            <a:pPr marL="342900" indent="-342900">
              <a:buClr>
                <a:srgbClr val="4E4E4E"/>
              </a:buClr>
              <a:buFont typeface="Wingdings" panose="05000000000000000000" pitchFamily="2" charset="2"/>
              <a:buChar char="§"/>
            </a:pPr>
            <a:endParaRPr lang="en-US" sz="2200" dirty="0">
              <a:solidFill>
                <a:srgbClr val="4E4E4E"/>
              </a:solidFill>
            </a:endParaRPr>
          </a:p>
          <a:p>
            <a:pPr marL="342900" indent="-342900">
              <a:buClr>
                <a:srgbClr val="4E4E4E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4E4E4E"/>
                </a:solidFill>
              </a:rPr>
              <a:t>A </a:t>
            </a:r>
            <a:r>
              <a:rPr lang="en-US" sz="2200" dirty="0" err="1">
                <a:solidFill>
                  <a:srgbClr val="4E4E4E"/>
                </a:solidFill>
              </a:rPr>
              <a:t>literatura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sobre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consequencias</a:t>
            </a:r>
            <a:r>
              <a:rPr lang="en-US" sz="2200" dirty="0">
                <a:solidFill>
                  <a:srgbClr val="4E4E4E"/>
                </a:solidFill>
              </a:rPr>
              <a:t> de </a:t>
            </a:r>
            <a:r>
              <a:rPr lang="en-US" sz="2200" dirty="0" err="1">
                <a:solidFill>
                  <a:srgbClr val="4E4E4E"/>
                </a:solidFill>
              </a:rPr>
              <a:t>lesões</a:t>
            </a:r>
            <a:r>
              <a:rPr lang="en-US" sz="2200" dirty="0">
                <a:solidFill>
                  <a:srgbClr val="4E4E4E"/>
                </a:solidFill>
              </a:rPr>
              <a:t>  </a:t>
            </a:r>
            <a:r>
              <a:rPr lang="en-US" sz="2200" dirty="0" err="1">
                <a:solidFill>
                  <a:srgbClr val="4E4E4E"/>
                </a:solidFill>
              </a:rPr>
              <a:t>relacionadas</a:t>
            </a:r>
            <a:r>
              <a:rPr lang="en-US" sz="2200" dirty="0">
                <a:solidFill>
                  <a:srgbClr val="4E4E4E"/>
                </a:solidFill>
              </a:rPr>
              <a:t> à </a:t>
            </a:r>
            <a:r>
              <a:rPr lang="en-US" sz="2200" dirty="0" err="1">
                <a:solidFill>
                  <a:srgbClr val="4E4E4E"/>
                </a:solidFill>
              </a:rPr>
              <a:t>participação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em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atividades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físicas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frequentemente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foca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em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homens</a:t>
            </a:r>
            <a:r>
              <a:rPr lang="en-US" sz="2200" dirty="0">
                <a:solidFill>
                  <a:srgbClr val="4E4E4E"/>
                </a:solidFill>
              </a:rPr>
              <a:t> de </a:t>
            </a:r>
            <a:r>
              <a:rPr lang="en-US" sz="2200" dirty="0" err="1">
                <a:solidFill>
                  <a:srgbClr val="4E4E4E"/>
                </a:solidFill>
              </a:rPr>
              <a:t>populações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não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representativas</a:t>
            </a:r>
            <a:r>
              <a:rPr lang="en-US" sz="2200" dirty="0">
                <a:solidFill>
                  <a:srgbClr val="4E4E4E"/>
                </a:solidFill>
              </a:rPr>
              <a:t>, </a:t>
            </a:r>
            <a:r>
              <a:rPr lang="en-US" sz="2200" dirty="0" err="1">
                <a:solidFill>
                  <a:srgbClr val="4E4E4E"/>
                </a:solidFill>
              </a:rPr>
              <a:t>como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os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militares</a:t>
            </a:r>
            <a:r>
              <a:rPr lang="en-US" sz="2200" dirty="0">
                <a:solidFill>
                  <a:srgbClr val="4E4E4E"/>
                </a:solidFill>
              </a:rPr>
              <a:t> e </a:t>
            </a:r>
            <a:r>
              <a:rPr lang="en-US" sz="2200" dirty="0" err="1">
                <a:solidFill>
                  <a:srgbClr val="4E4E4E"/>
                </a:solidFill>
              </a:rPr>
              <a:t>os</a:t>
            </a:r>
            <a:r>
              <a:rPr lang="en-US" sz="2200" dirty="0">
                <a:solidFill>
                  <a:srgbClr val="4E4E4E"/>
                </a:solidFill>
              </a:rPr>
              <a:t> </a:t>
            </a:r>
            <a:r>
              <a:rPr lang="en-US" sz="2200" dirty="0" err="1">
                <a:solidFill>
                  <a:srgbClr val="4E4E4E"/>
                </a:solidFill>
              </a:rPr>
              <a:t>atletas</a:t>
            </a:r>
            <a:r>
              <a:rPr lang="en-US" sz="2200" dirty="0">
                <a:solidFill>
                  <a:srgbClr val="4E4E4E"/>
                </a:solidFill>
              </a:rPr>
              <a:t>.</a:t>
            </a:r>
          </a:p>
          <a:p>
            <a:pPr marL="342900" indent="-342900">
              <a:buClr>
                <a:srgbClr val="4E4E4E"/>
              </a:buClr>
              <a:buFont typeface="Wingdings" panose="05000000000000000000" pitchFamily="2" charset="2"/>
              <a:buChar char="§"/>
            </a:pPr>
            <a:endParaRPr lang="pt-BR" sz="2200" dirty="0">
              <a:solidFill>
                <a:srgbClr val="4E4E4E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BC200BAC-008D-4C06-AB37-E3AAF385E0CB}"/>
              </a:ext>
            </a:extLst>
          </p:cNvPr>
          <p:cNvSpPr/>
          <p:nvPr/>
        </p:nvSpPr>
        <p:spPr>
          <a:xfrm>
            <a:off x="159206" y="6200955"/>
            <a:ext cx="2189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i="1" dirty="0">
                <a:solidFill>
                  <a:srgbClr val="4D4D4D"/>
                </a:solidFill>
              </a:rPr>
              <a:t>Fonte: ACSM</a:t>
            </a:r>
          </a:p>
        </p:txBody>
      </p:sp>
    </p:spTree>
    <p:extLst>
      <p:ext uri="{BB962C8B-B14F-4D97-AF65-F5344CB8AC3E}">
        <p14:creationId xmlns:p14="http://schemas.microsoft.com/office/powerpoint/2010/main" val="207601799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8FEBB5BA-19A9-42C6-9FD1-14EB07ADEB00}"/>
              </a:ext>
            </a:extLst>
          </p:cNvPr>
          <p:cNvSpPr txBox="1">
            <a:spLocks/>
          </p:cNvSpPr>
          <p:nvPr/>
        </p:nvSpPr>
        <p:spPr>
          <a:xfrm>
            <a:off x="7109767" y="0"/>
            <a:ext cx="4083305" cy="1998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800" b="1" kern="1200" dirty="0">
              <a:solidFill>
                <a:srgbClr val="4D4D4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F94BD1AB-D8F5-40F5-98D2-059E24D6F368}"/>
              </a:ext>
            </a:extLst>
          </p:cNvPr>
          <p:cNvSpPr txBox="1">
            <a:spLocks/>
          </p:cNvSpPr>
          <p:nvPr/>
        </p:nvSpPr>
        <p:spPr>
          <a:xfrm>
            <a:off x="1423851" y="1521822"/>
            <a:ext cx="9588137" cy="452596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600" dirty="0">
                <a:solidFill>
                  <a:srgbClr val="4E4E4E"/>
                </a:solidFill>
              </a:rPr>
              <a:t>O exercício regular não é um risco, e sim um mitigador dos riscos à saúde.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600" dirty="0">
                <a:solidFill>
                  <a:srgbClr val="4E4E4E"/>
                </a:solidFill>
              </a:rPr>
              <a:t>Atividade física e esporte são coisas diferentes.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600" dirty="0">
                <a:solidFill>
                  <a:srgbClr val="4E4E4E"/>
                </a:solidFill>
              </a:rPr>
              <a:t>A atividade física regular evita dor e lesões.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600" dirty="0">
                <a:solidFill>
                  <a:srgbClr val="4E4E4E"/>
                </a:solidFill>
              </a:rPr>
              <a:t>A atividade física reduz doenças e óbitos.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600" dirty="0">
                <a:solidFill>
                  <a:srgbClr val="4E4E4E"/>
                </a:solidFill>
              </a:rPr>
              <a:t>Avaliação física, atestado médico e excesso de obrigações e regulamentações podem ser barreiras que dificultam a prática.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600" dirty="0">
                <a:solidFill>
                  <a:srgbClr val="4E4E4E"/>
                </a:solidFill>
              </a:rPr>
              <a:t>Atividade física deve ser praticada por todos, em todos os lugares, todos os dias.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EA68974F-B148-4BB1-AB70-BC6246414BF2}"/>
              </a:ext>
            </a:extLst>
          </p:cNvPr>
          <p:cNvSpPr/>
          <p:nvPr/>
        </p:nvSpPr>
        <p:spPr>
          <a:xfrm>
            <a:off x="3118267" y="352987"/>
            <a:ext cx="5955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600" b="1" dirty="0">
                <a:solidFill>
                  <a:srgbClr val="0070C0"/>
                </a:solidFill>
              </a:rPr>
              <a:t>Precisamos entender que:</a:t>
            </a:r>
            <a:endParaRPr lang="pt-BR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2055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0D21855-1BD0-49D8-836C-EB436558D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8" t="41614" r="20951" b="16063"/>
          <a:stretch/>
        </p:blipFill>
        <p:spPr bwMode="auto">
          <a:xfrm>
            <a:off x="5087889" y="2451587"/>
            <a:ext cx="4473146" cy="39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43BDD4E0-497F-4A8D-AAF8-52D8F36C5E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3" t="27063" r="50995" b="53003"/>
          <a:stretch/>
        </p:blipFill>
        <p:spPr bwMode="auto">
          <a:xfrm>
            <a:off x="1919537" y="620688"/>
            <a:ext cx="3044115" cy="143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01784366-6AC1-4E45-B2AE-0B8BBB2444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" t="32371" r="3837" b="11288"/>
          <a:stretch/>
        </p:blipFill>
        <p:spPr bwMode="auto">
          <a:xfrm>
            <a:off x="5087889" y="620689"/>
            <a:ext cx="4318923" cy="143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 descr="Uma imagem contendo clip-art&#10;&#10;Descrição gerada automaticamente">
            <a:extLst>
              <a:ext uri="{FF2B5EF4-FFF2-40B4-BE49-F238E27FC236}">
                <a16:creationId xmlns="" xmlns:a16="http://schemas.microsoft.com/office/drawing/2014/main" id="{D57D91A8-65AA-4376-B453-783B6A5D1E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2"/>
          <a:stretch/>
        </p:blipFill>
        <p:spPr>
          <a:xfrm>
            <a:off x="1919537" y="2451587"/>
            <a:ext cx="3110807" cy="153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00240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5F64B322-4F60-4738-8AD2-863EAEFB1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5" t="26667" r="48391" b="12871"/>
          <a:stretch/>
        </p:blipFill>
        <p:spPr bwMode="auto">
          <a:xfrm>
            <a:off x="3551007" y="162146"/>
            <a:ext cx="4536504" cy="653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58085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ABAA7EC-CEF1-46F7-BDB5-868EC1A69C68}"/>
              </a:ext>
            </a:extLst>
          </p:cNvPr>
          <p:cNvSpPr txBox="1">
            <a:spLocks/>
          </p:cNvSpPr>
          <p:nvPr/>
        </p:nvSpPr>
        <p:spPr>
          <a:xfrm>
            <a:off x="3278775" y="542957"/>
            <a:ext cx="5816503" cy="76332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3600" b="1" dirty="0">
                <a:solidFill>
                  <a:srgbClr val="0070C0"/>
                </a:solidFill>
              </a:rPr>
              <a:t>Objetivos da ACAD Brasil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DCD45DF-9F50-4944-B232-C142BD74AC4F}"/>
              </a:ext>
            </a:extLst>
          </p:cNvPr>
          <p:cNvSpPr txBox="1">
            <a:spLocks/>
          </p:cNvSpPr>
          <p:nvPr/>
        </p:nvSpPr>
        <p:spPr>
          <a:xfrm>
            <a:off x="1257564" y="1981813"/>
            <a:ext cx="9858927" cy="384422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spcAft>
                <a:spcPts val="1200"/>
              </a:spcAft>
              <a:buClr>
                <a:srgbClr val="4E4E4E"/>
              </a:buClr>
              <a:buFont typeface="Wingdings" panose="05000000000000000000" pitchFamily="2" charset="2"/>
              <a:buChar char="§"/>
            </a:pPr>
            <a:r>
              <a:rPr lang="pt-BR" sz="3000" dirty="0">
                <a:solidFill>
                  <a:srgbClr val="4E4E4E"/>
                </a:solidFill>
              </a:rPr>
              <a:t>Liderar o movimento  </a:t>
            </a:r>
            <a:r>
              <a:rPr lang="pt-BR" sz="3000" dirty="0" err="1" smtClean="0">
                <a:solidFill>
                  <a:srgbClr val="4E4E4E"/>
                </a:solidFill>
              </a:rPr>
              <a:t>Brasil+Ativo</a:t>
            </a:r>
            <a:r>
              <a:rPr lang="pt-BR" sz="3000" dirty="0" smtClean="0">
                <a:solidFill>
                  <a:srgbClr val="4E4E4E"/>
                </a:solidFill>
              </a:rPr>
              <a:t> </a:t>
            </a:r>
            <a:r>
              <a:rPr lang="pt-BR" sz="3000" dirty="0">
                <a:solidFill>
                  <a:srgbClr val="4E4E4E"/>
                </a:solidFill>
              </a:rPr>
              <a:t>para o Combate ao Sedentarismo no Brasil;</a:t>
            </a:r>
          </a:p>
          <a:p>
            <a:pPr marL="457200" indent="-457200">
              <a:spcAft>
                <a:spcPts val="1200"/>
              </a:spcAft>
              <a:buClr>
                <a:srgbClr val="4E4E4E"/>
              </a:buClr>
              <a:buFont typeface="Wingdings" panose="05000000000000000000" pitchFamily="2" charset="2"/>
              <a:buChar char="§"/>
            </a:pPr>
            <a:r>
              <a:rPr lang="pt-BR" sz="3000" dirty="0">
                <a:solidFill>
                  <a:srgbClr val="4E4E4E"/>
                </a:solidFill>
              </a:rPr>
              <a:t>Reduzir as barreiras para a prática da atividade física;</a:t>
            </a:r>
          </a:p>
          <a:p>
            <a:pPr marL="457200" indent="-457200">
              <a:spcAft>
                <a:spcPts val="1200"/>
              </a:spcAft>
              <a:buClr>
                <a:srgbClr val="4E4E4E"/>
              </a:buClr>
              <a:buFont typeface="Wingdings" panose="05000000000000000000" pitchFamily="2" charset="2"/>
              <a:buChar char="§"/>
            </a:pPr>
            <a:r>
              <a:rPr lang="pt-BR" sz="3000" dirty="0">
                <a:solidFill>
                  <a:srgbClr val="4E4E4E"/>
                </a:solidFill>
              </a:rPr>
              <a:t>Envolver/ sensibilizar o </a:t>
            </a:r>
            <a:r>
              <a:rPr lang="pt-BR" sz="3000" dirty="0" smtClean="0">
                <a:solidFill>
                  <a:srgbClr val="4E4E4E"/>
                </a:solidFill>
              </a:rPr>
              <a:t>Setor Privado </a:t>
            </a:r>
            <a:r>
              <a:rPr lang="pt-BR" sz="3000" dirty="0">
                <a:solidFill>
                  <a:srgbClr val="4E4E4E"/>
                </a:solidFill>
              </a:rPr>
              <a:t>para </a:t>
            </a:r>
            <a:r>
              <a:rPr lang="pt-BR" sz="3000" dirty="0" smtClean="0">
                <a:solidFill>
                  <a:srgbClr val="4E4E4E"/>
                </a:solidFill>
              </a:rPr>
              <a:t>a criação de uma sociedade mais ativa;</a:t>
            </a:r>
            <a:endParaRPr lang="pt-BR" sz="3000" dirty="0">
              <a:solidFill>
                <a:srgbClr val="4E4E4E"/>
              </a:solidFill>
            </a:endParaRPr>
          </a:p>
          <a:p>
            <a:pPr marL="457200" indent="-457200">
              <a:spcAft>
                <a:spcPts val="1200"/>
              </a:spcAft>
              <a:buClr>
                <a:srgbClr val="4E4E4E"/>
              </a:buClr>
              <a:buFont typeface="Wingdings" panose="05000000000000000000" pitchFamily="2" charset="2"/>
              <a:buChar char="§"/>
            </a:pPr>
            <a:r>
              <a:rPr lang="pt-BR" sz="3000" dirty="0">
                <a:solidFill>
                  <a:srgbClr val="4E4E4E"/>
                </a:solidFill>
              </a:rPr>
              <a:t>Engajar a sociedade no Combate ao  Sedentarismo.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F105550A-5306-48B7-BE83-3C6235FB40CF}"/>
              </a:ext>
            </a:extLst>
          </p:cNvPr>
          <p:cNvSpPr/>
          <p:nvPr/>
        </p:nvSpPr>
        <p:spPr>
          <a:xfrm>
            <a:off x="933428" y="1707494"/>
            <a:ext cx="10444321" cy="38442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6363237"/>
      </p:ext>
    </p:extLst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8FEBB5BA-19A9-42C6-9FD1-14EB07ADEB00}"/>
              </a:ext>
            </a:extLst>
          </p:cNvPr>
          <p:cNvSpPr txBox="1">
            <a:spLocks/>
          </p:cNvSpPr>
          <p:nvPr/>
        </p:nvSpPr>
        <p:spPr>
          <a:xfrm>
            <a:off x="7109767" y="0"/>
            <a:ext cx="4083305" cy="1998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800" b="1" kern="1200" dirty="0">
              <a:solidFill>
                <a:srgbClr val="4D4D4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81CC39DD-55EB-4378-89B9-4B31ED27E26A}"/>
              </a:ext>
            </a:extLst>
          </p:cNvPr>
          <p:cNvSpPr/>
          <p:nvPr/>
        </p:nvSpPr>
        <p:spPr>
          <a:xfrm>
            <a:off x="2233408" y="352987"/>
            <a:ext cx="77251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600" b="1" dirty="0">
                <a:solidFill>
                  <a:srgbClr val="0070C0"/>
                </a:solidFill>
              </a:rPr>
              <a:t>BRASIL: 5.570 municípios</a:t>
            </a:r>
            <a:br>
              <a:rPr lang="pt-BR" sz="3600" b="1" dirty="0">
                <a:solidFill>
                  <a:srgbClr val="0070C0"/>
                </a:solidFill>
              </a:rPr>
            </a:br>
            <a:r>
              <a:rPr lang="pt-BR" sz="3600" b="1" dirty="0">
                <a:solidFill>
                  <a:srgbClr val="0070C0"/>
                </a:solidFill>
              </a:rPr>
              <a:t>34 mil academias no setor privado</a:t>
            </a:r>
            <a:endParaRPr lang="pt-BR" sz="3600" dirty="0">
              <a:solidFill>
                <a:srgbClr val="0070C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C1126B4C-6378-4944-B2FC-5564E1FEC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4" t="22448" r="17169" b="11610"/>
          <a:stretch/>
        </p:blipFill>
        <p:spPr bwMode="auto">
          <a:xfrm>
            <a:off x="2317996" y="1802674"/>
            <a:ext cx="7640605" cy="429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236609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99149B4-A9B5-49A7-AA90-A54FE66BA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t="16094" r="41144" b="46335"/>
          <a:stretch/>
        </p:blipFill>
        <p:spPr bwMode="auto">
          <a:xfrm>
            <a:off x="2099556" y="1519882"/>
            <a:ext cx="7992888" cy="350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5D2D25E6-15E5-4F01-82D1-A4BE4C8DF10C}"/>
              </a:ext>
            </a:extLst>
          </p:cNvPr>
          <p:cNvSpPr/>
          <p:nvPr/>
        </p:nvSpPr>
        <p:spPr>
          <a:xfrm>
            <a:off x="2105057" y="501155"/>
            <a:ext cx="9020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cap="all" dirty="0">
                <a:solidFill>
                  <a:srgbClr val="0070C0"/>
                </a:solidFill>
              </a:rPr>
              <a:t>Sedentarismo no BRASIL</a:t>
            </a:r>
            <a:endParaRPr lang="pt-BR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0060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8FEBB5BA-19A9-42C6-9FD1-14EB07ADEB00}"/>
              </a:ext>
            </a:extLst>
          </p:cNvPr>
          <p:cNvSpPr txBox="1">
            <a:spLocks/>
          </p:cNvSpPr>
          <p:nvPr/>
        </p:nvSpPr>
        <p:spPr>
          <a:xfrm>
            <a:off x="7109767" y="0"/>
            <a:ext cx="4083305" cy="1998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800" b="1" kern="1200" dirty="0">
              <a:solidFill>
                <a:srgbClr val="4D4D4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C0288564-452B-4685-8511-1773E16E394B}"/>
              </a:ext>
            </a:extLst>
          </p:cNvPr>
          <p:cNvSpPr/>
          <p:nvPr/>
        </p:nvSpPr>
        <p:spPr>
          <a:xfrm>
            <a:off x="2329541" y="306820"/>
            <a:ext cx="75329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200" b="1" dirty="0">
                <a:solidFill>
                  <a:srgbClr val="0070C0"/>
                </a:solidFill>
              </a:rPr>
              <a:t>O que pode ser feito nas Casas Legislativas?</a:t>
            </a:r>
            <a:endParaRPr lang="pt-BR" sz="4200" dirty="0">
              <a:solidFill>
                <a:srgbClr val="0070C0"/>
              </a:solidFill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="" xmlns:a16="http://schemas.microsoft.com/office/drawing/2014/main" id="{C0437BF3-A8EF-43DE-9804-2E063608B24E}"/>
              </a:ext>
            </a:extLst>
          </p:cNvPr>
          <p:cNvSpPr txBox="1">
            <a:spLocks/>
          </p:cNvSpPr>
          <p:nvPr/>
        </p:nvSpPr>
        <p:spPr>
          <a:xfrm>
            <a:off x="1053735" y="2025217"/>
            <a:ext cx="10084526" cy="452596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spcAft>
                <a:spcPts val="1800"/>
              </a:spcAft>
              <a:buClr>
                <a:srgbClr val="4E4E4E"/>
              </a:buClr>
              <a:buFont typeface="Arial" panose="020B0604020202020204" pitchFamily="34" charset="0"/>
              <a:buChar char="•"/>
            </a:pPr>
            <a:r>
              <a:rPr lang="pt-BR" sz="3200" b="1" dirty="0">
                <a:solidFill>
                  <a:srgbClr val="0070C0"/>
                </a:solidFill>
              </a:rPr>
              <a:t>Derrubar barreiras que dificultam o acesso imediato ao exercício</a:t>
            </a:r>
            <a:r>
              <a:rPr lang="pt-BR" sz="3200" dirty="0">
                <a:solidFill>
                  <a:srgbClr val="0070C0"/>
                </a:solidFill>
              </a:rPr>
              <a:t>: </a:t>
            </a:r>
            <a:r>
              <a:rPr lang="pt-BR" sz="3200" dirty="0">
                <a:solidFill>
                  <a:srgbClr val="4E4E4E"/>
                </a:solidFill>
              </a:rPr>
              <a:t>avaliações, exames, atestados, restrições, regulamentações e obrigações.</a:t>
            </a:r>
          </a:p>
          <a:p>
            <a:pPr marL="457200" indent="-457200">
              <a:spcAft>
                <a:spcPts val="1800"/>
              </a:spcAft>
              <a:buClr>
                <a:srgbClr val="4E4E4E"/>
              </a:buClr>
              <a:buFont typeface="Arial" panose="020B0604020202020204" pitchFamily="34" charset="0"/>
              <a:buChar char="•"/>
            </a:pPr>
            <a:r>
              <a:rPr lang="pt-BR" sz="3200" b="1" dirty="0">
                <a:solidFill>
                  <a:srgbClr val="0070C0"/>
                </a:solidFill>
              </a:rPr>
              <a:t>Reforma tributária</a:t>
            </a:r>
            <a:r>
              <a:rPr lang="pt-BR" sz="3200" dirty="0">
                <a:solidFill>
                  <a:srgbClr val="0070C0"/>
                </a:solidFill>
              </a:rPr>
              <a:t>: </a:t>
            </a:r>
            <a:r>
              <a:rPr lang="pt-BR" sz="3200" dirty="0">
                <a:solidFill>
                  <a:srgbClr val="4E4E4E"/>
                </a:solidFill>
              </a:rPr>
              <a:t>menores alíquotas possíveis para ISS, lucro presumido, IPI, taxas de importação, direitos autorais musicais, dedução das despesas com atividade física no IR.</a:t>
            </a:r>
          </a:p>
          <a:p>
            <a:pPr marL="457200" indent="-457200">
              <a:spcAft>
                <a:spcPts val="1800"/>
              </a:spcAft>
              <a:buClr>
                <a:srgbClr val="4E4E4E"/>
              </a:buClr>
              <a:buFont typeface="Arial" panose="020B0604020202020204" pitchFamily="34" charset="0"/>
              <a:buChar char="•"/>
            </a:pPr>
            <a:endParaRPr lang="pt-BR" sz="3200" dirty="0">
              <a:solidFill>
                <a:srgbClr val="4E4E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195052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7730" y="2676940"/>
            <a:ext cx="5016540" cy="15041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1F2CB92B-0DD2-4E10-AC0D-F159DBA58414}"/>
              </a:ext>
            </a:extLst>
          </p:cNvPr>
          <p:cNvSpPr/>
          <p:nvPr/>
        </p:nvSpPr>
        <p:spPr>
          <a:xfrm>
            <a:off x="3047999" y="5358731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pt-BR" sz="2200" dirty="0">
                <a:hlinkClick r:id="rId4"/>
              </a:rPr>
              <a:t>monica@ciaathletica.com.br</a:t>
            </a:r>
            <a:endParaRPr lang="pt-BR" sz="2200" dirty="0"/>
          </a:p>
          <a:p>
            <a:pPr algn="ctr"/>
            <a:r>
              <a:rPr lang="pt-BR" sz="2200" dirty="0"/>
              <a:t>12 988867522</a:t>
            </a:r>
          </a:p>
          <a:p>
            <a:pPr algn="ctr"/>
            <a:r>
              <a:rPr lang="pt-BR" sz="2200" dirty="0"/>
              <a:t>12 39046000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DEE019DF-0018-4915-8F3C-3FB4F5EAFF1F}"/>
              </a:ext>
            </a:extLst>
          </p:cNvPr>
          <p:cNvSpPr/>
          <p:nvPr/>
        </p:nvSpPr>
        <p:spPr>
          <a:xfrm>
            <a:off x="4594626" y="4835511"/>
            <a:ext cx="30027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rgbClr val="4E4E4E"/>
                </a:solidFill>
              </a:rPr>
              <a:t>Monica Marques</a:t>
            </a:r>
            <a:endParaRPr lang="pt-BR" sz="2800" dirty="0">
              <a:solidFill>
                <a:srgbClr val="4E4E4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A55DA663-9575-46CF-A963-C75AFA0EA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19716" r="25577" b="7399"/>
          <a:stretch/>
        </p:blipFill>
        <p:spPr bwMode="auto">
          <a:xfrm>
            <a:off x="1675900" y="1083290"/>
            <a:ext cx="8840198" cy="499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CCE4B393-7918-45C9-9996-17F874FDF4E4}"/>
              </a:ext>
            </a:extLst>
          </p:cNvPr>
          <p:cNvSpPr/>
          <p:nvPr/>
        </p:nvSpPr>
        <p:spPr>
          <a:xfrm>
            <a:off x="1783094" y="266139"/>
            <a:ext cx="7073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70C0"/>
                </a:solidFill>
              </a:rPr>
              <a:t>BRASIL: 47% de sedentarismo</a:t>
            </a:r>
            <a:endParaRPr lang="pt-BR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719871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274AB99-B1C2-42C8-AF59-80DBD5B59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r="30385" b="15884"/>
          <a:stretch/>
        </p:blipFill>
        <p:spPr bwMode="auto">
          <a:xfrm>
            <a:off x="2045305" y="1160748"/>
            <a:ext cx="810139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A4DCF8BE-4820-4046-80D0-5724AB71D859}"/>
              </a:ext>
            </a:extLst>
          </p:cNvPr>
          <p:cNvSpPr/>
          <p:nvPr/>
        </p:nvSpPr>
        <p:spPr>
          <a:xfrm>
            <a:off x="2045305" y="344401"/>
            <a:ext cx="7861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cap="all" dirty="0">
                <a:solidFill>
                  <a:srgbClr val="0070C0"/>
                </a:solidFill>
              </a:rPr>
              <a:t>adolescentes NO mundo</a:t>
            </a:r>
            <a:endParaRPr lang="pt-BR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26546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3">
            <a:extLst>
              <a:ext uri="{FF2B5EF4-FFF2-40B4-BE49-F238E27FC236}">
                <a16:creationId xmlns="" xmlns:a16="http://schemas.microsoft.com/office/drawing/2014/main" id="{2AEFCE26-DFAB-44B0-9E1C-DF5E6D288D20}"/>
              </a:ext>
            </a:extLst>
          </p:cNvPr>
          <p:cNvSpPr txBox="1">
            <a:spLocks/>
          </p:cNvSpPr>
          <p:nvPr/>
        </p:nvSpPr>
        <p:spPr>
          <a:xfrm>
            <a:off x="1808644" y="1003773"/>
            <a:ext cx="8497955" cy="1500187"/>
          </a:xfrm>
        </p:spPr>
        <p:txBody>
          <a:bodyPr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3600" b="1" cap="all" dirty="0">
                <a:solidFill>
                  <a:srgbClr val="0070C0"/>
                </a:solidFill>
              </a:rPr>
              <a:t>População Brasileira: 200 milhões</a:t>
            </a:r>
          </a:p>
          <a:p>
            <a:pPr>
              <a:lnSpc>
                <a:spcPct val="150000"/>
              </a:lnSpc>
            </a:pPr>
            <a:r>
              <a:rPr lang="pt-BR" sz="3500" b="1" dirty="0">
                <a:solidFill>
                  <a:srgbClr val="4E4E4E"/>
                </a:solidFill>
              </a:rPr>
              <a:t>47% - 28% = 19% da população 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3" name="Título 4">
            <a:extLst>
              <a:ext uri="{FF2B5EF4-FFF2-40B4-BE49-F238E27FC236}">
                <a16:creationId xmlns="" xmlns:a16="http://schemas.microsoft.com/office/drawing/2014/main" id="{A3B4B607-4C81-4039-8F98-C2265CF9E4C8}"/>
              </a:ext>
            </a:extLst>
          </p:cNvPr>
          <p:cNvSpPr txBox="1">
            <a:spLocks/>
          </p:cNvSpPr>
          <p:nvPr/>
        </p:nvSpPr>
        <p:spPr>
          <a:xfrm>
            <a:off x="1808644" y="2983094"/>
            <a:ext cx="8693898" cy="2320426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sz="3200" b="1" cap="all" dirty="0">
                <a:solidFill>
                  <a:srgbClr val="4E4E4E"/>
                </a:solidFill>
              </a:rPr>
              <a:t>38 milhões de pessoas precisam sair do sedentarismo para o Brasil alcançar a média mundial.</a:t>
            </a:r>
            <a:r>
              <a:rPr lang="pt-BR" sz="3200" b="1" cap="all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pt-BR" sz="3200" b="1" cap="all" dirty="0">
                <a:solidFill>
                  <a:schemeClr val="accent2">
                    <a:lumMod val="75000"/>
                  </a:schemeClr>
                </a:solidFill>
              </a:rPr>
            </a:br>
            <a:endParaRPr lang="pt-BR" sz="3200" b="1" cap="all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FDC8F0DB-9424-4A5D-95DB-FBE254C247C0}"/>
              </a:ext>
            </a:extLst>
          </p:cNvPr>
          <p:cNvSpPr/>
          <p:nvPr/>
        </p:nvSpPr>
        <p:spPr>
          <a:xfrm>
            <a:off x="1664953" y="3072153"/>
            <a:ext cx="8863715" cy="232042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8468384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623DFD9B-22CE-4701-A359-1A2B7EE2E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6" t="31824" r="22921" b="9703"/>
          <a:stretch/>
        </p:blipFill>
        <p:spPr bwMode="auto">
          <a:xfrm>
            <a:off x="2722284" y="1525883"/>
            <a:ext cx="6747431" cy="401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AEB3AC7C-C9A7-4AE4-B79A-4E6ADB7A0912}"/>
              </a:ext>
            </a:extLst>
          </p:cNvPr>
          <p:cNvSpPr txBox="1">
            <a:spLocks/>
          </p:cNvSpPr>
          <p:nvPr/>
        </p:nvSpPr>
        <p:spPr>
          <a:xfrm>
            <a:off x="1449105" y="441182"/>
            <a:ext cx="9293790" cy="76332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3600" b="1" dirty="0">
                <a:solidFill>
                  <a:srgbClr val="0070C0"/>
                </a:solidFill>
              </a:rPr>
              <a:t>Principais causas de Mortalidade Mundial</a:t>
            </a:r>
          </a:p>
        </p:txBody>
      </p:sp>
    </p:spTree>
    <p:extLst>
      <p:ext uri="{BB962C8B-B14F-4D97-AF65-F5344CB8AC3E}">
        <p14:creationId xmlns:p14="http://schemas.microsoft.com/office/powerpoint/2010/main" val="2304156284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67E81638-CAFA-4FDA-9722-41448E285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8" t="24683" r="24136" b="18075"/>
          <a:stretch/>
        </p:blipFill>
        <p:spPr bwMode="auto">
          <a:xfrm>
            <a:off x="1703512" y="404664"/>
            <a:ext cx="872931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042191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D0756450-7629-4CF5-8F3F-158AB1F44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3" t="18642" r="13589" b="7301"/>
          <a:stretch/>
        </p:blipFill>
        <p:spPr bwMode="auto">
          <a:xfrm>
            <a:off x="2089150" y="1449370"/>
            <a:ext cx="7992888" cy="447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F109097A-AD30-4A34-A420-C43B77EB53A6}"/>
              </a:ext>
            </a:extLst>
          </p:cNvPr>
          <p:cNvSpPr/>
          <p:nvPr/>
        </p:nvSpPr>
        <p:spPr>
          <a:xfrm>
            <a:off x="2109962" y="591925"/>
            <a:ext cx="8899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70C0"/>
                </a:solidFill>
              </a:rPr>
              <a:t>Excesso de peso: 53% da população</a:t>
            </a:r>
            <a:endParaRPr lang="pt-BR" sz="3600" i="1" dirty="0">
              <a:solidFill>
                <a:srgbClr val="0070C0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87706DE8-B001-4D69-B1A7-52EA5F015E29}"/>
              </a:ext>
            </a:extLst>
          </p:cNvPr>
          <p:cNvSpPr/>
          <p:nvPr/>
        </p:nvSpPr>
        <p:spPr>
          <a:xfrm>
            <a:off x="2089150" y="5953815"/>
            <a:ext cx="12875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>
                <a:solidFill>
                  <a:srgbClr val="4E4E4E"/>
                </a:solidFill>
              </a:rPr>
              <a:t>(</a:t>
            </a:r>
            <a:r>
              <a:rPr lang="pt-BR" b="1" i="1" dirty="0" err="1">
                <a:solidFill>
                  <a:srgbClr val="4E4E4E"/>
                </a:solidFill>
              </a:rPr>
              <a:t>Vigitel</a:t>
            </a:r>
            <a:r>
              <a:rPr lang="pt-BR" b="1" i="1" dirty="0">
                <a:solidFill>
                  <a:srgbClr val="4E4E4E"/>
                </a:solidFill>
              </a:rPr>
              <a:t> 2016)</a:t>
            </a:r>
            <a:endParaRPr lang="pt-BR" dirty="0">
              <a:solidFill>
                <a:srgbClr val="4E4E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8932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611</Words>
  <Application>Microsoft Office PowerPoint</Application>
  <PresentationFormat>Widescreen</PresentationFormat>
  <Paragraphs>103</Paragraphs>
  <Slides>31</Slides>
  <Notes>31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Calibri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Andrea-ACAD</dc:creator>
  <cp:lastModifiedBy>Ana Carolina Vaz da Silva</cp:lastModifiedBy>
  <cp:revision>163</cp:revision>
  <dcterms:modified xsi:type="dcterms:W3CDTF">2019-08-20T12:37:26Z</dcterms:modified>
</cp:coreProperties>
</file>