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22"/>
  </p:notesMasterIdLst>
  <p:sldIdLst>
    <p:sldId id="256" r:id="rId3"/>
    <p:sldId id="328" r:id="rId4"/>
    <p:sldId id="265" r:id="rId5"/>
    <p:sldId id="267" r:id="rId6"/>
    <p:sldId id="268" r:id="rId7"/>
    <p:sldId id="327" r:id="rId8"/>
    <p:sldId id="270" r:id="rId9"/>
    <p:sldId id="329" r:id="rId10"/>
    <p:sldId id="281" r:id="rId11"/>
    <p:sldId id="333" r:id="rId12"/>
    <p:sldId id="334" r:id="rId13"/>
    <p:sldId id="330" r:id="rId14"/>
    <p:sldId id="309" r:id="rId15"/>
    <p:sldId id="310" r:id="rId16"/>
    <p:sldId id="314" r:id="rId17"/>
    <p:sldId id="285" r:id="rId18"/>
    <p:sldId id="331" r:id="rId19"/>
    <p:sldId id="288" r:id="rId20"/>
    <p:sldId id="332" r:id="rId21"/>
  </p:sldIdLst>
  <p:sldSz cx="9144000" cy="5143500" type="screen16x9"/>
  <p:notesSz cx="6858000" cy="99456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1027"/>
    <a:srgbClr val="DAE3F3"/>
    <a:srgbClr val="346FB5"/>
    <a:srgbClr val="1B3A6B"/>
    <a:srgbClr val="1D5FAD"/>
    <a:srgbClr val="B91C1C"/>
    <a:srgbClr val="FFFF00"/>
    <a:srgbClr val="C1C515"/>
    <a:srgbClr val="FFC1C1"/>
    <a:srgbClr val="FF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42" autoAdjust="0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9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rojetos\Fonif\Entrega\Produto%203\DadosRelatorio3_v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074086346680743E-2"/>
          <c:y val="3.7991714872943359E-2"/>
          <c:w val="0.91970300431251217"/>
          <c:h val="0.651341667386752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ValorEcn_porSetor_e_UF!$P$1</c:f>
              <c:strCache>
                <c:ptCount val="1"/>
                <c:pt idx="0">
                  <c:v>Saúde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23-4836-BE78-FD31BB2A144F}"/>
              </c:ext>
            </c:extLst>
          </c:dPt>
          <c:cat>
            <c:strRef>
              <c:f>ValorEcn_porSetor_e_UF!$O$2:$O$29</c:f>
              <c:strCache>
                <c:ptCount val="28"/>
                <c:pt idx="0">
                  <c:v>RS</c:v>
                </c:pt>
                <c:pt idx="1">
                  <c:v>PR</c:v>
                </c:pt>
                <c:pt idx="2">
                  <c:v>SC</c:v>
                </c:pt>
                <c:pt idx="3">
                  <c:v>MG</c:v>
                </c:pt>
                <c:pt idx="4">
                  <c:v>DF</c:v>
                </c:pt>
                <c:pt idx="5">
                  <c:v>SP</c:v>
                </c:pt>
                <c:pt idx="6">
                  <c:v>ES</c:v>
                </c:pt>
                <c:pt idx="7">
                  <c:v>Brasil</c:v>
                </c:pt>
                <c:pt idx="8">
                  <c:v>MS</c:v>
                </c:pt>
                <c:pt idx="9">
                  <c:v>MT</c:v>
                </c:pt>
                <c:pt idx="10">
                  <c:v>RJ</c:v>
                </c:pt>
                <c:pt idx="11">
                  <c:v>PE</c:v>
                </c:pt>
                <c:pt idx="12">
                  <c:v>PB</c:v>
                </c:pt>
                <c:pt idx="13">
                  <c:v>TO</c:v>
                </c:pt>
                <c:pt idx="14">
                  <c:v>GO</c:v>
                </c:pt>
                <c:pt idx="15">
                  <c:v>RN</c:v>
                </c:pt>
                <c:pt idx="16">
                  <c:v>CE</c:v>
                </c:pt>
                <c:pt idx="17">
                  <c:v>SE</c:v>
                </c:pt>
                <c:pt idx="18">
                  <c:v>RO</c:v>
                </c:pt>
                <c:pt idx="19">
                  <c:v>BA</c:v>
                </c:pt>
                <c:pt idx="20">
                  <c:v>PA</c:v>
                </c:pt>
                <c:pt idx="21">
                  <c:v>AL</c:v>
                </c:pt>
                <c:pt idx="22">
                  <c:v>PI</c:v>
                </c:pt>
                <c:pt idx="23">
                  <c:v>MA</c:v>
                </c:pt>
                <c:pt idx="24">
                  <c:v>AC</c:v>
                </c:pt>
                <c:pt idx="25">
                  <c:v>AM</c:v>
                </c:pt>
                <c:pt idx="26">
                  <c:v>RR</c:v>
                </c:pt>
                <c:pt idx="27">
                  <c:v>AP</c:v>
                </c:pt>
              </c:strCache>
            </c:strRef>
          </c:cat>
          <c:val>
            <c:numRef>
              <c:f>ValorEcn_porSetor_e_UF!$P$2:$P$29</c:f>
              <c:numCache>
                <c:formatCode>"R$"\ #,##0.00</c:formatCode>
                <c:ptCount val="28"/>
                <c:pt idx="0">
                  <c:v>314.16166551232834</c:v>
                </c:pt>
                <c:pt idx="1">
                  <c:v>357.46862821763409</c:v>
                </c:pt>
                <c:pt idx="2">
                  <c:v>340.72946716839544</c:v>
                </c:pt>
                <c:pt idx="3">
                  <c:v>272.10379868215608</c:v>
                </c:pt>
                <c:pt idx="4">
                  <c:v>240.19815918538887</c:v>
                </c:pt>
                <c:pt idx="5">
                  <c:v>218.55253866649025</c:v>
                </c:pt>
                <c:pt idx="6">
                  <c:v>197.86513493048122</c:v>
                </c:pt>
                <c:pt idx="7">
                  <c:v>170.02106484935368</c:v>
                </c:pt>
                <c:pt idx="8">
                  <c:v>106.01073986608807</c:v>
                </c:pt>
                <c:pt idx="9">
                  <c:v>111.38749579574382</c:v>
                </c:pt>
                <c:pt idx="10">
                  <c:v>73.484515280947747</c:v>
                </c:pt>
                <c:pt idx="11">
                  <c:v>146.4486587993228</c:v>
                </c:pt>
                <c:pt idx="12">
                  <c:v>139.10549072144875</c:v>
                </c:pt>
                <c:pt idx="13">
                  <c:v>45.846281047806158</c:v>
                </c:pt>
                <c:pt idx="14">
                  <c:v>54.595231941375992</c:v>
                </c:pt>
                <c:pt idx="15">
                  <c:v>106.62378697794641</c:v>
                </c:pt>
                <c:pt idx="16">
                  <c:v>74.491567090658535</c:v>
                </c:pt>
                <c:pt idx="17">
                  <c:v>114.49011624214468</c:v>
                </c:pt>
                <c:pt idx="18">
                  <c:v>71.046865317930099</c:v>
                </c:pt>
                <c:pt idx="19">
                  <c:v>87.998653443508985</c:v>
                </c:pt>
                <c:pt idx="20">
                  <c:v>52.791171160402676</c:v>
                </c:pt>
                <c:pt idx="21">
                  <c:v>50.237011967201795</c:v>
                </c:pt>
                <c:pt idx="22">
                  <c:v>17.974128413241143</c:v>
                </c:pt>
                <c:pt idx="23">
                  <c:v>31.638025669777246</c:v>
                </c:pt>
                <c:pt idx="24">
                  <c:v>2.2911275651831162</c:v>
                </c:pt>
                <c:pt idx="25">
                  <c:v>0.51709579949629991</c:v>
                </c:pt>
                <c:pt idx="26">
                  <c:v>0</c:v>
                </c:pt>
                <c:pt idx="27">
                  <c:v>0.90757559064271376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23-4836-BE78-FD31BB2A144F}"/>
            </c:ext>
          </c:extLst>
        </c:ser>
        <c:ser>
          <c:idx val="1"/>
          <c:order val="1"/>
          <c:tx>
            <c:strRef>
              <c:f>ValorEcn_porSetor_e_UF!$Q$1</c:f>
              <c:strCache>
                <c:ptCount val="1"/>
                <c:pt idx="0">
                  <c:v>Educação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623-4836-BE78-FD31BB2A144F}"/>
              </c:ext>
            </c:extLst>
          </c:dPt>
          <c:cat>
            <c:strRef>
              <c:f>ValorEcn_porSetor_e_UF!$O$2:$O$29</c:f>
              <c:strCache>
                <c:ptCount val="28"/>
                <c:pt idx="0">
                  <c:v>RS</c:v>
                </c:pt>
                <c:pt idx="1">
                  <c:v>PR</c:v>
                </c:pt>
                <c:pt idx="2">
                  <c:v>SC</c:v>
                </c:pt>
                <c:pt idx="3">
                  <c:v>MG</c:v>
                </c:pt>
                <c:pt idx="4">
                  <c:v>DF</c:v>
                </c:pt>
                <c:pt idx="5">
                  <c:v>SP</c:v>
                </c:pt>
                <c:pt idx="6">
                  <c:v>ES</c:v>
                </c:pt>
                <c:pt idx="7">
                  <c:v>Brasil</c:v>
                </c:pt>
                <c:pt idx="8">
                  <c:v>MS</c:v>
                </c:pt>
                <c:pt idx="9">
                  <c:v>MT</c:v>
                </c:pt>
                <c:pt idx="10">
                  <c:v>RJ</c:v>
                </c:pt>
                <c:pt idx="11">
                  <c:v>PE</c:v>
                </c:pt>
                <c:pt idx="12">
                  <c:v>PB</c:v>
                </c:pt>
                <c:pt idx="13">
                  <c:v>TO</c:v>
                </c:pt>
                <c:pt idx="14">
                  <c:v>GO</c:v>
                </c:pt>
                <c:pt idx="15">
                  <c:v>RN</c:v>
                </c:pt>
                <c:pt idx="16">
                  <c:v>CE</c:v>
                </c:pt>
                <c:pt idx="17">
                  <c:v>SE</c:v>
                </c:pt>
                <c:pt idx="18">
                  <c:v>RO</c:v>
                </c:pt>
                <c:pt idx="19">
                  <c:v>BA</c:v>
                </c:pt>
                <c:pt idx="20">
                  <c:v>PA</c:v>
                </c:pt>
                <c:pt idx="21">
                  <c:v>AL</c:v>
                </c:pt>
                <c:pt idx="22">
                  <c:v>PI</c:v>
                </c:pt>
                <c:pt idx="23">
                  <c:v>MA</c:v>
                </c:pt>
                <c:pt idx="24">
                  <c:v>AC</c:v>
                </c:pt>
                <c:pt idx="25">
                  <c:v>AM</c:v>
                </c:pt>
                <c:pt idx="26">
                  <c:v>RR</c:v>
                </c:pt>
                <c:pt idx="27">
                  <c:v>AP</c:v>
                </c:pt>
              </c:strCache>
            </c:strRef>
          </c:cat>
          <c:val>
            <c:numRef>
              <c:f>ValorEcn_porSetor_e_UF!$Q$2:$Q$29</c:f>
              <c:numCache>
                <c:formatCode>"R$"\ #,##0.00</c:formatCode>
                <c:ptCount val="28"/>
                <c:pt idx="0">
                  <c:v>85.177234461054226</c:v>
                </c:pt>
                <c:pt idx="1">
                  <c:v>45.969084848089636</c:v>
                </c:pt>
                <c:pt idx="2">
                  <c:v>53.663171788404121</c:v>
                </c:pt>
                <c:pt idx="3">
                  <c:v>41.798693907170396</c:v>
                </c:pt>
                <c:pt idx="4">
                  <c:v>107.09278217950998</c:v>
                </c:pt>
                <c:pt idx="5">
                  <c:v>62.837093749403472</c:v>
                </c:pt>
                <c:pt idx="6">
                  <c:v>23.019140425530662</c:v>
                </c:pt>
                <c:pt idx="7">
                  <c:v>38.31568605797338</c:v>
                </c:pt>
                <c:pt idx="8">
                  <c:v>29.925343211518733</c:v>
                </c:pt>
                <c:pt idx="9">
                  <c:v>22.250876567213336</c:v>
                </c:pt>
                <c:pt idx="10">
                  <c:v>37.675449590701476</c:v>
                </c:pt>
                <c:pt idx="11">
                  <c:v>12.760518285067851</c:v>
                </c:pt>
                <c:pt idx="12">
                  <c:v>7.4399154895154513</c:v>
                </c:pt>
                <c:pt idx="13">
                  <c:v>24.926205548006632</c:v>
                </c:pt>
                <c:pt idx="14">
                  <c:v>31.220816463724272</c:v>
                </c:pt>
                <c:pt idx="15">
                  <c:v>8.6688579138238104</c:v>
                </c:pt>
                <c:pt idx="16">
                  <c:v>29.237926727111571</c:v>
                </c:pt>
                <c:pt idx="17">
                  <c:v>4.6185459391765358</c:v>
                </c:pt>
                <c:pt idx="18">
                  <c:v>7.3239655646910951</c:v>
                </c:pt>
                <c:pt idx="19">
                  <c:v>6.0215849123569667</c:v>
                </c:pt>
                <c:pt idx="20">
                  <c:v>13.633276899063821</c:v>
                </c:pt>
                <c:pt idx="21">
                  <c:v>4.8804256878430774</c:v>
                </c:pt>
                <c:pt idx="22">
                  <c:v>21.234745074595462</c:v>
                </c:pt>
                <c:pt idx="23">
                  <c:v>10.551493392246829</c:v>
                </c:pt>
                <c:pt idx="24">
                  <c:v>6.676167840002349</c:v>
                </c:pt>
                <c:pt idx="25">
                  <c:v>7.4280992723793791</c:v>
                </c:pt>
                <c:pt idx="26">
                  <c:v>13.439370778148065</c:v>
                </c:pt>
                <c:pt idx="27">
                  <c:v>7.553426505122677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623-4836-BE78-FD31BB2A144F}"/>
            </c:ext>
          </c:extLst>
        </c:ser>
        <c:ser>
          <c:idx val="2"/>
          <c:order val="2"/>
          <c:tx>
            <c:strRef>
              <c:f>ValorEcn_porSetor_e_UF!$R$1</c:f>
              <c:strCache>
                <c:ptCount val="1"/>
                <c:pt idx="0">
                  <c:v>Assistência Social</c:v>
                </c:pt>
              </c:strCache>
            </c:strRef>
          </c:tx>
          <c:spPr>
            <a:solidFill>
              <a:srgbClr val="C36F6F">
                <a:alpha val="41961"/>
              </a:srgb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C36F6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623-4836-BE78-FD31BB2A144F}"/>
              </c:ext>
            </c:extLst>
          </c:dPt>
          <c:cat>
            <c:strRef>
              <c:f>ValorEcn_porSetor_e_UF!$O$2:$O$29</c:f>
              <c:strCache>
                <c:ptCount val="28"/>
                <c:pt idx="0">
                  <c:v>RS</c:v>
                </c:pt>
                <c:pt idx="1">
                  <c:v>PR</c:v>
                </c:pt>
                <c:pt idx="2">
                  <c:v>SC</c:v>
                </c:pt>
                <c:pt idx="3">
                  <c:v>MG</c:v>
                </c:pt>
                <c:pt idx="4">
                  <c:v>DF</c:v>
                </c:pt>
                <c:pt idx="5">
                  <c:v>SP</c:v>
                </c:pt>
                <c:pt idx="6">
                  <c:v>ES</c:v>
                </c:pt>
                <c:pt idx="7">
                  <c:v>Brasil</c:v>
                </c:pt>
                <c:pt idx="8">
                  <c:v>MS</c:v>
                </c:pt>
                <c:pt idx="9">
                  <c:v>MT</c:v>
                </c:pt>
                <c:pt idx="10">
                  <c:v>RJ</c:v>
                </c:pt>
                <c:pt idx="11">
                  <c:v>PE</c:v>
                </c:pt>
                <c:pt idx="12">
                  <c:v>PB</c:v>
                </c:pt>
                <c:pt idx="13">
                  <c:v>TO</c:v>
                </c:pt>
                <c:pt idx="14">
                  <c:v>GO</c:v>
                </c:pt>
                <c:pt idx="15">
                  <c:v>RN</c:v>
                </c:pt>
                <c:pt idx="16">
                  <c:v>CE</c:v>
                </c:pt>
                <c:pt idx="17">
                  <c:v>SE</c:v>
                </c:pt>
                <c:pt idx="18">
                  <c:v>RO</c:v>
                </c:pt>
                <c:pt idx="19">
                  <c:v>BA</c:v>
                </c:pt>
                <c:pt idx="20">
                  <c:v>PA</c:v>
                </c:pt>
                <c:pt idx="21">
                  <c:v>AL</c:v>
                </c:pt>
                <c:pt idx="22">
                  <c:v>PI</c:v>
                </c:pt>
                <c:pt idx="23">
                  <c:v>MA</c:v>
                </c:pt>
                <c:pt idx="24">
                  <c:v>AC</c:v>
                </c:pt>
                <c:pt idx="25">
                  <c:v>AM</c:v>
                </c:pt>
                <c:pt idx="26">
                  <c:v>RR</c:v>
                </c:pt>
                <c:pt idx="27">
                  <c:v>AP</c:v>
                </c:pt>
              </c:strCache>
            </c:strRef>
          </c:cat>
          <c:val>
            <c:numRef>
              <c:f>ValorEcn_porSetor_e_UF!$R$2:$R$29</c:f>
              <c:numCache>
                <c:formatCode>"R$"\ #,##0.00</c:formatCode>
                <c:ptCount val="28"/>
                <c:pt idx="0">
                  <c:v>251.27714975995264</c:v>
                </c:pt>
                <c:pt idx="1">
                  <c:v>192.74540915666981</c:v>
                </c:pt>
                <c:pt idx="2">
                  <c:v>164.08871258987321</c:v>
                </c:pt>
                <c:pt idx="3">
                  <c:v>159.79541044121981</c:v>
                </c:pt>
                <c:pt idx="4">
                  <c:v>67.481998124395957</c:v>
                </c:pt>
                <c:pt idx="5">
                  <c:v>117.94664774047685</c:v>
                </c:pt>
                <c:pt idx="6">
                  <c:v>130.83111865423564</c:v>
                </c:pt>
                <c:pt idx="7">
                  <c:v>105.64415652496169</c:v>
                </c:pt>
                <c:pt idx="8">
                  <c:v>131.49364792567823</c:v>
                </c:pt>
                <c:pt idx="9">
                  <c:v>105.01916715421913</c:v>
                </c:pt>
                <c:pt idx="10">
                  <c:v>107.49448347527297</c:v>
                </c:pt>
                <c:pt idx="11">
                  <c:v>37.849443167090399</c:v>
                </c:pt>
                <c:pt idx="12">
                  <c:v>38.803315511842776</c:v>
                </c:pt>
                <c:pt idx="13">
                  <c:v>111.01929344822892</c:v>
                </c:pt>
                <c:pt idx="14">
                  <c:v>87.622297855148915</c:v>
                </c:pt>
                <c:pt idx="15">
                  <c:v>52.951541271786233</c:v>
                </c:pt>
                <c:pt idx="16">
                  <c:v>53.470749223344434</c:v>
                </c:pt>
                <c:pt idx="17">
                  <c:v>37.448618071270957</c:v>
                </c:pt>
                <c:pt idx="18">
                  <c:v>74.555243573751952</c:v>
                </c:pt>
                <c:pt idx="19">
                  <c:v>47.401734576365541</c:v>
                </c:pt>
                <c:pt idx="20">
                  <c:v>35.577575225074021</c:v>
                </c:pt>
                <c:pt idx="21">
                  <c:v>40.516701530161782</c:v>
                </c:pt>
                <c:pt idx="22">
                  <c:v>32.692418609864454</c:v>
                </c:pt>
                <c:pt idx="23">
                  <c:v>13.847375096470753</c:v>
                </c:pt>
                <c:pt idx="24">
                  <c:v>36.982715464792761</c:v>
                </c:pt>
                <c:pt idx="25">
                  <c:v>30.020399191879335</c:v>
                </c:pt>
                <c:pt idx="26">
                  <c:v>12.074743711026784</c:v>
                </c:pt>
                <c:pt idx="27">
                  <c:v>10.783999917027478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23-4836-BE78-FD31BB2A1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"/>
        <c:overlap val="100"/>
        <c:axId val="474821647"/>
        <c:axId val="478771119"/>
      </c:barChart>
      <c:catAx>
        <c:axId val="47482164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Franklin Gothic Book" panose="020B0503020102020204" pitchFamily="34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78771119"/>
        <c:crosses val="autoZero"/>
        <c:auto val="1"/>
        <c:lblAlgn val="ctr"/>
        <c:lblOffset val="100"/>
        <c:noMultiLvlLbl val="0"/>
      </c:catAx>
      <c:valAx>
        <c:axId val="478771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\ 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Franklin Gothic Book" panose="020B0503020102020204" pitchFamily="34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74821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37775736400585"/>
          <c:y val="0.92237689377764875"/>
          <c:w val="0.4430362234357304"/>
          <c:h val="7.76231062223512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Franklin Gothic Book" panose="020B0503020102020204" pitchFamily="34" charset="0"/>
              <a:ea typeface="+mn-ea"/>
              <a:cs typeface="Times New Roman" panose="02020603050405020304" pitchFamily="18" charset="0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685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87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99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045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906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789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410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023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119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173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87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43" tIns="53771" rIns="107543" bIns="537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43" tIns="53771" rIns="107543" bIns="53771"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7C1467-D937-F4F1-B614-8C5766032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8079AB5-7482-AB6D-4C07-5CB948F4BC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86455E-A3BF-8BE8-A881-9224676B5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D4B174-66AC-DB81-E8BB-0E4AA2989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015119-B201-901E-02C2-0D637DB2F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409B86-A089-D27A-E578-BE8289F38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27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423C6-B1BB-B4DC-FBC1-8DAA36A9C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BD971BB-A29E-E32D-2453-695876FB6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1A4E7B-C920-9F34-85F9-2613E2D12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2F4439-48D0-B5ED-9199-597A7F34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3C3CB5-496A-8BBC-CD6B-EC97552B2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217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4EFAC2-1DCE-B918-BAE1-39B8396F4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2FD3CFA-A34C-ECAC-4DBA-5ADF28D92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86EBD9-465D-B351-7B0D-A40EFEB87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0CD35A-DB51-B40D-4786-6BF04BD6A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9C9E68-AE6F-0E16-266E-7485DB878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20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234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202F-477D-E900-0513-5127AB47E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05A3FE-9B69-5F32-B9EF-4D07A0283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B04FCF-2E38-7520-E18D-429BD4E38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F77D90-7544-DDD0-C5AF-C977D555E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B55894-0263-B0AA-FDBA-AC29F856D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4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6060B-84E6-7C5D-B990-E083509E8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0F4AA4-00DB-C35C-C18E-6938C28FC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C29491-9B0B-04AE-74E3-377F641EC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A718A1-2C60-9856-74C5-7B19AF7F2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606740-FB71-23C5-FA12-F7114348C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6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4D4C16-6B35-ACB7-7B4B-90FF4ACA5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B8BF89-5FE3-0C82-173A-27C96F68E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867F9E-4B74-38B6-6EE5-DFC3E6511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C5BA5D-F1C7-001F-486A-796417A3C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E237C3-56F1-577D-41A1-C1C0DB0C6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957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6143C-AE11-A15A-E44E-1C246DE56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F022EE-7D03-A712-551D-D2F82B43A7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9A29FA4-EB4F-64BA-787E-669A43C39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8DE56F8-B377-C028-03ED-F4F02F29E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1AC8197-4D14-7496-66E8-DEB0270B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800952-385B-AC97-4AD2-DB422A0CD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876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4753E6-3F39-A279-EE11-F8FE5E7B2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95E440B-D29E-E708-D9FA-7E44AC1A6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9255A79-13A9-C310-BF8E-3A8CCBD50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89A3FFE-88D7-E4C9-8F01-EB40BDBCF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58D875B-859F-B709-591A-7AF5DBC8D3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2443E6A-84D9-BF7B-8FCC-4E94A404A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672B135-7990-5EDA-0625-1701982ED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FB2EE5F-1031-ED16-9303-BF7CE75CF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17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3D77C0-43BF-89A2-7FB6-FC690FD5A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353B41E-313A-B7FD-833A-2DAA3460F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12AA74-2492-3CB2-5553-7CE6EB6C9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26A5228-D187-5690-891D-6B0CCD7D1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8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148B1A0-36D7-C46E-86B4-13CCC50C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D47C9B7-4393-2973-D38D-08620BC6B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FF9AF4B-51F2-9896-3356-B0627C5F2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830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9259BB-E454-E674-574A-9926CEC0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D65085-864A-0FC7-61F4-EBE42E28D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953F5F7-D2EE-38BE-E9BB-73714766F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D15758-2BCB-9AA6-6504-43AC64EA5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FEDB16-CF15-93F4-73B4-CEACF633D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7B6F1B-6949-8569-7C6C-D5A2548E1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161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B59C1A8-A4D7-A905-457F-F607E270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59536D-D521-95A2-95A7-8E7D546CA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5981D7-D9EB-2F1D-AB01-25374480F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0A366C-9974-46A0-A0C9-F1B715692DA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9A4010-1C46-FE5F-EE9C-3AF94D372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86B6A5-26FD-EA5F-A21C-05C72DA17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188E2-354B-41E4-ADDA-3CB15DF7266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8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01168" y="0"/>
            <a:ext cx="894283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4" name="Text 2"/>
          <p:cNvSpPr/>
          <p:nvPr/>
        </p:nvSpPr>
        <p:spPr>
          <a:xfrm>
            <a:off x="594360" y="1516574"/>
            <a:ext cx="8046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pt-BR" sz="3800" b="1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 dos Benefícios Econômicos e Sociais das Instituições Filantrópicas com CEBAS</a:t>
            </a:r>
            <a:endParaRPr lang="pt-BR" sz="3800" noProof="0" dirty="0"/>
          </a:p>
        </p:txBody>
      </p:sp>
      <p:sp>
        <p:nvSpPr>
          <p:cNvPr id="6" name="Text 4"/>
          <p:cNvSpPr/>
          <p:nvPr/>
        </p:nvSpPr>
        <p:spPr>
          <a:xfrm>
            <a:off x="594360" y="4224528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pt-BR" sz="14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Brasília, Agosto de 2026</a:t>
            </a:r>
            <a:endParaRPr lang="pt-BR" sz="1400" noProof="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981" y="217394"/>
            <a:ext cx="1926864" cy="168494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36" y="628489"/>
            <a:ext cx="4079997" cy="8627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Valoração por setor*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1250" dirty="0"/>
          </a:p>
        </p:txBody>
      </p:sp>
      <p:sp>
        <p:nvSpPr>
          <p:cNvPr id="41" name="Shape 3"/>
          <p:cNvSpPr/>
          <p:nvPr/>
        </p:nvSpPr>
        <p:spPr>
          <a:xfrm>
            <a:off x="365760" y="980296"/>
            <a:ext cx="8412480" cy="1116604"/>
          </a:xfrm>
          <a:prstGeom prst="rect">
            <a:avLst/>
          </a:prstGeom>
          <a:solidFill>
            <a:schemeClr val="bg1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2" name="Text 4"/>
          <p:cNvSpPr/>
          <p:nvPr/>
        </p:nvSpPr>
        <p:spPr>
          <a:xfrm>
            <a:off x="392430" y="1487634"/>
            <a:ext cx="1253490" cy="32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R$ 8,04 bi</a:t>
            </a:r>
            <a:endParaRPr lang="pt-BR" dirty="0"/>
          </a:p>
        </p:txBody>
      </p:sp>
      <p:sp>
        <p:nvSpPr>
          <p:cNvPr id="43" name="Text 5"/>
          <p:cNvSpPr/>
          <p:nvPr/>
        </p:nvSpPr>
        <p:spPr>
          <a:xfrm>
            <a:off x="438150" y="1751333"/>
            <a:ext cx="1234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Serv. Ambulatoriais</a:t>
            </a:r>
            <a:endParaRPr lang="pt-BR" sz="1100" dirty="0"/>
          </a:p>
        </p:txBody>
      </p:sp>
      <p:sp>
        <p:nvSpPr>
          <p:cNvPr id="44" name="Text 7"/>
          <p:cNvSpPr/>
          <p:nvPr/>
        </p:nvSpPr>
        <p:spPr>
          <a:xfrm>
            <a:off x="2019553" y="1477297"/>
            <a:ext cx="1434416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R$ 24,35 bi</a:t>
            </a:r>
            <a:endParaRPr lang="pt-BR" dirty="0"/>
          </a:p>
        </p:txBody>
      </p:sp>
      <p:sp>
        <p:nvSpPr>
          <p:cNvPr id="45" name="Text 8"/>
          <p:cNvSpPr/>
          <p:nvPr/>
        </p:nvSpPr>
        <p:spPr>
          <a:xfrm>
            <a:off x="2042992" y="1749427"/>
            <a:ext cx="14781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Serv. Hospitalização</a:t>
            </a:r>
            <a:endParaRPr lang="pt-BR" sz="1100" dirty="0"/>
          </a:p>
        </p:txBody>
      </p:sp>
      <p:sp>
        <p:nvSpPr>
          <p:cNvPr id="46" name="Shape 9"/>
          <p:cNvSpPr/>
          <p:nvPr/>
        </p:nvSpPr>
        <p:spPr>
          <a:xfrm>
            <a:off x="5311140" y="1497017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47" name="Text 10"/>
          <p:cNvSpPr/>
          <p:nvPr/>
        </p:nvSpPr>
        <p:spPr>
          <a:xfrm>
            <a:off x="5390640" y="1477297"/>
            <a:ext cx="1256173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R$ 9,54 bi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48" name="Text 11"/>
          <p:cNvSpPr/>
          <p:nvPr/>
        </p:nvSpPr>
        <p:spPr>
          <a:xfrm>
            <a:off x="4754880" y="1749427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pt-BR" sz="1100" dirty="0"/>
          </a:p>
        </p:txBody>
      </p:sp>
      <p:sp>
        <p:nvSpPr>
          <p:cNvPr id="49" name="Shape 12"/>
          <p:cNvSpPr/>
          <p:nvPr/>
        </p:nvSpPr>
        <p:spPr>
          <a:xfrm>
            <a:off x="6714848" y="1497017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50" name="Text 13"/>
          <p:cNvSpPr/>
          <p:nvPr/>
        </p:nvSpPr>
        <p:spPr>
          <a:xfrm>
            <a:off x="6806565" y="1456595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3,40 (</a:t>
            </a:r>
            <a:r>
              <a:rPr lang="pt-BR" sz="1200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sem PROADI</a:t>
            </a:r>
            <a:r>
              <a:rPr lang="pt-BR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)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3,50 (</a:t>
            </a:r>
            <a:r>
              <a:rPr lang="pt-BR" sz="1200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com PROADI</a:t>
            </a:r>
            <a:r>
              <a:rPr lang="pt-BR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)</a:t>
            </a:r>
            <a:endParaRPr lang="pt-BR" dirty="0"/>
          </a:p>
        </p:txBody>
      </p:sp>
      <p:sp>
        <p:nvSpPr>
          <p:cNvPr id="52" name="Shape 9"/>
          <p:cNvSpPr/>
          <p:nvPr/>
        </p:nvSpPr>
        <p:spPr>
          <a:xfrm>
            <a:off x="1895475" y="1497017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53" name="Text 10"/>
          <p:cNvSpPr/>
          <p:nvPr/>
        </p:nvSpPr>
        <p:spPr>
          <a:xfrm>
            <a:off x="365760" y="987908"/>
            <a:ext cx="8412479" cy="370203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Índice de Serviços por Imunidade na Saúde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54" name="Text 8"/>
          <p:cNvSpPr/>
          <p:nvPr/>
        </p:nvSpPr>
        <p:spPr>
          <a:xfrm>
            <a:off x="5494550" y="1757040"/>
            <a:ext cx="111961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Imunidade</a:t>
            </a:r>
            <a:endParaRPr lang="pt-BR" sz="1100" dirty="0">
              <a:solidFill>
                <a:schemeClr val="tx2"/>
              </a:solidFill>
            </a:endParaRPr>
          </a:p>
        </p:txBody>
      </p:sp>
      <p:sp>
        <p:nvSpPr>
          <p:cNvPr id="55" name="Text 7"/>
          <p:cNvSpPr/>
          <p:nvPr/>
        </p:nvSpPr>
        <p:spPr>
          <a:xfrm>
            <a:off x="3827602" y="1477297"/>
            <a:ext cx="1309151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R$ 0,98 bi</a:t>
            </a:r>
            <a:endParaRPr lang="pt-BR" dirty="0"/>
          </a:p>
        </p:txBody>
      </p:sp>
      <p:sp>
        <p:nvSpPr>
          <p:cNvPr id="56" name="Text 8"/>
          <p:cNvSpPr/>
          <p:nvPr/>
        </p:nvSpPr>
        <p:spPr>
          <a:xfrm>
            <a:off x="4148626" y="1749427"/>
            <a:ext cx="838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PROADI-SUS</a:t>
            </a:r>
            <a:endParaRPr lang="pt-BR" sz="1100" dirty="0"/>
          </a:p>
        </p:txBody>
      </p:sp>
      <p:sp>
        <p:nvSpPr>
          <p:cNvPr id="63" name="Shape 9"/>
          <p:cNvSpPr/>
          <p:nvPr/>
        </p:nvSpPr>
        <p:spPr>
          <a:xfrm>
            <a:off x="3657600" y="1497017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Shape 3"/>
          <p:cNvSpPr/>
          <p:nvPr/>
        </p:nvSpPr>
        <p:spPr>
          <a:xfrm>
            <a:off x="334433" y="2313091"/>
            <a:ext cx="8412480" cy="1116604"/>
          </a:xfrm>
          <a:prstGeom prst="rect">
            <a:avLst/>
          </a:prstGeom>
          <a:solidFill>
            <a:schemeClr val="bg1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8" name="Text 4"/>
          <p:cNvSpPr/>
          <p:nvPr/>
        </p:nvSpPr>
        <p:spPr>
          <a:xfrm>
            <a:off x="361103" y="2820429"/>
            <a:ext cx="1253490" cy="32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R$ 1,28 bi</a:t>
            </a:r>
            <a:endParaRPr lang="pt-BR" sz="2000" dirty="0"/>
          </a:p>
        </p:txBody>
      </p:sp>
      <p:sp>
        <p:nvSpPr>
          <p:cNvPr id="29" name="Text 5"/>
          <p:cNvSpPr/>
          <p:nvPr/>
        </p:nvSpPr>
        <p:spPr>
          <a:xfrm>
            <a:off x="406823" y="3084128"/>
            <a:ext cx="1234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Infantil</a:t>
            </a:r>
            <a:endParaRPr lang="pt-BR" sz="1100" dirty="0"/>
          </a:p>
        </p:txBody>
      </p:sp>
      <p:sp>
        <p:nvSpPr>
          <p:cNvPr id="30" name="Text 7"/>
          <p:cNvSpPr/>
          <p:nvPr/>
        </p:nvSpPr>
        <p:spPr>
          <a:xfrm>
            <a:off x="1536214" y="2810092"/>
            <a:ext cx="1434416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R$ 2,55 bi</a:t>
            </a:r>
            <a:endParaRPr lang="pt-BR" sz="2000" dirty="0"/>
          </a:p>
        </p:txBody>
      </p:sp>
      <p:sp>
        <p:nvSpPr>
          <p:cNvPr id="31" name="Text 8"/>
          <p:cNvSpPr/>
          <p:nvPr/>
        </p:nvSpPr>
        <p:spPr>
          <a:xfrm>
            <a:off x="1811128" y="3082222"/>
            <a:ext cx="838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</a:t>
            </a:r>
            <a:endParaRPr lang="pt-BR" sz="1100" dirty="0"/>
          </a:p>
        </p:txBody>
      </p:sp>
      <p:sp>
        <p:nvSpPr>
          <p:cNvPr id="32" name="Text 10"/>
          <p:cNvSpPr/>
          <p:nvPr/>
        </p:nvSpPr>
        <p:spPr>
          <a:xfrm>
            <a:off x="5768989" y="2810092"/>
            <a:ext cx="1256173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R$ 4,45 bi</a:t>
            </a:r>
            <a:endParaRPr lang="pt-BR" sz="2000" dirty="0">
              <a:solidFill>
                <a:schemeClr val="tx2"/>
              </a:solidFill>
            </a:endParaRPr>
          </a:p>
        </p:txBody>
      </p:sp>
      <p:sp>
        <p:nvSpPr>
          <p:cNvPr id="33" name="Text 11"/>
          <p:cNvSpPr/>
          <p:nvPr/>
        </p:nvSpPr>
        <p:spPr>
          <a:xfrm>
            <a:off x="4723553" y="3082222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pt-BR" sz="1100" dirty="0"/>
          </a:p>
        </p:txBody>
      </p:sp>
      <p:sp>
        <p:nvSpPr>
          <p:cNvPr id="34" name="Shape 12"/>
          <p:cNvSpPr/>
          <p:nvPr/>
        </p:nvSpPr>
        <p:spPr>
          <a:xfrm>
            <a:off x="7177097" y="2805841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35" name="Text 13"/>
          <p:cNvSpPr/>
          <p:nvPr/>
        </p:nvSpPr>
        <p:spPr>
          <a:xfrm>
            <a:off x="7452199" y="2789390"/>
            <a:ext cx="8584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1,64</a:t>
            </a:r>
            <a:endParaRPr lang="pt-BR" sz="2000" dirty="0"/>
          </a:p>
        </p:txBody>
      </p:sp>
      <p:sp>
        <p:nvSpPr>
          <p:cNvPr id="36" name="Shape 9"/>
          <p:cNvSpPr/>
          <p:nvPr/>
        </p:nvSpPr>
        <p:spPr>
          <a:xfrm>
            <a:off x="2911301" y="2840813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37" name="Text 10"/>
          <p:cNvSpPr/>
          <p:nvPr/>
        </p:nvSpPr>
        <p:spPr>
          <a:xfrm>
            <a:off x="334433" y="2320703"/>
            <a:ext cx="8412479" cy="370203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Índice de Serviços por Imunidade na Educação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38" name="Text 8"/>
          <p:cNvSpPr/>
          <p:nvPr/>
        </p:nvSpPr>
        <p:spPr>
          <a:xfrm>
            <a:off x="5872899" y="3089835"/>
            <a:ext cx="111961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Imunidade</a:t>
            </a:r>
            <a:endParaRPr lang="pt-BR" sz="1100" dirty="0">
              <a:solidFill>
                <a:schemeClr val="tx2"/>
              </a:solidFill>
            </a:endParaRPr>
          </a:p>
        </p:txBody>
      </p:sp>
      <p:sp>
        <p:nvSpPr>
          <p:cNvPr id="39" name="Text 7"/>
          <p:cNvSpPr/>
          <p:nvPr/>
        </p:nvSpPr>
        <p:spPr>
          <a:xfrm>
            <a:off x="4248288" y="2810092"/>
            <a:ext cx="1309151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R$ 2,59 bi</a:t>
            </a:r>
            <a:endParaRPr lang="pt-BR" sz="2000" dirty="0"/>
          </a:p>
        </p:txBody>
      </p:sp>
      <p:sp>
        <p:nvSpPr>
          <p:cNvPr id="40" name="Text 8"/>
          <p:cNvSpPr/>
          <p:nvPr/>
        </p:nvSpPr>
        <p:spPr>
          <a:xfrm>
            <a:off x="4509346" y="3082222"/>
            <a:ext cx="838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Superior</a:t>
            </a:r>
            <a:endParaRPr lang="pt-BR" sz="1100" dirty="0"/>
          </a:p>
        </p:txBody>
      </p:sp>
      <p:sp>
        <p:nvSpPr>
          <p:cNvPr id="51" name="Shape 9"/>
          <p:cNvSpPr/>
          <p:nvPr/>
        </p:nvSpPr>
        <p:spPr>
          <a:xfrm>
            <a:off x="4273973" y="2840813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57" name="Text 7"/>
          <p:cNvSpPr/>
          <p:nvPr/>
        </p:nvSpPr>
        <p:spPr>
          <a:xfrm>
            <a:off x="2892251" y="2810092"/>
            <a:ext cx="1434416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R$ 0,88 bi</a:t>
            </a:r>
            <a:endParaRPr lang="pt-BR" sz="2000" dirty="0"/>
          </a:p>
        </p:txBody>
      </p:sp>
      <p:sp>
        <p:nvSpPr>
          <p:cNvPr id="58" name="Text 8"/>
          <p:cNvSpPr/>
          <p:nvPr/>
        </p:nvSpPr>
        <p:spPr>
          <a:xfrm>
            <a:off x="3165070" y="3082222"/>
            <a:ext cx="838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Médio</a:t>
            </a:r>
            <a:endParaRPr lang="pt-BR" sz="1100" dirty="0"/>
          </a:p>
        </p:txBody>
      </p:sp>
      <p:sp>
        <p:nvSpPr>
          <p:cNvPr id="59" name="Shape 9"/>
          <p:cNvSpPr/>
          <p:nvPr/>
        </p:nvSpPr>
        <p:spPr>
          <a:xfrm>
            <a:off x="1633643" y="2859863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60" name="Shape 9"/>
          <p:cNvSpPr/>
          <p:nvPr/>
        </p:nvSpPr>
        <p:spPr>
          <a:xfrm>
            <a:off x="5597621" y="2886441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61" name="Shape 3"/>
          <p:cNvSpPr/>
          <p:nvPr/>
        </p:nvSpPr>
        <p:spPr>
          <a:xfrm>
            <a:off x="334434" y="3599574"/>
            <a:ext cx="8412480" cy="1116604"/>
          </a:xfrm>
          <a:prstGeom prst="rect">
            <a:avLst/>
          </a:prstGeom>
          <a:solidFill>
            <a:schemeClr val="bg1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62" name="Text 4"/>
          <p:cNvSpPr/>
          <p:nvPr/>
        </p:nvSpPr>
        <p:spPr>
          <a:xfrm>
            <a:off x="638810" y="4106912"/>
            <a:ext cx="1253490" cy="32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R$ 7,80 bi</a:t>
            </a:r>
            <a:endParaRPr lang="pt-BR" sz="2000" dirty="0"/>
          </a:p>
        </p:txBody>
      </p:sp>
      <p:sp>
        <p:nvSpPr>
          <p:cNvPr id="65" name="Text 5"/>
          <p:cNvSpPr/>
          <p:nvPr/>
        </p:nvSpPr>
        <p:spPr>
          <a:xfrm>
            <a:off x="684530" y="4370611"/>
            <a:ext cx="1234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Dentro SUAS</a:t>
            </a:r>
            <a:endParaRPr lang="pt-BR" sz="1100" dirty="0"/>
          </a:p>
        </p:txBody>
      </p:sp>
      <p:sp>
        <p:nvSpPr>
          <p:cNvPr id="66" name="Text 7"/>
          <p:cNvSpPr/>
          <p:nvPr/>
        </p:nvSpPr>
        <p:spPr>
          <a:xfrm>
            <a:off x="2829619" y="4096575"/>
            <a:ext cx="1434416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R$ 20,13 bi</a:t>
            </a:r>
            <a:endParaRPr lang="pt-BR" sz="2000" dirty="0"/>
          </a:p>
        </p:txBody>
      </p:sp>
      <p:sp>
        <p:nvSpPr>
          <p:cNvPr id="67" name="Text 8"/>
          <p:cNvSpPr/>
          <p:nvPr/>
        </p:nvSpPr>
        <p:spPr>
          <a:xfrm>
            <a:off x="2242223" y="4368705"/>
            <a:ext cx="273544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cs typeface="Calibri" pitchFamily="34" charset="-120"/>
              </a:rPr>
              <a:t>Total (dentro SUAS + complementação)</a:t>
            </a:r>
            <a:endParaRPr lang="pt-BR" sz="1100" dirty="0"/>
          </a:p>
        </p:txBody>
      </p:sp>
      <p:sp>
        <p:nvSpPr>
          <p:cNvPr id="68" name="Text 10"/>
          <p:cNvSpPr/>
          <p:nvPr/>
        </p:nvSpPr>
        <p:spPr>
          <a:xfrm>
            <a:off x="5479060" y="4096575"/>
            <a:ext cx="1256173" cy="34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R$ 4,82 bi</a:t>
            </a:r>
            <a:endParaRPr lang="pt-BR" sz="2000" dirty="0">
              <a:solidFill>
                <a:schemeClr val="tx2"/>
              </a:solidFill>
            </a:endParaRPr>
          </a:p>
        </p:txBody>
      </p:sp>
      <p:sp>
        <p:nvSpPr>
          <p:cNvPr id="69" name="Text 11"/>
          <p:cNvSpPr/>
          <p:nvPr/>
        </p:nvSpPr>
        <p:spPr>
          <a:xfrm>
            <a:off x="4723554" y="4368705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pt-BR" sz="1100" dirty="0"/>
          </a:p>
        </p:txBody>
      </p:sp>
      <p:sp>
        <p:nvSpPr>
          <p:cNvPr id="70" name="Shape 12"/>
          <p:cNvSpPr/>
          <p:nvPr/>
        </p:nvSpPr>
        <p:spPr>
          <a:xfrm>
            <a:off x="7020984" y="4092324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71" name="Text 13"/>
          <p:cNvSpPr/>
          <p:nvPr/>
        </p:nvSpPr>
        <p:spPr>
          <a:xfrm>
            <a:off x="7200896" y="4056278"/>
            <a:ext cx="137795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1,62 – 4,18</a:t>
            </a:r>
            <a:endParaRPr lang="pt-BR" sz="2000" dirty="0"/>
          </a:p>
        </p:txBody>
      </p:sp>
      <p:sp>
        <p:nvSpPr>
          <p:cNvPr id="72" name="Shape 9"/>
          <p:cNvSpPr/>
          <p:nvPr/>
        </p:nvSpPr>
        <p:spPr>
          <a:xfrm>
            <a:off x="5073477" y="4127296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73" name="Text 10"/>
          <p:cNvSpPr/>
          <p:nvPr/>
        </p:nvSpPr>
        <p:spPr>
          <a:xfrm>
            <a:off x="334434" y="3607186"/>
            <a:ext cx="8412479" cy="370203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Índice de Serviços por Imunidade na Assistência Social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74" name="Text 8"/>
          <p:cNvSpPr/>
          <p:nvPr/>
        </p:nvSpPr>
        <p:spPr>
          <a:xfrm>
            <a:off x="5547337" y="4376318"/>
            <a:ext cx="111961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Imunidade</a:t>
            </a:r>
            <a:endParaRPr lang="pt-BR" sz="1100" dirty="0">
              <a:solidFill>
                <a:schemeClr val="tx2"/>
              </a:solidFill>
            </a:endParaRPr>
          </a:p>
        </p:txBody>
      </p:sp>
      <p:sp>
        <p:nvSpPr>
          <p:cNvPr id="75" name="Shape 9"/>
          <p:cNvSpPr/>
          <p:nvPr/>
        </p:nvSpPr>
        <p:spPr>
          <a:xfrm>
            <a:off x="2147994" y="4146346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76" name="Imagem 7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52272" y="4884152"/>
            <a:ext cx="25122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* Valores na data-base de julho de 2024.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3"/>
          <p:cNvSpPr/>
          <p:nvPr/>
        </p:nvSpPr>
        <p:spPr>
          <a:xfrm>
            <a:off x="242530" y="1041683"/>
            <a:ext cx="8412480" cy="793036"/>
          </a:xfrm>
          <a:prstGeom prst="rect">
            <a:avLst/>
          </a:prstGeom>
          <a:solidFill>
            <a:schemeClr val="bg1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5" name="Retângulo 44"/>
          <p:cNvSpPr/>
          <p:nvPr/>
        </p:nvSpPr>
        <p:spPr>
          <a:xfrm>
            <a:off x="6709217" y="1044656"/>
            <a:ext cx="1776248" cy="79303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Síntese da Valoração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R$ 60,8 bilhões em serviços prestados e R$ 18,8 bilhões em imunidade tributária</a:t>
            </a:r>
          </a:p>
        </p:txBody>
      </p:sp>
      <p:sp>
        <p:nvSpPr>
          <p:cNvPr id="17" name="Shape 15"/>
          <p:cNvSpPr/>
          <p:nvPr/>
        </p:nvSpPr>
        <p:spPr>
          <a:xfrm>
            <a:off x="365760" y="4552950"/>
            <a:ext cx="8412480" cy="480060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762000" y="4552950"/>
            <a:ext cx="7723465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Os resultados apresentados são estimativas conservadoras. Não incluem: manutenção de redes de atendimento, prontidão institucional, efeitos distributivos de longo prazo, externalidades positivas.</a:t>
            </a:r>
            <a:endParaRPr lang="pt-BR" sz="1200" dirty="0"/>
          </a:p>
        </p:txBody>
      </p:sp>
      <p:sp>
        <p:nvSpPr>
          <p:cNvPr id="20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Text 4"/>
          <p:cNvSpPr/>
          <p:nvPr/>
        </p:nvSpPr>
        <p:spPr>
          <a:xfrm>
            <a:off x="502142" y="1011203"/>
            <a:ext cx="999174" cy="381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3,50</a:t>
            </a:r>
            <a:endParaRPr lang="pt-BR" sz="2000" dirty="0">
              <a:solidFill>
                <a:srgbClr val="C00000"/>
              </a:solidFill>
            </a:endParaRPr>
          </a:p>
        </p:txBody>
      </p:sp>
      <p:sp>
        <p:nvSpPr>
          <p:cNvPr id="23" name="Text 5"/>
          <p:cNvSpPr/>
          <p:nvPr/>
        </p:nvSpPr>
        <p:spPr>
          <a:xfrm>
            <a:off x="4406498" y="1252598"/>
            <a:ext cx="982980" cy="32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Assist. Social</a:t>
            </a:r>
            <a:endParaRPr lang="pt-BR" sz="1100" dirty="0"/>
          </a:p>
        </p:txBody>
      </p:sp>
      <p:sp>
        <p:nvSpPr>
          <p:cNvPr id="24" name="Text 7"/>
          <p:cNvSpPr/>
          <p:nvPr/>
        </p:nvSpPr>
        <p:spPr>
          <a:xfrm>
            <a:off x="2426162" y="1011203"/>
            <a:ext cx="827484" cy="381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1,64</a:t>
            </a:r>
            <a:endParaRPr lang="pt-BR" sz="2000" dirty="0">
              <a:solidFill>
                <a:srgbClr val="C00000"/>
              </a:solidFill>
            </a:endParaRPr>
          </a:p>
        </p:txBody>
      </p:sp>
      <p:sp>
        <p:nvSpPr>
          <p:cNvPr id="25" name="Text 8"/>
          <p:cNvSpPr/>
          <p:nvPr/>
        </p:nvSpPr>
        <p:spPr>
          <a:xfrm>
            <a:off x="2421844" y="1269872"/>
            <a:ext cx="840822" cy="32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Educação</a:t>
            </a:r>
            <a:endParaRPr lang="pt-BR" sz="1100" dirty="0"/>
          </a:p>
        </p:txBody>
      </p:sp>
      <p:sp>
        <p:nvSpPr>
          <p:cNvPr id="26" name="Shape 9"/>
          <p:cNvSpPr/>
          <p:nvPr/>
        </p:nvSpPr>
        <p:spPr>
          <a:xfrm>
            <a:off x="3716069" y="1164500"/>
            <a:ext cx="0" cy="459604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 10"/>
          <p:cNvSpPr/>
          <p:nvPr/>
        </p:nvSpPr>
        <p:spPr>
          <a:xfrm>
            <a:off x="4178493" y="1011203"/>
            <a:ext cx="1438990" cy="381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cs typeface="Calibri" pitchFamily="34" charset="-120"/>
              </a:rPr>
              <a:t>1,62 – 4,18</a:t>
            </a:r>
            <a:endParaRPr lang="pt-BR" sz="2000" dirty="0">
              <a:solidFill>
                <a:srgbClr val="C00000"/>
              </a:solidFill>
            </a:endParaRPr>
          </a:p>
        </p:txBody>
      </p:sp>
      <p:sp>
        <p:nvSpPr>
          <p:cNvPr id="28" name="Text 11"/>
          <p:cNvSpPr/>
          <p:nvPr/>
        </p:nvSpPr>
        <p:spPr>
          <a:xfrm>
            <a:off x="4631650" y="1458684"/>
            <a:ext cx="2011680" cy="32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pt-BR" sz="1100" dirty="0"/>
          </a:p>
        </p:txBody>
      </p:sp>
      <p:sp>
        <p:nvSpPr>
          <p:cNvPr id="32" name="Shape 9"/>
          <p:cNvSpPr/>
          <p:nvPr/>
        </p:nvSpPr>
        <p:spPr>
          <a:xfrm>
            <a:off x="1963739" y="1164500"/>
            <a:ext cx="0" cy="459604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34" name="Text 8"/>
          <p:cNvSpPr/>
          <p:nvPr/>
        </p:nvSpPr>
        <p:spPr>
          <a:xfrm>
            <a:off x="676005" y="1262809"/>
            <a:ext cx="680682" cy="32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Saúde</a:t>
            </a:r>
            <a:endParaRPr lang="pt-BR" sz="1100" dirty="0"/>
          </a:p>
        </p:txBody>
      </p:sp>
      <p:sp>
        <p:nvSpPr>
          <p:cNvPr id="8" name="Text 6"/>
          <p:cNvSpPr/>
          <p:nvPr/>
        </p:nvSpPr>
        <p:spPr>
          <a:xfrm>
            <a:off x="377693" y="1517710"/>
            <a:ext cx="1341003" cy="2590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Serviços: R$ 33,4 bi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Imunidade: R$ 9,5 bi</a:t>
            </a:r>
            <a:endParaRPr lang="pt-BR" sz="900" dirty="0"/>
          </a:p>
        </p:txBody>
      </p:sp>
      <p:sp>
        <p:nvSpPr>
          <p:cNvPr id="12" name="Text 10"/>
          <p:cNvSpPr/>
          <p:nvPr/>
        </p:nvSpPr>
        <p:spPr>
          <a:xfrm>
            <a:off x="2205332" y="1545154"/>
            <a:ext cx="1298496" cy="2590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Serviços: R$ 7,30 bi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Imunidade: R$ 4,45 bi</a:t>
            </a:r>
            <a:endParaRPr lang="pt-BR" sz="900" dirty="0"/>
          </a:p>
        </p:txBody>
      </p:sp>
      <p:sp>
        <p:nvSpPr>
          <p:cNvPr id="16" name="Text 14"/>
          <p:cNvSpPr/>
          <p:nvPr/>
        </p:nvSpPr>
        <p:spPr>
          <a:xfrm>
            <a:off x="4149323" y="1499323"/>
            <a:ext cx="1497330" cy="2590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Serviços: R$ 7,80–20,13 bi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Imunidade: R$ 4,82 bi</a:t>
            </a:r>
            <a:endParaRPr lang="pt-BR" sz="900" dirty="0"/>
          </a:p>
        </p:txBody>
      </p:sp>
      <p:graphicFrame>
        <p:nvGraphicFramePr>
          <p:cNvPr id="35" name="Gráfico 34"/>
          <p:cNvGraphicFramePr>
            <a:graphicFrameLocks noChangeAspect="1"/>
          </p:cNvGraphicFramePr>
          <p:nvPr/>
        </p:nvGraphicFramePr>
        <p:xfrm>
          <a:off x="1758752" y="2383948"/>
          <a:ext cx="5347652" cy="2113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Text 5"/>
          <p:cNvSpPr/>
          <p:nvPr/>
        </p:nvSpPr>
        <p:spPr>
          <a:xfrm>
            <a:off x="7134820" y="1252598"/>
            <a:ext cx="982980" cy="32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pt-BR" sz="1100" dirty="0"/>
          </a:p>
        </p:txBody>
      </p:sp>
      <p:sp>
        <p:nvSpPr>
          <p:cNvPr id="40" name="Text 10"/>
          <p:cNvSpPr/>
          <p:nvPr/>
        </p:nvSpPr>
        <p:spPr>
          <a:xfrm>
            <a:off x="6906815" y="1011203"/>
            <a:ext cx="1438990" cy="381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cs typeface="Calibri" pitchFamily="34" charset="-120"/>
              </a:rPr>
              <a:t>3,23</a:t>
            </a:r>
            <a:endParaRPr lang="pt-BR" sz="2000" dirty="0">
              <a:solidFill>
                <a:srgbClr val="C00000"/>
              </a:solidFill>
            </a:endParaRPr>
          </a:p>
        </p:txBody>
      </p:sp>
      <p:sp>
        <p:nvSpPr>
          <p:cNvPr id="41" name="Text 14"/>
          <p:cNvSpPr/>
          <p:nvPr/>
        </p:nvSpPr>
        <p:spPr>
          <a:xfrm>
            <a:off x="6877645" y="1499323"/>
            <a:ext cx="1497330" cy="2590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Serviços: R$ 60,80 bi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Imunidade: R$ 18,81 bi</a:t>
            </a:r>
            <a:endParaRPr lang="pt-BR" sz="900" dirty="0"/>
          </a:p>
        </p:txBody>
      </p:sp>
      <p:sp>
        <p:nvSpPr>
          <p:cNvPr id="42" name="Shape 9"/>
          <p:cNvSpPr/>
          <p:nvPr/>
        </p:nvSpPr>
        <p:spPr>
          <a:xfrm>
            <a:off x="6058972" y="1170217"/>
            <a:ext cx="0" cy="459604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46" name="Text 18"/>
          <p:cNvSpPr/>
          <p:nvPr/>
        </p:nvSpPr>
        <p:spPr>
          <a:xfrm>
            <a:off x="1735478" y="2041105"/>
            <a:ext cx="537092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por habitante por UF (R$)</a:t>
            </a:r>
            <a:endParaRPr lang="pt-BR" sz="1200" dirty="0"/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05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01168" y="0"/>
            <a:ext cx="894283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94360" y="1516574"/>
            <a:ext cx="8046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4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Análise Quantitativa</a:t>
            </a:r>
          </a:p>
          <a:p>
            <a:pPr algn="ctr"/>
            <a:r>
              <a:rPr lang="pt-BR" sz="4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— Estrutural e Territorial</a:t>
            </a:r>
          </a:p>
        </p:txBody>
      </p:sp>
      <p:sp>
        <p:nvSpPr>
          <p:cNvPr id="6" name="Text 4"/>
          <p:cNvSpPr/>
          <p:nvPr/>
        </p:nvSpPr>
        <p:spPr>
          <a:xfrm>
            <a:off x="594360" y="4224528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Participação na oferta, cobertura e qualidade dos serviços CEBAS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746" y="298988"/>
            <a:ext cx="2036908" cy="43072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65" y="1062246"/>
            <a:ext cx="957670" cy="8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13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Papel Estruturante das Instituições com CEBAS – 2024 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cs typeface="Calibri" pitchFamily="34" charset="-120"/>
              </a:rPr>
              <a:t>As instituições filantrópicas desempenham papel estruturante na provisão de serviços públicos no país</a:t>
            </a:r>
            <a:endParaRPr lang="pt-BR" sz="1250" dirty="0"/>
          </a:p>
        </p:txBody>
      </p:sp>
      <p:sp>
        <p:nvSpPr>
          <p:cNvPr id="5" name="Shape 3"/>
          <p:cNvSpPr/>
          <p:nvPr/>
        </p:nvSpPr>
        <p:spPr>
          <a:xfrm>
            <a:off x="365760" y="1013802"/>
            <a:ext cx="2788920" cy="40411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65760" y="1359838"/>
            <a:ext cx="2788920" cy="3695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1.147 hospitais gerais com CEBAS — 21% do total nacional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/>
              <a:t>138 hospitais especializados com CEBAS — 13,2% do total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/>
              <a:t>273 milhões de procedimentos ambulatoriais realizados no SUS (5,5%)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/>
              <a:t>4,5 milhões de procedimentos hospitalares realizados no SUS (32,1%)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b="1" dirty="0"/>
              <a:t>725 municípios onde o único hospital geral é de entidade CEBAS (19,6 milhões de pessoas)</a:t>
            </a:r>
          </a:p>
        </p:txBody>
      </p:sp>
      <p:sp>
        <p:nvSpPr>
          <p:cNvPr id="10" name="Shape 8"/>
          <p:cNvSpPr/>
          <p:nvPr/>
        </p:nvSpPr>
        <p:spPr>
          <a:xfrm>
            <a:off x="3288030" y="1026160"/>
            <a:ext cx="2796540" cy="40411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291840" y="1359838"/>
            <a:ext cx="2788920" cy="3695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cs typeface="Calibri" pitchFamily="34" charset="-120"/>
              </a:rPr>
              <a:t>Um terço das instituições registradas no Censo SUAS são CEBAS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b="1" dirty="0"/>
              <a:t>1.382 centros dia: 70% das unidades e 73% das vagas no Brasil</a:t>
            </a:r>
          </a:p>
          <a:p>
            <a:pPr marL="342900" indent="-342900">
              <a:spcAft>
                <a:spcPts val="500"/>
              </a:spcAft>
              <a:buSzPct val="100000"/>
              <a:buFontTx/>
              <a:buChar char="•"/>
            </a:pPr>
            <a:r>
              <a:rPr lang="pt-BR" sz="1200" dirty="0"/>
              <a:t>887 municípios onde o único centro dia é CEBAS (39,7 milhões de pessoas)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/>
              <a:t>892 unidades de acolhimento de idosos — 45% das unidades e 50% das vagas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b="1" dirty="0"/>
              <a:t>574 municípios onde o único acolhimento de idosos é CEBAS (31,1 milhões de pessoas)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b="1" dirty="0"/>
              <a:t>~1,4 milhão de vagas socioassistenciais (Censo SUAS + CNEAS) </a:t>
            </a:r>
          </a:p>
        </p:txBody>
      </p:sp>
      <p:sp>
        <p:nvSpPr>
          <p:cNvPr id="15" name="Shape 13"/>
          <p:cNvSpPr/>
          <p:nvPr/>
        </p:nvSpPr>
        <p:spPr>
          <a:xfrm>
            <a:off x="6204966" y="1026160"/>
            <a:ext cx="2805684" cy="40411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201156" y="1359838"/>
            <a:ext cx="2805684" cy="3695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4.255 estabelecimentos de ensino básico com mais de 1,2 milhão de matriculados (~2,4% das matriculas)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cs typeface="Calibri" pitchFamily="34" charset="-120"/>
              </a:rPr>
              <a:t>126 mil matriculados na educação especial (~6%</a:t>
            </a: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das matriculas</a:t>
            </a:r>
            <a:r>
              <a:rPr lang="pt-BR" sz="1200" dirty="0">
                <a:latin typeface="Calibri" pitchFamily="34" charset="0"/>
                <a:cs typeface="Calibri" pitchFamily="34" charset="-120"/>
              </a:rPr>
              <a:t>)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cs typeface="Calibri" pitchFamily="34" charset="-120"/>
              </a:rPr>
              <a:t>139 estabelecimentos de Ensino Superior com 722 mil matriculados (~7,1%</a:t>
            </a: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das matriculas</a:t>
            </a:r>
            <a:r>
              <a:rPr lang="pt-BR" sz="1200" dirty="0">
                <a:latin typeface="Calibri" pitchFamily="34" charset="0"/>
                <a:cs typeface="Calibri" pitchFamily="34" charset="-120"/>
              </a:rPr>
              <a:t>)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b="1" dirty="0"/>
              <a:t>Nota mediana do ENEM superior à rede pública (incremento entre 10%, para Linguagens, e 34% para Matemática)</a:t>
            </a:r>
            <a:endParaRPr lang="pt-BR" sz="1200" dirty="0"/>
          </a:p>
          <a:p>
            <a:pPr marL="342900" indent="-342900">
              <a:spcAft>
                <a:spcPts val="500"/>
              </a:spcAft>
              <a:buSzPct val="100000"/>
              <a:buFontTx/>
              <a:buChar char="•"/>
            </a:pPr>
            <a:r>
              <a:rPr lang="pt-BR" sz="1200" dirty="0"/>
              <a:t>Nota mediana do ENADE superior à rede privada em quase todos os cursos (incremento médio de 15%)</a:t>
            </a:r>
          </a:p>
          <a:p>
            <a:pPr marL="342900" indent="-342900">
              <a:spcAft>
                <a:spcPts val="500"/>
              </a:spcAft>
              <a:buSzPct val="100000"/>
              <a:buFontTx/>
              <a:buChar char="•"/>
            </a:pPr>
            <a:r>
              <a:rPr lang="pt-BR" sz="1200" b="1" dirty="0">
                <a:latin typeface="Calibri" pitchFamily="34" charset="0"/>
                <a:cs typeface="Calibri" pitchFamily="34" charset="-120"/>
              </a:rPr>
              <a:t>334.816 bolsas </a:t>
            </a:r>
            <a:r>
              <a:rPr lang="pt-BR" sz="1200" b="1" dirty="0"/>
              <a:t>para que estudantes em vulnerabilidade acessem ensino de qualidade</a:t>
            </a:r>
            <a:endParaRPr lang="pt-BR" sz="1200" b="1" dirty="0"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26" name="Shape 4"/>
          <p:cNvSpPr/>
          <p:nvPr/>
        </p:nvSpPr>
        <p:spPr>
          <a:xfrm>
            <a:off x="365760" y="993228"/>
            <a:ext cx="2788920" cy="4114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 5"/>
          <p:cNvSpPr/>
          <p:nvPr/>
        </p:nvSpPr>
        <p:spPr>
          <a:xfrm>
            <a:off x="475488" y="1124966"/>
            <a:ext cx="2560320" cy="215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Saúde</a:t>
            </a:r>
            <a:endParaRPr lang="pt-BR" sz="1400" dirty="0"/>
          </a:p>
        </p:txBody>
      </p:sp>
      <p:sp>
        <p:nvSpPr>
          <p:cNvPr id="28" name="Shape 8"/>
          <p:cNvSpPr/>
          <p:nvPr/>
        </p:nvSpPr>
        <p:spPr>
          <a:xfrm>
            <a:off x="3291840" y="993228"/>
            <a:ext cx="2788920" cy="4114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Text 9"/>
          <p:cNvSpPr/>
          <p:nvPr/>
        </p:nvSpPr>
        <p:spPr>
          <a:xfrm>
            <a:off x="3401568" y="1124966"/>
            <a:ext cx="2560320" cy="215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Assistência Social</a:t>
            </a:r>
            <a:endParaRPr lang="pt-BR" sz="1400" dirty="0"/>
          </a:p>
        </p:txBody>
      </p:sp>
      <p:sp>
        <p:nvSpPr>
          <p:cNvPr id="30" name="Shape 12"/>
          <p:cNvSpPr/>
          <p:nvPr/>
        </p:nvSpPr>
        <p:spPr>
          <a:xfrm>
            <a:off x="6217920" y="993228"/>
            <a:ext cx="2788920" cy="41148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1" name="Text 13"/>
          <p:cNvSpPr/>
          <p:nvPr/>
        </p:nvSpPr>
        <p:spPr>
          <a:xfrm>
            <a:off x="6269736" y="1124966"/>
            <a:ext cx="2676144" cy="215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b="1" dirty="0">
                <a:solidFill>
                  <a:srgbClr val="1D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Educação</a:t>
            </a:r>
            <a:endParaRPr lang="pt-BR" sz="1400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78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Geral: CEBAS como a única opção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725 municípios (população de 19 milhões de pessoas) a única opção de hospital geral é CEBAS</a:t>
            </a:r>
            <a:endParaRPr lang="pt-BR" sz="1250" dirty="0"/>
          </a:p>
        </p:txBody>
      </p:sp>
      <p:sp>
        <p:nvSpPr>
          <p:cNvPr id="10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Shape 15"/>
          <p:cNvSpPr/>
          <p:nvPr/>
        </p:nvSpPr>
        <p:spPr>
          <a:xfrm>
            <a:off x="4171950" y="1884927"/>
            <a:ext cx="4606290" cy="1991748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3" name="Text 17"/>
          <p:cNvSpPr/>
          <p:nvPr/>
        </p:nvSpPr>
        <p:spPr>
          <a:xfrm>
            <a:off x="4268083" y="2104384"/>
            <a:ext cx="4414024" cy="1610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 população teria de percorrer dezenas de km até o hospital público mais próximo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Para a população de Vila Bela da Santíssima Trindade (MT), o hospital geral sem CEBAS e público  mais próximo fica a cerca de 200 km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Maior demanda por transporte sanitário, sobrecarga de unidades de referência e aumento de desigualdades no acesso aos serviço</a:t>
            </a:r>
          </a:p>
        </p:txBody>
      </p:sp>
      <p:sp>
        <p:nvSpPr>
          <p:cNvPr id="14" name="Shape 4"/>
          <p:cNvSpPr/>
          <p:nvPr/>
        </p:nvSpPr>
        <p:spPr>
          <a:xfrm>
            <a:off x="4171950" y="1830063"/>
            <a:ext cx="4606290" cy="54864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5"/>
          <p:cNvSpPr/>
          <p:nvPr/>
        </p:nvSpPr>
        <p:spPr>
          <a:xfrm>
            <a:off x="4263390" y="1900041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Cenário na ausência de hospitais CEBAS</a:t>
            </a:r>
            <a:endParaRPr lang="pt-BR" sz="13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124712"/>
            <a:ext cx="3498963" cy="37574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24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Instituições de Assistência Social: CEBAS como a Única Opção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3896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diversos serviços socioassistenciais, instituições CEBAS figuram como a única opção em vários municípios </a:t>
            </a:r>
            <a:endParaRPr lang="pt-BR" sz="1250" dirty="0"/>
          </a:p>
        </p:txBody>
      </p:sp>
      <p:sp>
        <p:nvSpPr>
          <p:cNvPr id="10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Shape 15"/>
          <p:cNvSpPr/>
          <p:nvPr/>
        </p:nvSpPr>
        <p:spPr>
          <a:xfrm>
            <a:off x="4171950" y="1884927"/>
            <a:ext cx="4606290" cy="2296548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8" name="Text 17"/>
          <p:cNvSpPr/>
          <p:nvPr/>
        </p:nvSpPr>
        <p:spPr>
          <a:xfrm>
            <a:off x="4268083" y="2389435"/>
            <a:ext cx="4414024" cy="1558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CEBAS são a única oferta local para diversos serviços socioassistenciais em centenas de municípios.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887 municípios dependem exclusivamente de CEBAS em centros-dia, alcançando quase 40 milhões de pessoas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 alternativa pública pode estar a dezenas de quilômetros: cerca de 65 km para acolhimento de idosos e 68 km para centros-dia</a:t>
            </a:r>
          </a:p>
        </p:txBody>
      </p:sp>
      <p:sp>
        <p:nvSpPr>
          <p:cNvPr id="9" name="Shape 4"/>
          <p:cNvSpPr/>
          <p:nvPr/>
        </p:nvSpPr>
        <p:spPr>
          <a:xfrm>
            <a:off x="4171950" y="1830063"/>
            <a:ext cx="4606290" cy="54864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5"/>
          <p:cNvSpPr/>
          <p:nvPr/>
        </p:nvSpPr>
        <p:spPr>
          <a:xfrm>
            <a:off x="4263390" y="1893556"/>
            <a:ext cx="451485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Cenário na ausência das instituições de assistência social CEBAS</a:t>
            </a:r>
            <a:endParaRPr lang="pt-BR" sz="13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900" y="1124712"/>
            <a:ext cx="3438525" cy="3829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593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Expansão do Ensino com Qualidade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muitos alunos, as instituições com CEBAS viabilizam acesso a uma qualidade educacional que não estaria disponível no cenário contrafactual</a:t>
            </a:r>
            <a:endParaRPr lang="en-US" sz="1250" dirty="0"/>
          </a:p>
        </p:txBody>
      </p:sp>
      <p:sp>
        <p:nvSpPr>
          <p:cNvPr id="10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Shape 3"/>
          <p:cNvSpPr/>
          <p:nvPr/>
        </p:nvSpPr>
        <p:spPr>
          <a:xfrm>
            <a:off x="914992" y="1759548"/>
            <a:ext cx="7200308" cy="3010807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000" dirty="0"/>
          </a:p>
        </p:txBody>
      </p:sp>
      <p:sp>
        <p:nvSpPr>
          <p:cNvPr id="13" name="Shape 4"/>
          <p:cNvSpPr/>
          <p:nvPr/>
        </p:nvSpPr>
        <p:spPr>
          <a:xfrm>
            <a:off x="914992" y="1759549"/>
            <a:ext cx="7200308" cy="54864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5"/>
          <p:cNvSpPr/>
          <p:nvPr/>
        </p:nvSpPr>
        <p:spPr>
          <a:xfrm>
            <a:off x="1151933" y="1817987"/>
            <a:ext cx="591058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os números revelam:</a:t>
            </a:r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1151933" y="2395438"/>
            <a:ext cx="6840134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dirty="0">
                <a:latin typeface="Calibri" pitchFamily="34" charset="0"/>
                <a:cs typeface="Calibri" pitchFamily="34" charset="-120"/>
              </a:rPr>
              <a:t>No Enem, os alunos das instituições CEBAS tem desempenho igual ou superior aos do ensino privado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endParaRPr lang="pt-BR" dirty="0">
              <a:latin typeface="Calibri" pitchFamily="34" charset="0"/>
              <a:cs typeface="Calibri" pitchFamily="34" charset="-120"/>
            </a:endParaRP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dirty="0">
                <a:latin typeface="Calibri" pitchFamily="34" charset="0"/>
                <a:cs typeface="Calibri" pitchFamily="34" charset="-120"/>
              </a:rPr>
              <a:t>Já no ensino superior, os estudantes das instituições com CEBAS superam os das instituições privadas e se aproximam ao das entidades públicas</a:t>
            </a:r>
            <a:endParaRPr lang="en-US" dirty="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01168" y="0"/>
            <a:ext cx="894283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94360" y="1516574"/>
            <a:ext cx="8046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4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Considerações Finais</a:t>
            </a:r>
          </a:p>
        </p:txBody>
      </p:sp>
      <p:sp>
        <p:nvSpPr>
          <p:cNvPr id="6" name="Text 4"/>
          <p:cNvSpPr/>
          <p:nvPr/>
        </p:nvSpPr>
        <p:spPr>
          <a:xfrm>
            <a:off x="594360" y="4224528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Síntese dos achados e implicações para o debate público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746" y="298988"/>
            <a:ext cx="2036908" cy="43072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65" y="1062246"/>
            <a:ext cx="957670" cy="8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90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o estudo demonstra</a:t>
            </a:r>
            <a:endParaRPr lang="pt-BR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502920" cy="658368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0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pt-BR" sz="1800" dirty="0"/>
          </a:p>
        </p:txBody>
      </p:sp>
      <p:sp>
        <p:nvSpPr>
          <p:cNvPr id="6" name="Shape 4"/>
          <p:cNvSpPr/>
          <p:nvPr/>
        </p:nvSpPr>
        <p:spPr>
          <a:xfrm>
            <a:off x="896112" y="914400"/>
            <a:ext cx="7882128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24128" y="941832"/>
            <a:ext cx="2743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50" b="1" dirty="0">
                <a:solidFill>
                  <a:srgbClr val="1D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imunidade tributária não é renúncia fiscal</a:t>
            </a:r>
            <a:endParaRPr lang="pt-BR" sz="1150" dirty="0"/>
          </a:p>
        </p:txBody>
      </p:sp>
      <p:sp>
        <p:nvSpPr>
          <p:cNvPr id="8" name="Shape 6"/>
          <p:cNvSpPr/>
          <p:nvPr/>
        </p:nvSpPr>
        <p:spPr>
          <a:xfrm>
            <a:off x="3822192" y="969264"/>
            <a:ext cx="0" cy="530352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931920" y="941832"/>
            <a:ext cx="4709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uma definição constitucional dos limites do campo tributável — não uma escolha discricionária de política econômica. Tratá-la como gasto tributário é um equívoco analítico.</a:t>
            </a:r>
            <a:endParaRPr lang="pt-BR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1719072"/>
            <a:ext cx="502920" cy="65836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65760" y="1719072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pt-BR" sz="1800" dirty="0"/>
          </a:p>
        </p:txBody>
      </p:sp>
      <p:sp>
        <p:nvSpPr>
          <p:cNvPr id="12" name="Shape 10"/>
          <p:cNvSpPr/>
          <p:nvPr/>
        </p:nvSpPr>
        <p:spPr>
          <a:xfrm>
            <a:off x="896112" y="1719072"/>
            <a:ext cx="7882128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024128" y="1746504"/>
            <a:ext cx="2743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serviços prestados superam a imunidade em todos os setores</a:t>
            </a:r>
            <a:endParaRPr lang="pt-BR" sz="1150" dirty="0"/>
          </a:p>
        </p:txBody>
      </p:sp>
      <p:sp>
        <p:nvSpPr>
          <p:cNvPr id="14" name="Shape 12"/>
          <p:cNvSpPr/>
          <p:nvPr/>
        </p:nvSpPr>
        <p:spPr>
          <a:xfrm>
            <a:off x="3822192" y="1773936"/>
            <a:ext cx="0" cy="530352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3931920" y="1746504"/>
            <a:ext cx="4709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Essas são estimativas conservadoras — não capturam todos os benefícios.</a:t>
            </a:r>
            <a:endParaRPr lang="pt-BR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2523744"/>
            <a:ext cx="50292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365760" y="2523744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pt-BR" sz="1800" dirty="0"/>
          </a:p>
        </p:txBody>
      </p:sp>
      <p:sp>
        <p:nvSpPr>
          <p:cNvPr id="18" name="Shape 16"/>
          <p:cNvSpPr/>
          <p:nvPr/>
        </p:nvSpPr>
        <p:spPr>
          <a:xfrm>
            <a:off x="896112" y="2523744"/>
            <a:ext cx="7882128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024128" y="2551176"/>
            <a:ext cx="2743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entidades CEBAS são parte estrutural da provisão de serviços públicos</a:t>
            </a:r>
            <a:endParaRPr lang="pt-BR" sz="1150" dirty="0"/>
          </a:p>
        </p:txBody>
      </p:sp>
      <p:sp>
        <p:nvSpPr>
          <p:cNvPr id="20" name="Shape 18"/>
          <p:cNvSpPr/>
          <p:nvPr/>
        </p:nvSpPr>
        <p:spPr>
          <a:xfrm>
            <a:off x="3822192" y="2578608"/>
            <a:ext cx="0" cy="530352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3931920" y="2551176"/>
            <a:ext cx="4709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são parceiros marginais ou complementares, são parte estrutural da infraestrutura social do país. </a:t>
            </a:r>
            <a:endParaRPr lang="pt-BR" sz="1100" dirty="0"/>
          </a:p>
        </p:txBody>
      </p:sp>
      <p:sp>
        <p:nvSpPr>
          <p:cNvPr id="22" name="Shape 20"/>
          <p:cNvSpPr/>
          <p:nvPr/>
        </p:nvSpPr>
        <p:spPr>
          <a:xfrm>
            <a:off x="365760" y="3328416"/>
            <a:ext cx="502920" cy="658368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365760" y="3328416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pt-BR" sz="1800" dirty="0"/>
          </a:p>
        </p:txBody>
      </p:sp>
      <p:sp>
        <p:nvSpPr>
          <p:cNvPr id="24" name="Shape 22"/>
          <p:cNvSpPr/>
          <p:nvPr/>
        </p:nvSpPr>
        <p:spPr>
          <a:xfrm>
            <a:off x="896112" y="3328416"/>
            <a:ext cx="7882128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024128" y="3355848"/>
            <a:ext cx="2743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5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centenas de municípios, são a única alternativa disponível</a:t>
            </a:r>
            <a:endParaRPr lang="pt-BR" sz="1150" dirty="0"/>
          </a:p>
        </p:txBody>
      </p:sp>
      <p:sp>
        <p:nvSpPr>
          <p:cNvPr id="26" name="Shape 24"/>
          <p:cNvSpPr/>
          <p:nvPr/>
        </p:nvSpPr>
        <p:spPr>
          <a:xfrm>
            <a:off x="3822192" y="3383280"/>
            <a:ext cx="0" cy="530352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3931920" y="3355848"/>
            <a:ext cx="4709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725 municípios (19,6 mi pessoas) dependem exclusivamente do CEBAS para atendimento hospitalar geral. Padrão semelhante na assistência social.</a:t>
            </a:r>
            <a:endParaRPr lang="pt-BR" sz="1100" dirty="0"/>
          </a:p>
        </p:txBody>
      </p:sp>
      <p:sp>
        <p:nvSpPr>
          <p:cNvPr id="28" name="Shape 26"/>
          <p:cNvSpPr/>
          <p:nvPr/>
        </p:nvSpPr>
        <p:spPr>
          <a:xfrm>
            <a:off x="365760" y="4133088"/>
            <a:ext cx="502920" cy="658368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365760" y="4133088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pt-BR" sz="1800" dirty="0"/>
          </a:p>
        </p:txBody>
      </p:sp>
      <p:sp>
        <p:nvSpPr>
          <p:cNvPr id="30" name="Shape 28"/>
          <p:cNvSpPr/>
          <p:nvPr/>
        </p:nvSpPr>
        <p:spPr>
          <a:xfrm>
            <a:off x="896112" y="4133088"/>
            <a:ext cx="7882128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1024128" y="4160520"/>
            <a:ext cx="2743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50" b="1" dirty="0">
                <a:solidFill>
                  <a:srgbClr val="1D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educação: acesso ampliado com qualidade consistente</a:t>
            </a:r>
            <a:endParaRPr lang="pt-BR" sz="1150" dirty="0"/>
          </a:p>
        </p:txBody>
      </p:sp>
      <p:sp>
        <p:nvSpPr>
          <p:cNvPr id="32" name="Shape 30"/>
          <p:cNvSpPr/>
          <p:nvPr/>
        </p:nvSpPr>
        <p:spPr>
          <a:xfrm>
            <a:off x="3822192" y="4187952"/>
            <a:ext cx="0" cy="530352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3931920" y="4160520"/>
            <a:ext cx="4709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Bolsas para baixa renda, desempenho superior ao privado tradicional no ENADE (45,3 vs. 39,5) e ao público no ENEM</a:t>
            </a:r>
            <a:endParaRPr lang="pt-BR" sz="1100" dirty="0"/>
          </a:p>
        </p:txBody>
      </p:sp>
      <p:pic>
        <p:nvPicPr>
          <p:cNvPr id="34" name="Imagem 3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01168" y="0"/>
            <a:ext cx="894283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94360" y="2080336"/>
            <a:ext cx="8046720" cy="7027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pt-BR" sz="4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Obrigado</a:t>
            </a:r>
            <a:endParaRPr lang="pt-BR" sz="4400" dirty="0"/>
          </a:p>
        </p:txBody>
      </p:sp>
      <p:sp>
        <p:nvSpPr>
          <p:cNvPr id="10" name="Text 4"/>
          <p:cNvSpPr/>
          <p:nvPr/>
        </p:nvSpPr>
        <p:spPr>
          <a:xfrm>
            <a:off x="653795" y="3026154"/>
            <a:ext cx="4661155" cy="5382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b="1" dirty="0"/>
              <a:t>Dúvidas envie para: fonif@fonif.org.br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981" y="217394"/>
            <a:ext cx="1926864" cy="1684946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36" y="628489"/>
            <a:ext cx="4079997" cy="862755"/>
          </a:xfrm>
          <a:prstGeom prst="rect">
            <a:avLst/>
          </a:prstGeom>
        </p:spPr>
      </p:pic>
      <p:sp>
        <p:nvSpPr>
          <p:cNvPr id="5" name="Retângulo Arredondado 4"/>
          <p:cNvSpPr/>
          <p:nvPr/>
        </p:nvSpPr>
        <p:spPr>
          <a:xfrm>
            <a:off x="1637314" y="4340225"/>
            <a:ext cx="2934686" cy="349572"/>
          </a:xfrm>
          <a:prstGeom prst="roundRect">
            <a:avLst/>
          </a:prstGeom>
          <a:solidFill>
            <a:srgbClr val="D6102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www.fonif.org.br</a:t>
            </a:r>
          </a:p>
        </p:txBody>
      </p:sp>
      <p:sp>
        <p:nvSpPr>
          <p:cNvPr id="14" name="Shape 15"/>
          <p:cNvSpPr/>
          <p:nvPr/>
        </p:nvSpPr>
        <p:spPr>
          <a:xfrm>
            <a:off x="6381770" y="2827479"/>
            <a:ext cx="2666980" cy="2030271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3" name="Text 3"/>
          <p:cNvSpPr/>
          <p:nvPr/>
        </p:nvSpPr>
        <p:spPr>
          <a:xfrm>
            <a:off x="6481261" y="3006775"/>
            <a:ext cx="2628900" cy="15397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pt-BR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Equipe Fipe:</a:t>
            </a:r>
          </a:p>
          <a:p>
            <a:endParaRPr lang="pt-BR" sz="1600" i="1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pt-BR" sz="11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Fernanda Gabriela Borger (coordenadora)</a:t>
            </a:r>
          </a:p>
          <a:p>
            <a:r>
              <a:rPr lang="pt-BR" sz="11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Alison Pablo de Oliveira</a:t>
            </a:r>
          </a:p>
          <a:p>
            <a:r>
              <a:rPr lang="pt-BR" sz="11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Bruno Oliva</a:t>
            </a:r>
          </a:p>
          <a:p>
            <a:r>
              <a:rPr lang="pt-BR" sz="11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Camila Cristina Da Silva</a:t>
            </a:r>
          </a:p>
          <a:p>
            <a:r>
              <a:rPr lang="pt-BR" sz="11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Eduardo Zylberstajn</a:t>
            </a:r>
          </a:p>
          <a:p>
            <a:r>
              <a:rPr lang="pt-BR" sz="11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Gabriel Dib</a:t>
            </a:r>
          </a:p>
          <a:p>
            <a:r>
              <a:rPr lang="pt-BR" sz="11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Tales Rozenfeld</a:t>
            </a:r>
            <a:endParaRPr lang="pt-BR" sz="1600" i="1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76A1CFA-4077-FF3E-D5B8-5D1758AF0782}"/>
              </a:ext>
            </a:extLst>
          </p:cNvPr>
          <p:cNvSpPr/>
          <p:nvPr/>
        </p:nvSpPr>
        <p:spPr>
          <a:xfrm>
            <a:off x="653794" y="3645221"/>
            <a:ext cx="4661155" cy="3947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b="1" dirty="0"/>
              <a:t>O estudo completo encontra-se no site do Fonif</a:t>
            </a:r>
          </a:p>
        </p:txBody>
      </p:sp>
    </p:spTree>
    <p:extLst>
      <p:ext uri="{BB962C8B-B14F-4D97-AF65-F5344CB8AC3E}">
        <p14:creationId xmlns:p14="http://schemas.microsoft.com/office/powerpoint/2010/main" val="993394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01168" y="0"/>
            <a:ext cx="894283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94360" y="1516574"/>
            <a:ext cx="8046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4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Por que este estudo?</a:t>
            </a:r>
          </a:p>
        </p:txBody>
      </p:sp>
      <p:sp>
        <p:nvSpPr>
          <p:cNvPr id="6" name="Text 4"/>
          <p:cNvSpPr/>
          <p:nvPr/>
        </p:nvSpPr>
        <p:spPr>
          <a:xfrm>
            <a:off x="594360" y="4224528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Papel das instituições filantrópicas e o debate fiscal contemporâneo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746" y="298988"/>
            <a:ext cx="2036908" cy="43072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65" y="1062246"/>
            <a:ext cx="957670" cy="8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6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Implicações para Mensuração Econômica e Certificação CEBAS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imunidade não está fora do alcance da análise empírica — mas demanda critérios distintos dos aplicáveis a renúncias fiscais</a:t>
            </a:r>
            <a:endParaRPr lang="pt-BR" sz="1250" dirty="0"/>
          </a:p>
        </p:txBody>
      </p:sp>
      <p:sp>
        <p:nvSpPr>
          <p:cNvPr id="5" name="Shape 3"/>
          <p:cNvSpPr/>
          <p:nvPr/>
        </p:nvSpPr>
        <p:spPr>
          <a:xfrm>
            <a:off x="365760" y="1010412"/>
            <a:ext cx="3393440" cy="217474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65760" y="1010412"/>
            <a:ext cx="3393440" cy="41148"/>
          </a:xfrm>
          <a:prstGeom prst="rect">
            <a:avLst/>
          </a:prstGeom>
          <a:solidFill>
            <a:srgbClr val="1B3A6B"/>
          </a:solidFill>
          <a:ln w="1270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7201" y="1074420"/>
            <a:ext cx="33201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Renúncia vs imunidade</a:t>
            </a:r>
            <a:endParaRPr lang="pt-BR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1495425"/>
            <a:ext cx="3393440" cy="15587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cs typeface="Calibri" pitchFamily="34" charset="-120"/>
              </a:rPr>
              <a:t>Renúncia: </a:t>
            </a:r>
          </a:p>
          <a:p>
            <a:pPr marL="800100" lvl="1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cs typeface="Calibri" pitchFamily="34" charset="-120"/>
              </a:rPr>
              <a:t>Decisão discricionária de política pública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/>
              <a:t>Imunidade: </a:t>
            </a:r>
          </a:p>
          <a:p>
            <a:pPr marL="800100" lvl="1" indent="-342900">
              <a:spcAft>
                <a:spcPts val="500"/>
              </a:spcAft>
              <a:buSzPct val="100000"/>
              <a:buChar char="•"/>
            </a:pPr>
            <a:r>
              <a:rPr lang="pt-BR" sz="1200" dirty="0"/>
              <a:t>Limitação constitucional ao poder de tributar </a:t>
            </a:r>
          </a:p>
        </p:txBody>
      </p:sp>
      <p:sp>
        <p:nvSpPr>
          <p:cNvPr id="9" name="Shape 7"/>
          <p:cNvSpPr/>
          <p:nvPr/>
        </p:nvSpPr>
        <p:spPr>
          <a:xfrm>
            <a:off x="4064000" y="1018032"/>
            <a:ext cx="4724400" cy="2167128"/>
          </a:xfrm>
          <a:prstGeom prst="rect">
            <a:avLst/>
          </a:prstGeom>
          <a:solidFill>
            <a:schemeClr val="bg1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064000" y="1016762"/>
            <a:ext cx="4724400" cy="41148"/>
          </a:xfrm>
          <a:prstGeom prst="rect">
            <a:avLst/>
          </a:prstGeom>
          <a:solidFill>
            <a:srgbClr val="B91C1C"/>
          </a:solidFill>
          <a:ln w="1270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216400" y="1087120"/>
            <a:ext cx="4480561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este estudo mede:</a:t>
            </a:r>
            <a:endParaRPr lang="pt-BR" sz="1300" dirty="0">
              <a:solidFill>
                <a:srgbClr val="B91C1C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4064000" y="1598930"/>
            <a:ext cx="4724400" cy="15405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+mj-lt"/>
                <a:ea typeface="Calibri" pitchFamily="34" charset="-122"/>
                <a:cs typeface="Calibri" pitchFamily="34" charset="-120"/>
              </a:rPr>
              <a:t>Estimativa de valor econômico dos serviços prestados</a:t>
            </a:r>
          </a:p>
          <a:p>
            <a:pPr marL="800100" lvl="1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+mj-lt"/>
                <a:ea typeface="Calibri" pitchFamily="34" charset="-122"/>
                <a:cs typeface="Calibri" pitchFamily="34" charset="-120"/>
              </a:rPr>
              <a:t>Volume de atendimentos</a:t>
            </a:r>
          </a:p>
          <a:p>
            <a:pPr marL="800100" lvl="1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+mj-lt"/>
                <a:ea typeface="Calibri" pitchFamily="34" charset="-122"/>
                <a:cs typeface="Calibri" pitchFamily="34" charset="-120"/>
              </a:rPr>
              <a:t>Preços de referência</a:t>
            </a:r>
            <a:endParaRPr lang="pt-BR" sz="1200" dirty="0">
              <a:latin typeface="+mj-lt"/>
            </a:endParaRPr>
          </a:p>
          <a:p>
            <a:pPr marL="342900" indent="-342900">
              <a:spcAft>
                <a:spcPts val="500"/>
              </a:spcAft>
              <a:buSzPct val="100000"/>
              <a:buFontTx/>
              <a:buChar char="•"/>
            </a:pPr>
            <a:r>
              <a:rPr lang="pt-BR" sz="1200" dirty="0">
                <a:latin typeface="+mj-lt"/>
                <a:cs typeface="Calibri" pitchFamily="34" charset="-120"/>
              </a:rPr>
              <a:t>Resultados reconhecidamente conservadores </a:t>
            </a: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(limite inferior) — não capturam a totalidade dos benefícios</a:t>
            </a:r>
          </a:p>
          <a:p>
            <a:pPr marL="342900" indent="-342900">
              <a:spcAft>
                <a:spcPts val="500"/>
              </a:spcAft>
              <a:buSzPct val="100000"/>
              <a:buFontTx/>
              <a:buChar char="•"/>
            </a:pPr>
            <a:r>
              <a:rPr lang="pt-BR" sz="1200" dirty="0">
                <a:ea typeface="Calibri" pitchFamily="34" charset="-122"/>
                <a:cs typeface="Calibri" pitchFamily="34" charset="-120"/>
              </a:rPr>
              <a:t>Inserção territorial e participação relativa na oferta por município</a:t>
            </a:r>
            <a:endParaRPr lang="pt-BR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endParaRPr lang="pt-BR" sz="1200" dirty="0">
              <a:latin typeface="+mj-lt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65760" y="3291840"/>
            <a:ext cx="8422640" cy="1645920"/>
          </a:xfrm>
          <a:prstGeom prst="rect">
            <a:avLst/>
          </a:prstGeom>
          <a:solidFill>
            <a:schemeClr val="bg1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365760" y="3285490"/>
            <a:ext cx="8412480" cy="41148"/>
          </a:xfrm>
          <a:prstGeom prst="rect">
            <a:avLst/>
          </a:prstGeom>
          <a:solidFill>
            <a:srgbClr val="1D5FAD"/>
          </a:solidFill>
          <a:ln w="1270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48640" y="3324098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dirty="0">
                <a:solidFill>
                  <a:srgbClr val="1D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Implicações práticas da certificação CEBAS</a:t>
            </a:r>
            <a:endParaRPr lang="pt-BR" sz="1300" dirty="0">
              <a:solidFill>
                <a:srgbClr val="1D5FAD"/>
              </a:solidFill>
            </a:endParaRPr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830397"/>
              </p:ext>
            </p:extLst>
          </p:nvPr>
        </p:nvGraphicFramePr>
        <p:xfrm>
          <a:off x="457200" y="3703320"/>
          <a:ext cx="8229600" cy="117043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89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0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b="1" noProof="0" dirty="0"/>
                        <a:t>Setor</a:t>
                      </a:r>
                      <a:endParaRPr lang="pt-BR" sz="1100" b="1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b="1" noProof="0" dirty="0"/>
                        <a:t>Contrapartida exigida</a:t>
                      </a:r>
                      <a:endParaRPr lang="pt-BR" sz="1100" b="1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noProof="0" dirty="0"/>
                        <a:t>Saúde</a:t>
                      </a:r>
                      <a:endParaRPr lang="pt-BR" sz="110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noProof="0" dirty="0"/>
                        <a:t>60% da produção destinada ao SUS</a:t>
                      </a:r>
                      <a:endParaRPr lang="pt-BR" sz="110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noProof="0" dirty="0"/>
                        <a:t>Educação</a:t>
                      </a:r>
                      <a:endParaRPr lang="pt-BR" sz="110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noProof="0" dirty="0"/>
                        <a:t>1 bolsa equivalente para cada 5 alunos pagantes (1 para 4 na ausência de ProUni)</a:t>
                      </a:r>
                      <a:endParaRPr lang="pt-BR" sz="110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noProof="0" dirty="0"/>
                        <a:t>Assistência Social</a:t>
                      </a:r>
                      <a:endParaRPr lang="pt-BR" sz="110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noProof="0" dirty="0"/>
                        <a:t>Prestação gratuita de serviços à população vulnerável</a:t>
                      </a:r>
                      <a:endParaRPr lang="pt-BR" sz="110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" name="Imagem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Estratégia Metodológica — Visão Geral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Abordagem integrada que articula evidências qualitativas e quantitativas, evitando reducionismos fiscais</a:t>
            </a:r>
            <a:endParaRPr lang="pt-BR" sz="1250" dirty="0"/>
          </a:p>
        </p:txBody>
      </p:sp>
      <p:sp>
        <p:nvSpPr>
          <p:cNvPr id="5" name="Shape 3"/>
          <p:cNvSpPr/>
          <p:nvPr/>
        </p:nvSpPr>
        <p:spPr>
          <a:xfrm>
            <a:off x="365760" y="1013802"/>
            <a:ext cx="2788920" cy="39395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65760" y="1662772"/>
            <a:ext cx="2739390" cy="26809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12 entrevistas semiestruturadas com gestores de instituições filantrópicas (saúde, educação e assistência social)</a:t>
            </a:r>
            <a:endParaRPr lang="pt-BR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4 eixos: caracterização, papel da imunidade, impactos e desafios</a:t>
            </a:r>
            <a:endParaRPr lang="pt-BR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 dados administrativos com dimensões não observáveis</a:t>
            </a:r>
            <a:endParaRPr lang="pt-BR" sz="1200" dirty="0"/>
          </a:p>
        </p:txBody>
      </p:sp>
      <p:sp>
        <p:nvSpPr>
          <p:cNvPr id="10" name="Shape 8"/>
          <p:cNvSpPr/>
          <p:nvPr/>
        </p:nvSpPr>
        <p:spPr>
          <a:xfrm>
            <a:off x="3288030" y="1026160"/>
            <a:ext cx="2796540" cy="39395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291840" y="1662772"/>
            <a:ext cx="2788920" cy="24297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Quantifica o valor econômico dos serviços prestados por setor</a:t>
            </a:r>
          </a:p>
          <a:p>
            <a:pPr marL="800100" lvl="1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cs typeface="Calibri" pitchFamily="34" charset="-120"/>
              </a:rPr>
              <a:t>Métricas setoriais de quantidade</a:t>
            </a:r>
          </a:p>
          <a:p>
            <a:pPr marL="800100" lvl="1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cs typeface="Calibri" pitchFamily="34" charset="-120"/>
              </a:rPr>
              <a:t>Preços de referência do mercado</a:t>
            </a:r>
            <a:endParaRPr lang="pt-BR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Indicador de Serviços pela Imunidade</a:t>
            </a:r>
          </a:p>
          <a:p>
            <a:pPr marL="342900" indent="-342900">
              <a:spcAft>
                <a:spcPts val="500"/>
              </a:spcAft>
              <a:buSzPct val="100000"/>
              <a:buFontTx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Foco em 2024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endParaRPr lang="pt-BR" sz="1200" dirty="0"/>
          </a:p>
        </p:txBody>
      </p:sp>
      <p:sp>
        <p:nvSpPr>
          <p:cNvPr id="15" name="Shape 13"/>
          <p:cNvSpPr/>
          <p:nvPr/>
        </p:nvSpPr>
        <p:spPr>
          <a:xfrm>
            <a:off x="6204966" y="1026160"/>
            <a:ext cx="2805684" cy="39395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217920" y="1662772"/>
            <a:ext cx="2788920" cy="26492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Relevância institucional das entidades filantrópicas 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Mapeamento territorial: densidade, cobertura, municípios de exclusividade CEBAS, e distância ao substituto público mais próximo</a:t>
            </a:r>
            <a:endParaRPr lang="pt-BR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Composição da oferta: participação relativa frente ao público e privado</a:t>
            </a:r>
            <a:endParaRPr lang="pt-BR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Qualidade: desempenho educacional (ENEM, ENADE)</a:t>
            </a:r>
          </a:p>
          <a:p>
            <a:pPr marL="342900" indent="-342900">
              <a:spcAft>
                <a:spcPts val="500"/>
              </a:spcAft>
              <a:buSzPct val="100000"/>
              <a:buFontTx/>
              <a:buChar char="•"/>
            </a:pPr>
            <a:r>
              <a:rPr lang="pt-BR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Foco em 2024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endParaRPr lang="pt-BR" sz="1200" dirty="0"/>
          </a:p>
        </p:txBody>
      </p:sp>
      <p:sp>
        <p:nvSpPr>
          <p:cNvPr id="26" name="Shape 4"/>
          <p:cNvSpPr/>
          <p:nvPr/>
        </p:nvSpPr>
        <p:spPr>
          <a:xfrm>
            <a:off x="365760" y="993228"/>
            <a:ext cx="2788920" cy="4114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 5"/>
          <p:cNvSpPr/>
          <p:nvPr/>
        </p:nvSpPr>
        <p:spPr>
          <a:xfrm>
            <a:off x="475488" y="10480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– Pesquisa Qualitativa</a:t>
            </a:r>
            <a:endParaRPr lang="pt-BR" dirty="0"/>
          </a:p>
        </p:txBody>
      </p:sp>
      <p:sp>
        <p:nvSpPr>
          <p:cNvPr id="28" name="Shape 8"/>
          <p:cNvSpPr/>
          <p:nvPr/>
        </p:nvSpPr>
        <p:spPr>
          <a:xfrm>
            <a:off x="3291840" y="993228"/>
            <a:ext cx="2788920" cy="4114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Text 9"/>
          <p:cNvSpPr/>
          <p:nvPr/>
        </p:nvSpPr>
        <p:spPr>
          <a:xfrm>
            <a:off x="3401568" y="10480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b="1" dirty="0">
                <a:solidFill>
                  <a:srgbClr val="B91C1C"/>
                </a:solidFill>
                <a:latin typeface="Calibri" pitchFamily="34" charset="0"/>
                <a:cs typeface="Calibri" pitchFamily="34" charset="-120"/>
              </a:rPr>
              <a:t>2 – Valoração Econômica</a:t>
            </a:r>
            <a:endParaRPr lang="pt-BR" dirty="0"/>
          </a:p>
        </p:txBody>
      </p:sp>
      <p:sp>
        <p:nvSpPr>
          <p:cNvPr id="30" name="Shape 12"/>
          <p:cNvSpPr/>
          <p:nvPr/>
        </p:nvSpPr>
        <p:spPr>
          <a:xfrm>
            <a:off x="6217920" y="993228"/>
            <a:ext cx="2788920" cy="41148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1" name="Text 13"/>
          <p:cNvSpPr/>
          <p:nvPr/>
        </p:nvSpPr>
        <p:spPr>
          <a:xfrm>
            <a:off x="6269736" y="1048092"/>
            <a:ext cx="26761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b="1" dirty="0">
                <a:solidFill>
                  <a:srgbClr val="1D5F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– Análise Estrutural</a:t>
            </a:r>
            <a:endParaRPr lang="pt-BR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Bases de Dados Utilizadas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Integração de fontes administrativas públicas: transparência, reprodutibilidade e rastreabilidade</a:t>
            </a:r>
            <a:endParaRPr lang="pt-BR" sz="125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102032"/>
              </p:ext>
            </p:extLst>
          </p:nvPr>
        </p:nvGraphicFramePr>
        <p:xfrm>
          <a:off x="365760" y="1079500"/>
          <a:ext cx="8412480" cy="3784602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9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93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Setor / Tema</a:t>
                      </a:r>
                      <a:endParaRPr lang="pt-BR" sz="11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Fonte principal</a:t>
                      </a:r>
                      <a:endParaRPr lang="pt-BR" sz="11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1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Uso no estudo</a:t>
                      </a:r>
                      <a:endParaRPr lang="pt-BR" sz="110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3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b="1" noProof="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Identificação CEBAS</a:t>
                      </a:r>
                      <a:endParaRPr lang="pt-BR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MS, MDS, MEC + Receita Federal (CNPJ)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Listas de certificação ativas por ano × cadastro de empresas e estabelecimentos → painel de CNPJ raiz por data de referência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3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b="1" noProof="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Saúde</a:t>
                      </a:r>
                      <a:endParaRPr lang="pt-BR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DATASUS: CNES, SIH/SUS, SIA/SUS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Estabelecimentos, internações e produção ambulatorial — competência 2024; download via FTP do DATASUS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3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b="1" noProof="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Educação Básica</a:t>
                      </a:r>
                      <a:endParaRPr lang="pt-BR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INEP: Censo Escolar 2024 + ENEM 2024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Matrículas por nível e modalidade, mantenedoras; desempenho por escola e área do conhecimento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3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b="1" noProof="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Educação Superior</a:t>
                      </a:r>
                      <a:endParaRPr lang="pt-BR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INEP: Censo ES 2024 + ENADE 2021–2023 + CAPES+ e-MEC 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Matrículas de graduação e pós; conversão código IES → CNPJ via e-MEC; ciclo trienal ENADE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3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b="1" noProof="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Assistência Social</a:t>
                      </a:r>
                      <a:endParaRPr lang="pt-BR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MDS: Censo SUAS NV2024 + CNEAS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Acolhimento, centro dia, convivência e família acolhedora — capacidade, público e natureza jurídica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33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pt-BR" sz="1050" b="1" kern="1200" noProof="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Preços de Referência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Tabela SUS Paulista, Tabela</a:t>
                      </a:r>
                      <a:r>
                        <a:rPr lang="pt-BR" sz="1050" baseline="0" noProof="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SUS MS, IPC-Fipe, editais de serviços socioassistenciais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Valoração</a:t>
                      </a:r>
                      <a:r>
                        <a:rPr lang="pt-BR" sz="1050" baseline="0" noProof="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dos serviços prestados.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265431"/>
                  </a:ext>
                </a:extLst>
              </a:tr>
              <a:tr h="51709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b="1" noProof="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Auxiliares</a:t>
                      </a:r>
                      <a:endParaRPr lang="pt-BR" sz="10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IBGE Censo 2022,  IPCA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050" noProof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Renda e população por município</a:t>
                      </a:r>
                      <a:endParaRPr lang="pt-BR" sz="1050" noProof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01168" y="0"/>
            <a:ext cx="894283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94360" y="1516574"/>
            <a:ext cx="8046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4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Análise Qualitativa</a:t>
            </a:r>
          </a:p>
        </p:txBody>
      </p:sp>
      <p:sp>
        <p:nvSpPr>
          <p:cNvPr id="6" name="Text 4"/>
          <p:cNvSpPr/>
          <p:nvPr/>
        </p:nvSpPr>
        <p:spPr>
          <a:xfrm>
            <a:off x="594360" y="4224528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 que dizem os gestores das instituições filantrópicas?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746" y="298988"/>
            <a:ext cx="2036908" cy="43072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65" y="1062246"/>
            <a:ext cx="957670" cy="8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1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pPr defTabSz="685800"/>
            <a:endParaRPr lang="en-US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Pesquisa Qualitativa — Principais Achados</a:t>
            </a:r>
            <a:endParaRPr lang="pt-BR" sz="200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Conclusões das entrevistas semiestruturadas com integrantes do setor</a:t>
            </a:r>
            <a:endParaRPr lang="pt-BR" sz="1250" dirty="0">
              <a:solidFill>
                <a:prstClr val="black"/>
              </a:solidFill>
              <a:latin typeface="Aptos" panose="02110004020202020204"/>
            </a:endParaRPr>
          </a:p>
        </p:txBody>
      </p:sp>
      <p:grpSp>
        <p:nvGrpSpPr>
          <p:cNvPr id="27" name="Agrupar 26"/>
          <p:cNvGrpSpPr/>
          <p:nvPr/>
        </p:nvGrpSpPr>
        <p:grpSpPr>
          <a:xfrm>
            <a:off x="365760" y="1048131"/>
            <a:ext cx="8412480" cy="480060"/>
            <a:chOff x="487680" y="1219200"/>
            <a:chExt cx="11216640" cy="640080"/>
          </a:xfrm>
        </p:grpSpPr>
        <p:sp>
          <p:nvSpPr>
            <p:cNvPr id="28" name="Shape 2"/>
            <p:cNvSpPr/>
            <p:nvPr/>
          </p:nvSpPr>
          <p:spPr>
            <a:xfrm>
              <a:off x="487680" y="1219200"/>
              <a:ext cx="670560" cy="640080"/>
            </a:xfrm>
            <a:prstGeom prst="rect">
              <a:avLst/>
            </a:prstGeom>
            <a:solidFill>
              <a:srgbClr val="1D5FAD"/>
            </a:solidFill>
            <a:ln w="1270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29" name="Text 3"/>
            <p:cNvSpPr/>
            <p:nvPr/>
          </p:nvSpPr>
          <p:spPr>
            <a:xfrm>
              <a:off x="487680" y="1219200"/>
              <a:ext cx="670560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685800"/>
              <a:r>
                <a:rPr lang="pt-BR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</a:t>
              </a:r>
              <a:endParaRPr lang="pt-BR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30" name="Shape 4"/>
            <p:cNvSpPr/>
            <p:nvPr/>
          </p:nvSpPr>
          <p:spPr>
            <a:xfrm>
              <a:off x="1194816" y="1219200"/>
              <a:ext cx="10509504" cy="6400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31" name="Text 7"/>
            <p:cNvSpPr/>
            <p:nvPr/>
          </p:nvSpPr>
          <p:spPr>
            <a:xfrm>
              <a:off x="1308100" y="1255776"/>
              <a:ext cx="10213340" cy="5867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685800"/>
              <a:r>
                <a:rPr lang="pt-BR" sz="1350" dirty="0">
                  <a:solidFill>
                    <a:srgbClr val="1B3A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Desempenham papel estruturante e de difícil substituição 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365760" y="1718615"/>
            <a:ext cx="8412480" cy="480060"/>
            <a:chOff x="487680" y="2292096"/>
            <a:chExt cx="11216640" cy="640080"/>
          </a:xfrm>
        </p:grpSpPr>
        <p:sp>
          <p:nvSpPr>
            <p:cNvPr id="33" name="Shape 8"/>
            <p:cNvSpPr/>
            <p:nvPr/>
          </p:nvSpPr>
          <p:spPr>
            <a:xfrm>
              <a:off x="487680" y="2292096"/>
              <a:ext cx="670560" cy="640080"/>
            </a:xfrm>
            <a:prstGeom prst="rect">
              <a:avLst/>
            </a:prstGeom>
            <a:solidFill>
              <a:srgbClr val="1D5FAD"/>
            </a:solidFill>
            <a:ln w="1270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34" name="Text 9"/>
            <p:cNvSpPr/>
            <p:nvPr/>
          </p:nvSpPr>
          <p:spPr>
            <a:xfrm>
              <a:off x="487680" y="2292096"/>
              <a:ext cx="670560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685800"/>
              <a:r>
                <a:rPr lang="pt-BR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</a:t>
              </a:r>
              <a:endParaRPr lang="pt-BR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35" name="Shape 10"/>
            <p:cNvSpPr/>
            <p:nvPr/>
          </p:nvSpPr>
          <p:spPr>
            <a:xfrm>
              <a:off x="1194816" y="2292096"/>
              <a:ext cx="10509504" cy="6400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36" name="Text 13"/>
            <p:cNvSpPr/>
            <p:nvPr/>
          </p:nvSpPr>
          <p:spPr>
            <a:xfrm>
              <a:off x="1308100" y="2328672"/>
              <a:ext cx="10213340" cy="5867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685800"/>
              <a:r>
                <a:rPr lang="pt-BR" sz="1350" dirty="0">
                  <a:solidFill>
                    <a:srgbClr val="1B3A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Atuam onde o poder público não chega </a:t>
              </a:r>
            </a:p>
          </p:txBody>
        </p:sp>
      </p:grpSp>
      <p:grpSp>
        <p:nvGrpSpPr>
          <p:cNvPr id="37" name="Agrupar 36"/>
          <p:cNvGrpSpPr/>
          <p:nvPr/>
        </p:nvGrpSpPr>
        <p:grpSpPr>
          <a:xfrm>
            <a:off x="365760" y="2389098"/>
            <a:ext cx="8412480" cy="480060"/>
            <a:chOff x="487680" y="3364992"/>
            <a:chExt cx="11216640" cy="640080"/>
          </a:xfrm>
        </p:grpSpPr>
        <p:sp>
          <p:nvSpPr>
            <p:cNvPr id="38" name="Shape 14"/>
            <p:cNvSpPr/>
            <p:nvPr/>
          </p:nvSpPr>
          <p:spPr>
            <a:xfrm>
              <a:off x="487680" y="3364992"/>
              <a:ext cx="670560" cy="640080"/>
            </a:xfrm>
            <a:prstGeom prst="rect">
              <a:avLst/>
            </a:prstGeom>
            <a:solidFill>
              <a:srgbClr val="1D5FAD"/>
            </a:solidFill>
            <a:ln w="1270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39" name="Text 15"/>
            <p:cNvSpPr/>
            <p:nvPr/>
          </p:nvSpPr>
          <p:spPr>
            <a:xfrm>
              <a:off x="487680" y="3364992"/>
              <a:ext cx="670560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685800"/>
              <a:r>
                <a:rPr lang="pt-BR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</a:t>
              </a:r>
              <a:endParaRPr lang="pt-BR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40" name="Shape 16"/>
            <p:cNvSpPr/>
            <p:nvPr/>
          </p:nvSpPr>
          <p:spPr>
            <a:xfrm>
              <a:off x="1194816" y="3364992"/>
              <a:ext cx="10509504" cy="6400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41" name="Text 19"/>
            <p:cNvSpPr/>
            <p:nvPr/>
          </p:nvSpPr>
          <p:spPr>
            <a:xfrm>
              <a:off x="1308100" y="3401568"/>
              <a:ext cx="10213340" cy="5867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685800"/>
              <a:r>
                <a:rPr lang="pt-BR" sz="1350" dirty="0">
                  <a:solidFill>
                    <a:srgbClr val="1B3A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Complementam políticas públicas </a:t>
              </a:r>
              <a:endParaRPr lang="pt-BR" sz="13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2" name="Agrupar 41"/>
          <p:cNvGrpSpPr/>
          <p:nvPr/>
        </p:nvGrpSpPr>
        <p:grpSpPr>
          <a:xfrm>
            <a:off x="365760" y="3059582"/>
            <a:ext cx="8412480" cy="480060"/>
            <a:chOff x="487680" y="4437888"/>
            <a:chExt cx="11216640" cy="640080"/>
          </a:xfrm>
        </p:grpSpPr>
        <p:sp>
          <p:nvSpPr>
            <p:cNvPr id="43" name="Shape 20"/>
            <p:cNvSpPr/>
            <p:nvPr/>
          </p:nvSpPr>
          <p:spPr>
            <a:xfrm>
              <a:off x="487680" y="4437888"/>
              <a:ext cx="670560" cy="640080"/>
            </a:xfrm>
            <a:prstGeom prst="rect">
              <a:avLst/>
            </a:prstGeom>
            <a:solidFill>
              <a:srgbClr val="1D5FAD"/>
            </a:solidFill>
            <a:ln w="1270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44" name="Text 21"/>
            <p:cNvSpPr/>
            <p:nvPr/>
          </p:nvSpPr>
          <p:spPr>
            <a:xfrm>
              <a:off x="487680" y="4437888"/>
              <a:ext cx="670560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685800"/>
              <a:r>
                <a:rPr lang="pt-BR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4</a:t>
              </a:r>
              <a:endParaRPr lang="pt-BR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45" name="Shape 22"/>
            <p:cNvSpPr/>
            <p:nvPr/>
          </p:nvSpPr>
          <p:spPr>
            <a:xfrm>
              <a:off x="1194816" y="4437888"/>
              <a:ext cx="10509504" cy="6400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46" name="Text 25"/>
            <p:cNvSpPr/>
            <p:nvPr/>
          </p:nvSpPr>
          <p:spPr>
            <a:xfrm>
              <a:off x="1308100" y="4474464"/>
              <a:ext cx="10213340" cy="5867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685800"/>
              <a:r>
                <a:rPr lang="pt-BR" sz="1350" dirty="0">
                  <a:solidFill>
                    <a:srgbClr val="1B3A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Inovam, formam profissionais e entregam serviços de alta qualidade </a:t>
              </a:r>
            </a:p>
          </p:txBody>
        </p:sp>
      </p:grpSp>
      <p:grpSp>
        <p:nvGrpSpPr>
          <p:cNvPr id="47" name="Agrupar 46"/>
          <p:cNvGrpSpPr/>
          <p:nvPr/>
        </p:nvGrpSpPr>
        <p:grpSpPr>
          <a:xfrm>
            <a:off x="365760" y="3730065"/>
            <a:ext cx="8412480" cy="480060"/>
            <a:chOff x="487680" y="5190744"/>
            <a:chExt cx="11216640" cy="640080"/>
          </a:xfrm>
        </p:grpSpPr>
        <p:sp>
          <p:nvSpPr>
            <p:cNvPr id="48" name="Shape 26"/>
            <p:cNvSpPr/>
            <p:nvPr/>
          </p:nvSpPr>
          <p:spPr>
            <a:xfrm>
              <a:off x="487680" y="5190744"/>
              <a:ext cx="670560" cy="640080"/>
            </a:xfrm>
            <a:prstGeom prst="rect">
              <a:avLst/>
            </a:prstGeom>
            <a:solidFill>
              <a:srgbClr val="1D5FAD"/>
            </a:solidFill>
            <a:ln w="1270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49" name="Text 27"/>
            <p:cNvSpPr/>
            <p:nvPr/>
          </p:nvSpPr>
          <p:spPr>
            <a:xfrm>
              <a:off x="487680" y="5190744"/>
              <a:ext cx="670560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685800"/>
              <a:r>
                <a:rPr lang="pt-BR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5</a:t>
              </a:r>
              <a:endParaRPr lang="pt-BR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50" name="Shape 28"/>
            <p:cNvSpPr/>
            <p:nvPr/>
          </p:nvSpPr>
          <p:spPr>
            <a:xfrm>
              <a:off x="1194816" y="5190744"/>
              <a:ext cx="10509504" cy="6400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51" name="Text 31"/>
            <p:cNvSpPr/>
            <p:nvPr/>
          </p:nvSpPr>
          <p:spPr>
            <a:xfrm>
              <a:off x="1308100" y="5227320"/>
              <a:ext cx="10213340" cy="5867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685800"/>
              <a:r>
                <a:rPr lang="pt-BR" sz="1350" dirty="0">
                  <a:solidFill>
                    <a:srgbClr val="1B3A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 imunidade tributária é elemento central desse modelo </a:t>
              </a:r>
            </a:p>
          </p:txBody>
        </p:sp>
      </p:grpSp>
      <p:grpSp>
        <p:nvGrpSpPr>
          <p:cNvPr id="52" name="Agrupar 51"/>
          <p:cNvGrpSpPr/>
          <p:nvPr/>
        </p:nvGrpSpPr>
        <p:grpSpPr>
          <a:xfrm>
            <a:off x="365760" y="4400550"/>
            <a:ext cx="8412480" cy="480060"/>
            <a:chOff x="487680" y="5867400"/>
            <a:chExt cx="11216640" cy="640080"/>
          </a:xfrm>
        </p:grpSpPr>
        <p:sp>
          <p:nvSpPr>
            <p:cNvPr id="53" name="Shape 26"/>
            <p:cNvSpPr/>
            <p:nvPr/>
          </p:nvSpPr>
          <p:spPr>
            <a:xfrm>
              <a:off x="487680" y="5867400"/>
              <a:ext cx="670560" cy="640080"/>
            </a:xfrm>
            <a:prstGeom prst="rect">
              <a:avLst/>
            </a:prstGeom>
            <a:solidFill>
              <a:srgbClr val="1D5FAD"/>
            </a:solidFill>
            <a:ln w="1270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54" name="Text 27"/>
            <p:cNvSpPr/>
            <p:nvPr/>
          </p:nvSpPr>
          <p:spPr>
            <a:xfrm>
              <a:off x="487680" y="5867400"/>
              <a:ext cx="670560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685800"/>
              <a:r>
                <a:rPr lang="pt-BR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6</a:t>
              </a:r>
              <a:endParaRPr lang="pt-BR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55" name="Shape 28"/>
            <p:cNvSpPr/>
            <p:nvPr/>
          </p:nvSpPr>
          <p:spPr>
            <a:xfrm>
              <a:off x="1194816" y="5867400"/>
              <a:ext cx="10509504" cy="6400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685800"/>
              <a:endParaRPr lang="en-US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56" name="Text 31"/>
            <p:cNvSpPr/>
            <p:nvPr/>
          </p:nvSpPr>
          <p:spPr>
            <a:xfrm>
              <a:off x="1308100" y="5903976"/>
              <a:ext cx="10213340" cy="5867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685800"/>
              <a:r>
                <a:rPr lang="pt-BR" sz="1350" dirty="0">
                  <a:solidFill>
                    <a:srgbClr val="1B3A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Sua fragilização pode gerar impactos relevantes para a sociedade e para o Estado</a:t>
              </a:r>
            </a:p>
          </p:txBody>
        </p:sp>
      </p:grpSp>
      <p:pic>
        <p:nvPicPr>
          <p:cNvPr id="57" name="Imagem 5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01168" y="0"/>
            <a:ext cx="894283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94360" y="1516574"/>
            <a:ext cx="8046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4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Análise Quantitativa</a:t>
            </a:r>
          </a:p>
          <a:p>
            <a:pPr algn="ctr"/>
            <a:r>
              <a:rPr lang="pt-BR" sz="4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— Valoração Econômica</a:t>
            </a:r>
          </a:p>
        </p:txBody>
      </p:sp>
      <p:sp>
        <p:nvSpPr>
          <p:cNvPr id="6" name="Text 4"/>
          <p:cNvSpPr/>
          <p:nvPr/>
        </p:nvSpPr>
        <p:spPr>
          <a:xfrm>
            <a:off x="594360" y="4224528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pt-BR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Quanto valem os serviços prestados pelas entidades CEBAS?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746" y="298988"/>
            <a:ext cx="2036908" cy="43072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65" y="1062246"/>
            <a:ext cx="957670" cy="8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00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 das Instituições Certificadas</a:t>
            </a:r>
            <a:endParaRPr lang="pt-BR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25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Universo de entidades certificadas e volume de serviços em 2024</a:t>
            </a:r>
          </a:p>
        </p:txBody>
      </p:sp>
      <p:sp>
        <p:nvSpPr>
          <p:cNvPr id="25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1D5FAD"/>
          </a:solidFill>
          <a:ln w="12700">
            <a:solidFill>
              <a:srgbClr val="1D5F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graphicFrame>
        <p:nvGraphicFramePr>
          <p:cNvPr id="26" name="Tabel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126139"/>
              </p:ext>
            </p:extLst>
          </p:nvPr>
        </p:nvGraphicFramePr>
        <p:xfrm>
          <a:off x="2647950" y="1210924"/>
          <a:ext cx="3848100" cy="1825820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1469475979"/>
                    </a:ext>
                  </a:extLst>
                </a:gridCol>
                <a:gridCol w="1127760">
                  <a:extLst>
                    <a:ext uri="{9D8B030D-6E8A-4147-A177-3AD203B41FA5}">
                      <a16:colId xmlns:a16="http://schemas.microsoft.com/office/drawing/2014/main" val="2441914605"/>
                    </a:ext>
                  </a:extLst>
                </a:gridCol>
                <a:gridCol w="1272540">
                  <a:extLst>
                    <a:ext uri="{9D8B030D-6E8A-4147-A177-3AD203B41FA5}">
                      <a16:colId xmlns:a16="http://schemas.microsoft.com/office/drawing/2014/main" val="913003415"/>
                    </a:ext>
                  </a:extLst>
                </a:gridCol>
              </a:tblGrid>
              <a:tr h="38482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Mantenedoras (CNPJ raiz)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Estabelecimentos (CNPJ completo)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7448"/>
                  </a:ext>
                </a:extLst>
              </a:tr>
              <a:tr h="34977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Saúde (MS)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1.386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3.631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8149896"/>
                  </a:ext>
                </a:extLst>
              </a:tr>
              <a:tr h="34977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Educação (MEC)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570437"/>
                  </a:ext>
                </a:extLst>
              </a:tr>
              <a:tr h="34977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Assist. Social (MDS)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3A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9.045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502612"/>
                  </a:ext>
                </a:extLst>
              </a:tr>
              <a:tr h="34977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3A6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Total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3A6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8.316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3A6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18.411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519605"/>
                  </a:ext>
                </a:extLst>
              </a:tr>
            </a:tbl>
          </a:graphicData>
        </a:graphic>
      </p:graphicFrame>
      <p:sp>
        <p:nvSpPr>
          <p:cNvPr id="28" name="Shape 3"/>
          <p:cNvSpPr/>
          <p:nvPr/>
        </p:nvSpPr>
        <p:spPr>
          <a:xfrm>
            <a:off x="457200" y="3758072"/>
            <a:ext cx="8412480" cy="1116604"/>
          </a:xfrm>
          <a:prstGeom prst="rect">
            <a:avLst/>
          </a:prstGeom>
          <a:solidFill>
            <a:schemeClr val="bg1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34" name="Text 4"/>
          <p:cNvSpPr/>
          <p:nvPr/>
        </p:nvSpPr>
        <p:spPr>
          <a:xfrm>
            <a:off x="640080" y="4180556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R$ 4,82 bi</a:t>
            </a:r>
            <a:endParaRPr lang="pt-BR" sz="2000" dirty="0"/>
          </a:p>
        </p:txBody>
      </p:sp>
      <p:sp>
        <p:nvSpPr>
          <p:cNvPr id="35" name="Text 5"/>
          <p:cNvSpPr/>
          <p:nvPr/>
        </p:nvSpPr>
        <p:spPr>
          <a:xfrm>
            <a:off x="640080" y="4527203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Assist. Social</a:t>
            </a:r>
            <a:endParaRPr lang="pt-BR" sz="1100" dirty="0"/>
          </a:p>
        </p:txBody>
      </p:sp>
      <p:sp>
        <p:nvSpPr>
          <p:cNvPr id="36" name="Text 7"/>
          <p:cNvSpPr/>
          <p:nvPr/>
        </p:nvSpPr>
        <p:spPr>
          <a:xfrm>
            <a:off x="2743200" y="4180556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R$ 4,45 bi</a:t>
            </a:r>
            <a:endParaRPr lang="pt-BR" sz="2000" dirty="0"/>
          </a:p>
        </p:txBody>
      </p:sp>
      <p:sp>
        <p:nvSpPr>
          <p:cNvPr id="37" name="Text 8"/>
          <p:cNvSpPr/>
          <p:nvPr/>
        </p:nvSpPr>
        <p:spPr>
          <a:xfrm>
            <a:off x="2743200" y="4527203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Educação</a:t>
            </a:r>
            <a:endParaRPr lang="pt-BR" sz="1100" dirty="0"/>
          </a:p>
        </p:txBody>
      </p:sp>
      <p:sp>
        <p:nvSpPr>
          <p:cNvPr id="38" name="Shape 9"/>
          <p:cNvSpPr/>
          <p:nvPr/>
        </p:nvSpPr>
        <p:spPr>
          <a:xfrm>
            <a:off x="4754880" y="4250884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39" name="Text 10"/>
          <p:cNvSpPr/>
          <p:nvPr/>
        </p:nvSpPr>
        <p:spPr>
          <a:xfrm>
            <a:off x="4846320" y="4180556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R$ 9,54 bi</a:t>
            </a:r>
            <a:endParaRPr lang="pt-BR" sz="2000" dirty="0"/>
          </a:p>
        </p:txBody>
      </p:sp>
      <p:sp>
        <p:nvSpPr>
          <p:cNvPr id="40" name="Text 11"/>
          <p:cNvSpPr/>
          <p:nvPr/>
        </p:nvSpPr>
        <p:spPr>
          <a:xfrm>
            <a:off x="4846320" y="4527203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pt-BR" sz="1100" dirty="0"/>
          </a:p>
        </p:txBody>
      </p:sp>
      <p:sp>
        <p:nvSpPr>
          <p:cNvPr id="41" name="Shape 12"/>
          <p:cNvSpPr/>
          <p:nvPr/>
        </p:nvSpPr>
        <p:spPr>
          <a:xfrm>
            <a:off x="6858000" y="4250884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42" name="Text 13"/>
          <p:cNvSpPr/>
          <p:nvPr/>
        </p:nvSpPr>
        <p:spPr>
          <a:xfrm>
            <a:off x="6949440" y="4180556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R$ 18,8 bi</a:t>
            </a:r>
            <a:endParaRPr lang="pt-BR" sz="2000" dirty="0"/>
          </a:p>
        </p:txBody>
      </p:sp>
      <p:sp>
        <p:nvSpPr>
          <p:cNvPr id="43" name="Text 14"/>
          <p:cNvSpPr/>
          <p:nvPr/>
        </p:nvSpPr>
        <p:spPr>
          <a:xfrm>
            <a:off x="6949440" y="4527203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pt-BR" sz="1100" dirty="0"/>
          </a:p>
        </p:txBody>
      </p:sp>
      <p:sp>
        <p:nvSpPr>
          <p:cNvPr id="44" name="Shape 9"/>
          <p:cNvSpPr/>
          <p:nvPr/>
        </p:nvSpPr>
        <p:spPr>
          <a:xfrm>
            <a:off x="2743200" y="4250884"/>
            <a:ext cx="0" cy="486630"/>
          </a:xfrm>
          <a:prstGeom prst="line">
            <a:avLst/>
          </a:prstGeom>
          <a:noFill/>
          <a:ln w="12700">
            <a:solidFill>
              <a:srgbClr val="4B5563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45" name="Text 10"/>
          <p:cNvSpPr/>
          <p:nvPr/>
        </p:nvSpPr>
        <p:spPr>
          <a:xfrm>
            <a:off x="466725" y="3765684"/>
            <a:ext cx="8412479" cy="370203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Imunidade 2024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46" name="Text 8"/>
          <p:cNvSpPr/>
          <p:nvPr/>
        </p:nvSpPr>
        <p:spPr>
          <a:xfrm>
            <a:off x="4944916" y="4527203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Saúde</a:t>
            </a:r>
            <a:endParaRPr lang="pt-BR" sz="1100" dirty="0"/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322" y="186922"/>
            <a:ext cx="1276350" cy="2698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4766</TotalTime>
  <Words>1664</Words>
  <Application>Microsoft Office PowerPoint</Application>
  <PresentationFormat>Apresentação na tela (16:9)</PresentationFormat>
  <Paragraphs>263</Paragraphs>
  <Slides>19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CEBAS - Avaliação FIPE/Fonif</dc:title>
  <dc:subject>PptxGenJS Presentation</dc:subject>
  <dc:creator>PptxGenJS</dc:creator>
  <cp:lastModifiedBy>Turiani - Fonif Turiani</cp:lastModifiedBy>
  <cp:revision>151</cp:revision>
  <cp:lastPrinted>2026-04-14T18:00:20Z</cp:lastPrinted>
  <dcterms:created xsi:type="dcterms:W3CDTF">2026-04-07T11:45:23Z</dcterms:created>
  <dcterms:modified xsi:type="dcterms:W3CDTF">2026-08-11T13:57:04Z</dcterms:modified>
</cp:coreProperties>
</file>