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60" r:id="rId3"/>
    <p:sldId id="300" r:id="rId4"/>
    <p:sldId id="350" r:id="rId5"/>
    <p:sldId id="262" r:id="rId6"/>
    <p:sldId id="351" r:id="rId7"/>
    <p:sldId id="296" r:id="rId8"/>
    <p:sldId id="353" r:id="rId9"/>
    <p:sldId id="352" r:id="rId10"/>
    <p:sldId id="354" r:id="rId11"/>
    <p:sldId id="355" r:id="rId12"/>
    <p:sldId id="360" r:id="rId13"/>
    <p:sldId id="361" r:id="rId14"/>
    <p:sldId id="325" r:id="rId15"/>
    <p:sldId id="362" r:id="rId16"/>
    <p:sldId id="363" r:id="rId17"/>
    <p:sldId id="364" r:id="rId18"/>
    <p:sldId id="365" r:id="rId19"/>
    <p:sldId id="297" r:id="rId2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409">
          <p15:clr>
            <a:srgbClr val="A4A3A4"/>
          </p15:clr>
        </p15:guide>
        <p15:guide id="4" pos="28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75E"/>
    <a:srgbClr val="2B8729"/>
    <a:srgbClr val="39AA35"/>
    <a:srgbClr val="277925"/>
    <a:srgbClr val="7D7D7D"/>
    <a:srgbClr val="1C486C"/>
    <a:srgbClr val="112A44"/>
    <a:srgbClr val="2B7CC0"/>
    <a:srgbClr val="F1C0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11" autoAdjust="0"/>
    <p:restoredTop sz="90929"/>
  </p:normalViewPr>
  <p:slideViewPr>
    <p:cSldViewPr snapToGrid="0" snapToObjects="1">
      <p:cViewPr varScale="1">
        <p:scale>
          <a:sx n="91" d="100"/>
          <a:sy n="91" d="100"/>
        </p:scale>
        <p:origin x="1476" y="90"/>
      </p:cViewPr>
      <p:guideLst>
        <p:guide orient="horz" pos="2160"/>
        <p:guide pos="2880"/>
        <p:guide orient="horz" pos="1409"/>
        <p:guide pos="28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67D3690-1E52-614D-9E56-8EEB2B36FEB5}" type="datetime1">
              <a:rPr lang="pt-BR"/>
              <a:pPr>
                <a:defRPr/>
              </a:pPr>
              <a:t>19/09/2017</a:t>
            </a:fld>
            <a:endParaRPr lang="pt-BR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Click to edit Master text styles</a:t>
            </a:r>
          </a:p>
          <a:p>
            <a:pPr lvl="1"/>
            <a:r>
              <a:rPr lang="pt-BR" noProof="0" smtClean="0"/>
              <a:t>Second level</a:t>
            </a:r>
          </a:p>
          <a:p>
            <a:pPr lvl="2"/>
            <a:r>
              <a:rPr lang="pt-BR" noProof="0" smtClean="0"/>
              <a:t>Third level</a:t>
            </a:r>
          </a:p>
          <a:p>
            <a:pPr lvl="3"/>
            <a:r>
              <a:rPr lang="pt-BR" noProof="0" smtClean="0"/>
              <a:t>Fourth level</a:t>
            </a:r>
          </a:p>
          <a:p>
            <a:pPr lvl="4"/>
            <a:r>
              <a:rPr lang="pt-BR" noProof="0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5C5C81F-1D43-3F4F-9472-9E5C9E4A6DF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65954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pt-BR" sz="2400" dirty="0" smtClean="0">
                <a:solidFill>
                  <a:srgbClr val="17375E"/>
                </a:solidFill>
              </a:rPr>
              <a:t>A implementação da Base vai assegurar a igualdade de aprendizagem, essencial num país como o Brasil e garantirá também a equidade, isto é, o direito de aprendizagem de todos os alunos.</a:t>
            </a:r>
            <a:endParaRPr lang="en-US" sz="2400" dirty="0" smtClean="0">
              <a:solidFill>
                <a:srgbClr val="17375E"/>
              </a:solidFill>
            </a:endParaRPr>
          </a:p>
          <a:p>
            <a:pPr eaLnBrk="1" hangingPunct="1"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3059547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spcBef>
                <a:spcPct val="0"/>
              </a:spcBef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2509996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spcBef>
                <a:spcPct val="0"/>
              </a:spcBef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604826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spcBef>
                <a:spcPct val="0"/>
              </a:spcBef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9124504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spcBef>
                <a:spcPct val="0"/>
              </a:spcBef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7952683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spcBef>
                <a:spcPct val="0"/>
              </a:spcBef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4078854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pt-BR" sz="2400" dirty="0" smtClean="0">
                <a:solidFill>
                  <a:srgbClr val="17375E"/>
                </a:solidFill>
              </a:rPr>
              <a:t>A implementação da Base vai assegurar a igualdade de aprendizagem, essencial num país como o Brasil e garantirá também a equidade, isto é, o direito de aprendizagem de todos os alunos.</a:t>
            </a:r>
            <a:endParaRPr lang="en-US" sz="2400" dirty="0" smtClean="0">
              <a:solidFill>
                <a:srgbClr val="17375E"/>
              </a:solidFill>
            </a:endParaRPr>
          </a:p>
          <a:p>
            <a:pPr eaLnBrk="1" hangingPunct="1"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305954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pt-BR" sz="2400" dirty="0" smtClean="0">
                <a:solidFill>
                  <a:srgbClr val="17375E"/>
                </a:solidFill>
              </a:rPr>
              <a:t>A implementação da Base vai assegurar a igualdade de aprendizagem, essencial num país como o Brasil e garantirá também a equidade, isto é, o direito de aprendizagem de todos os alunos.</a:t>
            </a:r>
            <a:endParaRPr lang="en-US" sz="2400" dirty="0" smtClean="0">
              <a:solidFill>
                <a:srgbClr val="17375E"/>
              </a:solidFill>
            </a:endParaRPr>
          </a:p>
          <a:p>
            <a:pPr eaLnBrk="1" hangingPunct="1"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305954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spcBef>
                <a:spcPct val="0"/>
              </a:spcBef>
              <a:defRPr/>
            </a:pPr>
            <a:r>
              <a:rPr lang="pt-BR" sz="1800" dirty="0" smtClean="0">
                <a:solidFill>
                  <a:srgbClr val="17375E"/>
                </a:solidFill>
              </a:rPr>
              <a:t>Redes federal, estaduais e municipais, assim como escolas particulares, deverão seguir as orientações da Base. Antes de a Base entrar em sala de aula, os materiais didáticos e as avaliações nacionais serão alinhados à Base e haverá formação continuada para professores, respeitando um tempo mínimo de implementação e adaptação das redes e escolas.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498537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pt-BR" sz="2400" dirty="0" smtClean="0">
                <a:solidFill>
                  <a:srgbClr val="17375E"/>
                </a:solidFill>
              </a:rPr>
              <a:t>O documento estabelece direitos e objetivos de aprendizagem, definindo, com clareza, o que se espera que todos os alunos aprendam na educação básica, em todo o país.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003059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pt-BR" sz="2400" dirty="0" smtClean="0">
                <a:solidFill>
                  <a:srgbClr val="17375E"/>
                </a:solidFill>
              </a:rPr>
              <a:t>O documento estabelece direitos e objetivos de aprendizagem, definindo, com clareza, o que se espera que todos os alunos aprendam na educação básica, em todo o país.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0030597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pt-BR" sz="2400" dirty="0" smtClean="0">
                <a:solidFill>
                  <a:srgbClr val="17375E"/>
                </a:solidFill>
              </a:rPr>
              <a:t>O documento estabelece direitos e objetivos de aprendizagem, definindo, com clareza, o que se espera que todos os alunos aprendam na educação básica, em todo o país.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0030597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pt-BR" sz="2400" dirty="0" smtClean="0">
                <a:solidFill>
                  <a:srgbClr val="17375E"/>
                </a:solidFill>
              </a:rPr>
              <a:t>O documento estabelece direitos e objetivos de aprendizagem, definindo, com clareza, o que se espera que todos os alunos aprendam na educação básica, em todo o país.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0030597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pt-BR" sz="2400" dirty="0" smtClean="0">
                <a:solidFill>
                  <a:srgbClr val="17375E"/>
                </a:solidFill>
              </a:rPr>
              <a:t>O documento estabelece direitos e objetivos de aprendizagem, definindo, com clareza, o que se espera que todos os alunos aprendam na educação básica, em todo o país.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003059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B28A2-C9E0-9045-B2AC-19A414904899}" type="datetimeFigureOut">
              <a:rPr lang="en-US"/>
              <a:pPr>
                <a:defRPr/>
              </a:pPr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7FC6B-494A-9145-93C1-95A75EB7607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808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E13AA-5BA3-F540-869E-29255FCFF2AD}" type="datetimeFigureOut">
              <a:rPr lang="en-US"/>
              <a:pPr>
                <a:defRPr/>
              </a:pPr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C4692-B874-9F4F-A5C1-0F071C12DCB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419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07792-A47D-A545-9B80-EC9FE9B06400}" type="datetimeFigureOut">
              <a:rPr lang="en-US"/>
              <a:pPr>
                <a:defRPr/>
              </a:pPr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0FD79-4584-AD43-858E-EE95E230674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073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55B69-3B85-E744-8188-460BE1A74BE5}" type="datetimeFigureOut">
              <a:rPr lang="en-US"/>
              <a:pPr>
                <a:defRPr/>
              </a:pPr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98A74-B031-6D41-BEC1-6D25ACBA2BA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588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65B64-B8A0-584F-8914-F4D294D222EA}" type="datetimeFigureOut">
              <a:rPr lang="en-US"/>
              <a:pPr>
                <a:defRPr/>
              </a:pPr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042EB-DEFC-3C43-844B-4DD4AD4AEC1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680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8BB0A-3AF3-F641-82C1-2BC939E21AC8}" type="datetimeFigureOut">
              <a:rPr lang="en-US"/>
              <a:pPr>
                <a:defRPr/>
              </a:pPr>
              <a:t>9/19/2017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8EEC5-58F6-9F49-9787-E7CA568FB94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440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C8D83-4028-9247-AC99-360FCA2B9D60}" type="datetimeFigureOut">
              <a:rPr lang="en-US"/>
              <a:pPr>
                <a:defRPr/>
              </a:pPr>
              <a:t>9/19/2017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BFAFC-E73B-3A4B-AC2E-947D69D4BED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018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E5192-5A33-894E-A756-B9B909F58507}" type="datetimeFigureOut">
              <a:rPr lang="en-US"/>
              <a:pPr>
                <a:defRPr/>
              </a:pPr>
              <a:t>9/19/2017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32859-C5AC-DC42-9CDA-8AF4BE1E7DB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265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40C08-1AA1-2E4E-8F89-327A94CF30DA}" type="datetimeFigureOut">
              <a:rPr lang="en-US"/>
              <a:pPr>
                <a:defRPr/>
              </a:pPr>
              <a:t>9/19/2017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480E5-DD89-6B44-B207-A247A4A2ADA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98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FDC90-29DE-D045-A212-4FB29009FD30}" type="datetimeFigureOut">
              <a:rPr lang="en-US"/>
              <a:pPr>
                <a:defRPr/>
              </a:pPr>
              <a:t>9/19/2017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26FDD-BA33-D84F-9AFD-3236F6CF708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011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1BC41-3CAD-CB47-A67F-1F615D7668ED}" type="datetimeFigureOut">
              <a:rPr lang="en-US"/>
              <a:pPr>
                <a:defRPr/>
              </a:pPr>
              <a:t>9/19/2017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73168-3216-2141-AFF1-4BEE9480E54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705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44E68E9-93BE-DD45-A70E-83F7784F8057}" type="datetimeFigureOut">
              <a:rPr lang="en-US"/>
              <a:pPr>
                <a:defRPr/>
              </a:pPr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4463FD4-644D-974A-ADAD-2F614FDD71D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PPT-BNCai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25" y="-42863"/>
            <a:ext cx="9264650" cy="694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 descr="PPT-BNCai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8" y="-39688"/>
            <a:ext cx="9248776" cy="693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-52388" y="-39688"/>
            <a:ext cx="8462292" cy="760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1" hangingPunct="1"/>
            <a:r>
              <a:rPr lang="pt-BR" b="1" spc="-50" dirty="0" smtClean="0">
                <a:solidFill>
                  <a:srgbClr val="17375E"/>
                </a:solidFill>
                <a:latin typeface="Calibri" charset="0"/>
              </a:rPr>
              <a:t>As competências gerais da Base</a:t>
            </a:r>
            <a:endParaRPr lang="en-US" spc="-50" dirty="0">
              <a:solidFill>
                <a:srgbClr val="222222"/>
              </a:solidFill>
              <a:latin typeface="Calibri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1398762"/>
            <a:ext cx="8856133" cy="3724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pt-BR" sz="3800" spc="-30" dirty="0">
                <a:solidFill>
                  <a:srgbClr val="17375E"/>
                </a:solidFill>
              </a:rPr>
              <a:t>e</a:t>
            </a:r>
            <a:r>
              <a:rPr lang="pt-BR" sz="3800" spc="-30" dirty="0" smtClean="0">
                <a:solidFill>
                  <a:srgbClr val="17375E"/>
                </a:solidFill>
              </a:rPr>
              <a:t>stão ancoradas nos </a:t>
            </a:r>
            <a:r>
              <a:rPr lang="pt-BR" sz="3800" b="1" spc="-30" dirty="0" smtClean="0">
                <a:solidFill>
                  <a:srgbClr val="17375E"/>
                </a:solidFill>
              </a:rPr>
              <a:t>princípios </a:t>
            </a:r>
            <a:r>
              <a:rPr lang="pt-BR" sz="3800" b="1" spc="-30" dirty="0">
                <a:solidFill>
                  <a:srgbClr val="17375E"/>
                </a:solidFill>
              </a:rPr>
              <a:t>éticos, políticos e </a:t>
            </a:r>
            <a:r>
              <a:rPr lang="pt-BR" sz="3800" b="1" spc="-30" dirty="0" smtClean="0">
                <a:solidFill>
                  <a:srgbClr val="17375E"/>
                </a:solidFill>
              </a:rPr>
              <a:t>estéticos </a:t>
            </a:r>
            <a:r>
              <a:rPr lang="pt-BR" sz="3800" spc="-30" dirty="0" smtClean="0">
                <a:solidFill>
                  <a:srgbClr val="17375E"/>
                </a:solidFill>
              </a:rPr>
              <a:t>que, conforme as Diretrizes Curriculares Nacionais, devem nortear as políticas educativas e as ações pedagógicas</a:t>
            </a:r>
          </a:p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</a:pPr>
            <a:endParaRPr lang="pt-BR" sz="3600" spc="-30" dirty="0" smtClean="0">
              <a:solidFill>
                <a:srgbClr val="1737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0924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49845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846"/>
            <a:ext cx="91440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53010" y="1545464"/>
            <a:ext cx="3710607" cy="369331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b="1" dirty="0" smtClean="0"/>
              <a:t>À apropriação de conhecimentos historicamente constituídos que lhes permitam realizar leitura crítica do mundo natural e social, por meio da investigação, reflexão, interpretação, elaboração de hipóteses e argumentação, com base em evidências, colaborando para a construção de uma sociedade solidária, na qual a liberdade, a autonomia e a responsabilidade sejam exercidas.</a:t>
            </a:r>
            <a:endParaRPr lang="pt-BR" b="1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3966693" y="1088272"/>
            <a:ext cx="5009881" cy="230832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/>
              <a:t>1. Valorizar e utilizar os conhecimentos historicamente construídos sobre o mundo físico, social e cultural para entender e explicar a realidade (fatos, informações, fenômenos e processos linguísticos, culturais, sociais, econômicos, científicos, tecnológicos e naturais), colaborando para a construção de uma sociedade solidária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3973321" y="4434404"/>
            <a:ext cx="5009881" cy="20313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/>
              <a:t>2. Exercitar a curiosidade intelectual e recorrer à abordagem própria das ciências, incluindo a investigação, a reflexão, a análise crítica, a imaginação e a criatividade, para investigar causas, elaborar e testar hipóteses, formular e resolver problemas e inventar soluções com base nos conhecimentos das diferentes áreas.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6325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846"/>
            <a:ext cx="91440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53010" y="1545464"/>
            <a:ext cx="3710607" cy="369331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b="1" dirty="0" smtClean="0"/>
              <a:t>À apropriação de conhecimentos historicamente constituídos que lhes permitam realizar leitura crítica do mundo natural e social, por meio da investigação, reflexão, interpretação, elaboração de hipóteses e argumentação, com base em evidências, colaborando para a construção de uma sociedade solidária, na qual a liberdade, a autonomia e a responsabilidade sejam exercidas.</a:t>
            </a:r>
            <a:endParaRPr lang="pt-BR" b="1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3966693" y="1088272"/>
            <a:ext cx="5009881" cy="230832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/>
              <a:t>1. Valorizar e utilizar os conhecimentos historicamente construídos sobre o mundo físico, social e cultural para entender e explicar a realidade (fatos, informações, fenômenos e processos linguísticos, culturais, sociais, econômicos, científicos, tecnológicos e naturais), colaborando para a construção de uma sociedade solidária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3973321" y="4434404"/>
            <a:ext cx="5009881" cy="20313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/>
              <a:t>2. Exercitar a curiosidade intelectual e recorrer à abordagem própria das ciências, incluindo a investigação, a reflexão, a análise crítica, a imaginação e a criatividade, para investigar causas, elaborar e testar hipóteses, formular e resolver problemas e inventar soluções com base nos conhecimentos das diferentes áreas.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3840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 descr="PPT-BNCai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8" y="-39688"/>
            <a:ext cx="9248776" cy="693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-52388" y="-39688"/>
            <a:ext cx="8462292" cy="760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1" hangingPunct="1"/>
            <a:r>
              <a:rPr lang="pt-BR" b="1" spc="-50" dirty="0" smtClean="0">
                <a:solidFill>
                  <a:srgbClr val="17375E"/>
                </a:solidFill>
                <a:latin typeface="Calibri" charset="0"/>
              </a:rPr>
              <a:t>A estrutura da Base</a:t>
            </a:r>
            <a:endParaRPr lang="en-US" spc="-50" dirty="0">
              <a:solidFill>
                <a:srgbClr val="222222"/>
              </a:solidFill>
              <a:latin typeface="Calibri" charset="0"/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4"/>
          <a:srcRect l="21846" t="19018" r="23410" b="19746"/>
          <a:stretch/>
        </p:blipFill>
        <p:spPr>
          <a:xfrm>
            <a:off x="0" y="721217"/>
            <a:ext cx="9196388" cy="6176471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7061200" y="3225800"/>
            <a:ext cx="1993900" cy="35306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O Ensino Médio integra a Base</a:t>
            </a:r>
          </a:p>
          <a:p>
            <a:pPr algn="ctr"/>
            <a:r>
              <a:rPr lang="pt-BR" sz="2400" b="1" dirty="0" smtClean="0">
                <a:sym typeface="Symbol"/>
              </a:rPr>
              <a:t></a:t>
            </a:r>
            <a:endParaRPr lang="pt-BR" sz="2400" b="1" dirty="0"/>
          </a:p>
          <a:p>
            <a:pPr algn="ctr"/>
            <a:r>
              <a:rPr lang="pt-BR" sz="2400" b="1" dirty="0" smtClean="0"/>
              <a:t>Compartilha das mesmas competências gerais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13975848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 descr="PPT-BNCai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8" y="-39688"/>
            <a:ext cx="9248776" cy="693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139465" y="230527"/>
            <a:ext cx="7115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</a:rPr>
              <a:t>ESTRUTURA DA BASE DO ENSINO MÉDIO</a:t>
            </a:r>
            <a:endParaRPr lang="pt-BR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73" y="1114535"/>
            <a:ext cx="8405870" cy="478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95638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 descr="PPT-BNCai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8" y="-39688"/>
            <a:ext cx="9248776" cy="693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83336" y="24463"/>
            <a:ext cx="8397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tx2">
                    <a:lumMod val="75000"/>
                  </a:schemeClr>
                </a:solidFill>
              </a:rPr>
              <a:t>BNCC – CRONOGRAMA (EI &amp; EF)</a:t>
            </a:r>
            <a:endParaRPr lang="pt-BR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62708" y="933479"/>
            <a:ext cx="8168781" cy="5632311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marL="514350" lvl="2" indent="-342900" algn="just">
              <a:buFont typeface="Wingdings" panose="05000000000000000000" pitchFamily="2" charset="2"/>
              <a:buChar char="q"/>
            </a:pPr>
            <a:endParaRPr lang="pt-BR" sz="2400" spc="-3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514350" lvl="2" indent="-342900" algn="just">
              <a:buFont typeface="Wingdings" panose="05000000000000000000" pitchFamily="2" charset="2"/>
              <a:buChar char="q"/>
            </a:pPr>
            <a:r>
              <a:rPr lang="pt-BR" sz="2400" spc="-30" dirty="0" smtClean="0">
                <a:solidFill>
                  <a:schemeClr val="tx2">
                    <a:lumMod val="75000"/>
                  </a:schemeClr>
                </a:solidFill>
              </a:rPr>
              <a:t>Após as audiências públicas, elaboração e aprovação de Parecer e Resolução pelo CNE (novembro-dezembro de 2017)</a:t>
            </a:r>
            <a:endParaRPr lang="pt-BR" sz="2400" spc="-30" dirty="0">
              <a:solidFill>
                <a:schemeClr val="tx2">
                  <a:lumMod val="75000"/>
                </a:schemeClr>
              </a:solidFill>
            </a:endParaRPr>
          </a:p>
          <a:p>
            <a:pPr marL="514350" lvl="2" indent="-342900" algn="just">
              <a:buFont typeface="Wingdings" panose="05000000000000000000" pitchFamily="2" charset="2"/>
              <a:buChar char="q"/>
            </a:pPr>
            <a:endParaRPr lang="pt-BR" sz="2400" spc="-3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514350" lvl="2" indent="-342900" algn="just">
              <a:buFont typeface="Wingdings" panose="05000000000000000000" pitchFamily="2" charset="2"/>
              <a:buChar char="q"/>
            </a:pPr>
            <a:r>
              <a:rPr lang="pt-BR" sz="2400" spc="-30" dirty="0" smtClean="0">
                <a:solidFill>
                  <a:schemeClr val="tx2">
                    <a:lumMod val="75000"/>
                  </a:schemeClr>
                </a:solidFill>
              </a:rPr>
              <a:t>Homologação do Parecer pelo Ministro (Dezembro de 2017)</a:t>
            </a:r>
          </a:p>
          <a:p>
            <a:pPr marL="514350" lvl="2" indent="-342900" algn="just">
              <a:buFont typeface="Wingdings" panose="05000000000000000000" pitchFamily="2" charset="2"/>
              <a:buChar char="q"/>
            </a:pPr>
            <a:endParaRPr lang="pt-BR" sz="2400" spc="-3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514350" lvl="2" indent="-342900" algn="just">
              <a:buFont typeface="Wingdings" panose="05000000000000000000" pitchFamily="2" charset="2"/>
              <a:buChar char="q"/>
            </a:pPr>
            <a:r>
              <a:rPr lang="pt-BR" sz="2400" spc="-30" dirty="0" smtClean="0">
                <a:solidFill>
                  <a:schemeClr val="tx2">
                    <a:lumMod val="75000"/>
                  </a:schemeClr>
                </a:solidFill>
              </a:rPr>
              <a:t>Revisão da formação de professores, matrizes de avaliação e materiais didáticos pelo MEC (2018)</a:t>
            </a:r>
          </a:p>
          <a:p>
            <a:pPr marL="514350" lvl="2" indent="-342900" algn="just">
              <a:buFont typeface="Wingdings" panose="05000000000000000000" pitchFamily="2" charset="2"/>
              <a:buChar char="q"/>
            </a:pPr>
            <a:endParaRPr lang="pt-BR" sz="2400" spc="-30" dirty="0">
              <a:solidFill>
                <a:schemeClr val="tx2">
                  <a:lumMod val="75000"/>
                </a:schemeClr>
              </a:solidFill>
            </a:endParaRPr>
          </a:p>
          <a:p>
            <a:pPr marL="514350" lvl="2" indent="-342900" algn="just">
              <a:buFont typeface="Wingdings" panose="05000000000000000000" pitchFamily="2" charset="2"/>
              <a:buChar char="q"/>
            </a:pPr>
            <a:r>
              <a:rPr lang="pt-BR" sz="2400" spc="-30" dirty="0" smtClean="0">
                <a:solidFill>
                  <a:schemeClr val="tx2">
                    <a:lumMod val="75000"/>
                  </a:schemeClr>
                </a:solidFill>
              </a:rPr>
              <a:t>Normatização pelos Conselhos estaduais de Educação (2018)</a:t>
            </a:r>
          </a:p>
          <a:p>
            <a:pPr marL="514350" lvl="2" indent="-342900" algn="just">
              <a:buFont typeface="Wingdings" panose="05000000000000000000" pitchFamily="2" charset="2"/>
              <a:buChar char="q"/>
            </a:pPr>
            <a:endParaRPr lang="pt-BR" sz="2400" spc="-3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514350" lvl="2" indent="-342900" algn="just">
              <a:buFont typeface="Wingdings" panose="05000000000000000000" pitchFamily="2" charset="2"/>
              <a:buChar char="q"/>
            </a:pPr>
            <a:r>
              <a:rPr lang="pt-BR" sz="2400" spc="-30" dirty="0" smtClean="0">
                <a:solidFill>
                  <a:schemeClr val="tx2">
                    <a:lumMod val="75000"/>
                  </a:schemeClr>
                </a:solidFill>
              </a:rPr>
              <a:t>Implementação nas escolas de Educação Infantil e Ensino Fundamental (2019)</a:t>
            </a:r>
          </a:p>
          <a:p>
            <a:pPr marL="514350" lvl="2" indent="-342900" algn="just">
              <a:buFont typeface="Wingdings" panose="05000000000000000000" pitchFamily="2" charset="2"/>
              <a:buChar char="q"/>
            </a:pPr>
            <a:endParaRPr lang="pt-BR" sz="2400" spc="-30" dirty="0">
              <a:solidFill>
                <a:schemeClr val="tx2">
                  <a:lumMod val="75000"/>
                </a:schemeClr>
              </a:solidFill>
            </a:endParaRPr>
          </a:p>
          <a:p>
            <a:pPr marL="514350" lvl="2" indent="-342900" algn="just">
              <a:buFont typeface="Wingdings" panose="05000000000000000000" pitchFamily="2" charset="2"/>
              <a:buChar char="q"/>
            </a:pPr>
            <a:endParaRPr lang="pt-BR" sz="2400" spc="-3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9169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 descr="PPT-BNCai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8" y="-39688"/>
            <a:ext cx="9248776" cy="693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83336" y="24463"/>
            <a:ext cx="8397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tx2">
                    <a:lumMod val="75000"/>
                  </a:schemeClr>
                </a:solidFill>
              </a:rPr>
              <a:t>BNCC – CRONOGRAMA (EM)</a:t>
            </a:r>
            <a:endParaRPr lang="pt-BR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62708" y="624383"/>
            <a:ext cx="8168781" cy="6001643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marL="514350" lvl="2" indent="-342900" algn="just">
              <a:buFont typeface="Wingdings" panose="05000000000000000000" pitchFamily="2" charset="2"/>
              <a:buChar char="q"/>
            </a:pPr>
            <a:endParaRPr lang="pt-BR" sz="2400" spc="-3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514350" lvl="2" indent="-342900" algn="just">
              <a:buFont typeface="Wingdings" panose="05000000000000000000" pitchFamily="2" charset="2"/>
              <a:buChar char="q"/>
            </a:pPr>
            <a:r>
              <a:rPr lang="pt-BR" sz="2400" spc="-30" dirty="0" smtClean="0">
                <a:solidFill>
                  <a:schemeClr val="tx2">
                    <a:lumMod val="75000"/>
                  </a:schemeClr>
                </a:solidFill>
              </a:rPr>
              <a:t>Entrega da parte do Ensino Médio da BNCC ao CNE após aprovação da BNCC para a Educação Infantil e Ensino Fundamental</a:t>
            </a:r>
          </a:p>
          <a:p>
            <a:pPr marL="514350" lvl="2" indent="-342900" algn="just">
              <a:buFont typeface="Wingdings" panose="05000000000000000000" pitchFamily="2" charset="2"/>
              <a:buChar char="q"/>
            </a:pPr>
            <a:endParaRPr lang="pt-BR" sz="2400" spc="-3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514350" lvl="2" indent="-342900" algn="just">
              <a:buFont typeface="Wingdings" panose="05000000000000000000" pitchFamily="2" charset="2"/>
              <a:buChar char="q"/>
            </a:pPr>
            <a:r>
              <a:rPr lang="pt-BR" sz="2400" spc="-30" dirty="0" smtClean="0">
                <a:solidFill>
                  <a:schemeClr val="tx2">
                    <a:lumMod val="75000"/>
                  </a:schemeClr>
                </a:solidFill>
              </a:rPr>
              <a:t>Realização de audiências públicas, elaboração e aprovação de Parecer e Resolução pelo CNE (2018)</a:t>
            </a:r>
            <a:endParaRPr lang="pt-BR" sz="2400" spc="-30" dirty="0">
              <a:solidFill>
                <a:schemeClr val="tx2">
                  <a:lumMod val="75000"/>
                </a:schemeClr>
              </a:solidFill>
            </a:endParaRPr>
          </a:p>
          <a:p>
            <a:pPr marL="514350" lvl="2" indent="-342900" algn="just">
              <a:buFont typeface="Wingdings" panose="05000000000000000000" pitchFamily="2" charset="2"/>
              <a:buChar char="q"/>
            </a:pPr>
            <a:endParaRPr lang="pt-BR" sz="2400" spc="-3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514350" lvl="2" indent="-342900" algn="just">
              <a:buFont typeface="Wingdings" panose="05000000000000000000" pitchFamily="2" charset="2"/>
              <a:buChar char="q"/>
            </a:pPr>
            <a:r>
              <a:rPr lang="pt-BR" sz="2400" spc="-30" dirty="0" smtClean="0">
                <a:solidFill>
                  <a:schemeClr val="tx2">
                    <a:lumMod val="75000"/>
                  </a:schemeClr>
                </a:solidFill>
              </a:rPr>
              <a:t>Homologação do Parecer pelo Ministro (2018)</a:t>
            </a:r>
          </a:p>
          <a:p>
            <a:pPr marL="514350" lvl="2" indent="-342900" algn="just">
              <a:buFont typeface="Wingdings" panose="05000000000000000000" pitchFamily="2" charset="2"/>
              <a:buChar char="q"/>
            </a:pPr>
            <a:endParaRPr lang="pt-BR" sz="2400" spc="-3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514350" lvl="2" indent="-342900" algn="just">
              <a:buFont typeface="Wingdings" panose="05000000000000000000" pitchFamily="2" charset="2"/>
              <a:buChar char="q"/>
            </a:pPr>
            <a:r>
              <a:rPr lang="pt-BR" sz="2400" spc="-30" dirty="0" smtClean="0">
                <a:solidFill>
                  <a:schemeClr val="tx2">
                    <a:lumMod val="75000"/>
                  </a:schemeClr>
                </a:solidFill>
              </a:rPr>
              <a:t>Revisão da formação de professores, matrizes de avaliação e materiais didáticos pelo MEC (2018)</a:t>
            </a:r>
          </a:p>
          <a:p>
            <a:pPr marL="514350" lvl="2" indent="-342900" algn="just">
              <a:buFont typeface="Wingdings" panose="05000000000000000000" pitchFamily="2" charset="2"/>
              <a:buChar char="q"/>
            </a:pPr>
            <a:endParaRPr lang="pt-BR" sz="2400" spc="-30" dirty="0">
              <a:solidFill>
                <a:schemeClr val="tx2">
                  <a:lumMod val="75000"/>
                </a:schemeClr>
              </a:solidFill>
            </a:endParaRPr>
          </a:p>
          <a:p>
            <a:pPr marL="514350" lvl="2" indent="-342900" algn="just">
              <a:buFont typeface="Wingdings" panose="05000000000000000000" pitchFamily="2" charset="2"/>
              <a:buChar char="q"/>
            </a:pPr>
            <a:r>
              <a:rPr lang="pt-BR" sz="2400" spc="-30" dirty="0" smtClean="0">
                <a:solidFill>
                  <a:schemeClr val="tx2">
                    <a:lumMod val="75000"/>
                  </a:schemeClr>
                </a:solidFill>
              </a:rPr>
              <a:t>Normatização da implementação pelos Conselhos estaduais de Educação (2018)</a:t>
            </a:r>
            <a:endParaRPr lang="pt-BR" sz="2400" spc="-30" dirty="0">
              <a:solidFill>
                <a:schemeClr val="tx2">
                  <a:lumMod val="75000"/>
                </a:schemeClr>
              </a:solidFill>
            </a:endParaRPr>
          </a:p>
          <a:p>
            <a:pPr marL="514350" lvl="2" indent="-342900" algn="just">
              <a:buFont typeface="Wingdings" panose="05000000000000000000" pitchFamily="2" charset="2"/>
              <a:buChar char="q"/>
            </a:pPr>
            <a:endParaRPr lang="pt-BR" sz="2400" spc="-3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1237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 descr="PPT-BNCai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8" y="-39688"/>
            <a:ext cx="9248776" cy="693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25750" y="142176"/>
            <a:ext cx="7667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tx2">
                    <a:lumMod val="75000"/>
                  </a:schemeClr>
                </a:solidFill>
              </a:rPr>
              <a:t>NOVO ENSINO </a:t>
            </a:r>
            <a:r>
              <a:rPr lang="pt-BR" sz="3200" b="1" dirty="0" smtClean="0">
                <a:solidFill>
                  <a:schemeClr val="tx2">
                    <a:lumMod val="75000"/>
                  </a:schemeClr>
                </a:solidFill>
              </a:rPr>
              <a:t>MÉDIO - IMPLEMENTAÇÃO</a:t>
            </a:r>
            <a:endParaRPr lang="pt-BR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847725" y="1604567"/>
            <a:ext cx="696749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tx2">
                    <a:lumMod val="75000"/>
                  </a:schemeClr>
                </a:solidFill>
              </a:rPr>
              <a:t>A implementação será gradual, após a aprovação da BNCC, em parceria com os </a:t>
            </a:r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</a:rPr>
              <a:t>estados</a:t>
            </a:r>
            <a:endParaRPr lang="pt-BR" sz="2400" dirty="0">
              <a:solidFill>
                <a:schemeClr val="tx2">
                  <a:lumMod val="75000"/>
                </a:schemeClr>
              </a:solidFill>
            </a:endParaRPr>
          </a:p>
          <a:p>
            <a:endParaRPr lang="pt-BR" sz="2400" dirty="0">
              <a:solidFill>
                <a:schemeClr val="tx2">
                  <a:lumMod val="75000"/>
                </a:schemeClr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</a:rPr>
              <a:t>Os </a:t>
            </a:r>
            <a:r>
              <a:rPr lang="pt-BR" sz="2400" dirty="0">
                <a:solidFill>
                  <a:schemeClr val="tx2">
                    <a:lumMod val="75000"/>
                  </a:schemeClr>
                </a:solidFill>
              </a:rPr>
              <a:t>sistemas de ensino irão estabelecer cronograma de implementação no 1º ano subsequente à data de publicação da BNCC e iniciar o processo de implementação a partir do 2º </a:t>
            </a:r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</a:rPr>
              <a:t>ano letivo </a:t>
            </a:r>
            <a:r>
              <a:rPr lang="pt-BR" sz="2400" dirty="0">
                <a:solidFill>
                  <a:schemeClr val="tx2">
                    <a:lumMod val="75000"/>
                  </a:schemeClr>
                </a:solidFill>
              </a:rPr>
              <a:t>subsequente à homologação da </a:t>
            </a:r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</a:rPr>
              <a:t>BNCC</a:t>
            </a:r>
            <a:endParaRPr lang="pt-BR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3058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 descr="PPT-BNCai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8" y="-39688"/>
            <a:ext cx="9248776" cy="693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/>
          <a:srcRect l="30322" t="73510" r="31836" b="10336"/>
          <a:stretch/>
        </p:blipFill>
        <p:spPr>
          <a:xfrm>
            <a:off x="2110153" y="3981155"/>
            <a:ext cx="4923693" cy="1181687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145612" y="1689140"/>
            <a:ext cx="68527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>
                <a:solidFill>
                  <a:srgbClr val="2B7CC0"/>
                </a:solidFill>
              </a:rPr>
              <a:t>http://basenacionalcomum.mec.gov.br/</a:t>
            </a:r>
          </a:p>
        </p:txBody>
      </p:sp>
    </p:spTree>
    <p:extLst>
      <p:ext uri="{BB962C8B-B14F-4D97-AF65-F5344CB8AC3E}">
        <p14:creationId xmlns:p14="http://schemas.microsoft.com/office/powerpoint/2010/main" val="10747272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PPT-BNCai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8" y="-39688"/>
            <a:ext cx="9248776" cy="693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le 1"/>
          <p:cNvSpPr>
            <a:spLocks noGrp="1"/>
          </p:cNvSpPr>
          <p:nvPr>
            <p:ph type="ctrTitle" idx="4294967295"/>
          </p:nvPr>
        </p:nvSpPr>
        <p:spPr>
          <a:xfrm>
            <a:off x="-52388" y="-39688"/>
            <a:ext cx="7772400" cy="760905"/>
          </a:xfrm>
        </p:spPr>
        <p:txBody>
          <a:bodyPr anchor="t"/>
          <a:lstStyle/>
          <a:p>
            <a:pPr algn="l" eaLnBrk="1" hangingPunct="1"/>
            <a:r>
              <a:rPr lang="pt-BR" b="1" dirty="0">
                <a:solidFill>
                  <a:srgbClr val="17375E"/>
                </a:solidFill>
                <a:latin typeface="Calibri" charset="0"/>
              </a:rPr>
              <a:t>A construção da Base</a:t>
            </a:r>
            <a:endParaRPr lang="en-US" dirty="0">
              <a:solidFill>
                <a:srgbClr val="222222"/>
              </a:solidFill>
              <a:latin typeface="Calibri" charset="0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61843" y="1426306"/>
            <a:ext cx="1554074" cy="900112"/>
          </a:xfrm>
          <a:prstGeom prst="rect">
            <a:avLst/>
          </a:prstGeom>
          <a:solidFill>
            <a:srgbClr val="17375E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pt-BR" sz="2800" b="1" spc="-150" dirty="0">
                <a:solidFill>
                  <a:schemeClr val="bg1"/>
                </a:solidFill>
              </a:rPr>
              <a:t>2014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1717152" y="1426306"/>
            <a:ext cx="1554073" cy="900112"/>
          </a:xfrm>
          <a:prstGeom prst="rect">
            <a:avLst/>
          </a:prstGeom>
          <a:solidFill>
            <a:srgbClr val="2B7CC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pt-BR" sz="2800" b="1" spc="-150" dirty="0">
                <a:solidFill>
                  <a:schemeClr val="bg1"/>
                </a:solidFill>
              </a:rPr>
              <a:t>Setembro</a:t>
            </a:r>
          </a:p>
          <a:p>
            <a:pPr algn="ctr">
              <a:defRPr/>
            </a:pPr>
            <a:r>
              <a:rPr lang="pt-BR" sz="2800" b="1" spc="-150" dirty="0">
                <a:solidFill>
                  <a:schemeClr val="bg1"/>
                </a:solidFill>
              </a:rPr>
              <a:t>de 2015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3372642" y="1426306"/>
            <a:ext cx="1554074" cy="900112"/>
          </a:xfrm>
          <a:prstGeom prst="rect">
            <a:avLst/>
          </a:prstGeom>
          <a:solidFill>
            <a:srgbClr val="F1C01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pt-BR" sz="2800" b="1" spc="-150" dirty="0" smtClean="0">
                <a:solidFill>
                  <a:schemeClr val="bg1"/>
                </a:solidFill>
              </a:rPr>
              <a:t>Maio</a:t>
            </a:r>
            <a:endParaRPr lang="pt-BR" sz="2800" b="1" spc="-150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pt-BR" sz="2800" b="1" spc="-150" dirty="0">
                <a:solidFill>
                  <a:schemeClr val="bg1"/>
                </a:solidFill>
              </a:rPr>
              <a:t>de 2016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5050535" y="1426306"/>
            <a:ext cx="1554073" cy="900112"/>
          </a:xfrm>
          <a:prstGeom prst="rect">
            <a:avLst/>
          </a:prstGeom>
          <a:solidFill>
            <a:srgbClr val="39AA35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pt-BR" sz="2800" b="1" spc="-150">
                <a:solidFill>
                  <a:schemeClr val="bg1"/>
                </a:solidFill>
              </a:rPr>
              <a:t>Abril</a:t>
            </a:r>
            <a:br>
              <a:rPr lang="pt-BR" sz="2800" b="1" spc="-150">
                <a:solidFill>
                  <a:schemeClr val="bg1"/>
                </a:solidFill>
              </a:rPr>
            </a:br>
            <a:r>
              <a:rPr lang="pt-BR" sz="2800" b="1" spc="-150">
                <a:solidFill>
                  <a:schemeClr val="bg1"/>
                </a:solidFill>
              </a:rPr>
              <a:t>de 2017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61843" y="3407506"/>
            <a:ext cx="1554074" cy="2142394"/>
          </a:xfrm>
          <a:prstGeom prst="rect">
            <a:avLst/>
          </a:prstGeom>
          <a:solidFill>
            <a:srgbClr val="17375E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ts val="1600"/>
              </a:lnSpc>
              <a:spcBef>
                <a:spcPct val="50000"/>
              </a:spcBef>
              <a:defRPr/>
            </a:pPr>
            <a:r>
              <a:rPr lang="pt-BR" sz="2200" b="1" dirty="0">
                <a:solidFill>
                  <a:schemeClr val="bg1"/>
                </a:solidFill>
              </a:rPr>
              <a:t>I</a:t>
            </a:r>
            <a:r>
              <a:rPr lang="pt-BR" sz="2200" b="1" dirty="0" smtClean="0">
                <a:solidFill>
                  <a:schemeClr val="bg1"/>
                </a:solidFill>
              </a:rPr>
              <a:t>nício </a:t>
            </a:r>
            <a:r>
              <a:rPr lang="pt-BR" sz="2200" b="1" dirty="0">
                <a:solidFill>
                  <a:schemeClr val="bg1"/>
                </a:solidFill>
              </a:rPr>
              <a:t>da</a:t>
            </a:r>
            <a:br>
              <a:rPr lang="pt-BR" sz="2200" b="1" dirty="0">
                <a:solidFill>
                  <a:schemeClr val="bg1"/>
                </a:solidFill>
              </a:rPr>
            </a:br>
            <a:r>
              <a:rPr lang="pt-BR" sz="2200" b="1" dirty="0">
                <a:solidFill>
                  <a:schemeClr val="bg1"/>
                </a:solidFill>
              </a:rPr>
              <a:t>elaboração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1717152" y="3407506"/>
            <a:ext cx="1554073" cy="2142394"/>
          </a:xfrm>
          <a:prstGeom prst="rect">
            <a:avLst/>
          </a:prstGeom>
          <a:solidFill>
            <a:srgbClr val="2B7CC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ts val="1600"/>
              </a:lnSpc>
              <a:defRPr/>
            </a:pPr>
            <a:r>
              <a:rPr lang="pt-BR" sz="2200" b="1" dirty="0">
                <a:solidFill>
                  <a:schemeClr val="bg1"/>
                </a:solidFill>
              </a:rPr>
              <a:t>Versão 1: </a:t>
            </a:r>
            <a:br>
              <a:rPr lang="pt-BR" sz="2200" b="1" dirty="0">
                <a:solidFill>
                  <a:schemeClr val="bg1"/>
                </a:solidFill>
              </a:rPr>
            </a:br>
            <a:r>
              <a:rPr lang="pt-BR" sz="2200" b="1" dirty="0">
                <a:solidFill>
                  <a:schemeClr val="bg1"/>
                </a:solidFill>
              </a:rPr>
              <a:t>12 </a:t>
            </a:r>
            <a:r>
              <a:rPr lang="pt-BR" sz="2200" b="1" dirty="0" smtClean="0">
                <a:solidFill>
                  <a:schemeClr val="bg1"/>
                </a:solidFill>
              </a:rPr>
              <a:t>milhões</a:t>
            </a:r>
            <a:r>
              <a:rPr lang="pt-BR" sz="2200" b="1" dirty="0">
                <a:solidFill>
                  <a:schemeClr val="bg1"/>
                </a:solidFill>
              </a:rPr>
              <a:t/>
            </a:r>
            <a:br>
              <a:rPr lang="pt-BR" sz="2200" b="1" dirty="0">
                <a:solidFill>
                  <a:schemeClr val="bg1"/>
                </a:solidFill>
              </a:rPr>
            </a:br>
            <a:r>
              <a:rPr lang="pt-BR" sz="2200" b="1" spc="-120" dirty="0" smtClean="0">
                <a:solidFill>
                  <a:schemeClr val="bg1"/>
                </a:solidFill>
              </a:rPr>
              <a:t>contribuições</a:t>
            </a:r>
            <a:endParaRPr lang="pt-BR" sz="2200" b="1" spc="-120" dirty="0">
              <a:solidFill>
                <a:schemeClr val="bg1"/>
              </a:solidFill>
            </a:endParaRP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3372642" y="3407506"/>
            <a:ext cx="1554074" cy="2142394"/>
          </a:xfrm>
          <a:prstGeom prst="rect">
            <a:avLst/>
          </a:prstGeom>
          <a:solidFill>
            <a:srgbClr val="F1C01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ts val="1600"/>
              </a:lnSpc>
              <a:defRPr/>
            </a:pPr>
            <a:r>
              <a:rPr lang="pt-BR" sz="2200" b="1" dirty="0">
                <a:solidFill>
                  <a:schemeClr val="bg1"/>
                </a:solidFill>
              </a:rPr>
              <a:t>Versão 2: </a:t>
            </a:r>
            <a:br>
              <a:rPr lang="pt-BR" sz="2200" b="1" dirty="0">
                <a:solidFill>
                  <a:schemeClr val="bg1"/>
                </a:solidFill>
              </a:rPr>
            </a:br>
            <a:r>
              <a:rPr lang="pt-BR" sz="2200" b="1" dirty="0" err="1">
                <a:solidFill>
                  <a:schemeClr val="bg1"/>
                </a:solidFill>
              </a:rPr>
              <a:t>Consed</a:t>
            </a:r>
            <a:r>
              <a:rPr lang="pt-BR" sz="2200" b="1" dirty="0">
                <a:solidFill>
                  <a:schemeClr val="bg1"/>
                </a:solidFill>
              </a:rPr>
              <a:t> e </a:t>
            </a:r>
            <a:r>
              <a:rPr lang="pt-BR" sz="2200" b="1" dirty="0" err="1">
                <a:solidFill>
                  <a:schemeClr val="bg1"/>
                </a:solidFill>
              </a:rPr>
              <a:t>Undime</a:t>
            </a:r>
            <a:r>
              <a:rPr lang="pt-BR" sz="2200" b="1" dirty="0">
                <a:solidFill>
                  <a:schemeClr val="bg1"/>
                </a:solidFill>
              </a:rPr>
              <a:t> reúnem 9 mil </a:t>
            </a:r>
            <a:r>
              <a:rPr lang="pt-BR" sz="2200" b="1" spc="-30" dirty="0">
                <a:solidFill>
                  <a:schemeClr val="bg1"/>
                </a:solidFill>
              </a:rPr>
              <a:t>professores, gestores e </a:t>
            </a:r>
            <a:r>
              <a:rPr lang="pt-BR" sz="2200" b="1" spc="-60" dirty="0">
                <a:solidFill>
                  <a:schemeClr val="bg1"/>
                </a:solidFill>
              </a:rPr>
              <a:t>especialistas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5050535" y="3407506"/>
            <a:ext cx="1554073" cy="2142394"/>
          </a:xfrm>
          <a:prstGeom prst="rect">
            <a:avLst/>
          </a:prstGeom>
          <a:solidFill>
            <a:srgbClr val="39AA35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ts val="1600"/>
              </a:lnSpc>
              <a:defRPr/>
            </a:pPr>
            <a:r>
              <a:rPr lang="pt-BR" sz="2200" b="1" dirty="0">
                <a:solidFill>
                  <a:schemeClr val="bg1"/>
                </a:solidFill>
              </a:rPr>
              <a:t>Versão 3: </a:t>
            </a:r>
            <a:br>
              <a:rPr lang="pt-BR" sz="2200" b="1" dirty="0">
                <a:solidFill>
                  <a:schemeClr val="bg1"/>
                </a:solidFill>
              </a:rPr>
            </a:br>
            <a:r>
              <a:rPr lang="pt-BR" sz="2200" b="1" dirty="0">
                <a:solidFill>
                  <a:schemeClr val="bg1"/>
                </a:solidFill>
              </a:rPr>
              <a:t>o MEC entrega </a:t>
            </a:r>
          </a:p>
          <a:p>
            <a:pPr algn="ctr">
              <a:lnSpc>
                <a:spcPts val="1600"/>
              </a:lnSpc>
              <a:defRPr/>
            </a:pPr>
            <a:r>
              <a:rPr lang="pt-BR" sz="2200" b="1" dirty="0">
                <a:solidFill>
                  <a:schemeClr val="bg1"/>
                </a:solidFill>
              </a:rPr>
              <a:t>a Base ao CNE</a:t>
            </a:r>
          </a:p>
        </p:txBody>
      </p:sp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0" y="2466118"/>
            <a:ext cx="2484438" cy="790575"/>
          </a:xfrm>
          <a:prstGeom prst="rect">
            <a:avLst/>
          </a:prstGeom>
          <a:solidFill>
            <a:srgbClr val="7D7D7D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61" name="Rectangle 17"/>
          <p:cNvSpPr>
            <a:spLocks noChangeArrowheads="1"/>
          </p:cNvSpPr>
          <p:nvPr/>
        </p:nvSpPr>
        <p:spPr bwMode="auto">
          <a:xfrm>
            <a:off x="2484438" y="2466118"/>
            <a:ext cx="2144712" cy="790575"/>
          </a:xfrm>
          <a:prstGeom prst="rect">
            <a:avLst/>
          </a:prstGeom>
          <a:solidFill>
            <a:srgbClr val="7D7D7D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62" name="Rectangle 18"/>
          <p:cNvSpPr>
            <a:spLocks noChangeArrowheads="1"/>
          </p:cNvSpPr>
          <p:nvPr/>
        </p:nvSpPr>
        <p:spPr bwMode="auto">
          <a:xfrm>
            <a:off x="4629150" y="2466118"/>
            <a:ext cx="2144713" cy="790575"/>
          </a:xfrm>
          <a:prstGeom prst="rect">
            <a:avLst/>
          </a:prstGeom>
          <a:solidFill>
            <a:srgbClr val="7D7D7D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6764338" y="2466118"/>
            <a:ext cx="2379662" cy="790575"/>
          </a:xfrm>
          <a:prstGeom prst="rect">
            <a:avLst/>
          </a:prstGeom>
          <a:solidFill>
            <a:srgbClr val="7D7D7D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64" name="Line 20"/>
          <p:cNvSpPr>
            <a:spLocks noChangeShapeType="1"/>
          </p:cNvSpPr>
          <p:nvPr/>
        </p:nvSpPr>
        <p:spPr bwMode="auto">
          <a:xfrm>
            <a:off x="0" y="2867756"/>
            <a:ext cx="2484438" cy="0"/>
          </a:xfrm>
          <a:prstGeom prst="line">
            <a:avLst/>
          </a:prstGeom>
          <a:noFill/>
          <a:ln w="76200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65" name="Line 21"/>
          <p:cNvSpPr>
            <a:spLocks noChangeShapeType="1"/>
          </p:cNvSpPr>
          <p:nvPr/>
        </p:nvSpPr>
        <p:spPr bwMode="auto">
          <a:xfrm>
            <a:off x="2709863" y="2867756"/>
            <a:ext cx="1919287" cy="0"/>
          </a:xfrm>
          <a:prstGeom prst="line">
            <a:avLst/>
          </a:prstGeom>
          <a:noFill/>
          <a:ln w="76200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66" name="Line 22"/>
          <p:cNvSpPr>
            <a:spLocks noChangeShapeType="1"/>
          </p:cNvSpPr>
          <p:nvPr/>
        </p:nvSpPr>
        <p:spPr bwMode="auto">
          <a:xfrm>
            <a:off x="4781550" y="2867756"/>
            <a:ext cx="1919288" cy="0"/>
          </a:xfrm>
          <a:prstGeom prst="line">
            <a:avLst/>
          </a:prstGeom>
          <a:noFill/>
          <a:ln w="76200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67" name="Line 23"/>
          <p:cNvSpPr>
            <a:spLocks noChangeShapeType="1"/>
          </p:cNvSpPr>
          <p:nvPr/>
        </p:nvSpPr>
        <p:spPr bwMode="auto">
          <a:xfrm>
            <a:off x="6888163" y="2867756"/>
            <a:ext cx="2255837" cy="0"/>
          </a:xfrm>
          <a:prstGeom prst="line">
            <a:avLst/>
          </a:prstGeom>
          <a:noFill/>
          <a:ln w="76200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6709778" y="1424337"/>
            <a:ext cx="2331191" cy="900112"/>
          </a:xfrm>
          <a:prstGeom prst="rect">
            <a:avLst/>
          </a:prstGeom>
          <a:solidFill>
            <a:srgbClr val="277925"/>
          </a:solidFill>
          <a:ln>
            <a:noFill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pt-BR" sz="2800" b="1" spc="-150" dirty="0" smtClean="0">
                <a:solidFill>
                  <a:schemeClr val="bg1"/>
                </a:solidFill>
              </a:rPr>
              <a:t>Julho-Setembro</a:t>
            </a:r>
            <a:r>
              <a:rPr lang="pt-BR" sz="2800" b="1" spc="-150" dirty="0">
                <a:solidFill>
                  <a:schemeClr val="bg1"/>
                </a:solidFill>
              </a:rPr>
              <a:t/>
            </a:r>
            <a:br>
              <a:rPr lang="pt-BR" sz="2800" b="1" spc="-150" dirty="0">
                <a:solidFill>
                  <a:schemeClr val="bg1"/>
                </a:solidFill>
              </a:rPr>
            </a:br>
            <a:r>
              <a:rPr lang="pt-BR" sz="2800" b="1" spc="-150" dirty="0">
                <a:solidFill>
                  <a:schemeClr val="bg1"/>
                </a:solidFill>
              </a:rPr>
              <a:t>de 2017</a:t>
            </a: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6709778" y="3418237"/>
            <a:ext cx="2331191" cy="2142394"/>
          </a:xfrm>
          <a:prstGeom prst="rect">
            <a:avLst/>
          </a:prstGeom>
          <a:solidFill>
            <a:srgbClr val="277925"/>
          </a:solidFill>
          <a:ln>
            <a:noFill/>
          </a:ln>
          <a:effectLst/>
          <a:extLst/>
        </p:spPr>
        <p:txBody>
          <a:bodyPr anchor="ctr"/>
          <a:lstStyle/>
          <a:p>
            <a:pPr algn="ctr">
              <a:lnSpc>
                <a:spcPts val="1600"/>
              </a:lnSpc>
              <a:defRPr/>
            </a:pPr>
            <a:r>
              <a:rPr lang="pt-BR" sz="2200" b="1" dirty="0" smtClean="0">
                <a:solidFill>
                  <a:schemeClr val="bg1"/>
                </a:solidFill>
              </a:rPr>
              <a:t>CNE –</a:t>
            </a:r>
            <a:br>
              <a:rPr lang="pt-BR" sz="2200" b="1" dirty="0" smtClean="0">
                <a:solidFill>
                  <a:schemeClr val="bg1"/>
                </a:solidFill>
              </a:rPr>
            </a:br>
            <a:r>
              <a:rPr lang="pt-BR" sz="2200" b="1" dirty="0" smtClean="0">
                <a:solidFill>
                  <a:schemeClr val="bg1"/>
                </a:solidFill>
              </a:rPr>
              <a:t>Audiências Públicas:  </a:t>
            </a:r>
            <a:r>
              <a:rPr lang="pt-BR" sz="2200" b="1" dirty="0">
                <a:solidFill>
                  <a:schemeClr val="bg1"/>
                </a:solidFill>
              </a:rPr>
              <a:t/>
            </a:r>
            <a:br>
              <a:rPr lang="pt-BR" sz="2200" b="1" dirty="0">
                <a:solidFill>
                  <a:schemeClr val="bg1"/>
                </a:solidFill>
              </a:rPr>
            </a:br>
            <a:r>
              <a:rPr lang="pt-BR" sz="2200" b="1" dirty="0" smtClean="0">
                <a:solidFill>
                  <a:schemeClr val="bg1"/>
                </a:solidFill>
              </a:rPr>
              <a:t>Manaus, </a:t>
            </a:r>
            <a:br>
              <a:rPr lang="pt-BR" sz="2200" b="1" dirty="0" smtClean="0">
                <a:solidFill>
                  <a:schemeClr val="bg1"/>
                </a:solidFill>
              </a:rPr>
            </a:br>
            <a:r>
              <a:rPr lang="pt-BR" sz="2200" b="1" dirty="0" smtClean="0">
                <a:solidFill>
                  <a:schemeClr val="bg1"/>
                </a:solidFill>
              </a:rPr>
              <a:t>Recife, </a:t>
            </a:r>
            <a:br>
              <a:rPr lang="pt-BR" sz="2200" b="1" dirty="0" smtClean="0">
                <a:solidFill>
                  <a:schemeClr val="bg1"/>
                </a:solidFill>
              </a:rPr>
            </a:br>
            <a:r>
              <a:rPr lang="pt-BR" sz="2200" b="1" dirty="0" smtClean="0">
                <a:solidFill>
                  <a:schemeClr val="bg1"/>
                </a:solidFill>
              </a:rPr>
              <a:t>Florianópolis, </a:t>
            </a:r>
            <a:br>
              <a:rPr lang="pt-BR" sz="2200" b="1" dirty="0" smtClean="0">
                <a:solidFill>
                  <a:schemeClr val="bg1"/>
                </a:solidFill>
              </a:rPr>
            </a:br>
            <a:r>
              <a:rPr lang="pt-BR" sz="2200" b="1" dirty="0" smtClean="0">
                <a:solidFill>
                  <a:schemeClr val="bg1"/>
                </a:solidFill>
              </a:rPr>
              <a:t>São Paulo, </a:t>
            </a:r>
            <a:br>
              <a:rPr lang="pt-BR" sz="2200" b="1" dirty="0" smtClean="0">
                <a:solidFill>
                  <a:schemeClr val="bg1"/>
                </a:solidFill>
              </a:rPr>
            </a:br>
            <a:r>
              <a:rPr lang="pt-BR" sz="2200" b="1" dirty="0" smtClean="0">
                <a:solidFill>
                  <a:schemeClr val="bg1"/>
                </a:solidFill>
              </a:rPr>
              <a:t>Brasília</a:t>
            </a:r>
            <a:endParaRPr lang="pt-BR" sz="2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PPT-BNCai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8" y="-39688"/>
            <a:ext cx="9248776" cy="693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34984" y="1065024"/>
            <a:ext cx="9009016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3400" b="1" dirty="0">
                <a:solidFill>
                  <a:srgbClr val="17375E"/>
                </a:solidFill>
              </a:rPr>
              <a:t>Define o conjunto de </a:t>
            </a:r>
            <a:r>
              <a:rPr lang="pt-BR" sz="3400" b="1" dirty="0">
                <a:solidFill>
                  <a:srgbClr val="2B8729"/>
                </a:solidFill>
              </a:rPr>
              <a:t>aprendizagens essenciais</a:t>
            </a:r>
            <a:r>
              <a:rPr lang="pt-BR" sz="3400" b="1" dirty="0" smtClean="0">
                <a:solidFill>
                  <a:srgbClr val="17375E"/>
                </a:solidFill>
              </a:rPr>
              <a:t/>
            </a:r>
            <a:br>
              <a:rPr lang="pt-BR" sz="3400" b="1" dirty="0" smtClean="0">
                <a:solidFill>
                  <a:srgbClr val="17375E"/>
                </a:solidFill>
              </a:rPr>
            </a:br>
            <a:r>
              <a:rPr lang="pt-BR" sz="3400" b="1" dirty="0" smtClean="0">
                <a:solidFill>
                  <a:srgbClr val="17375E"/>
                </a:solidFill>
              </a:rPr>
              <a:t>a </a:t>
            </a:r>
            <a:r>
              <a:rPr lang="pt-BR" sz="3400" b="1" dirty="0">
                <a:solidFill>
                  <a:srgbClr val="17375E"/>
                </a:solidFill>
              </a:rPr>
              <a:t>que todos os </a:t>
            </a:r>
            <a:r>
              <a:rPr lang="pt-BR" sz="3400" b="1" dirty="0" smtClean="0">
                <a:solidFill>
                  <a:srgbClr val="17375E"/>
                </a:solidFill>
              </a:rPr>
              <a:t>estudantes </a:t>
            </a:r>
            <a:r>
              <a:rPr lang="pt-BR" sz="3400" b="1" dirty="0" smtClean="0">
                <a:solidFill>
                  <a:srgbClr val="2B8729"/>
                </a:solidFill>
              </a:rPr>
              <a:t>têm </a:t>
            </a:r>
            <a:r>
              <a:rPr lang="pt-BR" sz="3400" b="1" dirty="0">
                <a:solidFill>
                  <a:srgbClr val="2B8729"/>
                </a:solidFill>
              </a:rPr>
              <a:t>direito </a:t>
            </a:r>
            <a:r>
              <a:rPr lang="pt-BR" sz="3400" b="1" dirty="0" smtClean="0">
                <a:solidFill>
                  <a:srgbClr val="17375E"/>
                </a:solidFill>
              </a:rPr>
              <a:t>na </a:t>
            </a:r>
            <a:r>
              <a:rPr lang="pt-BR" sz="3400" b="1" dirty="0">
                <a:solidFill>
                  <a:srgbClr val="17375E"/>
                </a:solidFill>
              </a:rPr>
              <a:t>Educação </a:t>
            </a:r>
            <a:r>
              <a:rPr lang="pt-BR" sz="3400" b="1" dirty="0" smtClean="0">
                <a:solidFill>
                  <a:srgbClr val="17375E"/>
                </a:solidFill>
              </a:rPr>
              <a:t>Básica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3400" b="1" dirty="0" smtClean="0">
                <a:solidFill>
                  <a:srgbClr val="17375E"/>
                </a:solidFill>
              </a:rPr>
              <a:t>É </a:t>
            </a:r>
            <a:r>
              <a:rPr lang="pt-BR" sz="3400" b="1" dirty="0">
                <a:solidFill>
                  <a:srgbClr val="17375E"/>
                </a:solidFill>
              </a:rPr>
              <a:t>um compromisso do Estado brasileiro para favorecer as aprendizagens de todos </a:t>
            </a:r>
            <a:r>
              <a:rPr lang="pt-BR" sz="3400" b="1" dirty="0" smtClean="0">
                <a:solidFill>
                  <a:srgbClr val="17375E"/>
                </a:solidFill>
              </a:rPr>
              <a:t>os alunos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3400" b="1" dirty="0" smtClean="0">
                <a:solidFill>
                  <a:srgbClr val="17375E"/>
                </a:solidFill>
              </a:rPr>
              <a:t>Fortalece a </a:t>
            </a:r>
            <a:r>
              <a:rPr lang="pt-BR" sz="3400" b="1" dirty="0">
                <a:solidFill>
                  <a:srgbClr val="17375E"/>
                </a:solidFill>
              </a:rPr>
              <a:t>colaboração </a:t>
            </a:r>
            <a:r>
              <a:rPr lang="pt-BR" sz="3400" b="1" dirty="0" smtClean="0">
                <a:solidFill>
                  <a:srgbClr val="17375E"/>
                </a:solidFill>
              </a:rPr>
              <a:t>entre </a:t>
            </a:r>
            <a:r>
              <a:rPr lang="pt-BR" sz="3400" b="1" dirty="0">
                <a:solidFill>
                  <a:srgbClr val="17375E"/>
                </a:solidFill>
              </a:rPr>
              <a:t>União, </a:t>
            </a:r>
            <a:br>
              <a:rPr lang="pt-BR" sz="3400" b="1" dirty="0">
                <a:solidFill>
                  <a:srgbClr val="17375E"/>
                </a:solidFill>
              </a:rPr>
            </a:br>
            <a:r>
              <a:rPr lang="pt-BR" sz="3400" b="1" dirty="0" smtClean="0">
                <a:solidFill>
                  <a:srgbClr val="17375E"/>
                </a:solidFill>
              </a:rPr>
              <a:t>Estados e Municípios</a:t>
            </a:r>
            <a:endParaRPr lang="pt-BR" sz="3400" b="1" dirty="0">
              <a:solidFill>
                <a:srgbClr val="17375E"/>
              </a:solidFill>
            </a:endParaRP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pt-BR" sz="3400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-52388" y="-39688"/>
            <a:ext cx="7772400" cy="760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1" hangingPunct="1"/>
            <a:r>
              <a:rPr lang="pt-BR" b="1" dirty="0" smtClean="0">
                <a:solidFill>
                  <a:srgbClr val="17375E"/>
                </a:solidFill>
                <a:latin typeface="Calibri" charset="0"/>
              </a:rPr>
              <a:t>A Base</a:t>
            </a:r>
            <a:endParaRPr lang="en-US" dirty="0">
              <a:solidFill>
                <a:srgbClr val="222222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8007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 descr="PPT-BNCai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8" y="-39688"/>
            <a:ext cx="9248776" cy="693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o 1"/>
          <p:cNvGrpSpPr/>
          <p:nvPr/>
        </p:nvGrpSpPr>
        <p:grpSpPr>
          <a:xfrm>
            <a:off x="304608" y="1590292"/>
            <a:ext cx="8572692" cy="3553207"/>
            <a:chOff x="0" y="1651000"/>
            <a:chExt cx="9352489" cy="4321175"/>
          </a:xfrm>
        </p:grpSpPr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0" y="2389328"/>
              <a:ext cx="9352489" cy="2810692"/>
            </a:xfrm>
            <a:prstGeom prst="rect">
              <a:avLst/>
            </a:prstGeom>
            <a:solidFill>
              <a:srgbClr val="2B7C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3400"/>
            </a:p>
          </p:txBody>
        </p:sp>
        <p:pic>
          <p:nvPicPr>
            <p:cNvPr id="11" name="Picture 1033" descr="alvo.png                                                       01C47756YING                           C3E32676: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1546" y="1651000"/>
              <a:ext cx="3842425" cy="432117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 Box 22"/>
            <p:cNvSpPr txBox="1">
              <a:spLocks noChangeArrowheads="1"/>
            </p:cNvSpPr>
            <p:nvPr/>
          </p:nvSpPr>
          <p:spPr bwMode="auto">
            <a:xfrm>
              <a:off x="6043066" y="2352342"/>
              <a:ext cx="2713648" cy="31216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pt-BR" sz="4000" b="1" dirty="0">
                  <a:solidFill>
                    <a:srgbClr val="17375E"/>
                  </a:solidFill>
                </a:rPr>
                <a:t>A Base é </a:t>
              </a:r>
              <a:br>
                <a:rPr lang="pt-BR" sz="4000" b="1" dirty="0">
                  <a:solidFill>
                    <a:srgbClr val="17375E"/>
                  </a:solidFill>
                </a:rPr>
              </a:br>
              <a:r>
                <a:rPr lang="pt-BR" sz="4000" b="1" dirty="0">
                  <a:solidFill>
                    <a:srgbClr val="17375E"/>
                  </a:solidFill>
                </a:rPr>
                <a:t>o rumo. </a:t>
              </a:r>
              <a:br>
                <a:rPr lang="pt-BR" sz="4000" b="1" dirty="0">
                  <a:solidFill>
                    <a:srgbClr val="17375E"/>
                  </a:solidFill>
                </a:rPr>
              </a:br>
              <a:r>
                <a:rPr lang="pt-BR" sz="4000" b="1" dirty="0" smtClean="0">
                  <a:solidFill>
                    <a:srgbClr val="17375E"/>
                  </a:solidFill>
                </a:rPr>
                <a:t>É </a:t>
              </a:r>
              <a:r>
                <a:rPr lang="pt-BR" sz="4000" b="1" dirty="0">
                  <a:solidFill>
                    <a:srgbClr val="17375E"/>
                  </a:solidFill>
                </a:rPr>
                <a:t>aonde </a:t>
              </a:r>
              <a:br>
                <a:rPr lang="pt-BR" sz="4000" b="1" dirty="0">
                  <a:solidFill>
                    <a:srgbClr val="17375E"/>
                  </a:solidFill>
                </a:rPr>
              </a:br>
              <a:r>
                <a:rPr lang="pt-BR" sz="4000" b="1" dirty="0">
                  <a:solidFill>
                    <a:srgbClr val="17375E"/>
                  </a:solidFill>
                </a:rPr>
                <a:t>queremos </a:t>
              </a:r>
              <a:br>
                <a:rPr lang="pt-BR" sz="4000" b="1" dirty="0">
                  <a:solidFill>
                    <a:srgbClr val="17375E"/>
                  </a:solidFill>
                </a:rPr>
              </a:br>
              <a:r>
                <a:rPr lang="pt-BR" sz="4000" b="1" dirty="0">
                  <a:solidFill>
                    <a:srgbClr val="17375E"/>
                  </a:solidFill>
                </a:rPr>
                <a:t>chegar</a:t>
              </a:r>
            </a:p>
          </p:txBody>
        </p:sp>
        <p:sp>
          <p:nvSpPr>
            <p:cNvPr id="13" name="AutoShape 16"/>
            <p:cNvSpPr>
              <a:spLocks noChangeArrowheads="1"/>
            </p:cNvSpPr>
            <p:nvPr/>
          </p:nvSpPr>
          <p:spPr bwMode="auto">
            <a:xfrm>
              <a:off x="0" y="2473325"/>
              <a:ext cx="6250894" cy="2660650"/>
            </a:xfrm>
            <a:prstGeom prst="rightArrow">
              <a:avLst>
                <a:gd name="adj1" fmla="val 47972"/>
                <a:gd name="adj2" fmla="val 55672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3400"/>
            </a:p>
          </p:txBody>
        </p:sp>
      </p:grp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233629" y="2880144"/>
            <a:ext cx="3994027" cy="929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pt-BR" sz="3400" b="1" spc="100" dirty="0" smtClean="0">
                <a:solidFill>
                  <a:srgbClr val="17375E"/>
                </a:solidFill>
              </a:rPr>
              <a:t>Os currículos </a:t>
            </a:r>
            <a:br>
              <a:rPr lang="pt-BR" sz="3400" b="1" spc="100" dirty="0" smtClean="0">
                <a:solidFill>
                  <a:srgbClr val="17375E"/>
                </a:solidFill>
              </a:rPr>
            </a:br>
            <a:r>
              <a:rPr lang="pt-BR" sz="3400" b="1" spc="100" dirty="0" smtClean="0">
                <a:solidFill>
                  <a:srgbClr val="17375E"/>
                </a:solidFill>
              </a:rPr>
              <a:t>são os caminhos</a:t>
            </a:r>
            <a:endParaRPr lang="pt-BR" sz="3400" b="1" spc="100" dirty="0">
              <a:solidFill>
                <a:srgbClr val="17375E"/>
              </a:solidFill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256983" y="1450045"/>
            <a:ext cx="7772400" cy="760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1" hangingPunct="1"/>
            <a:r>
              <a:rPr lang="pt-BR" b="1" dirty="0" smtClean="0">
                <a:solidFill>
                  <a:srgbClr val="17375E"/>
                </a:solidFill>
                <a:latin typeface="Calibri" charset="0"/>
              </a:rPr>
              <a:t>A </a:t>
            </a:r>
            <a:r>
              <a:rPr lang="pt-BR" b="1" dirty="0">
                <a:solidFill>
                  <a:srgbClr val="17375E"/>
                </a:solidFill>
                <a:latin typeface="Calibri" charset="0"/>
              </a:rPr>
              <a:t>Base </a:t>
            </a:r>
            <a:r>
              <a:rPr lang="pt-BR" b="1" dirty="0" smtClean="0">
                <a:solidFill>
                  <a:srgbClr val="17375E"/>
                </a:solidFill>
                <a:latin typeface="Calibri" charset="0"/>
              </a:rPr>
              <a:t>não é currículo</a:t>
            </a:r>
            <a:endParaRPr lang="en-US" dirty="0">
              <a:solidFill>
                <a:srgbClr val="222222"/>
              </a:solidFill>
              <a:latin typeface="Calibri" charset="0"/>
            </a:endParaRPr>
          </a:p>
        </p:txBody>
      </p:sp>
      <p:pic>
        <p:nvPicPr>
          <p:cNvPr id="20" name="Picture 23" descr="&#10;walker.png                                                     01C47756YING                           C3E32676: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411" y="2922418"/>
            <a:ext cx="822434" cy="888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 descr="&#10;walker.png                                                     01C47756YING                           C3E32676: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286" y="2927561"/>
            <a:ext cx="822434" cy="888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3" descr="&#10;walker.png                                                     01C47756YING                           C3E32676: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997" y="2918035"/>
            <a:ext cx="822434" cy="888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itle 1"/>
          <p:cNvSpPr txBox="1">
            <a:spLocks/>
          </p:cNvSpPr>
          <p:nvPr/>
        </p:nvSpPr>
        <p:spPr bwMode="auto">
          <a:xfrm>
            <a:off x="-52388" y="-39688"/>
            <a:ext cx="7772400" cy="760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1" hangingPunct="1"/>
            <a:r>
              <a:rPr lang="pt-BR" b="1" dirty="0" smtClean="0">
                <a:solidFill>
                  <a:srgbClr val="17375E"/>
                </a:solidFill>
                <a:latin typeface="Calibri" charset="0"/>
              </a:rPr>
              <a:t>A </a:t>
            </a:r>
            <a:r>
              <a:rPr lang="pt-BR" b="1" dirty="0">
                <a:solidFill>
                  <a:srgbClr val="17375E"/>
                </a:solidFill>
                <a:latin typeface="Calibri" charset="0"/>
              </a:rPr>
              <a:t>Base e o pacto </a:t>
            </a:r>
            <a:r>
              <a:rPr lang="pt-BR" b="1" dirty="0" err="1">
                <a:solidFill>
                  <a:srgbClr val="17375E"/>
                </a:solidFill>
                <a:latin typeface="Calibri" charset="0"/>
              </a:rPr>
              <a:t>interfederativo</a:t>
            </a:r>
            <a:endParaRPr lang="en-US" dirty="0">
              <a:solidFill>
                <a:srgbClr val="222222"/>
              </a:solidFill>
              <a:latin typeface="Calibri" charset="0"/>
            </a:endParaRPr>
          </a:p>
        </p:txBody>
      </p:sp>
      <p:sp>
        <p:nvSpPr>
          <p:cNvPr id="48" name="Triangle 21"/>
          <p:cNvSpPr/>
          <p:nvPr/>
        </p:nvSpPr>
        <p:spPr>
          <a:xfrm rot="10800000">
            <a:off x="9963648" y="2847827"/>
            <a:ext cx="690496" cy="393326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6118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 descr="PPT-BNCai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188" y="-39688"/>
            <a:ext cx="9248776" cy="693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Picture 17" descr="&#10;igualdade.png                                                  01C47756YING                           C3E32676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1" y="1069164"/>
            <a:ext cx="1818674" cy="1818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2616199" y="1069164"/>
            <a:ext cx="5874931" cy="1820528"/>
          </a:xfrm>
          <a:prstGeom prst="rect">
            <a:avLst/>
          </a:prstGeom>
          <a:solidFill>
            <a:srgbClr val="F1C01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pt-BR" sz="3400" b="1" dirty="0" smtClean="0">
                <a:solidFill>
                  <a:schemeClr val="bg1"/>
                </a:solidFill>
              </a:rPr>
              <a:t>A Base é um instrumento em favor da igualdade</a:t>
            </a:r>
            <a:endParaRPr lang="pt-BR" sz="3400" b="1" dirty="0">
              <a:solidFill>
                <a:schemeClr val="bg1"/>
              </a:solidFill>
            </a:endParaRP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2616199" y="2976018"/>
            <a:ext cx="5874932" cy="1818675"/>
          </a:xfrm>
          <a:prstGeom prst="rect">
            <a:avLst/>
          </a:prstGeom>
          <a:solidFill>
            <a:srgbClr val="2B8729"/>
          </a:solidFill>
          <a:ln>
            <a:noFill/>
          </a:ln>
          <a:effectLst/>
          <a:extLst/>
        </p:spPr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pt-BR" sz="3400" b="1" dirty="0" smtClean="0">
                <a:solidFill>
                  <a:schemeClr val="bg1"/>
                </a:solidFill>
              </a:rPr>
              <a:t>A construção de currículos adequados a cada sistema deve garantir a equidade</a:t>
            </a:r>
            <a:endParaRPr lang="pt-BR" sz="3400" b="1" dirty="0">
              <a:solidFill>
                <a:schemeClr val="bg1"/>
              </a:solidFill>
            </a:endParaRPr>
          </a:p>
        </p:txBody>
      </p:sp>
      <p:pic>
        <p:nvPicPr>
          <p:cNvPr id="8208" name="Picture 16" descr="equidade.png                                                   01C47756YING                           C3E32676: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1" y="2976018"/>
            <a:ext cx="1818674" cy="1818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itle 1"/>
          <p:cNvSpPr txBox="1">
            <a:spLocks/>
          </p:cNvSpPr>
          <p:nvPr/>
        </p:nvSpPr>
        <p:spPr bwMode="auto">
          <a:xfrm>
            <a:off x="-52388" y="-39688"/>
            <a:ext cx="7772400" cy="760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1" hangingPunct="1"/>
            <a:r>
              <a:rPr lang="pt-BR" b="1" dirty="0" smtClean="0">
                <a:solidFill>
                  <a:srgbClr val="17375E"/>
                </a:solidFill>
                <a:latin typeface="Calibri" charset="0"/>
              </a:rPr>
              <a:t>A </a:t>
            </a:r>
            <a:r>
              <a:rPr lang="pt-BR" b="1" dirty="0">
                <a:solidFill>
                  <a:srgbClr val="17375E"/>
                </a:solidFill>
                <a:latin typeface="Calibri" charset="0"/>
              </a:rPr>
              <a:t>Base e o pacto </a:t>
            </a:r>
            <a:r>
              <a:rPr lang="pt-BR" b="1" dirty="0" err="1">
                <a:solidFill>
                  <a:srgbClr val="17375E"/>
                </a:solidFill>
                <a:latin typeface="Calibri" charset="0"/>
              </a:rPr>
              <a:t>interfederativo</a:t>
            </a:r>
            <a:endParaRPr lang="en-US" dirty="0">
              <a:solidFill>
                <a:srgbClr val="222222"/>
              </a:solidFill>
              <a:latin typeface="Calibri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" y="4845447"/>
            <a:ext cx="9144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pt-BR" sz="3400" b="1" dirty="0" smtClean="0">
                <a:solidFill>
                  <a:srgbClr val="17375E"/>
                </a:solidFill>
              </a:rPr>
              <a:t>Compromisso com </a:t>
            </a:r>
            <a:r>
              <a:rPr lang="pt-BR" sz="3400" b="1" dirty="0">
                <a:solidFill>
                  <a:srgbClr val="17375E"/>
                </a:solidFill>
              </a:rPr>
              <a:t>a </a:t>
            </a:r>
            <a:r>
              <a:rPr lang="pt-BR" sz="3400" b="1" dirty="0" smtClean="0">
                <a:solidFill>
                  <a:srgbClr val="17375E"/>
                </a:solidFill>
              </a:rPr>
              <a:t>construção de </a:t>
            </a:r>
            <a:r>
              <a:rPr lang="pt-BR" sz="3400" b="1" dirty="0">
                <a:solidFill>
                  <a:srgbClr val="17375E"/>
                </a:solidFill>
              </a:rPr>
              <a:t>uma </a:t>
            </a:r>
            <a:r>
              <a:rPr lang="pt-BR" sz="3400" b="1" dirty="0" smtClean="0">
                <a:solidFill>
                  <a:srgbClr val="17375E"/>
                </a:solidFill>
              </a:rPr>
              <a:t>sociedade justa</a:t>
            </a:r>
            <a:r>
              <a:rPr lang="pt-BR" sz="3400" b="1" dirty="0">
                <a:solidFill>
                  <a:srgbClr val="17375E"/>
                </a:solidFill>
              </a:rPr>
              <a:t>, democrática e </a:t>
            </a:r>
            <a:r>
              <a:rPr lang="pt-BR" sz="3400" b="1" dirty="0" smtClean="0">
                <a:solidFill>
                  <a:srgbClr val="17375E"/>
                </a:solidFill>
              </a:rPr>
              <a:t>inclusiva</a:t>
            </a:r>
            <a:endParaRPr lang="pt-BR" sz="3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 descr="PPT-BNCai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8" y="-39688"/>
            <a:ext cx="9248776" cy="693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tângulo 15"/>
          <p:cNvSpPr/>
          <p:nvPr/>
        </p:nvSpPr>
        <p:spPr>
          <a:xfrm>
            <a:off x="6253806" y="2655239"/>
            <a:ext cx="2547294" cy="6395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400" b="1" spc="-8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Instituições educacionais</a:t>
            </a:r>
          </a:p>
        </p:txBody>
      </p:sp>
      <p:sp>
        <p:nvSpPr>
          <p:cNvPr id="29" name="Retângulo 16"/>
          <p:cNvSpPr/>
          <p:nvPr/>
        </p:nvSpPr>
        <p:spPr>
          <a:xfrm>
            <a:off x="3362076" y="2655239"/>
            <a:ext cx="2376264" cy="6395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Estados e Municípios</a:t>
            </a:r>
          </a:p>
        </p:txBody>
      </p:sp>
      <p:sp>
        <p:nvSpPr>
          <p:cNvPr id="30" name="Retângulo 14"/>
          <p:cNvSpPr/>
          <p:nvPr/>
        </p:nvSpPr>
        <p:spPr>
          <a:xfrm>
            <a:off x="385762" y="2655239"/>
            <a:ext cx="2376264" cy="6395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Governo Federal</a:t>
            </a:r>
            <a:endParaRPr lang="pt-BR" sz="3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Retângulo 11"/>
          <p:cNvSpPr/>
          <p:nvPr/>
        </p:nvSpPr>
        <p:spPr>
          <a:xfrm>
            <a:off x="385762" y="1276350"/>
            <a:ext cx="2376264" cy="103735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400" b="1" dirty="0" smtClean="0"/>
              <a:t>BNCC</a:t>
            </a:r>
            <a:endParaRPr lang="pt-BR" sz="3400" b="1" dirty="0"/>
          </a:p>
        </p:txBody>
      </p:sp>
      <p:sp>
        <p:nvSpPr>
          <p:cNvPr id="34" name="Retângulo 13"/>
          <p:cNvSpPr/>
          <p:nvPr/>
        </p:nvSpPr>
        <p:spPr>
          <a:xfrm>
            <a:off x="3362076" y="1276350"/>
            <a:ext cx="2376264" cy="103735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400" b="1" dirty="0" smtClean="0"/>
              <a:t>Currículos</a:t>
            </a:r>
            <a:endParaRPr lang="pt-BR" sz="3400" b="1" dirty="0"/>
          </a:p>
        </p:txBody>
      </p:sp>
      <p:sp>
        <p:nvSpPr>
          <p:cNvPr id="35" name="Triangle 21"/>
          <p:cNvSpPr/>
          <p:nvPr/>
        </p:nvSpPr>
        <p:spPr>
          <a:xfrm rot="10800000">
            <a:off x="7192368" y="2215627"/>
            <a:ext cx="690496" cy="393326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00"/>
          </a:p>
        </p:txBody>
      </p:sp>
      <p:sp>
        <p:nvSpPr>
          <p:cNvPr id="36" name="Retângulo 12"/>
          <p:cNvSpPr/>
          <p:nvPr/>
        </p:nvSpPr>
        <p:spPr>
          <a:xfrm>
            <a:off x="6349056" y="1276350"/>
            <a:ext cx="2376264" cy="103735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400" b="1" spc="-50" dirty="0" smtClean="0"/>
              <a:t>Propostas pedagógicas</a:t>
            </a:r>
            <a:endParaRPr lang="pt-BR" sz="3400" b="1" spc="-50" dirty="0"/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0" y="4114039"/>
            <a:ext cx="9143999" cy="1677161"/>
          </a:xfrm>
          <a:prstGeom prst="rect">
            <a:avLst/>
          </a:prstGeom>
        </p:spPr>
        <p:txBody>
          <a:bodyPr numCol="1" spcCol="25200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2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0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pt-BR" sz="3800" b="1" spc="-120" dirty="0" smtClean="0">
                <a:solidFill>
                  <a:srgbClr val="17375E"/>
                </a:solidFill>
              </a:rPr>
              <a:t>Apoio do MEC ao </a:t>
            </a:r>
            <a:r>
              <a:rPr lang="pt-BR" sz="3800" b="1" spc="-120" dirty="0">
                <a:solidFill>
                  <a:srgbClr val="17375E"/>
                </a:solidFill>
              </a:rPr>
              <a:t>fortalecimento institucional </a:t>
            </a:r>
            <a:r>
              <a:rPr lang="pt-BR" sz="3800" b="1" spc="-60" dirty="0">
                <a:solidFill>
                  <a:srgbClr val="17375E"/>
                </a:solidFill>
              </a:rPr>
              <a:t>e aperfeiçoamento técnico dos gestores </a:t>
            </a:r>
            <a:r>
              <a:rPr lang="pt-BR" sz="3800" b="1" spc="-60" dirty="0" smtClean="0">
                <a:solidFill>
                  <a:srgbClr val="17375E"/>
                </a:solidFill>
              </a:rPr>
              <a:t/>
            </a:r>
            <a:br>
              <a:rPr lang="pt-BR" sz="3800" b="1" spc="-60" dirty="0" smtClean="0">
                <a:solidFill>
                  <a:srgbClr val="17375E"/>
                </a:solidFill>
              </a:rPr>
            </a:br>
            <a:r>
              <a:rPr lang="pt-BR" sz="3800" b="1" spc="-60" dirty="0" smtClean="0">
                <a:solidFill>
                  <a:srgbClr val="17375E"/>
                </a:solidFill>
              </a:rPr>
              <a:t>dos </a:t>
            </a:r>
            <a:r>
              <a:rPr lang="pt-BR" sz="3800" b="1" spc="-60" dirty="0">
                <a:solidFill>
                  <a:srgbClr val="17375E"/>
                </a:solidFill>
              </a:rPr>
              <a:t>currículos nos entes </a:t>
            </a:r>
            <a:r>
              <a:rPr lang="pt-BR" sz="3800" b="1" spc="-60" dirty="0" smtClean="0">
                <a:solidFill>
                  <a:srgbClr val="17375E"/>
                </a:solidFill>
              </a:rPr>
              <a:t>federados</a:t>
            </a:r>
            <a:endParaRPr lang="pt-BR" sz="3800" b="1" spc="-60" dirty="0">
              <a:solidFill>
                <a:srgbClr val="17375E"/>
              </a:solidFill>
            </a:endParaRPr>
          </a:p>
        </p:txBody>
      </p:sp>
      <p:sp>
        <p:nvSpPr>
          <p:cNvPr id="38" name="Triangle 24"/>
          <p:cNvSpPr/>
          <p:nvPr/>
        </p:nvSpPr>
        <p:spPr>
          <a:xfrm rot="10800000">
            <a:off x="4198427" y="2215626"/>
            <a:ext cx="690496" cy="393326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00"/>
          </a:p>
        </p:txBody>
      </p:sp>
      <p:sp>
        <p:nvSpPr>
          <p:cNvPr id="39" name="Triangle 25"/>
          <p:cNvSpPr/>
          <p:nvPr/>
        </p:nvSpPr>
        <p:spPr>
          <a:xfrm rot="10800000">
            <a:off x="1194051" y="2215625"/>
            <a:ext cx="690496" cy="393326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00"/>
          </a:p>
        </p:txBody>
      </p:sp>
      <p:sp>
        <p:nvSpPr>
          <p:cNvPr id="53" name="Title 1"/>
          <p:cNvSpPr txBox="1">
            <a:spLocks/>
          </p:cNvSpPr>
          <p:nvPr/>
        </p:nvSpPr>
        <p:spPr bwMode="auto">
          <a:xfrm>
            <a:off x="-54519" y="-39689"/>
            <a:ext cx="9196387" cy="760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1" hangingPunct="1"/>
            <a:r>
              <a:rPr lang="pt-BR" b="1" spc="-150" dirty="0">
                <a:solidFill>
                  <a:srgbClr val="17375E"/>
                </a:solidFill>
                <a:latin typeface="Calibri" charset="0"/>
              </a:rPr>
              <a:t>Base, currículos e propostas pedagógicas</a:t>
            </a:r>
          </a:p>
        </p:txBody>
      </p:sp>
      <p:grpSp>
        <p:nvGrpSpPr>
          <p:cNvPr id="16" name="Grupo 15"/>
          <p:cNvGrpSpPr/>
          <p:nvPr/>
        </p:nvGrpSpPr>
        <p:grpSpPr>
          <a:xfrm>
            <a:off x="1539298" y="3482216"/>
            <a:ext cx="6518852" cy="213484"/>
            <a:chOff x="1539298" y="3580560"/>
            <a:chExt cx="6518852" cy="515190"/>
          </a:xfrm>
        </p:grpSpPr>
        <p:cxnSp>
          <p:nvCxnSpPr>
            <p:cNvPr id="7" name="Conector de seta reta 6"/>
            <p:cNvCxnSpPr/>
            <p:nvPr/>
          </p:nvCxnSpPr>
          <p:spPr>
            <a:xfrm>
              <a:off x="1539298" y="4076700"/>
              <a:ext cx="6518852" cy="0"/>
            </a:xfrm>
            <a:prstGeom prst="straightConnector1">
              <a:avLst/>
            </a:prstGeom>
            <a:ln w="76200">
              <a:solidFill>
                <a:schemeClr val="tx1">
                  <a:lumMod val="50000"/>
                  <a:lumOff val="50000"/>
                </a:schemeClr>
              </a:solidFill>
              <a:prstDash val="sysDash"/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4" name="Conector de seta reta 53"/>
            <p:cNvCxnSpPr/>
            <p:nvPr/>
          </p:nvCxnSpPr>
          <p:spPr>
            <a:xfrm>
              <a:off x="1577398" y="3580560"/>
              <a:ext cx="0" cy="515190"/>
            </a:xfrm>
            <a:prstGeom prst="straightConnector1">
              <a:avLst/>
            </a:prstGeom>
            <a:ln w="76200">
              <a:solidFill>
                <a:schemeClr val="tx1">
                  <a:lumMod val="50000"/>
                  <a:lumOff val="50000"/>
                </a:schemeClr>
              </a:solidFill>
              <a:prstDash val="sysDash"/>
              <a:tailEnd type="non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613375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 descr="PPT-BNCai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8" y="-39688"/>
            <a:ext cx="9248776" cy="693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540847" y="1198603"/>
            <a:ext cx="8049363" cy="4648404"/>
          </a:xfrm>
          <a:prstGeom prst="rect">
            <a:avLst/>
          </a:prstGeom>
          <a:solidFill>
            <a:srgbClr val="1C486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 algn="ctr">
              <a:spcBef>
                <a:spcPts val="1800"/>
              </a:spcBef>
              <a:defRPr/>
            </a:pPr>
            <a:endParaRPr lang="pt-BR" sz="1200" b="1" dirty="0">
              <a:solidFill>
                <a:schemeClr val="bg1"/>
              </a:solidFill>
            </a:endParaRPr>
          </a:p>
          <a:p>
            <a:pPr algn="ctr">
              <a:spcBef>
                <a:spcPts val="1800"/>
              </a:spcBef>
              <a:defRPr/>
            </a:pPr>
            <a:r>
              <a:rPr lang="pt-BR" sz="3800" b="1" dirty="0" smtClean="0">
                <a:solidFill>
                  <a:schemeClr val="bg1"/>
                </a:solidFill>
              </a:rPr>
              <a:t>   Regime de colaboração</a:t>
            </a:r>
            <a:endParaRPr lang="pt-BR" sz="3800" b="1" dirty="0">
              <a:solidFill>
                <a:schemeClr val="bg1"/>
              </a:solidFill>
            </a:endParaRP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669637" y="2619545"/>
            <a:ext cx="2472809" cy="1138773"/>
          </a:xfrm>
          <a:prstGeom prst="rect">
            <a:avLst/>
          </a:prstGeom>
          <a:solidFill>
            <a:srgbClr val="F1C01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3400" b="1" dirty="0">
                <a:solidFill>
                  <a:schemeClr val="bg1"/>
                </a:solidFill>
              </a:rPr>
              <a:t>formação de professores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3327834" y="2619545"/>
            <a:ext cx="2472810" cy="1138773"/>
          </a:xfrm>
          <a:prstGeom prst="rect">
            <a:avLst/>
          </a:prstGeom>
          <a:solidFill>
            <a:srgbClr val="2B7CC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3400" b="1" dirty="0">
                <a:solidFill>
                  <a:schemeClr val="bg1"/>
                </a:solidFill>
              </a:rPr>
              <a:t>matrizes de avaliação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5990702" y="2619545"/>
            <a:ext cx="2472809" cy="1138773"/>
          </a:xfrm>
          <a:prstGeom prst="rect">
            <a:avLst/>
          </a:prstGeom>
          <a:solidFill>
            <a:srgbClr val="39AA35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3400" b="1" dirty="0">
                <a:solidFill>
                  <a:schemeClr val="bg1"/>
                </a:solidFill>
              </a:rPr>
              <a:t>materiais didáticos</a:t>
            </a:r>
          </a:p>
        </p:txBody>
      </p:sp>
      <p:pic>
        <p:nvPicPr>
          <p:cNvPr id="16397" name="Picture 13" descr=" 14_04.png                                                      01C47756YING                           C3E32676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702" y="3733442"/>
            <a:ext cx="2472809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14" descr=" 14_03.png                                                      01C47756YING                           C3E32676: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834" y="3733442"/>
            <a:ext cx="2472810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0" name="Picture 16" descr=" 14_01.png                                                      01C47756YING                           C3E32676: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37" y="3733442"/>
            <a:ext cx="2472809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 bwMode="auto">
          <a:xfrm>
            <a:off x="-52389" y="-39688"/>
            <a:ext cx="9248777" cy="760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1" hangingPunct="1"/>
            <a:r>
              <a:rPr lang="pt-BR" b="1" spc="-150" dirty="0" smtClean="0">
                <a:solidFill>
                  <a:srgbClr val="17375E"/>
                </a:solidFill>
                <a:latin typeface="Calibri" charset="0"/>
              </a:rPr>
              <a:t>A Base orienta políticas educacionais</a:t>
            </a:r>
            <a:endParaRPr lang="en-US" spc="-150" dirty="0">
              <a:solidFill>
                <a:srgbClr val="222222"/>
              </a:solidFill>
              <a:latin typeface="Calibri" charset="0"/>
            </a:endParaRPr>
          </a:p>
        </p:txBody>
      </p:sp>
      <p:pic>
        <p:nvPicPr>
          <p:cNvPr id="15" name="Picture 29" descr="brasil+icones_02.png                                           01C47756YING                           C3E32676: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37" y="1360725"/>
            <a:ext cx="1179284" cy="1175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0" descr="brasil+icones_01.png                                           01C47756YING                           C3E32676: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37" y="1360725"/>
            <a:ext cx="1179284" cy="1175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96096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 descr="PPT-BNCai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8" y="-39688"/>
            <a:ext cx="9248776" cy="693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271464" y="1137777"/>
            <a:ext cx="847248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pt-BR" sz="3800" dirty="0" smtClean="0">
                <a:solidFill>
                  <a:srgbClr val="17375E"/>
                </a:solidFill>
              </a:rPr>
              <a:t>O </a:t>
            </a:r>
            <a:r>
              <a:rPr lang="pt-BR" sz="3800" dirty="0">
                <a:solidFill>
                  <a:srgbClr val="17375E"/>
                </a:solidFill>
              </a:rPr>
              <a:t>compromisso com a </a:t>
            </a:r>
            <a:r>
              <a:rPr lang="pt-BR" sz="3800" dirty="0" smtClean="0">
                <a:solidFill>
                  <a:srgbClr val="17375E"/>
                </a:solidFill>
              </a:rPr>
              <a:t/>
            </a:r>
            <a:br>
              <a:rPr lang="pt-BR" sz="3800" dirty="0" smtClean="0">
                <a:solidFill>
                  <a:srgbClr val="17375E"/>
                </a:solidFill>
              </a:rPr>
            </a:br>
            <a:r>
              <a:rPr lang="pt-BR" sz="3800" b="1" dirty="0" smtClean="0">
                <a:solidFill>
                  <a:srgbClr val="17375E"/>
                </a:solidFill>
              </a:rPr>
              <a:t>educação integral</a:t>
            </a:r>
            <a:endParaRPr lang="pt-BR" sz="3800" dirty="0">
              <a:solidFill>
                <a:srgbClr val="17375E"/>
              </a:solidFill>
            </a:endParaRPr>
          </a:p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</a:pPr>
            <a:endParaRPr lang="pt-BR" sz="380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-52388" y="-39688"/>
            <a:ext cx="8462292" cy="760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1" hangingPunct="1"/>
            <a:r>
              <a:rPr lang="pt-BR" b="1" spc="-50" dirty="0" smtClean="0">
                <a:solidFill>
                  <a:srgbClr val="17375E"/>
                </a:solidFill>
                <a:latin typeface="Calibri" charset="0"/>
              </a:rPr>
              <a:t>Fundamentos pedagógicos da Base</a:t>
            </a:r>
            <a:endParaRPr lang="en-US" spc="-50" dirty="0">
              <a:solidFill>
                <a:srgbClr val="222222"/>
              </a:solidFill>
              <a:latin typeface="Calibri" charset="0"/>
            </a:endParaRPr>
          </a:p>
        </p:txBody>
      </p:sp>
      <p:grpSp>
        <p:nvGrpSpPr>
          <p:cNvPr id="21" name="Grupo 20"/>
          <p:cNvGrpSpPr/>
          <p:nvPr/>
        </p:nvGrpSpPr>
        <p:grpSpPr>
          <a:xfrm>
            <a:off x="465469" y="2344420"/>
            <a:ext cx="8420951" cy="3773041"/>
            <a:chOff x="465469" y="2344420"/>
            <a:chExt cx="8420951" cy="3773041"/>
          </a:xfrm>
        </p:grpSpPr>
        <p:grpSp>
          <p:nvGrpSpPr>
            <p:cNvPr id="20" name="Grupo 19"/>
            <p:cNvGrpSpPr/>
            <p:nvPr/>
          </p:nvGrpSpPr>
          <p:grpSpPr>
            <a:xfrm>
              <a:off x="465469" y="2344420"/>
              <a:ext cx="3877931" cy="2837178"/>
              <a:chOff x="465469" y="2320610"/>
              <a:chExt cx="3877931" cy="2837178"/>
            </a:xfrm>
          </p:grpSpPr>
          <p:cxnSp>
            <p:nvCxnSpPr>
              <p:cNvPr id="13" name="Conector reto 12"/>
              <p:cNvCxnSpPr/>
              <p:nvPr/>
            </p:nvCxnSpPr>
            <p:spPr>
              <a:xfrm>
                <a:off x="465470" y="2320610"/>
                <a:ext cx="3877930" cy="0"/>
              </a:xfrm>
              <a:prstGeom prst="line">
                <a:avLst/>
              </a:prstGeom>
              <a:ln>
                <a:solidFill>
                  <a:srgbClr val="39AA3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ector reto 14"/>
              <p:cNvCxnSpPr/>
              <p:nvPr/>
            </p:nvCxnSpPr>
            <p:spPr>
              <a:xfrm>
                <a:off x="465469" y="5143428"/>
                <a:ext cx="2850524" cy="0"/>
              </a:xfrm>
              <a:prstGeom prst="line">
                <a:avLst/>
              </a:prstGeom>
              <a:ln>
                <a:solidFill>
                  <a:srgbClr val="39AA3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ector reto 15"/>
              <p:cNvCxnSpPr/>
              <p:nvPr/>
            </p:nvCxnSpPr>
            <p:spPr>
              <a:xfrm>
                <a:off x="465470" y="2320610"/>
                <a:ext cx="0" cy="2837178"/>
              </a:xfrm>
              <a:prstGeom prst="line">
                <a:avLst/>
              </a:prstGeom>
              <a:ln>
                <a:solidFill>
                  <a:srgbClr val="39AA3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Content Placeholder 5"/>
            <p:cNvSpPr txBox="1">
              <a:spLocks/>
            </p:cNvSpPr>
            <p:nvPr/>
          </p:nvSpPr>
          <p:spPr>
            <a:xfrm>
              <a:off x="940155" y="2514600"/>
              <a:ext cx="7946265" cy="3602861"/>
            </a:xfrm>
            <a:prstGeom prst="rect">
              <a:avLst/>
            </a:prstGeom>
            <a:solidFill>
              <a:srgbClr val="39AA35"/>
            </a:solidFill>
          </p:spPr>
          <p:txBody>
            <a:bodyPr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Char char="•"/>
                <a:defRPr sz="1800" kern="1200">
                  <a:solidFill>
                    <a:schemeClr val="bg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600" kern="1200">
                  <a:solidFill>
                    <a:schemeClr val="bg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400" kern="1200">
                  <a:solidFill>
                    <a:schemeClr val="bg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200" kern="1200">
                  <a:solidFill>
                    <a:schemeClr val="bg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000" kern="1200">
                  <a:solidFill>
                    <a:schemeClr val="bg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r>
                <a:rPr lang="pt-BR" sz="38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Compromisso com a formação e o desenvolvimento humano global (dimensões intelectual, física, afetiva, social, ética, moral e simbólica), independentemente da duração da jornada </a:t>
              </a:r>
              <a:r>
                <a:rPr lang="pt-BR" sz="3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escolar</a:t>
              </a:r>
              <a:endParaRPr lang="pt-BR" sz="38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68562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 descr="PPT-BNCai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8" y="-39688"/>
            <a:ext cx="9248776" cy="693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271464" y="1137777"/>
            <a:ext cx="847248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pt-BR" sz="3800" dirty="0">
                <a:solidFill>
                  <a:srgbClr val="17375E"/>
                </a:solidFill>
              </a:rPr>
              <a:t>Os conteúdos curriculares a serviço do desenvolvimento de </a:t>
            </a:r>
            <a:r>
              <a:rPr lang="pt-BR" sz="3800" b="1" dirty="0">
                <a:solidFill>
                  <a:srgbClr val="17375E"/>
                </a:solidFill>
              </a:rPr>
              <a:t>competências</a:t>
            </a:r>
            <a:endParaRPr lang="pt-BR" sz="380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-52388" y="-39688"/>
            <a:ext cx="8462292" cy="760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1" hangingPunct="1"/>
            <a:r>
              <a:rPr lang="pt-BR" b="1" spc="-50" dirty="0" smtClean="0">
                <a:solidFill>
                  <a:srgbClr val="17375E"/>
                </a:solidFill>
                <a:latin typeface="Calibri" charset="0"/>
              </a:rPr>
              <a:t>Fundamentos pedagógicos da Base</a:t>
            </a:r>
            <a:endParaRPr lang="en-US" spc="-50" dirty="0">
              <a:solidFill>
                <a:srgbClr val="222222"/>
              </a:solidFill>
              <a:latin typeface="Calibri" charset="0"/>
            </a:endParaRPr>
          </a:p>
        </p:txBody>
      </p:sp>
      <p:grpSp>
        <p:nvGrpSpPr>
          <p:cNvPr id="21" name="Grupo 20"/>
          <p:cNvGrpSpPr/>
          <p:nvPr/>
        </p:nvGrpSpPr>
        <p:grpSpPr>
          <a:xfrm>
            <a:off x="465469" y="2344420"/>
            <a:ext cx="8344751" cy="3353941"/>
            <a:chOff x="465469" y="2344420"/>
            <a:chExt cx="8344751" cy="3353941"/>
          </a:xfrm>
        </p:grpSpPr>
        <p:grpSp>
          <p:nvGrpSpPr>
            <p:cNvPr id="20" name="Grupo 19"/>
            <p:cNvGrpSpPr/>
            <p:nvPr/>
          </p:nvGrpSpPr>
          <p:grpSpPr>
            <a:xfrm>
              <a:off x="465469" y="2344420"/>
              <a:ext cx="7135481" cy="2837178"/>
              <a:chOff x="465469" y="2320610"/>
              <a:chExt cx="7135481" cy="2837178"/>
            </a:xfrm>
          </p:grpSpPr>
          <p:cxnSp>
            <p:nvCxnSpPr>
              <p:cNvPr id="13" name="Conector reto 12"/>
              <p:cNvCxnSpPr/>
              <p:nvPr/>
            </p:nvCxnSpPr>
            <p:spPr>
              <a:xfrm>
                <a:off x="465470" y="2320610"/>
                <a:ext cx="7135480" cy="0"/>
              </a:xfrm>
              <a:prstGeom prst="line">
                <a:avLst/>
              </a:prstGeom>
              <a:ln>
                <a:solidFill>
                  <a:srgbClr val="39AA3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ector reto 14"/>
              <p:cNvCxnSpPr/>
              <p:nvPr/>
            </p:nvCxnSpPr>
            <p:spPr>
              <a:xfrm>
                <a:off x="465469" y="5143428"/>
                <a:ext cx="2850524" cy="0"/>
              </a:xfrm>
              <a:prstGeom prst="line">
                <a:avLst/>
              </a:prstGeom>
              <a:ln>
                <a:solidFill>
                  <a:srgbClr val="39AA3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ector reto 15"/>
              <p:cNvCxnSpPr/>
              <p:nvPr/>
            </p:nvCxnSpPr>
            <p:spPr>
              <a:xfrm>
                <a:off x="465470" y="2320610"/>
                <a:ext cx="0" cy="2837178"/>
              </a:xfrm>
              <a:prstGeom prst="line">
                <a:avLst/>
              </a:prstGeom>
              <a:ln>
                <a:solidFill>
                  <a:srgbClr val="39AA3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Content Placeholder 5"/>
            <p:cNvSpPr txBox="1">
              <a:spLocks/>
            </p:cNvSpPr>
            <p:nvPr/>
          </p:nvSpPr>
          <p:spPr>
            <a:xfrm>
              <a:off x="863955" y="3162300"/>
              <a:ext cx="7946265" cy="2536061"/>
            </a:xfrm>
            <a:prstGeom prst="rect">
              <a:avLst/>
            </a:prstGeom>
            <a:solidFill>
              <a:srgbClr val="39AA35"/>
            </a:solidFill>
          </p:spPr>
          <p:txBody>
            <a:bodyPr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Char char="•"/>
                <a:defRPr sz="1800" kern="1200">
                  <a:solidFill>
                    <a:schemeClr val="bg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600" kern="1200">
                  <a:solidFill>
                    <a:schemeClr val="bg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400" kern="1200">
                  <a:solidFill>
                    <a:schemeClr val="bg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200" kern="1200">
                  <a:solidFill>
                    <a:schemeClr val="bg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000" kern="1200">
                  <a:solidFill>
                    <a:schemeClr val="bg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r>
                <a:rPr lang="pt-BR" sz="38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Competência</a:t>
              </a:r>
              <a:r>
                <a:rPr lang="pt-BR" sz="38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é a possibilidade de mobilizar e operar o conhecimento em situações que requerem aplicá-lo para tomar decisões </a:t>
              </a:r>
              <a:r>
                <a:rPr lang="pt-BR" sz="3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pertinentes</a:t>
              </a:r>
              <a:endParaRPr lang="pt-BR" sz="38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12053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2297</TotalTime>
  <Words>1137</Words>
  <Application>Microsoft Office PowerPoint</Application>
  <PresentationFormat>Apresentação na tela (4:3)</PresentationFormat>
  <Paragraphs>95</Paragraphs>
  <Slides>19</Slides>
  <Notes>14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5" baseType="lpstr">
      <vt:lpstr>ＭＳ Ｐゴシック</vt:lpstr>
      <vt:lpstr>Arial</vt:lpstr>
      <vt:lpstr>Calibri</vt:lpstr>
      <vt:lpstr>Symbol</vt:lpstr>
      <vt:lpstr>Wingdings</vt:lpstr>
      <vt:lpstr>Office Theme</vt:lpstr>
      <vt:lpstr>Apresentação do PowerPoint</vt:lpstr>
      <vt:lpstr>A construção da Base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FSB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Santiago</dc:creator>
  <cp:lastModifiedBy>Ricardo Correa Coelho</cp:lastModifiedBy>
  <cp:revision>336</cp:revision>
  <cp:lastPrinted>2017-04-04T15:32:35Z</cp:lastPrinted>
  <dcterms:created xsi:type="dcterms:W3CDTF">2017-03-30T15:08:32Z</dcterms:created>
  <dcterms:modified xsi:type="dcterms:W3CDTF">2017-09-19T22:29:16Z</dcterms:modified>
</cp:coreProperties>
</file>