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89" r:id="rId2"/>
    <p:sldMasterId id="2147484275" r:id="rId3"/>
    <p:sldMasterId id="2147484314" r:id="rId4"/>
    <p:sldMasterId id="2147484341" r:id="rId5"/>
    <p:sldMasterId id="2147484353" r:id="rId6"/>
  </p:sldMasterIdLst>
  <p:notesMasterIdLst>
    <p:notesMasterId r:id="rId53"/>
  </p:notesMasterIdLst>
  <p:handoutMasterIdLst>
    <p:handoutMasterId r:id="rId54"/>
  </p:handoutMasterIdLst>
  <p:sldIdLst>
    <p:sldId id="526" r:id="rId7"/>
    <p:sldId id="470" r:id="rId8"/>
    <p:sldId id="453" r:id="rId9"/>
    <p:sldId id="467" r:id="rId10"/>
    <p:sldId id="484" r:id="rId11"/>
    <p:sldId id="522" r:id="rId12"/>
    <p:sldId id="523" r:id="rId13"/>
    <p:sldId id="524" r:id="rId14"/>
    <p:sldId id="525" r:id="rId15"/>
    <p:sldId id="473" r:id="rId16"/>
    <p:sldId id="521" r:id="rId17"/>
    <p:sldId id="514" r:id="rId18"/>
    <p:sldId id="479" r:id="rId19"/>
    <p:sldId id="480" r:id="rId20"/>
    <p:sldId id="488" r:id="rId21"/>
    <p:sldId id="489" r:id="rId22"/>
    <p:sldId id="490" r:id="rId23"/>
    <p:sldId id="492" r:id="rId24"/>
    <p:sldId id="460" r:id="rId25"/>
    <p:sldId id="503" r:id="rId26"/>
    <p:sldId id="504" r:id="rId27"/>
    <p:sldId id="510" r:id="rId28"/>
    <p:sldId id="511" r:id="rId29"/>
    <p:sldId id="515" r:id="rId30"/>
    <p:sldId id="313" r:id="rId31"/>
    <p:sldId id="440" r:id="rId32"/>
    <p:sldId id="297" r:id="rId33"/>
    <p:sldId id="544" r:id="rId34"/>
    <p:sldId id="527" r:id="rId35"/>
    <p:sldId id="528" r:id="rId36"/>
    <p:sldId id="529" r:id="rId37"/>
    <p:sldId id="530" r:id="rId38"/>
    <p:sldId id="531" r:id="rId39"/>
    <p:sldId id="532" r:id="rId40"/>
    <p:sldId id="533" r:id="rId41"/>
    <p:sldId id="534" r:id="rId42"/>
    <p:sldId id="535" r:id="rId43"/>
    <p:sldId id="536" r:id="rId44"/>
    <p:sldId id="537" r:id="rId45"/>
    <p:sldId id="538" r:id="rId46"/>
    <p:sldId id="539" r:id="rId47"/>
    <p:sldId id="540" r:id="rId48"/>
    <p:sldId id="541" r:id="rId49"/>
    <p:sldId id="542" r:id="rId50"/>
    <p:sldId id="543" r:id="rId51"/>
    <p:sldId id="547" r:id="rId52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200" b="1" kern="1200">
        <a:solidFill>
          <a:schemeClr val="bg1"/>
        </a:solidFill>
        <a:latin typeface="Humnst777 BT" charset="0"/>
        <a:ea typeface="ＭＳ Ｐゴシック" charset="0"/>
        <a:cs typeface="HY헤드라인M" charset="0"/>
      </a:defRPr>
    </a:lvl1pPr>
    <a:lvl2pPr marL="457200" algn="l" rtl="0" fontAlgn="base">
      <a:spcBef>
        <a:spcPct val="0"/>
      </a:spcBef>
      <a:spcAft>
        <a:spcPct val="0"/>
      </a:spcAft>
      <a:defRPr kumimoji="1" sz="2200" b="1" kern="1200">
        <a:solidFill>
          <a:schemeClr val="bg1"/>
        </a:solidFill>
        <a:latin typeface="Humnst777 BT" charset="0"/>
        <a:ea typeface="ＭＳ Ｐゴシック" charset="0"/>
        <a:cs typeface="HY헤드라인M" charset="0"/>
      </a:defRPr>
    </a:lvl2pPr>
    <a:lvl3pPr marL="914400" algn="l" rtl="0" fontAlgn="base">
      <a:spcBef>
        <a:spcPct val="0"/>
      </a:spcBef>
      <a:spcAft>
        <a:spcPct val="0"/>
      </a:spcAft>
      <a:defRPr kumimoji="1" sz="2200" b="1" kern="1200">
        <a:solidFill>
          <a:schemeClr val="bg1"/>
        </a:solidFill>
        <a:latin typeface="Humnst777 BT" charset="0"/>
        <a:ea typeface="ＭＳ Ｐゴシック" charset="0"/>
        <a:cs typeface="HY헤드라인M" charset="0"/>
      </a:defRPr>
    </a:lvl3pPr>
    <a:lvl4pPr marL="1371600" algn="l" rtl="0" fontAlgn="base">
      <a:spcBef>
        <a:spcPct val="0"/>
      </a:spcBef>
      <a:spcAft>
        <a:spcPct val="0"/>
      </a:spcAft>
      <a:defRPr kumimoji="1" sz="2200" b="1" kern="1200">
        <a:solidFill>
          <a:schemeClr val="bg1"/>
        </a:solidFill>
        <a:latin typeface="Humnst777 BT" charset="0"/>
        <a:ea typeface="ＭＳ Ｐゴシック" charset="0"/>
        <a:cs typeface="HY헤드라인M" charset="0"/>
      </a:defRPr>
    </a:lvl4pPr>
    <a:lvl5pPr marL="1828800" algn="l" rtl="0" fontAlgn="base">
      <a:spcBef>
        <a:spcPct val="0"/>
      </a:spcBef>
      <a:spcAft>
        <a:spcPct val="0"/>
      </a:spcAft>
      <a:defRPr kumimoji="1" sz="2200" b="1" kern="1200">
        <a:solidFill>
          <a:schemeClr val="bg1"/>
        </a:solidFill>
        <a:latin typeface="Humnst777 BT" charset="0"/>
        <a:ea typeface="ＭＳ Ｐゴシック" charset="0"/>
        <a:cs typeface="HY헤드라인M" charset="0"/>
      </a:defRPr>
    </a:lvl5pPr>
    <a:lvl6pPr marL="2286000" algn="l" defTabSz="457200" rtl="0" eaLnBrk="1" latinLnBrk="0" hangingPunct="1">
      <a:defRPr kumimoji="1" sz="2200" b="1" kern="1200">
        <a:solidFill>
          <a:schemeClr val="bg1"/>
        </a:solidFill>
        <a:latin typeface="Humnst777 BT" charset="0"/>
        <a:ea typeface="ＭＳ Ｐゴシック" charset="0"/>
        <a:cs typeface="HY헤드라인M" charset="0"/>
      </a:defRPr>
    </a:lvl6pPr>
    <a:lvl7pPr marL="2743200" algn="l" defTabSz="457200" rtl="0" eaLnBrk="1" latinLnBrk="0" hangingPunct="1">
      <a:defRPr kumimoji="1" sz="2200" b="1" kern="1200">
        <a:solidFill>
          <a:schemeClr val="bg1"/>
        </a:solidFill>
        <a:latin typeface="Humnst777 BT" charset="0"/>
        <a:ea typeface="ＭＳ Ｐゴシック" charset="0"/>
        <a:cs typeface="HY헤드라인M" charset="0"/>
      </a:defRPr>
    </a:lvl7pPr>
    <a:lvl8pPr marL="3200400" algn="l" defTabSz="457200" rtl="0" eaLnBrk="1" latinLnBrk="0" hangingPunct="1">
      <a:defRPr kumimoji="1" sz="2200" b="1" kern="1200">
        <a:solidFill>
          <a:schemeClr val="bg1"/>
        </a:solidFill>
        <a:latin typeface="Humnst777 BT" charset="0"/>
        <a:ea typeface="ＭＳ Ｐゴシック" charset="0"/>
        <a:cs typeface="HY헤드라인M" charset="0"/>
      </a:defRPr>
    </a:lvl8pPr>
    <a:lvl9pPr marL="3657600" algn="l" defTabSz="457200" rtl="0" eaLnBrk="1" latinLnBrk="0" hangingPunct="1">
      <a:defRPr kumimoji="1" sz="2200" b="1" kern="1200">
        <a:solidFill>
          <a:schemeClr val="bg1"/>
        </a:solidFill>
        <a:latin typeface="Humnst777 BT" charset="0"/>
        <a:ea typeface="ＭＳ Ｐゴシック" charset="0"/>
        <a:cs typeface="HY헤드라인M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F2F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4" autoAdjust="0"/>
    <p:restoredTop sz="95709" autoAdjust="0"/>
  </p:normalViewPr>
  <p:slideViewPr>
    <p:cSldViewPr>
      <p:cViewPr varScale="1">
        <p:scale>
          <a:sx n="65" d="100"/>
          <a:sy n="65" d="100"/>
        </p:scale>
        <p:origin x="-1176" y="-120"/>
      </p:cViewPr>
      <p:guideLst>
        <p:guide orient="horz" pos="120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14920"/>
    </p:cViewPr>
  </p:sorterViewPr>
  <p:notesViewPr>
    <p:cSldViewPr>
      <p:cViewPr varScale="1">
        <p:scale>
          <a:sx n="58" d="100"/>
          <a:sy n="58" d="100"/>
        </p:scale>
        <p:origin x="-1812" y="-9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559" tIns="47780" rIns="95559" bIns="47780" numCol="1" anchor="t" anchorCtr="0" compatLnSpc="1">
            <a:prstTxWarp prst="textNoShape">
              <a:avLst/>
            </a:prstTxWarp>
          </a:bodyPr>
          <a:lstStyle>
            <a:lvl1pPr latinLnBrk="0">
              <a:defRPr kumimoji="0" sz="1300" b="0">
                <a:solidFill>
                  <a:schemeClr val="tx1"/>
                </a:solidFill>
                <a:latin typeface="Arial" charset="0"/>
                <a:ea typeface="HY헤드라인M" pitchFamily="18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559" tIns="47780" rIns="95559" bIns="47780" numCol="1" anchor="t" anchorCtr="0" compatLnSpc="1">
            <a:prstTxWarp prst="textNoShape">
              <a:avLst/>
            </a:prstTxWarp>
          </a:bodyPr>
          <a:lstStyle>
            <a:lvl1pPr algn="r" latinLnBrk="0">
              <a:defRPr kumimoji="0" sz="1300" b="0">
                <a:solidFill>
                  <a:schemeClr val="tx1"/>
                </a:solidFill>
                <a:latin typeface="Arial" charset="0"/>
                <a:ea typeface="HY헤드라인M" pitchFamily="18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559" tIns="47780" rIns="95559" bIns="47780" numCol="1" anchor="b" anchorCtr="0" compatLnSpc="1">
            <a:prstTxWarp prst="textNoShape">
              <a:avLst/>
            </a:prstTxWarp>
          </a:bodyPr>
          <a:lstStyle>
            <a:lvl1pPr latinLnBrk="0">
              <a:defRPr kumimoji="0" sz="1300" b="0">
                <a:solidFill>
                  <a:schemeClr val="tx1"/>
                </a:solidFill>
                <a:latin typeface="Arial" charset="0"/>
                <a:ea typeface="HY헤드라인M" pitchFamily="18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559" tIns="47780" rIns="95559" bIns="47780" numCol="1" anchor="b" anchorCtr="0" compatLnSpc="1">
            <a:prstTxWarp prst="textNoShape">
              <a:avLst/>
            </a:prstTxWarp>
          </a:bodyPr>
          <a:lstStyle>
            <a:lvl1pPr algn="r">
              <a:defRPr kumimoji="0" sz="1300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D228E7-11E8-AD4A-84AF-A30ADF9B8E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24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559" tIns="47780" rIns="95559" bIns="47780" numCol="1" anchor="t" anchorCtr="0" compatLnSpc="1">
            <a:prstTxWarp prst="textNoShape">
              <a:avLst/>
            </a:prstTxWarp>
          </a:bodyPr>
          <a:lstStyle>
            <a:lvl1pPr latinLnBrk="0">
              <a:defRPr kumimoji="0" sz="1300" b="0">
                <a:solidFill>
                  <a:schemeClr val="tx1"/>
                </a:solidFill>
                <a:latin typeface="Arial" charset="0"/>
                <a:ea typeface="HY헤드라인M" pitchFamily="18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559" tIns="47780" rIns="95559" bIns="47780" numCol="1" anchor="t" anchorCtr="0" compatLnSpc="1">
            <a:prstTxWarp prst="textNoShape">
              <a:avLst/>
            </a:prstTxWarp>
          </a:bodyPr>
          <a:lstStyle>
            <a:lvl1pPr algn="r" latinLnBrk="0">
              <a:defRPr kumimoji="0" sz="1300" b="0">
                <a:solidFill>
                  <a:schemeClr val="tx1"/>
                </a:solidFill>
                <a:latin typeface="Arial" charset="0"/>
                <a:ea typeface="HY헤드라인M" pitchFamily="18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559" tIns="47780" rIns="95559" bIns="477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 para editar os estilos do texto mestre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559" tIns="47780" rIns="95559" bIns="47780" numCol="1" anchor="b" anchorCtr="0" compatLnSpc="1">
            <a:prstTxWarp prst="textNoShape">
              <a:avLst/>
            </a:prstTxWarp>
          </a:bodyPr>
          <a:lstStyle>
            <a:lvl1pPr latinLnBrk="0">
              <a:defRPr kumimoji="0" sz="1300" b="0">
                <a:solidFill>
                  <a:schemeClr val="tx1"/>
                </a:solidFill>
                <a:latin typeface="Arial" charset="0"/>
                <a:ea typeface="HY헤드라인M" pitchFamily="18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559" tIns="47780" rIns="95559" bIns="47780" numCol="1" anchor="b" anchorCtr="0" compatLnSpc="1">
            <a:prstTxWarp prst="textNoShape">
              <a:avLst/>
            </a:prstTxWarp>
          </a:bodyPr>
          <a:lstStyle>
            <a:lvl1pPr algn="r">
              <a:defRPr kumimoji="0" sz="1300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5CAB187-102A-6146-8978-67C2EE953C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619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8F643A-8FC8-374D-9CBE-D25D8275516A}" type="slidenum">
              <a:rPr lang="en-GB">
                <a:solidFill>
                  <a:prstClr val="black"/>
                </a:solidFill>
                <a:ea typeface="ＭＳ Ｐゴシック" pitchFamily="34" charset="-128"/>
              </a:rPr>
              <a:pPr>
                <a:defRPr/>
              </a:pPr>
              <a:t>3</a:t>
            </a:fld>
            <a:endParaRPr lang="en-GB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16998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0413" y="4715154"/>
            <a:ext cx="5436850" cy="4370565"/>
          </a:xfrm>
          <a:noFill/>
          <a:ln/>
        </p:spPr>
        <p:txBody>
          <a:bodyPr anchor="ctr"/>
          <a:lstStyle/>
          <a:p>
            <a:endParaRPr lang="pt-BR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1507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fld id="{2CE063CC-26FA-734B-A698-168D40E9923F}" type="slidenum">
              <a:rPr lang="pt-BR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33</a:t>
            </a:fld>
            <a:endParaRPr lang="pt-BR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fld id="{9CD2868F-0187-7A41-94EB-10D50D69B432}" type="slidenum">
              <a:rPr lang="en-US" sz="1200">
                <a:latin typeface="Arial" charset="0"/>
              </a:rPr>
              <a:pPr eaLnBrk="1" hangingPunct="1"/>
              <a:t>38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0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1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fld id="{C802718A-760E-3D47-B426-7166664F87A3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40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8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19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fld id="{7DBF21EA-B2EC-B943-BF66-445690C50C60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41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fld id="{B31EF046-0211-3545-B46D-C5D7271717AD}" type="slidenum">
              <a:rPr lang="en-US" sz="1200">
                <a:latin typeface="Arial" charset="0"/>
              </a:rPr>
              <a:pPr eaLnBrk="1" hangingPunct="1"/>
              <a:t>42</a:t>
            </a:fld>
            <a:endParaRPr lang="en-US" sz="1200">
              <a:latin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fld id="{39DEA6C2-6605-F447-99E8-D26977226325}" type="slidenum">
              <a:rPr lang="pt-BR" sz="1200">
                <a:latin typeface="Arial" charset="0"/>
              </a:rPr>
              <a:pPr eaLnBrk="1" hangingPunct="1"/>
              <a:t>45</a:t>
            </a:fld>
            <a:endParaRPr lang="pt-BR" sz="1200">
              <a:latin typeface="Arial" charset="0"/>
            </a:endParaRPr>
          </a:p>
        </p:txBody>
      </p:sp>
      <p:sp>
        <p:nvSpPr>
          <p:cNvPr id="419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fld id="{4ACBBC59-95F0-494B-BC12-A30A1586F9CF}" type="slidenum">
              <a:rPr lang="pt-BR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11</a:t>
            </a:fld>
            <a:endParaRPr lang="pt-BR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442EC7A-8F0B-5642-9470-0B0D561E92D7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59BBEE4-B12D-5F4A-AD1C-D65EA1CA8872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200" b="1">
                <a:solidFill>
                  <a:schemeClr val="bg1"/>
                </a:solidFill>
                <a:latin typeface="Humnst777 BT" charset="0"/>
                <a:ea typeface="ＭＳ Ｐゴシック" charset="0"/>
                <a:cs typeface="HY헤드라인M" charset="0"/>
              </a:defRPr>
            </a:lvl1pPr>
            <a:lvl2pPr marL="742950" indent="-285750">
              <a:defRPr kumimoji="1" sz="2200" b="1">
                <a:solidFill>
                  <a:schemeClr val="bg1"/>
                </a:solidFill>
                <a:latin typeface="Humnst777 BT" charset="0"/>
                <a:ea typeface="HY헤드라인M" charset="0"/>
                <a:cs typeface="HY헤드라인M" charset="0"/>
              </a:defRPr>
            </a:lvl2pPr>
            <a:lvl3pPr marL="1143000" indent="-228600">
              <a:defRPr kumimoji="1" sz="2200" b="1">
                <a:solidFill>
                  <a:schemeClr val="bg1"/>
                </a:solidFill>
                <a:latin typeface="Humnst777 BT" charset="0"/>
                <a:ea typeface="HY헤드라인M" charset="0"/>
                <a:cs typeface="HY헤드라인M" charset="0"/>
              </a:defRPr>
            </a:lvl3pPr>
            <a:lvl4pPr marL="1600200" indent="-228600">
              <a:defRPr kumimoji="1" sz="2200" b="1">
                <a:solidFill>
                  <a:schemeClr val="bg1"/>
                </a:solidFill>
                <a:latin typeface="Humnst777 BT" charset="0"/>
                <a:ea typeface="HY헤드라인M" charset="0"/>
                <a:cs typeface="HY헤드라인M" charset="0"/>
              </a:defRPr>
            </a:lvl4pPr>
            <a:lvl5pPr marL="2057400" indent="-228600">
              <a:defRPr kumimoji="1" sz="2200" b="1">
                <a:solidFill>
                  <a:schemeClr val="bg1"/>
                </a:solidFill>
                <a:latin typeface="Humnst777 BT" charset="0"/>
                <a:ea typeface="HY헤드라인M" charset="0"/>
                <a:cs typeface="HY헤드라인M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charset="0"/>
                <a:ea typeface="HY헤드라인M" charset="0"/>
                <a:cs typeface="HY헤드라인M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charset="0"/>
                <a:ea typeface="HY헤드라인M" charset="0"/>
                <a:cs typeface="HY헤드라인M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charset="0"/>
                <a:ea typeface="HY헤드라인M" charset="0"/>
                <a:cs typeface="HY헤드라인M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charset="0"/>
                <a:ea typeface="HY헤드라인M" charset="0"/>
                <a:cs typeface="HY헤드라인M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 smtClean="0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fld id="{73CB5BB4-57B1-E94F-8AD8-C5D648AD5D18}" type="slidenum">
              <a:rPr lang="pt-BR" sz="1200">
                <a:latin typeface="Arial" charset="0"/>
              </a:rPr>
              <a:pPr eaLnBrk="1" hangingPunct="1"/>
              <a:t>28</a:t>
            </a:fld>
            <a:endParaRPr lang="pt-BR" sz="1200">
              <a:latin typeface="Arial" charset="0"/>
            </a:endParaRPr>
          </a:p>
        </p:txBody>
      </p:sp>
      <p:sp>
        <p:nvSpPr>
          <p:cNvPr id="133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fld id="{2F92A708-202B-514A-8DCE-FB0C790EE44F}" type="slidenum">
              <a:rPr lang="pt-BR" sz="1200">
                <a:latin typeface="Arial" charset="0"/>
              </a:rPr>
              <a:pPr eaLnBrk="1" hangingPunct="1"/>
              <a:t>29</a:t>
            </a:fld>
            <a:endParaRPr lang="pt-BR" sz="1200">
              <a:latin typeface="Arial" charset="0"/>
            </a:endParaRPr>
          </a:p>
        </p:txBody>
      </p:sp>
      <p:sp>
        <p:nvSpPr>
          <p:cNvPr id="153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fld id="{08AE8C79-7B33-4F43-87F1-47EA310FD6BC}" type="slidenum">
              <a:rPr lang="pt-BR" sz="1200">
                <a:latin typeface="Arial" charset="0"/>
              </a:rPr>
              <a:pPr eaLnBrk="1" hangingPunct="1"/>
              <a:t>32</a:t>
            </a:fld>
            <a:endParaRPr lang="pt-BR" sz="1200">
              <a:latin typeface="Arial" charset="0"/>
            </a:endParaRPr>
          </a:p>
        </p:txBody>
      </p:sp>
      <p:sp>
        <p:nvSpPr>
          <p:cNvPr id="194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eg"/><Relationship Id="rId3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9pPr>
          </a:lstStyle>
          <a:p>
            <a:pPr algn="ctr" eaLnBrk="1" hangingPunct="1">
              <a:defRPr/>
            </a:pPr>
            <a:endParaRPr kumimoji="0" lang="pt-BR" altLang="pt-BR" sz="2400" b="0" smtClean="0">
              <a:solidFill>
                <a:schemeClr val="tx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/>
        </p:spPr>
        <p:txBody>
          <a:bodyPr/>
          <a:lstStyle>
            <a:lvl1pPr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9pPr>
          </a:lstStyle>
          <a:p>
            <a:pPr eaLnBrk="1" hangingPunct="1">
              <a:defRPr/>
            </a:pPr>
            <a:endParaRPr kumimoji="0" lang="pt-BR" altLang="pt-BR" sz="2400" b="0" smtClean="0">
              <a:solidFill>
                <a:schemeClr val="tx1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hangingPunct="1">
                <a:defRPr/>
              </a:pPr>
              <a:endParaRPr kumimoji="0" lang="pt-BR" altLang="pt-BR" sz="2400" b="0" smtClean="0">
                <a:solidFill>
                  <a:schemeClr val="tx1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hangingPunct="1">
                <a:defRPr/>
              </a:pPr>
              <a:endParaRPr kumimoji="0" lang="pt-BR" altLang="pt-BR" sz="2400" b="0" smtClean="0">
                <a:solidFill>
                  <a:schemeClr val="tx1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hangingPunct="1">
                <a:defRPr/>
              </a:pPr>
              <a:endParaRPr kumimoji="0" lang="pt-BR" altLang="pt-BR" sz="2400" b="0" smtClean="0">
                <a:solidFill>
                  <a:schemeClr val="tx1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hangingPunct="1">
                <a:defRPr/>
              </a:pPr>
              <a:endParaRPr kumimoji="0" lang="pt-BR" altLang="pt-BR" sz="2400" b="0" smtClean="0">
                <a:solidFill>
                  <a:schemeClr val="tx1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hangingPunct="1">
                <a:defRPr/>
              </a:pPr>
              <a:endParaRPr kumimoji="0" lang="pt-BR" altLang="pt-BR" sz="2400" b="0" smtClean="0">
                <a:solidFill>
                  <a:schemeClr val="tx1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hangingPunct="1">
                <a:defRPr/>
              </a:pPr>
              <a:endParaRPr kumimoji="0" lang="pt-BR" altLang="pt-BR" sz="2400" b="0" smtClean="0">
                <a:solidFill>
                  <a:schemeClr val="tx1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hangingPunct="1">
                <a:defRPr/>
              </a:pPr>
              <a:endParaRPr kumimoji="0" lang="pt-BR" altLang="pt-BR" sz="2400" b="0" smtClean="0">
                <a:solidFill>
                  <a:schemeClr val="tx1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hangingPunct="1">
                <a:defRPr/>
              </a:pPr>
              <a:endParaRPr kumimoji="0" lang="pt-BR" altLang="pt-BR" sz="2400" b="0" smtClean="0">
                <a:solidFill>
                  <a:schemeClr val="tx1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hangingPunct="1">
                <a:defRPr/>
              </a:pPr>
              <a:endParaRPr kumimoji="0" lang="pt-BR" altLang="pt-BR" sz="2400" b="0" smtClean="0">
                <a:solidFill>
                  <a:schemeClr val="tx1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hangingPunct="1">
                <a:defRPr/>
              </a:pPr>
              <a:endParaRPr kumimoji="0" lang="pt-BR" altLang="pt-BR" sz="2400" b="0" smtClean="0">
                <a:solidFill>
                  <a:schemeClr val="tx1"/>
                </a:solidFill>
                <a:latin typeface="Times New Roman" pitchFamily="18" charset="0"/>
                <a:cs typeface="+mn-cs"/>
              </a:endParaRPr>
            </a:p>
          </p:txBody>
        </p:sp>
      </p:grpSp>
      <p:pic>
        <p:nvPicPr>
          <p:cNvPr id="17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152400"/>
            <a:ext cx="47212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62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700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185363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latinLnBrk="0">
              <a:defRPr kumimoji="0" sz="1200" b="0">
                <a:solidFill>
                  <a:schemeClr val="tx1"/>
                </a:solidFill>
                <a:latin typeface="Arial" charset="0"/>
                <a:ea typeface="HY헤드라인M" pitchFamily="18" charset="-127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latinLnBrk="0">
              <a:defRPr kumimoji="0" sz="1200" b="0">
                <a:solidFill>
                  <a:schemeClr val="tx1"/>
                </a:solidFill>
                <a:latin typeface="Arial" charset="0"/>
                <a:ea typeface="HY헤드라인M" pitchFamily="18" charset="-127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b="0">
                <a:solidFill>
                  <a:schemeClr val="tx1"/>
                </a:solidFill>
                <a:latin typeface="Arial Black" charset="0"/>
              </a:defRPr>
            </a:lvl1pPr>
          </a:lstStyle>
          <a:p>
            <a:fld id="{1006C1B7-3B6C-8B4F-9357-66423DD9744E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7597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9187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3779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215783"/>
      </p:ext>
    </p:extLst>
  </p:cSld>
  <p:clrMapOvr>
    <a:masterClrMapping/>
  </p:clrMapOvr>
  <p:transition xmlns:p14="http://schemas.microsoft.com/office/powerpoint/2010/main">
    <p:zoom dir="in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38241" y="1604329"/>
            <a:ext cx="4044960" cy="452495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6813"/>
            <a:ext cx="2127250" cy="471487"/>
          </a:xfrm>
          <a:prstGeom prst="rect">
            <a:avLst/>
          </a:prstGeom>
        </p:spPr>
        <p:txBody>
          <a:bodyPr lIns="82945" tIns="41473" rIns="82945" bIns="41473"/>
          <a:lstStyle>
            <a:lvl1pPr latinLnBrk="1">
              <a:defRPr>
                <a:latin typeface="Arial" charset="0"/>
                <a:ea typeface="HY헤드라인M" pitchFamily="18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5" y="6246813"/>
            <a:ext cx="2897188" cy="471487"/>
          </a:xfrm>
          <a:prstGeom prst="rect">
            <a:avLst/>
          </a:prstGeom>
        </p:spPr>
        <p:txBody>
          <a:bodyPr lIns="82945" tIns="41473" rIns="82945" bIns="41473"/>
          <a:lstStyle>
            <a:lvl1pPr latinLnBrk="1">
              <a:defRPr>
                <a:latin typeface="Arial" charset="0"/>
                <a:ea typeface="HY헤드라인M" pitchFamily="18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75" y="6246813"/>
            <a:ext cx="2128838" cy="471487"/>
          </a:xfrm>
          <a:prstGeom prst="rect">
            <a:avLst/>
          </a:prstGeom>
        </p:spPr>
        <p:txBody>
          <a:bodyPr vert="horz" wrap="square" lIns="82945" tIns="41473" rIns="82945" bIns="41473" numCol="1" anchor="t" anchorCtr="0" compatLnSpc="1">
            <a:prstTxWarp prst="textNoShape">
              <a:avLst/>
            </a:prstTxWarp>
          </a:bodyPr>
          <a:lstStyle>
            <a:lvl1pPr latinLnBrk="1">
              <a:defRPr>
                <a:latin typeface="Arial" charset="0"/>
              </a:defRPr>
            </a:lvl1pPr>
          </a:lstStyle>
          <a:p>
            <a:fld id="{9D0F137F-1F49-254A-9647-177615484D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62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9pPr>
          </a:lstStyle>
          <a:p>
            <a:pPr algn="ctr" eaLnBrk="1" latinLnBrk="1" hangingPunct="1">
              <a:defRPr/>
            </a:pPr>
            <a:endParaRPr lang="pt-BR" altLang="pt-BR" sz="2400" smtClean="0">
              <a:latin typeface="Times New Roman" pitchFamily="18" charset="0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/>
        </p:spPr>
        <p:txBody>
          <a:bodyPr/>
          <a:lstStyle>
            <a:lvl1pPr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9pPr>
          </a:lstStyle>
          <a:p>
            <a:pPr eaLnBrk="1" latinLnBrk="1" hangingPunct="1">
              <a:defRPr/>
            </a:pPr>
            <a:endParaRPr lang="pt-BR" altLang="pt-BR" sz="2400" smtClean="0">
              <a:latin typeface="Times New Roman" pitchFamily="18" charset="0"/>
              <a:cs typeface="+mn-cs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latin typeface="Times New Roman" pitchFamily="18" charset="0"/>
                <a:cs typeface="+mn-cs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latin typeface="Times New Roman" pitchFamily="18" charset="0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latin typeface="Times New Roman" pitchFamily="18" charset="0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latin typeface="Times New Roman" pitchFamily="18" charset="0"/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latin typeface="Times New Roman" pitchFamily="18" charset="0"/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latin typeface="Times New Roman" pitchFamily="18" charset="0"/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latin typeface="Times New Roman" pitchFamily="18" charset="0"/>
                <a:cs typeface="+mn-cs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latin typeface="Times New Roman" pitchFamily="18" charset="0"/>
                <a:cs typeface="+mn-cs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latin typeface="Times New Roman" pitchFamily="18" charset="0"/>
                <a:cs typeface="+mn-cs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latin typeface="Times New Roman" pitchFamily="18" charset="0"/>
                <a:cs typeface="+mn-cs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46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252947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latinLnBrk="1">
              <a:defRPr sz="1200">
                <a:latin typeface="Humnst777 BT" pitchFamily="34" charset="0"/>
                <a:ea typeface="HY헤드라인M" pitchFamily="18" charset="-127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latinLnBrk="1">
              <a:defRPr sz="1200">
                <a:latin typeface="Humnst777 BT" pitchFamily="34" charset="0"/>
                <a:ea typeface="HY헤드라인M" pitchFamily="18" charset="-127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latinLnBrk="1">
              <a:defRPr sz="1200">
                <a:latin typeface="Arial Black" charset="0"/>
              </a:defRPr>
            </a:lvl1pPr>
          </a:lstStyle>
          <a:p>
            <a:fld id="{45B96A44-3D38-724A-A681-B74D162A140C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2884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349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993306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2402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0300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877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2539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071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346926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2912104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3781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24876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9pPr>
          </a:lstStyle>
          <a:p>
            <a:pPr algn="ctr" eaLnBrk="1" latinLnBrk="1" hangingPunct="1">
              <a:defRPr/>
            </a:pPr>
            <a:endParaRPr lang="pt-BR" altLang="pt-BR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/>
        </p:spPr>
        <p:txBody>
          <a:bodyPr/>
          <a:lstStyle>
            <a:lvl1pPr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9pPr>
          </a:lstStyle>
          <a:p>
            <a:pPr eaLnBrk="1" latinLnBrk="1" hangingPunct="1">
              <a:defRPr/>
            </a:pPr>
            <a:endParaRPr lang="pt-BR" altLang="pt-BR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46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252947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umnst777 BT" pitchFamily="34" charset="0"/>
                <a:ea typeface="HY헤드라인M" pitchFamily="18" charset="-127"/>
                <a:cs typeface="+mn-cs"/>
              </a:defRPr>
            </a:lvl1pPr>
          </a:lstStyle>
          <a:p>
            <a:pPr latinLnBrk="1"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Humnst777 BT" pitchFamily="34" charset="0"/>
                <a:ea typeface="HY헤드라인M" pitchFamily="18" charset="-127"/>
                <a:cs typeface="+mn-cs"/>
              </a:defRPr>
            </a:lvl1pPr>
          </a:lstStyle>
          <a:p>
            <a:pPr latinLnBrk="1"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charset="0"/>
              </a:defRPr>
            </a:lvl1pPr>
          </a:lstStyle>
          <a:p>
            <a:pPr latinLnBrk="1"/>
            <a:fld id="{1BBB0D80-B196-D44F-8DD0-C2AE87F4386F}" type="slidenum">
              <a:rPr lang="pt-BR" smtClean="0">
                <a:solidFill>
                  <a:srgbClr val="FFFFFF"/>
                </a:solidFill>
                <a:ea typeface="HY헤드라인M" charset="0"/>
              </a:rPr>
              <a:pPr latinLnBrk="1"/>
              <a:t>‹#›</a:t>
            </a:fld>
            <a:endParaRPr lang="pt-BR" smtClean="0">
              <a:solidFill>
                <a:srgbClr val="FFFFFF"/>
              </a:solidFill>
              <a:ea typeface="HY헤드라인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3865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4582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2618116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76261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8461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8321544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10168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535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547238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7590128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7931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1690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9pPr>
          </a:lstStyle>
          <a:p>
            <a:pPr algn="ctr" eaLnBrk="1" latinLnBrk="1" hangingPunct="1">
              <a:defRPr/>
            </a:pPr>
            <a:endParaRPr lang="pt-BR" altLang="pt-BR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/>
        </p:spPr>
        <p:txBody>
          <a:bodyPr/>
          <a:lstStyle>
            <a:lvl1pPr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9pPr>
          </a:lstStyle>
          <a:p>
            <a:pPr eaLnBrk="1" latinLnBrk="1" hangingPunct="1">
              <a:defRPr/>
            </a:pPr>
            <a:endParaRPr lang="pt-BR" altLang="pt-BR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latinLnBrk="1" hangingPunct="1">
                <a:defRPr/>
              </a:pPr>
              <a:endParaRPr lang="pt-BR" altLang="pt-B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46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252947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latinLnBrk="1">
              <a:defRPr sz="1200">
                <a:latin typeface="Humnst777 BT" pitchFamily="34" charset="0"/>
                <a:ea typeface="HY헤드라인M" pitchFamily="18" charset="-127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latinLnBrk="1">
              <a:defRPr sz="1200">
                <a:latin typeface="Humnst777 BT" pitchFamily="34" charset="0"/>
                <a:ea typeface="HY헤드라인M" pitchFamily="18" charset="-127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latinLnBrk="1">
              <a:defRPr sz="1200">
                <a:latin typeface="Arial Black" charset="0"/>
              </a:defRPr>
            </a:lvl1pPr>
          </a:lstStyle>
          <a:p>
            <a:fld id="{45B96A44-3D38-724A-A681-B74D162A140C}" type="slidenum">
              <a:rPr lang="pt-BR">
                <a:solidFill>
                  <a:srgbClr val="FFFFFF"/>
                </a:solidFill>
              </a:rPr>
              <a:pPr/>
              <a:t>‹#›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683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27184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615386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887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2044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0308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40529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5191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9363965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0724494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06340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5611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153" y="376241"/>
            <a:ext cx="5834063" cy="34607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95288" y="6496050"/>
            <a:ext cx="2133600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27313" y="6524625"/>
            <a:ext cx="2895600" cy="220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651500" y="6491288"/>
            <a:ext cx="1296988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0A3C-ADE7-4C86-96DF-C816BDF9BBC7}" type="slidenum">
              <a:rPr lang="pt-B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6601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2E87D1-C717-9E4D-8D0F-9AAC0311B93B}" type="datetimeFigureOut">
              <a:rPr lang="pt-BR"/>
              <a:pPr/>
              <a:t>16/11/16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3F2FB4-872D-414A-9247-08CBB91D9635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4212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4A235C-87D8-1F46-BE26-1461146A60F2}" type="datetimeFigureOut">
              <a:rPr lang="pt-BR"/>
              <a:pPr/>
              <a:t>16/11/16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BFD6BF-E395-6546-B819-8E8E384C94BD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7416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9381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39C80E-4EA0-5E4E-80A4-27343DEF1B8D}" type="datetimeFigureOut">
              <a:rPr lang="pt-BR"/>
              <a:pPr/>
              <a:t>16/11/16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6115D-7F57-1746-A15E-3A2A9F993591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38428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7935EF-10F6-E44E-9784-8A99E3E1C01D}" type="datetimeFigureOut">
              <a:rPr lang="pt-BR"/>
              <a:pPr/>
              <a:t>16/11/16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C567A-41A6-5345-BD02-11A991DF5876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0949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D5DE14-E259-8C4F-8B1E-9EFA9C436589}" type="datetimeFigureOut">
              <a:rPr lang="pt-BR"/>
              <a:pPr/>
              <a:t>16/11/16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471359-1A5D-BC4C-A0F8-37DAB9382E0E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03791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BE0741-C7A6-3241-A339-7D2B2DA0AC50}" type="datetimeFigureOut">
              <a:rPr lang="pt-BR"/>
              <a:pPr/>
              <a:t>16/11/16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9E5AE-AD99-F448-8AC2-811753698E6C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0032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67E137-C3A0-884E-9995-28D20C622EDA}" type="datetimeFigureOut">
              <a:rPr lang="pt-BR"/>
              <a:pPr/>
              <a:t>16/11/16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DA83B-F61A-1742-BF11-8CD22C2E2BD2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39127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8E2D6C-B2CE-A84A-BD61-BDE59524CE19}" type="datetimeFigureOut">
              <a:rPr lang="pt-BR"/>
              <a:pPr/>
              <a:t>16/11/16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DA19C8-F79F-0B4B-BAFD-2DFCC9FDCB88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90761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8BB00E-FF8D-DA4B-AA30-CAC4EC1FDEBA}" type="datetimeFigureOut">
              <a:rPr lang="pt-BR"/>
              <a:pPr/>
              <a:t>16/11/16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04FBC-5AC5-174B-A7F2-CED9617FD39F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45129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C6A3E3-8967-1B41-9DC5-7CED2B9CE66C}" type="datetimeFigureOut">
              <a:rPr lang="pt-BR"/>
              <a:pPr/>
              <a:t>16/11/16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FF4771-6D45-6E42-A011-74B8574B8A9F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31503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079C88-F2E0-5641-8A31-EE183A92ACBA}" type="datetimeFigureOut">
              <a:rPr lang="pt-BR"/>
              <a:pPr/>
              <a:t>16/11/16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75FD32-A91E-9C4A-8EFD-4D9C6E8EECC9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01110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9pPr>
          </a:lstStyle>
          <a:p>
            <a:pPr algn="ctr" eaLnBrk="1" hangingPunct="1">
              <a:defRPr/>
            </a:pPr>
            <a:endParaRPr kumimoji="0" lang="pt-BR" altLang="pt-BR" sz="24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/>
        </p:spPr>
        <p:txBody>
          <a:bodyPr/>
          <a:lstStyle>
            <a:lvl1pPr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9pPr>
          </a:lstStyle>
          <a:p>
            <a:pPr eaLnBrk="1" hangingPunct="1">
              <a:defRPr/>
            </a:pPr>
            <a:endParaRPr kumimoji="0" lang="pt-BR" altLang="pt-BR" sz="24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hangingPunct="1">
                <a:defRPr/>
              </a:pPr>
              <a:endParaRPr kumimoji="0" lang="pt-BR" altLang="pt-BR" sz="2400" b="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hangingPunct="1">
                <a:defRPr/>
              </a:pPr>
              <a:endParaRPr kumimoji="0" lang="pt-BR" altLang="pt-BR" sz="2400" b="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hangingPunct="1">
                <a:defRPr/>
              </a:pPr>
              <a:endParaRPr kumimoji="0" lang="pt-BR" altLang="pt-BR" sz="2400" b="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hangingPunct="1">
                <a:defRPr/>
              </a:pPr>
              <a:endParaRPr kumimoji="0" lang="pt-BR" altLang="pt-BR" sz="2400" b="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hangingPunct="1">
                <a:defRPr/>
              </a:pPr>
              <a:endParaRPr kumimoji="0" lang="pt-BR" altLang="pt-BR" sz="2400" b="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hangingPunct="1">
                <a:defRPr/>
              </a:pPr>
              <a:endParaRPr kumimoji="0" lang="pt-BR" altLang="pt-BR" sz="2400" b="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hangingPunct="1">
                <a:defRPr/>
              </a:pPr>
              <a:endParaRPr kumimoji="0" lang="pt-BR" altLang="pt-BR" sz="2400" b="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hangingPunct="1">
                <a:defRPr/>
              </a:pPr>
              <a:endParaRPr kumimoji="0" lang="pt-BR" altLang="pt-BR" sz="2400" b="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hangingPunct="1">
                <a:defRPr/>
              </a:pPr>
              <a:endParaRPr kumimoji="0" lang="pt-BR" altLang="pt-BR" sz="2400" b="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1pPr>
              <a:lvl2pPr marL="742950" indent="-28575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2pPr>
              <a:lvl3pPr marL="11430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3pPr>
              <a:lvl4pPr marL="16002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4pPr>
              <a:lvl5pPr marL="2057400" indent="-228600" eaLnBrk="0" hangingPunct="0"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200" b="1">
                  <a:solidFill>
                    <a:schemeClr val="bg1"/>
                  </a:solidFill>
                  <a:latin typeface="Humnst777 BT" pitchFamily="34" charset="0"/>
                  <a:ea typeface="HY헤드라인M" pitchFamily="18" charset="-127"/>
                </a:defRPr>
              </a:lvl9pPr>
            </a:lstStyle>
            <a:p>
              <a:pPr eaLnBrk="1" hangingPunct="1">
                <a:defRPr/>
              </a:pPr>
              <a:endParaRPr kumimoji="0" lang="pt-BR" altLang="pt-BR" sz="2400" b="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7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152400"/>
            <a:ext cx="47212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m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6378575"/>
            <a:ext cx="223043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62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700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185363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19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z="1200" b="0">
                <a:solidFill>
                  <a:schemeClr val="tx1"/>
                </a:solidFill>
                <a:latin typeface="Arial" charset="0"/>
                <a:ea typeface="HY헤드라인M" pitchFamily="18" charset="-127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20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latinLnBrk="0" hangingPunct="1">
              <a:defRPr kumimoji="0" sz="1200" b="0">
                <a:solidFill>
                  <a:schemeClr val="tx1"/>
                </a:solidFill>
                <a:latin typeface="Arial" charset="0"/>
                <a:ea typeface="HY헤드라인M" pitchFamily="18" charset="-127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21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chemeClr val="tx1"/>
                </a:solidFill>
                <a:latin typeface="Arial Black" charset="0"/>
              </a:defRPr>
            </a:lvl1pPr>
          </a:lstStyle>
          <a:p>
            <a:fld id="{F2C03105-4F4E-F64C-8934-DD52CED82550}" type="slidenum">
              <a:rPr lang="pt-BR" smtClean="0">
                <a:solidFill>
                  <a:srgbClr val="000000"/>
                </a:solidFill>
              </a:rPr>
              <a:pPr/>
              <a:t>‹#›</a:t>
            </a:fld>
            <a:endParaRPr 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63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1558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19313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0671742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2377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0785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5365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5356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03906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9122188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37998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0800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611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563649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542001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13" Type="http://schemas.openxmlformats.org/officeDocument/2006/relationships/image" Target="../media/image1.jpeg"/><Relationship Id="rId14" Type="http://schemas.openxmlformats.org/officeDocument/2006/relationships/image" Target="../media/image5.jpeg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/>
        </p:spPr>
        <p:txBody>
          <a:bodyPr vert="eaVert"/>
          <a:lstStyle>
            <a:lvl1pPr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9pPr>
          </a:lstStyle>
          <a:p>
            <a:pPr eaLnBrk="1" hangingPunct="1">
              <a:defRPr/>
            </a:pPr>
            <a:endParaRPr kumimoji="0" lang="pt-BR" altLang="pt-BR" sz="2400" b="0" smtClean="0">
              <a:solidFill>
                <a:schemeClr val="tx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7556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latinLnBrk="1">
              <a:defRPr/>
            </a:pPr>
            <a:endParaRPr lang="en-CA">
              <a:latin typeface="Humnst777 BT"/>
              <a:ea typeface="HY헤드라인M" pitchFamily="18" charset="-127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  <p:sldLayoutId id="2147484269" r:id="rId12"/>
    <p:sldLayoutId id="2147484270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ZapfHumnst BT" pitchFamily="34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ZapfHumnst BT" pitchFamily="34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ZapfHumnst BT" pitchFamily="34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ZapfHumnst BT" pitchFamily="34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ZapfHumnst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ZapfHumnst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ZapfHumnst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/>
        </p:spPr>
        <p:txBody>
          <a:bodyPr vert="eaVert"/>
          <a:lstStyle>
            <a:lvl1pPr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9pPr>
          </a:lstStyle>
          <a:p>
            <a:pPr eaLnBrk="1" latinLnBrk="1" hangingPunct="1">
              <a:defRPr/>
            </a:pPr>
            <a:endParaRPr lang="pt-BR" altLang="pt-BR" sz="2400" smtClean="0">
              <a:latin typeface="Times New Roman" pitchFamily="18" charset="0"/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3077" name="Picture 5" descr="inpe_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latinLnBrk="1">
              <a:defRPr/>
            </a:pPr>
            <a:endParaRPr lang="en-CA">
              <a:latin typeface="Humnst777 BT"/>
              <a:ea typeface="HY헤드라인M" pitchFamily="18" charset="-127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/>
        </p:spPr>
        <p:txBody>
          <a:bodyPr vert="eaVert"/>
          <a:lstStyle>
            <a:lvl1pPr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9pPr>
          </a:lstStyle>
          <a:p>
            <a:pPr eaLnBrk="1" latinLnBrk="1" hangingPunct="1">
              <a:defRPr/>
            </a:pPr>
            <a:endParaRPr lang="pt-BR" altLang="pt-BR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4101" name="Picture 5" descr="inpe_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latinLnBrk="1">
              <a:defRPr/>
            </a:pPr>
            <a:endParaRPr lang="en-CA">
              <a:solidFill>
                <a:srgbClr val="FFFFFF"/>
              </a:solidFill>
              <a:latin typeface="Humnst777 BT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4268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  <p:sldLayoutId id="2147484277" r:id="rId2"/>
    <p:sldLayoutId id="2147484278" r:id="rId3"/>
    <p:sldLayoutId id="2147484279" r:id="rId4"/>
    <p:sldLayoutId id="2147484280" r:id="rId5"/>
    <p:sldLayoutId id="2147484281" r:id="rId6"/>
    <p:sldLayoutId id="2147484282" r:id="rId7"/>
    <p:sldLayoutId id="2147484283" r:id="rId8"/>
    <p:sldLayoutId id="2147484284" r:id="rId9"/>
    <p:sldLayoutId id="2147484285" r:id="rId10"/>
    <p:sldLayoutId id="214748428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/>
        </p:spPr>
        <p:txBody>
          <a:bodyPr vert="eaVert"/>
          <a:lstStyle>
            <a:lvl1pPr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9pPr>
          </a:lstStyle>
          <a:p>
            <a:pPr eaLnBrk="1" latinLnBrk="1" hangingPunct="1">
              <a:defRPr/>
            </a:pPr>
            <a:endParaRPr lang="pt-BR" altLang="pt-BR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3077" name="Picture 5" descr="inpe_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latinLnBrk="1">
              <a:defRPr/>
            </a:pPr>
            <a:endParaRPr lang="en-CA">
              <a:solidFill>
                <a:srgbClr val="FFFFFF"/>
              </a:solidFill>
              <a:latin typeface="Humnst777 BT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489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  <p:sldLayoutId id="214748432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C20FB929-0EB8-B843-880A-0DDAE6E5F0FF}" type="datetimeFigureOut">
              <a:rPr kumimoji="0" lang="pt-BR" b="0" smtClean="0">
                <a:cs typeface="Arial" charset="0"/>
              </a:rPr>
              <a:pPr/>
              <a:t>16/11/16</a:t>
            </a:fld>
            <a:endParaRPr kumimoji="0" lang="pt-BR" b="0" smtClean="0">
              <a:cs typeface="Arial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kumimoji="0" lang="pt-BR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655A6EB2-CDD6-ED4C-B725-9D61A3B1FA45}" type="slidenum">
              <a:rPr kumimoji="0" lang="pt-BR" b="0" smtClean="0">
                <a:cs typeface="Arial" charset="0"/>
              </a:rPr>
              <a:pPr/>
              <a:t>‹#›</a:t>
            </a:fld>
            <a:endParaRPr kumimoji="0" lang="pt-BR" b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90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/>
        </p:spPr>
        <p:txBody>
          <a:bodyPr vert="eaVert"/>
          <a:lstStyle>
            <a:lvl1pPr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pitchFamily="34" charset="0"/>
                <a:ea typeface="HY헤드라인M" pitchFamily="18" charset="-127"/>
              </a:defRPr>
            </a:lvl9pPr>
          </a:lstStyle>
          <a:p>
            <a:pPr eaLnBrk="1" hangingPunct="1">
              <a:defRPr/>
            </a:pPr>
            <a:endParaRPr kumimoji="0" lang="pt-BR" altLang="pt-BR" sz="24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7556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1031" name="Imagem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6378575"/>
            <a:ext cx="223043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19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ZapfHumnst BT" pitchFamily="34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ZapfHumnst BT" pitchFamily="34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ZapfHumnst BT" pitchFamily="34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ZapfHumnst BT" pitchFamily="34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ZapfHumnst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ZapfHumnst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ZapfHumnst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jpe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png"/><Relationship Id="rId3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9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6.png"/><Relationship Id="rId3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4" Type="http://schemas.openxmlformats.org/officeDocument/2006/relationships/image" Target="../media/image84.gif"/><Relationship Id="rId5" Type="http://schemas.openxmlformats.org/officeDocument/2006/relationships/image" Target="../media/image85.gif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Relationship Id="rId3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87675" y="1989138"/>
            <a:ext cx="5905500" cy="16383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defRPr/>
            </a:pP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Necessidades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legislativas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 e a 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import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ância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 da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previsão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numérica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 do tempos e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clima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 no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Brasil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 </a:t>
            </a: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cs typeface="Calibri" charset="0"/>
            </a:endParaRPr>
          </a:p>
        </p:txBody>
      </p:sp>
      <p:sp>
        <p:nvSpPr>
          <p:cNvPr id="4098" name="Subtitle 1"/>
          <p:cNvSpPr>
            <a:spLocks noGrp="1"/>
          </p:cNvSpPr>
          <p:nvPr>
            <p:ph type="subTitle" idx="1"/>
          </p:nvPr>
        </p:nvSpPr>
        <p:spPr>
          <a:xfrm>
            <a:off x="899592" y="4503964"/>
            <a:ext cx="8092008" cy="17526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dirty="0" smtClean="0">
                <a:latin typeface="Calibri" charset="0"/>
              </a:rPr>
              <a:t>CPTEC-INPE: Novo </a:t>
            </a:r>
            <a:r>
              <a:rPr lang="en-US" dirty="0" err="1" smtClean="0">
                <a:latin typeface="Calibri" charset="0"/>
              </a:rPr>
              <a:t>sistema</a:t>
            </a:r>
            <a:r>
              <a:rPr lang="en-US" dirty="0" smtClean="0">
                <a:latin typeface="Calibri" charset="0"/>
              </a:rPr>
              <a:t> de super-</a:t>
            </a:r>
            <a:r>
              <a:rPr lang="en-US" dirty="0" err="1" smtClean="0">
                <a:latin typeface="Calibri" charset="0"/>
              </a:rPr>
              <a:t>computa</a:t>
            </a:r>
            <a:r>
              <a:rPr lang="en-US" dirty="0" err="1" smtClean="0">
                <a:latin typeface="Calibri" charset="0"/>
              </a:rPr>
              <a:t>ção</a:t>
            </a:r>
            <a:r>
              <a:rPr lang="en-US" dirty="0" smtClean="0">
                <a:latin typeface="Calibri" charset="0"/>
              </a:rPr>
              <a:t> </a:t>
            </a:r>
            <a:endParaRPr lang="en-US" dirty="0">
              <a:latin typeface="Calibri" charset="0"/>
            </a:endParaRPr>
          </a:p>
          <a:p>
            <a:pPr>
              <a:buFont typeface="Wingdings" charset="0"/>
              <a:buNone/>
            </a:pPr>
            <a:endParaRPr lang="en-US" sz="1400" dirty="0">
              <a:latin typeface="Calibri" charset="0"/>
            </a:endParaRPr>
          </a:p>
          <a:p>
            <a:pPr>
              <a:buFont typeface="Wingdings" charset="0"/>
              <a:buNone/>
            </a:pPr>
            <a:r>
              <a:rPr lang="en-US" dirty="0" err="1" smtClean="0">
                <a:latin typeface="Calibri" charset="0"/>
              </a:rPr>
              <a:t>Senado</a:t>
            </a:r>
            <a:r>
              <a:rPr lang="en-US" dirty="0" smtClean="0">
                <a:latin typeface="Calibri" charset="0"/>
              </a:rPr>
              <a:t> Federal  (16 de </a:t>
            </a:r>
            <a:r>
              <a:rPr lang="en-US" dirty="0" err="1" smtClean="0">
                <a:latin typeface="Calibri" charset="0"/>
              </a:rPr>
              <a:t>Novembro</a:t>
            </a: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de 2016)</a:t>
            </a:r>
          </a:p>
          <a:p>
            <a:pPr>
              <a:buFont typeface="Wingdings" charset="0"/>
              <a:buNone/>
            </a:pPr>
            <a:r>
              <a:rPr lang="en-US" sz="2000" i="1" dirty="0" smtClean="0">
                <a:latin typeface="Calibri" charset="0"/>
              </a:rPr>
              <a:t>Dr. Antonio </a:t>
            </a:r>
            <a:r>
              <a:rPr lang="en-US" sz="2000" i="1" dirty="0" err="1" smtClean="0">
                <a:latin typeface="Calibri" charset="0"/>
              </a:rPr>
              <a:t>Divino</a:t>
            </a:r>
            <a:r>
              <a:rPr lang="en-US" sz="2000" i="1" dirty="0" smtClean="0">
                <a:latin typeface="Calibri" charset="0"/>
              </a:rPr>
              <a:t> </a:t>
            </a:r>
            <a:r>
              <a:rPr lang="en-US" sz="2000" i="1" dirty="0" err="1" smtClean="0">
                <a:latin typeface="Calibri" charset="0"/>
              </a:rPr>
              <a:t>Moura</a:t>
            </a:r>
            <a:r>
              <a:rPr lang="en-US" sz="2000" i="1" dirty="0" smtClean="0">
                <a:latin typeface="Calibri" charset="0"/>
              </a:rPr>
              <a:t> e Dr. </a:t>
            </a:r>
            <a:r>
              <a:rPr lang="en-US" sz="2000" i="1" dirty="0" err="1" smtClean="0">
                <a:latin typeface="Calibri" charset="0"/>
              </a:rPr>
              <a:t>Haroldo</a:t>
            </a:r>
            <a:r>
              <a:rPr lang="en-US" sz="2000" i="1" dirty="0" smtClean="0">
                <a:latin typeface="Calibri" charset="0"/>
              </a:rPr>
              <a:t> F. Campos Velho</a:t>
            </a:r>
            <a:endParaRPr lang="en-US" sz="2000" i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388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153400" cy="762000"/>
          </a:xfrm>
        </p:spPr>
        <p:txBody>
          <a:bodyPr/>
          <a:lstStyle/>
          <a:p>
            <a:pPr algn="ctr"/>
            <a:r>
              <a:rPr lang="en-CA" dirty="0" smtClean="0">
                <a:latin typeface="ZapfHumnst BT" charset="0"/>
              </a:rPr>
              <a:t>CPTEC – </a:t>
            </a:r>
            <a:r>
              <a:rPr lang="en-CA" dirty="0" err="1" smtClean="0">
                <a:latin typeface="ZapfHumnst BT" charset="0"/>
              </a:rPr>
              <a:t>Previsão</a:t>
            </a:r>
            <a:r>
              <a:rPr lang="en-CA" dirty="0" smtClean="0">
                <a:latin typeface="ZapfHumnst BT" charset="0"/>
              </a:rPr>
              <a:t> de Tempo</a:t>
            </a:r>
            <a:endParaRPr lang="en-CA" dirty="0">
              <a:latin typeface="ZapfHumnst BT" charset="0"/>
            </a:endParaRPr>
          </a:p>
        </p:txBody>
      </p:sp>
      <p:pic>
        <p:nvPicPr>
          <p:cNvPr id="23555" name="Picture 2" descr="C:\Users\gambi\Desktop\paraCTC\IMG_20151221_0958287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4191000"/>
            <a:ext cx="8636000" cy="2438400"/>
          </a:xfrm>
        </p:spPr>
      </p:pic>
      <p:pic>
        <p:nvPicPr>
          <p:cNvPr id="23556" name="Picture 3" descr="C:\Users\gambi\Desktop\paraCTC\DSC_00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43000"/>
            <a:ext cx="4800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ogo_CPTE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72" y="31044"/>
            <a:ext cx="1181128" cy="6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3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4125913"/>
            <a:ext cx="2579687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6210" name="AutoShape 18"/>
          <p:cNvSpPr>
            <a:spLocks noChangeArrowheads="1"/>
          </p:cNvSpPr>
          <p:nvPr/>
        </p:nvSpPr>
        <p:spPr bwMode="auto">
          <a:xfrm>
            <a:off x="2987675" y="4652963"/>
            <a:ext cx="576263" cy="360362"/>
          </a:xfrm>
          <a:prstGeom prst="rightArrow">
            <a:avLst>
              <a:gd name="adj1" fmla="val 44250"/>
              <a:gd name="adj2" fmla="val 74475"/>
            </a:avLst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921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333500"/>
            <a:ext cx="217170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Imagem 18" descr="tup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4452938"/>
            <a:ext cx="2378075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10"/>
          <p:cNvSpPr txBox="1">
            <a:spLocks noChangeArrowheads="1"/>
          </p:cNvSpPr>
          <p:nvPr/>
        </p:nvSpPr>
        <p:spPr bwMode="auto">
          <a:xfrm>
            <a:off x="914400" y="3733800"/>
            <a:ext cx="666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r>
              <a:rPr lang="pt-BR" b="1">
                <a:solidFill>
                  <a:srgbClr val="FFFFFF"/>
                </a:solidFill>
                <a:latin typeface="Arial" charset="0"/>
                <a:cs typeface="Arial" charset="0"/>
              </a:rPr>
              <a:t>PCD</a:t>
            </a:r>
          </a:p>
        </p:txBody>
      </p:sp>
      <p:sp>
        <p:nvSpPr>
          <p:cNvPr id="1416207" name="AutoShape 15"/>
          <p:cNvSpPr>
            <a:spLocks noChangeArrowheads="1"/>
          </p:cNvSpPr>
          <p:nvPr/>
        </p:nvSpPr>
        <p:spPr bwMode="auto">
          <a:xfrm rot="1390340">
            <a:off x="1763713" y="1784350"/>
            <a:ext cx="1162050" cy="381000"/>
          </a:xfrm>
          <a:prstGeom prst="rightArrow">
            <a:avLst>
              <a:gd name="adj1" fmla="val 44250"/>
              <a:gd name="adj2" fmla="val 103163"/>
            </a:avLst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416209" name="AutoShape 17"/>
          <p:cNvSpPr>
            <a:spLocks noChangeArrowheads="1"/>
          </p:cNvSpPr>
          <p:nvPr/>
        </p:nvSpPr>
        <p:spPr bwMode="auto">
          <a:xfrm rot="6909900">
            <a:off x="2624138" y="3975100"/>
            <a:ext cx="606425" cy="327025"/>
          </a:xfrm>
          <a:prstGeom prst="rightArrow">
            <a:avLst>
              <a:gd name="adj1" fmla="val 44250"/>
              <a:gd name="adj2" fmla="val 108237"/>
            </a:avLst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416213" name="AutoShape 21"/>
          <p:cNvSpPr>
            <a:spLocks noChangeArrowheads="1"/>
          </p:cNvSpPr>
          <p:nvPr/>
        </p:nvSpPr>
        <p:spPr bwMode="auto">
          <a:xfrm rot="16200000">
            <a:off x="7416006" y="3680619"/>
            <a:ext cx="360363" cy="288925"/>
          </a:xfrm>
          <a:prstGeom prst="rightArrow">
            <a:avLst>
              <a:gd name="adj1" fmla="val 44250"/>
              <a:gd name="adj2" fmla="val 67648"/>
            </a:avLst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25" name="Text Box 23"/>
          <p:cNvSpPr txBox="1">
            <a:spLocks noChangeArrowheads="1"/>
          </p:cNvSpPr>
          <p:nvPr/>
        </p:nvSpPr>
        <p:spPr bwMode="auto">
          <a:xfrm>
            <a:off x="969963" y="6307138"/>
            <a:ext cx="1990637" cy="369332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r>
              <a:rPr lang="pt-BR" sz="1800" b="1" dirty="0" err="1">
                <a:solidFill>
                  <a:srgbClr val="002060"/>
                </a:solidFill>
                <a:latin typeface="Calibri" charset="0"/>
                <a:cs typeface="Arial" charset="0"/>
              </a:rPr>
              <a:t>Super-</a:t>
            </a:r>
            <a:r>
              <a:rPr lang="pt-BR" sz="1800" b="1" dirty="0" err="1" smtClean="0">
                <a:solidFill>
                  <a:srgbClr val="002060"/>
                </a:solidFill>
                <a:latin typeface="Calibri" charset="0"/>
                <a:cs typeface="Arial" charset="0"/>
              </a:rPr>
              <a:t>computador</a:t>
            </a:r>
            <a:endParaRPr lang="pt-BR" sz="1800" b="1" dirty="0">
              <a:solidFill>
                <a:srgbClr val="002060"/>
              </a:solidFill>
              <a:latin typeface="Calibri" charset="0"/>
              <a:cs typeface="Arial" charset="0"/>
            </a:endParaRPr>
          </a:p>
        </p:txBody>
      </p:sp>
      <p:pic>
        <p:nvPicPr>
          <p:cNvPr id="9226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8" y="4070350"/>
            <a:ext cx="2371725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0" descr="GOS-fullsiz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79538"/>
            <a:ext cx="3522663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 Box 25"/>
          <p:cNvSpPr txBox="1">
            <a:spLocks noChangeArrowheads="1"/>
          </p:cNvSpPr>
          <p:nvPr/>
        </p:nvSpPr>
        <p:spPr bwMode="auto">
          <a:xfrm>
            <a:off x="611188" y="3644900"/>
            <a:ext cx="1965325" cy="376238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algn="ctr"/>
            <a:r>
              <a:rPr lang="pt-BR" sz="1800" b="1" dirty="0" smtClean="0">
                <a:solidFill>
                  <a:srgbClr val="002060"/>
                </a:solidFill>
                <a:latin typeface="Calibri" charset="0"/>
                <a:cs typeface="Arial" charset="0"/>
              </a:rPr>
              <a:t>Observa</a:t>
            </a:r>
            <a:r>
              <a:rPr lang="pt-BR" sz="1800" b="1" dirty="0" smtClean="0">
                <a:solidFill>
                  <a:srgbClr val="002060"/>
                </a:solidFill>
                <a:latin typeface="Calibri" charset="0"/>
                <a:cs typeface="Arial" charset="0"/>
              </a:rPr>
              <a:t>ções</a:t>
            </a:r>
            <a:r>
              <a:rPr lang="pt-BR" sz="1800" b="1" dirty="0" smtClean="0">
                <a:solidFill>
                  <a:srgbClr val="002060"/>
                </a:solidFill>
                <a:latin typeface="Calibri" charset="0"/>
                <a:cs typeface="Arial" charset="0"/>
              </a:rPr>
              <a:t> </a:t>
            </a:r>
            <a:endParaRPr lang="pt-BR" sz="1800" b="1" dirty="0">
              <a:solidFill>
                <a:srgbClr val="002060"/>
              </a:solidFill>
              <a:latin typeface="Calibri" charset="0"/>
              <a:cs typeface="Arial" charset="0"/>
            </a:endParaRPr>
          </a:p>
        </p:txBody>
      </p:sp>
      <p:sp>
        <p:nvSpPr>
          <p:cNvPr id="9229" name="Text Box 26"/>
          <p:cNvSpPr txBox="1">
            <a:spLocks noChangeArrowheads="1"/>
          </p:cNvSpPr>
          <p:nvPr/>
        </p:nvSpPr>
        <p:spPr bwMode="auto">
          <a:xfrm>
            <a:off x="3603625" y="6253163"/>
            <a:ext cx="2519363" cy="369887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algn="ctr"/>
            <a:r>
              <a:rPr lang="pt-BR" sz="1800" b="1" dirty="0" smtClean="0">
                <a:solidFill>
                  <a:srgbClr val="002060"/>
                </a:solidFill>
                <a:latin typeface="Calibri" charset="0"/>
                <a:cs typeface="Arial" charset="0"/>
              </a:rPr>
              <a:t>Previs</a:t>
            </a:r>
            <a:r>
              <a:rPr lang="pt-BR" sz="1800" b="1" dirty="0" smtClean="0">
                <a:solidFill>
                  <a:srgbClr val="002060"/>
                </a:solidFill>
                <a:latin typeface="Calibri" charset="0"/>
                <a:cs typeface="Arial" charset="0"/>
              </a:rPr>
              <a:t>ão </a:t>
            </a:r>
            <a:r>
              <a:rPr lang="pt-BR" sz="1800" b="1" dirty="0" err="1" smtClean="0">
                <a:solidFill>
                  <a:srgbClr val="002060"/>
                </a:solidFill>
                <a:latin typeface="Calibri" charset="0"/>
                <a:cs typeface="Arial" charset="0"/>
              </a:rPr>
              <a:t>n</a:t>
            </a:r>
            <a:r>
              <a:rPr lang="pt-BR" sz="1800" b="1" dirty="0" err="1" smtClean="0">
                <a:solidFill>
                  <a:srgbClr val="002060"/>
                </a:solidFill>
                <a:latin typeface="Calibri" charset="0"/>
                <a:cs typeface="Arial" charset="0"/>
              </a:rPr>
              <a:t>umerica</a:t>
            </a:r>
            <a:endParaRPr lang="pt-BR" sz="1800" b="1" dirty="0">
              <a:solidFill>
                <a:srgbClr val="002060"/>
              </a:solidFill>
              <a:latin typeface="Calibri" charset="0"/>
              <a:cs typeface="Arial" charset="0"/>
            </a:endParaRPr>
          </a:p>
        </p:txBody>
      </p:sp>
      <p:sp>
        <p:nvSpPr>
          <p:cNvPr id="9230" name="Text Box 26"/>
          <p:cNvSpPr txBox="1">
            <a:spLocks noChangeArrowheads="1"/>
          </p:cNvSpPr>
          <p:nvPr/>
        </p:nvSpPr>
        <p:spPr bwMode="auto">
          <a:xfrm>
            <a:off x="6402388" y="6281738"/>
            <a:ext cx="2519362" cy="369887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algn="ctr"/>
            <a:r>
              <a:rPr lang="pt-BR" sz="1800" b="1" dirty="0" smtClean="0">
                <a:solidFill>
                  <a:srgbClr val="002060"/>
                </a:solidFill>
                <a:latin typeface="Calibri" charset="0"/>
                <a:cs typeface="Arial" charset="0"/>
              </a:rPr>
              <a:t>Boletins de previs</a:t>
            </a:r>
            <a:r>
              <a:rPr lang="pt-BR" sz="1800" b="1" dirty="0" smtClean="0">
                <a:solidFill>
                  <a:srgbClr val="002060"/>
                </a:solidFill>
                <a:latin typeface="Calibri" charset="0"/>
                <a:cs typeface="Arial" charset="0"/>
              </a:rPr>
              <a:t>ão</a:t>
            </a:r>
            <a:endParaRPr lang="pt-BR" sz="1800" b="1" dirty="0">
              <a:solidFill>
                <a:srgbClr val="002060"/>
              </a:solidFill>
              <a:latin typeface="Calibri" charset="0"/>
              <a:cs typeface="Arial" charset="0"/>
            </a:endParaRPr>
          </a:p>
        </p:txBody>
      </p:sp>
      <p:sp>
        <p:nvSpPr>
          <p:cNvPr id="9231" name="Text Box 26"/>
          <p:cNvSpPr txBox="1">
            <a:spLocks noChangeArrowheads="1"/>
          </p:cNvSpPr>
          <p:nvPr/>
        </p:nvSpPr>
        <p:spPr bwMode="auto">
          <a:xfrm>
            <a:off x="5292725" y="3556000"/>
            <a:ext cx="1582738" cy="368300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algn="ctr"/>
            <a:r>
              <a:rPr lang="pt-BR" sz="1800" b="1" dirty="0" smtClean="0">
                <a:solidFill>
                  <a:srgbClr val="002060"/>
                </a:solidFill>
                <a:latin typeface="Calibri" charset="0"/>
                <a:cs typeface="Arial" charset="0"/>
              </a:rPr>
              <a:t>Informa</a:t>
            </a:r>
            <a:r>
              <a:rPr lang="pt-BR" sz="1800" b="1" dirty="0" smtClean="0">
                <a:solidFill>
                  <a:srgbClr val="002060"/>
                </a:solidFill>
                <a:latin typeface="Calibri" charset="0"/>
                <a:cs typeface="Arial" charset="0"/>
              </a:rPr>
              <a:t>ção</a:t>
            </a:r>
            <a:endParaRPr lang="pt-BR" sz="1800" b="1" dirty="0">
              <a:solidFill>
                <a:srgbClr val="002060"/>
              </a:solidFill>
              <a:latin typeface="Calibri" charset="0"/>
              <a:cs typeface="Arial" charset="0"/>
            </a:endParaRPr>
          </a:p>
        </p:txBody>
      </p:sp>
      <p:sp>
        <p:nvSpPr>
          <p:cNvPr id="9232" name="Título 34"/>
          <p:cNvSpPr>
            <a:spLocks noGrp="1"/>
          </p:cNvSpPr>
          <p:nvPr>
            <p:ph type="title"/>
          </p:nvPr>
        </p:nvSpPr>
        <p:spPr>
          <a:xfrm>
            <a:off x="755650" y="404813"/>
            <a:ext cx="8153400" cy="762000"/>
          </a:xfrm>
        </p:spPr>
        <p:txBody>
          <a:bodyPr/>
          <a:lstStyle/>
          <a:p>
            <a:r>
              <a:rPr lang="en-US" sz="2800" dirty="0">
                <a:latin typeface="Calibri" charset="0"/>
              </a:rPr>
              <a:t>DOP-CPTEC: </a:t>
            </a:r>
            <a:r>
              <a:rPr lang="en-US" sz="2800" dirty="0" err="1" smtClean="0">
                <a:latin typeface="Calibri" charset="0"/>
              </a:rPr>
              <a:t>Atividades</a:t>
            </a:r>
            <a:r>
              <a:rPr lang="en-US" sz="2800" dirty="0" smtClean="0">
                <a:latin typeface="Calibri" charset="0"/>
              </a:rPr>
              <a:t> </a:t>
            </a:r>
            <a:r>
              <a:rPr lang="en-US" sz="2800" dirty="0" err="1" smtClean="0">
                <a:latin typeface="Calibri" charset="0"/>
              </a:rPr>
              <a:t>operacionais</a:t>
            </a:r>
            <a:endParaRPr lang="pt-BR" sz="2800" dirty="0">
              <a:latin typeface="Calibri" charset="0"/>
            </a:endParaRPr>
          </a:p>
        </p:txBody>
      </p:sp>
      <p:sp>
        <p:nvSpPr>
          <p:cNvPr id="20" name="AutoShape 18"/>
          <p:cNvSpPr>
            <a:spLocks noChangeArrowheads="1"/>
          </p:cNvSpPr>
          <p:nvPr/>
        </p:nvSpPr>
        <p:spPr bwMode="auto">
          <a:xfrm>
            <a:off x="5648325" y="4672013"/>
            <a:ext cx="652463" cy="341312"/>
          </a:xfrm>
          <a:prstGeom prst="rightArrow">
            <a:avLst>
              <a:gd name="adj1" fmla="val 44250"/>
              <a:gd name="adj2" fmla="val 74475"/>
            </a:avLst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5084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3214688"/>
            <a:ext cx="1504950" cy="268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3214688"/>
            <a:ext cx="1503363" cy="268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835150" y="376238"/>
            <a:ext cx="58340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 defTabSz="449263">
              <a:buSzPct val="100000"/>
            </a:pPr>
            <a:r>
              <a:rPr kumimoji="0" lang="en-US" sz="3600" smtClean="0">
                <a:solidFill>
                  <a:srgbClr val="FFFFFF"/>
                </a:solidFill>
              </a:rPr>
              <a:t>Visualização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04813" y="1125538"/>
            <a:ext cx="8318500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 defTabSz="449263">
              <a:spcBef>
                <a:spcPts val="350"/>
              </a:spcBef>
              <a:buSzPct val="100000"/>
            </a:pPr>
            <a:r>
              <a:rPr kumimoji="0" lang="en-US" sz="1400" smtClean="0"/>
              <a:t>APLICATIVO PARA PREVISÃO DO TEMPO</a:t>
            </a:r>
          </a:p>
          <a:p>
            <a:pPr algn="ctr" defTabSz="449263">
              <a:spcBef>
                <a:spcPts val="300"/>
              </a:spcBef>
              <a:buSzPct val="100000"/>
            </a:pPr>
            <a:endParaRPr kumimoji="0" lang="en-US" sz="1200" smtClean="0"/>
          </a:p>
          <a:p>
            <a:pPr defTabSz="449263">
              <a:spcBef>
                <a:spcPts val="200"/>
              </a:spcBef>
              <a:buSzPct val="100000"/>
            </a:pPr>
            <a:r>
              <a:rPr kumimoji="0" lang="pt-BR" sz="1200" b="0" smtClean="0"/>
              <a:t>	</a:t>
            </a:r>
            <a:r>
              <a:rPr kumimoji="0" lang="pt-BR" sz="1400" b="0" smtClean="0"/>
              <a:t>Aplicativo desenvolvido pelo CPTEC/INPE para a divulgação da previsão de tempo para todas as cidades brasileiras. Este aplicativo possibilita a visualização da previsão para os próximos 7 dias de forma ágil e dinâmica..</a:t>
            </a:r>
          </a:p>
          <a:p>
            <a:pPr defTabSz="449263">
              <a:spcBef>
                <a:spcPts val="350"/>
              </a:spcBef>
              <a:buSzPct val="100000"/>
            </a:pPr>
            <a:endParaRPr kumimoji="0" lang="pt-BR" sz="1400" b="0" smtClean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213100"/>
            <a:ext cx="150495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38" y="3214688"/>
            <a:ext cx="1508125" cy="268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3214688"/>
            <a:ext cx="1504950" cy="268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8" descr="logo_CPTE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72" y="31044"/>
            <a:ext cx="1181128" cy="6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943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>
                <a:solidFill>
                  <a:srgbClr val="003399"/>
                </a:solidFill>
              </a:rPr>
              <a:t>Modelos executados atualmente</a:t>
            </a:r>
            <a:endParaRPr lang="pt-BR">
              <a:solidFill>
                <a:srgbClr val="003399"/>
              </a:solidFill>
            </a:endParaRPr>
          </a:p>
        </p:txBody>
      </p:sp>
      <p:sp>
        <p:nvSpPr>
          <p:cNvPr id="129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524000"/>
            <a:ext cx="84582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dirty="0" smtClean="0">
                <a:solidFill>
                  <a:srgbClr val="003399"/>
                </a:solidFill>
              </a:rPr>
              <a:t>Modelo Atmosférico Brasileiro (BAM) – Global - 20km</a:t>
            </a:r>
          </a:p>
          <a:p>
            <a:r>
              <a:rPr lang="pt-BR" dirty="0" smtClean="0">
                <a:solidFill>
                  <a:srgbClr val="003399"/>
                </a:solidFill>
              </a:rPr>
              <a:t>Modelo regional </a:t>
            </a:r>
            <a:r>
              <a:rPr lang="pt-BR" dirty="0" err="1" smtClean="0">
                <a:solidFill>
                  <a:srgbClr val="003399"/>
                </a:solidFill>
              </a:rPr>
              <a:t>Eta</a:t>
            </a:r>
            <a:r>
              <a:rPr lang="pt-BR" dirty="0" smtClean="0">
                <a:solidFill>
                  <a:srgbClr val="003399"/>
                </a:solidFill>
              </a:rPr>
              <a:t> – América do Sul – 15km</a:t>
            </a:r>
          </a:p>
          <a:p>
            <a:r>
              <a:rPr lang="pt-BR" dirty="0" smtClean="0">
                <a:solidFill>
                  <a:srgbClr val="003399"/>
                </a:solidFill>
              </a:rPr>
              <a:t>Modelo ambiental BRAMS – América do Sul – 5km: qualidade do ar, emissões urbanas, industriais e de queimadas</a:t>
            </a:r>
          </a:p>
          <a:p>
            <a:r>
              <a:rPr lang="pt-BR" dirty="0" smtClean="0">
                <a:solidFill>
                  <a:srgbClr val="003399"/>
                </a:solidFill>
              </a:rPr>
              <a:t>Modelo acoplado oceano-atmosfera – Global – 100km</a:t>
            </a:r>
          </a:p>
          <a:p>
            <a:r>
              <a:rPr lang="pt-BR" dirty="0" smtClean="0">
                <a:solidFill>
                  <a:srgbClr val="003399"/>
                </a:solidFill>
              </a:rPr>
              <a:t>Modelo global de ondas oceânicas (</a:t>
            </a:r>
            <a:r>
              <a:rPr lang="pt-BR" dirty="0" err="1" smtClean="0">
                <a:solidFill>
                  <a:srgbClr val="003399"/>
                </a:solidFill>
              </a:rPr>
              <a:t>Wavewatch</a:t>
            </a:r>
            <a:r>
              <a:rPr lang="pt-BR" dirty="0" smtClean="0">
                <a:solidFill>
                  <a:srgbClr val="003399"/>
                </a:solidFill>
              </a:rPr>
              <a:t>)</a:t>
            </a:r>
          </a:p>
          <a:p>
            <a:r>
              <a:rPr lang="pt-BR" dirty="0" smtClean="0">
                <a:solidFill>
                  <a:srgbClr val="FF0000"/>
                </a:solidFill>
              </a:rPr>
              <a:t>Modelo unificado: 2015-2020…</a:t>
            </a:r>
          </a:p>
        </p:txBody>
      </p:sp>
      <p:pic>
        <p:nvPicPr>
          <p:cNvPr id="5" name="Picture 4" descr="logo_CPT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72" y="31044"/>
            <a:ext cx="1181128" cy="6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0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1066800"/>
          </a:xfrm>
        </p:spPr>
        <p:txBody>
          <a:bodyPr/>
          <a:lstStyle/>
          <a:p>
            <a:pPr algn="ctr"/>
            <a:r>
              <a:rPr lang="en-US" sz="2800" dirty="0" err="1" smtClean="0">
                <a:latin typeface="ZapfHumnst BT" charset="0"/>
              </a:rPr>
              <a:t>Evolução</a:t>
            </a:r>
            <a:r>
              <a:rPr lang="en-US" sz="2800" dirty="0" smtClean="0">
                <a:latin typeface="ZapfHumnst BT" charset="0"/>
              </a:rPr>
              <a:t> do </a:t>
            </a:r>
            <a:r>
              <a:rPr lang="en-US" sz="2800" dirty="0" err="1" smtClean="0">
                <a:latin typeface="ZapfHumnst BT" charset="0"/>
              </a:rPr>
              <a:t>Modelo</a:t>
            </a:r>
            <a:r>
              <a:rPr lang="en-US" sz="2800" dirty="0" smtClean="0">
                <a:latin typeface="ZapfHumnst BT" charset="0"/>
              </a:rPr>
              <a:t> Global do </a:t>
            </a:r>
            <a:r>
              <a:rPr lang="en-US" sz="2800" dirty="0" smtClean="0">
                <a:latin typeface="ZapfHumnst BT" charset="0"/>
              </a:rPr>
              <a:t>CPTEC</a:t>
            </a:r>
            <a:br>
              <a:rPr lang="en-US" sz="2800" dirty="0" smtClean="0">
                <a:latin typeface="ZapfHumnst BT" charset="0"/>
              </a:rPr>
            </a:br>
            <a:r>
              <a:rPr lang="en-US" sz="2800" dirty="0" smtClean="0">
                <a:latin typeface="ZapfHumnst BT" charset="0"/>
              </a:rPr>
              <a:t>E </a:t>
            </a:r>
            <a:r>
              <a:rPr lang="en-US" sz="2800" dirty="0" err="1" smtClean="0">
                <a:latin typeface="ZapfHumnst BT" charset="0"/>
              </a:rPr>
              <a:t>sistemas</a:t>
            </a:r>
            <a:r>
              <a:rPr lang="en-US" sz="2800" dirty="0" smtClean="0">
                <a:latin typeface="ZapfHumnst BT" charset="0"/>
              </a:rPr>
              <a:t> de super-</a:t>
            </a:r>
            <a:r>
              <a:rPr lang="en-US" sz="2800" dirty="0" err="1" smtClean="0">
                <a:latin typeface="ZapfHumnst BT" charset="0"/>
              </a:rPr>
              <a:t>computa</a:t>
            </a:r>
            <a:r>
              <a:rPr lang="en-US" sz="2800" dirty="0" err="1" smtClean="0">
                <a:latin typeface="ZapfHumnst BT" charset="0"/>
              </a:rPr>
              <a:t>ção</a:t>
            </a:r>
            <a:r>
              <a:rPr lang="en-US" sz="2800" dirty="0" smtClean="0">
                <a:latin typeface="ZapfHumnst BT" charset="0"/>
              </a:rPr>
              <a:t> </a:t>
            </a:r>
            <a:endParaRPr lang="pt-BR" sz="2800" dirty="0">
              <a:latin typeface="ZapfHumnst BT" charset="0"/>
            </a:endParaRPr>
          </a:p>
        </p:txBody>
      </p:sp>
      <p:graphicFrame>
        <p:nvGraphicFramePr>
          <p:cNvPr id="4" name="Group 2"/>
          <p:cNvGraphicFramePr>
            <a:graphicFrameLocks noGrp="1"/>
          </p:cNvGraphicFramePr>
          <p:nvPr/>
        </p:nvGraphicFramePr>
        <p:xfrm>
          <a:off x="457200" y="1828800"/>
          <a:ext cx="8548688" cy="4470399"/>
        </p:xfrm>
        <a:graphic>
          <a:graphicData uri="http://schemas.openxmlformats.org/drawingml/2006/table">
            <a:tbl>
              <a:tblPr/>
              <a:tblGrid>
                <a:gridCol w="4271963"/>
                <a:gridCol w="4276725"/>
              </a:tblGrid>
              <a:tr h="7191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1994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NEC SX-3</a:t>
                      </a:r>
                    </a:p>
                  </a:txBody>
                  <a:tcPr marL="90000" marR="90000" marT="62673" marB="46798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T62L28 (210 Km)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Sequential</a:t>
                      </a:r>
                    </a:p>
                  </a:txBody>
                  <a:tcPr marL="90000" marR="90000" marT="62673" marB="46798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1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1998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NEC SX-4</a:t>
                      </a:r>
                    </a:p>
                  </a:txBody>
                  <a:tcPr marL="90000" marR="90000" marT="62673" marB="46798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T62L28 (210 Km)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Parallel up to 8 processors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 Unicode MS" charset="0"/>
                      </a:endParaRPr>
                    </a:p>
                  </a:txBody>
                  <a:tcPr marL="90000" marR="90000" marT="62673" marB="46798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1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2000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NEC SX4</a:t>
                      </a:r>
                    </a:p>
                  </a:txBody>
                  <a:tcPr marL="90000" marR="90000" marT="62673" marB="46798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T126L28 (105 Km)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Parallel up to 8 processors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 Unicode MS" charset="0"/>
                      </a:endParaRPr>
                    </a:p>
                  </a:txBody>
                  <a:tcPr marL="90000" marR="90000" marT="62673" marB="46798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1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2005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NEC SX6</a:t>
                      </a:r>
                    </a:p>
                  </a:txBody>
                  <a:tcPr marL="90000" marR="90000" marT="62673" marB="46798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T213L42 (63 Km)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Parallel up to 8 processors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 Unicode MS" charset="0"/>
                      </a:endParaRPr>
                    </a:p>
                  </a:txBody>
                  <a:tcPr marL="90000" marR="90000" marT="62673" marB="46798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1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2007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NEC SX6</a:t>
                      </a:r>
                    </a:p>
                  </a:txBody>
                  <a:tcPr marL="90000" marR="90000" marT="62673" marB="46798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T299L64 (45 Km)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Parallel up to 32 processors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 Unicode MS" charset="0"/>
                      </a:endParaRPr>
                    </a:p>
                  </a:txBody>
                  <a:tcPr marL="90000" marR="90000" marT="62673" marB="46798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4899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2015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CRAY</a:t>
                      </a:r>
                    </a:p>
                  </a:txBody>
                  <a:tcPr marL="90000" marR="90000" marT="62673" marB="46798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T666L64 - </a:t>
                      </a: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BAM</a:t>
                      </a: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 (20 Km)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Parallel</a:t>
                      </a: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 up to 3000 Processors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 Unicode MS" charset="0"/>
                      </a:endParaRPr>
                    </a:p>
                  </a:txBody>
                  <a:tcPr marL="90000" marR="90000" marT="62673" marB="46798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Picture 4" descr="logo_CPT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72" y="31044"/>
            <a:ext cx="1181128" cy="6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11854"/>
      </p:ext>
    </p:extLst>
  </p:cSld>
  <p:clrMapOvr>
    <a:masterClrMapping/>
  </p:clrMapOvr>
  <p:transition xmlns:p14="http://schemas.microsoft.com/office/powerpoint/2010/main" spd="slow" advClick="0" advTm="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itle 4"/>
          <p:cNvSpPr>
            <a:spLocks noGrp="1"/>
          </p:cNvSpPr>
          <p:nvPr>
            <p:ph type="title"/>
          </p:nvPr>
        </p:nvSpPr>
        <p:spPr>
          <a:xfrm>
            <a:off x="609600" y="304800"/>
            <a:ext cx="8686800" cy="1143000"/>
          </a:xfrm>
        </p:spPr>
        <p:txBody>
          <a:bodyPr/>
          <a:lstStyle/>
          <a:p>
            <a:r>
              <a:rPr lang="en-US" sz="2800" dirty="0" err="1" smtClean="0"/>
              <a:t>Sistema</a:t>
            </a:r>
            <a:r>
              <a:rPr lang="en-US" sz="2800" dirty="0" smtClean="0"/>
              <a:t> de </a:t>
            </a:r>
            <a:r>
              <a:rPr lang="en-US" sz="2800" dirty="0" err="1" smtClean="0"/>
              <a:t>Previsão</a:t>
            </a:r>
            <a:r>
              <a:rPr lang="en-US" sz="2800" dirty="0" smtClean="0"/>
              <a:t> </a:t>
            </a:r>
            <a:r>
              <a:rPr lang="en-US" sz="2800" dirty="0" err="1" smtClean="0"/>
              <a:t>Climática</a:t>
            </a:r>
            <a:r>
              <a:rPr lang="en-US" sz="2800" dirty="0" smtClean="0"/>
              <a:t> </a:t>
            </a:r>
            <a:r>
              <a:rPr lang="en-US" sz="2800" dirty="0" err="1" smtClean="0"/>
              <a:t>Sazonal</a:t>
            </a:r>
            <a:r>
              <a:rPr lang="en-US" sz="2800" dirty="0" smtClean="0"/>
              <a:t> do CPTEC</a:t>
            </a:r>
          </a:p>
        </p:txBody>
      </p:sp>
      <p:pic>
        <p:nvPicPr>
          <p:cNvPr id="176131" name="Content Placeholder 6" descr="cptec_climateprediction_schematic.jpg"/>
          <p:cNvPicPr>
            <a:picLocks noGrp="1" noChangeAspect="1"/>
          </p:cNvPicPr>
          <p:nvPr>
            <p:ph idx="1"/>
          </p:nvPr>
        </p:nvPicPr>
        <p:blipFill>
          <a:blip r:embed="rId2"/>
          <a:srcRect t="7" b="7"/>
          <a:stretch>
            <a:fillRect/>
          </a:stretch>
        </p:blipFill>
        <p:spPr>
          <a:xfrm>
            <a:off x="611188" y="1600200"/>
            <a:ext cx="7962900" cy="5257800"/>
          </a:xfr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76400"/>
            <a:ext cx="1371600" cy="122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_CPTE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72" y="31044"/>
            <a:ext cx="1181128" cy="6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184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713" y="904875"/>
            <a:ext cx="2540000" cy="1955800"/>
          </a:xfrm>
          <a:prstGeom prst="rect">
            <a:avLst/>
          </a:prstGeom>
        </p:spPr>
      </p:pic>
      <p:grpSp>
        <p:nvGrpSpPr>
          <p:cNvPr id="18434" name="Group 12"/>
          <p:cNvGrpSpPr>
            <a:grpSpLocks/>
          </p:cNvGrpSpPr>
          <p:nvPr/>
        </p:nvGrpSpPr>
        <p:grpSpPr bwMode="auto">
          <a:xfrm>
            <a:off x="3200400" y="1252538"/>
            <a:ext cx="1893888" cy="220662"/>
            <a:chOff x="0" y="0"/>
            <a:chExt cx="1193" cy="139"/>
          </a:xfrm>
        </p:grpSpPr>
        <p:sp>
          <p:nvSpPr>
            <p:cNvPr id="18451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119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latinLnBrk="1"/>
              <a:endParaRPr lang="pt-BR" sz="1400" smtClean="0">
                <a:solidFill>
                  <a:srgbClr val="000000"/>
                </a:solidFill>
                <a:latin typeface="Arial" charset="0"/>
                <a:ea typeface="HY헤드라인M" charset="0"/>
              </a:endParaRPr>
            </a:p>
          </p:txBody>
        </p:sp>
        <p:grpSp>
          <p:nvGrpSpPr>
            <p:cNvPr id="18452" name="Group 14"/>
            <p:cNvGrpSpPr>
              <a:grpSpLocks/>
            </p:cNvGrpSpPr>
            <p:nvPr/>
          </p:nvGrpSpPr>
          <p:grpSpPr bwMode="auto">
            <a:xfrm>
              <a:off x="0" y="0"/>
              <a:ext cx="783" cy="139"/>
              <a:chOff x="0" y="139"/>
              <a:chExt cx="783" cy="139"/>
            </a:xfrm>
          </p:grpSpPr>
          <p:sp>
            <p:nvSpPr>
              <p:cNvPr id="18453" name="Rectangle 15"/>
              <p:cNvSpPr>
                <a:spLocks noChangeArrowheads="1"/>
              </p:cNvSpPr>
              <p:nvPr/>
            </p:nvSpPr>
            <p:spPr bwMode="auto">
              <a:xfrm>
                <a:off x="0" y="139"/>
                <a:ext cx="783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latinLnBrk="1"/>
                <a:endParaRPr lang="pt-BR" sz="1400" smtClean="0">
                  <a:solidFill>
                    <a:srgbClr val="000000"/>
                  </a:solidFill>
                  <a:latin typeface="Arial" charset="0"/>
                  <a:ea typeface="HY헤드라인M" charset="0"/>
                </a:endParaRPr>
              </a:p>
            </p:txBody>
          </p:sp>
          <p:sp>
            <p:nvSpPr>
              <p:cNvPr id="18454" name="Rectangle 16"/>
              <p:cNvSpPr>
                <a:spLocks noChangeArrowheads="1"/>
              </p:cNvSpPr>
              <p:nvPr/>
            </p:nvSpPr>
            <p:spPr bwMode="auto">
              <a:xfrm>
                <a:off x="0" y="139"/>
                <a:ext cx="783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latinLnBrk="1"/>
                <a:endParaRPr lang="pt-BR" sz="1400" smtClean="0">
                  <a:solidFill>
                    <a:srgbClr val="000000"/>
                  </a:solidFill>
                  <a:latin typeface="Arial" charset="0"/>
                  <a:ea typeface="HY헤드라인M" charset="0"/>
                </a:endParaRPr>
              </a:p>
            </p:txBody>
          </p:sp>
        </p:grpSp>
      </p:grpSp>
      <p:grpSp>
        <p:nvGrpSpPr>
          <p:cNvPr id="18439" name="Group 27"/>
          <p:cNvGrpSpPr>
            <a:grpSpLocks/>
          </p:cNvGrpSpPr>
          <p:nvPr/>
        </p:nvGrpSpPr>
        <p:grpSpPr bwMode="auto">
          <a:xfrm>
            <a:off x="3200400" y="1252538"/>
            <a:ext cx="1514475" cy="188912"/>
            <a:chOff x="0" y="0"/>
            <a:chExt cx="954" cy="119"/>
          </a:xfrm>
        </p:grpSpPr>
        <p:sp>
          <p:nvSpPr>
            <p:cNvPr id="18447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954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latinLnBrk="1"/>
              <a:endParaRPr lang="pt-BR" sz="1400" smtClean="0">
                <a:solidFill>
                  <a:srgbClr val="000000"/>
                </a:solidFill>
                <a:latin typeface="Arial" charset="0"/>
                <a:ea typeface="HY헤드라인M" charset="0"/>
              </a:endParaRPr>
            </a:p>
          </p:txBody>
        </p:sp>
        <p:grpSp>
          <p:nvGrpSpPr>
            <p:cNvPr id="18448" name="Group 29"/>
            <p:cNvGrpSpPr>
              <a:grpSpLocks/>
            </p:cNvGrpSpPr>
            <p:nvPr/>
          </p:nvGrpSpPr>
          <p:grpSpPr bwMode="auto">
            <a:xfrm>
              <a:off x="0" y="0"/>
              <a:ext cx="626" cy="119"/>
              <a:chOff x="0" y="119"/>
              <a:chExt cx="626" cy="119"/>
            </a:xfrm>
          </p:grpSpPr>
          <p:sp>
            <p:nvSpPr>
              <p:cNvPr id="18449" name="Rectangle 30"/>
              <p:cNvSpPr>
                <a:spLocks noChangeArrowheads="1"/>
              </p:cNvSpPr>
              <p:nvPr/>
            </p:nvSpPr>
            <p:spPr bwMode="auto">
              <a:xfrm>
                <a:off x="0" y="119"/>
                <a:ext cx="626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latinLnBrk="1"/>
                <a:endParaRPr lang="pt-BR" sz="1400" smtClean="0">
                  <a:solidFill>
                    <a:srgbClr val="000000"/>
                  </a:solidFill>
                  <a:latin typeface="Arial" charset="0"/>
                  <a:ea typeface="HY헤드라인M" charset="0"/>
                </a:endParaRPr>
              </a:p>
            </p:txBody>
          </p:sp>
          <p:sp>
            <p:nvSpPr>
              <p:cNvPr id="18450" name="Rectangle 31"/>
              <p:cNvSpPr>
                <a:spLocks noChangeArrowheads="1"/>
              </p:cNvSpPr>
              <p:nvPr/>
            </p:nvSpPr>
            <p:spPr bwMode="auto">
              <a:xfrm>
                <a:off x="0" y="119"/>
                <a:ext cx="626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latinLnBrk="1"/>
                <a:endParaRPr lang="pt-BR" sz="1400" smtClean="0">
                  <a:solidFill>
                    <a:srgbClr val="000000"/>
                  </a:solidFill>
                  <a:latin typeface="Arial" charset="0"/>
                  <a:ea typeface="HY헤드라인M" charset="0"/>
                </a:endParaRPr>
              </a:p>
            </p:txBody>
          </p:sp>
        </p:grpSp>
      </p:grpSp>
      <p:grpSp>
        <p:nvGrpSpPr>
          <p:cNvPr id="18440" name="Group 37"/>
          <p:cNvGrpSpPr>
            <a:grpSpLocks/>
          </p:cNvGrpSpPr>
          <p:nvPr/>
        </p:nvGrpSpPr>
        <p:grpSpPr bwMode="auto">
          <a:xfrm>
            <a:off x="3200400" y="1252538"/>
            <a:ext cx="1514475" cy="188912"/>
            <a:chOff x="0" y="0"/>
            <a:chExt cx="954" cy="119"/>
          </a:xfrm>
        </p:grpSpPr>
        <p:sp>
          <p:nvSpPr>
            <p:cNvPr id="18443" name="Rectangle 32"/>
            <p:cNvSpPr>
              <a:spLocks noChangeArrowheads="1"/>
            </p:cNvSpPr>
            <p:nvPr/>
          </p:nvSpPr>
          <p:spPr bwMode="auto">
            <a:xfrm>
              <a:off x="0" y="0"/>
              <a:ext cx="954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latinLnBrk="1"/>
              <a:endParaRPr lang="pt-BR" sz="1400" smtClean="0">
                <a:solidFill>
                  <a:srgbClr val="000000"/>
                </a:solidFill>
                <a:latin typeface="Arial" charset="0"/>
                <a:ea typeface="HY헤드라인M" charset="0"/>
              </a:endParaRPr>
            </a:p>
          </p:txBody>
        </p:sp>
        <p:grpSp>
          <p:nvGrpSpPr>
            <p:cNvPr id="18444" name="Group 36"/>
            <p:cNvGrpSpPr>
              <a:grpSpLocks/>
            </p:cNvGrpSpPr>
            <p:nvPr/>
          </p:nvGrpSpPr>
          <p:grpSpPr bwMode="auto">
            <a:xfrm>
              <a:off x="0" y="0"/>
              <a:ext cx="626" cy="119"/>
              <a:chOff x="0" y="119"/>
              <a:chExt cx="626" cy="119"/>
            </a:xfrm>
          </p:grpSpPr>
          <p:sp>
            <p:nvSpPr>
              <p:cNvPr id="18445" name="Rectangle 33"/>
              <p:cNvSpPr>
                <a:spLocks noChangeArrowheads="1"/>
              </p:cNvSpPr>
              <p:nvPr/>
            </p:nvSpPr>
            <p:spPr bwMode="auto">
              <a:xfrm>
                <a:off x="0" y="119"/>
                <a:ext cx="626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latinLnBrk="1"/>
                <a:endParaRPr lang="pt-BR" sz="1400" smtClean="0">
                  <a:solidFill>
                    <a:srgbClr val="000000"/>
                  </a:solidFill>
                  <a:latin typeface="Arial" charset="0"/>
                  <a:ea typeface="HY헤드라인M" charset="0"/>
                </a:endParaRPr>
              </a:p>
            </p:txBody>
          </p:sp>
          <p:sp>
            <p:nvSpPr>
              <p:cNvPr id="18446" name="Rectangle 35"/>
              <p:cNvSpPr>
                <a:spLocks noChangeArrowheads="1"/>
              </p:cNvSpPr>
              <p:nvPr/>
            </p:nvSpPr>
            <p:spPr bwMode="auto">
              <a:xfrm>
                <a:off x="0" y="119"/>
                <a:ext cx="626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latinLnBrk="1"/>
                <a:endParaRPr lang="pt-BR" sz="1400" smtClean="0">
                  <a:solidFill>
                    <a:srgbClr val="000000"/>
                  </a:solidFill>
                  <a:latin typeface="Arial" charset="0"/>
                  <a:ea typeface="HY헤드라인M" charset="0"/>
                </a:endParaRPr>
              </a:p>
            </p:txBody>
          </p:sp>
        </p:grpSp>
      </p:grp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762000" y="381000"/>
            <a:ext cx="8153400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>
            <a:spAutoFit/>
          </a:bodyPr>
          <a:lstStyle>
            <a:lvl1pPr eaLnBrk="0" hangingPunct="0">
              <a:defRPr kumimoji="1" sz="2200" b="1">
                <a:solidFill>
                  <a:schemeClr val="bg1"/>
                </a:solidFill>
                <a:latin typeface="Humnst777 BT" charset="0"/>
                <a:ea typeface="HY헤드라인M" charset="0"/>
                <a:cs typeface="HY헤드라인M" charset="0"/>
              </a:defRPr>
            </a:lvl1pPr>
            <a:lvl2pPr marL="742950" indent="-285750" eaLnBrk="0" hangingPunct="0">
              <a:defRPr kumimoji="1" sz="2200" b="1">
                <a:solidFill>
                  <a:schemeClr val="bg1"/>
                </a:solidFill>
                <a:latin typeface="Humnst777 BT" charset="0"/>
                <a:ea typeface="HY헤드라인M" charset="0"/>
                <a:cs typeface="HY헤드라인M" charset="0"/>
              </a:defRPr>
            </a:lvl2pPr>
            <a:lvl3pPr marL="1143000" indent="-228600" eaLnBrk="0" hangingPunct="0">
              <a:defRPr kumimoji="1" sz="2200" b="1">
                <a:solidFill>
                  <a:schemeClr val="bg1"/>
                </a:solidFill>
                <a:latin typeface="Humnst777 BT" charset="0"/>
                <a:ea typeface="HY헤드라인M" charset="0"/>
                <a:cs typeface="HY헤드라인M" charset="0"/>
              </a:defRPr>
            </a:lvl3pPr>
            <a:lvl4pPr marL="1600200" indent="-228600" eaLnBrk="0" hangingPunct="0">
              <a:defRPr kumimoji="1" sz="2200" b="1">
                <a:solidFill>
                  <a:schemeClr val="bg1"/>
                </a:solidFill>
                <a:latin typeface="Humnst777 BT" charset="0"/>
                <a:ea typeface="HY헤드라인M" charset="0"/>
                <a:cs typeface="HY헤드라인M" charset="0"/>
              </a:defRPr>
            </a:lvl4pPr>
            <a:lvl5pPr marL="2057400" indent="-228600" eaLnBrk="0" hangingPunct="0">
              <a:defRPr kumimoji="1" sz="2200" b="1">
                <a:solidFill>
                  <a:schemeClr val="bg1"/>
                </a:solidFill>
                <a:latin typeface="Humnst777 BT" charset="0"/>
                <a:ea typeface="HY헤드라인M" charset="0"/>
                <a:cs typeface="HY헤드라인M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charset="0"/>
                <a:ea typeface="HY헤드라인M" charset="0"/>
                <a:cs typeface="HY헤드라인M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charset="0"/>
                <a:ea typeface="HY헤드라인M" charset="0"/>
                <a:cs typeface="HY헤드라인M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charset="0"/>
                <a:ea typeface="HY헤드라인M" charset="0"/>
                <a:cs typeface="HY헤드라인M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umnst777 BT" charset="0"/>
                <a:ea typeface="HY헤드라인M" charset="0"/>
                <a:cs typeface="HY헤드라인M" charset="0"/>
              </a:defRPr>
            </a:lvl9pPr>
          </a:lstStyle>
          <a:p>
            <a:pPr algn="ctr" latinLnBrk="1">
              <a:spcBef>
                <a:spcPct val="50000"/>
              </a:spcBef>
            </a:pPr>
            <a:r>
              <a:rPr lang="pt-BR" sz="2800" i="1" dirty="0" smtClean="0">
                <a:solidFill>
                  <a:srgbClr val="3F0605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Previsão Climática Sazonal</a:t>
            </a:r>
            <a:endParaRPr lang="pt-BR" sz="2800" i="1" dirty="0" smtClean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29" y="2311400"/>
            <a:ext cx="2466217" cy="3125787"/>
          </a:xfrm>
          <a:prstGeom prst="rect">
            <a:avLst/>
          </a:prstGeom>
        </p:spPr>
      </p:pic>
      <p:pic>
        <p:nvPicPr>
          <p:cNvPr id="8" name="Picture 7" descr="Captura de Tela 2016-04-26 às 05.54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95" y="3524250"/>
            <a:ext cx="2186281" cy="31305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838199"/>
            <a:ext cx="4038600" cy="5588295"/>
          </a:xfrm>
          <a:prstGeom prst="rect">
            <a:avLst/>
          </a:prstGeom>
        </p:spPr>
      </p:pic>
      <p:pic>
        <p:nvPicPr>
          <p:cNvPr id="22" name="Picture 21" descr="logo_CPTE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72" y="31044"/>
            <a:ext cx="1181128" cy="6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441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3" descr="deficit-chuva-JFM-2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108450"/>
            <a:ext cx="298767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 descr="http://img0.cptec.inpe.br/%7Ereuroimg/forecasts/facalcombs3v8/precip/02/2016/facalcombs3v8-forecast-prob-mostlik-tercile-precip-MAM-20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771775"/>
            <a:ext cx="230505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Imagem 8" descr="probmlc_multimodel_cptec_inmet_funceme_MAM.2016_equalweighte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832100"/>
            <a:ext cx="2305050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5" t="41344" r="11731" b="17314"/>
          <a:stretch>
            <a:fillRect/>
          </a:stretch>
        </p:blipFill>
        <p:spPr bwMode="auto">
          <a:xfrm>
            <a:off x="2411413" y="895344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8" descr="http://img0.cptec.inpe.br/%7Erclima/estacao_chuvosa/acumanual/acum_2.49.2015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51"/>
          <a:stretch>
            <a:fillRect/>
          </a:stretch>
        </p:blipFill>
        <p:spPr bwMode="auto">
          <a:xfrm>
            <a:off x="3744913" y="780803"/>
            <a:ext cx="2843212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CaixaDeTexto 14"/>
          <p:cNvSpPr txBox="1">
            <a:spLocks noChangeArrowheads="1"/>
          </p:cNvSpPr>
          <p:nvPr/>
        </p:nvSpPr>
        <p:spPr bwMode="auto">
          <a:xfrm>
            <a:off x="5076702" y="1911896"/>
            <a:ext cx="871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kumimoji="0" lang="pt-BR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2015</a:t>
            </a:r>
          </a:p>
        </p:txBody>
      </p:sp>
      <p:pic>
        <p:nvPicPr>
          <p:cNvPr id="2056" name="Picture 4" descr="http://img0.cptec.inpe.br/%7Erclima/evolucao/boxplot/boxplot_mensal_regiao_49_ano_201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52530"/>
            <a:ext cx="2376488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CaixaDeTexto 10"/>
          <p:cNvSpPr txBox="1">
            <a:spLocks noChangeArrowheads="1"/>
          </p:cNvSpPr>
          <p:nvPr/>
        </p:nvSpPr>
        <p:spPr bwMode="auto">
          <a:xfrm>
            <a:off x="-50800" y="-58738"/>
            <a:ext cx="43876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kumimoji="0" lang="pt-BR" dirty="0">
                <a:solidFill>
                  <a:srgbClr val="0070C0"/>
                </a:solidFill>
                <a:cs typeface="Arial" charset="0"/>
              </a:rPr>
              <a:t> </a:t>
            </a:r>
            <a:r>
              <a:rPr kumimoji="0" lang="pt-BR" dirty="0" smtClean="0">
                <a:solidFill>
                  <a:srgbClr val="0070C0"/>
                </a:solidFill>
                <a:cs typeface="Arial" charset="0"/>
              </a:rPr>
              <a:t>   </a:t>
            </a:r>
            <a:r>
              <a:rPr kumimoji="0" lang="pt-BR" sz="2800" dirty="0" smtClean="0">
                <a:solidFill>
                  <a:srgbClr val="0070C0"/>
                </a:solidFill>
                <a:cs typeface="Arial" charset="0"/>
              </a:rPr>
              <a:t>P</a:t>
            </a:r>
            <a:r>
              <a:rPr kumimoji="0" lang="pt-BR" sz="2800" dirty="0" smtClean="0">
                <a:solidFill>
                  <a:srgbClr val="0070C0"/>
                </a:solidFill>
                <a:cs typeface="Arial" charset="0"/>
              </a:rPr>
              <a:t>revisão Climática Sazonal</a:t>
            </a:r>
            <a:endParaRPr kumimoji="0" lang="pt-BR" sz="2800" dirty="0" smtClean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2059" name="CaixaDeTexto 12"/>
          <p:cNvSpPr txBox="1">
            <a:spLocks noChangeArrowheads="1"/>
          </p:cNvSpPr>
          <p:nvPr/>
        </p:nvSpPr>
        <p:spPr bwMode="auto">
          <a:xfrm>
            <a:off x="-50800" y="437904"/>
            <a:ext cx="60442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kumimoji="0" lang="pt-BR" sz="1800" dirty="0" smtClean="0">
                <a:solidFill>
                  <a:prstClr val="black"/>
                </a:solidFill>
                <a:cs typeface="Arial" charset="0"/>
              </a:rPr>
              <a:t>1) Produtos de monitoramento da precipitação sobre o Brasil</a:t>
            </a:r>
          </a:p>
        </p:txBody>
      </p:sp>
      <p:sp>
        <p:nvSpPr>
          <p:cNvPr id="2060" name="CaixaDeTexto 13"/>
          <p:cNvSpPr txBox="1">
            <a:spLocks noChangeArrowheads="1"/>
          </p:cNvSpPr>
          <p:nvPr/>
        </p:nvSpPr>
        <p:spPr bwMode="auto">
          <a:xfrm>
            <a:off x="34925" y="2513013"/>
            <a:ext cx="335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kumimoji="0" lang="pt-BR" sz="1800" dirty="0" smtClean="0">
                <a:solidFill>
                  <a:prstClr val="black"/>
                </a:solidFill>
                <a:cs typeface="Arial" charset="0"/>
              </a:rPr>
              <a:t>2) Produtos de previsão climática</a:t>
            </a:r>
          </a:p>
        </p:txBody>
      </p:sp>
      <p:sp>
        <p:nvSpPr>
          <p:cNvPr id="2062" name="CaixaDeTexto 15"/>
          <p:cNvSpPr txBox="1">
            <a:spLocks noChangeArrowheads="1"/>
          </p:cNvSpPr>
          <p:nvPr/>
        </p:nvSpPr>
        <p:spPr bwMode="auto">
          <a:xfrm>
            <a:off x="4572000" y="3703638"/>
            <a:ext cx="4691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kumimoji="0" lang="pt-BR" sz="1800" smtClean="0">
                <a:solidFill>
                  <a:prstClr val="black"/>
                </a:solidFill>
                <a:cs typeface="Arial" charset="0"/>
              </a:rPr>
              <a:t>3) Estudos de variabilidade e previsão climática</a:t>
            </a:r>
          </a:p>
        </p:txBody>
      </p:sp>
      <p:sp>
        <p:nvSpPr>
          <p:cNvPr id="2063" name="CaixaDeTexto 14"/>
          <p:cNvSpPr txBox="1">
            <a:spLocks noChangeArrowheads="1"/>
          </p:cNvSpPr>
          <p:nvPr/>
        </p:nvSpPr>
        <p:spPr bwMode="auto">
          <a:xfrm>
            <a:off x="7050088" y="4073525"/>
            <a:ext cx="24907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kumimoji="0" lang="pt-BR" sz="1400" smtClean="0">
                <a:solidFill>
                  <a:prstClr val="black"/>
                </a:solidFill>
                <a:latin typeface="Arial" charset="0"/>
                <a:cs typeface="Arial" charset="0"/>
              </a:rPr>
              <a:t>Anom. Prec. JFM 2014</a:t>
            </a:r>
          </a:p>
        </p:txBody>
      </p:sp>
      <p:sp>
        <p:nvSpPr>
          <p:cNvPr id="2064" name="CaixaDeTexto 17"/>
          <p:cNvSpPr txBox="1">
            <a:spLocks noChangeArrowheads="1"/>
          </p:cNvSpPr>
          <p:nvPr/>
        </p:nvSpPr>
        <p:spPr bwMode="auto">
          <a:xfrm>
            <a:off x="6732588" y="4505325"/>
            <a:ext cx="2376487" cy="175418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kumimoji="0" lang="pt-BR" sz="1800" smtClean="0">
                <a:solidFill>
                  <a:prstClr val="black"/>
                </a:solidFill>
                <a:cs typeface="Arial" charset="0"/>
              </a:rPr>
              <a:t>Objetivo: Diagnosticar</a:t>
            </a:r>
          </a:p>
          <a:p>
            <a:r>
              <a:rPr kumimoji="0" lang="pt-BR" sz="1800" smtClean="0">
                <a:solidFill>
                  <a:prstClr val="black"/>
                </a:solidFill>
                <a:cs typeface="Arial" charset="0"/>
              </a:rPr>
              <a:t>causas e investigar a</a:t>
            </a:r>
            <a:br>
              <a:rPr kumimoji="0" lang="pt-BR" sz="1800" smtClean="0">
                <a:solidFill>
                  <a:prstClr val="black"/>
                </a:solidFill>
                <a:cs typeface="Arial" charset="0"/>
              </a:rPr>
            </a:br>
            <a:r>
              <a:rPr kumimoji="0" lang="pt-BR" sz="1800" smtClean="0">
                <a:solidFill>
                  <a:prstClr val="black"/>
                </a:solidFill>
                <a:cs typeface="Arial" charset="0"/>
              </a:rPr>
              <a:t>previsibilidade de eventos climáticos de impacto que afetam o Brasil</a:t>
            </a:r>
          </a:p>
        </p:txBody>
      </p:sp>
      <p:cxnSp>
        <p:nvCxnSpPr>
          <p:cNvPr id="20" name="Conector de seta reta 19"/>
          <p:cNvCxnSpPr/>
          <p:nvPr/>
        </p:nvCxnSpPr>
        <p:spPr>
          <a:xfrm flipH="1">
            <a:off x="6588125" y="4216400"/>
            <a:ext cx="504825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688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95287"/>
            <a:ext cx="7772400" cy="519113"/>
          </a:xfrm>
        </p:spPr>
        <p:txBody>
          <a:bodyPr/>
          <a:lstStyle/>
          <a:p>
            <a:pPr algn="ctr"/>
            <a:r>
              <a:rPr lang="pt-BR" sz="3200" dirty="0">
                <a:solidFill>
                  <a:srgbClr val="000000"/>
                </a:solidFill>
                <a:latin typeface="Arial" charset="0"/>
              </a:rPr>
              <a:t>Previsibilidade </a:t>
            </a:r>
            <a:r>
              <a:rPr lang="pt-BR" sz="3200" dirty="0" smtClean="0">
                <a:solidFill>
                  <a:srgbClr val="000000"/>
                </a:solidFill>
                <a:latin typeface="Arial" charset="0"/>
              </a:rPr>
              <a:t>Climática Sazonal</a:t>
            </a:r>
            <a:endParaRPr lang="pt-BR" dirty="0">
              <a:solidFill>
                <a:srgbClr val="000000"/>
              </a:solidFill>
            </a:endParaRPr>
          </a:p>
        </p:txBody>
      </p:sp>
      <p:grpSp>
        <p:nvGrpSpPr>
          <p:cNvPr id="151555" name="Group 3"/>
          <p:cNvGrpSpPr>
            <a:grpSpLocks/>
          </p:cNvGrpSpPr>
          <p:nvPr/>
        </p:nvGrpSpPr>
        <p:grpSpPr bwMode="auto">
          <a:xfrm>
            <a:off x="1219200" y="1160463"/>
            <a:ext cx="6897688" cy="5551487"/>
            <a:chOff x="768" y="731"/>
            <a:chExt cx="4345" cy="3497"/>
          </a:xfrm>
        </p:grpSpPr>
        <p:grpSp>
          <p:nvGrpSpPr>
            <p:cNvPr id="151556" name="Group 4"/>
            <p:cNvGrpSpPr>
              <a:grpSpLocks/>
            </p:cNvGrpSpPr>
            <p:nvPr/>
          </p:nvGrpSpPr>
          <p:grpSpPr bwMode="auto">
            <a:xfrm>
              <a:off x="1964" y="756"/>
              <a:ext cx="2068" cy="3472"/>
              <a:chOff x="1056" y="2112"/>
              <a:chExt cx="2204" cy="3217"/>
            </a:xfrm>
          </p:grpSpPr>
          <p:sp>
            <p:nvSpPr>
              <p:cNvPr id="151557" name="Freeform 5"/>
              <p:cNvSpPr>
                <a:spLocks/>
              </p:cNvSpPr>
              <p:nvPr/>
            </p:nvSpPr>
            <p:spPr bwMode="auto">
              <a:xfrm>
                <a:off x="1415" y="2436"/>
                <a:ext cx="1845" cy="1784"/>
              </a:xfrm>
              <a:custGeom>
                <a:avLst/>
                <a:gdLst>
                  <a:gd name="T0" fmla="*/ 165 w 1845"/>
                  <a:gd name="T1" fmla="*/ 417 h 1784"/>
                  <a:gd name="T2" fmla="*/ 45 w 1845"/>
                  <a:gd name="T3" fmla="*/ 472 h 1784"/>
                  <a:gd name="T4" fmla="*/ 0 w 1845"/>
                  <a:gd name="T5" fmla="*/ 575 h 1784"/>
                  <a:gd name="T6" fmla="*/ 32 w 1845"/>
                  <a:gd name="T7" fmla="*/ 657 h 1784"/>
                  <a:gd name="T8" fmla="*/ 84 w 1845"/>
                  <a:gd name="T9" fmla="*/ 696 h 1784"/>
                  <a:gd name="T10" fmla="*/ 168 w 1845"/>
                  <a:gd name="T11" fmla="*/ 755 h 1784"/>
                  <a:gd name="T12" fmla="*/ 332 w 1845"/>
                  <a:gd name="T13" fmla="*/ 712 h 1784"/>
                  <a:gd name="T14" fmla="*/ 423 w 1845"/>
                  <a:gd name="T15" fmla="*/ 755 h 1784"/>
                  <a:gd name="T16" fmla="*/ 517 w 1845"/>
                  <a:gd name="T17" fmla="*/ 810 h 1784"/>
                  <a:gd name="T18" fmla="*/ 658 w 1845"/>
                  <a:gd name="T19" fmla="*/ 899 h 1784"/>
                  <a:gd name="T20" fmla="*/ 751 w 1845"/>
                  <a:gd name="T21" fmla="*/ 1035 h 1784"/>
                  <a:gd name="T22" fmla="*/ 748 w 1845"/>
                  <a:gd name="T23" fmla="*/ 1153 h 1784"/>
                  <a:gd name="T24" fmla="*/ 764 w 1845"/>
                  <a:gd name="T25" fmla="*/ 1279 h 1784"/>
                  <a:gd name="T26" fmla="*/ 862 w 1845"/>
                  <a:gd name="T27" fmla="*/ 1288 h 1784"/>
                  <a:gd name="T28" fmla="*/ 914 w 1845"/>
                  <a:gd name="T29" fmla="*/ 1349 h 1784"/>
                  <a:gd name="T30" fmla="*/ 939 w 1845"/>
                  <a:gd name="T31" fmla="*/ 1449 h 1784"/>
                  <a:gd name="T32" fmla="*/ 890 w 1845"/>
                  <a:gd name="T33" fmla="*/ 1541 h 1784"/>
                  <a:gd name="T34" fmla="*/ 810 w 1845"/>
                  <a:gd name="T35" fmla="*/ 1661 h 1784"/>
                  <a:gd name="T36" fmla="*/ 877 w 1845"/>
                  <a:gd name="T37" fmla="*/ 1706 h 1784"/>
                  <a:gd name="T38" fmla="*/ 998 w 1845"/>
                  <a:gd name="T39" fmla="*/ 1769 h 1784"/>
                  <a:gd name="T40" fmla="*/ 1057 w 1845"/>
                  <a:gd name="T41" fmla="*/ 1677 h 1784"/>
                  <a:gd name="T42" fmla="*/ 1105 w 1845"/>
                  <a:gd name="T43" fmla="*/ 1632 h 1784"/>
                  <a:gd name="T44" fmla="*/ 1162 w 1845"/>
                  <a:gd name="T45" fmla="*/ 1460 h 1784"/>
                  <a:gd name="T46" fmla="*/ 1232 w 1845"/>
                  <a:gd name="T47" fmla="*/ 1417 h 1784"/>
                  <a:gd name="T48" fmla="*/ 1307 w 1845"/>
                  <a:gd name="T49" fmla="*/ 1384 h 1784"/>
                  <a:gd name="T50" fmla="*/ 1421 w 1845"/>
                  <a:gd name="T51" fmla="*/ 1384 h 1784"/>
                  <a:gd name="T52" fmla="*/ 1521 w 1845"/>
                  <a:gd name="T53" fmla="*/ 1281 h 1784"/>
                  <a:gd name="T54" fmla="*/ 1581 w 1845"/>
                  <a:gd name="T55" fmla="*/ 1221 h 1784"/>
                  <a:gd name="T56" fmla="*/ 1601 w 1845"/>
                  <a:gd name="T57" fmla="*/ 1133 h 1784"/>
                  <a:gd name="T58" fmla="*/ 1625 w 1845"/>
                  <a:gd name="T59" fmla="*/ 1020 h 1784"/>
                  <a:gd name="T60" fmla="*/ 1636 w 1845"/>
                  <a:gd name="T61" fmla="*/ 913 h 1784"/>
                  <a:gd name="T62" fmla="*/ 1666 w 1845"/>
                  <a:gd name="T63" fmla="*/ 910 h 1784"/>
                  <a:gd name="T64" fmla="*/ 1773 w 1845"/>
                  <a:gd name="T65" fmla="*/ 783 h 1784"/>
                  <a:gd name="T66" fmla="*/ 1844 w 1845"/>
                  <a:gd name="T67" fmla="*/ 698 h 1784"/>
                  <a:gd name="T68" fmla="*/ 1834 w 1845"/>
                  <a:gd name="T69" fmla="*/ 572 h 1784"/>
                  <a:gd name="T70" fmla="*/ 1746 w 1845"/>
                  <a:gd name="T71" fmla="*/ 515 h 1784"/>
                  <a:gd name="T72" fmla="*/ 1639 w 1845"/>
                  <a:gd name="T73" fmla="*/ 404 h 1784"/>
                  <a:gd name="T74" fmla="*/ 1431 w 1845"/>
                  <a:gd name="T75" fmla="*/ 373 h 1784"/>
                  <a:gd name="T76" fmla="*/ 1388 w 1845"/>
                  <a:gd name="T77" fmla="*/ 344 h 1784"/>
                  <a:gd name="T78" fmla="*/ 1365 w 1845"/>
                  <a:gd name="T79" fmla="*/ 302 h 1784"/>
                  <a:gd name="T80" fmla="*/ 1264 w 1845"/>
                  <a:gd name="T81" fmla="*/ 271 h 1784"/>
                  <a:gd name="T82" fmla="*/ 1232 w 1845"/>
                  <a:gd name="T83" fmla="*/ 247 h 1784"/>
                  <a:gd name="T84" fmla="*/ 1106 w 1845"/>
                  <a:gd name="T85" fmla="*/ 237 h 1784"/>
                  <a:gd name="T86" fmla="*/ 1106 w 1845"/>
                  <a:gd name="T87" fmla="*/ 116 h 1784"/>
                  <a:gd name="T88" fmla="*/ 1064 w 1845"/>
                  <a:gd name="T89" fmla="*/ 42 h 1784"/>
                  <a:gd name="T90" fmla="*/ 954 w 1845"/>
                  <a:gd name="T91" fmla="*/ 143 h 1784"/>
                  <a:gd name="T92" fmla="*/ 856 w 1845"/>
                  <a:gd name="T93" fmla="*/ 148 h 1784"/>
                  <a:gd name="T94" fmla="*/ 754 w 1845"/>
                  <a:gd name="T95" fmla="*/ 161 h 1784"/>
                  <a:gd name="T96" fmla="*/ 674 w 1845"/>
                  <a:gd name="T97" fmla="*/ 148 h 1784"/>
                  <a:gd name="T98" fmla="*/ 638 w 1845"/>
                  <a:gd name="T99" fmla="*/ 19 h 1784"/>
                  <a:gd name="T100" fmla="*/ 572 w 1845"/>
                  <a:gd name="T101" fmla="*/ 22 h 1784"/>
                  <a:gd name="T102" fmla="*/ 433 w 1845"/>
                  <a:gd name="T103" fmla="*/ 27 h 1784"/>
                  <a:gd name="T104" fmla="*/ 417 w 1845"/>
                  <a:gd name="T105" fmla="*/ 62 h 1784"/>
                  <a:gd name="T106" fmla="*/ 430 w 1845"/>
                  <a:gd name="T107" fmla="*/ 149 h 1784"/>
                  <a:gd name="T108" fmla="*/ 390 w 1845"/>
                  <a:gd name="T109" fmla="*/ 188 h 1784"/>
                  <a:gd name="T110" fmla="*/ 276 w 1845"/>
                  <a:gd name="T111" fmla="*/ 140 h 1784"/>
                  <a:gd name="T112" fmla="*/ 243 w 1845"/>
                  <a:gd name="T113" fmla="*/ 126 h 1784"/>
                  <a:gd name="T114" fmla="*/ 218 w 1845"/>
                  <a:gd name="T115" fmla="*/ 206 h 1784"/>
                  <a:gd name="T116" fmla="*/ 175 w 1845"/>
                  <a:gd name="T117" fmla="*/ 268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45" h="1784">
                    <a:moveTo>
                      <a:pt x="175" y="268"/>
                    </a:moveTo>
                    <a:lnTo>
                      <a:pt x="169" y="402"/>
                    </a:lnTo>
                    <a:lnTo>
                      <a:pt x="165" y="417"/>
                    </a:lnTo>
                    <a:lnTo>
                      <a:pt x="157" y="428"/>
                    </a:lnTo>
                    <a:lnTo>
                      <a:pt x="91" y="449"/>
                    </a:lnTo>
                    <a:lnTo>
                      <a:pt x="45" y="472"/>
                    </a:lnTo>
                    <a:lnTo>
                      <a:pt x="22" y="517"/>
                    </a:lnTo>
                    <a:lnTo>
                      <a:pt x="25" y="544"/>
                    </a:lnTo>
                    <a:lnTo>
                      <a:pt x="0" y="575"/>
                    </a:lnTo>
                    <a:lnTo>
                      <a:pt x="0" y="609"/>
                    </a:lnTo>
                    <a:lnTo>
                      <a:pt x="22" y="628"/>
                    </a:lnTo>
                    <a:lnTo>
                      <a:pt x="32" y="657"/>
                    </a:lnTo>
                    <a:lnTo>
                      <a:pt x="32" y="685"/>
                    </a:lnTo>
                    <a:lnTo>
                      <a:pt x="65" y="672"/>
                    </a:lnTo>
                    <a:lnTo>
                      <a:pt x="84" y="696"/>
                    </a:lnTo>
                    <a:lnTo>
                      <a:pt x="116" y="696"/>
                    </a:lnTo>
                    <a:lnTo>
                      <a:pt x="144" y="673"/>
                    </a:lnTo>
                    <a:lnTo>
                      <a:pt x="168" y="755"/>
                    </a:lnTo>
                    <a:lnTo>
                      <a:pt x="202" y="763"/>
                    </a:lnTo>
                    <a:lnTo>
                      <a:pt x="273" y="742"/>
                    </a:lnTo>
                    <a:lnTo>
                      <a:pt x="332" y="712"/>
                    </a:lnTo>
                    <a:lnTo>
                      <a:pt x="378" y="673"/>
                    </a:lnTo>
                    <a:lnTo>
                      <a:pt x="416" y="716"/>
                    </a:lnTo>
                    <a:lnTo>
                      <a:pt x="423" y="755"/>
                    </a:lnTo>
                    <a:lnTo>
                      <a:pt x="423" y="784"/>
                    </a:lnTo>
                    <a:lnTo>
                      <a:pt x="478" y="812"/>
                    </a:lnTo>
                    <a:lnTo>
                      <a:pt x="517" y="810"/>
                    </a:lnTo>
                    <a:lnTo>
                      <a:pt x="567" y="844"/>
                    </a:lnTo>
                    <a:lnTo>
                      <a:pt x="624" y="863"/>
                    </a:lnTo>
                    <a:lnTo>
                      <a:pt x="658" y="899"/>
                    </a:lnTo>
                    <a:lnTo>
                      <a:pt x="653" y="987"/>
                    </a:lnTo>
                    <a:lnTo>
                      <a:pt x="744" y="987"/>
                    </a:lnTo>
                    <a:lnTo>
                      <a:pt x="751" y="1035"/>
                    </a:lnTo>
                    <a:lnTo>
                      <a:pt x="767" y="1061"/>
                    </a:lnTo>
                    <a:lnTo>
                      <a:pt x="767" y="1111"/>
                    </a:lnTo>
                    <a:lnTo>
                      <a:pt x="748" y="1153"/>
                    </a:lnTo>
                    <a:lnTo>
                      <a:pt x="768" y="1194"/>
                    </a:lnTo>
                    <a:lnTo>
                      <a:pt x="768" y="1234"/>
                    </a:lnTo>
                    <a:lnTo>
                      <a:pt x="764" y="1279"/>
                    </a:lnTo>
                    <a:lnTo>
                      <a:pt x="800" y="1279"/>
                    </a:lnTo>
                    <a:lnTo>
                      <a:pt x="848" y="1281"/>
                    </a:lnTo>
                    <a:lnTo>
                      <a:pt x="862" y="1288"/>
                    </a:lnTo>
                    <a:lnTo>
                      <a:pt x="884" y="1307"/>
                    </a:lnTo>
                    <a:lnTo>
                      <a:pt x="897" y="1356"/>
                    </a:lnTo>
                    <a:lnTo>
                      <a:pt x="914" y="1349"/>
                    </a:lnTo>
                    <a:lnTo>
                      <a:pt x="927" y="1437"/>
                    </a:lnTo>
                    <a:lnTo>
                      <a:pt x="934" y="1447"/>
                    </a:lnTo>
                    <a:lnTo>
                      <a:pt x="939" y="1449"/>
                    </a:lnTo>
                    <a:lnTo>
                      <a:pt x="954" y="1481"/>
                    </a:lnTo>
                    <a:lnTo>
                      <a:pt x="941" y="1515"/>
                    </a:lnTo>
                    <a:lnTo>
                      <a:pt x="890" y="1541"/>
                    </a:lnTo>
                    <a:lnTo>
                      <a:pt x="836" y="1589"/>
                    </a:lnTo>
                    <a:lnTo>
                      <a:pt x="810" y="1612"/>
                    </a:lnTo>
                    <a:lnTo>
                      <a:pt x="810" y="1661"/>
                    </a:lnTo>
                    <a:lnTo>
                      <a:pt x="833" y="1679"/>
                    </a:lnTo>
                    <a:lnTo>
                      <a:pt x="838" y="1711"/>
                    </a:lnTo>
                    <a:lnTo>
                      <a:pt x="877" y="1706"/>
                    </a:lnTo>
                    <a:lnTo>
                      <a:pt x="927" y="1737"/>
                    </a:lnTo>
                    <a:lnTo>
                      <a:pt x="972" y="1783"/>
                    </a:lnTo>
                    <a:lnTo>
                      <a:pt x="998" y="1769"/>
                    </a:lnTo>
                    <a:lnTo>
                      <a:pt x="1030" y="1740"/>
                    </a:lnTo>
                    <a:lnTo>
                      <a:pt x="1038" y="1693"/>
                    </a:lnTo>
                    <a:lnTo>
                      <a:pt x="1057" y="1677"/>
                    </a:lnTo>
                    <a:lnTo>
                      <a:pt x="1069" y="1672"/>
                    </a:lnTo>
                    <a:lnTo>
                      <a:pt x="1083" y="1650"/>
                    </a:lnTo>
                    <a:lnTo>
                      <a:pt x="1105" y="1632"/>
                    </a:lnTo>
                    <a:lnTo>
                      <a:pt x="1151" y="1577"/>
                    </a:lnTo>
                    <a:lnTo>
                      <a:pt x="1151" y="1483"/>
                    </a:lnTo>
                    <a:lnTo>
                      <a:pt x="1162" y="1460"/>
                    </a:lnTo>
                    <a:lnTo>
                      <a:pt x="1184" y="1439"/>
                    </a:lnTo>
                    <a:lnTo>
                      <a:pt x="1217" y="1439"/>
                    </a:lnTo>
                    <a:lnTo>
                      <a:pt x="1232" y="1417"/>
                    </a:lnTo>
                    <a:lnTo>
                      <a:pt x="1262" y="1417"/>
                    </a:lnTo>
                    <a:lnTo>
                      <a:pt x="1302" y="1389"/>
                    </a:lnTo>
                    <a:lnTo>
                      <a:pt x="1307" y="1384"/>
                    </a:lnTo>
                    <a:lnTo>
                      <a:pt x="1357" y="1368"/>
                    </a:lnTo>
                    <a:lnTo>
                      <a:pt x="1386" y="1360"/>
                    </a:lnTo>
                    <a:lnTo>
                      <a:pt x="1421" y="1384"/>
                    </a:lnTo>
                    <a:lnTo>
                      <a:pt x="1458" y="1356"/>
                    </a:lnTo>
                    <a:lnTo>
                      <a:pt x="1464" y="1334"/>
                    </a:lnTo>
                    <a:lnTo>
                      <a:pt x="1521" y="1281"/>
                    </a:lnTo>
                    <a:lnTo>
                      <a:pt x="1534" y="1253"/>
                    </a:lnTo>
                    <a:lnTo>
                      <a:pt x="1555" y="1236"/>
                    </a:lnTo>
                    <a:lnTo>
                      <a:pt x="1581" y="1221"/>
                    </a:lnTo>
                    <a:lnTo>
                      <a:pt x="1580" y="1191"/>
                    </a:lnTo>
                    <a:lnTo>
                      <a:pt x="1587" y="1145"/>
                    </a:lnTo>
                    <a:lnTo>
                      <a:pt x="1601" y="1133"/>
                    </a:lnTo>
                    <a:lnTo>
                      <a:pt x="1601" y="1109"/>
                    </a:lnTo>
                    <a:lnTo>
                      <a:pt x="1613" y="1072"/>
                    </a:lnTo>
                    <a:lnTo>
                      <a:pt x="1625" y="1020"/>
                    </a:lnTo>
                    <a:lnTo>
                      <a:pt x="1627" y="986"/>
                    </a:lnTo>
                    <a:lnTo>
                      <a:pt x="1632" y="946"/>
                    </a:lnTo>
                    <a:lnTo>
                      <a:pt x="1636" y="913"/>
                    </a:lnTo>
                    <a:lnTo>
                      <a:pt x="1648" y="899"/>
                    </a:lnTo>
                    <a:lnTo>
                      <a:pt x="1658" y="899"/>
                    </a:lnTo>
                    <a:lnTo>
                      <a:pt x="1666" y="910"/>
                    </a:lnTo>
                    <a:lnTo>
                      <a:pt x="1701" y="844"/>
                    </a:lnTo>
                    <a:lnTo>
                      <a:pt x="1739" y="812"/>
                    </a:lnTo>
                    <a:lnTo>
                      <a:pt x="1773" y="783"/>
                    </a:lnTo>
                    <a:lnTo>
                      <a:pt x="1786" y="760"/>
                    </a:lnTo>
                    <a:lnTo>
                      <a:pt x="1809" y="732"/>
                    </a:lnTo>
                    <a:lnTo>
                      <a:pt x="1844" y="698"/>
                    </a:lnTo>
                    <a:lnTo>
                      <a:pt x="1844" y="624"/>
                    </a:lnTo>
                    <a:lnTo>
                      <a:pt x="1837" y="602"/>
                    </a:lnTo>
                    <a:lnTo>
                      <a:pt x="1834" y="572"/>
                    </a:lnTo>
                    <a:lnTo>
                      <a:pt x="1834" y="562"/>
                    </a:lnTo>
                    <a:lnTo>
                      <a:pt x="1812" y="544"/>
                    </a:lnTo>
                    <a:lnTo>
                      <a:pt x="1746" y="515"/>
                    </a:lnTo>
                    <a:lnTo>
                      <a:pt x="1723" y="505"/>
                    </a:lnTo>
                    <a:lnTo>
                      <a:pt x="1698" y="483"/>
                    </a:lnTo>
                    <a:lnTo>
                      <a:pt x="1639" y="404"/>
                    </a:lnTo>
                    <a:lnTo>
                      <a:pt x="1587" y="404"/>
                    </a:lnTo>
                    <a:lnTo>
                      <a:pt x="1445" y="362"/>
                    </a:lnTo>
                    <a:lnTo>
                      <a:pt x="1431" y="373"/>
                    </a:lnTo>
                    <a:lnTo>
                      <a:pt x="1408" y="384"/>
                    </a:lnTo>
                    <a:lnTo>
                      <a:pt x="1386" y="375"/>
                    </a:lnTo>
                    <a:lnTo>
                      <a:pt x="1388" y="344"/>
                    </a:lnTo>
                    <a:lnTo>
                      <a:pt x="1401" y="324"/>
                    </a:lnTo>
                    <a:lnTo>
                      <a:pt x="1373" y="323"/>
                    </a:lnTo>
                    <a:lnTo>
                      <a:pt x="1365" y="302"/>
                    </a:lnTo>
                    <a:lnTo>
                      <a:pt x="1327" y="288"/>
                    </a:lnTo>
                    <a:lnTo>
                      <a:pt x="1292" y="276"/>
                    </a:lnTo>
                    <a:lnTo>
                      <a:pt x="1264" y="271"/>
                    </a:lnTo>
                    <a:lnTo>
                      <a:pt x="1233" y="294"/>
                    </a:lnTo>
                    <a:lnTo>
                      <a:pt x="1219" y="282"/>
                    </a:lnTo>
                    <a:lnTo>
                      <a:pt x="1232" y="247"/>
                    </a:lnTo>
                    <a:lnTo>
                      <a:pt x="1142" y="236"/>
                    </a:lnTo>
                    <a:lnTo>
                      <a:pt x="1129" y="247"/>
                    </a:lnTo>
                    <a:lnTo>
                      <a:pt x="1106" y="237"/>
                    </a:lnTo>
                    <a:lnTo>
                      <a:pt x="1050" y="261"/>
                    </a:lnTo>
                    <a:lnTo>
                      <a:pt x="1152" y="161"/>
                    </a:lnTo>
                    <a:lnTo>
                      <a:pt x="1106" y="116"/>
                    </a:lnTo>
                    <a:lnTo>
                      <a:pt x="1106" y="109"/>
                    </a:lnTo>
                    <a:lnTo>
                      <a:pt x="1097" y="68"/>
                    </a:lnTo>
                    <a:lnTo>
                      <a:pt x="1064" y="42"/>
                    </a:lnTo>
                    <a:lnTo>
                      <a:pt x="1030" y="68"/>
                    </a:lnTo>
                    <a:lnTo>
                      <a:pt x="985" y="135"/>
                    </a:lnTo>
                    <a:lnTo>
                      <a:pt x="954" y="143"/>
                    </a:lnTo>
                    <a:lnTo>
                      <a:pt x="923" y="126"/>
                    </a:lnTo>
                    <a:lnTo>
                      <a:pt x="881" y="126"/>
                    </a:lnTo>
                    <a:lnTo>
                      <a:pt x="856" y="148"/>
                    </a:lnTo>
                    <a:lnTo>
                      <a:pt x="817" y="148"/>
                    </a:lnTo>
                    <a:lnTo>
                      <a:pt x="800" y="159"/>
                    </a:lnTo>
                    <a:lnTo>
                      <a:pt x="754" y="161"/>
                    </a:lnTo>
                    <a:lnTo>
                      <a:pt x="708" y="168"/>
                    </a:lnTo>
                    <a:lnTo>
                      <a:pt x="693" y="185"/>
                    </a:lnTo>
                    <a:lnTo>
                      <a:pt x="674" y="148"/>
                    </a:lnTo>
                    <a:lnTo>
                      <a:pt x="674" y="54"/>
                    </a:lnTo>
                    <a:lnTo>
                      <a:pt x="660" y="41"/>
                    </a:lnTo>
                    <a:lnTo>
                      <a:pt x="638" y="19"/>
                    </a:lnTo>
                    <a:lnTo>
                      <a:pt x="615" y="0"/>
                    </a:lnTo>
                    <a:lnTo>
                      <a:pt x="599" y="22"/>
                    </a:lnTo>
                    <a:lnTo>
                      <a:pt x="572" y="22"/>
                    </a:lnTo>
                    <a:lnTo>
                      <a:pt x="537" y="35"/>
                    </a:lnTo>
                    <a:lnTo>
                      <a:pt x="452" y="33"/>
                    </a:lnTo>
                    <a:lnTo>
                      <a:pt x="433" y="27"/>
                    </a:lnTo>
                    <a:lnTo>
                      <a:pt x="400" y="13"/>
                    </a:lnTo>
                    <a:lnTo>
                      <a:pt x="407" y="36"/>
                    </a:lnTo>
                    <a:lnTo>
                      <a:pt x="417" y="62"/>
                    </a:lnTo>
                    <a:lnTo>
                      <a:pt x="439" y="98"/>
                    </a:lnTo>
                    <a:lnTo>
                      <a:pt x="458" y="123"/>
                    </a:lnTo>
                    <a:lnTo>
                      <a:pt x="430" y="149"/>
                    </a:lnTo>
                    <a:lnTo>
                      <a:pt x="410" y="162"/>
                    </a:lnTo>
                    <a:lnTo>
                      <a:pt x="406" y="175"/>
                    </a:lnTo>
                    <a:lnTo>
                      <a:pt x="390" y="188"/>
                    </a:lnTo>
                    <a:lnTo>
                      <a:pt x="373" y="190"/>
                    </a:lnTo>
                    <a:lnTo>
                      <a:pt x="318" y="172"/>
                    </a:lnTo>
                    <a:lnTo>
                      <a:pt x="276" y="140"/>
                    </a:lnTo>
                    <a:lnTo>
                      <a:pt x="266" y="122"/>
                    </a:lnTo>
                    <a:lnTo>
                      <a:pt x="253" y="139"/>
                    </a:lnTo>
                    <a:lnTo>
                      <a:pt x="243" y="126"/>
                    </a:lnTo>
                    <a:lnTo>
                      <a:pt x="172" y="162"/>
                    </a:lnTo>
                    <a:lnTo>
                      <a:pt x="178" y="179"/>
                    </a:lnTo>
                    <a:lnTo>
                      <a:pt x="218" y="206"/>
                    </a:lnTo>
                    <a:lnTo>
                      <a:pt x="163" y="207"/>
                    </a:lnTo>
                    <a:lnTo>
                      <a:pt x="152" y="256"/>
                    </a:lnTo>
                    <a:lnTo>
                      <a:pt x="175" y="268"/>
                    </a:lnTo>
                  </a:path>
                </a:pathLst>
              </a:custGeom>
              <a:gradFill rotWithShape="0">
                <a:gsLst>
                  <a:gs pos="0">
                    <a:srgbClr val="008000"/>
                  </a:gs>
                  <a:gs pos="50000">
                    <a:srgbClr val="FFFFFF"/>
                  </a:gs>
                  <a:gs pos="100000">
                    <a:srgbClr val="008000"/>
                  </a:gs>
                </a:gsLst>
                <a:lin ang="5400000" scaled="1"/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558" name="Freeform 6"/>
              <p:cNvSpPr>
                <a:spLocks/>
              </p:cNvSpPr>
              <p:nvPr/>
            </p:nvSpPr>
            <p:spPr bwMode="auto">
              <a:xfrm>
                <a:off x="1134" y="2112"/>
                <a:ext cx="601" cy="755"/>
              </a:xfrm>
              <a:custGeom>
                <a:avLst/>
                <a:gdLst>
                  <a:gd name="T0" fmla="*/ 364 w 601"/>
                  <a:gd name="T1" fmla="*/ 14 h 755"/>
                  <a:gd name="T2" fmla="*/ 325 w 601"/>
                  <a:gd name="T3" fmla="*/ 52 h 755"/>
                  <a:gd name="T4" fmla="*/ 308 w 601"/>
                  <a:gd name="T5" fmla="*/ 77 h 755"/>
                  <a:gd name="T6" fmla="*/ 292 w 601"/>
                  <a:gd name="T7" fmla="*/ 124 h 755"/>
                  <a:gd name="T8" fmla="*/ 302 w 601"/>
                  <a:gd name="T9" fmla="*/ 162 h 755"/>
                  <a:gd name="T10" fmla="*/ 341 w 601"/>
                  <a:gd name="T11" fmla="*/ 223 h 755"/>
                  <a:gd name="T12" fmla="*/ 453 w 601"/>
                  <a:gd name="T13" fmla="*/ 246 h 755"/>
                  <a:gd name="T14" fmla="*/ 490 w 601"/>
                  <a:gd name="T15" fmla="*/ 271 h 755"/>
                  <a:gd name="T16" fmla="*/ 520 w 601"/>
                  <a:gd name="T17" fmla="*/ 262 h 755"/>
                  <a:gd name="T18" fmla="*/ 545 w 601"/>
                  <a:gd name="T19" fmla="*/ 272 h 755"/>
                  <a:gd name="T20" fmla="*/ 544 w 601"/>
                  <a:gd name="T21" fmla="*/ 298 h 755"/>
                  <a:gd name="T22" fmla="*/ 525 w 601"/>
                  <a:gd name="T23" fmla="*/ 310 h 755"/>
                  <a:gd name="T24" fmla="*/ 523 w 601"/>
                  <a:gd name="T25" fmla="*/ 336 h 755"/>
                  <a:gd name="T26" fmla="*/ 547 w 601"/>
                  <a:gd name="T27" fmla="*/ 378 h 755"/>
                  <a:gd name="T28" fmla="*/ 590 w 601"/>
                  <a:gd name="T29" fmla="*/ 427 h 755"/>
                  <a:gd name="T30" fmla="*/ 600 w 601"/>
                  <a:gd name="T31" fmla="*/ 498 h 755"/>
                  <a:gd name="T32" fmla="*/ 558 w 601"/>
                  <a:gd name="T33" fmla="*/ 465 h 755"/>
                  <a:gd name="T34" fmla="*/ 547 w 601"/>
                  <a:gd name="T35" fmla="*/ 444 h 755"/>
                  <a:gd name="T36" fmla="*/ 533 w 601"/>
                  <a:gd name="T37" fmla="*/ 460 h 755"/>
                  <a:gd name="T38" fmla="*/ 525 w 601"/>
                  <a:gd name="T39" fmla="*/ 450 h 755"/>
                  <a:gd name="T40" fmla="*/ 453 w 601"/>
                  <a:gd name="T41" fmla="*/ 486 h 755"/>
                  <a:gd name="T42" fmla="*/ 458 w 601"/>
                  <a:gd name="T43" fmla="*/ 505 h 755"/>
                  <a:gd name="T44" fmla="*/ 477 w 601"/>
                  <a:gd name="T45" fmla="*/ 517 h 755"/>
                  <a:gd name="T46" fmla="*/ 500 w 601"/>
                  <a:gd name="T47" fmla="*/ 530 h 755"/>
                  <a:gd name="T48" fmla="*/ 445 w 601"/>
                  <a:gd name="T49" fmla="*/ 531 h 755"/>
                  <a:gd name="T50" fmla="*/ 435 w 601"/>
                  <a:gd name="T51" fmla="*/ 580 h 755"/>
                  <a:gd name="T52" fmla="*/ 457 w 601"/>
                  <a:gd name="T53" fmla="*/ 592 h 755"/>
                  <a:gd name="T54" fmla="*/ 448 w 601"/>
                  <a:gd name="T55" fmla="*/ 742 h 755"/>
                  <a:gd name="T56" fmla="*/ 440 w 601"/>
                  <a:gd name="T57" fmla="*/ 754 h 755"/>
                  <a:gd name="T58" fmla="*/ 412 w 601"/>
                  <a:gd name="T59" fmla="*/ 741 h 755"/>
                  <a:gd name="T60" fmla="*/ 409 w 601"/>
                  <a:gd name="T61" fmla="*/ 673 h 755"/>
                  <a:gd name="T62" fmla="*/ 419 w 601"/>
                  <a:gd name="T63" fmla="*/ 664 h 755"/>
                  <a:gd name="T64" fmla="*/ 412 w 601"/>
                  <a:gd name="T65" fmla="*/ 648 h 755"/>
                  <a:gd name="T66" fmla="*/ 398 w 601"/>
                  <a:gd name="T67" fmla="*/ 641 h 755"/>
                  <a:gd name="T68" fmla="*/ 344 w 601"/>
                  <a:gd name="T69" fmla="*/ 641 h 755"/>
                  <a:gd name="T70" fmla="*/ 321 w 601"/>
                  <a:gd name="T71" fmla="*/ 653 h 755"/>
                  <a:gd name="T72" fmla="*/ 296 w 601"/>
                  <a:gd name="T73" fmla="*/ 634 h 755"/>
                  <a:gd name="T74" fmla="*/ 263 w 601"/>
                  <a:gd name="T75" fmla="*/ 621 h 755"/>
                  <a:gd name="T76" fmla="*/ 227 w 601"/>
                  <a:gd name="T77" fmla="*/ 606 h 755"/>
                  <a:gd name="T78" fmla="*/ 227 w 601"/>
                  <a:gd name="T79" fmla="*/ 572 h 755"/>
                  <a:gd name="T80" fmla="*/ 191 w 601"/>
                  <a:gd name="T81" fmla="*/ 572 h 755"/>
                  <a:gd name="T82" fmla="*/ 84 w 601"/>
                  <a:gd name="T83" fmla="*/ 525 h 755"/>
                  <a:gd name="T84" fmla="*/ 0 w 601"/>
                  <a:gd name="T85" fmla="*/ 531 h 755"/>
                  <a:gd name="T86" fmla="*/ 77 w 601"/>
                  <a:gd name="T87" fmla="*/ 404 h 755"/>
                  <a:gd name="T88" fmla="*/ 77 w 601"/>
                  <a:gd name="T89" fmla="*/ 258 h 755"/>
                  <a:gd name="T90" fmla="*/ 117 w 601"/>
                  <a:gd name="T91" fmla="*/ 188 h 755"/>
                  <a:gd name="T92" fmla="*/ 143 w 601"/>
                  <a:gd name="T93" fmla="*/ 145 h 755"/>
                  <a:gd name="T94" fmla="*/ 169 w 601"/>
                  <a:gd name="T95" fmla="*/ 135 h 755"/>
                  <a:gd name="T96" fmla="*/ 202 w 601"/>
                  <a:gd name="T97" fmla="*/ 58 h 755"/>
                  <a:gd name="T98" fmla="*/ 224 w 601"/>
                  <a:gd name="T99" fmla="*/ 68 h 755"/>
                  <a:gd name="T100" fmla="*/ 241 w 601"/>
                  <a:gd name="T101" fmla="*/ 41 h 755"/>
                  <a:gd name="T102" fmla="*/ 346 w 601"/>
                  <a:gd name="T103" fmla="*/ 0 h 755"/>
                  <a:gd name="T104" fmla="*/ 364 w 601"/>
                  <a:gd name="T105" fmla="*/ 14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01" h="755">
                    <a:moveTo>
                      <a:pt x="364" y="14"/>
                    </a:moveTo>
                    <a:lnTo>
                      <a:pt x="325" y="52"/>
                    </a:lnTo>
                    <a:lnTo>
                      <a:pt x="308" y="77"/>
                    </a:lnTo>
                    <a:lnTo>
                      <a:pt x="292" y="124"/>
                    </a:lnTo>
                    <a:lnTo>
                      <a:pt x="302" y="162"/>
                    </a:lnTo>
                    <a:lnTo>
                      <a:pt x="341" y="223"/>
                    </a:lnTo>
                    <a:lnTo>
                      <a:pt x="453" y="246"/>
                    </a:lnTo>
                    <a:lnTo>
                      <a:pt x="490" y="271"/>
                    </a:lnTo>
                    <a:lnTo>
                      <a:pt x="520" y="262"/>
                    </a:lnTo>
                    <a:lnTo>
                      <a:pt x="545" y="272"/>
                    </a:lnTo>
                    <a:lnTo>
                      <a:pt x="544" y="298"/>
                    </a:lnTo>
                    <a:lnTo>
                      <a:pt x="525" y="310"/>
                    </a:lnTo>
                    <a:lnTo>
                      <a:pt x="523" y="336"/>
                    </a:lnTo>
                    <a:lnTo>
                      <a:pt x="547" y="378"/>
                    </a:lnTo>
                    <a:lnTo>
                      <a:pt x="590" y="427"/>
                    </a:lnTo>
                    <a:lnTo>
                      <a:pt x="600" y="498"/>
                    </a:lnTo>
                    <a:lnTo>
                      <a:pt x="558" y="465"/>
                    </a:lnTo>
                    <a:lnTo>
                      <a:pt x="547" y="444"/>
                    </a:lnTo>
                    <a:lnTo>
                      <a:pt x="533" y="460"/>
                    </a:lnTo>
                    <a:lnTo>
                      <a:pt x="525" y="450"/>
                    </a:lnTo>
                    <a:lnTo>
                      <a:pt x="453" y="486"/>
                    </a:lnTo>
                    <a:lnTo>
                      <a:pt x="458" y="505"/>
                    </a:lnTo>
                    <a:lnTo>
                      <a:pt x="477" y="517"/>
                    </a:lnTo>
                    <a:lnTo>
                      <a:pt x="500" y="530"/>
                    </a:lnTo>
                    <a:lnTo>
                      <a:pt x="445" y="531"/>
                    </a:lnTo>
                    <a:lnTo>
                      <a:pt x="435" y="580"/>
                    </a:lnTo>
                    <a:lnTo>
                      <a:pt x="457" y="592"/>
                    </a:lnTo>
                    <a:lnTo>
                      <a:pt x="448" y="742"/>
                    </a:lnTo>
                    <a:lnTo>
                      <a:pt x="440" y="754"/>
                    </a:lnTo>
                    <a:lnTo>
                      <a:pt x="412" y="741"/>
                    </a:lnTo>
                    <a:lnTo>
                      <a:pt x="409" y="673"/>
                    </a:lnTo>
                    <a:lnTo>
                      <a:pt x="419" y="664"/>
                    </a:lnTo>
                    <a:lnTo>
                      <a:pt x="412" y="648"/>
                    </a:lnTo>
                    <a:lnTo>
                      <a:pt x="398" y="641"/>
                    </a:lnTo>
                    <a:lnTo>
                      <a:pt x="344" y="641"/>
                    </a:lnTo>
                    <a:lnTo>
                      <a:pt x="321" y="653"/>
                    </a:lnTo>
                    <a:lnTo>
                      <a:pt x="296" y="634"/>
                    </a:lnTo>
                    <a:lnTo>
                      <a:pt x="263" y="621"/>
                    </a:lnTo>
                    <a:lnTo>
                      <a:pt x="227" y="606"/>
                    </a:lnTo>
                    <a:lnTo>
                      <a:pt x="227" y="572"/>
                    </a:lnTo>
                    <a:lnTo>
                      <a:pt x="191" y="572"/>
                    </a:lnTo>
                    <a:lnTo>
                      <a:pt x="84" y="525"/>
                    </a:lnTo>
                    <a:lnTo>
                      <a:pt x="0" y="531"/>
                    </a:lnTo>
                    <a:lnTo>
                      <a:pt x="77" y="404"/>
                    </a:lnTo>
                    <a:lnTo>
                      <a:pt x="77" y="258"/>
                    </a:lnTo>
                    <a:lnTo>
                      <a:pt x="117" y="188"/>
                    </a:lnTo>
                    <a:lnTo>
                      <a:pt x="143" y="145"/>
                    </a:lnTo>
                    <a:lnTo>
                      <a:pt x="169" y="135"/>
                    </a:lnTo>
                    <a:lnTo>
                      <a:pt x="202" y="58"/>
                    </a:lnTo>
                    <a:lnTo>
                      <a:pt x="224" y="68"/>
                    </a:lnTo>
                    <a:lnTo>
                      <a:pt x="241" y="41"/>
                    </a:lnTo>
                    <a:lnTo>
                      <a:pt x="346" y="0"/>
                    </a:lnTo>
                    <a:lnTo>
                      <a:pt x="364" y="14"/>
                    </a:lnTo>
                  </a:path>
                </a:pathLst>
              </a:custGeom>
              <a:gradFill rotWithShape="0">
                <a:gsLst>
                  <a:gs pos="0">
                    <a:srgbClr val="FF6600"/>
                  </a:gs>
                  <a:gs pos="5000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559" name="Freeform 7"/>
              <p:cNvSpPr>
                <a:spLocks/>
              </p:cNvSpPr>
              <p:nvPr/>
            </p:nvSpPr>
            <p:spPr bwMode="auto">
              <a:xfrm>
                <a:off x="1426" y="2144"/>
                <a:ext cx="663" cy="483"/>
              </a:xfrm>
              <a:custGeom>
                <a:avLst/>
                <a:gdLst>
                  <a:gd name="T0" fmla="*/ 33 w 663"/>
                  <a:gd name="T1" fmla="*/ 20 h 483"/>
                  <a:gd name="T2" fmla="*/ 53 w 663"/>
                  <a:gd name="T3" fmla="*/ 49 h 483"/>
                  <a:gd name="T4" fmla="*/ 53 w 663"/>
                  <a:gd name="T5" fmla="*/ 91 h 483"/>
                  <a:gd name="T6" fmla="*/ 71 w 663"/>
                  <a:gd name="T7" fmla="*/ 106 h 483"/>
                  <a:gd name="T8" fmla="*/ 103 w 663"/>
                  <a:gd name="T9" fmla="*/ 103 h 483"/>
                  <a:gd name="T10" fmla="*/ 103 w 663"/>
                  <a:gd name="T11" fmla="*/ 25 h 483"/>
                  <a:gd name="T12" fmla="*/ 159 w 663"/>
                  <a:gd name="T13" fmla="*/ 0 h 483"/>
                  <a:gd name="T14" fmla="*/ 221 w 663"/>
                  <a:gd name="T15" fmla="*/ 3 h 483"/>
                  <a:gd name="T16" fmla="*/ 253 w 663"/>
                  <a:gd name="T17" fmla="*/ 23 h 483"/>
                  <a:gd name="T18" fmla="*/ 318 w 663"/>
                  <a:gd name="T19" fmla="*/ 25 h 483"/>
                  <a:gd name="T20" fmla="*/ 356 w 663"/>
                  <a:gd name="T21" fmla="*/ 33 h 483"/>
                  <a:gd name="T22" fmla="*/ 539 w 663"/>
                  <a:gd name="T23" fmla="*/ 13 h 483"/>
                  <a:gd name="T24" fmla="*/ 513 w 663"/>
                  <a:gd name="T25" fmla="*/ 38 h 483"/>
                  <a:gd name="T26" fmla="*/ 539 w 663"/>
                  <a:gd name="T27" fmla="*/ 49 h 483"/>
                  <a:gd name="T28" fmla="*/ 564 w 663"/>
                  <a:gd name="T29" fmla="*/ 69 h 483"/>
                  <a:gd name="T30" fmla="*/ 594 w 663"/>
                  <a:gd name="T31" fmla="*/ 78 h 483"/>
                  <a:gd name="T32" fmla="*/ 594 w 663"/>
                  <a:gd name="T33" fmla="*/ 113 h 483"/>
                  <a:gd name="T34" fmla="*/ 662 w 663"/>
                  <a:gd name="T35" fmla="*/ 127 h 483"/>
                  <a:gd name="T36" fmla="*/ 614 w 663"/>
                  <a:gd name="T37" fmla="*/ 161 h 483"/>
                  <a:gd name="T38" fmla="*/ 614 w 663"/>
                  <a:gd name="T39" fmla="*/ 166 h 483"/>
                  <a:gd name="T40" fmla="*/ 629 w 663"/>
                  <a:gd name="T41" fmla="*/ 187 h 483"/>
                  <a:gd name="T42" fmla="*/ 616 w 663"/>
                  <a:gd name="T43" fmla="*/ 197 h 483"/>
                  <a:gd name="T44" fmla="*/ 594 w 663"/>
                  <a:gd name="T45" fmla="*/ 194 h 483"/>
                  <a:gd name="T46" fmla="*/ 581 w 663"/>
                  <a:gd name="T47" fmla="*/ 219 h 483"/>
                  <a:gd name="T48" fmla="*/ 583 w 663"/>
                  <a:gd name="T49" fmla="*/ 243 h 483"/>
                  <a:gd name="T50" fmla="*/ 601 w 663"/>
                  <a:gd name="T51" fmla="*/ 272 h 483"/>
                  <a:gd name="T52" fmla="*/ 617 w 663"/>
                  <a:gd name="T53" fmla="*/ 272 h 483"/>
                  <a:gd name="T54" fmla="*/ 609 w 663"/>
                  <a:gd name="T55" fmla="*/ 292 h 483"/>
                  <a:gd name="T56" fmla="*/ 601 w 663"/>
                  <a:gd name="T57" fmla="*/ 297 h 483"/>
                  <a:gd name="T58" fmla="*/ 588 w 663"/>
                  <a:gd name="T59" fmla="*/ 314 h 483"/>
                  <a:gd name="T60" fmla="*/ 556 w 663"/>
                  <a:gd name="T61" fmla="*/ 314 h 483"/>
                  <a:gd name="T62" fmla="*/ 523 w 663"/>
                  <a:gd name="T63" fmla="*/ 327 h 483"/>
                  <a:gd name="T64" fmla="*/ 442 w 663"/>
                  <a:gd name="T65" fmla="*/ 326 h 483"/>
                  <a:gd name="T66" fmla="*/ 422 w 663"/>
                  <a:gd name="T67" fmla="*/ 320 h 483"/>
                  <a:gd name="T68" fmla="*/ 392 w 663"/>
                  <a:gd name="T69" fmla="*/ 305 h 483"/>
                  <a:gd name="T70" fmla="*/ 392 w 663"/>
                  <a:gd name="T71" fmla="*/ 317 h 483"/>
                  <a:gd name="T72" fmla="*/ 409 w 663"/>
                  <a:gd name="T73" fmla="*/ 358 h 483"/>
                  <a:gd name="T74" fmla="*/ 432 w 663"/>
                  <a:gd name="T75" fmla="*/ 394 h 483"/>
                  <a:gd name="T76" fmla="*/ 447 w 663"/>
                  <a:gd name="T77" fmla="*/ 415 h 483"/>
                  <a:gd name="T78" fmla="*/ 416 w 663"/>
                  <a:gd name="T79" fmla="*/ 444 h 483"/>
                  <a:gd name="T80" fmla="*/ 399 w 663"/>
                  <a:gd name="T81" fmla="*/ 454 h 483"/>
                  <a:gd name="T82" fmla="*/ 396 w 663"/>
                  <a:gd name="T83" fmla="*/ 465 h 483"/>
                  <a:gd name="T84" fmla="*/ 380 w 663"/>
                  <a:gd name="T85" fmla="*/ 481 h 483"/>
                  <a:gd name="T86" fmla="*/ 361 w 663"/>
                  <a:gd name="T87" fmla="*/ 482 h 483"/>
                  <a:gd name="T88" fmla="*/ 308 w 663"/>
                  <a:gd name="T89" fmla="*/ 465 h 483"/>
                  <a:gd name="T90" fmla="*/ 298 w 663"/>
                  <a:gd name="T91" fmla="*/ 398 h 483"/>
                  <a:gd name="T92" fmla="*/ 254 w 663"/>
                  <a:gd name="T93" fmla="*/ 346 h 483"/>
                  <a:gd name="T94" fmla="*/ 228 w 663"/>
                  <a:gd name="T95" fmla="*/ 300 h 483"/>
                  <a:gd name="T96" fmla="*/ 233 w 663"/>
                  <a:gd name="T97" fmla="*/ 279 h 483"/>
                  <a:gd name="T98" fmla="*/ 250 w 663"/>
                  <a:gd name="T99" fmla="*/ 266 h 483"/>
                  <a:gd name="T100" fmla="*/ 252 w 663"/>
                  <a:gd name="T101" fmla="*/ 240 h 483"/>
                  <a:gd name="T102" fmla="*/ 228 w 663"/>
                  <a:gd name="T103" fmla="*/ 230 h 483"/>
                  <a:gd name="T104" fmla="*/ 198 w 663"/>
                  <a:gd name="T105" fmla="*/ 239 h 483"/>
                  <a:gd name="T106" fmla="*/ 160 w 663"/>
                  <a:gd name="T107" fmla="*/ 214 h 483"/>
                  <a:gd name="T108" fmla="*/ 49 w 663"/>
                  <a:gd name="T109" fmla="*/ 191 h 483"/>
                  <a:gd name="T110" fmla="*/ 9 w 663"/>
                  <a:gd name="T111" fmla="*/ 126 h 483"/>
                  <a:gd name="T112" fmla="*/ 0 w 663"/>
                  <a:gd name="T113" fmla="*/ 93 h 483"/>
                  <a:gd name="T114" fmla="*/ 17 w 663"/>
                  <a:gd name="T115" fmla="*/ 43 h 483"/>
                  <a:gd name="T116" fmla="*/ 33 w 663"/>
                  <a:gd name="T117" fmla="*/ 2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63" h="483">
                    <a:moveTo>
                      <a:pt x="33" y="20"/>
                    </a:moveTo>
                    <a:lnTo>
                      <a:pt x="53" y="49"/>
                    </a:lnTo>
                    <a:lnTo>
                      <a:pt x="53" y="91"/>
                    </a:lnTo>
                    <a:lnTo>
                      <a:pt x="71" y="106"/>
                    </a:lnTo>
                    <a:lnTo>
                      <a:pt x="103" y="103"/>
                    </a:lnTo>
                    <a:lnTo>
                      <a:pt x="103" y="25"/>
                    </a:lnTo>
                    <a:lnTo>
                      <a:pt x="159" y="0"/>
                    </a:lnTo>
                    <a:lnTo>
                      <a:pt x="221" y="3"/>
                    </a:lnTo>
                    <a:lnTo>
                      <a:pt x="253" y="23"/>
                    </a:lnTo>
                    <a:lnTo>
                      <a:pt x="318" y="25"/>
                    </a:lnTo>
                    <a:lnTo>
                      <a:pt x="356" y="33"/>
                    </a:lnTo>
                    <a:lnTo>
                      <a:pt x="539" y="13"/>
                    </a:lnTo>
                    <a:lnTo>
                      <a:pt x="513" y="38"/>
                    </a:lnTo>
                    <a:lnTo>
                      <a:pt x="539" y="49"/>
                    </a:lnTo>
                    <a:lnTo>
                      <a:pt x="564" y="69"/>
                    </a:lnTo>
                    <a:lnTo>
                      <a:pt x="594" y="78"/>
                    </a:lnTo>
                    <a:lnTo>
                      <a:pt x="594" y="113"/>
                    </a:lnTo>
                    <a:lnTo>
                      <a:pt x="662" y="127"/>
                    </a:lnTo>
                    <a:lnTo>
                      <a:pt x="614" y="161"/>
                    </a:lnTo>
                    <a:lnTo>
                      <a:pt x="614" y="166"/>
                    </a:lnTo>
                    <a:lnTo>
                      <a:pt x="629" y="187"/>
                    </a:lnTo>
                    <a:lnTo>
                      <a:pt x="616" y="197"/>
                    </a:lnTo>
                    <a:lnTo>
                      <a:pt x="594" y="194"/>
                    </a:lnTo>
                    <a:lnTo>
                      <a:pt x="581" y="219"/>
                    </a:lnTo>
                    <a:lnTo>
                      <a:pt x="583" y="243"/>
                    </a:lnTo>
                    <a:lnTo>
                      <a:pt x="601" y="272"/>
                    </a:lnTo>
                    <a:lnTo>
                      <a:pt x="617" y="272"/>
                    </a:lnTo>
                    <a:lnTo>
                      <a:pt x="609" y="292"/>
                    </a:lnTo>
                    <a:lnTo>
                      <a:pt x="601" y="297"/>
                    </a:lnTo>
                    <a:lnTo>
                      <a:pt x="588" y="314"/>
                    </a:lnTo>
                    <a:lnTo>
                      <a:pt x="556" y="314"/>
                    </a:lnTo>
                    <a:lnTo>
                      <a:pt x="523" y="327"/>
                    </a:lnTo>
                    <a:lnTo>
                      <a:pt x="442" y="326"/>
                    </a:lnTo>
                    <a:lnTo>
                      <a:pt x="422" y="320"/>
                    </a:lnTo>
                    <a:lnTo>
                      <a:pt x="392" y="305"/>
                    </a:lnTo>
                    <a:lnTo>
                      <a:pt x="392" y="317"/>
                    </a:lnTo>
                    <a:lnTo>
                      <a:pt x="409" y="358"/>
                    </a:lnTo>
                    <a:lnTo>
                      <a:pt x="432" y="394"/>
                    </a:lnTo>
                    <a:lnTo>
                      <a:pt x="447" y="415"/>
                    </a:lnTo>
                    <a:lnTo>
                      <a:pt x="416" y="444"/>
                    </a:lnTo>
                    <a:lnTo>
                      <a:pt x="399" y="454"/>
                    </a:lnTo>
                    <a:lnTo>
                      <a:pt x="396" y="465"/>
                    </a:lnTo>
                    <a:lnTo>
                      <a:pt x="380" y="481"/>
                    </a:lnTo>
                    <a:lnTo>
                      <a:pt x="361" y="482"/>
                    </a:lnTo>
                    <a:lnTo>
                      <a:pt x="308" y="465"/>
                    </a:lnTo>
                    <a:lnTo>
                      <a:pt x="298" y="398"/>
                    </a:lnTo>
                    <a:lnTo>
                      <a:pt x="254" y="346"/>
                    </a:lnTo>
                    <a:lnTo>
                      <a:pt x="228" y="300"/>
                    </a:lnTo>
                    <a:lnTo>
                      <a:pt x="233" y="279"/>
                    </a:lnTo>
                    <a:lnTo>
                      <a:pt x="250" y="266"/>
                    </a:lnTo>
                    <a:lnTo>
                      <a:pt x="252" y="240"/>
                    </a:lnTo>
                    <a:lnTo>
                      <a:pt x="228" y="230"/>
                    </a:lnTo>
                    <a:lnTo>
                      <a:pt x="198" y="239"/>
                    </a:lnTo>
                    <a:lnTo>
                      <a:pt x="160" y="214"/>
                    </a:lnTo>
                    <a:lnTo>
                      <a:pt x="49" y="191"/>
                    </a:lnTo>
                    <a:lnTo>
                      <a:pt x="9" y="126"/>
                    </a:lnTo>
                    <a:lnTo>
                      <a:pt x="0" y="93"/>
                    </a:lnTo>
                    <a:lnTo>
                      <a:pt x="17" y="43"/>
                    </a:lnTo>
                    <a:lnTo>
                      <a:pt x="33" y="20"/>
                    </a:lnTo>
                  </a:path>
                </a:pathLst>
              </a:custGeom>
              <a:gradFill rotWithShape="0">
                <a:gsLst>
                  <a:gs pos="0">
                    <a:srgbClr val="FF6600"/>
                  </a:gs>
                  <a:gs pos="5000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560" name="Freeform 8"/>
              <p:cNvSpPr>
                <a:spLocks/>
              </p:cNvSpPr>
              <p:nvPr/>
            </p:nvSpPr>
            <p:spPr bwMode="auto">
              <a:xfrm>
                <a:off x="2006" y="2274"/>
                <a:ext cx="252" cy="348"/>
              </a:xfrm>
              <a:custGeom>
                <a:avLst/>
                <a:gdLst>
                  <a:gd name="T0" fmla="*/ 80 w 252"/>
                  <a:gd name="T1" fmla="*/ 0 h 348"/>
                  <a:gd name="T2" fmla="*/ 32 w 252"/>
                  <a:gd name="T3" fmla="*/ 30 h 348"/>
                  <a:gd name="T4" fmla="*/ 33 w 252"/>
                  <a:gd name="T5" fmla="*/ 36 h 348"/>
                  <a:gd name="T6" fmla="*/ 48 w 252"/>
                  <a:gd name="T7" fmla="*/ 55 h 348"/>
                  <a:gd name="T8" fmla="*/ 33 w 252"/>
                  <a:gd name="T9" fmla="*/ 67 h 348"/>
                  <a:gd name="T10" fmla="*/ 13 w 252"/>
                  <a:gd name="T11" fmla="*/ 64 h 348"/>
                  <a:gd name="T12" fmla="*/ 0 w 252"/>
                  <a:gd name="T13" fmla="*/ 88 h 348"/>
                  <a:gd name="T14" fmla="*/ 1 w 252"/>
                  <a:gd name="T15" fmla="*/ 113 h 348"/>
                  <a:gd name="T16" fmla="*/ 20 w 252"/>
                  <a:gd name="T17" fmla="*/ 142 h 348"/>
                  <a:gd name="T18" fmla="*/ 36 w 252"/>
                  <a:gd name="T19" fmla="*/ 142 h 348"/>
                  <a:gd name="T20" fmla="*/ 26 w 252"/>
                  <a:gd name="T21" fmla="*/ 163 h 348"/>
                  <a:gd name="T22" fmla="*/ 65 w 252"/>
                  <a:gd name="T23" fmla="*/ 198 h 348"/>
                  <a:gd name="T24" fmla="*/ 83 w 252"/>
                  <a:gd name="T25" fmla="*/ 215 h 348"/>
                  <a:gd name="T26" fmla="*/ 81 w 252"/>
                  <a:gd name="T27" fmla="*/ 309 h 348"/>
                  <a:gd name="T28" fmla="*/ 102 w 252"/>
                  <a:gd name="T29" fmla="*/ 347 h 348"/>
                  <a:gd name="T30" fmla="*/ 115 w 252"/>
                  <a:gd name="T31" fmla="*/ 330 h 348"/>
                  <a:gd name="T32" fmla="*/ 164 w 252"/>
                  <a:gd name="T33" fmla="*/ 322 h 348"/>
                  <a:gd name="T34" fmla="*/ 205 w 252"/>
                  <a:gd name="T35" fmla="*/ 322 h 348"/>
                  <a:gd name="T36" fmla="*/ 226 w 252"/>
                  <a:gd name="T37" fmla="*/ 309 h 348"/>
                  <a:gd name="T38" fmla="*/ 251 w 252"/>
                  <a:gd name="T39" fmla="*/ 309 h 348"/>
                  <a:gd name="T40" fmla="*/ 229 w 252"/>
                  <a:gd name="T41" fmla="*/ 223 h 348"/>
                  <a:gd name="T42" fmla="*/ 183 w 252"/>
                  <a:gd name="T43" fmla="*/ 188 h 348"/>
                  <a:gd name="T44" fmla="*/ 171 w 252"/>
                  <a:gd name="T45" fmla="*/ 163 h 348"/>
                  <a:gd name="T46" fmla="*/ 216 w 252"/>
                  <a:gd name="T47" fmla="*/ 108 h 348"/>
                  <a:gd name="T48" fmla="*/ 144 w 252"/>
                  <a:gd name="T49" fmla="*/ 67 h 348"/>
                  <a:gd name="T50" fmla="*/ 136 w 252"/>
                  <a:gd name="T51" fmla="*/ 75 h 348"/>
                  <a:gd name="T52" fmla="*/ 120 w 252"/>
                  <a:gd name="T53" fmla="*/ 39 h 348"/>
                  <a:gd name="T54" fmla="*/ 80 w 252"/>
                  <a:gd name="T55" fmla="*/ 0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52" h="348">
                    <a:moveTo>
                      <a:pt x="80" y="0"/>
                    </a:moveTo>
                    <a:lnTo>
                      <a:pt x="32" y="30"/>
                    </a:lnTo>
                    <a:lnTo>
                      <a:pt x="33" y="36"/>
                    </a:lnTo>
                    <a:lnTo>
                      <a:pt x="48" y="55"/>
                    </a:lnTo>
                    <a:lnTo>
                      <a:pt x="33" y="67"/>
                    </a:lnTo>
                    <a:lnTo>
                      <a:pt x="13" y="64"/>
                    </a:lnTo>
                    <a:lnTo>
                      <a:pt x="0" y="88"/>
                    </a:lnTo>
                    <a:lnTo>
                      <a:pt x="1" y="113"/>
                    </a:lnTo>
                    <a:lnTo>
                      <a:pt x="20" y="142"/>
                    </a:lnTo>
                    <a:lnTo>
                      <a:pt x="36" y="142"/>
                    </a:lnTo>
                    <a:lnTo>
                      <a:pt x="26" y="163"/>
                    </a:lnTo>
                    <a:lnTo>
                      <a:pt x="65" y="198"/>
                    </a:lnTo>
                    <a:lnTo>
                      <a:pt x="83" y="215"/>
                    </a:lnTo>
                    <a:lnTo>
                      <a:pt x="81" y="309"/>
                    </a:lnTo>
                    <a:lnTo>
                      <a:pt x="102" y="347"/>
                    </a:lnTo>
                    <a:lnTo>
                      <a:pt x="115" y="330"/>
                    </a:lnTo>
                    <a:lnTo>
                      <a:pt x="164" y="322"/>
                    </a:lnTo>
                    <a:lnTo>
                      <a:pt x="205" y="322"/>
                    </a:lnTo>
                    <a:lnTo>
                      <a:pt x="226" y="309"/>
                    </a:lnTo>
                    <a:lnTo>
                      <a:pt x="251" y="309"/>
                    </a:lnTo>
                    <a:lnTo>
                      <a:pt x="229" y="223"/>
                    </a:lnTo>
                    <a:lnTo>
                      <a:pt x="183" y="188"/>
                    </a:lnTo>
                    <a:lnTo>
                      <a:pt x="171" y="163"/>
                    </a:lnTo>
                    <a:lnTo>
                      <a:pt x="216" y="108"/>
                    </a:lnTo>
                    <a:lnTo>
                      <a:pt x="144" y="67"/>
                    </a:lnTo>
                    <a:lnTo>
                      <a:pt x="136" y="75"/>
                    </a:lnTo>
                    <a:lnTo>
                      <a:pt x="120" y="39"/>
                    </a:lnTo>
                    <a:lnTo>
                      <a:pt x="80" y="0"/>
                    </a:lnTo>
                  </a:path>
                </a:pathLst>
              </a:custGeom>
              <a:gradFill rotWithShape="0">
                <a:gsLst>
                  <a:gs pos="0">
                    <a:srgbClr val="FF6600"/>
                  </a:gs>
                  <a:gs pos="5000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561" name="Freeform 9"/>
              <p:cNvSpPr>
                <a:spLocks/>
              </p:cNvSpPr>
              <p:nvPr/>
            </p:nvSpPr>
            <p:spPr bwMode="auto">
              <a:xfrm>
                <a:off x="1056" y="2638"/>
                <a:ext cx="269" cy="295"/>
              </a:xfrm>
              <a:custGeom>
                <a:avLst/>
                <a:gdLst>
                  <a:gd name="T0" fmla="*/ 79 w 269"/>
                  <a:gd name="T1" fmla="*/ 4 h 295"/>
                  <a:gd name="T2" fmla="*/ 33 w 269"/>
                  <a:gd name="T3" fmla="*/ 12 h 295"/>
                  <a:gd name="T4" fmla="*/ 36 w 269"/>
                  <a:gd name="T5" fmla="*/ 59 h 295"/>
                  <a:gd name="T6" fmla="*/ 0 w 269"/>
                  <a:gd name="T7" fmla="*/ 127 h 295"/>
                  <a:gd name="T8" fmla="*/ 13 w 269"/>
                  <a:gd name="T9" fmla="*/ 181 h 295"/>
                  <a:gd name="T10" fmla="*/ 46 w 269"/>
                  <a:gd name="T11" fmla="*/ 181 h 295"/>
                  <a:gd name="T12" fmla="*/ 52 w 269"/>
                  <a:gd name="T13" fmla="*/ 236 h 295"/>
                  <a:gd name="T14" fmla="*/ 53 w 269"/>
                  <a:gd name="T15" fmla="*/ 253 h 295"/>
                  <a:gd name="T16" fmla="*/ 73 w 269"/>
                  <a:gd name="T17" fmla="*/ 294 h 295"/>
                  <a:gd name="T18" fmla="*/ 101 w 269"/>
                  <a:gd name="T19" fmla="*/ 281 h 295"/>
                  <a:gd name="T20" fmla="*/ 138 w 269"/>
                  <a:gd name="T21" fmla="*/ 246 h 295"/>
                  <a:gd name="T22" fmla="*/ 158 w 269"/>
                  <a:gd name="T23" fmla="*/ 187 h 295"/>
                  <a:gd name="T24" fmla="*/ 207 w 269"/>
                  <a:gd name="T25" fmla="*/ 172 h 295"/>
                  <a:gd name="T26" fmla="*/ 220 w 269"/>
                  <a:gd name="T27" fmla="*/ 123 h 295"/>
                  <a:gd name="T28" fmla="*/ 268 w 269"/>
                  <a:gd name="T29" fmla="*/ 78 h 295"/>
                  <a:gd name="T30" fmla="*/ 267 w 269"/>
                  <a:gd name="T31" fmla="*/ 46 h 295"/>
                  <a:gd name="T32" fmla="*/ 164 w 269"/>
                  <a:gd name="T33" fmla="*/ 0 h 295"/>
                  <a:gd name="T34" fmla="*/ 79 w 269"/>
                  <a:gd name="T35" fmla="*/ 4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9" h="295">
                    <a:moveTo>
                      <a:pt x="79" y="4"/>
                    </a:moveTo>
                    <a:lnTo>
                      <a:pt x="33" y="12"/>
                    </a:lnTo>
                    <a:lnTo>
                      <a:pt x="36" y="59"/>
                    </a:lnTo>
                    <a:lnTo>
                      <a:pt x="0" y="127"/>
                    </a:lnTo>
                    <a:lnTo>
                      <a:pt x="13" y="181"/>
                    </a:lnTo>
                    <a:lnTo>
                      <a:pt x="46" y="181"/>
                    </a:lnTo>
                    <a:lnTo>
                      <a:pt x="52" y="236"/>
                    </a:lnTo>
                    <a:lnTo>
                      <a:pt x="53" y="253"/>
                    </a:lnTo>
                    <a:lnTo>
                      <a:pt x="73" y="294"/>
                    </a:lnTo>
                    <a:lnTo>
                      <a:pt x="101" y="281"/>
                    </a:lnTo>
                    <a:lnTo>
                      <a:pt x="138" y="246"/>
                    </a:lnTo>
                    <a:lnTo>
                      <a:pt x="158" y="187"/>
                    </a:lnTo>
                    <a:lnTo>
                      <a:pt x="207" y="172"/>
                    </a:lnTo>
                    <a:lnTo>
                      <a:pt x="220" y="123"/>
                    </a:lnTo>
                    <a:lnTo>
                      <a:pt x="268" y="78"/>
                    </a:lnTo>
                    <a:lnTo>
                      <a:pt x="267" y="46"/>
                    </a:lnTo>
                    <a:lnTo>
                      <a:pt x="164" y="0"/>
                    </a:lnTo>
                    <a:lnTo>
                      <a:pt x="79" y="4"/>
                    </a:lnTo>
                  </a:path>
                </a:pathLst>
              </a:custGeom>
              <a:gradFill rotWithShape="0">
                <a:gsLst>
                  <a:gs pos="0">
                    <a:srgbClr val="FF6600"/>
                  </a:gs>
                  <a:gs pos="5000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562" name="Freeform 10"/>
              <p:cNvSpPr>
                <a:spLocks/>
              </p:cNvSpPr>
              <p:nvPr/>
            </p:nvSpPr>
            <p:spPr bwMode="auto">
              <a:xfrm>
                <a:off x="1068" y="2683"/>
                <a:ext cx="613" cy="852"/>
              </a:xfrm>
              <a:custGeom>
                <a:avLst/>
                <a:gdLst>
                  <a:gd name="T0" fmla="*/ 146 w 613"/>
                  <a:gd name="T1" fmla="*/ 142 h 852"/>
                  <a:gd name="T2" fmla="*/ 87 w 613"/>
                  <a:gd name="T3" fmla="*/ 237 h 852"/>
                  <a:gd name="T4" fmla="*/ 43 w 613"/>
                  <a:gd name="T5" fmla="*/ 208 h 852"/>
                  <a:gd name="T6" fmla="*/ 20 w 613"/>
                  <a:gd name="T7" fmla="*/ 182 h 852"/>
                  <a:gd name="T8" fmla="*/ 0 w 613"/>
                  <a:gd name="T9" fmla="*/ 294 h 852"/>
                  <a:gd name="T10" fmla="*/ 35 w 613"/>
                  <a:gd name="T11" fmla="*/ 330 h 852"/>
                  <a:gd name="T12" fmla="*/ 124 w 613"/>
                  <a:gd name="T13" fmla="*/ 439 h 852"/>
                  <a:gd name="T14" fmla="*/ 192 w 613"/>
                  <a:gd name="T15" fmla="*/ 543 h 852"/>
                  <a:gd name="T16" fmla="*/ 223 w 613"/>
                  <a:gd name="T17" fmla="*/ 585 h 852"/>
                  <a:gd name="T18" fmla="*/ 268 w 613"/>
                  <a:gd name="T19" fmla="*/ 683 h 852"/>
                  <a:gd name="T20" fmla="*/ 388 w 613"/>
                  <a:gd name="T21" fmla="*/ 763 h 852"/>
                  <a:gd name="T22" fmla="*/ 534 w 613"/>
                  <a:gd name="T23" fmla="*/ 851 h 852"/>
                  <a:gd name="T24" fmla="*/ 583 w 613"/>
                  <a:gd name="T25" fmla="*/ 813 h 852"/>
                  <a:gd name="T26" fmla="*/ 612 w 613"/>
                  <a:gd name="T27" fmla="*/ 764 h 852"/>
                  <a:gd name="T28" fmla="*/ 596 w 613"/>
                  <a:gd name="T29" fmla="*/ 731 h 852"/>
                  <a:gd name="T30" fmla="*/ 605 w 613"/>
                  <a:gd name="T31" fmla="*/ 670 h 852"/>
                  <a:gd name="T32" fmla="*/ 596 w 613"/>
                  <a:gd name="T33" fmla="*/ 576 h 852"/>
                  <a:gd name="T34" fmla="*/ 548 w 613"/>
                  <a:gd name="T35" fmla="*/ 515 h 852"/>
                  <a:gd name="T36" fmla="*/ 490 w 613"/>
                  <a:gd name="T37" fmla="*/ 426 h 852"/>
                  <a:gd name="T38" fmla="*/ 431 w 613"/>
                  <a:gd name="T39" fmla="*/ 449 h 852"/>
                  <a:gd name="T40" fmla="*/ 378 w 613"/>
                  <a:gd name="T41" fmla="*/ 437 h 852"/>
                  <a:gd name="T42" fmla="*/ 369 w 613"/>
                  <a:gd name="T43" fmla="*/ 384 h 852"/>
                  <a:gd name="T44" fmla="*/ 346 w 613"/>
                  <a:gd name="T45" fmla="*/ 327 h 852"/>
                  <a:gd name="T46" fmla="*/ 366 w 613"/>
                  <a:gd name="T47" fmla="*/ 269 h 852"/>
                  <a:gd name="T48" fmla="*/ 391 w 613"/>
                  <a:gd name="T49" fmla="*/ 227 h 852"/>
                  <a:gd name="T50" fmla="*/ 502 w 613"/>
                  <a:gd name="T51" fmla="*/ 181 h 852"/>
                  <a:gd name="T52" fmla="*/ 476 w 613"/>
                  <a:gd name="T53" fmla="*/ 100 h 852"/>
                  <a:gd name="T54" fmla="*/ 482 w 613"/>
                  <a:gd name="T55" fmla="*/ 77 h 852"/>
                  <a:gd name="T56" fmla="*/ 408 w 613"/>
                  <a:gd name="T57" fmla="*/ 69 h 852"/>
                  <a:gd name="T58" fmla="*/ 363 w 613"/>
                  <a:gd name="T59" fmla="*/ 62 h 852"/>
                  <a:gd name="T60" fmla="*/ 289 w 613"/>
                  <a:gd name="T61" fmla="*/ 33 h 852"/>
                  <a:gd name="T62" fmla="*/ 255 w 613"/>
                  <a:gd name="T63" fmla="*/ 0 h 852"/>
                  <a:gd name="T64" fmla="*/ 207 w 613"/>
                  <a:gd name="T65" fmla="*/ 81 h 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13" h="852">
                    <a:moveTo>
                      <a:pt x="198" y="126"/>
                    </a:moveTo>
                    <a:lnTo>
                      <a:pt x="146" y="142"/>
                    </a:lnTo>
                    <a:lnTo>
                      <a:pt x="126" y="200"/>
                    </a:lnTo>
                    <a:lnTo>
                      <a:pt x="87" y="237"/>
                    </a:lnTo>
                    <a:lnTo>
                      <a:pt x="61" y="245"/>
                    </a:lnTo>
                    <a:lnTo>
                      <a:pt x="43" y="208"/>
                    </a:lnTo>
                    <a:lnTo>
                      <a:pt x="39" y="190"/>
                    </a:lnTo>
                    <a:lnTo>
                      <a:pt x="20" y="182"/>
                    </a:lnTo>
                    <a:lnTo>
                      <a:pt x="0" y="216"/>
                    </a:lnTo>
                    <a:lnTo>
                      <a:pt x="0" y="294"/>
                    </a:lnTo>
                    <a:lnTo>
                      <a:pt x="12" y="316"/>
                    </a:lnTo>
                    <a:lnTo>
                      <a:pt x="35" y="330"/>
                    </a:lnTo>
                    <a:lnTo>
                      <a:pt x="114" y="424"/>
                    </a:lnTo>
                    <a:lnTo>
                      <a:pt x="124" y="439"/>
                    </a:lnTo>
                    <a:lnTo>
                      <a:pt x="155" y="508"/>
                    </a:lnTo>
                    <a:lnTo>
                      <a:pt x="192" y="543"/>
                    </a:lnTo>
                    <a:lnTo>
                      <a:pt x="216" y="576"/>
                    </a:lnTo>
                    <a:lnTo>
                      <a:pt x="223" y="585"/>
                    </a:lnTo>
                    <a:lnTo>
                      <a:pt x="236" y="632"/>
                    </a:lnTo>
                    <a:lnTo>
                      <a:pt x="268" y="683"/>
                    </a:lnTo>
                    <a:lnTo>
                      <a:pt x="314" y="712"/>
                    </a:lnTo>
                    <a:lnTo>
                      <a:pt x="388" y="763"/>
                    </a:lnTo>
                    <a:lnTo>
                      <a:pt x="480" y="806"/>
                    </a:lnTo>
                    <a:lnTo>
                      <a:pt x="534" y="851"/>
                    </a:lnTo>
                    <a:lnTo>
                      <a:pt x="574" y="797"/>
                    </a:lnTo>
                    <a:lnTo>
                      <a:pt x="583" y="813"/>
                    </a:lnTo>
                    <a:lnTo>
                      <a:pt x="592" y="810"/>
                    </a:lnTo>
                    <a:lnTo>
                      <a:pt x="612" y="764"/>
                    </a:lnTo>
                    <a:lnTo>
                      <a:pt x="608" y="742"/>
                    </a:lnTo>
                    <a:lnTo>
                      <a:pt x="596" y="731"/>
                    </a:lnTo>
                    <a:lnTo>
                      <a:pt x="596" y="705"/>
                    </a:lnTo>
                    <a:lnTo>
                      <a:pt x="605" y="670"/>
                    </a:lnTo>
                    <a:lnTo>
                      <a:pt x="605" y="609"/>
                    </a:lnTo>
                    <a:lnTo>
                      <a:pt x="596" y="576"/>
                    </a:lnTo>
                    <a:lnTo>
                      <a:pt x="592" y="546"/>
                    </a:lnTo>
                    <a:lnTo>
                      <a:pt x="548" y="515"/>
                    </a:lnTo>
                    <a:lnTo>
                      <a:pt x="511" y="508"/>
                    </a:lnTo>
                    <a:lnTo>
                      <a:pt x="490" y="426"/>
                    </a:lnTo>
                    <a:lnTo>
                      <a:pt x="460" y="449"/>
                    </a:lnTo>
                    <a:lnTo>
                      <a:pt x="431" y="449"/>
                    </a:lnTo>
                    <a:lnTo>
                      <a:pt x="411" y="426"/>
                    </a:lnTo>
                    <a:lnTo>
                      <a:pt x="378" y="437"/>
                    </a:lnTo>
                    <a:lnTo>
                      <a:pt x="378" y="410"/>
                    </a:lnTo>
                    <a:lnTo>
                      <a:pt x="369" y="384"/>
                    </a:lnTo>
                    <a:lnTo>
                      <a:pt x="346" y="362"/>
                    </a:lnTo>
                    <a:lnTo>
                      <a:pt x="346" y="327"/>
                    </a:lnTo>
                    <a:lnTo>
                      <a:pt x="370" y="295"/>
                    </a:lnTo>
                    <a:lnTo>
                      <a:pt x="366" y="269"/>
                    </a:lnTo>
                    <a:lnTo>
                      <a:pt x="382" y="242"/>
                    </a:lnTo>
                    <a:lnTo>
                      <a:pt x="391" y="227"/>
                    </a:lnTo>
                    <a:lnTo>
                      <a:pt x="431" y="203"/>
                    </a:lnTo>
                    <a:lnTo>
                      <a:pt x="502" y="181"/>
                    </a:lnTo>
                    <a:lnTo>
                      <a:pt x="477" y="169"/>
                    </a:lnTo>
                    <a:lnTo>
                      <a:pt x="476" y="100"/>
                    </a:lnTo>
                    <a:lnTo>
                      <a:pt x="483" y="94"/>
                    </a:lnTo>
                    <a:lnTo>
                      <a:pt x="482" y="77"/>
                    </a:lnTo>
                    <a:lnTo>
                      <a:pt x="464" y="69"/>
                    </a:lnTo>
                    <a:lnTo>
                      <a:pt x="408" y="69"/>
                    </a:lnTo>
                    <a:lnTo>
                      <a:pt x="386" y="81"/>
                    </a:lnTo>
                    <a:lnTo>
                      <a:pt x="363" y="62"/>
                    </a:lnTo>
                    <a:lnTo>
                      <a:pt x="327" y="49"/>
                    </a:lnTo>
                    <a:lnTo>
                      <a:pt x="289" y="33"/>
                    </a:lnTo>
                    <a:lnTo>
                      <a:pt x="289" y="0"/>
                    </a:lnTo>
                    <a:lnTo>
                      <a:pt x="255" y="0"/>
                    </a:lnTo>
                    <a:lnTo>
                      <a:pt x="259" y="32"/>
                    </a:lnTo>
                    <a:lnTo>
                      <a:pt x="207" y="81"/>
                    </a:lnTo>
                    <a:lnTo>
                      <a:pt x="198" y="126"/>
                    </a:lnTo>
                  </a:path>
                </a:pathLst>
              </a:custGeom>
              <a:gradFill rotWithShape="0">
                <a:gsLst>
                  <a:gs pos="0">
                    <a:srgbClr val="FF6600"/>
                  </a:gs>
                  <a:gs pos="5000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563" name="Freeform 11"/>
              <p:cNvSpPr>
                <a:spLocks/>
              </p:cNvSpPr>
              <p:nvPr/>
            </p:nvSpPr>
            <p:spPr bwMode="auto">
              <a:xfrm>
                <a:off x="1611" y="3109"/>
                <a:ext cx="573" cy="628"/>
              </a:xfrm>
              <a:custGeom>
                <a:avLst/>
                <a:gdLst>
                  <a:gd name="T0" fmla="*/ 0 w 573"/>
                  <a:gd name="T1" fmla="*/ 87 h 628"/>
                  <a:gd name="T2" fmla="*/ 85 w 573"/>
                  <a:gd name="T3" fmla="*/ 59 h 628"/>
                  <a:gd name="T4" fmla="*/ 133 w 573"/>
                  <a:gd name="T5" fmla="*/ 36 h 628"/>
                  <a:gd name="T6" fmla="*/ 183 w 573"/>
                  <a:gd name="T7" fmla="*/ 0 h 628"/>
                  <a:gd name="T8" fmla="*/ 220 w 573"/>
                  <a:gd name="T9" fmla="*/ 43 h 628"/>
                  <a:gd name="T10" fmla="*/ 227 w 573"/>
                  <a:gd name="T11" fmla="*/ 85 h 628"/>
                  <a:gd name="T12" fmla="*/ 227 w 573"/>
                  <a:gd name="T13" fmla="*/ 111 h 628"/>
                  <a:gd name="T14" fmla="*/ 283 w 573"/>
                  <a:gd name="T15" fmla="*/ 139 h 628"/>
                  <a:gd name="T16" fmla="*/ 321 w 573"/>
                  <a:gd name="T17" fmla="*/ 138 h 628"/>
                  <a:gd name="T18" fmla="*/ 374 w 573"/>
                  <a:gd name="T19" fmla="*/ 172 h 628"/>
                  <a:gd name="T20" fmla="*/ 410 w 573"/>
                  <a:gd name="T21" fmla="*/ 184 h 628"/>
                  <a:gd name="T22" fmla="*/ 430 w 573"/>
                  <a:gd name="T23" fmla="*/ 184 h 628"/>
                  <a:gd name="T24" fmla="*/ 462 w 573"/>
                  <a:gd name="T25" fmla="*/ 226 h 628"/>
                  <a:gd name="T26" fmla="*/ 455 w 573"/>
                  <a:gd name="T27" fmla="*/ 314 h 628"/>
                  <a:gd name="T28" fmla="*/ 543 w 573"/>
                  <a:gd name="T29" fmla="*/ 314 h 628"/>
                  <a:gd name="T30" fmla="*/ 555 w 573"/>
                  <a:gd name="T31" fmla="*/ 346 h 628"/>
                  <a:gd name="T32" fmla="*/ 565 w 573"/>
                  <a:gd name="T33" fmla="*/ 361 h 628"/>
                  <a:gd name="T34" fmla="*/ 572 w 573"/>
                  <a:gd name="T35" fmla="*/ 387 h 628"/>
                  <a:gd name="T36" fmla="*/ 572 w 573"/>
                  <a:gd name="T37" fmla="*/ 439 h 628"/>
                  <a:gd name="T38" fmla="*/ 550 w 573"/>
                  <a:gd name="T39" fmla="*/ 482 h 628"/>
                  <a:gd name="T40" fmla="*/ 524 w 573"/>
                  <a:gd name="T41" fmla="*/ 475 h 628"/>
                  <a:gd name="T42" fmla="*/ 490 w 573"/>
                  <a:gd name="T43" fmla="*/ 462 h 628"/>
                  <a:gd name="T44" fmla="*/ 432 w 573"/>
                  <a:gd name="T45" fmla="*/ 465 h 628"/>
                  <a:gd name="T46" fmla="*/ 387 w 573"/>
                  <a:gd name="T47" fmla="*/ 508 h 628"/>
                  <a:gd name="T48" fmla="*/ 383 w 573"/>
                  <a:gd name="T49" fmla="*/ 533 h 628"/>
                  <a:gd name="T50" fmla="*/ 368 w 573"/>
                  <a:gd name="T51" fmla="*/ 553 h 628"/>
                  <a:gd name="T52" fmla="*/ 363 w 573"/>
                  <a:gd name="T53" fmla="*/ 597 h 628"/>
                  <a:gd name="T54" fmla="*/ 334 w 573"/>
                  <a:gd name="T55" fmla="*/ 597 h 628"/>
                  <a:gd name="T56" fmla="*/ 305 w 573"/>
                  <a:gd name="T57" fmla="*/ 582 h 628"/>
                  <a:gd name="T58" fmla="*/ 295 w 573"/>
                  <a:gd name="T59" fmla="*/ 627 h 628"/>
                  <a:gd name="T60" fmla="*/ 240 w 573"/>
                  <a:gd name="T61" fmla="*/ 595 h 628"/>
                  <a:gd name="T62" fmla="*/ 222 w 573"/>
                  <a:gd name="T63" fmla="*/ 595 h 628"/>
                  <a:gd name="T64" fmla="*/ 196 w 573"/>
                  <a:gd name="T65" fmla="*/ 584 h 628"/>
                  <a:gd name="T66" fmla="*/ 162 w 573"/>
                  <a:gd name="T67" fmla="*/ 602 h 628"/>
                  <a:gd name="T68" fmla="*/ 65 w 573"/>
                  <a:gd name="T69" fmla="*/ 547 h 628"/>
                  <a:gd name="T70" fmla="*/ 88 w 573"/>
                  <a:gd name="T71" fmla="*/ 482 h 628"/>
                  <a:gd name="T72" fmla="*/ 61 w 573"/>
                  <a:gd name="T73" fmla="*/ 414 h 628"/>
                  <a:gd name="T74" fmla="*/ 46 w 573"/>
                  <a:gd name="T75" fmla="*/ 394 h 628"/>
                  <a:gd name="T76" fmla="*/ 40 w 573"/>
                  <a:gd name="T77" fmla="*/ 388 h 628"/>
                  <a:gd name="T78" fmla="*/ 49 w 573"/>
                  <a:gd name="T79" fmla="*/ 382 h 628"/>
                  <a:gd name="T80" fmla="*/ 69 w 573"/>
                  <a:gd name="T81" fmla="*/ 337 h 628"/>
                  <a:gd name="T82" fmla="*/ 65 w 573"/>
                  <a:gd name="T83" fmla="*/ 319 h 628"/>
                  <a:gd name="T84" fmla="*/ 53 w 573"/>
                  <a:gd name="T85" fmla="*/ 307 h 628"/>
                  <a:gd name="T86" fmla="*/ 53 w 573"/>
                  <a:gd name="T87" fmla="*/ 278 h 628"/>
                  <a:gd name="T88" fmla="*/ 62 w 573"/>
                  <a:gd name="T89" fmla="*/ 246 h 628"/>
                  <a:gd name="T90" fmla="*/ 62 w 573"/>
                  <a:gd name="T91" fmla="*/ 178 h 628"/>
                  <a:gd name="T92" fmla="*/ 53 w 573"/>
                  <a:gd name="T93" fmla="*/ 152 h 628"/>
                  <a:gd name="T94" fmla="*/ 49 w 573"/>
                  <a:gd name="T95" fmla="*/ 120 h 628"/>
                  <a:gd name="T96" fmla="*/ 33 w 573"/>
                  <a:gd name="T97" fmla="*/ 107 h 628"/>
                  <a:gd name="T98" fmla="*/ 0 w 573"/>
                  <a:gd name="T99" fmla="*/ 87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73" h="628">
                    <a:moveTo>
                      <a:pt x="0" y="87"/>
                    </a:moveTo>
                    <a:lnTo>
                      <a:pt x="85" y="59"/>
                    </a:lnTo>
                    <a:lnTo>
                      <a:pt x="133" y="36"/>
                    </a:lnTo>
                    <a:lnTo>
                      <a:pt x="183" y="0"/>
                    </a:lnTo>
                    <a:lnTo>
                      <a:pt x="220" y="43"/>
                    </a:lnTo>
                    <a:lnTo>
                      <a:pt x="227" y="85"/>
                    </a:lnTo>
                    <a:lnTo>
                      <a:pt x="227" y="111"/>
                    </a:lnTo>
                    <a:lnTo>
                      <a:pt x="283" y="139"/>
                    </a:lnTo>
                    <a:lnTo>
                      <a:pt x="321" y="138"/>
                    </a:lnTo>
                    <a:lnTo>
                      <a:pt x="374" y="172"/>
                    </a:lnTo>
                    <a:lnTo>
                      <a:pt x="410" y="184"/>
                    </a:lnTo>
                    <a:lnTo>
                      <a:pt x="430" y="184"/>
                    </a:lnTo>
                    <a:lnTo>
                      <a:pt x="462" y="226"/>
                    </a:lnTo>
                    <a:lnTo>
                      <a:pt x="455" y="314"/>
                    </a:lnTo>
                    <a:lnTo>
                      <a:pt x="543" y="314"/>
                    </a:lnTo>
                    <a:lnTo>
                      <a:pt x="555" y="346"/>
                    </a:lnTo>
                    <a:lnTo>
                      <a:pt x="565" y="361"/>
                    </a:lnTo>
                    <a:lnTo>
                      <a:pt x="572" y="387"/>
                    </a:lnTo>
                    <a:lnTo>
                      <a:pt x="572" y="439"/>
                    </a:lnTo>
                    <a:lnTo>
                      <a:pt x="550" y="482"/>
                    </a:lnTo>
                    <a:lnTo>
                      <a:pt x="524" y="475"/>
                    </a:lnTo>
                    <a:lnTo>
                      <a:pt x="490" y="462"/>
                    </a:lnTo>
                    <a:lnTo>
                      <a:pt x="432" y="465"/>
                    </a:lnTo>
                    <a:lnTo>
                      <a:pt x="387" y="508"/>
                    </a:lnTo>
                    <a:lnTo>
                      <a:pt x="383" y="533"/>
                    </a:lnTo>
                    <a:lnTo>
                      <a:pt x="368" y="553"/>
                    </a:lnTo>
                    <a:lnTo>
                      <a:pt x="363" y="597"/>
                    </a:lnTo>
                    <a:lnTo>
                      <a:pt x="334" y="597"/>
                    </a:lnTo>
                    <a:lnTo>
                      <a:pt x="305" y="582"/>
                    </a:lnTo>
                    <a:lnTo>
                      <a:pt x="295" y="627"/>
                    </a:lnTo>
                    <a:lnTo>
                      <a:pt x="240" y="595"/>
                    </a:lnTo>
                    <a:lnTo>
                      <a:pt x="222" y="595"/>
                    </a:lnTo>
                    <a:lnTo>
                      <a:pt x="196" y="584"/>
                    </a:lnTo>
                    <a:lnTo>
                      <a:pt x="162" y="602"/>
                    </a:lnTo>
                    <a:lnTo>
                      <a:pt x="65" y="547"/>
                    </a:lnTo>
                    <a:lnTo>
                      <a:pt x="88" y="482"/>
                    </a:lnTo>
                    <a:lnTo>
                      <a:pt x="61" y="414"/>
                    </a:lnTo>
                    <a:lnTo>
                      <a:pt x="46" y="394"/>
                    </a:lnTo>
                    <a:lnTo>
                      <a:pt x="40" y="388"/>
                    </a:lnTo>
                    <a:lnTo>
                      <a:pt x="49" y="382"/>
                    </a:lnTo>
                    <a:lnTo>
                      <a:pt x="69" y="337"/>
                    </a:lnTo>
                    <a:lnTo>
                      <a:pt x="65" y="319"/>
                    </a:lnTo>
                    <a:lnTo>
                      <a:pt x="53" y="307"/>
                    </a:lnTo>
                    <a:lnTo>
                      <a:pt x="53" y="278"/>
                    </a:lnTo>
                    <a:lnTo>
                      <a:pt x="62" y="246"/>
                    </a:lnTo>
                    <a:lnTo>
                      <a:pt x="62" y="178"/>
                    </a:lnTo>
                    <a:lnTo>
                      <a:pt x="53" y="152"/>
                    </a:lnTo>
                    <a:lnTo>
                      <a:pt x="49" y="120"/>
                    </a:lnTo>
                    <a:lnTo>
                      <a:pt x="33" y="107"/>
                    </a:lnTo>
                    <a:lnTo>
                      <a:pt x="0" y="87"/>
                    </a:lnTo>
                  </a:path>
                </a:pathLst>
              </a:custGeom>
              <a:gradFill rotWithShape="0">
                <a:gsLst>
                  <a:gs pos="0">
                    <a:srgbClr val="FF6600"/>
                  </a:gs>
                  <a:gs pos="5000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564" name="Freeform 12"/>
              <p:cNvSpPr>
                <a:spLocks/>
              </p:cNvSpPr>
              <p:nvPr/>
            </p:nvSpPr>
            <p:spPr bwMode="auto">
              <a:xfrm>
                <a:off x="1969" y="3570"/>
                <a:ext cx="384" cy="396"/>
              </a:xfrm>
              <a:custGeom>
                <a:avLst/>
                <a:gdLst>
                  <a:gd name="T0" fmla="*/ 77 w 384"/>
                  <a:gd name="T1" fmla="*/ 0 h 396"/>
                  <a:gd name="T2" fmla="*/ 29 w 384"/>
                  <a:gd name="T3" fmla="*/ 46 h 396"/>
                  <a:gd name="T4" fmla="*/ 25 w 384"/>
                  <a:gd name="T5" fmla="*/ 71 h 396"/>
                  <a:gd name="T6" fmla="*/ 10 w 384"/>
                  <a:gd name="T7" fmla="*/ 91 h 396"/>
                  <a:gd name="T8" fmla="*/ 0 w 384"/>
                  <a:gd name="T9" fmla="*/ 133 h 396"/>
                  <a:gd name="T10" fmla="*/ 9 w 384"/>
                  <a:gd name="T11" fmla="*/ 159 h 396"/>
                  <a:gd name="T12" fmla="*/ 52 w 384"/>
                  <a:gd name="T13" fmla="*/ 185 h 396"/>
                  <a:gd name="T14" fmla="*/ 84 w 384"/>
                  <a:gd name="T15" fmla="*/ 192 h 396"/>
                  <a:gd name="T16" fmla="*/ 143 w 384"/>
                  <a:gd name="T17" fmla="*/ 227 h 396"/>
                  <a:gd name="T18" fmla="*/ 171 w 384"/>
                  <a:gd name="T19" fmla="*/ 233 h 396"/>
                  <a:gd name="T20" fmla="*/ 197 w 384"/>
                  <a:gd name="T21" fmla="*/ 249 h 396"/>
                  <a:gd name="T22" fmla="*/ 215 w 384"/>
                  <a:gd name="T23" fmla="*/ 282 h 396"/>
                  <a:gd name="T24" fmla="*/ 218 w 384"/>
                  <a:gd name="T25" fmla="*/ 330 h 396"/>
                  <a:gd name="T26" fmla="*/ 205 w 384"/>
                  <a:gd name="T27" fmla="*/ 347 h 396"/>
                  <a:gd name="T28" fmla="*/ 208 w 384"/>
                  <a:gd name="T29" fmla="*/ 369 h 396"/>
                  <a:gd name="T30" fmla="*/ 241 w 384"/>
                  <a:gd name="T31" fmla="*/ 394 h 396"/>
                  <a:gd name="T32" fmla="*/ 288 w 384"/>
                  <a:gd name="T33" fmla="*/ 395 h 396"/>
                  <a:gd name="T34" fmla="*/ 330 w 384"/>
                  <a:gd name="T35" fmla="*/ 334 h 396"/>
                  <a:gd name="T36" fmla="*/ 357 w 384"/>
                  <a:gd name="T37" fmla="*/ 314 h 396"/>
                  <a:gd name="T38" fmla="*/ 383 w 384"/>
                  <a:gd name="T39" fmla="*/ 315 h 396"/>
                  <a:gd name="T40" fmla="*/ 373 w 384"/>
                  <a:gd name="T41" fmla="*/ 301 h 396"/>
                  <a:gd name="T42" fmla="*/ 363 w 384"/>
                  <a:gd name="T43" fmla="*/ 208 h 396"/>
                  <a:gd name="T44" fmla="*/ 341 w 384"/>
                  <a:gd name="T45" fmla="*/ 218 h 396"/>
                  <a:gd name="T46" fmla="*/ 334 w 384"/>
                  <a:gd name="T47" fmla="*/ 172 h 396"/>
                  <a:gd name="T48" fmla="*/ 308 w 384"/>
                  <a:gd name="T49" fmla="*/ 153 h 396"/>
                  <a:gd name="T50" fmla="*/ 286 w 384"/>
                  <a:gd name="T51" fmla="*/ 145 h 396"/>
                  <a:gd name="T52" fmla="*/ 212 w 384"/>
                  <a:gd name="T53" fmla="*/ 143 h 396"/>
                  <a:gd name="T54" fmla="*/ 215 w 384"/>
                  <a:gd name="T55" fmla="*/ 117 h 396"/>
                  <a:gd name="T56" fmla="*/ 214 w 384"/>
                  <a:gd name="T57" fmla="*/ 61 h 396"/>
                  <a:gd name="T58" fmla="*/ 195 w 384"/>
                  <a:gd name="T59" fmla="*/ 23 h 396"/>
                  <a:gd name="T60" fmla="*/ 159 w 384"/>
                  <a:gd name="T61" fmla="*/ 12 h 396"/>
                  <a:gd name="T62" fmla="*/ 130 w 384"/>
                  <a:gd name="T63" fmla="*/ 0 h 396"/>
                  <a:gd name="T64" fmla="*/ 77 w 384"/>
                  <a:gd name="T65" fmla="*/ 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4" h="396">
                    <a:moveTo>
                      <a:pt x="77" y="0"/>
                    </a:moveTo>
                    <a:lnTo>
                      <a:pt x="29" y="46"/>
                    </a:lnTo>
                    <a:lnTo>
                      <a:pt x="25" y="71"/>
                    </a:lnTo>
                    <a:lnTo>
                      <a:pt x="10" y="91"/>
                    </a:lnTo>
                    <a:lnTo>
                      <a:pt x="0" y="133"/>
                    </a:lnTo>
                    <a:lnTo>
                      <a:pt x="9" y="159"/>
                    </a:lnTo>
                    <a:lnTo>
                      <a:pt x="52" y="185"/>
                    </a:lnTo>
                    <a:lnTo>
                      <a:pt x="84" y="192"/>
                    </a:lnTo>
                    <a:lnTo>
                      <a:pt x="143" y="227"/>
                    </a:lnTo>
                    <a:lnTo>
                      <a:pt x="171" y="233"/>
                    </a:lnTo>
                    <a:lnTo>
                      <a:pt x="197" y="249"/>
                    </a:lnTo>
                    <a:lnTo>
                      <a:pt x="215" y="282"/>
                    </a:lnTo>
                    <a:lnTo>
                      <a:pt x="218" y="330"/>
                    </a:lnTo>
                    <a:lnTo>
                      <a:pt x="205" y="347"/>
                    </a:lnTo>
                    <a:lnTo>
                      <a:pt x="208" y="369"/>
                    </a:lnTo>
                    <a:lnTo>
                      <a:pt x="241" y="394"/>
                    </a:lnTo>
                    <a:lnTo>
                      <a:pt x="288" y="395"/>
                    </a:lnTo>
                    <a:lnTo>
                      <a:pt x="330" y="334"/>
                    </a:lnTo>
                    <a:lnTo>
                      <a:pt x="357" y="314"/>
                    </a:lnTo>
                    <a:lnTo>
                      <a:pt x="383" y="315"/>
                    </a:lnTo>
                    <a:lnTo>
                      <a:pt x="373" y="301"/>
                    </a:lnTo>
                    <a:lnTo>
                      <a:pt x="363" y="208"/>
                    </a:lnTo>
                    <a:lnTo>
                      <a:pt x="341" y="218"/>
                    </a:lnTo>
                    <a:lnTo>
                      <a:pt x="334" y="172"/>
                    </a:lnTo>
                    <a:lnTo>
                      <a:pt x="308" y="153"/>
                    </a:lnTo>
                    <a:lnTo>
                      <a:pt x="286" y="145"/>
                    </a:lnTo>
                    <a:lnTo>
                      <a:pt x="212" y="143"/>
                    </a:lnTo>
                    <a:lnTo>
                      <a:pt x="215" y="117"/>
                    </a:lnTo>
                    <a:lnTo>
                      <a:pt x="214" y="61"/>
                    </a:lnTo>
                    <a:lnTo>
                      <a:pt x="195" y="23"/>
                    </a:lnTo>
                    <a:lnTo>
                      <a:pt x="159" y="12"/>
                    </a:lnTo>
                    <a:lnTo>
                      <a:pt x="130" y="0"/>
                    </a:lnTo>
                    <a:lnTo>
                      <a:pt x="77" y="0"/>
                    </a:lnTo>
                  </a:path>
                </a:pathLst>
              </a:custGeom>
              <a:gradFill rotWithShape="0">
                <a:gsLst>
                  <a:gs pos="0">
                    <a:srgbClr val="FF6600"/>
                  </a:gs>
                  <a:gs pos="5000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565" name="Freeform 13"/>
              <p:cNvSpPr>
                <a:spLocks/>
              </p:cNvSpPr>
              <p:nvPr/>
            </p:nvSpPr>
            <p:spPr bwMode="auto">
              <a:xfrm>
                <a:off x="1660" y="3690"/>
                <a:ext cx="710" cy="1574"/>
              </a:xfrm>
              <a:custGeom>
                <a:avLst/>
                <a:gdLst>
                  <a:gd name="T0" fmla="*/ 191 w 710"/>
                  <a:gd name="T1" fmla="*/ 13 h 1574"/>
                  <a:gd name="T2" fmla="*/ 144 w 710"/>
                  <a:gd name="T3" fmla="*/ 1 h 1574"/>
                  <a:gd name="T4" fmla="*/ 126 w 710"/>
                  <a:gd name="T5" fmla="*/ 69 h 1574"/>
                  <a:gd name="T6" fmla="*/ 74 w 710"/>
                  <a:gd name="T7" fmla="*/ 123 h 1574"/>
                  <a:gd name="T8" fmla="*/ 66 w 710"/>
                  <a:gd name="T9" fmla="*/ 192 h 1574"/>
                  <a:gd name="T10" fmla="*/ 53 w 710"/>
                  <a:gd name="T11" fmla="*/ 266 h 1574"/>
                  <a:gd name="T12" fmla="*/ 0 w 710"/>
                  <a:gd name="T13" fmla="*/ 362 h 1574"/>
                  <a:gd name="T14" fmla="*/ 27 w 710"/>
                  <a:gd name="T15" fmla="*/ 632 h 1574"/>
                  <a:gd name="T16" fmla="*/ 23 w 710"/>
                  <a:gd name="T17" fmla="*/ 722 h 1574"/>
                  <a:gd name="T18" fmla="*/ 59 w 710"/>
                  <a:gd name="T19" fmla="*/ 1084 h 1574"/>
                  <a:gd name="T20" fmla="*/ 68 w 710"/>
                  <a:gd name="T21" fmla="*/ 1124 h 1574"/>
                  <a:gd name="T22" fmla="*/ 79 w 710"/>
                  <a:gd name="T23" fmla="*/ 1181 h 1574"/>
                  <a:gd name="T24" fmla="*/ 68 w 710"/>
                  <a:gd name="T25" fmla="*/ 1216 h 1574"/>
                  <a:gd name="T26" fmla="*/ 78 w 710"/>
                  <a:gd name="T27" fmla="*/ 1269 h 1574"/>
                  <a:gd name="T28" fmla="*/ 66 w 710"/>
                  <a:gd name="T29" fmla="*/ 1353 h 1574"/>
                  <a:gd name="T30" fmla="*/ 58 w 710"/>
                  <a:gd name="T31" fmla="*/ 1405 h 1574"/>
                  <a:gd name="T32" fmla="*/ 78 w 710"/>
                  <a:gd name="T33" fmla="*/ 1473 h 1574"/>
                  <a:gd name="T34" fmla="*/ 94 w 710"/>
                  <a:gd name="T35" fmla="*/ 1509 h 1574"/>
                  <a:gd name="T36" fmla="*/ 133 w 710"/>
                  <a:gd name="T37" fmla="*/ 1560 h 1574"/>
                  <a:gd name="T38" fmla="*/ 178 w 710"/>
                  <a:gd name="T39" fmla="*/ 1573 h 1574"/>
                  <a:gd name="T40" fmla="*/ 238 w 710"/>
                  <a:gd name="T41" fmla="*/ 1561 h 1574"/>
                  <a:gd name="T42" fmla="*/ 201 w 710"/>
                  <a:gd name="T43" fmla="*/ 1499 h 1574"/>
                  <a:gd name="T44" fmla="*/ 235 w 710"/>
                  <a:gd name="T45" fmla="*/ 1440 h 1574"/>
                  <a:gd name="T46" fmla="*/ 241 w 710"/>
                  <a:gd name="T47" fmla="*/ 1407 h 1574"/>
                  <a:gd name="T48" fmla="*/ 245 w 710"/>
                  <a:gd name="T49" fmla="*/ 1372 h 1574"/>
                  <a:gd name="T50" fmla="*/ 312 w 710"/>
                  <a:gd name="T51" fmla="*/ 1318 h 1574"/>
                  <a:gd name="T52" fmla="*/ 292 w 710"/>
                  <a:gd name="T53" fmla="*/ 1259 h 1574"/>
                  <a:gd name="T54" fmla="*/ 235 w 710"/>
                  <a:gd name="T55" fmla="*/ 1201 h 1574"/>
                  <a:gd name="T56" fmla="*/ 289 w 710"/>
                  <a:gd name="T57" fmla="*/ 1137 h 1574"/>
                  <a:gd name="T58" fmla="*/ 312 w 710"/>
                  <a:gd name="T59" fmla="*/ 1059 h 1574"/>
                  <a:gd name="T60" fmla="*/ 370 w 710"/>
                  <a:gd name="T61" fmla="*/ 1026 h 1574"/>
                  <a:gd name="T62" fmla="*/ 375 w 710"/>
                  <a:gd name="T63" fmla="*/ 990 h 1574"/>
                  <a:gd name="T64" fmla="*/ 315 w 710"/>
                  <a:gd name="T65" fmla="*/ 945 h 1574"/>
                  <a:gd name="T66" fmla="*/ 329 w 710"/>
                  <a:gd name="T67" fmla="*/ 913 h 1574"/>
                  <a:gd name="T68" fmla="*/ 399 w 710"/>
                  <a:gd name="T69" fmla="*/ 923 h 1574"/>
                  <a:gd name="T70" fmla="*/ 427 w 710"/>
                  <a:gd name="T71" fmla="*/ 870 h 1574"/>
                  <a:gd name="T72" fmla="*/ 435 w 710"/>
                  <a:gd name="T73" fmla="*/ 821 h 1574"/>
                  <a:gd name="T74" fmla="*/ 524 w 710"/>
                  <a:gd name="T75" fmla="*/ 797 h 1574"/>
                  <a:gd name="T76" fmla="*/ 550 w 710"/>
                  <a:gd name="T77" fmla="*/ 755 h 1574"/>
                  <a:gd name="T78" fmla="*/ 539 w 710"/>
                  <a:gd name="T79" fmla="*/ 690 h 1574"/>
                  <a:gd name="T80" fmla="*/ 527 w 710"/>
                  <a:gd name="T81" fmla="*/ 618 h 1574"/>
                  <a:gd name="T82" fmla="*/ 488 w 710"/>
                  <a:gd name="T83" fmla="*/ 605 h 1574"/>
                  <a:gd name="T84" fmla="*/ 517 w 710"/>
                  <a:gd name="T85" fmla="*/ 550 h 1574"/>
                  <a:gd name="T86" fmla="*/ 527 w 710"/>
                  <a:gd name="T87" fmla="*/ 488 h 1574"/>
                  <a:gd name="T88" fmla="*/ 565 w 710"/>
                  <a:gd name="T89" fmla="*/ 407 h 1574"/>
                  <a:gd name="T90" fmla="*/ 591 w 710"/>
                  <a:gd name="T91" fmla="*/ 334 h 1574"/>
                  <a:gd name="T92" fmla="*/ 697 w 710"/>
                  <a:gd name="T93" fmla="*/ 260 h 1574"/>
                  <a:gd name="T94" fmla="*/ 696 w 710"/>
                  <a:gd name="T95" fmla="*/ 194 h 1574"/>
                  <a:gd name="T96" fmla="*/ 631 w 710"/>
                  <a:gd name="T97" fmla="*/ 223 h 1574"/>
                  <a:gd name="T98" fmla="*/ 556 w 710"/>
                  <a:gd name="T99" fmla="*/ 271 h 1574"/>
                  <a:gd name="T100" fmla="*/ 516 w 710"/>
                  <a:gd name="T101" fmla="*/ 227 h 1574"/>
                  <a:gd name="T102" fmla="*/ 524 w 710"/>
                  <a:gd name="T103" fmla="*/ 162 h 1574"/>
                  <a:gd name="T104" fmla="*/ 477 w 710"/>
                  <a:gd name="T105" fmla="*/ 113 h 1574"/>
                  <a:gd name="T106" fmla="*/ 393 w 710"/>
                  <a:gd name="T107" fmla="*/ 72 h 1574"/>
                  <a:gd name="T108" fmla="*/ 319 w 710"/>
                  <a:gd name="T109" fmla="*/ 33 h 1574"/>
                  <a:gd name="T110" fmla="*/ 282 w 710"/>
                  <a:gd name="T111" fmla="*/ 14 h 1574"/>
                  <a:gd name="T112" fmla="*/ 244 w 710"/>
                  <a:gd name="T113" fmla="*/ 39 h 1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10" h="1574">
                    <a:moveTo>
                      <a:pt x="244" y="39"/>
                    </a:moveTo>
                    <a:lnTo>
                      <a:pt x="191" y="13"/>
                    </a:lnTo>
                    <a:lnTo>
                      <a:pt x="178" y="13"/>
                    </a:lnTo>
                    <a:lnTo>
                      <a:pt x="144" y="1"/>
                    </a:lnTo>
                    <a:lnTo>
                      <a:pt x="111" y="19"/>
                    </a:lnTo>
                    <a:lnTo>
                      <a:pt x="126" y="69"/>
                    </a:lnTo>
                    <a:lnTo>
                      <a:pt x="113" y="103"/>
                    </a:lnTo>
                    <a:lnTo>
                      <a:pt x="74" y="123"/>
                    </a:lnTo>
                    <a:lnTo>
                      <a:pt x="53" y="177"/>
                    </a:lnTo>
                    <a:lnTo>
                      <a:pt x="66" y="192"/>
                    </a:lnTo>
                    <a:lnTo>
                      <a:pt x="59" y="243"/>
                    </a:lnTo>
                    <a:lnTo>
                      <a:pt x="53" y="266"/>
                    </a:lnTo>
                    <a:lnTo>
                      <a:pt x="38" y="307"/>
                    </a:lnTo>
                    <a:lnTo>
                      <a:pt x="0" y="362"/>
                    </a:lnTo>
                    <a:lnTo>
                      <a:pt x="17" y="438"/>
                    </a:lnTo>
                    <a:lnTo>
                      <a:pt x="27" y="632"/>
                    </a:lnTo>
                    <a:lnTo>
                      <a:pt x="39" y="683"/>
                    </a:lnTo>
                    <a:lnTo>
                      <a:pt x="23" y="722"/>
                    </a:lnTo>
                    <a:lnTo>
                      <a:pt x="23" y="1038"/>
                    </a:lnTo>
                    <a:lnTo>
                      <a:pt x="59" y="1084"/>
                    </a:lnTo>
                    <a:lnTo>
                      <a:pt x="52" y="1111"/>
                    </a:lnTo>
                    <a:lnTo>
                      <a:pt x="68" y="1124"/>
                    </a:lnTo>
                    <a:lnTo>
                      <a:pt x="56" y="1159"/>
                    </a:lnTo>
                    <a:lnTo>
                      <a:pt x="79" y="1181"/>
                    </a:lnTo>
                    <a:lnTo>
                      <a:pt x="81" y="1231"/>
                    </a:lnTo>
                    <a:lnTo>
                      <a:pt x="68" y="1216"/>
                    </a:lnTo>
                    <a:lnTo>
                      <a:pt x="68" y="1233"/>
                    </a:lnTo>
                    <a:lnTo>
                      <a:pt x="78" y="1269"/>
                    </a:lnTo>
                    <a:lnTo>
                      <a:pt x="78" y="1321"/>
                    </a:lnTo>
                    <a:lnTo>
                      <a:pt x="66" y="1353"/>
                    </a:lnTo>
                    <a:lnTo>
                      <a:pt x="65" y="1388"/>
                    </a:lnTo>
                    <a:lnTo>
                      <a:pt x="58" y="1405"/>
                    </a:lnTo>
                    <a:lnTo>
                      <a:pt x="58" y="1453"/>
                    </a:lnTo>
                    <a:lnTo>
                      <a:pt x="78" y="1473"/>
                    </a:lnTo>
                    <a:lnTo>
                      <a:pt x="88" y="1470"/>
                    </a:lnTo>
                    <a:lnTo>
                      <a:pt x="94" y="1509"/>
                    </a:lnTo>
                    <a:lnTo>
                      <a:pt x="100" y="1541"/>
                    </a:lnTo>
                    <a:lnTo>
                      <a:pt x="133" y="1560"/>
                    </a:lnTo>
                    <a:lnTo>
                      <a:pt x="160" y="1563"/>
                    </a:lnTo>
                    <a:lnTo>
                      <a:pt x="178" y="1573"/>
                    </a:lnTo>
                    <a:lnTo>
                      <a:pt x="201" y="1567"/>
                    </a:lnTo>
                    <a:lnTo>
                      <a:pt x="238" y="1561"/>
                    </a:lnTo>
                    <a:lnTo>
                      <a:pt x="211" y="1517"/>
                    </a:lnTo>
                    <a:lnTo>
                      <a:pt x="201" y="1499"/>
                    </a:lnTo>
                    <a:lnTo>
                      <a:pt x="214" y="1449"/>
                    </a:lnTo>
                    <a:lnTo>
                      <a:pt x="235" y="1440"/>
                    </a:lnTo>
                    <a:lnTo>
                      <a:pt x="247" y="1417"/>
                    </a:lnTo>
                    <a:lnTo>
                      <a:pt x="241" y="1407"/>
                    </a:lnTo>
                    <a:lnTo>
                      <a:pt x="235" y="1396"/>
                    </a:lnTo>
                    <a:lnTo>
                      <a:pt x="245" y="1372"/>
                    </a:lnTo>
                    <a:lnTo>
                      <a:pt x="280" y="1347"/>
                    </a:lnTo>
                    <a:lnTo>
                      <a:pt x="312" y="1318"/>
                    </a:lnTo>
                    <a:lnTo>
                      <a:pt x="312" y="1269"/>
                    </a:lnTo>
                    <a:lnTo>
                      <a:pt x="292" y="1259"/>
                    </a:lnTo>
                    <a:lnTo>
                      <a:pt x="248" y="1229"/>
                    </a:lnTo>
                    <a:lnTo>
                      <a:pt x="235" y="1201"/>
                    </a:lnTo>
                    <a:lnTo>
                      <a:pt x="248" y="1179"/>
                    </a:lnTo>
                    <a:lnTo>
                      <a:pt x="289" y="1137"/>
                    </a:lnTo>
                    <a:lnTo>
                      <a:pt x="312" y="1114"/>
                    </a:lnTo>
                    <a:lnTo>
                      <a:pt x="312" y="1059"/>
                    </a:lnTo>
                    <a:lnTo>
                      <a:pt x="326" y="1001"/>
                    </a:lnTo>
                    <a:lnTo>
                      <a:pt x="370" y="1026"/>
                    </a:lnTo>
                    <a:lnTo>
                      <a:pt x="390" y="1013"/>
                    </a:lnTo>
                    <a:lnTo>
                      <a:pt x="375" y="990"/>
                    </a:lnTo>
                    <a:lnTo>
                      <a:pt x="325" y="990"/>
                    </a:lnTo>
                    <a:lnTo>
                      <a:pt x="315" y="945"/>
                    </a:lnTo>
                    <a:lnTo>
                      <a:pt x="302" y="912"/>
                    </a:lnTo>
                    <a:lnTo>
                      <a:pt x="329" y="913"/>
                    </a:lnTo>
                    <a:lnTo>
                      <a:pt x="361" y="919"/>
                    </a:lnTo>
                    <a:lnTo>
                      <a:pt x="399" y="923"/>
                    </a:lnTo>
                    <a:lnTo>
                      <a:pt x="413" y="916"/>
                    </a:lnTo>
                    <a:lnTo>
                      <a:pt x="427" y="870"/>
                    </a:lnTo>
                    <a:lnTo>
                      <a:pt x="427" y="845"/>
                    </a:lnTo>
                    <a:lnTo>
                      <a:pt x="435" y="821"/>
                    </a:lnTo>
                    <a:lnTo>
                      <a:pt x="448" y="797"/>
                    </a:lnTo>
                    <a:lnTo>
                      <a:pt x="524" y="797"/>
                    </a:lnTo>
                    <a:lnTo>
                      <a:pt x="524" y="777"/>
                    </a:lnTo>
                    <a:lnTo>
                      <a:pt x="550" y="755"/>
                    </a:lnTo>
                    <a:lnTo>
                      <a:pt x="562" y="724"/>
                    </a:lnTo>
                    <a:lnTo>
                      <a:pt x="539" y="690"/>
                    </a:lnTo>
                    <a:lnTo>
                      <a:pt x="539" y="669"/>
                    </a:lnTo>
                    <a:lnTo>
                      <a:pt x="527" y="618"/>
                    </a:lnTo>
                    <a:lnTo>
                      <a:pt x="508" y="608"/>
                    </a:lnTo>
                    <a:lnTo>
                      <a:pt x="488" y="605"/>
                    </a:lnTo>
                    <a:lnTo>
                      <a:pt x="488" y="577"/>
                    </a:lnTo>
                    <a:lnTo>
                      <a:pt x="517" y="550"/>
                    </a:lnTo>
                    <a:lnTo>
                      <a:pt x="518" y="522"/>
                    </a:lnTo>
                    <a:lnTo>
                      <a:pt x="527" y="488"/>
                    </a:lnTo>
                    <a:lnTo>
                      <a:pt x="527" y="438"/>
                    </a:lnTo>
                    <a:lnTo>
                      <a:pt x="565" y="407"/>
                    </a:lnTo>
                    <a:lnTo>
                      <a:pt x="565" y="360"/>
                    </a:lnTo>
                    <a:lnTo>
                      <a:pt x="591" y="334"/>
                    </a:lnTo>
                    <a:lnTo>
                      <a:pt x="648" y="287"/>
                    </a:lnTo>
                    <a:lnTo>
                      <a:pt x="697" y="260"/>
                    </a:lnTo>
                    <a:lnTo>
                      <a:pt x="709" y="229"/>
                    </a:lnTo>
                    <a:lnTo>
                      <a:pt x="696" y="194"/>
                    </a:lnTo>
                    <a:lnTo>
                      <a:pt x="661" y="194"/>
                    </a:lnTo>
                    <a:lnTo>
                      <a:pt x="631" y="223"/>
                    </a:lnTo>
                    <a:lnTo>
                      <a:pt x="598" y="274"/>
                    </a:lnTo>
                    <a:lnTo>
                      <a:pt x="556" y="271"/>
                    </a:lnTo>
                    <a:lnTo>
                      <a:pt x="517" y="249"/>
                    </a:lnTo>
                    <a:lnTo>
                      <a:pt x="516" y="227"/>
                    </a:lnTo>
                    <a:lnTo>
                      <a:pt x="527" y="207"/>
                    </a:lnTo>
                    <a:lnTo>
                      <a:pt x="524" y="162"/>
                    </a:lnTo>
                    <a:lnTo>
                      <a:pt x="505" y="129"/>
                    </a:lnTo>
                    <a:lnTo>
                      <a:pt x="477" y="113"/>
                    </a:lnTo>
                    <a:lnTo>
                      <a:pt x="449" y="107"/>
                    </a:lnTo>
                    <a:lnTo>
                      <a:pt x="393" y="72"/>
                    </a:lnTo>
                    <a:lnTo>
                      <a:pt x="358" y="62"/>
                    </a:lnTo>
                    <a:lnTo>
                      <a:pt x="319" y="33"/>
                    </a:lnTo>
                    <a:lnTo>
                      <a:pt x="315" y="12"/>
                    </a:lnTo>
                    <a:lnTo>
                      <a:pt x="282" y="14"/>
                    </a:lnTo>
                    <a:lnTo>
                      <a:pt x="256" y="0"/>
                    </a:lnTo>
                    <a:lnTo>
                      <a:pt x="244" y="39"/>
                    </a:lnTo>
                  </a:path>
                </a:pathLst>
              </a:custGeom>
              <a:gradFill rotWithShape="0">
                <a:gsLst>
                  <a:gs pos="0">
                    <a:srgbClr val="FF6600"/>
                  </a:gs>
                  <a:gs pos="5000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566" name="Freeform 14"/>
              <p:cNvSpPr>
                <a:spLocks/>
              </p:cNvSpPr>
              <p:nvPr/>
            </p:nvSpPr>
            <p:spPr bwMode="auto">
              <a:xfrm>
                <a:off x="2149" y="4094"/>
                <a:ext cx="239" cy="239"/>
              </a:xfrm>
              <a:custGeom>
                <a:avLst/>
                <a:gdLst>
                  <a:gd name="T0" fmla="*/ 76 w 239"/>
                  <a:gd name="T1" fmla="*/ 0 h 239"/>
                  <a:gd name="T2" fmla="*/ 39 w 239"/>
                  <a:gd name="T3" fmla="*/ 35 h 239"/>
                  <a:gd name="T4" fmla="*/ 39 w 239"/>
                  <a:gd name="T5" fmla="*/ 79 h 239"/>
                  <a:gd name="T6" fmla="*/ 30 w 239"/>
                  <a:gd name="T7" fmla="*/ 113 h 239"/>
                  <a:gd name="T8" fmla="*/ 29 w 239"/>
                  <a:gd name="T9" fmla="*/ 144 h 239"/>
                  <a:gd name="T10" fmla="*/ 0 w 239"/>
                  <a:gd name="T11" fmla="*/ 173 h 239"/>
                  <a:gd name="T12" fmla="*/ 0 w 239"/>
                  <a:gd name="T13" fmla="*/ 200 h 239"/>
                  <a:gd name="T14" fmla="*/ 20 w 239"/>
                  <a:gd name="T15" fmla="*/ 203 h 239"/>
                  <a:gd name="T16" fmla="*/ 36 w 239"/>
                  <a:gd name="T17" fmla="*/ 213 h 239"/>
                  <a:gd name="T18" fmla="*/ 39 w 239"/>
                  <a:gd name="T19" fmla="*/ 218 h 239"/>
                  <a:gd name="T20" fmla="*/ 84 w 239"/>
                  <a:gd name="T21" fmla="*/ 238 h 239"/>
                  <a:gd name="T22" fmla="*/ 102 w 239"/>
                  <a:gd name="T23" fmla="*/ 226 h 239"/>
                  <a:gd name="T24" fmla="*/ 164 w 239"/>
                  <a:gd name="T25" fmla="*/ 226 h 239"/>
                  <a:gd name="T26" fmla="*/ 182 w 239"/>
                  <a:gd name="T27" fmla="*/ 205 h 239"/>
                  <a:gd name="T28" fmla="*/ 205 w 239"/>
                  <a:gd name="T29" fmla="*/ 185 h 239"/>
                  <a:gd name="T30" fmla="*/ 218 w 239"/>
                  <a:gd name="T31" fmla="*/ 140 h 239"/>
                  <a:gd name="T32" fmla="*/ 238 w 239"/>
                  <a:gd name="T33" fmla="*/ 124 h 239"/>
                  <a:gd name="T34" fmla="*/ 193 w 239"/>
                  <a:gd name="T35" fmla="*/ 76 h 239"/>
                  <a:gd name="T36" fmla="*/ 140 w 239"/>
                  <a:gd name="T37" fmla="*/ 46 h 239"/>
                  <a:gd name="T38" fmla="*/ 104 w 239"/>
                  <a:gd name="T39" fmla="*/ 50 h 239"/>
                  <a:gd name="T40" fmla="*/ 100 w 239"/>
                  <a:gd name="T41" fmla="*/ 20 h 239"/>
                  <a:gd name="T42" fmla="*/ 76 w 239"/>
                  <a:gd name="T43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9" h="239">
                    <a:moveTo>
                      <a:pt x="76" y="0"/>
                    </a:moveTo>
                    <a:lnTo>
                      <a:pt x="39" y="35"/>
                    </a:lnTo>
                    <a:lnTo>
                      <a:pt x="39" y="79"/>
                    </a:lnTo>
                    <a:lnTo>
                      <a:pt x="30" y="113"/>
                    </a:lnTo>
                    <a:lnTo>
                      <a:pt x="29" y="144"/>
                    </a:lnTo>
                    <a:lnTo>
                      <a:pt x="0" y="173"/>
                    </a:lnTo>
                    <a:lnTo>
                      <a:pt x="0" y="200"/>
                    </a:lnTo>
                    <a:lnTo>
                      <a:pt x="20" y="203"/>
                    </a:lnTo>
                    <a:lnTo>
                      <a:pt x="36" y="213"/>
                    </a:lnTo>
                    <a:lnTo>
                      <a:pt x="39" y="218"/>
                    </a:lnTo>
                    <a:lnTo>
                      <a:pt x="84" y="238"/>
                    </a:lnTo>
                    <a:lnTo>
                      <a:pt x="102" y="226"/>
                    </a:lnTo>
                    <a:lnTo>
                      <a:pt x="164" y="226"/>
                    </a:lnTo>
                    <a:lnTo>
                      <a:pt x="182" y="205"/>
                    </a:lnTo>
                    <a:lnTo>
                      <a:pt x="205" y="185"/>
                    </a:lnTo>
                    <a:lnTo>
                      <a:pt x="218" y="140"/>
                    </a:lnTo>
                    <a:lnTo>
                      <a:pt x="238" y="124"/>
                    </a:lnTo>
                    <a:lnTo>
                      <a:pt x="193" y="76"/>
                    </a:lnTo>
                    <a:lnTo>
                      <a:pt x="140" y="46"/>
                    </a:lnTo>
                    <a:lnTo>
                      <a:pt x="104" y="50"/>
                    </a:lnTo>
                    <a:lnTo>
                      <a:pt x="100" y="20"/>
                    </a:lnTo>
                    <a:lnTo>
                      <a:pt x="76" y="0"/>
                    </a:lnTo>
                  </a:path>
                </a:pathLst>
              </a:custGeom>
              <a:gradFill rotWithShape="0">
                <a:gsLst>
                  <a:gs pos="0">
                    <a:srgbClr val="FF6600"/>
                  </a:gs>
                  <a:gs pos="5000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567" name="Freeform 15"/>
              <p:cNvSpPr>
                <a:spLocks/>
              </p:cNvSpPr>
              <p:nvPr/>
            </p:nvSpPr>
            <p:spPr bwMode="auto">
              <a:xfrm>
                <a:off x="1566" y="3479"/>
                <a:ext cx="333" cy="1850"/>
              </a:xfrm>
              <a:custGeom>
                <a:avLst/>
                <a:gdLst>
                  <a:gd name="T0" fmla="*/ 74 w 333"/>
                  <a:gd name="T1" fmla="*/ 0 h 1850"/>
                  <a:gd name="T2" fmla="*/ 133 w 333"/>
                  <a:gd name="T3" fmla="*/ 110 h 1850"/>
                  <a:gd name="T4" fmla="*/ 208 w 333"/>
                  <a:gd name="T5" fmla="*/ 231 h 1850"/>
                  <a:gd name="T6" fmla="*/ 208 w 333"/>
                  <a:gd name="T7" fmla="*/ 314 h 1850"/>
                  <a:gd name="T8" fmla="*/ 150 w 333"/>
                  <a:gd name="T9" fmla="*/ 386 h 1850"/>
                  <a:gd name="T10" fmla="*/ 150 w 333"/>
                  <a:gd name="T11" fmla="*/ 479 h 1850"/>
                  <a:gd name="T12" fmla="*/ 94 w 333"/>
                  <a:gd name="T13" fmla="*/ 571 h 1850"/>
                  <a:gd name="T14" fmla="*/ 114 w 333"/>
                  <a:gd name="T15" fmla="*/ 712 h 1850"/>
                  <a:gd name="T16" fmla="*/ 133 w 333"/>
                  <a:gd name="T17" fmla="*/ 893 h 1850"/>
                  <a:gd name="T18" fmla="*/ 117 w 333"/>
                  <a:gd name="T19" fmla="*/ 1157 h 1850"/>
                  <a:gd name="T20" fmla="*/ 153 w 333"/>
                  <a:gd name="T21" fmla="*/ 1295 h 1850"/>
                  <a:gd name="T22" fmla="*/ 162 w 333"/>
                  <a:gd name="T23" fmla="*/ 1335 h 1850"/>
                  <a:gd name="T24" fmla="*/ 173 w 333"/>
                  <a:gd name="T25" fmla="*/ 1390 h 1850"/>
                  <a:gd name="T26" fmla="*/ 162 w 333"/>
                  <a:gd name="T27" fmla="*/ 1429 h 1850"/>
                  <a:gd name="T28" fmla="*/ 172 w 333"/>
                  <a:gd name="T29" fmla="*/ 1483 h 1850"/>
                  <a:gd name="T30" fmla="*/ 160 w 333"/>
                  <a:gd name="T31" fmla="*/ 1567 h 1850"/>
                  <a:gd name="T32" fmla="*/ 152 w 333"/>
                  <a:gd name="T33" fmla="*/ 1616 h 1850"/>
                  <a:gd name="T34" fmla="*/ 172 w 333"/>
                  <a:gd name="T35" fmla="*/ 1684 h 1850"/>
                  <a:gd name="T36" fmla="*/ 193 w 333"/>
                  <a:gd name="T37" fmla="*/ 1752 h 1850"/>
                  <a:gd name="T38" fmla="*/ 251 w 333"/>
                  <a:gd name="T39" fmla="*/ 1774 h 1850"/>
                  <a:gd name="T40" fmla="*/ 299 w 333"/>
                  <a:gd name="T41" fmla="*/ 1775 h 1850"/>
                  <a:gd name="T42" fmla="*/ 287 w 333"/>
                  <a:gd name="T43" fmla="*/ 1801 h 1850"/>
                  <a:gd name="T44" fmla="*/ 251 w 333"/>
                  <a:gd name="T45" fmla="*/ 1824 h 1850"/>
                  <a:gd name="T46" fmla="*/ 198 w 333"/>
                  <a:gd name="T47" fmla="*/ 1806 h 1850"/>
                  <a:gd name="T48" fmla="*/ 205 w 333"/>
                  <a:gd name="T49" fmla="*/ 1781 h 1850"/>
                  <a:gd name="T50" fmla="*/ 185 w 333"/>
                  <a:gd name="T51" fmla="*/ 1759 h 1850"/>
                  <a:gd name="T52" fmla="*/ 134 w 333"/>
                  <a:gd name="T53" fmla="*/ 1751 h 1850"/>
                  <a:gd name="T54" fmla="*/ 111 w 333"/>
                  <a:gd name="T55" fmla="*/ 1690 h 1850"/>
                  <a:gd name="T56" fmla="*/ 94 w 333"/>
                  <a:gd name="T57" fmla="*/ 1590 h 1850"/>
                  <a:gd name="T58" fmla="*/ 85 w 333"/>
                  <a:gd name="T59" fmla="*/ 1538 h 1850"/>
                  <a:gd name="T60" fmla="*/ 66 w 333"/>
                  <a:gd name="T61" fmla="*/ 1496 h 1850"/>
                  <a:gd name="T62" fmla="*/ 51 w 333"/>
                  <a:gd name="T63" fmla="*/ 1484 h 1850"/>
                  <a:gd name="T64" fmla="*/ 0 w 333"/>
                  <a:gd name="T65" fmla="*/ 1450 h 1850"/>
                  <a:gd name="T66" fmla="*/ 39 w 333"/>
                  <a:gd name="T67" fmla="*/ 1406 h 1850"/>
                  <a:gd name="T68" fmla="*/ 74 w 333"/>
                  <a:gd name="T69" fmla="*/ 1450 h 1850"/>
                  <a:gd name="T70" fmla="*/ 84 w 333"/>
                  <a:gd name="T71" fmla="*/ 1425 h 1850"/>
                  <a:gd name="T72" fmla="*/ 98 w 333"/>
                  <a:gd name="T73" fmla="*/ 1369 h 1850"/>
                  <a:gd name="T74" fmla="*/ 107 w 333"/>
                  <a:gd name="T75" fmla="*/ 1348 h 1850"/>
                  <a:gd name="T76" fmla="*/ 72 w 333"/>
                  <a:gd name="T77" fmla="*/ 1163 h 1850"/>
                  <a:gd name="T78" fmla="*/ 16 w 333"/>
                  <a:gd name="T79" fmla="*/ 1139 h 1850"/>
                  <a:gd name="T80" fmla="*/ 27 w 333"/>
                  <a:gd name="T81" fmla="*/ 1056 h 1850"/>
                  <a:gd name="T82" fmla="*/ 17 w 333"/>
                  <a:gd name="T83" fmla="*/ 1010 h 1850"/>
                  <a:gd name="T84" fmla="*/ 40 w 333"/>
                  <a:gd name="T85" fmla="*/ 901 h 1850"/>
                  <a:gd name="T86" fmla="*/ 61 w 333"/>
                  <a:gd name="T87" fmla="*/ 830 h 1850"/>
                  <a:gd name="T88" fmla="*/ 61 w 333"/>
                  <a:gd name="T89" fmla="*/ 650 h 1850"/>
                  <a:gd name="T90" fmla="*/ 79 w 333"/>
                  <a:gd name="T91" fmla="*/ 605 h 1850"/>
                  <a:gd name="T92" fmla="*/ 61 w 333"/>
                  <a:gd name="T93" fmla="*/ 521 h 1850"/>
                  <a:gd name="T94" fmla="*/ 74 w 333"/>
                  <a:gd name="T95" fmla="*/ 469 h 1850"/>
                  <a:gd name="T96" fmla="*/ 52 w 333"/>
                  <a:gd name="T97" fmla="*/ 311 h 1850"/>
                  <a:gd name="T98" fmla="*/ 72 w 333"/>
                  <a:gd name="T99" fmla="*/ 239 h 1850"/>
                  <a:gd name="T100" fmla="*/ 72 w 333"/>
                  <a:gd name="T101" fmla="*/ 122 h 1850"/>
                  <a:gd name="T102" fmla="*/ 36 w 333"/>
                  <a:gd name="T103" fmla="*/ 55 h 1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3" h="1850">
                    <a:moveTo>
                      <a:pt x="36" y="55"/>
                    </a:moveTo>
                    <a:lnTo>
                      <a:pt x="74" y="0"/>
                    </a:lnTo>
                    <a:lnTo>
                      <a:pt x="105" y="43"/>
                    </a:lnTo>
                    <a:lnTo>
                      <a:pt x="133" y="110"/>
                    </a:lnTo>
                    <a:lnTo>
                      <a:pt x="111" y="177"/>
                    </a:lnTo>
                    <a:lnTo>
                      <a:pt x="208" y="231"/>
                    </a:lnTo>
                    <a:lnTo>
                      <a:pt x="221" y="284"/>
                    </a:lnTo>
                    <a:lnTo>
                      <a:pt x="208" y="314"/>
                    </a:lnTo>
                    <a:lnTo>
                      <a:pt x="172" y="337"/>
                    </a:lnTo>
                    <a:lnTo>
                      <a:pt x="150" y="386"/>
                    </a:lnTo>
                    <a:lnTo>
                      <a:pt x="160" y="405"/>
                    </a:lnTo>
                    <a:lnTo>
                      <a:pt x="150" y="479"/>
                    </a:lnTo>
                    <a:lnTo>
                      <a:pt x="139" y="515"/>
                    </a:lnTo>
                    <a:lnTo>
                      <a:pt x="94" y="571"/>
                    </a:lnTo>
                    <a:lnTo>
                      <a:pt x="110" y="635"/>
                    </a:lnTo>
                    <a:lnTo>
                      <a:pt x="114" y="712"/>
                    </a:lnTo>
                    <a:lnTo>
                      <a:pt x="124" y="855"/>
                    </a:lnTo>
                    <a:lnTo>
                      <a:pt x="133" y="893"/>
                    </a:lnTo>
                    <a:lnTo>
                      <a:pt x="117" y="933"/>
                    </a:lnTo>
                    <a:lnTo>
                      <a:pt x="117" y="1157"/>
                    </a:lnTo>
                    <a:lnTo>
                      <a:pt x="117" y="1249"/>
                    </a:lnTo>
                    <a:lnTo>
                      <a:pt x="153" y="1295"/>
                    </a:lnTo>
                    <a:lnTo>
                      <a:pt x="150" y="1322"/>
                    </a:lnTo>
                    <a:lnTo>
                      <a:pt x="162" y="1335"/>
                    </a:lnTo>
                    <a:lnTo>
                      <a:pt x="150" y="1372"/>
                    </a:lnTo>
                    <a:lnTo>
                      <a:pt x="173" y="1390"/>
                    </a:lnTo>
                    <a:lnTo>
                      <a:pt x="173" y="1440"/>
                    </a:lnTo>
                    <a:lnTo>
                      <a:pt x="162" y="1429"/>
                    </a:lnTo>
                    <a:lnTo>
                      <a:pt x="162" y="1444"/>
                    </a:lnTo>
                    <a:lnTo>
                      <a:pt x="172" y="1483"/>
                    </a:lnTo>
                    <a:lnTo>
                      <a:pt x="172" y="1532"/>
                    </a:lnTo>
                    <a:lnTo>
                      <a:pt x="160" y="1567"/>
                    </a:lnTo>
                    <a:lnTo>
                      <a:pt x="160" y="1597"/>
                    </a:lnTo>
                    <a:lnTo>
                      <a:pt x="152" y="1616"/>
                    </a:lnTo>
                    <a:lnTo>
                      <a:pt x="152" y="1664"/>
                    </a:lnTo>
                    <a:lnTo>
                      <a:pt x="172" y="1684"/>
                    </a:lnTo>
                    <a:lnTo>
                      <a:pt x="182" y="1684"/>
                    </a:lnTo>
                    <a:lnTo>
                      <a:pt x="193" y="1752"/>
                    </a:lnTo>
                    <a:lnTo>
                      <a:pt x="227" y="1771"/>
                    </a:lnTo>
                    <a:lnTo>
                      <a:pt x="251" y="1774"/>
                    </a:lnTo>
                    <a:lnTo>
                      <a:pt x="273" y="1784"/>
                    </a:lnTo>
                    <a:lnTo>
                      <a:pt x="299" y="1775"/>
                    </a:lnTo>
                    <a:lnTo>
                      <a:pt x="332" y="1772"/>
                    </a:lnTo>
                    <a:lnTo>
                      <a:pt x="287" y="1801"/>
                    </a:lnTo>
                    <a:lnTo>
                      <a:pt x="266" y="1804"/>
                    </a:lnTo>
                    <a:lnTo>
                      <a:pt x="251" y="1824"/>
                    </a:lnTo>
                    <a:lnTo>
                      <a:pt x="248" y="1849"/>
                    </a:lnTo>
                    <a:lnTo>
                      <a:pt x="198" y="1806"/>
                    </a:lnTo>
                    <a:lnTo>
                      <a:pt x="211" y="1794"/>
                    </a:lnTo>
                    <a:lnTo>
                      <a:pt x="205" y="1781"/>
                    </a:lnTo>
                    <a:lnTo>
                      <a:pt x="193" y="1784"/>
                    </a:lnTo>
                    <a:lnTo>
                      <a:pt x="185" y="1759"/>
                    </a:lnTo>
                    <a:lnTo>
                      <a:pt x="153" y="1759"/>
                    </a:lnTo>
                    <a:lnTo>
                      <a:pt x="134" y="1751"/>
                    </a:lnTo>
                    <a:lnTo>
                      <a:pt x="134" y="1726"/>
                    </a:lnTo>
                    <a:lnTo>
                      <a:pt x="111" y="1690"/>
                    </a:lnTo>
                    <a:lnTo>
                      <a:pt x="97" y="1620"/>
                    </a:lnTo>
                    <a:lnTo>
                      <a:pt x="94" y="1590"/>
                    </a:lnTo>
                    <a:lnTo>
                      <a:pt x="72" y="1547"/>
                    </a:lnTo>
                    <a:lnTo>
                      <a:pt x="85" y="1538"/>
                    </a:lnTo>
                    <a:lnTo>
                      <a:pt x="104" y="1532"/>
                    </a:lnTo>
                    <a:lnTo>
                      <a:pt x="66" y="1496"/>
                    </a:lnTo>
                    <a:lnTo>
                      <a:pt x="64" y="1479"/>
                    </a:lnTo>
                    <a:lnTo>
                      <a:pt x="51" y="1484"/>
                    </a:lnTo>
                    <a:lnTo>
                      <a:pt x="30" y="1471"/>
                    </a:lnTo>
                    <a:lnTo>
                      <a:pt x="0" y="1450"/>
                    </a:lnTo>
                    <a:lnTo>
                      <a:pt x="20" y="1431"/>
                    </a:lnTo>
                    <a:lnTo>
                      <a:pt x="39" y="1406"/>
                    </a:lnTo>
                    <a:lnTo>
                      <a:pt x="45" y="1422"/>
                    </a:lnTo>
                    <a:lnTo>
                      <a:pt x="74" y="1450"/>
                    </a:lnTo>
                    <a:lnTo>
                      <a:pt x="98" y="1444"/>
                    </a:lnTo>
                    <a:lnTo>
                      <a:pt x="84" y="1425"/>
                    </a:lnTo>
                    <a:lnTo>
                      <a:pt x="94" y="1399"/>
                    </a:lnTo>
                    <a:lnTo>
                      <a:pt x="98" y="1369"/>
                    </a:lnTo>
                    <a:lnTo>
                      <a:pt x="85" y="1359"/>
                    </a:lnTo>
                    <a:lnTo>
                      <a:pt x="107" y="1348"/>
                    </a:lnTo>
                    <a:lnTo>
                      <a:pt x="71" y="1299"/>
                    </a:lnTo>
                    <a:lnTo>
                      <a:pt x="72" y="1163"/>
                    </a:lnTo>
                    <a:lnTo>
                      <a:pt x="40" y="1165"/>
                    </a:lnTo>
                    <a:lnTo>
                      <a:pt x="16" y="1139"/>
                    </a:lnTo>
                    <a:lnTo>
                      <a:pt x="13" y="1082"/>
                    </a:lnTo>
                    <a:lnTo>
                      <a:pt x="27" y="1056"/>
                    </a:lnTo>
                    <a:lnTo>
                      <a:pt x="27" y="1020"/>
                    </a:lnTo>
                    <a:lnTo>
                      <a:pt x="17" y="1010"/>
                    </a:lnTo>
                    <a:lnTo>
                      <a:pt x="26" y="958"/>
                    </a:lnTo>
                    <a:lnTo>
                      <a:pt x="40" y="901"/>
                    </a:lnTo>
                    <a:lnTo>
                      <a:pt x="39" y="854"/>
                    </a:lnTo>
                    <a:lnTo>
                      <a:pt x="61" y="830"/>
                    </a:lnTo>
                    <a:lnTo>
                      <a:pt x="61" y="770"/>
                    </a:lnTo>
                    <a:lnTo>
                      <a:pt x="61" y="650"/>
                    </a:lnTo>
                    <a:lnTo>
                      <a:pt x="84" y="619"/>
                    </a:lnTo>
                    <a:lnTo>
                      <a:pt x="79" y="605"/>
                    </a:lnTo>
                    <a:lnTo>
                      <a:pt x="64" y="580"/>
                    </a:lnTo>
                    <a:lnTo>
                      <a:pt x="61" y="521"/>
                    </a:lnTo>
                    <a:lnTo>
                      <a:pt x="68" y="508"/>
                    </a:lnTo>
                    <a:lnTo>
                      <a:pt x="74" y="469"/>
                    </a:lnTo>
                    <a:lnTo>
                      <a:pt x="77" y="326"/>
                    </a:lnTo>
                    <a:lnTo>
                      <a:pt x="52" y="311"/>
                    </a:lnTo>
                    <a:lnTo>
                      <a:pt x="72" y="281"/>
                    </a:lnTo>
                    <a:lnTo>
                      <a:pt x="72" y="239"/>
                    </a:lnTo>
                    <a:lnTo>
                      <a:pt x="72" y="178"/>
                    </a:lnTo>
                    <a:lnTo>
                      <a:pt x="72" y="122"/>
                    </a:lnTo>
                    <a:lnTo>
                      <a:pt x="59" y="74"/>
                    </a:lnTo>
                    <a:lnTo>
                      <a:pt x="36" y="55"/>
                    </a:lnTo>
                  </a:path>
                </a:pathLst>
              </a:custGeom>
              <a:gradFill rotWithShape="0">
                <a:gsLst>
                  <a:gs pos="0">
                    <a:srgbClr val="FF6600"/>
                  </a:gs>
                  <a:gs pos="5000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568" name="Freeform 16"/>
              <p:cNvSpPr>
                <a:spLocks/>
              </p:cNvSpPr>
              <p:nvPr/>
            </p:nvSpPr>
            <p:spPr bwMode="auto">
              <a:xfrm>
                <a:off x="2177" y="2383"/>
                <a:ext cx="195" cy="204"/>
              </a:xfrm>
              <a:custGeom>
                <a:avLst/>
                <a:gdLst>
                  <a:gd name="T0" fmla="*/ 45 w 195"/>
                  <a:gd name="T1" fmla="*/ 0 h 204"/>
                  <a:gd name="T2" fmla="*/ 74 w 195"/>
                  <a:gd name="T3" fmla="*/ 12 h 204"/>
                  <a:gd name="T4" fmla="*/ 181 w 195"/>
                  <a:gd name="T5" fmla="*/ 12 h 204"/>
                  <a:gd name="T6" fmla="*/ 188 w 195"/>
                  <a:gd name="T7" fmla="*/ 42 h 204"/>
                  <a:gd name="T8" fmla="*/ 166 w 195"/>
                  <a:gd name="T9" fmla="*/ 78 h 204"/>
                  <a:gd name="T10" fmla="*/ 177 w 195"/>
                  <a:gd name="T11" fmla="*/ 90 h 204"/>
                  <a:gd name="T12" fmla="*/ 177 w 195"/>
                  <a:gd name="T13" fmla="*/ 116 h 204"/>
                  <a:gd name="T14" fmla="*/ 194 w 195"/>
                  <a:gd name="T15" fmla="*/ 139 h 204"/>
                  <a:gd name="T16" fmla="*/ 194 w 195"/>
                  <a:gd name="T17" fmla="*/ 168 h 204"/>
                  <a:gd name="T18" fmla="*/ 159 w 195"/>
                  <a:gd name="T19" fmla="*/ 180 h 204"/>
                  <a:gd name="T20" fmla="*/ 119 w 195"/>
                  <a:gd name="T21" fmla="*/ 177 h 204"/>
                  <a:gd name="T22" fmla="*/ 94 w 195"/>
                  <a:gd name="T23" fmla="*/ 203 h 204"/>
                  <a:gd name="T24" fmla="*/ 80 w 195"/>
                  <a:gd name="T25" fmla="*/ 200 h 204"/>
                  <a:gd name="T26" fmla="*/ 58 w 195"/>
                  <a:gd name="T27" fmla="*/ 115 h 204"/>
                  <a:gd name="T28" fmla="*/ 13 w 195"/>
                  <a:gd name="T29" fmla="*/ 83 h 204"/>
                  <a:gd name="T30" fmla="*/ 0 w 195"/>
                  <a:gd name="T31" fmla="*/ 55 h 204"/>
                  <a:gd name="T32" fmla="*/ 45 w 195"/>
                  <a:gd name="T33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5" h="204">
                    <a:moveTo>
                      <a:pt x="45" y="0"/>
                    </a:moveTo>
                    <a:lnTo>
                      <a:pt x="74" y="12"/>
                    </a:lnTo>
                    <a:lnTo>
                      <a:pt x="181" y="12"/>
                    </a:lnTo>
                    <a:lnTo>
                      <a:pt x="188" y="42"/>
                    </a:lnTo>
                    <a:lnTo>
                      <a:pt x="166" y="78"/>
                    </a:lnTo>
                    <a:lnTo>
                      <a:pt x="177" y="90"/>
                    </a:lnTo>
                    <a:lnTo>
                      <a:pt x="177" y="116"/>
                    </a:lnTo>
                    <a:lnTo>
                      <a:pt x="194" y="139"/>
                    </a:lnTo>
                    <a:lnTo>
                      <a:pt x="194" y="168"/>
                    </a:lnTo>
                    <a:lnTo>
                      <a:pt x="159" y="180"/>
                    </a:lnTo>
                    <a:lnTo>
                      <a:pt x="119" y="177"/>
                    </a:lnTo>
                    <a:lnTo>
                      <a:pt x="94" y="203"/>
                    </a:lnTo>
                    <a:lnTo>
                      <a:pt x="80" y="200"/>
                    </a:lnTo>
                    <a:lnTo>
                      <a:pt x="58" y="115"/>
                    </a:lnTo>
                    <a:lnTo>
                      <a:pt x="13" y="83"/>
                    </a:lnTo>
                    <a:lnTo>
                      <a:pt x="0" y="55"/>
                    </a:lnTo>
                    <a:lnTo>
                      <a:pt x="45" y="0"/>
                    </a:lnTo>
                  </a:path>
                </a:pathLst>
              </a:custGeom>
              <a:gradFill rotWithShape="0">
                <a:gsLst>
                  <a:gs pos="0">
                    <a:srgbClr val="FF6600"/>
                  </a:gs>
                  <a:gs pos="5000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569" name="Freeform 17"/>
              <p:cNvSpPr>
                <a:spLocks/>
              </p:cNvSpPr>
              <p:nvPr/>
            </p:nvSpPr>
            <p:spPr bwMode="auto">
              <a:xfrm>
                <a:off x="2337" y="2384"/>
                <a:ext cx="143" cy="197"/>
              </a:xfrm>
              <a:custGeom>
                <a:avLst/>
                <a:gdLst>
                  <a:gd name="T0" fmla="*/ 20 w 143"/>
                  <a:gd name="T1" fmla="*/ 12 h 197"/>
                  <a:gd name="T2" fmla="*/ 38 w 143"/>
                  <a:gd name="T3" fmla="*/ 0 h 197"/>
                  <a:gd name="T4" fmla="*/ 74 w 143"/>
                  <a:gd name="T5" fmla="*/ 46 h 197"/>
                  <a:gd name="T6" fmla="*/ 120 w 143"/>
                  <a:gd name="T7" fmla="*/ 68 h 197"/>
                  <a:gd name="T8" fmla="*/ 142 w 143"/>
                  <a:gd name="T9" fmla="*/ 93 h 197"/>
                  <a:gd name="T10" fmla="*/ 122 w 143"/>
                  <a:gd name="T11" fmla="*/ 110 h 197"/>
                  <a:gd name="T12" fmla="*/ 107 w 143"/>
                  <a:gd name="T13" fmla="*/ 121 h 197"/>
                  <a:gd name="T14" fmla="*/ 62 w 143"/>
                  <a:gd name="T15" fmla="*/ 187 h 197"/>
                  <a:gd name="T16" fmla="*/ 32 w 143"/>
                  <a:gd name="T17" fmla="*/ 196 h 197"/>
                  <a:gd name="T18" fmla="*/ 13 w 143"/>
                  <a:gd name="T19" fmla="*/ 186 h 197"/>
                  <a:gd name="T20" fmla="*/ 0 w 143"/>
                  <a:gd name="T21" fmla="*/ 176 h 197"/>
                  <a:gd name="T22" fmla="*/ 33 w 143"/>
                  <a:gd name="T23" fmla="*/ 167 h 197"/>
                  <a:gd name="T24" fmla="*/ 33 w 143"/>
                  <a:gd name="T25" fmla="*/ 138 h 197"/>
                  <a:gd name="T26" fmla="*/ 16 w 143"/>
                  <a:gd name="T27" fmla="*/ 115 h 197"/>
                  <a:gd name="T28" fmla="*/ 16 w 143"/>
                  <a:gd name="T29" fmla="*/ 91 h 197"/>
                  <a:gd name="T30" fmla="*/ 6 w 143"/>
                  <a:gd name="T31" fmla="*/ 77 h 197"/>
                  <a:gd name="T32" fmla="*/ 28 w 143"/>
                  <a:gd name="T33" fmla="*/ 41 h 197"/>
                  <a:gd name="T34" fmla="*/ 20 w 143"/>
                  <a:gd name="T35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3" h="197">
                    <a:moveTo>
                      <a:pt x="20" y="12"/>
                    </a:moveTo>
                    <a:lnTo>
                      <a:pt x="38" y="0"/>
                    </a:lnTo>
                    <a:lnTo>
                      <a:pt x="74" y="46"/>
                    </a:lnTo>
                    <a:lnTo>
                      <a:pt x="120" y="68"/>
                    </a:lnTo>
                    <a:lnTo>
                      <a:pt x="142" y="93"/>
                    </a:lnTo>
                    <a:lnTo>
                      <a:pt x="122" y="110"/>
                    </a:lnTo>
                    <a:lnTo>
                      <a:pt x="107" y="121"/>
                    </a:lnTo>
                    <a:lnTo>
                      <a:pt x="62" y="187"/>
                    </a:lnTo>
                    <a:lnTo>
                      <a:pt x="32" y="196"/>
                    </a:lnTo>
                    <a:lnTo>
                      <a:pt x="13" y="186"/>
                    </a:lnTo>
                    <a:lnTo>
                      <a:pt x="0" y="176"/>
                    </a:lnTo>
                    <a:lnTo>
                      <a:pt x="33" y="167"/>
                    </a:lnTo>
                    <a:lnTo>
                      <a:pt x="33" y="138"/>
                    </a:lnTo>
                    <a:lnTo>
                      <a:pt x="16" y="115"/>
                    </a:lnTo>
                    <a:lnTo>
                      <a:pt x="16" y="91"/>
                    </a:lnTo>
                    <a:lnTo>
                      <a:pt x="6" y="77"/>
                    </a:lnTo>
                    <a:lnTo>
                      <a:pt x="28" y="41"/>
                    </a:lnTo>
                    <a:lnTo>
                      <a:pt x="20" y="12"/>
                    </a:lnTo>
                  </a:path>
                </a:pathLst>
              </a:custGeom>
              <a:gradFill rotWithShape="0">
                <a:gsLst>
                  <a:gs pos="0">
                    <a:srgbClr val="FF6600"/>
                  </a:gs>
                  <a:gs pos="5000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1570" name="Oval 18"/>
            <p:cNvSpPr>
              <a:spLocks noChangeArrowheads="1"/>
            </p:cNvSpPr>
            <p:nvPr/>
          </p:nvSpPr>
          <p:spPr bwMode="auto">
            <a:xfrm rot="1171800">
              <a:off x="2301" y="970"/>
              <a:ext cx="1919" cy="894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56796" dir="1239390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1571" name="Oval 19"/>
            <p:cNvSpPr>
              <a:spLocks noChangeArrowheads="1"/>
            </p:cNvSpPr>
            <p:nvPr/>
          </p:nvSpPr>
          <p:spPr bwMode="auto">
            <a:xfrm rot="1762544">
              <a:off x="2111" y="2375"/>
              <a:ext cx="1737" cy="790"/>
            </a:xfrm>
            <a:prstGeom prst="ellipse">
              <a:avLst/>
            </a:prstGeom>
            <a:solidFill>
              <a:srgbClr val="00CC66">
                <a:alpha val="50000"/>
              </a:srgbClr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117088" dir="13763922" sx="125000" sy="125000" algn="b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572" name="Text Box 20"/>
            <p:cNvSpPr txBox="1">
              <a:spLocks noChangeArrowheads="1"/>
            </p:cNvSpPr>
            <p:nvPr/>
          </p:nvSpPr>
          <p:spPr bwMode="auto">
            <a:xfrm>
              <a:off x="3456" y="2178"/>
              <a:ext cx="146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400">
                  <a:solidFill>
                    <a:srgbClr val="000000"/>
                  </a:solidFill>
                  <a:latin typeface="Arial" charset="0"/>
                </a:rPr>
                <a:t>BAIXA PREVISIBILIDADE</a:t>
              </a:r>
              <a:endParaRPr lang="pt-BR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573" name="Text Box 21"/>
            <p:cNvSpPr txBox="1">
              <a:spLocks noChangeArrowheads="1"/>
            </p:cNvSpPr>
            <p:nvPr/>
          </p:nvSpPr>
          <p:spPr bwMode="auto">
            <a:xfrm>
              <a:off x="3696" y="1200"/>
              <a:ext cx="141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400">
                  <a:solidFill>
                    <a:srgbClr val="000000"/>
                  </a:solidFill>
                  <a:latin typeface="Arial" charset="0"/>
                </a:rPr>
                <a:t>ALTA PREVISIBILIDADE</a:t>
              </a:r>
              <a:endParaRPr lang="pt-BR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574" name="Oval 22"/>
            <p:cNvSpPr>
              <a:spLocks noChangeArrowheads="1"/>
            </p:cNvSpPr>
            <p:nvPr/>
          </p:nvSpPr>
          <p:spPr bwMode="auto">
            <a:xfrm>
              <a:off x="2064" y="731"/>
              <a:ext cx="454" cy="460"/>
            </a:xfrm>
            <a:prstGeom prst="ellipse">
              <a:avLst/>
            </a:prstGeom>
            <a:solidFill>
              <a:srgbClr val="FF9900">
                <a:alpha val="50000"/>
              </a:srgb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1575" name="Oval 23"/>
            <p:cNvSpPr>
              <a:spLocks noChangeArrowheads="1"/>
            </p:cNvSpPr>
            <p:nvPr/>
          </p:nvSpPr>
          <p:spPr bwMode="auto">
            <a:xfrm>
              <a:off x="1825" y="1411"/>
              <a:ext cx="416" cy="369"/>
            </a:xfrm>
            <a:prstGeom prst="ellipse">
              <a:avLst/>
            </a:prstGeom>
            <a:solidFill>
              <a:srgbClr val="FF9900">
                <a:alpha val="50000"/>
              </a:srgb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1576" name="Oval 24"/>
            <p:cNvSpPr>
              <a:spLocks noChangeArrowheads="1"/>
            </p:cNvSpPr>
            <p:nvPr/>
          </p:nvSpPr>
          <p:spPr bwMode="auto">
            <a:xfrm>
              <a:off x="2352" y="3120"/>
              <a:ext cx="351" cy="432"/>
            </a:xfrm>
            <a:prstGeom prst="ellipse">
              <a:avLst/>
            </a:prstGeom>
            <a:solidFill>
              <a:srgbClr val="FF9900">
                <a:alpha val="50000"/>
              </a:srgb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1577" name="Text Box 25"/>
            <p:cNvSpPr txBox="1">
              <a:spLocks noChangeArrowheads="1"/>
            </p:cNvSpPr>
            <p:nvPr/>
          </p:nvSpPr>
          <p:spPr bwMode="auto">
            <a:xfrm>
              <a:off x="1024" y="768"/>
              <a:ext cx="109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400">
                  <a:solidFill>
                    <a:srgbClr val="000000"/>
                  </a:solidFill>
                  <a:latin typeface="Arial" charset="0"/>
                </a:rPr>
                <a:t> ALTA - MÉDIA</a:t>
              </a:r>
            </a:p>
            <a:p>
              <a:r>
                <a:rPr lang="pt-BR" sz="1400">
                  <a:solidFill>
                    <a:srgbClr val="000000"/>
                  </a:solidFill>
                  <a:latin typeface="Arial" charset="0"/>
                </a:rPr>
                <a:t>PREVISIBILIDADE</a:t>
              </a:r>
            </a:p>
          </p:txBody>
        </p:sp>
        <p:sp>
          <p:nvSpPr>
            <p:cNvPr id="151578" name="Text Box 26"/>
            <p:cNvSpPr txBox="1">
              <a:spLocks noChangeArrowheads="1"/>
            </p:cNvSpPr>
            <p:nvPr/>
          </p:nvSpPr>
          <p:spPr bwMode="auto">
            <a:xfrm>
              <a:off x="3120" y="3024"/>
              <a:ext cx="170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sz="1400">
                  <a:solidFill>
                    <a:srgbClr val="000000"/>
                  </a:solidFill>
                  <a:latin typeface="Arial" charset="0"/>
                </a:rPr>
                <a:t>MÉDIA PREVISIBILIDADE</a:t>
              </a:r>
              <a:endParaRPr lang="pt-BR" sz="18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endParaRPr>
            </a:p>
          </p:txBody>
        </p:sp>
        <p:sp>
          <p:nvSpPr>
            <p:cNvPr id="151579" name="Text Box 27"/>
            <p:cNvSpPr txBox="1">
              <a:spLocks noChangeArrowheads="1"/>
            </p:cNvSpPr>
            <p:nvPr/>
          </p:nvSpPr>
          <p:spPr bwMode="auto">
            <a:xfrm>
              <a:off x="768" y="1392"/>
              <a:ext cx="109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1400">
                  <a:solidFill>
                    <a:srgbClr val="000000"/>
                  </a:solidFill>
                  <a:latin typeface="Arial" charset="0"/>
                </a:rPr>
                <a:t>ALTA - MÉDIA</a:t>
              </a:r>
            </a:p>
            <a:p>
              <a:r>
                <a:rPr lang="pt-BR" sz="1400">
                  <a:solidFill>
                    <a:srgbClr val="000000"/>
                  </a:solidFill>
                  <a:latin typeface="Arial" charset="0"/>
                </a:rPr>
                <a:t>PREVISIBILIDADE</a:t>
              </a:r>
            </a:p>
          </p:txBody>
        </p:sp>
        <p:sp>
          <p:nvSpPr>
            <p:cNvPr id="151580" name="Text Box 28"/>
            <p:cNvSpPr txBox="1">
              <a:spLocks noChangeArrowheads="1"/>
            </p:cNvSpPr>
            <p:nvPr/>
          </p:nvSpPr>
          <p:spPr bwMode="auto">
            <a:xfrm>
              <a:off x="1152" y="3166"/>
              <a:ext cx="143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sz="1400">
                  <a:solidFill>
                    <a:srgbClr val="000000"/>
                  </a:solidFill>
                  <a:latin typeface="Arial" charset="0"/>
                </a:rPr>
                <a:t>MÉDIA PREVISIBILIDADE</a:t>
              </a:r>
            </a:p>
          </p:txBody>
        </p:sp>
      </p:grpSp>
      <p:pic>
        <p:nvPicPr>
          <p:cNvPr id="29" name="Picture 28" descr="logo_CPT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72" y="31044"/>
            <a:ext cx="1181128" cy="6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85789"/>
      </p:ext>
    </p:extLst>
  </p:cSld>
  <p:clrMapOvr>
    <a:masterClrMapping/>
  </p:clrMapOvr>
  <p:transition xmlns:p14="http://schemas.microsoft.com/office/powerpoint/2010/main">
    <p:checke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5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itle 2"/>
          <p:cNvSpPr>
            <a:spLocks noGrp="1"/>
          </p:cNvSpPr>
          <p:nvPr>
            <p:ph type="title"/>
          </p:nvPr>
        </p:nvSpPr>
        <p:spPr>
          <a:xfrm>
            <a:off x="457200" y="611188"/>
            <a:ext cx="8472488" cy="1141412"/>
          </a:xfrm>
        </p:spPr>
        <p:txBody>
          <a:bodyPr/>
          <a:lstStyle/>
          <a:p>
            <a:pPr algn="ctr"/>
            <a:r>
              <a:rPr lang="en-US" sz="2800" dirty="0" err="1" smtClean="0"/>
              <a:t>Modelagem</a:t>
            </a:r>
            <a:r>
              <a:rPr lang="en-US" sz="2800" dirty="0" smtClean="0"/>
              <a:t> de </a:t>
            </a:r>
            <a:r>
              <a:rPr lang="en-US" sz="2800" dirty="0" err="1" smtClean="0"/>
              <a:t>Mudança</a:t>
            </a:r>
            <a:r>
              <a:rPr lang="en-US" sz="2800" dirty="0" smtClean="0"/>
              <a:t> </a:t>
            </a:r>
            <a:r>
              <a:rPr lang="en-US" sz="2800" dirty="0" err="1" smtClean="0"/>
              <a:t>Climática</a:t>
            </a:r>
            <a:r>
              <a:rPr lang="en-US" sz="2800" dirty="0" smtClean="0"/>
              <a:t> Regional e </a:t>
            </a:r>
            <a:r>
              <a:rPr lang="en-US" sz="2800" dirty="0" err="1" smtClean="0"/>
              <a:t>Cenários</a:t>
            </a:r>
            <a:r>
              <a:rPr lang="en-US" sz="2800" dirty="0" smtClean="0"/>
              <a:t> – CPTEC-CCST</a:t>
            </a:r>
          </a:p>
        </p:txBody>
      </p:sp>
      <p:pic>
        <p:nvPicPr>
          <p:cNvPr id="178179" name="Content Placeholder 4" descr="cptec_regionalclimatechange_schematic.jpg"/>
          <p:cNvPicPr>
            <a:picLocks noGrp="1" noChangeAspect="1"/>
          </p:cNvPicPr>
          <p:nvPr>
            <p:ph idx="1"/>
          </p:nvPr>
        </p:nvPicPr>
        <p:blipFill>
          <a:blip r:embed="rId2"/>
          <a:srcRect t="4352"/>
          <a:stretch>
            <a:fillRect/>
          </a:stretch>
        </p:blipFill>
        <p:spPr>
          <a:xfrm>
            <a:off x="488950" y="1828800"/>
            <a:ext cx="7969250" cy="5024438"/>
          </a:xfrm>
        </p:spPr>
      </p:pic>
      <p:pic>
        <p:nvPicPr>
          <p:cNvPr id="5" name="Picture 4" descr="logo_CPTE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72" y="31044"/>
            <a:ext cx="1181128" cy="6547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1"/>
            <a:ext cx="2438400" cy="167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050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57200" y="649069"/>
            <a:ext cx="8305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Ministério da </a:t>
            </a:r>
            <a:r>
              <a:rPr lang="pt-BR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Ciência, Tecnologia, Inovações e Comunicações </a:t>
            </a:r>
            <a:r>
              <a:rPr lang="pt-BR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- </a:t>
            </a:r>
            <a:r>
              <a:rPr lang="pt-BR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MCTIC</a:t>
            </a:r>
            <a:endParaRPr lang="pt-BR" sz="1800" b="1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ctr"/>
            <a:r>
              <a:rPr lang="pt-BR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Instituto Nacional de Pesquisas Espaciais - </a:t>
            </a:r>
            <a:r>
              <a:rPr lang="pt-BR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INPE</a:t>
            </a:r>
            <a:endParaRPr lang="pt-BR" sz="1800" b="1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3077" name="Picture 5" descr="fach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934200" cy="450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219200" y="1752600"/>
            <a:ext cx="6858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rgbClr val="0066FF"/>
                </a:solidFill>
                <a:latin typeface="Arial Unicode MS" charset="0"/>
              </a:rPr>
              <a:t>Centro de Previsão de Tempo e Estudos Climáticos – CPTEC</a:t>
            </a:r>
            <a:endParaRPr lang="pt-BR" sz="3600" b="1" dirty="0">
              <a:solidFill>
                <a:srgbClr val="0066FF"/>
              </a:solidFill>
            </a:endParaRPr>
          </a:p>
        </p:txBody>
      </p:sp>
      <p:pic>
        <p:nvPicPr>
          <p:cNvPr id="10" name="Picture 9" descr="logo_CPTE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72" y="31044"/>
            <a:ext cx="1181128" cy="6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25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916238" y="-100013"/>
            <a:ext cx="6480175" cy="65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rgbClr val="9999CC">
                    <a:lumMod val="75000"/>
                  </a:srgbClr>
                </a:solidFill>
                <a:latin typeface="Humnst777 BT"/>
                <a:ea typeface="HY헤드라인M"/>
                <a:cs typeface="HY헤드라인M"/>
              </a:rPr>
              <a:t>Index </a:t>
            </a:r>
            <a:r>
              <a:rPr lang="en-US" sz="2600" dirty="0" err="1">
                <a:solidFill>
                  <a:srgbClr val="9999CC">
                    <a:lumMod val="75000"/>
                  </a:srgbClr>
                </a:solidFill>
                <a:latin typeface="Humnst777 BT"/>
                <a:ea typeface="HY헤드라인M"/>
                <a:cs typeface="HY헤드라인M"/>
              </a:rPr>
              <a:t>Ultravioleta</a:t>
            </a:r>
            <a:r>
              <a:rPr lang="en-US" sz="2600" dirty="0">
                <a:solidFill>
                  <a:srgbClr val="9999CC">
                    <a:lumMod val="75000"/>
                  </a:srgbClr>
                </a:solidFill>
                <a:latin typeface="Humnst777 BT"/>
                <a:ea typeface="HY헤드라인M"/>
                <a:cs typeface="HY헤드라인M"/>
              </a:rPr>
              <a:t> (UVI)</a:t>
            </a:r>
            <a:endParaRPr lang="pt-BR" sz="2600" dirty="0">
              <a:solidFill>
                <a:srgbClr val="9999CC">
                  <a:lumMod val="75000"/>
                </a:srgbClr>
              </a:solidFill>
              <a:latin typeface="Humnst777 BT"/>
              <a:ea typeface="HY헤드라인M"/>
              <a:cs typeface="HY헤드라인M"/>
            </a:endParaRPr>
          </a:p>
        </p:txBody>
      </p:sp>
      <p:sp>
        <p:nvSpPr>
          <p:cNvPr id="30723" name="Retângulo 4"/>
          <p:cNvSpPr>
            <a:spLocks noChangeArrowheads="1"/>
          </p:cNvSpPr>
          <p:nvPr/>
        </p:nvSpPr>
        <p:spPr bwMode="auto">
          <a:xfrm>
            <a:off x="250825" y="692150"/>
            <a:ext cx="85693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smtClean="0">
                <a:solidFill>
                  <a:srgbClr val="FFFFFF"/>
                </a:solidFill>
              </a:rPr>
              <a:t>The Ultraviolet Index (UVI) is a measure of the intensity of UV radiation that is relevant to the effects on human skin, incident on the Earth's surface</a:t>
            </a:r>
            <a:br>
              <a:rPr lang="en-US" sz="1600" smtClean="0">
                <a:solidFill>
                  <a:srgbClr val="FFFFFF"/>
                </a:solidFill>
              </a:rPr>
            </a:br>
            <a:r>
              <a:rPr lang="en-US" sz="1600" smtClean="0">
                <a:solidFill>
                  <a:srgbClr val="FFFFFF"/>
                </a:solidFill>
              </a:rPr>
              <a:t>The UVI represents the maximum daily ultraviolet radiation. This is the period for the time of maximum solar radiation intensity.</a:t>
            </a:r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554038"/>
            <a:ext cx="43434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 descr="http://satelite.cptec.inpe.br/uv/dsaimg/legen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67225"/>
            <a:ext cx="3352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9" descr="http://pocanga.cptec.inpe.br/repositorio/ncep/radiacao_uv/graficoiuv_belo_horizonte/2013/03/M16724026_20130328190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3" y="754063"/>
            <a:ext cx="3554412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ector de seta reta 14"/>
          <p:cNvCxnSpPr/>
          <p:nvPr/>
        </p:nvCxnSpPr>
        <p:spPr>
          <a:xfrm flipV="1">
            <a:off x="3716338" y="2235200"/>
            <a:ext cx="1998662" cy="1076325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3643313"/>
            <a:ext cx="1439863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3876675"/>
            <a:ext cx="115252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693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696200" cy="581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47" name="TextBox 1"/>
          <p:cNvSpPr txBox="1">
            <a:spLocks noChangeArrowheads="1"/>
          </p:cNvSpPr>
          <p:nvPr/>
        </p:nvSpPr>
        <p:spPr bwMode="auto">
          <a:xfrm>
            <a:off x="1295400" y="5811838"/>
            <a:ext cx="3657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9pPr>
          </a:lstStyle>
          <a:p>
            <a:r>
              <a:rPr lang="pt-BR" sz="1400" smtClean="0">
                <a:solidFill>
                  <a:srgbClr val="000000"/>
                </a:solidFill>
              </a:rPr>
              <a:t>Temperatura da Superficie do Mar</a:t>
            </a:r>
          </a:p>
        </p:txBody>
      </p:sp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7391400" y="1676400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9pPr>
          </a:lstStyle>
          <a:p>
            <a:r>
              <a:rPr lang="pt-BR" sz="1400" smtClean="0">
                <a:solidFill>
                  <a:srgbClr val="000000"/>
                </a:solidFill>
              </a:rPr>
              <a:t>Estimativa de vento</a:t>
            </a:r>
          </a:p>
        </p:txBody>
      </p:sp>
      <p:sp>
        <p:nvSpPr>
          <p:cNvPr id="31749" name="TextBox 5"/>
          <p:cNvSpPr txBox="1">
            <a:spLocks noChangeArrowheads="1"/>
          </p:cNvSpPr>
          <p:nvPr/>
        </p:nvSpPr>
        <p:spPr bwMode="auto">
          <a:xfrm>
            <a:off x="4724400" y="6149975"/>
            <a:ext cx="3048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9pPr>
          </a:lstStyle>
          <a:p>
            <a:pPr algn="ctr"/>
            <a:r>
              <a:rPr lang="pt-BR" sz="1400" smtClean="0">
                <a:solidFill>
                  <a:srgbClr val="000000"/>
                </a:solidFill>
              </a:rPr>
              <a:t>Estimativa de Clorofila</a:t>
            </a:r>
          </a:p>
        </p:txBody>
      </p:sp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362200"/>
            <a:ext cx="12192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0" y="-100013"/>
            <a:ext cx="4321175" cy="65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r>
              <a:rPr lang="en-US" sz="2600" dirty="0" err="1">
                <a:solidFill>
                  <a:srgbClr val="9999CC">
                    <a:lumMod val="75000"/>
                  </a:srgbClr>
                </a:solidFill>
                <a:latin typeface="Humnst777 BT"/>
                <a:ea typeface="HY헤드라인M"/>
                <a:cs typeface="HY헤드라인M"/>
              </a:rPr>
              <a:t>Oceanografia</a:t>
            </a:r>
            <a:endParaRPr lang="pt-BR" sz="2600" dirty="0">
              <a:solidFill>
                <a:srgbClr val="9999CC">
                  <a:lumMod val="75000"/>
                </a:srgbClr>
              </a:solidFill>
              <a:latin typeface="Humnst777 BT"/>
              <a:ea typeface="HY헤드라인M"/>
              <a:cs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2047794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7315200" cy="565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 descr="logo_CPTE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72" y="31044"/>
            <a:ext cx="1181128" cy="6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3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447800"/>
            <a:ext cx="2303462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1439863"/>
            <a:ext cx="2332037" cy="414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44036" name="Group 3"/>
          <p:cNvGrpSpPr>
            <a:grpSpLocks/>
          </p:cNvGrpSpPr>
          <p:nvPr/>
        </p:nvGrpSpPr>
        <p:grpSpPr bwMode="auto">
          <a:xfrm>
            <a:off x="4491038" y="1408113"/>
            <a:ext cx="2374900" cy="4175125"/>
            <a:chOff x="2812" y="887"/>
            <a:chExt cx="1496" cy="2630"/>
          </a:xfrm>
        </p:grpSpPr>
        <p:pic>
          <p:nvPicPr>
            <p:cNvPr id="44045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" y="887"/>
              <a:ext cx="1496" cy="2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44046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98" r="50513" b="16507"/>
            <a:stretch>
              <a:fillRect/>
            </a:stretch>
          </p:blipFill>
          <p:spPr bwMode="auto">
            <a:xfrm>
              <a:off x="2816" y="1157"/>
              <a:ext cx="1491" cy="1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20598" r="50513" b="16507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4403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1400175"/>
            <a:ext cx="2303463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8" name="Text Box 7"/>
          <p:cNvSpPr txBox="1">
            <a:spLocks noChangeArrowheads="1"/>
          </p:cNvSpPr>
          <p:nvPr/>
        </p:nvSpPr>
        <p:spPr bwMode="auto">
          <a:xfrm>
            <a:off x="2976563" y="933450"/>
            <a:ext cx="9175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5pPr>
            <a:lvl6pPr eaLnBrk="0" hangingPunct="0"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6pPr>
            <a:lvl7pPr eaLnBrk="0" hangingPunct="0"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7pPr>
            <a:lvl8pPr eaLnBrk="0" hangingPunct="0"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8pPr>
            <a:lvl9pPr eaLnBrk="0" hangingPunct="0"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pt-BR" sz="1800" smtClean="0">
                <a:solidFill>
                  <a:srgbClr val="000000"/>
                </a:solidFill>
                <a:latin typeface="Arial Black" charset="0"/>
                <a:ea typeface="Microsoft YaHei" charset="0"/>
              </a:rPr>
              <a:t>Radar</a:t>
            </a:r>
          </a:p>
        </p:txBody>
      </p:sp>
      <p:sp>
        <p:nvSpPr>
          <p:cNvPr id="44039" name="Text Box 8"/>
          <p:cNvSpPr txBox="1">
            <a:spLocks noChangeArrowheads="1"/>
          </p:cNvSpPr>
          <p:nvPr/>
        </p:nvSpPr>
        <p:spPr bwMode="auto">
          <a:xfrm>
            <a:off x="4960938" y="936625"/>
            <a:ext cx="11588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5pPr>
            <a:lvl6pPr eaLnBrk="0" hangingPunct="0"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6pPr>
            <a:lvl7pPr eaLnBrk="0" hangingPunct="0"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7pPr>
            <a:lvl8pPr eaLnBrk="0" hangingPunct="0"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8pPr>
            <a:lvl9pPr eaLnBrk="0" hangingPunct="0"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pt-BR" sz="1800" smtClean="0">
                <a:solidFill>
                  <a:srgbClr val="000000"/>
                </a:solidFill>
                <a:latin typeface="Arial Black" charset="0"/>
                <a:ea typeface="Microsoft YaHei" charset="0"/>
              </a:rPr>
              <a:t>Satélite</a:t>
            </a:r>
          </a:p>
        </p:txBody>
      </p:sp>
      <p:sp>
        <p:nvSpPr>
          <p:cNvPr id="44040" name="Text Box 9"/>
          <p:cNvSpPr txBox="1">
            <a:spLocks noChangeArrowheads="1"/>
          </p:cNvSpPr>
          <p:nvPr/>
        </p:nvSpPr>
        <p:spPr bwMode="auto">
          <a:xfrm>
            <a:off x="6875463" y="933450"/>
            <a:ext cx="2252662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5pPr>
            <a:lvl6pPr eaLnBrk="0" hangingPunct="0"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6pPr>
            <a:lvl7pPr eaLnBrk="0" hangingPunct="0"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7pPr>
            <a:lvl8pPr eaLnBrk="0" hangingPunct="0"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8pPr>
            <a:lvl9pPr eaLnBrk="0" hangingPunct="0"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pt-BR" sz="1800" smtClean="0">
                <a:solidFill>
                  <a:srgbClr val="000000"/>
                </a:solidFill>
                <a:latin typeface="Arial Black" charset="0"/>
                <a:ea typeface="Microsoft YaHei" charset="0"/>
              </a:rPr>
              <a:t>Relatar o evento</a:t>
            </a:r>
          </a:p>
        </p:txBody>
      </p:sp>
      <p:sp>
        <p:nvSpPr>
          <p:cNvPr id="44041" name="Text Box 10"/>
          <p:cNvSpPr txBox="1">
            <a:spLocks noChangeArrowheads="1"/>
          </p:cNvSpPr>
          <p:nvPr/>
        </p:nvSpPr>
        <p:spPr bwMode="auto">
          <a:xfrm>
            <a:off x="333375" y="933450"/>
            <a:ext cx="16922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5pPr>
            <a:lvl6pPr eaLnBrk="0" hangingPunct="0"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6pPr>
            <a:lvl7pPr eaLnBrk="0" hangingPunct="0"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7pPr>
            <a:lvl8pPr eaLnBrk="0" hangingPunct="0"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8pPr>
            <a:lvl9pPr eaLnBrk="0" hangingPunct="0"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pt-BR" sz="1800" smtClean="0">
                <a:solidFill>
                  <a:srgbClr val="000000"/>
                </a:solidFill>
                <a:latin typeface="Arial Black" charset="0"/>
                <a:ea typeface="Microsoft YaHei" charset="0"/>
              </a:rPr>
              <a:t>SOS CHUVA</a:t>
            </a:r>
          </a:p>
        </p:txBody>
      </p:sp>
      <p:sp>
        <p:nvSpPr>
          <p:cNvPr id="44042" name="Text Box 11"/>
          <p:cNvSpPr txBox="1">
            <a:spLocks noChangeArrowheads="1"/>
          </p:cNvSpPr>
          <p:nvPr/>
        </p:nvSpPr>
        <p:spPr bwMode="auto">
          <a:xfrm>
            <a:off x="144463" y="5651500"/>
            <a:ext cx="5688012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5pPr>
            <a:lvl6pPr eaLnBrk="0" hangingPunct="0"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6pPr>
            <a:lvl7pPr eaLnBrk="0" hangingPunct="0"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7pPr>
            <a:lvl8pPr eaLnBrk="0" hangingPunct="0"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8pPr>
            <a:lvl9pPr eaLnBrk="0" hangingPunct="0"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Humnst777 BT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pt-BR" sz="1600" smtClean="0">
                <a:solidFill>
                  <a:srgbClr val="000000"/>
                </a:solidFill>
                <a:latin typeface="Arial Black" charset="0"/>
                <a:ea typeface="Microsoft YaHei" charset="0"/>
              </a:rPr>
              <a:t>Descargas elétricas, previsão de potencial de tempestade severa e muito mais.</a:t>
            </a:r>
          </a:p>
        </p:txBody>
      </p:sp>
      <p:pic>
        <p:nvPicPr>
          <p:cNvPr id="44043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5678488"/>
            <a:ext cx="145732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044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3" y="5702300"/>
            <a:ext cx="143986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14" descr="logo_CPTEC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72" y="31044"/>
            <a:ext cx="1181128" cy="6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01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Text Box 1026"/>
          <p:cNvSpPr txBox="1">
            <a:spLocks noChangeArrowheads="1"/>
          </p:cNvSpPr>
          <p:nvPr/>
        </p:nvSpPr>
        <p:spPr bwMode="auto">
          <a:xfrm>
            <a:off x="341313" y="327025"/>
            <a:ext cx="8802687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9723" tIns="34862" rIns="69723" bIns="34862">
            <a:spAutoFit/>
          </a:bodyPr>
          <a:lstStyle>
            <a:lvl1pPr defTabSz="696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49250" defTabSz="696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96913" defTabSz="696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46163" defTabSz="696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93825" defTabSz="696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51025" defTabSz="6969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308225" defTabSz="6969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65425" defTabSz="6969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222625" defTabSz="6969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pt-BR" b="1">
                <a:solidFill>
                  <a:srgbClr val="000000"/>
                </a:solidFill>
              </a:rPr>
              <a:t>CPTEC  e a Defesa Civil:</a:t>
            </a:r>
            <a:r>
              <a:rPr lang="pt-BR" sz="2300" b="1">
                <a:solidFill>
                  <a:srgbClr val="000000"/>
                </a:solidFill>
              </a:rPr>
              <a:t> </a:t>
            </a: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594947" name="AutoShape 1027"/>
          <p:cNvSpPr>
            <a:spLocks noChangeArrowheads="1"/>
          </p:cNvSpPr>
          <p:nvPr/>
        </p:nvSpPr>
        <p:spPr bwMode="auto">
          <a:xfrm>
            <a:off x="3343275" y="2133600"/>
            <a:ext cx="2552700" cy="812800"/>
          </a:xfrm>
          <a:prstGeom prst="bevel">
            <a:avLst>
              <a:gd name="adj" fmla="val 12500"/>
            </a:avLst>
          </a:prstGeom>
          <a:solidFill>
            <a:srgbClr val="EBAC0D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9723" tIns="34862" rIns="69723" bIns="34862" anchor="ctr"/>
          <a:lstStyle/>
          <a:p>
            <a:pPr algn="ctr" defTabSz="696913"/>
            <a:r>
              <a:rPr lang="pt-BR" sz="1500" b="1" dirty="0" smtClean="0">
                <a:solidFill>
                  <a:srgbClr val="000000"/>
                </a:solidFill>
              </a:rPr>
              <a:t>CENAD</a:t>
            </a:r>
            <a:endParaRPr lang="pt-BR" sz="2400" dirty="0">
              <a:solidFill>
                <a:srgbClr val="000000"/>
              </a:solidFill>
            </a:endParaRPr>
          </a:p>
        </p:txBody>
      </p:sp>
      <p:sp>
        <p:nvSpPr>
          <p:cNvPr id="594948" name="AutoShape 1028"/>
          <p:cNvSpPr>
            <a:spLocks noChangeArrowheads="1"/>
          </p:cNvSpPr>
          <p:nvPr/>
        </p:nvSpPr>
        <p:spPr bwMode="auto">
          <a:xfrm>
            <a:off x="3313113" y="3913187"/>
            <a:ext cx="2554287" cy="811213"/>
          </a:xfrm>
          <a:prstGeom prst="bevel">
            <a:avLst>
              <a:gd name="adj" fmla="val 12500"/>
            </a:avLst>
          </a:prstGeom>
          <a:solidFill>
            <a:srgbClr val="EBAC0D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9723" tIns="34862" rIns="69723" bIns="34862" anchor="ctr"/>
          <a:lstStyle/>
          <a:p>
            <a:pPr algn="ctr" defTabSz="696913"/>
            <a:r>
              <a:rPr lang="pt-BR" sz="1500" b="1" dirty="0">
                <a:solidFill>
                  <a:srgbClr val="000000"/>
                </a:solidFill>
              </a:rPr>
              <a:t>Defesas Civis Regionais</a:t>
            </a:r>
          </a:p>
          <a:p>
            <a:pPr algn="ctr" defTabSz="696913"/>
            <a:r>
              <a:rPr lang="pt-BR" sz="1500" b="1" dirty="0">
                <a:solidFill>
                  <a:srgbClr val="000000"/>
                </a:solidFill>
              </a:rPr>
              <a:t>e Municipais</a:t>
            </a:r>
            <a:endParaRPr lang="pt-BR" sz="2400" dirty="0">
              <a:solidFill>
                <a:srgbClr val="000000"/>
              </a:solidFill>
            </a:endParaRPr>
          </a:p>
        </p:txBody>
      </p:sp>
      <p:sp>
        <p:nvSpPr>
          <p:cNvPr id="594949" name="AutoShape 1029"/>
          <p:cNvSpPr>
            <a:spLocks noChangeArrowheads="1"/>
          </p:cNvSpPr>
          <p:nvPr/>
        </p:nvSpPr>
        <p:spPr bwMode="auto">
          <a:xfrm>
            <a:off x="679450" y="3638550"/>
            <a:ext cx="1208088" cy="536575"/>
          </a:xfrm>
          <a:prstGeom prst="bevel">
            <a:avLst>
              <a:gd name="adj" fmla="val 12500"/>
            </a:avLst>
          </a:prstGeom>
          <a:solidFill>
            <a:srgbClr val="EBAC0D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9723" tIns="34862" rIns="69723" bIns="34862" anchor="ctr"/>
          <a:lstStyle/>
          <a:p>
            <a:pPr algn="ctr" defTabSz="696913"/>
            <a:r>
              <a:rPr lang="pt-BR" sz="1800" b="1">
                <a:solidFill>
                  <a:srgbClr val="000000"/>
                </a:solidFill>
              </a:rPr>
              <a:t>CPTEC</a:t>
            </a: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594950" name="Line 1030"/>
          <p:cNvSpPr>
            <a:spLocks noChangeShapeType="1"/>
          </p:cNvSpPr>
          <p:nvPr/>
        </p:nvSpPr>
        <p:spPr bwMode="auto">
          <a:xfrm>
            <a:off x="1881188" y="3932238"/>
            <a:ext cx="1427162" cy="482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951" name="Line 1031"/>
          <p:cNvSpPr>
            <a:spLocks noChangeShapeType="1"/>
          </p:cNvSpPr>
          <p:nvPr/>
        </p:nvSpPr>
        <p:spPr bwMode="auto">
          <a:xfrm flipV="1">
            <a:off x="1881188" y="3448050"/>
            <a:ext cx="1462087" cy="4841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952" name="AutoShape 1032"/>
          <p:cNvSpPr>
            <a:spLocks noChangeArrowheads="1"/>
          </p:cNvSpPr>
          <p:nvPr/>
        </p:nvSpPr>
        <p:spPr bwMode="auto">
          <a:xfrm>
            <a:off x="6740525" y="3154363"/>
            <a:ext cx="1739900" cy="1425575"/>
          </a:xfrm>
          <a:prstGeom prst="bevel">
            <a:avLst>
              <a:gd name="adj" fmla="val 12500"/>
            </a:avLst>
          </a:prstGeom>
          <a:solidFill>
            <a:srgbClr val="FF99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9723" tIns="34862" rIns="69723" bIns="34862" anchor="ctr"/>
          <a:lstStyle/>
          <a:p>
            <a:pPr algn="ctr" defTabSz="696913"/>
            <a:r>
              <a:rPr lang="pt-BR" sz="1800" b="1">
                <a:solidFill>
                  <a:srgbClr val="000000"/>
                </a:solidFill>
              </a:rPr>
              <a:t>Estados e</a:t>
            </a:r>
          </a:p>
          <a:p>
            <a:pPr algn="ctr" defTabSz="696913"/>
            <a:r>
              <a:rPr lang="pt-BR" sz="1800" b="1">
                <a:solidFill>
                  <a:srgbClr val="000000"/>
                </a:solidFill>
              </a:rPr>
              <a:t>Municípios</a:t>
            </a: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594954" name="AutoShape 1034"/>
          <p:cNvSpPr>
            <a:spLocks noChangeArrowheads="1"/>
          </p:cNvSpPr>
          <p:nvPr/>
        </p:nvSpPr>
        <p:spPr bwMode="auto">
          <a:xfrm>
            <a:off x="3330575" y="3025775"/>
            <a:ext cx="2552700" cy="811213"/>
          </a:xfrm>
          <a:prstGeom prst="bevel">
            <a:avLst>
              <a:gd name="adj" fmla="val 12500"/>
            </a:avLst>
          </a:prstGeom>
          <a:solidFill>
            <a:srgbClr val="EBAC0D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9723" tIns="34862" rIns="69723" bIns="34862" anchor="ctr"/>
          <a:lstStyle/>
          <a:p>
            <a:pPr algn="ctr" defTabSz="696913"/>
            <a:r>
              <a:rPr lang="pt-BR" sz="1500" b="1" dirty="0" smtClean="0">
                <a:solidFill>
                  <a:srgbClr val="000000"/>
                </a:solidFill>
              </a:rPr>
              <a:t>Defesas Civis Estaduais</a:t>
            </a:r>
            <a:endParaRPr lang="pt-BR" sz="2400" dirty="0">
              <a:solidFill>
                <a:srgbClr val="000000"/>
              </a:solidFill>
            </a:endParaRPr>
          </a:p>
        </p:txBody>
      </p:sp>
      <p:sp>
        <p:nvSpPr>
          <p:cNvPr id="594955" name="Line 1035"/>
          <p:cNvSpPr>
            <a:spLocks noChangeShapeType="1"/>
          </p:cNvSpPr>
          <p:nvPr/>
        </p:nvSpPr>
        <p:spPr bwMode="auto">
          <a:xfrm flipV="1">
            <a:off x="1881188" y="2541588"/>
            <a:ext cx="1462087" cy="1390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957" name="Text Box 1037"/>
          <p:cNvSpPr txBox="1">
            <a:spLocks noChangeArrowheads="1"/>
          </p:cNvSpPr>
          <p:nvPr/>
        </p:nvSpPr>
        <p:spPr bwMode="auto">
          <a:xfrm>
            <a:off x="957263" y="990600"/>
            <a:ext cx="7272337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9723" tIns="34862" rIns="69723" bIns="34862">
            <a:spAutoFit/>
          </a:bodyPr>
          <a:lstStyle>
            <a:lvl1pPr defTabSz="696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49250" defTabSz="696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96913" defTabSz="696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46163" defTabSz="696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393825" defTabSz="696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51025" defTabSz="6969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308225" defTabSz="6969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765425" defTabSz="6969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222625" defTabSz="6969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pt-BR" sz="1800" b="1">
                <a:solidFill>
                  <a:srgbClr val="000000"/>
                </a:solidFill>
              </a:rPr>
              <a:t>A importância da previsão de fenômenos extremos do tempo para apoiar ações de Defesa Civil.</a:t>
            </a:r>
            <a:endParaRPr lang="pt-BR">
              <a:solidFill>
                <a:srgbClr val="000000"/>
              </a:solidFill>
              <a:latin typeface="Impact" charset="0"/>
            </a:endParaRPr>
          </a:p>
        </p:txBody>
      </p:sp>
      <p:sp>
        <p:nvSpPr>
          <p:cNvPr id="594953" name="Line 1033"/>
          <p:cNvSpPr>
            <a:spLocks noChangeShapeType="1"/>
          </p:cNvSpPr>
          <p:nvPr/>
        </p:nvSpPr>
        <p:spPr bwMode="auto">
          <a:xfrm>
            <a:off x="5867400" y="2643188"/>
            <a:ext cx="873125" cy="1228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AutoShape 1028"/>
          <p:cNvSpPr>
            <a:spLocks noChangeArrowheads="1"/>
          </p:cNvSpPr>
          <p:nvPr/>
        </p:nvSpPr>
        <p:spPr bwMode="auto">
          <a:xfrm>
            <a:off x="3313113" y="4800600"/>
            <a:ext cx="2554287" cy="811213"/>
          </a:xfrm>
          <a:prstGeom prst="bevel">
            <a:avLst>
              <a:gd name="adj" fmla="val 12500"/>
            </a:avLst>
          </a:prstGeom>
          <a:solidFill>
            <a:srgbClr val="EBAC0D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9723" tIns="34862" rIns="69723" bIns="34862" anchor="ctr"/>
          <a:lstStyle/>
          <a:p>
            <a:pPr algn="ctr" defTabSz="696913"/>
            <a:r>
              <a:rPr lang="pt-BR" sz="1500" b="1" dirty="0" smtClean="0">
                <a:solidFill>
                  <a:srgbClr val="000000"/>
                </a:solidFill>
              </a:rPr>
              <a:t>CEMADEN</a:t>
            </a:r>
            <a:endParaRPr lang="pt-BR" sz="2400" dirty="0">
              <a:solidFill>
                <a:srgbClr val="000000"/>
              </a:solidFill>
            </a:endParaRPr>
          </a:p>
        </p:txBody>
      </p:sp>
      <p:sp>
        <p:nvSpPr>
          <p:cNvPr id="17" name="Line 1030"/>
          <p:cNvSpPr>
            <a:spLocks noChangeShapeType="1"/>
          </p:cNvSpPr>
          <p:nvPr/>
        </p:nvSpPr>
        <p:spPr bwMode="auto">
          <a:xfrm>
            <a:off x="1828800" y="3886200"/>
            <a:ext cx="14478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" name="Picture 17" descr="logo_CPT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72" y="31044"/>
            <a:ext cx="1181128" cy="6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06248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4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94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94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94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94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94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94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94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94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94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46" grpId="0" autoUpdateAnimBg="0"/>
      <p:bldP spid="594947" grpId="0" animBg="1" autoUpdateAnimBg="0"/>
      <p:bldP spid="594948" grpId="0" animBg="1" autoUpdateAnimBg="0"/>
      <p:bldP spid="594949" grpId="0" animBg="1" autoUpdateAnimBg="0"/>
      <p:bldP spid="594950" grpId="0" animBg="1"/>
      <p:bldP spid="594951" grpId="0" animBg="1"/>
      <p:bldP spid="594952" grpId="0" animBg="1" autoUpdateAnimBg="0"/>
      <p:bldP spid="594954" grpId="0" animBg="1" autoUpdateAnimBg="0"/>
      <p:bldP spid="594955" grpId="0" animBg="1"/>
      <p:bldP spid="594957" grpId="0" autoUpdateAnimBg="0"/>
      <p:bldP spid="594953" grpId="0" animBg="1"/>
      <p:bldP spid="16" grpId="0" animBg="1" autoUpdateAnimBg="0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500" dirty="0">
                <a:latin typeface="ZapfHumnst BT" charset="0"/>
              </a:rPr>
              <a:t>2010: </a:t>
            </a:r>
            <a:r>
              <a:rPr lang="pt-BR" sz="3500" dirty="0" smtClean="0">
                <a:latin typeface="ZapfHumnst BT" charset="0"/>
              </a:rPr>
              <a:t>Supercomputador </a:t>
            </a:r>
            <a:r>
              <a:rPr lang="pt-BR" sz="3500" dirty="0" err="1" smtClean="0">
                <a:latin typeface="ZapfHumnst BT" charset="0"/>
              </a:rPr>
              <a:t>Cray</a:t>
            </a:r>
            <a:r>
              <a:rPr lang="pt-BR" sz="3500" dirty="0" smtClean="0">
                <a:latin typeface="ZapfHumnst BT" charset="0"/>
              </a:rPr>
              <a:t> XT6</a:t>
            </a:r>
            <a:endParaRPr lang="pt-BR" sz="3500" dirty="0">
              <a:latin typeface="ZapfHumnst BT" charset="0"/>
            </a:endParaRPr>
          </a:p>
        </p:txBody>
      </p:sp>
      <p:sp>
        <p:nvSpPr>
          <p:cNvPr id="21507" name="Espaço Reservado para Conteúdo 2"/>
          <p:cNvSpPr>
            <a:spLocks noGrp="1"/>
          </p:cNvSpPr>
          <p:nvPr>
            <p:ph idx="1"/>
          </p:nvPr>
        </p:nvSpPr>
        <p:spPr>
          <a:xfrm>
            <a:off x="381000" y="1219200"/>
            <a:ext cx="8578850" cy="5173663"/>
          </a:xfrm>
        </p:spPr>
        <p:txBody>
          <a:bodyPr/>
          <a:lstStyle/>
          <a:p>
            <a:pPr marL="0" indent="0">
              <a:buFont typeface="Wingdings" charset="0"/>
              <a:buNone/>
            </a:pPr>
            <a:endParaRPr lang="en-US" dirty="0">
              <a:latin typeface="Humnst777 BT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000" dirty="0" smtClean="0">
                <a:latin typeface="Humnst777 BT" charset="0"/>
              </a:rPr>
              <a:t>1.272 </a:t>
            </a:r>
            <a:r>
              <a:rPr lang="en-US" sz="2000" dirty="0" err="1" smtClean="0">
                <a:latin typeface="Humnst777 BT" charset="0"/>
              </a:rPr>
              <a:t>nós</a:t>
            </a:r>
            <a:endParaRPr lang="en-US" sz="2000" dirty="0">
              <a:latin typeface="Humnst777 BT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000" dirty="0" smtClean="0">
                <a:latin typeface="Humnst777 BT" charset="0"/>
              </a:rPr>
              <a:t>30.528 </a:t>
            </a:r>
            <a:r>
              <a:rPr lang="en-US" sz="2000" dirty="0" err="1" smtClean="0">
                <a:latin typeface="Humnst777 BT" charset="0"/>
              </a:rPr>
              <a:t>núcleos</a:t>
            </a:r>
            <a:endParaRPr lang="en-US" sz="2000" dirty="0">
              <a:latin typeface="Humnst777 BT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000" dirty="0" smtClean="0">
                <a:latin typeface="Humnst777 BT" charset="0"/>
              </a:rPr>
              <a:t>39,75 </a:t>
            </a:r>
            <a:r>
              <a:rPr lang="en-US" sz="2000" dirty="0" err="1">
                <a:latin typeface="Humnst777 BT" charset="0"/>
              </a:rPr>
              <a:t>Tbytes</a:t>
            </a:r>
            <a:r>
              <a:rPr lang="en-US" sz="2000" dirty="0">
                <a:latin typeface="Humnst777 BT" charset="0"/>
              </a:rPr>
              <a:t> Memory</a:t>
            </a:r>
          </a:p>
          <a:p>
            <a:pPr marL="0" indent="0">
              <a:buFont typeface="Wingdings" charset="0"/>
              <a:buNone/>
            </a:pPr>
            <a:r>
              <a:rPr lang="en-US" sz="2000" dirty="0" smtClean="0">
                <a:latin typeface="Humnst777 BT" charset="0"/>
              </a:rPr>
              <a:t>15,8 </a:t>
            </a:r>
            <a:r>
              <a:rPr lang="en-US" sz="2000" dirty="0" err="1">
                <a:latin typeface="Humnst777 BT" charset="0"/>
              </a:rPr>
              <a:t>Tflops</a:t>
            </a:r>
            <a:r>
              <a:rPr lang="en-US" sz="2000" dirty="0">
                <a:latin typeface="Humnst777 BT" charset="0"/>
              </a:rPr>
              <a:t> effective</a:t>
            </a:r>
          </a:p>
          <a:p>
            <a:pPr marL="0" indent="0">
              <a:buFont typeface="Wingdings" charset="0"/>
              <a:buNone/>
            </a:pPr>
            <a:r>
              <a:rPr lang="en-US" sz="2000" dirty="0" err="1" smtClean="0">
                <a:latin typeface="Humnst777 BT" charset="0"/>
              </a:rPr>
              <a:t>Armaz</a:t>
            </a:r>
            <a:r>
              <a:rPr lang="en-US" sz="2000" dirty="0" smtClean="0">
                <a:latin typeface="Humnst777 BT" charset="0"/>
              </a:rPr>
              <a:t>. </a:t>
            </a:r>
            <a:r>
              <a:rPr lang="en-US" sz="2000" dirty="0" err="1" smtClean="0">
                <a:latin typeface="Humnst777 BT" charset="0"/>
              </a:rPr>
              <a:t>primário</a:t>
            </a:r>
            <a:r>
              <a:rPr lang="en-US" sz="2000" dirty="0" smtClean="0">
                <a:latin typeface="Humnst777 BT" charset="0"/>
              </a:rPr>
              <a:t>: </a:t>
            </a:r>
            <a:r>
              <a:rPr lang="en-US" sz="2000" dirty="0">
                <a:latin typeface="Humnst777 BT" charset="0"/>
              </a:rPr>
              <a:t>866 TB</a:t>
            </a:r>
          </a:p>
          <a:p>
            <a:pPr marL="0" indent="0">
              <a:buFont typeface="Wingdings" charset="0"/>
              <a:buNone/>
            </a:pPr>
            <a:r>
              <a:rPr lang="en-US" sz="2000" dirty="0" err="1" smtClean="0">
                <a:latin typeface="Humnst777 BT" charset="0"/>
              </a:rPr>
              <a:t>Armaz</a:t>
            </a:r>
            <a:r>
              <a:rPr lang="en-US" sz="2000" dirty="0" smtClean="0">
                <a:latin typeface="Humnst777 BT" charset="0"/>
              </a:rPr>
              <a:t>. </a:t>
            </a:r>
            <a:r>
              <a:rPr lang="en-US" sz="2000" dirty="0" err="1" smtClean="0">
                <a:latin typeface="Humnst777 BT" charset="0"/>
              </a:rPr>
              <a:t>secundário</a:t>
            </a:r>
            <a:r>
              <a:rPr lang="en-US" sz="2000" dirty="0" smtClean="0">
                <a:latin typeface="Humnst777 BT" charset="0"/>
              </a:rPr>
              <a:t>: </a:t>
            </a:r>
            <a:r>
              <a:rPr lang="en-US" sz="2000" dirty="0">
                <a:latin typeface="Humnst777 BT" charset="0"/>
              </a:rPr>
              <a:t>3.84 PB</a:t>
            </a:r>
          </a:p>
        </p:txBody>
      </p:sp>
      <p:pic>
        <p:nvPicPr>
          <p:cNvPr id="2150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276475"/>
            <a:ext cx="5003800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ogo_CPTE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72" y="31044"/>
            <a:ext cx="1181128" cy="6547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mtClean="0">
                <a:solidFill>
                  <a:schemeClr val="tx1"/>
                </a:solidFill>
              </a:rPr>
              <a:t>2016-2019</a:t>
            </a:r>
            <a:endParaRPr lang="pt-BR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169126"/>
            <a:ext cx="86868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 smtClean="0">
                <a:solidFill>
                  <a:schemeClr val="tx1"/>
                </a:solidFill>
              </a:rPr>
              <a:t>Ser a referência nos Trópicos em pesquisas, produtos e modelagem do sistema climático global, incluindo a atmosfera, os oceanos, a superfície continental e a </a:t>
            </a:r>
            <a:r>
              <a:rPr lang="pt-BR" sz="2200" dirty="0" err="1" smtClean="0">
                <a:solidFill>
                  <a:schemeClr val="tx1"/>
                </a:solidFill>
              </a:rPr>
              <a:t>criosfera</a:t>
            </a:r>
            <a:r>
              <a:rPr lang="pt-BR" sz="2200" dirty="0" smtClean="0">
                <a:solidFill>
                  <a:schemeClr val="tx1"/>
                </a:solidFill>
              </a:rPr>
              <a:t> em:</a:t>
            </a:r>
          </a:p>
          <a:p>
            <a:pPr algn="just"/>
            <a:endParaRPr lang="pt-BR" sz="2200" dirty="0" smtClean="0">
              <a:solidFill>
                <a:schemeClr val="tx1"/>
              </a:solidFill>
            </a:endParaRPr>
          </a:p>
          <a:p>
            <a:pPr marL="457200" indent="-457200" algn="just">
              <a:buAutoNum type="alphaLcParenR"/>
            </a:pPr>
            <a:r>
              <a:rPr lang="pt-BR" sz="2200" dirty="0" smtClean="0">
                <a:solidFill>
                  <a:schemeClr val="tx1"/>
                </a:solidFill>
              </a:rPr>
              <a:t>Previsão de tempo (eventos extremos)</a:t>
            </a:r>
          </a:p>
          <a:p>
            <a:pPr marL="457200" indent="-457200" algn="just">
              <a:buAutoNum type="alphaLcParenR"/>
            </a:pPr>
            <a:r>
              <a:rPr lang="pt-BR" sz="2200" dirty="0" smtClean="0">
                <a:solidFill>
                  <a:schemeClr val="tx1"/>
                </a:solidFill>
              </a:rPr>
              <a:t>Previsão imediata (</a:t>
            </a:r>
            <a:r>
              <a:rPr lang="pt-BR" sz="2200" dirty="0" err="1" smtClean="0">
                <a:solidFill>
                  <a:schemeClr val="tx1"/>
                </a:solidFill>
              </a:rPr>
              <a:t>nowcasting</a:t>
            </a:r>
            <a:r>
              <a:rPr lang="pt-BR" sz="2200" dirty="0" smtClean="0">
                <a:solidFill>
                  <a:schemeClr val="tx1"/>
                </a:solidFill>
              </a:rPr>
              <a:t>)</a:t>
            </a:r>
          </a:p>
          <a:p>
            <a:pPr marL="457200" indent="-457200" algn="just">
              <a:buFontTx/>
              <a:buAutoNum type="alphaLcParenR"/>
            </a:pPr>
            <a:r>
              <a:rPr lang="pt-BR" sz="2200" dirty="0" smtClean="0">
                <a:solidFill>
                  <a:schemeClr val="tx1"/>
                </a:solidFill>
              </a:rPr>
              <a:t>Previsão </a:t>
            </a:r>
            <a:r>
              <a:rPr lang="pt-BR" dirty="0" smtClean="0">
                <a:solidFill>
                  <a:schemeClr val="tx1"/>
                </a:solidFill>
              </a:rPr>
              <a:t>estendida (até 30 dias)</a:t>
            </a:r>
            <a:r>
              <a:rPr lang="pt-BR" sz="2200" dirty="0" smtClean="0">
                <a:solidFill>
                  <a:schemeClr val="tx1"/>
                </a:solidFill>
              </a:rPr>
              <a:t> </a:t>
            </a:r>
          </a:p>
          <a:p>
            <a:pPr marL="457200" indent="-457200" algn="just">
              <a:buAutoNum type="alphaLcParenR"/>
            </a:pPr>
            <a:r>
              <a:rPr lang="pt-BR" sz="2200" dirty="0" smtClean="0">
                <a:solidFill>
                  <a:schemeClr val="tx1"/>
                </a:solidFill>
              </a:rPr>
              <a:t>Previsão climática sazonal</a:t>
            </a:r>
          </a:p>
          <a:p>
            <a:pPr marL="457200" indent="-457200" algn="just">
              <a:buAutoNum type="alphaLcParenR"/>
            </a:pPr>
            <a:r>
              <a:rPr lang="pt-BR" sz="2200" dirty="0" smtClean="0">
                <a:solidFill>
                  <a:schemeClr val="tx1"/>
                </a:solidFill>
              </a:rPr>
              <a:t>Qualidade do ar</a:t>
            </a:r>
          </a:p>
          <a:p>
            <a:pPr marL="457200" indent="-457200" algn="just">
              <a:buAutoNum type="alphaLcParenR"/>
            </a:pPr>
            <a:r>
              <a:rPr lang="pt-BR" sz="2200" dirty="0" smtClean="0">
                <a:solidFill>
                  <a:schemeClr val="tx1"/>
                </a:solidFill>
              </a:rPr>
              <a:t>Agitação </a:t>
            </a:r>
            <a:r>
              <a:rPr lang="pt-BR" sz="2200" dirty="0" smtClean="0">
                <a:solidFill>
                  <a:schemeClr val="tx1"/>
                </a:solidFill>
              </a:rPr>
              <a:t>marítima</a:t>
            </a:r>
            <a:r>
              <a:rPr lang="pt-BR" dirty="0">
                <a:solidFill>
                  <a:schemeClr val="tx1"/>
                </a:solidFill>
              </a:rPr>
              <a:t> </a:t>
            </a:r>
            <a:endParaRPr lang="pt-BR" sz="2200" dirty="0" smtClean="0">
              <a:solidFill>
                <a:schemeClr val="tx1"/>
              </a:solidFill>
            </a:endParaRPr>
          </a:p>
          <a:p>
            <a:pPr marL="457200" indent="-457200" algn="just">
              <a:buAutoNum type="alphaLcParenR"/>
            </a:pPr>
            <a:r>
              <a:rPr lang="pt-BR" sz="2200" dirty="0" smtClean="0">
                <a:solidFill>
                  <a:schemeClr val="tx1"/>
                </a:solidFill>
              </a:rPr>
              <a:t>Circulação costeira </a:t>
            </a:r>
          </a:p>
          <a:p>
            <a:pPr algn="just"/>
            <a:endParaRPr lang="pt-BR" sz="2200" dirty="0">
              <a:solidFill>
                <a:schemeClr val="tx1"/>
              </a:solidFill>
            </a:endParaRPr>
          </a:p>
        </p:txBody>
      </p:sp>
      <p:pic>
        <p:nvPicPr>
          <p:cNvPr id="4" name="Picture 3" descr="logo_CPT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72" y="31044"/>
            <a:ext cx="1181128" cy="6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66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dirty="0" smtClean="0">
                <a:latin typeface="ZapfHumnst BT" charset="0"/>
              </a:rPr>
              <a:t>Obrigado </a:t>
            </a:r>
            <a:endParaRPr lang="pt-BR" dirty="0">
              <a:latin typeface="ZapfHumnst BT" charset="0"/>
            </a:endParaRPr>
          </a:p>
        </p:txBody>
      </p:sp>
      <p:sp>
        <p:nvSpPr>
          <p:cNvPr id="72707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CA" dirty="0" smtClean="0">
                <a:latin typeface="Humnst777 BT" charset="0"/>
              </a:rPr>
              <a:t>A. D. </a:t>
            </a:r>
            <a:r>
              <a:rPr lang="en-CA" dirty="0" err="1" smtClean="0">
                <a:latin typeface="Humnst777 BT" charset="0"/>
              </a:rPr>
              <a:t>Moura</a:t>
            </a:r>
            <a:endParaRPr lang="en-CA" dirty="0" smtClean="0">
              <a:latin typeface="Humnst777 BT" charset="0"/>
            </a:endParaRPr>
          </a:p>
          <a:p>
            <a:pPr>
              <a:buFont typeface="Wingdings" charset="0"/>
              <a:buNone/>
            </a:pPr>
            <a:r>
              <a:rPr lang="en-US" dirty="0" smtClean="0">
                <a:latin typeface="Humnst777 BT" charset="0"/>
              </a:rPr>
              <a:t>D</a:t>
            </a:r>
            <a:r>
              <a:rPr lang="en-CA" dirty="0" err="1" smtClean="0">
                <a:latin typeface="Humnst777 BT" charset="0"/>
              </a:rPr>
              <a:t>ivi</a:t>
            </a:r>
            <a:r>
              <a:rPr lang="en-CA" dirty="0" err="1" smtClean="0">
                <a:latin typeface="Humnst777 BT" charset="0"/>
              </a:rPr>
              <a:t>no.moura@inpe.br</a:t>
            </a:r>
            <a:endParaRPr lang="en-CA" dirty="0">
              <a:latin typeface="Humnst777 BT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err="1" smtClean="0">
                <a:latin typeface="Calibri" charset="0"/>
              </a:rPr>
              <a:t>Atualiza</a:t>
            </a:r>
            <a:r>
              <a:rPr lang="en-US" sz="2800" dirty="0" err="1" smtClean="0">
                <a:latin typeface="Calibri" charset="0"/>
              </a:rPr>
              <a:t>ção</a:t>
            </a:r>
            <a:r>
              <a:rPr lang="en-US" sz="2800" dirty="0" smtClean="0">
                <a:latin typeface="Calibri" charset="0"/>
              </a:rPr>
              <a:t> do super-</a:t>
            </a:r>
            <a:r>
              <a:rPr lang="en-US" sz="2800" dirty="0" err="1" smtClean="0">
                <a:latin typeface="Calibri" charset="0"/>
              </a:rPr>
              <a:t>computador</a:t>
            </a:r>
            <a:r>
              <a:rPr lang="en-US" sz="2800" dirty="0" smtClean="0">
                <a:latin typeface="Calibri" charset="0"/>
              </a:rPr>
              <a:t> </a:t>
            </a:r>
            <a:r>
              <a:rPr lang="en-US" sz="2800" dirty="0" smtClean="0">
                <a:latin typeface="Calibri" charset="0"/>
              </a:rPr>
              <a:t>do </a:t>
            </a:r>
            <a:r>
              <a:rPr lang="en-US" sz="2800" dirty="0">
                <a:latin typeface="Calibri" charset="0"/>
              </a:rPr>
              <a:t>CPTEC-INPE </a:t>
            </a:r>
            <a:endParaRPr lang="pt-BR" sz="2000" dirty="0">
              <a:latin typeface="Calibri" charset="0"/>
            </a:endParaRPr>
          </a:p>
        </p:txBody>
      </p:sp>
      <p:sp>
        <p:nvSpPr>
          <p:cNvPr id="12290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11188" y="1341438"/>
            <a:ext cx="8229600" cy="5040312"/>
          </a:xfrm>
        </p:spPr>
        <p:txBody>
          <a:bodyPr/>
          <a:lstStyle/>
          <a:p>
            <a:pPr eaLnBrk="1" hangingPunct="1"/>
            <a:r>
              <a:rPr lang="pt-BR" dirty="0">
                <a:latin typeface="Calibri" charset="0"/>
              </a:rPr>
              <a:t>CPTEC-INPE </a:t>
            </a:r>
            <a:r>
              <a:rPr lang="pt-BR" dirty="0" smtClean="0">
                <a:latin typeface="Calibri" charset="0"/>
              </a:rPr>
              <a:t>precisa ter uma previs</a:t>
            </a:r>
            <a:r>
              <a:rPr lang="pt-BR" dirty="0" smtClean="0">
                <a:latin typeface="Calibri" charset="0"/>
              </a:rPr>
              <a:t>ão </a:t>
            </a:r>
            <a:r>
              <a:rPr lang="pt-BR" dirty="0" smtClean="0">
                <a:latin typeface="Calibri" charset="0"/>
              </a:rPr>
              <a:t>competitiva</a:t>
            </a:r>
          </a:p>
          <a:p>
            <a:pPr eaLnBrk="1" hangingPunct="1"/>
            <a:r>
              <a:rPr lang="pt-BR" dirty="0" smtClean="0">
                <a:latin typeface="Calibri" charset="0"/>
              </a:rPr>
              <a:t>N</a:t>
            </a:r>
            <a:r>
              <a:rPr lang="pt-BR" dirty="0" smtClean="0">
                <a:latin typeface="Calibri" charset="0"/>
              </a:rPr>
              <a:t>ecess</a:t>
            </a:r>
            <a:r>
              <a:rPr lang="pt-BR" dirty="0" smtClean="0">
                <a:latin typeface="Calibri" charset="0"/>
              </a:rPr>
              <a:t>idade de aumentar </a:t>
            </a:r>
            <a:r>
              <a:rPr lang="pt-BR" dirty="0" smtClean="0">
                <a:latin typeface="Calibri" charset="0"/>
              </a:rPr>
              <a:t>a resolu</a:t>
            </a:r>
            <a:r>
              <a:rPr lang="pt-BR" dirty="0" smtClean="0">
                <a:latin typeface="Calibri" charset="0"/>
              </a:rPr>
              <a:t>ção dos modelos</a:t>
            </a:r>
            <a:endParaRPr lang="pt-BR" dirty="0" smtClean="0">
              <a:latin typeface="Calibri" charset="0"/>
            </a:endParaRPr>
          </a:p>
          <a:p>
            <a:pPr eaLnBrk="1" hangingPunct="1"/>
            <a:r>
              <a:rPr lang="pt-BR" b="1" dirty="0" smtClean="0">
                <a:latin typeface="Calibri" charset="0"/>
              </a:rPr>
              <a:t>Passado:</a:t>
            </a:r>
            <a:r>
              <a:rPr lang="pt-BR" dirty="0" smtClean="0">
                <a:latin typeface="Calibri" charset="0"/>
              </a:rPr>
              <a:t> migra</a:t>
            </a:r>
            <a:r>
              <a:rPr lang="pt-BR" dirty="0" smtClean="0">
                <a:latin typeface="Calibri" charset="0"/>
              </a:rPr>
              <a:t>ção do </a:t>
            </a:r>
            <a:r>
              <a:rPr lang="pt-BR" dirty="0" smtClean="0">
                <a:latin typeface="Calibri" charset="0"/>
              </a:rPr>
              <a:t>NEC </a:t>
            </a:r>
            <a:r>
              <a:rPr lang="pt-BR" dirty="0">
                <a:latin typeface="Calibri" charset="0"/>
              </a:rPr>
              <a:t>SX6 </a:t>
            </a:r>
            <a:r>
              <a:rPr lang="pt-BR" dirty="0" smtClean="0">
                <a:latin typeface="Calibri" charset="0"/>
              </a:rPr>
              <a:t>para o </a:t>
            </a:r>
            <a:r>
              <a:rPr lang="pt-BR" dirty="0" err="1" smtClean="0">
                <a:latin typeface="Calibri" charset="0"/>
              </a:rPr>
              <a:t>Cray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dirty="0">
                <a:latin typeface="Calibri" charset="0"/>
              </a:rPr>
              <a:t>XE6</a:t>
            </a:r>
          </a:p>
          <a:p>
            <a:pPr lvl="1" eaLnBrk="1" hangingPunct="1"/>
            <a:r>
              <a:rPr lang="pt-BR" b="1" dirty="0">
                <a:latin typeface="Calibri" charset="0"/>
              </a:rPr>
              <a:t>GCAM (General </a:t>
            </a:r>
            <a:r>
              <a:rPr lang="pt-BR" b="1" dirty="0" err="1">
                <a:latin typeface="Calibri" charset="0"/>
              </a:rPr>
              <a:t>Circulation</a:t>
            </a:r>
            <a:r>
              <a:rPr lang="pt-BR" b="1" dirty="0">
                <a:latin typeface="Calibri" charset="0"/>
              </a:rPr>
              <a:t> </a:t>
            </a:r>
            <a:r>
              <a:rPr lang="pt-BR" b="1" dirty="0" err="1">
                <a:latin typeface="Calibri" charset="0"/>
              </a:rPr>
              <a:t>Atmospheric</a:t>
            </a:r>
            <a:r>
              <a:rPr lang="pt-BR" b="1" dirty="0">
                <a:latin typeface="Calibri" charset="0"/>
              </a:rPr>
              <a:t> </a:t>
            </a:r>
            <a:r>
              <a:rPr lang="pt-BR" b="1" dirty="0" err="1">
                <a:latin typeface="Calibri" charset="0"/>
              </a:rPr>
              <a:t>Model</a:t>
            </a:r>
            <a:r>
              <a:rPr lang="pt-BR" b="1" dirty="0">
                <a:latin typeface="Calibri" charset="0"/>
              </a:rPr>
              <a:t>): </a:t>
            </a:r>
          </a:p>
          <a:p>
            <a:pPr lvl="2" eaLnBrk="1" hangingPunct="1">
              <a:buFont typeface="Calibri" charset="0"/>
              <a:buAutoNum type="arabicPeriod"/>
            </a:pPr>
            <a:r>
              <a:rPr lang="pt-BR" sz="2400" b="1" dirty="0" smtClean="0">
                <a:latin typeface="Calibri" charset="0"/>
                <a:ea typeface="ヒラギノ角ゴ Pro W3" charset="0"/>
              </a:rPr>
              <a:t>De:</a:t>
            </a:r>
            <a:r>
              <a:rPr lang="pt-BR" sz="2400" dirty="0" smtClean="0">
                <a:latin typeface="Calibri" charset="0"/>
                <a:ea typeface="ヒラギノ角ゴ Pro W3" charset="0"/>
              </a:rPr>
              <a:t> </a:t>
            </a:r>
            <a:r>
              <a:rPr lang="pt-BR" sz="2400" dirty="0">
                <a:latin typeface="Calibri" charset="0"/>
                <a:ea typeface="ヒラギノ角ゴ Pro W3" charset="0"/>
              </a:rPr>
              <a:t>T299L64 (~45 km) | </a:t>
            </a:r>
            <a:r>
              <a:rPr lang="pt-BR" sz="2400" b="1" dirty="0" smtClean="0">
                <a:latin typeface="Calibri" charset="0"/>
                <a:ea typeface="ヒラギノ角ゴ Pro W3" charset="0"/>
              </a:rPr>
              <a:t>Objetivo:</a:t>
            </a:r>
            <a:r>
              <a:rPr lang="pt-BR" sz="2400" dirty="0" smtClean="0">
                <a:latin typeface="Calibri" charset="0"/>
                <a:ea typeface="ヒラギノ角ゴ Pro W3" charset="0"/>
              </a:rPr>
              <a:t>T666L96 </a:t>
            </a:r>
            <a:r>
              <a:rPr lang="pt-BR" sz="2400" dirty="0">
                <a:latin typeface="Calibri" charset="0"/>
                <a:ea typeface="ヒラギノ角ゴ Pro W3" charset="0"/>
              </a:rPr>
              <a:t>(~20 km) </a:t>
            </a:r>
          </a:p>
          <a:p>
            <a:pPr lvl="1" eaLnBrk="1" hangingPunct="1"/>
            <a:r>
              <a:rPr lang="pt-BR" b="1" dirty="0" smtClean="0">
                <a:latin typeface="Calibri" charset="0"/>
              </a:rPr>
              <a:t>Previs</a:t>
            </a:r>
            <a:r>
              <a:rPr lang="pt-BR" b="1" dirty="0" smtClean="0">
                <a:latin typeface="Calibri" charset="0"/>
              </a:rPr>
              <a:t>ão por “e</a:t>
            </a:r>
            <a:r>
              <a:rPr lang="pt-BR" b="1" dirty="0" smtClean="0">
                <a:latin typeface="Calibri" charset="0"/>
              </a:rPr>
              <a:t>nsemble</a:t>
            </a:r>
            <a:r>
              <a:rPr lang="pt-BR" b="1" dirty="0" smtClean="0">
                <a:latin typeface="Calibri" charset="0"/>
              </a:rPr>
              <a:t>”</a:t>
            </a:r>
            <a:r>
              <a:rPr lang="pt-BR" b="1" dirty="0" smtClean="0">
                <a:latin typeface="Calibri" charset="0"/>
              </a:rPr>
              <a:t>: </a:t>
            </a:r>
            <a:endParaRPr lang="pt-BR" b="1" dirty="0">
              <a:latin typeface="Calibri" charset="0"/>
            </a:endParaRPr>
          </a:p>
          <a:p>
            <a:pPr lvl="2" eaLnBrk="1" hangingPunct="1">
              <a:buFont typeface="Calibri" charset="0"/>
              <a:buAutoNum type="arabicPeriod"/>
            </a:pPr>
            <a:r>
              <a:rPr lang="pt-BR" sz="2400" b="1" dirty="0" smtClean="0">
                <a:latin typeface="Calibri" charset="0"/>
                <a:ea typeface="ヒラギノ角ゴ Pro W3" charset="0"/>
              </a:rPr>
              <a:t>De:</a:t>
            </a:r>
            <a:r>
              <a:rPr lang="pt-BR" sz="2400" dirty="0" smtClean="0">
                <a:latin typeface="Calibri" charset="0"/>
                <a:ea typeface="ヒラギノ角ゴ Pro W3" charset="0"/>
              </a:rPr>
              <a:t> </a:t>
            </a:r>
            <a:r>
              <a:rPr lang="pt-BR" sz="2400" dirty="0">
                <a:latin typeface="Calibri" charset="0"/>
                <a:ea typeface="ヒラギノ角ゴ Pro W3" charset="0"/>
              </a:rPr>
              <a:t>T126L28 (15 M) | </a:t>
            </a:r>
            <a:r>
              <a:rPr lang="pt-BR" sz="2400" b="1" dirty="0" smtClean="0">
                <a:latin typeface="Calibri" charset="0"/>
                <a:ea typeface="ヒラギノ角ゴ Pro W3" charset="0"/>
              </a:rPr>
              <a:t>Objetivo: </a:t>
            </a:r>
            <a:r>
              <a:rPr lang="pt-BR" sz="2400" dirty="0">
                <a:latin typeface="Calibri" charset="0"/>
                <a:ea typeface="ヒラギノ角ゴ Pro W3" charset="0"/>
              </a:rPr>
              <a:t>T170L42 (51 M)</a:t>
            </a:r>
          </a:p>
          <a:p>
            <a:pPr lvl="1" eaLnBrk="1" hangingPunct="1"/>
            <a:r>
              <a:rPr lang="pt-BR" b="1" dirty="0">
                <a:latin typeface="Calibri" charset="0"/>
              </a:rPr>
              <a:t>CCATT-BRAMS: </a:t>
            </a:r>
            <a:r>
              <a:rPr lang="pt-BR" b="1" dirty="0" smtClean="0">
                <a:latin typeface="Calibri" charset="0"/>
              </a:rPr>
              <a:t>Am</a:t>
            </a:r>
            <a:r>
              <a:rPr lang="pt-BR" b="1" dirty="0" smtClean="0">
                <a:latin typeface="Calibri" charset="0"/>
              </a:rPr>
              <a:t>éri</a:t>
            </a:r>
            <a:r>
              <a:rPr lang="pt-BR" b="1" dirty="0" smtClean="0">
                <a:latin typeface="Calibri" charset="0"/>
              </a:rPr>
              <a:t>ca do Sul</a:t>
            </a:r>
            <a:endParaRPr lang="pt-BR" b="1" dirty="0">
              <a:latin typeface="Calibri" charset="0"/>
            </a:endParaRPr>
          </a:p>
          <a:p>
            <a:pPr lvl="2" eaLnBrk="1" hangingPunct="1">
              <a:buFont typeface="Calibri" charset="0"/>
              <a:buAutoNum type="arabicPeriod"/>
            </a:pPr>
            <a:r>
              <a:rPr lang="pt-BR" sz="2400" b="1" dirty="0" smtClean="0">
                <a:latin typeface="Calibri" charset="0"/>
                <a:ea typeface="ヒラギノ角ゴ Pro W3" charset="0"/>
              </a:rPr>
              <a:t>De:</a:t>
            </a:r>
            <a:r>
              <a:rPr lang="pt-BR" sz="2400" dirty="0" smtClean="0">
                <a:latin typeface="Calibri" charset="0"/>
                <a:ea typeface="ヒラギノ角ゴ Pro W3" charset="0"/>
              </a:rPr>
              <a:t> </a:t>
            </a:r>
            <a:r>
              <a:rPr lang="pt-BR" sz="2400" dirty="0">
                <a:latin typeface="Calibri" charset="0"/>
                <a:ea typeface="ヒラギノ角ゴ Pro W3" charset="0"/>
              </a:rPr>
              <a:t>20 km | </a:t>
            </a:r>
            <a:r>
              <a:rPr lang="pt-BR" sz="2400" b="1" dirty="0" smtClean="0">
                <a:latin typeface="Calibri" charset="0"/>
                <a:ea typeface="ヒラギノ角ゴ Pro W3" charset="0"/>
              </a:rPr>
              <a:t>Objetivo:</a:t>
            </a:r>
            <a:r>
              <a:rPr lang="pt-BR" sz="2400" dirty="0" smtClean="0">
                <a:latin typeface="Calibri" charset="0"/>
                <a:ea typeface="ヒラギノ角ゴ Pro W3" charset="0"/>
              </a:rPr>
              <a:t> </a:t>
            </a:r>
            <a:r>
              <a:rPr lang="pt-BR" sz="2400" dirty="0">
                <a:latin typeface="Calibri" charset="0"/>
                <a:ea typeface="ヒラギノ角ゴ Pro W3" charset="0"/>
              </a:rPr>
              <a:t>5 km</a:t>
            </a:r>
          </a:p>
          <a:p>
            <a:pPr lvl="2" eaLnBrk="1" hangingPunct="1">
              <a:buFont typeface="Calibri" charset="0"/>
              <a:buAutoNum type="arabicPeriod"/>
            </a:pPr>
            <a:r>
              <a:rPr lang="pt-BR" sz="2400" b="1" dirty="0" smtClean="0">
                <a:latin typeface="Calibri" charset="0"/>
                <a:ea typeface="ヒラギノ角ゴ Pro W3" charset="0"/>
              </a:rPr>
              <a:t>Escala</a:t>
            </a:r>
            <a:r>
              <a:rPr lang="pt-BR" sz="2400" dirty="0" smtClean="0">
                <a:latin typeface="Calibri" charset="0"/>
                <a:ea typeface="ヒラギノ角ゴ Pro W3" charset="0"/>
              </a:rPr>
              <a:t>: at</a:t>
            </a:r>
            <a:r>
              <a:rPr lang="pt-BR" sz="2400" dirty="0" smtClean="0">
                <a:latin typeface="Calibri" charset="0"/>
                <a:ea typeface="ヒラギノ角ゴ Pro W3" charset="0"/>
              </a:rPr>
              <a:t>é</a:t>
            </a:r>
            <a:r>
              <a:rPr lang="pt-BR" sz="2400" dirty="0" smtClean="0">
                <a:latin typeface="Calibri" charset="0"/>
                <a:ea typeface="ヒラギノ角ゴ Pro W3" charset="0"/>
              </a:rPr>
              <a:t> 10.000 </a:t>
            </a:r>
            <a:r>
              <a:rPr lang="pt-BR" sz="2400" dirty="0" smtClean="0">
                <a:latin typeface="Calibri" charset="0"/>
                <a:ea typeface="ヒラギノ角ゴ Pro W3" charset="0"/>
              </a:rPr>
              <a:t>“</a:t>
            </a:r>
            <a:r>
              <a:rPr lang="pt-BR" sz="2400" dirty="0" smtClean="0">
                <a:latin typeface="Calibri" charset="0"/>
                <a:ea typeface="ヒラギノ角ゴ Pro W3" charset="0"/>
              </a:rPr>
              <a:t>cores</a:t>
            </a:r>
            <a:r>
              <a:rPr lang="pt-BR" sz="2400" dirty="0" smtClean="0">
                <a:latin typeface="Calibri" charset="0"/>
                <a:ea typeface="ヒラギノ角ゴ Pro W3" charset="0"/>
              </a:rPr>
              <a:t>” (de processamento)</a:t>
            </a:r>
            <a:endParaRPr lang="pt-BR" sz="2400" dirty="0">
              <a:latin typeface="Calibri" charset="0"/>
              <a:ea typeface="ヒラギノ角ゴ Pro W3" charset="0"/>
            </a:endParaRPr>
          </a:p>
          <a:p>
            <a:pPr lvl="1" eaLnBrk="1" hangingPunct="1"/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09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err="1" smtClean="0">
                <a:latin typeface="Calibri" charset="0"/>
              </a:rPr>
              <a:t>Atualização</a:t>
            </a:r>
            <a:r>
              <a:rPr lang="en-US" sz="2800" dirty="0" smtClean="0">
                <a:latin typeface="Calibri" charset="0"/>
              </a:rPr>
              <a:t> do super-</a:t>
            </a:r>
            <a:r>
              <a:rPr lang="en-US" sz="2800" dirty="0" err="1" smtClean="0">
                <a:latin typeface="Calibri" charset="0"/>
              </a:rPr>
              <a:t>computador</a:t>
            </a:r>
            <a:r>
              <a:rPr lang="en-US" sz="2800" dirty="0" smtClean="0">
                <a:latin typeface="Calibri" charset="0"/>
              </a:rPr>
              <a:t> do CPTEC-INPE</a:t>
            </a:r>
            <a:r>
              <a:rPr lang="en-US" sz="2000" dirty="0" smtClean="0">
                <a:latin typeface="Calibri" charset="0"/>
              </a:rPr>
              <a:t> </a:t>
            </a:r>
            <a:endParaRPr lang="pt-BR" sz="2000" dirty="0">
              <a:latin typeface="Calibri" charset="0"/>
            </a:endParaRPr>
          </a:p>
        </p:txBody>
      </p:sp>
      <p:sp>
        <p:nvSpPr>
          <p:cNvPr id="14338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11188" y="1341438"/>
            <a:ext cx="8229600" cy="5040312"/>
          </a:xfrm>
        </p:spPr>
        <p:txBody>
          <a:bodyPr/>
          <a:lstStyle/>
          <a:p>
            <a:pPr eaLnBrk="1" hangingPunct="1"/>
            <a:r>
              <a:rPr lang="pt-BR" dirty="0">
                <a:latin typeface="Calibri" charset="0"/>
              </a:rPr>
              <a:t>CPTEC-INPE </a:t>
            </a:r>
            <a:r>
              <a:rPr lang="pt-BR" dirty="0" smtClean="0">
                <a:latin typeface="Calibri" charset="0"/>
              </a:rPr>
              <a:t>precisa ter uma previsão competitiva</a:t>
            </a:r>
            <a:endParaRPr lang="pt-BR" dirty="0">
              <a:latin typeface="Calibri" charset="0"/>
            </a:endParaRPr>
          </a:p>
          <a:p>
            <a:pPr eaLnBrk="1" hangingPunct="1"/>
            <a:r>
              <a:rPr lang="pt-BR" dirty="0" smtClean="0">
                <a:latin typeface="Calibri" charset="0"/>
              </a:rPr>
              <a:t>Necessidade de aumentar a resolução dos modelos</a:t>
            </a:r>
            <a:endParaRPr lang="pt-BR" dirty="0">
              <a:latin typeface="Calibri" charset="0"/>
            </a:endParaRPr>
          </a:p>
          <a:p>
            <a:pPr eaLnBrk="1" hangingPunct="1"/>
            <a:r>
              <a:rPr lang="pt-BR" dirty="0" smtClean="0">
                <a:latin typeface="Calibri" charset="0"/>
              </a:rPr>
              <a:t>Migra</a:t>
            </a:r>
            <a:r>
              <a:rPr lang="pt-BR" dirty="0" smtClean="0">
                <a:latin typeface="Calibri" charset="0"/>
              </a:rPr>
              <a:t>ção</a:t>
            </a:r>
            <a:r>
              <a:rPr lang="pt-BR" dirty="0" smtClean="0">
                <a:latin typeface="Calibri" charset="0"/>
              </a:rPr>
              <a:t> do NEC </a:t>
            </a:r>
            <a:r>
              <a:rPr lang="pt-BR" dirty="0">
                <a:latin typeface="Calibri" charset="0"/>
              </a:rPr>
              <a:t>SX6 </a:t>
            </a:r>
            <a:r>
              <a:rPr lang="pt-BR" dirty="0" smtClean="0">
                <a:latin typeface="Calibri" charset="0"/>
              </a:rPr>
              <a:t>para o </a:t>
            </a:r>
            <a:r>
              <a:rPr lang="pt-BR" dirty="0" err="1" smtClean="0">
                <a:latin typeface="Calibri" charset="0"/>
              </a:rPr>
              <a:t>Cray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dirty="0">
                <a:latin typeface="Calibri" charset="0"/>
              </a:rPr>
              <a:t>XE6:</a:t>
            </a:r>
          </a:p>
          <a:p>
            <a:pPr eaLnBrk="1" hangingPunct="1"/>
            <a:endParaRPr lang="pt-BR" sz="1400" dirty="0">
              <a:latin typeface="Calibri" charset="0"/>
            </a:endParaRPr>
          </a:p>
          <a:p>
            <a:pPr eaLnBrk="1" hangingPunct="1"/>
            <a:endParaRPr lang="pt-BR" dirty="0">
              <a:latin typeface="Calibri" charset="0"/>
            </a:endParaRPr>
          </a:p>
          <a:p>
            <a:pPr eaLnBrk="1" hangingPunct="1"/>
            <a:endParaRPr lang="pt-BR" dirty="0">
              <a:latin typeface="Calibri" charset="0"/>
            </a:endParaRPr>
          </a:p>
          <a:p>
            <a:pPr eaLnBrk="1" hangingPunct="1"/>
            <a:endParaRPr lang="pt-BR" dirty="0">
              <a:latin typeface="Calibri" charset="0"/>
            </a:endParaRPr>
          </a:p>
          <a:p>
            <a:pPr eaLnBrk="1" hangingPunct="1"/>
            <a:endParaRPr lang="pt-BR" dirty="0">
              <a:latin typeface="Calibri" charset="0"/>
            </a:endParaRPr>
          </a:p>
          <a:p>
            <a:pPr lvl="1" eaLnBrk="1" hangingPunct="1"/>
            <a:r>
              <a:rPr lang="pt-BR" sz="2000" dirty="0">
                <a:latin typeface="Calibri" charset="0"/>
              </a:rPr>
              <a:t>GCAM: General </a:t>
            </a:r>
            <a:r>
              <a:rPr lang="pt-BR" sz="2000" dirty="0" err="1">
                <a:latin typeface="Calibri" charset="0"/>
              </a:rPr>
              <a:t>Circulation</a:t>
            </a:r>
            <a:r>
              <a:rPr lang="pt-BR" sz="2000" dirty="0">
                <a:latin typeface="Calibri" charset="0"/>
              </a:rPr>
              <a:t> </a:t>
            </a:r>
            <a:r>
              <a:rPr lang="pt-BR" sz="2000" dirty="0" err="1">
                <a:latin typeface="Calibri" charset="0"/>
              </a:rPr>
              <a:t>Atmospheric</a:t>
            </a:r>
            <a:r>
              <a:rPr lang="pt-BR" sz="2000" dirty="0">
                <a:latin typeface="Calibri" charset="0"/>
              </a:rPr>
              <a:t> </a:t>
            </a:r>
            <a:r>
              <a:rPr lang="pt-BR" sz="2000" dirty="0" err="1">
                <a:latin typeface="Calibri" charset="0"/>
              </a:rPr>
              <a:t>Model</a:t>
            </a:r>
            <a:endParaRPr lang="pt-BR" sz="2000" dirty="0">
              <a:latin typeface="Calibri" charset="0"/>
            </a:endParaRPr>
          </a:p>
          <a:p>
            <a:pPr lvl="1" eaLnBrk="1" hangingPunct="1"/>
            <a:r>
              <a:rPr lang="en-US" sz="2000" dirty="0">
                <a:latin typeface="Calibri" charset="0"/>
              </a:rPr>
              <a:t>(CCATT-) BRAMS: (Environmental) Regional model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266872"/>
              </p:ext>
            </p:extLst>
          </p:nvPr>
        </p:nvGraphicFramePr>
        <p:xfrm>
          <a:off x="1116013" y="2997200"/>
          <a:ext cx="6696075" cy="1936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025"/>
                <a:gridCol w="2232025"/>
                <a:gridCol w="2232025"/>
              </a:tblGrid>
              <a:tr h="432165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Modelo</a:t>
                      </a:r>
                      <a:r>
                        <a:rPr lang="en-US" sz="1800" dirty="0" smtClean="0"/>
                        <a:t>/</a:t>
                      </a:r>
                      <a:r>
                        <a:rPr lang="en-US" sz="1800" dirty="0" err="1" smtClean="0"/>
                        <a:t>sistema</a:t>
                      </a:r>
                      <a:endParaRPr lang="en-US" sz="1800" dirty="0"/>
                    </a:p>
                  </a:txBody>
                  <a:tcPr marL="91431" marR="91431" marT="45732" marB="45732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NEC</a:t>
                      </a:r>
                      <a:r>
                        <a:rPr lang="en-US" sz="1800" baseline="0" dirty="0" smtClean="0"/>
                        <a:t> SX6</a:t>
                      </a:r>
                      <a:endParaRPr lang="en-US" sz="1800" dirty="0"/>
                    </a:p>
                  </a:txBody>
                  <a:tcPr marL="91431" marR="91431" marT="45732" marB="45732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Cray</a:t>
                      </a:r>
                      <a:r>
                        <a:rPr lang="en-US" sz="1800" baseline="0" dirty="0" smtClean="0"/>
                        <a:t> XE6</a:t>
                      </a:r>
                      <a:endParaRPr lang="en-US" sz="1800" dirty="0"/>
                    </a:p>
                  </a:txBody>
                  <a:tcPr marL="91431" marR="91431" marT="45732" marB="45732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43216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GCAM</a:t>
                      </a:r>
                      <a:endParaRPr lang="en-US" sz="1800" dirty="0"/>
                    </a:p>
                  </a:txBody>
                  <a:tcPr marL="91431" marR="91431" marT="45732" marB="45732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Calibri" charset="0"/>
                        </a:rPr>
                        <a:t>T299L64 (~45 km) </a:t>
                      </a:r>
                      <a:endParaRPr lang="en-US" sz="1800" dirty="0"/>
                    </a:p>
                  </a:txBody>
                  <a:tcPr marL="91431" marR="91431" marT="45732" marB="45732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Calibri" charset="0"/>
                        </a:rPr>
                        <a:t>T666L96 (~20 km) </a:t>
                      </a:r>
                      <a:endParaRPr lang="en-US" sz="1800" dirty="0"/>
                    </a:p>
                  </a:txBody>
                  <a:tcPr marL="91431" marR="91431" marT="45732" marB="45732"/>
                </a:tc>
              </a:tr>
              <a:tr h="6402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Previs</a:t>
                      </a:r>
                      <a:r>
                        <a:rPr lang="en-US" sz="1800" dirty="0" err="1" smtClean="0"/>
                        <a:t>ão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smtClean="0"/>
                        <a:t>ensemble</a:t>
                      </a:r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 marL="91431" marR="91431" marT="45732" marB="4573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latin typeface="Calibri" charset="0"/>
                        </a:rPr>
                        <a:t>T126L28 (15 M) </a:t>
                      </a:r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 marL="91431" marR="91431" marT="45732" marB="45732"/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</a:t>
                      </a:r>
                      <a:r>
                        <a:rPr lang="pt-BR" sz="1800" dirty="0" smtClean="0">
                          <a:latin typeface="Calibri" charset="0"/>
                        </a:rPr>
                        <a:t>T170L42 (51 M)</a:t>
                      </a:r>
                    </a:p>
                  </a:txBody>
                  <a:tcPr marL="91431" marR="91431" marT="45732" marB="45732"/>
                </a:tc>
              </a:tr>
              <a:tr h="43216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BRAMS </a:t>
                      </a:r>
                      <a:endParaRPr lang="en-US" sz="1800" dirty="0"/>
                    </a:p>
                  </a:txBody>
                  <a:tcPr marL="91431" marR="91431" marT="45732" marB="45732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Calibri" charset="0"/>
                        </a:rPr>
                        <a:t>20 km</a:t>
                      </a:r>
                      <a:endParaRPr lang="en-US" sz="1800" dirty="0"/>
                    </a:p>
                  </a:txBody>
                  <a:tcPr marL="91431" marR="91431"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05 km</a:t>
                      </a:r>
                      <a:endParaRPr lang="en-US" sz="1800" dirty="0"/>
                    </a:p>
                  </a:txBody>
                  <a:tcPr marL="91431" marR="91431" marT="45732" marB="4573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3670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itle 5"/>
          <p:cNvSpPr>
            <a:spLocks noGrp="1"/>
          </p:cNvSpPr>
          <p:nvPr>
            <p:ph type="title"/>
          </p:nvPr>
        </p:nvSpPr>
        <p:spPr>
          <a:xfrm>
            <a:off x="457200" y="1065213"/>
            <a:ext cx="8458200" cy="792162"/>
          </a:xfrm>
        </p:spPr>
        <p:txBody>
          <a:bodyPr/>
          <a:lstStyle/>
          <a:p>
            <a:pPr algn="ctr"/>
            <a:r>
              <a:rPr lang="en-US" sz="3600" dirty="0" err="1" smtClean="0">
                <a:solidFill>
                  <a:srgbClr val="0000FF"/>
                </a:solidFill>
              </a:rPr>
              <a:t>Experiência</a:t>
            </a:r>
            <a:r>
              <a:rPr lang="en-US" sz="3600" dirty="0" smtClean="0">
                <a:solidFill>
                  <a:srgbClr val="0000FF"/>
                </a:solidFill>
              </a:rPr>
              <a:t> do INPE </a:t>
            </a:r>
            <a:r>
              <a:rPr lang="en-US" sz="3600" dirty="0" err="1" smtClean="0">
                <a:solidFill>
                  <a:srgbClr val="0000FF"/>
                </a:solidFill>
              </a:rPr>
              <a:t>na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ciência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meteorológica</a:t>
            </a:r>
            <a:r>
              <a:rPr lang="en-US" sz="3600" dirty="0" smtClean="0">
                <a:solidFill>
                  <a:srgbClr val="0000FF"/>
                </a:solidFill>
              </a:rPr>
              <a:t> e </a:t>
            </a:r>
            <a:r>
              <a:rPr lang="en-US" sz="3600" dirty="0" err="1" smtClean="0">
                <a:solidFill>
                  <a:srgbClr val="0000FF"/>
                </a:solidFill>
              </a:rPr>
              <a:t>climática</a:t>
            </a:r>
            <a:r>
              <a:rPr lang="en-US" sz="3600" dirty="0" smtClean="0">
                <a:solidFill>
                  <a:srgbClr val="0000FF"/>
                </a:solidFill>
              </a:rPr>
              <a:t> no </a:t>
            </a:r>
            <a:r>
              <a:rPr lang="en-US" sz="3600" dirty="0" err="1" smtClean="0">
                <a:solidFill>
                  <a:srgbClr val="0000FF"/>
                </a:solidFill>
              </a:rPr>
              <a:t>Brasil</a:t>
            </a:r>
            <a:endParaRPr lang="en-US" sz="3600" dirty="0" smtClean="0">
              <a:solidFill>
                <a:srgbClr val="0000FF"/>
              </a:solidFill>
            </a:endParaRPr>
          </a:p>
        </p:txBody>
      </p:sp>
      <p:sp>
        <p:nvSpPr>
          <p:cNvPr id="10243" name="Content Placeholder 6"/>
          <p:cNvSpPr>
            <a:spLocks noGrp="1"/>
          </p:cNvSpPr>
          <p:nvPr>
            <p:ph idx="1"/>
          </p:nvPr>
        </p:nvSpPr>
        <p:spPr>
          <a:xfrm>
            <a:off x="152400" y="2466975"/>
            <a:ext cx="8472488" cy="3781425"/>
          </a:xfrm>
        </p:spPr>
        <p:txBody>
          <a:bodyPr/>
          <a:lstStyle/>
          <a:p>
            <a:pPr marL="358775" indent="0" algn="just">
              <a:spcBef>
                <a:spcPts val="1200"/>
              </a:spcBef>
              <a:spcAft>
                <a:spcPts val="400"/>
              </a:spcAft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2800" dirty="0" smtClean="0"/>
              <a:t>O CPTEC tem 21 </a:t>
            </a:r>
            <a:r>
              <a:rPr lang="pt-BR" sz="2800" dirty="0" smtClean="0"/>
              <a:t>anos de experiência no desenvolvimento de Modelagem Numérica de Tempo (PNT), Previsão Numérica Climática Sazonal (PNC), Modelagem de Mudança Climática Global e Regional, Previsão de Qualidade do Ar e modelagem climática em geral</a:t>
            </a:r>
            <a:r>
              <a:rPr lang="pt-BR" sz="2800" dirty="0" smtClean="0"/>
              <a:t>.</a:t>
            </a:r>
            <a:endParaRPr lang="pt-BR" dirty="0" smtClean="0"/>
          </a:p>
        </p:txBody>
      </p:sp>
      <p:pic>
        <p:nvPicPr>
          <p:cNvPr id="2" name="Picture 1" descr="logo_CPTE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72" y="31044"/>
            <a:ext cx="1181128" cy="6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356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062913" cy="1176338"/>
          </a:xfrm>
        </p:spPr>
        <p:txBody>
          <a:bodyPr/>
          <a:lstStyle/>
          <a:p>
            <a:r>
              <a:rPr lang="pt-BR">
                <a:latin typeface="Calibri" charset="0"/>
              </a:rPr>
              <a:t>   GCAM-CPTEC/INPE </a:t>
            </a:r>
            <a:endParaRPr lang="en-US" sz="2400">
              <a:latin typeface="Calibri" charset="0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Do </a:t>
            </a:r>
            <a:r>
              <a:rPr lang="en-US" dirty="0" err="1" smtClean="0">
                <a:latin typeface="Calibri" charset="0"/>
              </a:rPr>
              <a:t>modelo</a:t>
            </a:r>
            <a:r>
              <a:rPr lang="en-US" dirty="0" smtClean="0">
                <a:latin typeface="Calibri" charset="0"/>
              </a:rPr>
              <a:t> COLA </a:t>
            </a:r>
            <a:r>
              <a:rPr lang="en-US" dirty="0">
                <a:latin typeface="Calibri" charset="0"/>
              </a:rPr>
              <a:t>1.7 </a:t>
            </a:r>
            <a:r>
              <a:rPr lang="en-US" dirty="0" smtClean="0">
                <a:latin typeface="Calibri" charset="0"/>
              </a:rPr>
              <a:t>(</a:t>
            </a:r>
            <a:r>
              <a:rPr lang="en-US" dirty="0" err="1" smtClean="0">
                <a:latin typeface="Calibri" charset="0"/>
              </a:rPr>
              <a:t>anos</a:t>
            </a:r>
            <a:r>
              <a:rPr lang="en-US" dirty="0" smtClean="0">
                <a:latin typeface="Calibri" charset="0"/>
              </a:rPr>
              <a:t> 80</a:t>
            </a:r>
            <a:r>
              <a:rPr lang="en-US" dirty="0">
                <a:latin typeface="Calibri" charset="0"/>
              </a:rPr>
              <a:t>’s) </a:t>
            </a:r>
            <a:r>
              <a:rPr lang="en-US" dirty="0" err="1" smtClean="0">
                <a:latin typeface="Calibri" charset="0"/>
              </a:rPr>
              <a:t>para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GCAM-CPTEC                   </a:t>
            </a:r>
            <a:r>
              <a:rPr lang="en-US" sz="2000" dirty="0">
                <a:latin typeface="Calibri" charset="0"/>
              </a:rPr>
              <a:t>(COLA: Center for Ocean-Land-Atmosphere Studies)</a:t>
            </a:r>
          </a:p>
          <a:p>
            <a:r>
              <a:rPr lang="en-US" dirty="0" err="1" smtClean="0">
                <a:latin typeface="Calibri" charset="0"/>
              </a:rPr>
              <a:t>Modelo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espectral</a:t>
            </a:r>
            <a:r>
              <a:rPr lang="en-US" dirty="0" smtClean="0">
                <a:latin typeface="Calibri" charset="0"/>
              </a:rPr>
              <a:t>: Euler </a:t>
            </a:r>
            <a:r>
              <a:rPr lang="en-US" dirty="0" err="1" smtClean="0">
                <a:latin typeface="Calibri" charset="0"/>
              </a:rPr>
              <a:t>ou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Semi-</a:t>
            </a:r>
            <a:r>
              <a:rPr lang="en-US" dirty="0" err="1" smtClean="0">
                <a:latin typeface="Calibri" charset="0"/>
              </a:rPr>
              <a:t>Lagrangiano</a:t>
            </a:r>
            <a:r>
              <a:rPr lang="en-US" dirty="0" smtClean="0">
                <a:latin typeface="Calibri" charset="0"/>
              </a:rPr>
              <a:t>,</a:t>
            </a:r>
          </a:p>
          <a:p>
            <a:r>
              <a:rPr lang="en-US" dirty="0" err="1" smtClean="0">
                <a:latin typeface="Calibri" charset="0"/>
              </a:rPr>
              <a:t>Dynamicament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configur</a:t>
            </a:r>
            <a:r>
              <a:rPr lang="en-US" dirty="0" err="1" smtClean="0">
                <a:latin typeface="Calibri" charset="0"/>
              </a:rPr>
              <a:t>ável</a:t>
            </a:r>
            <a:r>
              <a:rPr lang="en-US" dirty="0" smtClean="0">
                <a:latin typeface="Calibri" charset="0"/>
              </a:rPr>
              <a:t>, </a:t>
            </a:r>
            <a:r>
              <a:rPr lang="en-US" dirty="0">
                <a:latin typeface="Calibri" charset="0"/>
              </a:rPr>
              <a:t>Fortran 95, </a:t>
            </a:r>
            <a:r>
              <a:rPr lang="en-US" dirty="0" err="1">
                <a:latin typeface="Calibri" charset="0"/>
              </a:rPr>
              <a:t>OpenMP</a:t>
            </a:r>
            <a:r>
              <a:rPr lang="en-US" dirty="0">
                <a:latin typeface="Calibri" charset="0"/>
              </a:rPr>
              <a:t>, MPI </a:t>
            </a:r>
            <a:r>
              <a:rPr lang="en-US" dirty="0" smtClean="0">
                <a:latin typeface="Calibri" charset="0"/>
              </a:rPr>
              <a:t>(</a:t>
            </a:r>
            <a:r>
              <a:rPr lang="en-US" dirty="0" err="1">
                <a:latin typeface="Calibri" charset="0"/>
              </a:rPr>
              <a:t>D</a:t>
            </a:r>
            <a:r>
              <a:rPr lang="en-US" dirty="0" err="1" smtClean="0">
                <a:latin typeface="Calibri" charset="0"/>
              </a:rPr>
              <a:t>ecomposi</a:t>
            </a:r>
            <a:r>
              <a:rPr lang="en-US" dirty="0" err="1" smtClean="0">
                <a:latin typeface="Calibri" charset="0"/>
              </a:rPr>
              <a:t>ção</a:t>
            </a:r>
            <a:r>
              <a:rPr lang="en-US" dirty="0" smtClean="0">
                <a:latin typeface="Calibri" charset="0"/>
              </a:rPr>
              <a:t> de </a:t>
            </a:r>
            <a:r>
              <a:rPr lang="en-US" dirty="0" err="1" smtClean="0">
                <a:latin typeface="Calibri" charset="0"/>
              </a:rPr>
              <a:t>Dom</a:t>
            </a:r>
            <a:r>
              <a:rPr lang="en-US" dirty="0" err="1" smtClean="0">
                <a:latin typeface="Calibri" charset="0"/>
              </a:rPr>
              <a:t>ínio</a:t>
            </a:r>
            <a:r>
              <a:rPr lang="en-US" dirty="0" smtClean="0">
                <a:latin typeface="Calibri" charset="0"/>
              </a:rPr>
              <a:t>) </a:t>
            </a:r>
            <a:endParaRPr lang="en-US" dirty="0">
              <a:latin typeface="Calibri" charset="0"/>
            </a:endParaRPr>
          </a:p>
          <a:p>
            <a:r>
              <a:rPr lang="en-US" dirty="0" err="1" smtClean="0">
                <a:latin typeface="Calibri" charset="0"/>
              </a:rPr>
              <a:t>É</a:t>
            </a:r>
            <a:r>
              <a:rPr lang="en-US" dirty="0" smtClean="0">
                <a:latin typeface="Calibri" charset="0"/>
              </a:rPr>
              <a:t> o principal </a:t>
            </a:r>
            <a:r>
              <a:rPr lang="en-US" i="1" dirty="0" smtClean="0">
                <a:latin typeface="Calibri" charset="0"/>
              </a:rPr>
              <a:t>motor</a:t>
            </a:r>
            <a:r>
              <a:rPr lang="en-US" dirty="0" smtClean="0">
                <a:latin typeface="Calibri" charset="0"/>
              </a:rPr>
              <a:t> de </a:t>
            </a:r>
            <a:r>
              <a:rPr lang="en-US" dirty="0" err="1" smtClean="0">
                <a:latin typeface="Calibri" charset="0"/>
              </a:rPr>
              <a:t>pesquisa</a:t>
            </a:r>
            <a:r>
              <a:rPr lang="en-US" dirty="0" smtClean="0">
                <a:latin typeface="Calibri" charset="0"/>
              </a:rPr>
              <a:t> de </a:t>
            </a:r>
            <a:r>
              <a:rPr lang="en-US" dirty="0" err="1" smtClean="0">
                <a:latin typeface="Calibri" charset="0"/>
              </a:rPr>
              <a:t>clima</a:t>
            </a:r>
            <a:r>
              <a:rPr lang="en-US" dirty="0" smtClean="0">
                <a:latin typeface="Calibri" charset="0"/>
              </a:rPr>
              <a:t> no </a:t>
            </a:r>
            <a:r>
              <a:rPr lang="en-US" dirty="0" err="1" smtClean="0">
                <a:latin typeface="Calibri" charset="0"/>
              </a:rPr>
              <a:t>Brasil</a:t>
            </a:r>
            <a:r>
              <a:rPr lang="en-US" dirty="0" smtClean="0">
                <a:latin typeface="Calibri" charset="0"/>
              </a:rPr>
              <a:t>.</a:t>
            </a:r>
            <a:endParaRPr lang="en-US" dirty="0">
              <a:latin typeface="Calibri" charset="0"/>
            </a:endParaRPr>
          </a:p>
          <a:p>
            <a:r>
              <a:rPr lang="en-US" dirty="0" err="1" smtClean="0">
                <a:latin typeface="Calibri" charset="0"/>
              </a:rPr>
              <a:t>Modelo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acoplado</a:t>
            </a:r>
            <a:r>
              <a:rPr lang="en-US" dirty="0" smtClean="0">
                <a:latin typeface="Calibri" charset="0"/>
              </a:rPr>
              <a:t>: </a:t>
            </a:r>
            <a:r>
              <a:rPr lang="en-US" dirty="0">
                <a:latin typeface="Calibri" charset="0"/>
              </a:rPr>
              <a:t>GCAM-CPTEC + MOM</a:t>
            </a:r>
            <a:r>
              <a:rPr lang="en-US" dirty="0" smtClean="0">
                <a:latin typeface="Calibri" charset="0"/>
              </a:rPr>
              <a:t>-4            </a:t>
            </a:r>
            <a:r>
              <a:rPr lang="en-US" sz="2000" dirty="0" smtClean="0">
                <a:latin typeface="Calibri" charset="0"/>
              </a:rPr>
              <a:t>(</a:t>
            </a:r>
            <a:r>
              <a:rPr lang="en-US" sz="2000" dirty="0">
                <a:latin typeface="Calibri" charset="0"/>
              </a:rPr>
              <a:t>MOM: Modular Ocean Model from the GFDL-NOAA)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6215063" y="6427788"/>
            <a:ext cx="16335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r>
              <a:rPr lang="pt-BR"/>
              <a:t>www.cptec.inpe.br</a:t>
            </a:r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3602605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062913" cy="1176338"/>
          </a:xfrm>
        </p:spPr>
        <p:txBody>
          <a:bodyPr/>
          <a:lstStyle/>
          <a:p>
            <a:r>
              <a:rPr lang="pt-BR" dirty="0">
                <a:latin typeface="Calibri" charset="0"/>
              </a:rPr>
              <a:t>   GCAM-CPTEC/INPE </a:t>
            </a:r>
            <a:r>
              <a:rPr lang="en-US" dirty="0">
                <a:latin typeface="Calibri" charset="0"/>
              </a:rPr>
              <a:t>–</a:t>
            </a:r>
            <a:r>
              <a:rPr lang="pt-BR" dirty="0">
                <a:latin typeface="Calibri" charset="0"/>
              </a:rPr>
              <a:t> CLIMATE </a:t>
            </a:r>
            <a:r>
              <a:rPr lang="pt-BR" sz="2400" dirty="0">
                <a:latin typeface="Calibri" charset="0"/>
              </a:rPr>
              <a:t>(Cray-XE6 system)</a:t>
            </a:r>
            <a:br>
              <a:rPr lang="pt-BR" sz="2400" dirty="0">
                <a:latin typeface="Calibri" charset="0"/>
              </a:rPr>
            </a:br>
            <a:r>
              <a:rPr lang="pt-BR" sz="2400" dirty="0">
                <a:latin typeface="Calibri" charset="0"/>
              </a:rPr>
              <a:t>   </a:t>
            </a:r>
            <a:r>
              <a:rPr lang="pt-BR" sz="2400" dirty="0" smtClean="0">
                <a:latin typeface="Calibri" charset="0"/>
              </a:rPr>
              <a:t>Modelo tem boa representa</a:t>
            </a:r>
            <a:r>
              <a:rPr lang="pt-BR" sz="2400" dirty="0" smtClean="0">
                <a:latin typeface="Calibri" charset="0"/>
              </a:rPr>
              <a:t>ção</a:t>
            </a:r>
            <a:r>
              <a:rPr lang="pt-BR" sz="2400" dirty="0" smtClean="0">
                <a:latin typeface="Calibri" charset="0"/>
              </a:rPr>
              <a:t> para precipita</a:t>
            </a:r>
            <a:r>
              <a:rPr lang="pt-BR" sz="2400" dirty="0" smtClean="0">
                <a:latin typeface="Calibri" charset="0"/>
              </a:rPr>
              <a:t>ção sazonal</a:t>
            </a:r>
            <a:endParaRPr lang="en-US" sz="2400" dirty="0">
              <a:latin typeface="Calibri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17411" name="Picture 2" descr="CPTEC_paper_transpar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1755775"/>
            <a:ext cx="661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 descr="logo do inpe transparen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75" y="1682750"/>
            <a:ext cx="56038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6215063" y="6427788"/>
            <a:ext cx="16335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r>
              <a:rPr lang="pt-BR"/>
              <a:t>www.cptec.inpe.br</a:t>
            </a:r>
            <a:endParaRPr lang="pt-BR" sz="1800"/>
          </a:p>
        </p:txBody>
      </p:sp>
      <p:pic>
        <p:nvPicPr>
          <p:cNvPr id="17414" name="Picture 13" descr="PREC_sazonalJJ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3" b="26575"/>
          <a:stretch>
            <a:fillRect/>
          </a:stretch>
        </p:blipFill>
        <p:spPr bwMode="auto">
          <a:xfrm>
            <a:off x="3963988" y="1554163"/>
            <a:ext cx="377190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5" descr="PREC_viesDJ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9" r="10629" b="54034"/>
          <a:stretch>
            <a:fillRect/>
          </a:stretch>
        </p:blipFill>
        <p:spPr bwMode="auto">
          <a:xfrm>
            <a:off x="258763" y="4021138"/>
            <a:ext cx="3582987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1" descr="PREC_sazonalDJF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7" b="26575"/>
          <a:stretch>
            <a:fillRect/>
          </a:stretch>
        </p:blipFill>
        <p:spPr bwMode="auto">
          <a:xfrm>
            <a:off x="195263" y="1498600"/>
            <a:ext cx="3810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8" descr="PREC_viesJJ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b="54034"/>
          <a:stretch>
            <a:fillRect/>
          </a:stretch>
        </p:blipFill>
        <p:spPr bwMode="auto">
          <a:xfrm>
            <a:off x="3841750" y="4032250"/>
            <a:ext cx="408622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9"/>
          <p:cNvSpPr txBox="1">
            <a:spLocks noChangeArrowheads="1"/>
          </p:cNvSpPr>
          <p:nvPr/>
        </p:nvSpPr>
        <p:spPr bwMode="auto">
          <a:xfrm>
            <a:off x="7966075" y="2800350"/>
            <a:ext cx="723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r>
              <a:rPr lang="pt-BR"/>
              <a:t>GCAM</a:t>
            </a:r>
          </a:p>
        </p:txBody>
      </p:sp>
      <p:sp>
        <p:nvSpPr>
          <p:cNvPr id="17419" name="TextBox 16"/>
          <p:cNvSpPr txBox="1">
            <a:spLocks noChangeArrowheads="1"/>
          </p:cNvSpPr>
          <p:nvPr/>
        </p:nvSpPr>
        <p:spPr bwMode="auto">
          <a:xfrm>
            <a:off x="7989888" y="3860800"/>
            <a:ext cx="733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r>
              <a:rPr lang="pt-BR"/>
              <a:t>mm/dd</a:t>
            </a:r>
          </a:p>
        </p:txBody>
      </p:sp>
      <p:sp>
        <p:nvSpPr>
          <p:cNvPr id="17420" name="TextBox 10"/>
          <p:cNvSpPr txBox="1">
            <a:spLocks noChangeArrowheads="1"/>
          </p:cNvSpPr>
          <p:nvPr/>
        </p:nvSpPr>
        <p:spPr bwMode="auto">
          <a:xfrm>
            <a:off x="7956550" y="5084763"/>
            <a:ext cx="922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/>
              <a:t> GPCP</a:t>
            </a:r>
          </a:p>
          <a:p>
            <a:pPr algn="ctr" eaLnBrk="1" hangingPunct="1"/>
            <a:r>
              <a:rPr lang="pt-BR"/>
              <a:t>observed</a:t>
            </a:r>
          </a:p>
        </p:txBody>
      </p:sp>
    </p:spTree>
    <p:extLst>
      <p:ext uri="{BB962C8B-B14F-4D97-AF65-F5344CB8AC3E}">
        <p14:creationId xmlns:p14="http://schemas.microsoft.com/office/powerpoint/2010/main" val="2363648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Calibri" charset="0"/>
              </a:rPr>
              <a:t>Porque um “up-grade” do sistema de computação?</a:t>
            </a:r>
            <a:endParaRPr lang="pt-BR" sz="2000">
              <a:latin typeface="Calibri" charset="0"/>
            </a:endParaRPr>
          </a:p>
        </p:txBody>
      </p:sp>
      <p:sp>
        <p:nvSpPr>
          <p:cNvPr id="18434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11188" y="1341438"/>
            <a:ext cx="8229600" cy="5040312"/>
          </a:xfrm>
        </p:spPr>
        <p:txBody>
          <a:bodyPr/>
          <a:lstStyle/>
          <a:p>
            <a:pPr lvl="1" eaLnBrk="1" hangingPunct="1"/>
            <a:endParaRPr lang="en-US">
              <a:latin typeface="Calibri" charset="0"/>
            </a:endParaRPr>
          </a:p>
        </p:txBody>
      </p:sp>
      <p:sp>
        <p:nvSpPr>
          <p:cNvPr id="18435" name="CaixaDeTexto 18"/>
          <p:cNvSpPr txBox="1">
            <a:spLocks noChangeArrowheads="1"/>
          </p:cNvSpPr>
          <p:nvPr/>
        </p:nvSpPr>
        <p:spPr bwMode="auto">
          <a:xfrm>
            <a:off x="0" y="4824413"/>
            <a:ext cx="3676650" cy="1692275"/>
          </a:xfrm>
          <a:prstGeom prst="rect">
            <a:avLst/>
          </a:prstGeom>
          <a:solidFill>
            <a:srgbClr val="E8E8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800" b="1" dirty="0">
                <a:solidFill>
                  <a:srgbClr val="3C3C65"/>
                </a:solidFill>
                <a:latin typeface="Calibri" charset="0"/>
                <a:ea typeface="MS PGothic" charset="0"/>
                <a:cs typeface="MS PGothic" charset="0"/>
              </a:rPr>
              <a:t>Santa Catarina (BR)  </a:t>
            </a:r>
            <a:r>
              <a:rPr lang="pt-BR" sz="2800" b="1" dirty="0" smtClean="0">
                <a:solidFill>
                  <a:srgbClr val="3C3C65"/>
                </a:solidFill>
                <a:latin typeface="Calibri" charset="0"/>
                <a:ea typeface="MS PGothic" charset="0"/>
                <a:cs typeface="MS PGothic" charset="0"/>
              </a:rPr>
              <a:t>Novembro/</a:t>
            </a:r>
            <a:r>
              <a:rPr lang="pt-BR" sz="2800" b="1" dirty="0">
                <a:solidFill>
                  <a:srgbClr val="3C3C65"/>
                </a:solidFill>
                <a:latin typeface="Calibri" charset="0"/>
                <a:ea typeface="MS PGothic" charset="0"/>
                <a:cs typeface="MS PGothic" charset="0"/>
              </a:rPr>
              <a:t>2008</a:t>
            </a:r>
          </a:p>
          <a:p>
            <a:pPr eaLnBrk="1" hangingPunct="1"/>
            <a:r>
              <a:rPr lang="pt-BR" sz="2000" b="1" dirty="0">
                <a:solidFill>
                  <a:srgbClr val="16165D"/>
                </a:solidFill>
                <a:latin typeface="Calibri" charset="0"/>
              </a:rPr>
              <a:t>135 </a:t>
            </a:r>
            <a:r>
              <a:rPr lang="pt-BR" sz="2000" b="1" dirty="0" err="1">
                <a:solidFill>
                  <a:srgbClr val="16165D"/>
                </a:solidFill>
                <a:latin typeface="Calibri" charset="0"/>
              </a:rPr>
              <a:t>deaths</a:t>
            </a:r>
            <a:r>
              <a:rPr lang="pt-BR" sz="2000" b="1" dirty="0">
                <a:solidFill>
                  <a:srgbClr val="16165D"/>
                </a:solidFill>
                <a:latin typeface="Calibri" charset="0"/>
              </a:rPr>
              <a:t> / 78,000 </a:t>
            </a:r>
            <a:r>
              <a:rPr lang="pt-BR" sz="2000" b="1" dirty="0" err="1">
                <a:solidFill>
                  <a:srgbClr val="16165D"/>
                </a:solidFill>
                <a:latin typeface="Calibri" charset="0"/>
              </a:rPr>
              <a:t>homeless</a:t>
            </a:r>
            <a:endParaRPr lang="pt-BR" sz="2000" b="1" dirty="0">
              <a:solidFill>
                <a:srgbClr val="16165D"/>
              </a:solidFill>
              <a:latin typeface="Calibri" charset="0"/>
            </a:endParaRPr>
          </a:p>
          <a:p>
            <a:pPr algn="ctr" eaLnBrk="1" hangingPunct="1"/>
            <a:endParaRPr lang="pt-BR" sz="2800" b="1" dirty="0">
              <a:solidFill>
                <a:srgbClr val="3C3C65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grpSp>
        <p:nvGrpSpPr>
          <p:cNvPr id="18436" name="Group 12"/>
          <p:cNvGrpSpPr>
            <a:grpSpLocks/>
          </p:cNvGrpSpPr>
          <p:nvPr/>
        </p:nvGrpSpPr>
        <p:grpSpPr bwMode="auto">
          <a:xfrm>
            <a:off x="0" y="0"/>
            <a:ext cx="5940425" cy="4454525"/>
            <a:chOff x="0" y="0"/>
            <a:chExt cx="5940152" cy="4454578"/>
          </a:xfrm>
        </p:grpSpPr>
        <p:pic>
          <p:nvPicPr>
            <p:cNvPr id="18443" name="Imagem 3" descr="SC_2008112012_3dias_20km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940152" cy="4454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4" name="TextBox 1"/>
            <p:cNvSpPr txBox="1">
              <a:spLocks noChangeArrowheads="1"/>
            </p:cNvSpPr>
            <p:nvPr/>
          </p:nvSpPr>
          <p:spPr bwMode="auto">
            <a:xfrm>
              <a:off x="410280" y="65153"/>
              <a:ext cx="5169832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/>
                <a:t>Prec.  Ac.   20  a  23/Nov/2008  12Z   –   3 </a:t>
              </a:r>
              <a:r>
                <a:rPr lang="en-US" dirty="0" err="1" smtClean="0"/>
                <a:t>dias</a:t>
              </a:r>
              <a:r>
                <a:rPr lang="en-US" dirty="0" smtClean="0"/>
                <a:t> </a:t>
              </a:r>
              <a:r>
                <a:rPr lang="en-US" dirty="0"/>
                <a:t>: Eta  20 km  </a:t>
              </a:r>
            </a:p>
          </p:txBody>
        </p:sp>
      </p:grpSp>
      <p:grpSp>
        <p:nvGrpSpPr>
          <p:cNvPr id="18437" name="Group 2"/>
          <p:cNvGrpSpPr>
            <a:grpSpLocks/>
          </p:cNvGrpSpPr>
          <p:nvPr/>
        </p:nvGrpSpPr>
        <p:grpSpPr bwMode="auto">
          <a:xfrm>
            <a:off x="3309938" y="2349500"/>
            <a:ext cx="5821362" cy="4364038"/>
            <a:chOff x="3309177" y="2348880"/>
            <a:chExt cx="5822191" cy="4365104"/>
          </a:xfrm>
        </p:grpSpPr>
        <p:pic>
          <p:nvPicPr>
            <p:cNvPr id="18441" name="Imagem 1" descr="SC_2008112012_3dias_kf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177" y="2348880"/>
              <a:ext cx="5822191" cy="4365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2" name="TextBox 11"/>
            <p:cNvSpPr txBox="1">
              <a:spLocks noChangeArrowheads="1"/>
            </p:cNvSpPr>
            <p:nvPr/>
          </p:nvSpPr>
          <p:spPr bwMode="auto">
            <a:xfrm>
              <a:off x="3584424" y="2401803"/>
              <a:ext cx="5169832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/>
                <a:t>Prec.  Ac.   20  a  23/Nov/2008  12Z   –   3 </a:t>
              </a:r>
              <a:r>
                <a:rPr lang="en-US" dirty="0" err="1" smtClean="0"/>
                <a:t>dias</a:t>
              </a:r>
              <a:r>
                <a:rPr lang="en-US" dirty="0" smtClean="0"/>
                <a:t>: </a:t>
              </a:r>
              <a:r>
                <a:rPr lang="en-US" dirty="0"/>
                <a:t>Eta    5 km  </a:t>
              </a:r>
            </a:p>
          </p:txBody>
        </p:sp>
      </p:grpSp>
      <p:pic>
        <p:nvPicPr>
          <p:cNvPr id="18438" name="Picture 5" descr="C:\Documents and Settings\livia\Desktop\i786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0"/>
            <a:ext cx="3408362" cy="2205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Box 9"/>
          <p:cNvSpPr txBox="1">
            <a:spLocks noChangeArrowheads="1"/>
          </p:cNvSpPr>
          <p:nvPr/>
        </p:nvSpPr>
        <p:spPr bwMode="auto">
          <a:xfrm>
            <a:off x="0" y="3500438"/>
            <a:ext cx="1096963" cy="523875"/>
          </a:xfrm>
          <a:prstGeom prst="rect">
            <a:avLst/>
          </a:prstGeom>
          <a:solidFill>
            <a:srgbClr val="E8E8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b="1">
                <a:solidFill>
                  <a:srgbClr val="002060"/>
                </a:solidFill>
                <a:latin typeface="Calibri" charset="0"/>
                <a:ea typeface="MS PGothic" charset="0"/>
                <a:cs typeface="MS PGothic" charset="0"/>
              </a:rPr>
              <a:t>20 km</a:t>
            </a:r>
            <a:endParaRPr lang="pt-BR" sz="2000" b="1">
              <a:solidFill>
                <a:srgbClr val="00206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3132138" y="6334125"/>
            <a:ext cx="914400" cy="523875"/>
          </a:xfrm>
          <a:prstGeom prst="rect">
            <a:avLst/>
          </a:prstGeom>
          <a:solidFill>
            <a:srgbClr val="E8E8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b="1">
                <a:solidFill>
                  <a:srgbClr val="002060"/>
                </a:solidFill>
                <a:latin typeface="Calibri" charset="0"/>
                <a:ea typeface="MS PGothic" charset="0"/>
                <a:cs typeface="MS PGothic" charset="0"/>
              </a:rPr>
              <a:t>5 km</a:t>
            </a:r>
            <a:endParaRPr lang="pt-BR" sz="2000" b="1">
              <a:solidFill>
                <a:srgbClr val="00206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67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Prec20km2009123112_24h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5625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Box 9"/>
          <p:cNvSpPr txBox="1">
            <a:spLocks noChangeArrowheads="1"/>
          </p:cNvSpPr>
          <p:nvPr/>
        </p:nvSpPr>
        <p:spPr bwMode="auto">
          <a:xfrm>
            <a:off x="0" y="3551238"/>
            <a:ext cx="1096963" cy="523875"/>
          </a:xfrm>
          <a:prstGeom prst="rect">
            <a:avLst/>
          </a:prstGeom>
          <a:solidFill>
            <a:srgbClr val="E8E8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b="1">
                <a:solidFill>
                  <a:srgbClr val="002060"/>
                </a:solidFill>
                <a:latin typeface="Calibri" charset="0"/>
                <a:ea typeface="MS PGothic" charset="0"/>
                <a:cs typeface="MS PGothic" charset="0"/>
              </a:rPr>
              <a:t>20 km</a:t>
            </a:r>
            <a:endParaRPr lang="pt-BR" sz="2000" b="1">
              <a:solidFill>
                <a:srgbClr val="00206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16395" name="CaixaDeTexto 18"/>
          <p:cNvSpPr txBox="1">
            <a:spLocks noChangeArrowheads="1"/>
          </p:cNvSpPr>
          <p:nvPr/>
        </p:nvSpPr>
        <p:spPr bwMode="auto">
          <a:xfrm>
            <a:off x="0" y="4824413"/>
            <a:ext cx="3676650" cy="1384300"/>
          </a:xfrm>
          <a:prstGeom prst="rect">
            <a:avLst/>
          </a:prstGeom>
          <a:solidFill>
            <a:srgbClr val="E8E8F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Rio </a:t>
            </a:r>
            <a:r>
              <a:rPr lang="pt-BR" sz="28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e Angra </a:t>
            </a: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dos Reis, 31/</a:t>
            </a:r>
            <a:r>
              <a:rPr lang="pt-BR" sz="28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Dez/</a:t>
            </a: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2009</a:t>
            </a:r>
          </a:p>
          <a:p>
            <a:pPr algn="ctr" defTabSz="457200">
              <a:defRPr/>
            </a:pP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(</a:t>
            </a:r>
            <a:r>
              <a:rPr lang="pt-BR" sz="28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previs</a:t>
            </a:r>
            <a:r>
              <a:rPr lang="pt-BR" sz="28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ão para</a:t>
            </a:r>
            <a:r>
              <a:rPr lang="pt-BR" sz="28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24 </a:t>
            </a: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h)</a:t>
            </a:r>
          </a:p>
        </p:txBody>
      </p:sp>
      <p:pic>
        <p:nvPicPr>
          <p:cNvPr id="20484" name="Imagem 11" descr="prec_24h_Eta5km_zoom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2771775"/>
            <a:ext cx="5262562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4030663" y="6213475"/>
            <a:ext cx="914400" cy="523875"/>
          </a:xfrm>
          <a:prstGeom prst="rect">
            <a:avLst/>
          </a:prstGeom>
          <a:solidFill>
            <a:srgbClr val="E8E8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defTabSz="4572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b="1">
                <a:solidFill>
                  <a:srgbClr val="002060"/>
                </a:solidFill>
                <a:latin typeface="Calibri" charset="0"/>
                <a:ea typeface="MS PGothic" charset="0"/>
                <a:cs typeface="MS PGothic" charset="0"/>
              </a:rPr>
              <a:t>5 km</a:t>
            </a:r>
            <a:endParaRPr lang="pt-BR" sz="2000" b="1">
              <a:solidFill>
                <a:srgbClr val="00206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pic>
        <p:nvPicPr>
          <p:cNvPr id="20486" name="Picture 6" descr="Construções da pousada Sankay foram destruídas pela terra  Foto: Reut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0"/>
            <a:ext cx="36671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7"/>
          <p:cNvSpPr txBox="1">
            <a:spLocks noChangeArrowheads="1"/>
          </p:cNvSpPr>
          <p:nvPr/>
        </p:nvSpPr>
        <p:spPr bwMode="auto">
          <a:xfrm>
            <a:off x="539750" y="0"/>
            <a:ext cx="47371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             </a:t>
            </a:r>
            <a:r>
              <a:rPr lang="en-US" dirty="0" err="1" smtClean="0"/>
              <a:t>Precipita</a:t>
            </a:r>
            <a:r>
              <a:rPr lang="en-US" dirty="0" err="1" smtClean="0"/>
              <a:t>ção</a:t>
            </a:r>
            <a:r>
              <a:rPr lang="en-US" dirty="0" smtClean="0"/>
              <a:t>  </a:t>
            </a:r>
            <a:r>
              <a:rPr lang="en-US" dirty="0"/>
              <a:t>Total (mm) – Eta 20 km  </a:t>
            </a:r>
          </a:p>
        </p:txBody>
      </p:sp>
      <p:sp>
        <p:nvSpPr>
          <p:cNvPr id="20488" name="TextBox 8"/>
          <p:cNvSpPr txBox="1">
            <a:spLocks noChangeArrowheads="1"/>
          </p:cNvSpPr>
          <p:nvPr/>
        </p:nvSpPr>
        <p:spPr bwMode="auto">
          <a:xfrm>
            <a:off x="3944938" y="2781300"/>
            <a:ext cx="51689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             </a:t>
            </a:r>
            <a:r>
              <a:rPr lang="en-US" dirty="0" err="1" smtClean="0"/>
              <a:t>Precipita</a:t>
            </a:r>
            <a:r>
              <a:rPr lang="en-US" dirty="0" err="1" smtClean="0"/>
              <a:t>ção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smtClean="0"/>
              <a:t>24 </a:t>
            </a:r>
            <a:r>
              <a:rPr lang="en-US" dirty="0" err="1"/>
              <a:t>horas</a:t>
            </a:r>
            <a:r>
              <a:rPr lang="en-US" dirty="0"/>
              <a:t> – Eta 5 km  </a:t>
            </a:r>
          </a:p>
        </p:txBody>
      </p:sp>
    </p:spTree>
    <p:extLst>
      <p:ext uri="{BB962C8B-B14F-4D97-AF65-F5344CB8AC3E}">
        <p14:creationId xmlns:p14="http://schemas.microsoft.com/office/powerpoint/2010/main" val="223523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ítulo 10"/>
          <p:cNvSpPr>
            <a:spLocks noGrp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r>
              <a:rPr lang="pt-BR" dirty="0" smtClean="0">
                <a:latin typeface="Calibri" charset="0"/>
              </a:rPr>
              <a:t>Fura</a:t>
            </a:r>
            <a:r>
              <a:rPr lang="pt-BR" dirty="0" smtClean="0">
                <a:latin typeface="Calibri" charset="0"/>
              </a:rPr>
              <a:t>ção </a:t>
            </a:r>
            <a:r>
              <a:rPr lang="pt-BR" dirty="0" smtClean="0">
                <a:latin typeface="Calibri" charset="0"/>
              </a:rPr>
              <a:t>Catarina : imagens do espa</a:t>
            </a:r>
            <a:r>
              <a:rPr lang="pt-BR" dirty="0" smtClean="0">
                <a:latin typeface="Calibri" charset="0"/>
              </a:rPr>
              <a:t>ço</a:t>
            </a:r>
            <a:endParaRPr lang="pt-BR" dirty="0">
              <a:latin typeface="Calibri" charset="0"/>
            </a:endParaRPr>
          </a:p>
        </p:txBody>
      </p:sp>
      <p:pic>
        <p:nvPicPr>
          <p:cNvPr id="22530" name="Picture 1" descr="furacao_catarina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4968875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furacao-catarina-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4076700"/>
            <a:ext cx="4227512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3322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m 14" descr="FilmeGloba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1014413"/>
            <a:ext cx="7791450" cy="584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CaixaDeTexto 10"/>
          <p:cNvSpPr txBox="1">
            <a:spLocks noChangeArrowheads="1"/>
          </p:cNvSpPr>
          <p:nvPr/>
        </p:nvSpPr>
        <p:spPr bwMode="auto">
          <a:xfrm>
            <a:off x="4284663" y="1268413"/>
            <a:ext cx="91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>
                <a:latin typeface="Arial" charset="0"/>
                <a:cs typeface="Arial" charset="0"/>
              </a:rPr>
              <a:t>210km</a:t>
            </a:r>
          </a:p>
        </p:txBody>
      </p:sp>
      <p:sp>
        <p:nvSpPr>
          <p:cNvPr id="24579" name="CaixaDeTexto 11"/>
          <p:cNvSpPr txBox="1">
            <a:spLocks noChangeArrowheads="1"/>
          </p:cNvSpPr>
          <p:nvPr/>
        </p:nvSpPr>
        <p:spPr bwMode="auto">
          <a:xfrm>
            <a:off x="8102600" y="1341438"/>
            <a:ext cx="99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>
                <a:latin typeface="Arial" charset="0"/>
                <a:cs typeface="Arial" charset="0"/>
              </a:rPr>
              <a:t>105km</a:t>
            </a:r>
          </a:p>
        </p:txBody>
      </p:sp>
      <p:sp>
        <p:nvSpPr>
          <p:cNvPr id="24580" name="CaixaDeTexto 12"/>
          <p:cNvSpPr txBox="1">
            <a:spLocks noChangeArrowheads="1"/>
          </p:cNvSpPr>
          <p:nvPr/>
        </p:nvSpPr>
        <p:spPr bwMode="auto">
          <a:xfrm>
            <a:off x="4213225" y="4292600"/>
            <a:ext cx="91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>
                <a:latin typeface="Arial" charset="0"/>
                <a:cs typeface="Arial" charset="0"/>
              </a:rPr>
              <a:t>63km</a:t>
            </a:r>
          </a:p>
        </p:txBody>
      </p:sp>
      <p:sp>
        <p:nvSpPr>
          <p:cNvPr id="24581" name="CaixaDeTexto 13"/>
          <p:cNvSpPr txBox="1">
            <a:spLocks noChangeArrowheads="1"/>
          </p:cNvSpPr>
          <p:nvPr/>
        </p:nvSpPr>
        <p:spPr bwMode="auto">
          <a:xfrm>
            <a:off x="8040688" y="4292600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>
                <a:latin typeface="Arial" charset="0"/>
                <a:cs typeface="Arial" charset="0"/>
              </a:rPr>
              <a:t>20km</a:t>
            </a:r>
          </a:p>
        </p:txBody>
      </p:sp>
      <p:sp>
        <p:nvSpPr>
          <p:cNvPr id="24582" name="Título 10"/>
          <p:cNvSpPr>
            <a:spLocks noGrp="1"/>
          </p:cNvSpPr>
          <p:nvPr>
            <p:ph type="title"/>
          </p:nvPr>
        </p:nvSpPr>
        <p:spPr>
          <a:xfrm>
            <a:off x="660400" y="260350"/>
            <a:ext cx="8280400" cy="1143000"/>
          </a:xfrm>
        </p:spPr>
        <p:txBody>
          <a:bodyPr/>
          <a:lstStyle/>
          <a:p>
            <a:r>
              <a:rPr lang="pt-BR" sz="2800" dirty="0" smtClean="0">
                <a:latin typeface="Calibri" charset="0"/>
              </a:rPr>
              <a:t>Catarina: diferentes resolu</a:t>
            </a:r>
            <a:r>
              <a:rPr lang="pt-BR" sz="2800" dirty="0" smtClean="0">
                <a:latin typeface="Calibri" charset="0"/>
              </a:rPr>
              <a:t>ções</a:t>
            </a:r>
            <a:r>
              <a:rPr lang="pt-BR" sz="2800" dirty="0" smtClean="0">
                <a:latin typeface="Calibri" charset="0"/>
              </a:rPr>
              <a:t> </a:t>
            </a:r>
            <a:r>
              <a:rPr lang="pt-BR" sz="2400" dirty="0" smtClean="0">
                <a:latin typeface="Calibri" charset="0"/>
              </a:rPr>
              <a:t>(modelo Global)</a:t>
            </a:r>
            <a:endParaRPr lang="pt-BR" sz="24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8922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062913" cy="1176338"/>
          </a:xfrm>
        </p:spPr>
        <p:txBody>
          <a:bodyPr/>
          <a:lstStyle/>
          <a:p>
            <a:r>
              <a:rPr lang="pt-BR">
                <a:latin typeface="Calibri" charset="0"/>
              </a:rPr>
              <a:t>   (CCATT-) BRAMS </a:t>
            </a:r>
            <a:endParaRPr lang="en-US" sz="2400">
              <a:latin typeface="Calibri" charset="0"/>
            </a:endParaRP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Calibri" charset="0"/>
              </a:rPr>
              <a:t>Modelo</a:t>
            </a:r>
            <a:r>
              <a:rPr lang="en-US" dirty="0" smtClean="0">
                <a:latin typeface="Calibri" charset="0"/>
              </a:rPr>
              <a:t> regional de </a:t>
            </a:r>
            <a:r>
              <a:rPr lang="en-US" dirty="0" err="1" smtClean="0">
                <a:latin typeface="Calibri" charset="0"/>
              </a:rPr>
              <a:t>meso-escala</a:t>
            </a: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(</a:t>
            </a:r>
            <a:r>
              <a:rPr lang="en-US" dirty="0" err="1" smtClean="0">
                <a:latin typeface="Calibri" charset="0"/>
              </a:rPr>
              <a:t>diferen</a:t>
            </a:r>
            <a:r>
              <a:rPr lang="en-US" dirty="0" err="1" smtClean="0">
                <a:latin typeface="Calibri" charset="0"/>
              </a:rPr>
              <a:t>ças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finitas</a:t>
            </a:r>
            <a:r>
              <a:rPr lang="en-US" dirty="0" smtClean="0">
                <a:latin typeface="Calibri" charset="0"/>
              </a:rPr>
              <a:t>)</a:t>
            </a:r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BRAMS: RAMS </a:t>
            </a:r>
            <a:r>
              <a:rPr lang="en-US" dirty="0" err="1" smtClean="0">
                <a:latin typeface="Calibri" charset="0"/>
              </a:rPr>
              <a:t>adaptado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para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regi</a:t>
            </a:r>
            <a:r>
              <a:rPr lang="en-US" dirty="0" err="1" smtClean="0">
                <a:latin typeface="Calibri" charset="0"/>
              </a:rPr>
              <a:t>ão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tropical </a:t>
            </a:r>
            <a:endParaRPr lang="en-US" dirty="0" smtClean="0">
              <a:latin typeface="Calibri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charset="0"/>
              </a:rPr>
              <a:t> </a:t>
            </a:r>
            <a:r>
              <a:rPr lang="en-US" sz="2000" dirty="0" smtClean="0">
                <a:latin typeface="Calibri" charset="0"/>
              </a:rPr>
              <a:t>     (</a:t>
            </a:r>
            <a:r>
              <a:rPr lang="en-US" sz="2000" dirty="0">
                <a:latin typeface="Calibri" charset="0"/>
              </a:rPr>
              <a:t>RAMS: Regional Atmospheric Modeling System – CSU, USA)</a:t>
            </a:r>
          </a:p>
          <a:p>
            <a:r>
              <a:rPr lang="en-US" dirty="0" err="1" smtClean="0">
                <a:latin typeface="Calibri" charset="0"/>
              </a:rPr>
              <a:t>Qualidade</a:t>
            </a:r>
            <a:r>
              <a:rPr lang="en-US" dirty="0" smtClean="0">
                <a:latin typeface="Calibri" charset="0"/>
              </a:rPr>
              <a:t> de </a:t>
            </a:r>
            <a:r>
              <a:rPr lang="en-US" dirty="0" err="1" smtClean="0">
                <a:latin typeface="Calibri" charset="0"/>
              </a:rPr>
              <a:t>sofware</a:t>
            </a:r>
            <a:r>
              <a:rPr lang="en-US" dirty="0" smtClean="0">
                <a:latin typeface="Calibri" charset="0"/>
              </a:rPr>
              <a:t>, </a:t>
            </a:r>
            <a:r>
              <a:rPr lang="en-US" dirty="0" err="1" smtClean="0">
                <a:latin typeface="Calibri" charset="0"/>
              </a:rPr>
              <a:t>programa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paralelo</a:t>
            </a:r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Fortran 90, MPI</a:t>
            </a:r>
          </a:p>
          <a:p>
            <a:r>
              <a:rPr lang="en-US" dirty="0" err="1" smtClean="0">
                <a:latin typeface="Calibri" charset="0"/>
              </a:rPr>
              <a:t>V</a:t>
            </a:r>
            <a:r>
              <a:rPr lang="en-US" dirty="0" err="1" smtClean="0">
                <a:latin typeface="Calibri" charset="0"/>
              </a:rPr>
              <a:t>árias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melhoras</a:t>
            </a:r>
            <a:r>
              <a:rPr lang="en-US" dirty="0" smtClean="0">
                <a:latin typeface="Calibri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   (</a:t>
            </a:r>
            <a:r>
              <a:rPr lang="en-US" dirty="0" err="1" smtClean="0">
                <a:latin typeface="Calibri" charset="0"/>
              </a:rPr>
              <a:t>coopera</a:t>
            </a:r>
            <a:r>
              <a:rPr lang="en-US" dirty="0" err="1" smtClean="0">
                <a:latin typeface="Calibri" charset="0"/>
              </a:rPr>
              <a:t>ção</a:t>
            </a:r>
            <a:r>
              <a:rPr lang="en-US" dirty="0" smtClean="0">
                <a:latin typeface="Calibri" charset="0"/>
              </a:rPr>
              <a:t>: </a:t>
            </a:r>
            <a:r>
              <a:rPr lang="en-US" dirty="0">
                <a:latin typeface="Calibri" charset="0"/>
              </a:rPr>
              <a:t>IAG-USP, IME-USP, UFCG …)</a:t>
            </a:r>
            <a:endParaRPr lang="en-US" sz="2000" dirty="0">
              <a:latin typeface="Calibri" charset="0"/>
            </a:endParaRP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6215063" y="6427788"/>
            <a:ext cx="16335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r>
              <a:rPr lang="pt-BR"/>
              <a:t>www.cptec.inpe.br</a:t>
            </a:r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70278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1066800"/>
            <a:ext cx="439420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062913" cy="1176338"/>
          </a:xfrm>
        </p:spPr>
        <p:txBody>
          <a:bodyPr/>
          <a:lstStyle/>
          <a:p>
            <a:r>
              <a:rPr lang="pt-BR" dirty="0">
                <a:latin typeface="Calibri" charset="0"/>
              </a:rPr>
              <a:t>   BRAMS </a:t>
            </a:r>
            <a:r>
              <a:rPr lang="pt-BR" dirty="0" smtClean="0">
                <a:latin typeface="Calibri" charset="0"/>
              </a:rPr>
              <a:t>dissemina</a:t>
            </a:r>
            <a:r>
              <a:rPr lang="pt-BR" dirty="0" smtClean="0">
                <a:latin typeface="Calibri" charset="0"/>
              </a:rPr>
              <a:t>ção </a:t>
            </a:r>
            <a:r>
              <a:rPr lang="pt-BR" dirty="0" smtClean="0">
                <a:latin typeface="Calibri" charset="0"/>
              </a:rPr>
              <a:t>(</a:t>
            </a:r>
            <a:r>
              <a:rPr lang="pt-BR" dirty="0" err="1" smtClean="0">
                <a:latin typeface="Calibri" charset="0"/>
              </a:rPr>
              <a:t>usuarios</a:t>
            </a:r>
            <a:r>
              <a:rPr lang="pt-BR" dirty="0" smtClean="0">
                <a:latin typeface="Calibri" charset="0"/>
              </a:rPr>
              <a:t>) </a:t>
            </a:r>
            <a:endParaRPr lang="en-US" sz="2400" dirty="0">
              <a:latin typeface="Calibri" charset="0"/>
            </a:endParaRP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6215063" y="6427788"/>
            <a:ext cx="16335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r>
              <a:rPr lang="pt-BR"/>
              <a:t>www.cptec.inpe.br</a:t>
            </a:r>
            <a:endParaRPr lang="pt-BR" sz="1800"/>
          </a:p>
        </p:txBody>
      </p:sp>
      <p:sp>
        <p:nvSpPr>
          <p:cNvPr id="27652" name="Rectangle 7"/>
          <p:cNvSpPr>
            <a:spLocks noChangeArrowheads="1"/>
          </p:cNvSpPr>
          <p:nvPr/>
        </p:nvSpPr>
        <p:spPr bwMode="auto">
          <a:xfrm>
            <a:off x="395288" y="3429000"/>
            <a:ext cx="3240087" cy="29527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pic>
        <p:nvPicPr>
          <p:cNvPr id="2765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14663"/>
            <a:ext cx="53975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2192338" y="1735138"/>
            <a:ext cx="3306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 smtClean="0">
                <a:latin typeface="Arial" charset="0"/>
                <a:cs typeface="Arial" charset="0"/>
              </a:rPr>
              <a:t>Execu</a:t>
            </a:r>
            <a:r>
              <a:rPr lang="en-US" sz="2000" dirty="0" err="1" smtClean="0">
                <a:latin typeface="Arial" charset="0"/>
                <a:cs typeface="Arial" charset="0"/>
              </a:rPr>
              <a:t>ção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diaria</a:t>
            </a:r>
            <a:r>
              <a:rPr lang="en-US" sz="2000" dirty="0" smtClean="0">
                <a:latin typeface="Arial" charset="0"/>
                <a:cs typeface="Arial" charset="0"/>
              </a:rPr>
              <a:t> no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Brasil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27655" name="TextBox 13"/>
          <p:cNvSpPr txBox="1">
            <a:spLocks noChangeArrowheads="1"/>
          </p:cNvSpPr>
          <p:nvPr/>
        </p:nvSpPr>
        <p:spPr bwMode="auto">
          <a:xfrm>
            <a:off x="5724525" y="5589588"/>
            <a:ext cx="1366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Arial" charset="0"/>
                <a:cs typeface="Arial" charset="0"/>
              </a:rPr>
              <a:t>Site acess</a:t>
            </a:r>
          </a:p>
        </p:txBody>
      </p:sp>
    </p:spTree>
    <p:extLst>
      <p:ext uri="{BB962C8B-B14F-4D97-AF65-F5344CB8AC3E}">
        <p14:creationId xmlns:p14="http://schemas.microsoft.com/office/powerpoint/2010/main" val="165128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611188" y="260350"/>
            <a:ext cx="8353425" cy="533400"/>
          </a:xfrm>
        </p:spPr>
        <p:txBody>
          <a:bodyPr/>
          <a:lstStyle/>
          <a:p>
            <a:pPr>
              <a:defRPr/>
            </a:pPr>
            <a:r>
              <a:rPr lang="pt-BR" sz="1900" dirty="0" smtClean="0">
                <a:solidFill>
                  <a:srgbClr val="0000FF"/>
                </a:solidFill>
                <a:latin typeface="Calibri" charset="0"/>
              </a:rPr>
              <a:t>  </a:t>
            </a:r>
            <a:r>
              <a:rPr lang="pt-BR" sz="1900" dirty="0" smtClean="0">
                <a:solidFill>
                  <a:schemeClr val="accent1">
                    <a:lumMod val="25000"/>
                  </a:schemeClr>
                </a:solidFill>
                <a:latin typeface="Calibri" charset="0"/>
              </a:rPr>
              <a:t>BRAMS: desenvolvimento de PNT  </a:t>
            </a:r>
            <a:r>
              <a:rPr lang="pt-BR" sz="1900" dirty="0" smtClean="0">
                <a:solidFill>
                  <a:schemeClr val="accent1">
                    <a:lumMod val="25000"/>
                  </a:schemeClr>
                </a:solidFill>
                <a:latin typeface="Calibri" charset="0"/>
              </a:rPr>
              <a:t>(Cray-XE6 system)</a:t>
            </a:r>
            <a:endParaRPr lang="pt-BR" sz="1900" dirty="0">
              <a:solidFill>
                <a:schemeClr val="accent1">
                  <a:lumMod val="25000"/>
                </a:schemeClr>
              </a:solidFill>
              <a:latin typeface="Calibri" charset="0"/>
            </a:endParaRPr>
          </a:p>
        </p:txBody>
      </p:sp>
      <p:grpSp>
        <p:nvGrpSpPr>
          <p:cNvPr id="28674" name="Group 25"/>
          <p:cNvGrpSpPr>
            <a:grpSpLocks/>
          </p:cNvGrpSpPr>
          <p:nvPr/>
        </p:nvGrpSpPr>
        <p:grpSpPr bwMode="auto">
          <a:xfrm>
            <a:off x="255588" y="717550"/>
            <a:ext cx="8674100" cy="3160713"/>
            <a:chOff x="255146" y="718202"/>
            <a:chExt cx="8675704" cy="3160026"/>
          </a:xfrm>
        </p:grpSpPr>
        <p:pic>
          <p:nvPicPr>
            <p:cNvPr id="28685" name="Picture 3" descr="merge15days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09" t="2657" r="27461" b="4872"/>
            <a:stretch>
              <a:fillRect/>
            </a:stretch>
          </p:blipFill>
          <p:spPr bwMode="auto">
            <a:xfrm>
              <a:off x="6740510" y="995201"/>
              <a:ext cx="2190340" cy="2883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6" name="Picture 7" descr="gf15days1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0" t="6201" r="69685" b="46506"/>
            <a:stretch>
              <a:fillRect/>
            </a:stretch>
          </p:blipFill>
          <p:spPr bwMode="auto">
            <a:xfrm>
              <a:off x="3700609" y="995201"/>
              <a:ext cx="2367045" cy="2883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687" name="Group 11"/>
            <p:cNvGrpSpPr>
              <a:grpSpLocks/>
            </p:cNvGrpSpPr>
            <p:nvPr/>
          </p:nvGrpSpPr>
          <p:grpSpPr bwMode="auto">
            <a:xfrm>
              <a:off x="255146" y="995201"/>
              <a:ext cx="2649943" cy="2883027"/>
              <a:chOff x="255146" y="995201"/>
              <a:chExt cx="2649943" cy="2883027"/>
            </a:xfrm>
          </p:grpSpPr>
          <p:pic>
            <p:nvPicPr>
              <p:cNvPr id="28692" name="Picture 8" descr="gf15days1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685" t="6201" r="5907" b="46506"/>
              <a:stretch>
                <a:fillRect/>
              </a:stretch>
            </p:blipFill>
            <p:spPr bwMode="auto">
              <a:xfrm>
                <a:off x="673057" y="995201"/>
                <a:ext cx="2232032" cy="2883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93" name="Picture 9" descr="gf15days1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009" t="7973" r="33414" b="46506"/>
              <a:stretch>
                <a:fillRect/>
              </a:stretch>
            </p:blipFill>
            <p:spPr bwMode="auto">
              <a:xfrm>
                <a:off x="255146" y="995201"/>
                <a:ext cx="417911" cy="2883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" name="Right Arrow 10"/>
            <p:cNvSpPr/>
            <p:nvPr/>
          </p:nvSpPr>
          <p:spPr>
            <a:xfrm>
              <a:off x="2905173" y="2105375"/>
              <a:ext cx="785958" cy="485669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8689" name="TextBox 12"/>
            <p:cNvSpPr txBox="1">
              <a:spLocks noChangeArrowheads="1"/>
            </p:cNvSpPr>
            <p:nvPr/>
          </p:nvSpPr>
          <p:spPr bwMode="auto">
            <a:xfrm>
              <a:off x="673057" y="718202"/>
              <a:ext cx="2060652" cy="307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>
                  <a:solidFill>
                    <a:srgbClr val="000000"/>
                  </a:solidFill>
                </a:rPr>
                <a:t>Rain (mm/dd) on 20 km</a:t>
              </a:r>
            </a:p>
          </p:txBody>
        </p:sp>
        <p:sp>
          <p:nvSpPr>
            <p:cNvPr id="28690" name="TextBox 13"/>
            <p:cNvSpPr txBox="1">
              <a:spLocks noChangeArrowheads="1"/>
            </p:cNvSpPr>
            <p:nvPr/>
          </p:nvSpPr>
          <p:spPr bwMode="auto">
            <a:xfrm>
              <a:off x="3718086" y="718202"/>
              <a:ext cx="2060652" cy="307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>
                  <a:solidFill>
                    <a:srgbClr val="000000"/>
                  </a:solidFill>
                </a:rPr>
                <a:t>Rain (mm/dd) on 05 km</a:t>
              </a:r>
            </a:p>
          </p:txBody>
        </p:sp>
        <p:sp>
          <p:nvSpPr>
            <p:cNvPr id="28691" name="TextBox 14"/>
            <p:cNvSpPr txBox="1">
              <a:spLocks noChangeArrowheads="1"/>
            </p:cNvSpPr>
            <p:nvPr/>
          </p:nvSpPr>
          <p:spPr bwMode="auto">
            <a:xfrm>
              <a:off x="6740510" y="718202"/>
              <a:ext cx="2060740" cy="307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>
                  <a:solidFill>
                    <a:srgbClr val="000000"/>
                  </a:solidFill>
                </a:rPr>
                <a:t>Rain observed (mm/dd)</a:t>
              </a:r>
            </a:p>
          </p:txBody>
        </p:sp>
      </p:grpSp>
      <p:grpSp>
        <p:nvGrpSpPr>
          <p:cNvPr id="28675" name="Group 15"/>
          <p:cNvGrpSpPr>
            <a:grpSpLocks/>
          </p:cNvGrpSpPr>
          <p:nvPr/>
        </p:nvGrpSpPr>
        <p:grpSpPr bwMode="auto">
          <a:xfrm>
            <a:off x="673100" y="4713288"/>
            <a:ext cx="7881938" cy="1985962"/>
            <a:chOff x="457200" y="2172578"/>
            <a:chExt cx="8686800" cy="2513471"/>
          </a:xfrm>
        </p:grpSpPr>
        <p:grpSp>
          <p:nvGrpSpPr>
            <p:cNvPr id="28680" name="Group 5"/>
            <p:cNvGrpSpPr>
              <a:grpSpLocks/>
            </p:cNvGrpSpPr>
            <p:nvPr/>
          </p:nvGrpSpPr>
          <p:grpSpPr bwMode="auto">
            <a:xfrm>
              <a:off x="457200" y="2172578"/>
              <a:ext cx="8686800" cy="2513471"/>
              <a:chOff x="-1164451" y="617861"/>
              <a:chExt cx="12700000" cy="3556000"/>
            </a:xfrm>
          </p:grpSpPr>
          <p:pic>
            <p:nvPicPr>
              <p:cNvPr id="28683" name="Picture 1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164451" y="617861"/>
                <a:ext cx="6350000" cy="355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4" name="Picture 2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5549" y="617861"/>
                <a:ext cx="6350000" cy="355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3527761" y="4549425"/>
              <a:ext cx="1226474" cy="1084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884283" y="4549425"/>
              <a:ext cx="1226474" cy="1084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8676" name="TextBox 21"/>
          <p:cNvSpPr txBox="1">
            <a:spLocks noChangeArrowheads="1"/>
          </p:cNvSpPr>
          <p:nvPr/>
        </p:nvSpPr>
        <p:spPr bwMode="auto">
          <a:xfrm>
            <a:off x="1370013" y="4343400"/>
            <a:ext cx="1966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r>
              <a:rPr lang="pt-BR"/>
              <a:t>Average error (RMSE) </a:t>
            </a:r>
          </a:p>
        </p:txBody>
      </p:sp>
      <p:sp>
        <p:nvSpPr>
          <p:cNvPr id="28677" name="TextBox 22"/>
          <p:cNvSpPr txBox="1">
            <a:spLocks noChangeArrowheads="1"/>
          </p:cNvSpPr>
          <p:nvPr/>
        </p:nvSpPr>
        <p:spPr bwMode="auto">
          <a:xfrm>
            <a:off x="5813425" y="4343400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r>
              <a:rPr lang="pt-BR"/>
              <a:t>Bias</a:t>
            </a:r>
          </a:p>
        </p:txBody>
      </p:sp>
      <p:sp>
        <p:nvSpPr>
          <p:cNvPr id="28678" name="TextBox 23"/>
          <p:cNvSpPr txBox="1">
            <a:spLocks noChangeArrowheads="1"/>
          </p:cNvSpPr>
          <p:nvPr/>
        </p:nvSpPr>
        <p:spPr bwMode="auto">
          <a:xfrm>
            <a:off x="6811963" y="5973763"/>
            <a:ext cx="1198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solidFill>
                  <a:srgbClr val="FF9A1D"/>
                </a:solidFill>
              </a:rPr>
              <a:t>BRAMS 20km</a:t>
            </a:r>
          </a:p>
          <a:p>
            <a:pPr eaLnBrk="1" hangingPunct="1"/>
            <a:r>
              <a:rPr lang="pt-BR" sz="1200">
                <a:solidFill>
                  <a:srgbClr val="0000FF"/>
                </a:solidFill>
              </a:rPr>
              <a:t>BRAMS 05 km</a:t>
            </a:r>
          </a:p>
        </p:txBody>
      </p:sp>
      <p:sp>
        <p:nvSpPr>
          <p:cNvPr id="28679" name="TextBox 24"/>
          <p:cNvSpPr txBox="1">
            <a:spLocks noChangeArrowheads="1"/>
          </p:cNvSpPr>
          <p:nvPr/>
        </p:nvSpPr>
        <p:spPr bwMode="auto">
          <a:xfrm>
            <a:off x="2860675" y="5973763"/>
            <a:ext cx="1196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solidFill>
                  <a:srgbClr val="FF9A1D"/>
                </a:solidFill>
              </a:rPr>
              <a:t>BRAMS 20km</a:t>
            </a:r>
          </a:p>
          <a:p>
            <a:pPr eaLnBrk="1" hangingPunct="1"/>
            <a:r>
              <a:rPr lang="pt-BR" sz="1200">
                <a:solidFill>
                  <a:srgbClr val="0000FF"/>
                </a:solidFill>
              </a:rPr>
              <a:t>BRAMS 05 km</a:t>
            </a:r>
          </a:p>
        </p:txBody>
      </p:sp>
    </p:spTree>
    <p:extLst>
      <p:ext uri="{BB962C8B-B14F-4D97-AF65-F5344CB8AC3E}">
        <p14:creationId xmlns:p14="http://schemas.microsoft.com/office/powerpoint/2010/main" val="2318798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887413"/>
          </a:xfrm>
        </p:spPr>
        <p:txBody>
          <a:bodyPr/>
          <a:lstStyle/>
          <a:p>
            <a:r>
              <a:rPr lang="pt-BR" sz="2800" dirty="0" smtClean="0">
                <a:solidFill>
                  <a:srgbClr val="000066"/>
                </a:solidFill>
                <a:latin typeface="Calibri" charset="0"/>
              </a:rPr>
              <a:t>Compara</a:t>
            </a:r>
            <a:r>
              <a:rPr lang="pt-BR" sz="2800" dirty="0" smtClean="0">
                <a:solidFill>
                  <a:srgbClr val="000066"/>
                </a:solidFill>
                <a:latin typeface="Calibri" charset="0"/>
              </a:rPr>
              <a:t>ção</a:t>
            </a:r>
            <a:r>
              <a:rPr lang="pt-BR" sz="2800" dirty="0" smtClean="0">
                <a:solidFill>
                  <a:srgbClr val="000066"/>
                </a:solidFill>
                <a:latin typeface="Calibri" charset="0"/>
              </a:rPr>
              <a:t>:</a:t>
            </a:r>
            <a:r>
              <a:rPr lang="pt-BR" dirty="0" smtClean="0">
                <a:solidFill>
                  <a:srgbClr val="000066"/>
                </a:solidFill>
                <a:latin typeface="Calibri" charset="0"/>
              </a:rPr>
              <a:t> </a:t>
            </a:r>
            <a:r>
              <a:rPr lang="pt-BR" dirty="0">
                <a:solidFill>
                  <a:srgbClr val="000066"/>
                </a:solidFill>
                <a:latin typeface="Calibri" charset="0"/>
              </a:rPr>
              <a:t/>
            </a:r>
            <a:br>
              <a:rPr lang="pt-BR" dirty="0">
                <a:solidFill>
                  <a:srgbClr val="000066"/>
                </a:solidFill>
                <a:latin typeface="Calibri" charset="0"/>
              </a:rPr>
            </a:br>
            <a:r>
              <a:rPr lang="pt-BR" dirty="0">
                <a:solidFill>
                  <a:srgbClr val="FF0000"/>
                </a:solidFill>
                <a:latin typeface="Calibri" charset="0"/>
              </a:rPr>
              <a:t>           </a:t>
            </a:r>
            <a:r>
              <a:rPr lang="pt-BR" sz="2400" dirty="0">
                <a:solidFill>
                  <a:schemeClr val="tx1"/>
                </a:solidFill>
                <a:latin typeface="Calibri" charset="0"/>
              </a:rPr>
              <a:t>BRAMS 5km                                   GOES 12 </a:t>
            </a:r>
          </a:p>
        </p:txBody>
      </p:sp>
      <p:grpSp>
        <p:nvGrpSpPr>
          <p:cNvPr id="30722" name="Group 5"/>
          <p:cNvGrpSpPr>
            <a:grpSpLocks/>
          </p:cNvGrpSpPr>
          <p:nvPr/>
        </p:nvGrpSpPr>
        <p:grpSpPr bwMode="auto">
          <a:xfrm>
            <a:off x="600075" y="1417638"/>
            <a:ext cx="8086725" cy="4891087"/>
            <a:chOff x="0" y="0"/>
            <a:chExt cx="10916559" cy="6588001"/>
          </a:xfrm>
        </p:grpSpPr>
        <p:pic>
          <p:nvPicPr>
            <p:cNvPr id="30723" name="Picture 3" descr="brams5km_advmnt_dif0.32_t60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98" r="23032" b="3937"/>
            <a:stretch>
              <a:fillRect/>
            </a:stretch>
          </p:blipFill>
          <p:spPr bwMode="auto">
            <a:xfrm>
              <a:off x="0" y="0"/>
              <a:ext cx="5310085" cy="6588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4" name="Picture 4" descr="S11219894_20130224143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95" b="6883"/>
            <a:stretch>
              <a:fillRect/>
            </a:stretch>
          </p:blipFill>
          <p:spPr bwMode="auto">
            <a:xfrm>
              <a:off x="5310085" y="0"/>
              <a:ext cx="5606474" cy="638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0819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514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457200"/>
            <a:ext cx="7239000" cy="639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4000" i="1" dirty="0" smtClean="0">
                <a:solidFill>
                  <a:srgbClr val="000000"/>
                </a:solidFill>
              </a:rPr>
              <a:t>Missão do CPTEC</a:t>
            </a:r>
            <a:endParaRPr lang="en-US" sz="4000" i="1" dirty="0">
              <a:solidFill>
                <a:srgbClr val="000000"/>
              </a:solidFill>
            </a:endParaRPr>
          </a:p>
        </p:txBody>
      </p:sp>
      <p:sp>
        <p:nvSpPr>
          <p:cNvPr id="832528" name="Text Box 2064"/>
          <p:cNvSpPr txBox="1">
            <a:spLocks noChangeArrowheads="1"/>
          </p:cNvSpPr>
          <p:nvPr/>
        </p:nvSpPr>
        <p:spPr bwMode="auto">
          <a:xfrm>
            <a:off x="685800" y="1905000"/>
            <a:ext cx="80772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2800" dirty="0">
                <a:solidFill>
                  <a:srgbClr val="000000"/>
                </a:solidFill>
              </a:rPr>
              <a:t>"Prover o país com o estado da arte em previsões do tempo e clima e dispor da capacidade científica e tecnológica de melhorar continuamente estas previsões, visando o benefício da </a:t>
            </a:r>
            <a:r>
              <a:rPr lang="pt-BR" sz="2800" dirty="0" smtClean="0">
                <a:solidFill>
                  <a:srgbClr val="000000"/>
                </a:solidFill>
              </a:rPr>
              <a:t>sociedade”.</a:t>
            </a:r>
            <a:endParaRPr lang="pt-BR" sz="2800" dirty="0">
              <a:solidFill>
                <a:srgbClr val="000000"/>
              </a:solidFill>
            </a:endParaRPr>
          </a:p>
        </p:txBody>
      </p:sp>
      <p:pic>
        <p:nvPicPr>
          <p:cNvPr id="4" name="Picture 3" descr="logo_CPT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72" y="31044"/>
            <a:ext cx="1181128" cy="6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6"/>
          <p:cNvSpPr txBox="1">
            <a:spLocks noChangeArrowheads="1"/>
          </p:cNvSpPr>
          <p:nvPr/>
        </p:nvSpPr>
        <p:spPr bwMode="auto">
          <a:xfrm>
            <a:off x="0" y="6245225"/>
            <a:ext cx="1008063" cy="550863"/>
          </a:xfrm>
          <a:prstGeom prst="rect">
            <a:avLst/>
          </a:prstGeom>
          <a:solidFill>
            <a:srgbClr val="CAC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1746" name="TextBox 8"/>
          <p:cNvSpPr txBox="1">
            <a:spLocks noChangeArrowheads="1"/>
          </p:cNvSpPr>
          <p:nvPr/>
        </p:nvSpPr>
        <p:spPr bwMode="auto">
          <a:xfrm>
            <a:off x="0" y="2487613"/>
            <a:ext cx="1025525" cy="641350"/>
          </a:xfrm>
          <a:prstGeom prst="rect">
            <a:avLst/>
          </a:prstGeom>
          <a:solidFill>
            <a:srgbClr val="CAC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1747" name="Picture 1" descr="C:\Documents and Settings\Saulo R. Freitas\Desktop\adapt\adapt-rj\Captura de tela 2011-01-13 a¦Çs 14.13.3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2794000"/>
            <a:ext cx="6472237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itle 5"/>
          <p:cNvSpPr>
            <a:spLocks noGrp="1"/>
          </p:cNvSpPr>
          <p:nvPr>
            <p:ph type="title"/>
          </p:nvPr>
        </p:nvSpPr>
        <p:spPr>
          <a:xfrm>
            <a:off x="900113" y="260350"/>
            <a:ext cx="8053387" cy="836613"/>
          </a:xfrm>
        </p:spPr>
        <p:txBody>
          <a:bodyPr/>
          <a:lstStyle/>
          <a:p>
            <a:r>
              <a:rPr lang="en-US" dirty="0" err="1" smtClean="0">
                <a:latin typeface="Calibri" charset="0"/>
              </a:rPr>
              <a:t>Sistema</a:t>
            </a:r>
            <a:r>
              <a:rPr lang="en-US" dirty="0" smtClean="0">
                <a:latin typeface="Calibri" charset="0"/>
              </a:rPr>
              <a:t> de </a:t>
            </a:r>
            <a:r>
              <a:rPr lang="en-US" dirty="0" err="1" smtClean="0">
                <a:latin typeface="Calibri" charset="0"/>
              </a:rPr>
              <a:t>emerg</a:t>
            </a:r>
            <a:r>
              <a:rPr lang="en-US" dirty="0" err="1" smtClean="0">
                <a:latin typeface="Calibri" charset="0"/>
              </a:rPr>
              <a:t>ência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para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tempestades</a:t>
            </a:r>
            <a:endParaRPr lang="en-US" dirty="0">
              <a:latin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0950" y="1009650"/>
            <a:ext cx="7623175" cy="1631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Futura Md BT" pitchFamily="34" charset="0"/>
                <a:ea typeface="ＭＳ Ｐゴシック" charset="-128"/>
                <a:cs typeface="ＭＳ Ｐゴシック" charset="-128"/>
              </a:rPr>
              <a:t>System remains in stand-by but ready to be executed at any time on limited area on demand over South America.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Futura Md BT" pitchFamily="34" charset="0"/>
                <a:ea typeface="ＭＳ Ｐゴシック" charset="-128"/>
                <a:cs typeface="ＭＳ Ｐゴシック" charset="-128"/>
              </a:rPr>
              <a:t>Applies BRAMS non-hydrostatic model with 1 km resolution over 500 </a:t>
            </a:r>
            <a:r>
              <a:rPr lang="en-US" sz="2000" dirty="0" err="1">
                <a:latin typeface="Futura Md BT" pitchFamily="34" charset="0"/>
                <a:ea typeface="ＭＳ Ｐゴシック" charset="-128"/>
                <a:cs typeface="ＭＳ Ｐゴシック" charset="-128"/>
              </a:rPr>
              <a:t>x</a:t>
            </a:r>
            <a:r>
              <a:rPr lang="en-US" sz="2000" dirty="0">
                <a:latin typeface="Futura Md BT" pitchFamily="34" charset="0"/>
                <a:ea typeface="ＭＳ Ｐゴシック" charset="-128"/>
                <a:cs typeface="ＭＳ Ｐゴシック" charset="-128"/>
              </a:rPr>
              <a:t> 500 km</a:t>
            </a:r>
            <a:r>
              <a:rPr lang="en-US" sz="2000" baseline="30000" dirty="0">
                <a:latin typeface="Futura Md BT" pitchFamily="34" charset="0"/>
                <a:ea typeface="ＭＳ Ｐゴシック" charset="-128"/>
                <a:cs typeface="ＭＳ Ｐゴシック" charset="-128"/>
              </a:rPr>
              <a:t>2</a:t>
            </a:r>
            <a:r>
              <a:rPr lang="en-US" sz="2000" dirty="0">
                <a:latin typeface="Futura Md BT" pitchFamily="34" charset="0"/>
                <a:ea typeface="ＭＳ Ｐゴシック" charset="-128"/>
                <a:cs typeface="ＭＳ Ｐゴシック" charset="-128"/>
              </a:rPr>
              <a:t> producing 36 hours forecast.</a:t>
            </a:r>
            <a:endParaRPr lang="en-US" sz="2000" baseline="30000" dirty="0">
              <a:latin typeface="Futura Md BT" pitchFamily="34" charset="0"/>
              <a:ea typeface="ＭＳ Ｐゴシック" charset="-128"/>
              <a:cs typeface="ＭＳ Ｐゴシック" charset="-128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Futura Md BT" pitchFamily="34" charset="0"/>
                <a:ea typeface="ＭＳ Ｐゴシック" charset="-128"/>
                <a:cs typeface="ＭＳ Ｐゴシック" charset="-128"/>
              </a:rPr>
              <a:t>With ~ 800 processors on CRAY XE6, the run takes ~ 1 </a:t>
            </a:r>
            <a:r>
              <a:rPr lang="en-US" sz="2000" dirty="0" err="1">
                <a:latin typeface="Futura Md BT" pitchFamily="34" charset="0"/>
                <a:ea typeface="ＭＳ Ｐゴシック" charset="-128"/>
                <a:cs typeface="ＭＳ Ｐゴシック" charset="-128"/>
              </a:rPr>
              <a:t>h</a:t>
            </a:r>
            <a:r>
              <a:rPr lang="en-US" sz="2000" dirty="0">
                <a:latin typeface="Futura Md BT" pitchFamily="34" charset="0"/>
                <a:ea typeface="ＭＳ Ｐゴシック" charset="-128"/>
                <a:cs typeface="ＭＳ Ｐゴシック" charset="-128"/>
              </a:rPr>
              <a:t>.</a:t>
            </a:r>
          </a:p>
        </p:txBody>
      </p:sp>
      <p:sp>
        <p:nvSpPr>
          <p:cNvPr id="31750" name="Rectangle 9"/>
          <p:cNvSpPr>
            <a:spLocks noChangeArrowheads="1"/>
          </p:cNvSpPr>
          <p:nvPr/>
        </p:nvSpPr>
        <p:spPr bwMode="auto">
          <a:xfrm>
            <a:off x="5349875" y="6061075"/>
            <a:ext cx="1901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BRAMS-ADAPT</a:t>
            </a:r>
          </a:p>
        </p:txBody>
      </p:sp>
    </p:spTree>
    <p:extLst>
      <p:ext uri="{BB962C8B-B14F-4D97-AF65-F5344CB8AC3E}">
        <p14:creationId xmlns:p14="http://schemas.microsoft.com/office/powerpoint/2010/main" val="929625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6"/>
          <p:cNvSpPr txBox="1">
            <a:spLocks noChangeArrowheads="1"/>
          </p:cNvSpPr>
          <p:nvPr/>
        </p:nvSpPr>
        <p:spPr bwMode="auto">
          <a:xfrm>
            <a:off x="0" y="6245225"/>
            <a:ext cx="1008063" cy="550863"/>
          </a:xfrm>
          <a:prstGeom prst="rect">
            <a:avLst/>
          </a:prstGeom>
          <a:solidFill>
            <a:srgbClr val="CAC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3794" name="TextBox 8"/>
          <p:cNvSpPr txBox="1">
            <a:spLocks noChangeArrowheads="1"/>
          </p:cNvSpPr>
          <p:nvPr/>
        </p:nvSpPr>
        <p:spPr bwMode="auto">
          <a:xfrm>
            <a:off x="0" y="2487613"/>
            <a:ext cx="1025525" cy="641350"/>
          </a:xfrm>
          <a:prstGeom prst="rect">
            <a:avLst/>
          </a:prstGeom>
          <a:solidFill>
            <a:srgbClr val="CAC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3795" name="CaixaDeTexto 13"/>
          <p:cNvSpPr txBox="1">
            <a:spLocks noChangeArrowheads="1"/>
          </p:cNvSpPr>
          <p:nvPr/>
        </p:nvSpPr>
        <p:spPr bwMode="auto">
          <a:xfrm>
            <a:off x="1700203" y="404813"/>
            <a:ext cx="633255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latin typeface="Cambria" charset="0"/>
                <a:cs typeface="Cambria" charset="0"/>
              </a:rPr>
              <a:t>24 h </a:t>
            </a:r>
            <a:r>
              <a:rPr lang="en-US" sz="2800" dirty="0" err="1" smtClean="0">
                <a:latin typeface="Cambria" charset="0"/>
                <a:cs typeface="Cambria" charset="0"/>
              </a:rPr>
              <a:t>Chuva</a:t>
            </a:r>
            <a:r>
              <a:rPr lang="en-US" sz="2800" dirty="0" smtClean="0">
                <a:latin typeface="Cambria" charset="0"/>
                <a:cs typeface="Cambria" charset="0"/>
              </a:rPr>
              <a:t> </a:t>
            </a:r>
            <a:r>
              <a:rPr lang="en-US" sz="2800" dirty="0" err="1" smtClean="0">
                <a:latin typeface="Cambria" charset="0"/>
                <a:cs typeface="Cambria" charset="0"/>
              </a:rPr>
              <a:t>acumulada</a:t>
            </a:r>
            <a:r>
              <a:rPr lang="en-US" sz="2800" dirty="0" smtClean="0">
                <a:latin typeface="Cambria" charset="0"/>
                <a:cs typeface="Cambria" charset="0"/>
              </a:rPr>
              <a:t> - </a:t>
            </a:r>
            <a:r>
              <a:rPr lang="en-US" sz="2800" dirty="0">
                <a:latin typeface="Cambria" charset="0"/>
                <a:cs typeface="Cambria" charset="0"/>
              </a:rPr>
              <a:t>12/</a:t>
            </a:r>
            <a:r>
              <a:rPr lang="en-US" sz="2800" dirty="0" err="1">
                <a:latin typeface="Cambria" charset="0"/>
                <a:cs typeface="Cambria" charset="0"/>
              </a:rPr>
              <a:t>jan</a:t>
            </a:r>
            <a:r>
              <a:rPr lang="en-US" sz="2800" dirty="0">
                <a:latin typeface="Cambria" charset="0"/>
                <a:cs typeface="Cambria" charset="0"/>
              </a:rPr>
              <a:t>/2011</a:t>
            </a:r>
          </a:p>
          <a:p>
            <a:pPr algn="ctr" eaLnBrk="1" hangingPunct="1"/>
            <a:r>
              <a:rPr lang="en-US" sz="2800" dirty="0">
                <a:latin typeface="Cambria" charset="0"/>
                <a:cs typeface="Cambria" charset="0"/>
              </a:rPr>
              <a:t>BRAMS </a:t>
            </a:r>
            <a:r>
              <a:rPr lang="en-US" sz="2800" dirty="0" smtClean="0">
                <a:latin typeface="Cambria" charset="0"/>
                <a:cs typeface="Cambria" charset="0"/>
              </a:rPr>
              <a:t>com 1 </a:t>
            </a:r>
            <a:r>
              <a:rPr lang="en-US" sz="2800" dirty="0">
                <a:latin typeface="Cambria" charset="0"/>
                <a:cs typeface="Cambria" charset="0"/>
              </a:rPr>
              <a:t>km </a:t>
            </a:r>
            <a:r>
              <a:rPr lang="en-US" sz="2800" dirty="0" smtClean="0">
                <a:latin typeface="Cambria" charset="0"/>
                <a:cs typeface="Cambria" charset="0"/>
              </a:rPr>
              <a:t>de </a:t>
            </a:r>
            <a:r>
              <a:rPr lang="en-US" sz="2800" dirty="0" err="1" smtClean="0">
                <a:latin typeface="Cambria" charset="0"/>
                <a:cs typeface="Cambria" charset="0"/>
              </a:rPr>
              <a:t>resolu</a:t>
            </a:r>
            <a:r>
              <a:rPr lang="en-US" sz="2800" dirty="0" err="1" smtClean="0">
                <a:latin typeface="Cambria" charset="0"/>
                <a:cs typeface="Cambria" charset="0"/>
              </a:rPr>
              <a:t>ção</a:t>
            </a:r>
            <a:r>
              <a:rPr lang="en-US" sz="2800" dirty="0" smtClean="0">
                <a:latin typeface="Cambria" charset="0"/>
                <a:cs typeface="Cambria" charset="0"/>
              </a:rPr>
              <a:t> </a:t>
            </a:r>
            <a:endParaRPr lang="pt-BR" sz="2800" dirty="0">
              <a:latin typeface="Cambria" charset="0"/>
              <a:cs typeface="Cambria" charset="0"/>
            </a:endParaRPr>
          </a:p>
        </p:txBody>
      </p:sp>
      <p:sp>
        <p:nvSpPr>
          <p:cNvPr id="33796" name="Retângulo 19"/>
          <p:cNvSpPr>
            <a:spLocks noChangeArrowheads="1"/>
          </p:cNvSpPr>
          <p:nvPr/>
        </p:nvSpPr>
        <p:spPr bwMode="auto">
          <a:xfrm>
            <a:off x="5102225" y="5514975"/>
            <a:ext cx="3822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charset="0"/>
              </a:rPr>
              <a:t>BRAMS 1 km</a:t>
            </a:r>
            <a:r>
              <a:rPr lang="pt-BR" b="1">
                <a:solidFill>
                  <a:srgbClr val="FF0000"/>
                </a:solidFill>
                <a:latin typeface="Calibri" charset="0"/>
              </a:rPr>
              <a:t> : </a:t>
            </a:r>
            <a:r>
              <a:rPr lang="en-US">
                <a:latin typeface="Calibri" charset="0"/>
              </a:rPr>
              <a:t>NX, NY = 500, 500 </a:t>
            </a:r>
            <a:endParaRPr lang="pt-BR">
              <a:latin typeface="Calibri" charset="0"/>
            </a:endParaRPr>
          </a:p>
        </p:txBody>
      </p:sp>
      <p:grpSp>
        <p:nvGrpSpPr>
          <p:cNvPr id="33797" name="Grupo 24"/>
          <p:cNvGrpSpPr>
            <a:grpSpLocks/>
          </p:cNvGrpSpPr>
          <p:nvPr/>
        </p:nvGrpSpPr>
        <p:grpSpPr bwMode="auto">
          <a:xfrm>
            <a:off x="1025525" y="1757363"/>
            <a:ext cx="3762375" cy="3757612"/>
            <a:chOff x="642910" y="1500174"/>
            <a:chExt cx="4128138" cy="4143404"/>
          </a:xfrm>
        </p:grpSpPr>
        <p:pic>
          <p:nvPicPr>
            <p:cNvPr id="3380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9" t="8064" b="14516"/>
            <a:stretch>
              <a:fillRect/>
            </a:stretch>
          </p:blipFill>
          <p:spPr bwMode="auto">
            <a:xfrm>
              <a:off x="642910" y="1500174"/>
              <a:ext cx="4128138" cy="4143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Elipse 21"/>
            <p:cNvSpPr/>
            <p:nvPr/>
          </p:nvSpPr>
          <p:spPr>
            <a:xfrm>
              <a:off x="2356871" y="3571000"/>
              <a:ext cx="1358628" cy="71595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33798" name="Grupo 25"/>
          <p:cNvGrpSpPr>
            <a:grpSpLocks/>
          </p:cNvGrpSpPr>
          <p:nvPr/>
        </p:nvGrpSpPr>
        <p:grpSpPr bwMode="auto">
          <a:xfrm>
            <a:off x="4770438" y="1285875"/>
            <a:ext cx="4219575" cy="4229100"/>
            <a:chOff x="4857752" y="1285860"/>
            <a:chExt cx="4196695" cy="4500594"/>
          </a:xfrm>
        </p:grpSpPr>
        <p:grpSp>
          <p:nvGrpSpPr>
            <p:cNvPr id="33800" name="Grupo 15"/>
            <p:cNvGrpSpPr>
              <a:grpSpLocks/>
            </p:cNvGrpSpPr>
            <p:nvPr/>
          </p:nvGrpSpPr>
          <p:grpSpPr bwMode="auto">
            <a:xfrm>
              <a:off x="4857752" y="1285860"/>
              <a:ext cx="4196695" cy="4500594"/>
              <a:chOff x="571472" y="1285860"/>
              <a:chExt cx="4196695" cy="4500594"/>
            </a:xfrm>
          </p:grpSpPr>
          <p:grpSp>
            <p:nvGrpSpPr>
              <p:cNvPr id="33802" name="Grupo 12"/>
              <p:cNvGrpSpPr>
                <a:grpSpLocks/>
              </p:cNvGrpSpPr>
              <p:nvPr/>
            </p:nvGrpSpPr>
            <p:grpSpPr bwMode="auto">
              <a:xfrm>
                <a:off x="571472" y="1500174"/>
                <a:ext cx="4131073" cy="4286280"/>
                <a:chOff x="285720" y="500042"/>
                <a:chExt cx="4131073" cy="4286280"/>
              </a:xfrm>
            </p:grpSpPr>
            <p:pic>
              <p:nvPicPr>
                <p:cNvPr id="33804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238" t="5920" r="29739" b="12367"/>
                <a:stretch>
                  <a:fillRect/>
                </a:stretch>
              </p:blipFill>
              <p:spPr bwMode="auto">
                <a:xfrm>
                  <a:off x="285720" y="500042"/>
                  <a:ext cx="3661460" cy="42148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805" name="Picture 4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164" t="6026" r="14145" b="12105"/>
                <a:stretch>
                  <a:fillRect/>
                </a:stretch>
              </p:blipFill>
              <p:spPr bwMode="auto">
                <a:xfrm>
                  <a:off x="3929058" y="571480"/>
                  <a:ext cx="487735" cy="42148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3803" name="CaixaDeTexto 14"/>
              <p:cNvSpPr txBox="1">
                <a:spLocks noChangeArrowheads="1"/>
              </p:cNvSpPr>
              <p:nvPr/>
            </p:nvSpPr>
            <p:spPr bwMode="auto">
              <a:xfrm>
                <a:off x="4214810" y="1285860"/>
                <a:ext cx="553357" cy="392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Futura Md BT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Futura Md BT" charset="0"/>
                    <a:ea typeface="ＭＳ Ｐゴシック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Futura Md BT" charset="0"/>
                    <a:ea typeface="ＭＳ Ｐゴシック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Futura Md BT" charset="0"/>
                    <a:ea typeface="ＭＳ Ｐゴシック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Futura Md BT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Futura Md BT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Futura Md BT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Futura Md BT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Futura Md BT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>
                    <a:latin typeface="Calibri" charset="0"/>
                  </a:rPr>
                  <a:t>mm</a:t>
                </a:r>
                <a:endParaRPr lang="pt-BR">
                  <a:latin typeface="Calibri" charset="0"/>
                </a:endParaRPr>
              </a:p>
            </p:txBody>
          </p:sp>
        </p:grpSp>
        <p:sp>
          <p:nvSpPr>
            <p:cNvPr id="15" name="Elipse 22"/>
            <p:cNvSpPr/>
            <p:nvPr/>
          </p:nvSpPr>
          <p:spPr>
            <a:xfrm>
              <a:off x="6499800" y="3715235"/>
              <a:ext cx="1286797" cy="78557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sp>
        <p:nvSpPr>
          <p:cNvPr id="33799" name="Rectangle 22"/>
          <p:cNvSpPr>
            <a:spLocks noChangeArrowheads="1"/>
          </p:cNvSpPr>
          <p:nvPr/>
        </p:nvSpPr>
        <p:spPr bwMode="auto">
          <a:xfrm>
            <a:off x="2276475" y="4141788"/>
            <a:ext cx="23844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500" b="1">
                <a:solidFill>
                  <a:schemeClr val="bg1"/>
                </a:solidFill>
                <a:latin typeface="Cambria" charset="0"/>
                <a:cs typeface="Cambria" charset="0"/>
              </a:rPr>
              <a:t>Serrana region </a:t>
            </a:r>
            <a:endParaRPr lang="en-US" sz="25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744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63500"/>
            <a:ext cx="85026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accent2"/>
                </a:solidFill>
                <a:latin typeface="Century Gothic" pitchFamily="34" charset="0"/>
              </a:rPr>
              <a:t>     </a:t>
            </a:r>
            <a:r>
              <a:rPr lang="en-US" sz="3600" dirty="0" smtClean="0">
                <a:solidFill>
                  <a:schemeClr val="accent1">
                    <a:lumMod val="25000"/>
                  </a:schemeClr>
                </a:solidFill>
                <a:latin typeface="Century Gothic" pitchFamily="34" charset="0"/>
              </a:rPr>
              <a:t>BRAMS</a:t>
            </a:r>
            <a:endParaRPr lang="en-US" sz="3600" dirty="0" smtClean="0">
              <a:solidFill>
                <a:schemeClr val="accent1">
                  <a:lumMod val="2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35842" name="Group 97"/>
          <p:cNvGrpSpPr>
            <a:grpSpLocks/>
          </p:cNvGrpSpPr>
          <p:nvPr/>
        </p:nvGrpSpPr>
        <p:grpSpPr bwMode="auto">
          <a:xfrm>
            <a:off x="228600" y="2028825"/>
            <a:ext cx="8745538" cy="3609975"/>
            <a:chOff x="621" y="1344"/>
            <a:chExt cx="5032" cy="1890"/>
          </a:xfrm>
        </p:grpSpPr>
        <p:pic>
          <p:nvPicPr>
            <p:cNvPr id="3586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0" t="23779" r="14375" b="36972"/>
            <a:stretch>
              <a:fillRect/>
            </a:stretch>
          </p:blipFill>
          <p:spPr bwMode="auto">
            <a:xfrm>
              <a:off x="621" y="1344"/>
              <a:ext cx="5032" cy="18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Elipse 9"/>
            <p:cNvSpPr/>
            <p:nvPr/>
          </p:nvSpPr>
          <p:spPr>
            <a:xfrm>
              <a:off x="1971" y="2019"/>
              <a:ext cx="225" cy="18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800"/>
            </a:p>
          </p:txBody>
        </p:sp>
        <p:sp>
          <p:nvSpPr>
            <p:cNvPr id="10" name="Elipse 10"/>
            <p:cNvSpPr/>
            <p:nvPr/>
          </p:nvSpPr>
          <p:spPr>
            <a:xfrm>
              <a:off x="1746" y="2334"/>
              <a:ext cx="225" cy="18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800"/>
            </a:p>
          </p:txBody>
        </p:sp>
        <p:sp>
          <p:nvSpPr>
            <p:cNvPr id="11" name="Elipse 11"/>
            <p:cNvSpPr/>
            <p:nvPr/>
          </p:nvSpPr>
          <p:spPr>
            <a:xfrm>
              <a:off x="1566" y="2379"/>
              <a:ext cx="225" cy="18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800"/>
            </a:p>
          </p:txBody>
        </p:sp>
      </p:grpSp>
      <p:graphicFrame>
        <p:nvGraphicFramePr>
          <p:cNvPr id="13" name="Group 96"/>
          <p:cNvGraphicFramePr>
            <a:graphicFrameLocks noGrp="1"/>
          </p:cNvGraphicFramePr>
          <p:nvPr/>
        </p:nvGraphicFramePr>
        <p:xfrm>
          <a:off x="4572000" y="1524000"/>
          <a:ext cx="4572000" cy="4114801"/>
        </p:xfrm>
        <a:graphic>
          <a:graphicData uri="http://schemas.openxmlformats.org/drawingml/2006/table">
            <a:tbl>
              <a:tblPr/>
              <a:tblGrid>
                <a:gridCol w="1693863"/>
                <a:gridCol w="1354137"/>
                <a:gridCol w="1524000"/>
              </a:tblGrid>
              <a:tr h="82708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Accumulated Precipitation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(mm, 24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hrs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1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Measured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Forecasted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10858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Nova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Friburgo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(NF)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162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158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760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Teresopolis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(TE)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88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760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Petropolis (PE)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C2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C2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C2FF"/>
                    </a:solidFill>
                  </a:tcPr>
                </a:tc>
              </a:tr>
            </a:tbl>
          </a:graphicData>
        </a:graphic>
      </p:graphicFrame>
      <p:sp>
        <p:nvSpPr>
          <p:cNvPr id="35867" name="TextBox 1"/>
          <p:cNvSpPr txBox="1">
            <a:spLocks noChangeArrowheads="1"/>
          </p:cNvSpPr>
          <p:nvPr/>
        </p:nvSpPr>
        <p:spPr bwMode="auto">
          <a:xfrm>
            <a:off x="900113" y="1412875"/>
            <a:ext cx="2660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 RJ-Brazil, Jan.2011 (500×500)</a:t>
            </a:r>
          </a:p>
        </p:txBody>
      </p:sp>
    </p:spTree>
    <p:extLst>
      <p:ext uri="{BB962C8B-B14F-4D97-AF65-F5344CB8AC3E}">
        <p14:creationId xmlns:p14="http://schemas.microsoft.com/office/powerpoint/2010/main" val="1350628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ítulo 10"/>
          <p:cNvSpPr>
            <a:spLocks noGrp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r>
              <a:rPr lang="pt-BR" dirty="0">
                <a:latin typeface="Calibri" charset="0"/>
              </a:rPr>
              <a:t>CCATT-BRAMS: </a:t>
            </a:r>
            <a:r>
              <a:rPr lang="pt-BR" dirty="0" smtClean="0">
                <a:latin typeface="Calibri" charset="0"/>
              </a:rPr>
              <a:t>Previs</a:t>
            </a:r>
            <a:r>
              <a:rPr lang="pt-BR" dirty="0" smtClean="0">
                <a:latin typeface="Calibri" charset="0"/>
              </a:rPr>
              <a:t>ão </a:t>
            </a:r>
            <a:r>
              <a:rPr lang="pt-BR" dirty="0" smtClean="0">
                <a:latin typeface="Calibri" charset="0"/>
              </a:rPr>
              <a:t>ambiental</a:t>
            </a:r>
            <a:endParaRPr lang="pt-BR" dirty="0">
              <a:latin typeface="Calibri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27088" y="1196975"/>
            <a:ext cx="4202112" cy="6514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20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P</a:t>
            </a:r>
            <a:r>
              <a:rPr lang="pt-BR" sz="2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olui</a:t>
            </a:r>
            <a:r>
              <a:rPr lang="pt-BR" sz="2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ção do ar</a:t>
            </a:r>
            <a:r>
              <a:rPr lang="pt-BR" sz="2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 devido a queima de biomassa e </a:t>
            </a:r>
            <a:r>
              <a:rPr lang="pt-BR" sz="2000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polui</a:t>
            </a:r>
            <a:r>
              <a:rPr lang="pt-BR" sz="2000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çã</a:t>
            </a:r>
            <a:r>
              <a:rPr lang="pt-BR" sz="2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 em</a:t>
            </a:r>
            <a:r>
              <a:rPr lang="pt-BR" sz="2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 </a:t>
            </a:r>
            <a:r>
              <a:rPr lang="pt-BR" sz="2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áreas  urbanas</a:t>
            </a:r>
            <a:endParaRPr lang="pt-BR" sz="2000" b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</a:endParaRPr>
          </a:p>
        </p:txBody>
      </p:sp>
      <p:pic>
        <p:nvPicPr>
          <p:cNvPr id="37891" name="Picture 3" descr="movie_coto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3436" b="6873"/>
          <a:stretch>
            <a:fillRect/>
          </a:stretch>
        </p:blipFill>
        <p:spPr bwMode="auto">
          <a:xfrm>
            <a:off x="684213" y="1978025"/>
            <a:ext cx="379571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971550" y="5678488"/>
            <a:ext cx="1762125" cy="403225"/>
          </a:xfrm>
          <a:prstGeom prst="rect">
            <a:avLst/>
          </a:prstGeom>
          <a:solidFill>
            <a:srgbClr val="FFDD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sz="1800" i="1" dirty="0" smtClean="0">
                <a:solidFill>
                  <a:schemeClr val="bg2"/>
                </a:solidFill>
                <a:latin typeface="Arial Narrow" charset="0"/>
              </a:rPr>
              <a:t>Es</a:t>
            </a:r>
            <a:r>
              <a:rPr lang="pt-BR" sz="1800" b="1" i="1" dirty="0" smtClean="0">
                <a:solidFill>
                  <a:schemeClr val="bg2"/>
                </a:solidFill>
                <a:latin typeface="Arial Narrow" charset="0"/>
              </a:rPr>
              <a:t>cala regional</a:t>
            </a:r>
            <a:endParaRPr lang="pt-BR" sz="1800" b="1" i="1" dirty="0">
              <a:solidFill>
                <a:schemeClr val="bg2"/>
              </a:solidFill>
              <a:latin typeface="Arial Narrow" charset="0"/>
            </a:endParaRPr>
          </a:p>
        </p:txBody>
      </p:sp>
      <p:pic>
        <p:nvPicPr>
          <p:cNvPr id="37893" name="Picture 2" descr="movie_cotot2_z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" b="6718"/>
          <a:stretch>
            <a:fillRect/>
          </a:stretch>
        </p:blipFill>
        <p:spPr bwMode="auto">
          <a:xfrm>
            <a:off x="5219700" y="1301750"/>
            <a:ext cx="379888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5435600" y="3579813"/>
            <a:ext cx="1727200" cy="392415"/>
          </a:xfrm>
          <a:prstGeom prst="rect">
            <a:avLst/>
          </a:prstGeom>
          <a:solidFill>
            <a:srgbClr val="FFDD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sz="1800" i="1" dirty="0" smtClean="0">
                <a:solidFill>
                  <a:schemeClr val="bg2"/>
                </a:solidFill>
                <a:latin typeface="Arial Narrow" charset="0"/>
              </a:rPr>
              <a:t>Grande escala</a:t>
            </a:r>
            <a:endParaRPr lang="pt-BR" sz="1800" b="1" i="1" dirty="0">
              <a:solidFill>
                <a:schemeClr val="bg2"/>
              </a:solidFill>
              <a:latin typeface="Arial Narrow" charset="0"/>
            </a:endParaRPr>
          </a:p>
        </p:txBody>
      </p:sp>
      <p:pic>
        <p:nvPicPr>
          <p:cNvPr id="37895" name="Picture 4" descr="movie_coan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 b="6718"/>
          <a:stretch>
            <a:fillRect/>
          </a:stretch>
        </p:blipFill>
        <p:spPr bwMode="auto">
          <a:xfrm>
            <a:off x="4932363" y="4221163"/>
            <a:ext cx="338455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4932363" y="6308725"/>
            <a:ext cx="1471612" cy="393700"/>
          </a:xfrm>
          <a:prstGeom prst="rect">
            <a:avLst/>
          </a:prstGeom>
          <a:solidFill>
            <a:srgbClr val="FFDD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charset="0"/>
                <a:ea typeface="ＭＳ Ｐゴシック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sz="1800" b="1" i="1" dirty="0" err="1">
                <a:solidFill>
                  <a:schemeClr val="bg2"/>
                </a:solidFill>
                <a:latin typeface="Arial Narrow" charset="0"/>
              </a:rPr>
              <a:t>Mega-</a:t>
            </a:r>
            <a:r>
              <a:rPr lang="pt-BR" sz="1800" b="1" i="1" dirty="0" err="1" smtClean="0">
                <a:solidFill>
                  <a:schemeClr val="bg2"/>
                </a:solidFill>
                <a:latin typeface="Arial Narrow" charset="0"/>
              </a:rPr>
              <a:t>cidades</a:t>
            </a:r>
            <a:endParaRPr lang="pt-BR" sz="1800" b="1" i="1" dirty="0">
              <a:solidFill>
                <a:schemeClr val="bg2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8473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062913" cy="1176338"/>
          </a:xfrm>
        </p:spPr>
        <p:txBody>
          <a:bodyPr/>
          <a:lstStyle/>
          <a:p>
            <a:r>
              <a:rPr lang="pt-BR" dirty="0">
                <a:latin typeface="Calibri" charset="0"/>
              </a:rPr>
              <a:t>  </a:t>
            </a:r>
            <a:r>
              <a:rPr lang="pt-BR" dirty="0" err="1" smtClean="0">
                <a:latin typeface="Calibri" charset="0"/>
              </a:rPr>
              <a:t>Suite</a:t>
            </a:r>
            <a:r>
              <a:rPr lang="pt-BR" dirty="0" smtClean="0">
                <a:latin typeface="Calibri" charset="0"/>
              </a:rPr>
              <a:t> operacional</a:t>
            </a:r>
            <a:endParaRPr lang="en-US" sz="2400" dirty="0">
              <a:latin typeface="Calibri" charset="0"/>
            </a:endParaRP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Calibri" charset="0"/>
              </a:rPr>
              <a:t>Modelo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espectral</a:t>
            </a:r>
            <a:r>
              <a:rPr lang="en-US" dirty="0" smtClean="0">
                <a:latin typeface="Calibri" charset="0"/>
              </a:rPr>
              <a:t> Global T666L96 </a:t>
            </a:r>
            <a:r>
              <a:rPr lang="en-US" dirty="0" err="1" smtClean="0">
                <a:latin typeface="Calibri" charset="0"/>
              </a:rPr>
              <a:t>at</a:t>
            </a:r>
            <a:r>
              <a:rPr lang="en-US" dirty="0" err="1" smtClean="0">
                <a:latin typeface="Calibri" charset="0"/>
              </a:rPr>
              <a:t>é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7 </a:t>
            </a:r>
            <a:r>
              <a:rPr lang="en-US" dirty="0" err="1" smtClean="0">
                <a:latin typeface="Calibri" charset="0"/>
              </a:rPr>
              <a:t>dias</a:t>
            </a:r>
            <a:endParaRPr lang="en-US" dirty="0">
              <a:latin typeface="Calibri" charset="0"/>
            </a:endParaRPr>
          </a:p>
          <a:p>
            <a:pPr lvl="1"/>
            <a:r>
              <a:rPr lang="en-US" dirty="0" err="1" smtClean="0">
                <a:latin typeface="Calibri" charset="0"/>
              </a:rPr>
              <a:t>Duas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vezes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ao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dia</a:t>
            </a:r>
            <a:r>
              <a:rPr lang="en-US" dirty="0" smtClean="0">
                <a:latin typeface="Calibri" charset="0"/>
              </a:rPr>
              <a:t>, com </a:t>
            </a:r>
            <a:r>
              <a:rPr lang="en-US" dirty="0" err="1" smtClean="0">
                <a:latin typeface="Calibri" charset="0"/>
              </a:rPr>
              <a:t>assimila</a:t>
            </a:r>
            <a:r>
              <a:rPr lang="en-US" dirty="0" err="1" smtClean="0">
                <a:latin typeface="Calibri" charset="0"/>
              </a:rPr>
              <a:t>ção</a:t>
            </a:r>
            <a:r>
              <a:rPr lang="en-US" dirty="0" smtClean="0">
                <a:latin typeface="Calibri" charset="0"/>
              </a:rPr>
              <a:t> de dados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3D-</a:t>
            </a:r>
            <a:r>
              <a:rPr lang="en-US" dirty="0" smtClean="0">
                <a:latin typeface="Calibri" charset="0"/>
              </a:rPr>
              <a:t>Var</a:t>
            </a:r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CATT-</a:t>
            </a:r>
            <a:r>
              <a:rPr lang="en-US" dirty="0" smtClean="0">
                <a:latin typeface="Calibri" charset="0"/>
              </a:rPr>
              <a:t>BRAMS: </a:t>
            </a:r>
            <a:r>
              <a:rPr lang="en-US" dirty="0" err="1" smtClean="0">
                <a:latin typeface="Calibri" charset="0"/>
              </a:rPr>
              <a:t>modelo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ambiental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at</a:t>
            </a:r>
            <a:r>
              <a:rPr lang="en-US" dirty="0" err="1" smtClean="0">
                <a:latin typeface="Calibri" charset="0"/>
              </a:rPr>
              <a:t>é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3 </a:t>
            </a:r>
            <a:r>
              <a:rPr lang="en-US" dirty="0" err="1" smtClean="0">
                <a:latin typeface="Calibri" charset="0"/>
              </a:rPr>
              <a:t>dias</a:t>
            </a:r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ETA/</a:t>
            </a:r>
            <a:r>
              <a:rPr lang="en-US" dirty="0" smtClean="0">
                <a:latin typeface="Calibri" charset="0"/>
              </a:rPr>
              <a:t>BRAMS (</a:t>
            </a:r>
            <a:r>
              <a:rPr lang="en-US" dirty="0">
                <a:latin typeface="Calibri" charset="0"/>
              </a:rPr>
              <a:t>05 km) </a:t>
            </a:r>
            <a:r>
              <a:rPr lang="en-US" dirty="0" err="1" smtClean="0">
                <a:latin typeface="Calibri" charset="0"/>
              </a:rPr>
              <a:t>at</a:t>
            </a:r>
            <a:r>
              <a:rPr lang="en-US" dirty="0" err="1" smtClean="0">
                <a:latin typeface="Calibri" charset="0"/>
              </a:rPr>
              <a:t>é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5 </a:t>
            </a:r>
            <a:r>
              <a:rPr lang="en-US" dirty="0" err="1" smtClean="0">
                <a:latin typeface="Calibri" charset="0"/>
              </a:rPr>
              <a:t>dias</a:t>
            </a:r>
            <a:r>
              <a:rPr lang="en-US" dirty="0" smtClean="0">
                <a:latin typeface="Calibri" charset="0"/>
              </a:rPr>
              <a:t> </a:t>
            </a:r>
            <a:endParaRPr lang="en-US" dirty="0">
              <a:latin typeface="Calibri" charset="0"/>
            </a:endParaRPr>
          </a:p>
          <a:p>
            <a:pPr lvl="1"/>
            <a:r>
              <a:rPr lang="en-US" dirty="0" err="1" smtClean="0">
                <a:latin typeface="Calibri" charset="0"/>
              </a:rPr>
              <a:t>Duas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vezes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ao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dia</a:t>
            </a:r>
            <a:r>
              <a:rPr lang="en-US" dirty="0" smtClean="0">
                <a:latin typeface="Calibri" charset="0"/>
              </a:rPr>
              <a:t>, </a:t>
            </a:r>
            <a:r>
              <a:rPr lang="en-US" dirty="0" err="1" smtClean="0">
                <a:latin typeface="Calibri" charset="0"/>
              </a:rPr>
              <a:t>assimila</a:t>
            </a:r>
            <a:r>
              <a:rPr lang="en-US" dirty="0" err="1" smtClean="0">
                <a:latin typeface="Calibri" charset="0"/>
              </a:rPr>
              <a:t>ção</a:t>
            </a:r>
            <a:r>
              <a:rPr lang="en-US" dirty="0" smtClean="0">
                <a:latin typeface="Calibri" charset="0"/>
              </a:rPr>
              <a:t> de dados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3D-</a:t>
            </a:r>
            <a:r>
              <a:rPr lang="en-US" dirty="0" smtClean="0">
                <a:latin typeface="Calibri" charset="0"/>
              </a:rPr>
              <a:t>Var</a:t>
            </a:r>
            <a:endParaRPr lang="en-US" dirty="0">
              <a:latin typeface="Calibri" charset="0"/>
            </a:endParaRPr>
          </a:p>
          <a:p>
            <a:r>
              <a:rPr lang="en-US" dirty="0" err="1" smtClean="0">
                <a:latin typeface="Calibri" charset="0"/>
              </a:rPr>
              <a:t>Modelo</a:t>
            </a:r>
            <a:r>
              <a:rPr lang="en-US" dirty="0" smtClean="0">
                <a:latin typeface="Calibri" charset="0"/>
              </a:rPr>
              <a:t> Global </a:t>
            </a:r>
            <a:r>
              <a:rPr lang="en-US" dirty="0" err="1" smtClean="0">
                <a:latin typeface="Calibri" charset="0"/>
              </a:rPr>
              <a:t>acoplado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oceano</a:t>
            </a:r>
            <a:r>
              <a:rPr lang="en-US" dirty="0" smtClean="0">
                <a:latin typeface="Calibri" charset="0"/>
              </a:rPr>
              <a:t>/</a:t>
            </a:r>
            <a:r>
              <a:rPr lang="en-US" dirty="0" err="1" smtClean="0">
                <a:latin typeface="Calibri" charset="0"/>
              </a:rPr>
              <a:t>atmosfera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at</a:t>
            </a:r>
            <a:r>
              <a:rPr lang="en-US" dirty="0" err="1" smtClean="0">
                <a:latin typeface="Calibri" charset="0"/>
              </a:rPr>
              <a:t>é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30 </a:t>
            </a:r>
            <a:r>
              <a:rPr lang="en-US" dirty="0" err="1" smtClean="0">
                <a:latin typeface="Calibri" charset="0"/>
              </a:rPr>
              <a:t>dias</a:t>
            </a:r>
            <a:r>
              <a:rPr lang="en-US" dirty="0" smtClean="0">
                <a:latin typeface="Calibri" charset="0"/>
              </a:rPr>
              <a:t>, </a:t>
            </a:r>
            <a:r>
              <a:rPr lang="en-US" dirty="0" err="1" smtClean="0">
                <a:latin typeface="Calibri" charset="0"/>
              </a:rPr>
              <a:t>duas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vezes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ao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dia</a:t>
            </a:r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Global (T170L42, 51 </a:t>
            </a:r>
            <a:r>
              <a:rPr lang="en-US" dirty="0" err="1" smtClean="0">
                <a:latin typeface="Calibri" charset="0"/>
              </a:rPr>
              <a:t>membros</a:t>
            </a:r>
            <a:r>
              <a:rPr lang="en-US" dirty="0" smtClean="0">
                <a:latin typeface="Calibri" charset="0"/>
              </a:rPr>
              <a:t>, </a:t>
            </a:r>
            <a:r>
              <a:rPr lang="en-US" dirty="0">
                <a:latin typeface="Calibri" charset="0"/>
              </a:rPr>
              <a:t>15 </a:t>
            </a:r>
            <a:r>
              <a:rPr lang="en-US" dirty="0" err="1" smtClean="0">
                <a:latin typeface="Calibri" charset="0"/>
              </a:rPr>
              <a:t>dias</a:t>
            </a:r>
            <a:r>
              <a:rPr lang="en-US" dirty="0" smtClean="0">
                <a:latin typeface="Calibri" charset="0"/>
              </a:rPr>
              <a:t>) 2 x </a:t>
            </a:r>
            <a:r>
              <a:rPr lang="en-US" dirty="0" err="1" smtClean="0">
                <a:latin typeface="Calibri" charset="0"/>
              </a:rPr>
              <a:t>dia</a:t>
            </a:r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Regional (20kmL38, 5 </a:t>
            </a:r>
            <a:r>
              <a:rPr lang="en-US" dirty="0" err="1" smtClean="0">
                <a:latin typeface="Calibri" charset="0"/>
              </a:rPr>
              <a:t>membros</a:t>
            </a:r>
            <a:r>
              <a:rPr lang="en-US" dirty="0" smtClean="0">
                <a:latin typeface="Calibri" charset="0"/>
              </a:rPr>
              <a:t>, </a:t>
            </a:r>
            <a:r>
              <a:rPr lang="en-US" dirty="0">
                <a:latin typeface="Calibri" charset="0"/>
              </a:rPr>
              <a:t>5 </a:t>
            </a:r>
            <a:r>
              <a:rPr lang="en-US" dirty="0" err="1" smtClean="0">
                <a:latin typeface="Calibri" charset="0"/>
              </a:rPr>
              <a:t>dias</a:t>
            </a:r>
            <a:r>
              <a:rPr lang="en-US" dirty="0" smtClean="0">
                <a:latin typeface="Calibri" charset="0"/>
              </a:rPr>
              <a:t>) 2 x </a:t>
            </a:r>
            <a:r>
              <a:rPr lang="en-US" dirty="0" err="1" smtClean="0">
                <a:latin typeface="Calibri" charset="0"/>
              </a:rPr>
              <a:t>dia</a:t>
            </a:r>
            <a:endParaRPr lang="en-US" dirty="0" smtClean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476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err="1" smtClean="0">
                <a:latin typeface="Calibri" charset="0"/>
              </a:rPr>
              <a:t>Atualiza</a:t>
            </a:r>
            <a:r>
              <a:rPr lang="en-US" sz="2800" dirty="0" err="1" smtClean="0">
                <a:latin typeface="Calibri" charset="0"/>
              </a:rPr>
              <a:t>ção</a:t>
            </a:r>
            <a:r>
              <a:rPr lang="en-US" sz="2800" dirty="0" smtClean="0">
                <a:latin typeface="Calibri" charset="0"/>
              </a:rPr>
              <a:t> do super-</a:t>
            </a:r>
            <a:r>
              <a:rPr lang="en-US" sz="2800" dirty="0" err="1" smtClean="0">
                <a:latin typeface="Calibri" charset="0"/>
              </a:rPr>
              <a:t>computadr</a:t>
            </a:r>
            <a:r>
              <a:rPr lang="en-US" sz="2800" dirty="0" smtClean="0">
                <a:latin typeface="Calibri" charset="0"/>
              </a:rPr>
              <a:t> do</a:t>
            </a:r>
            <a:r>
              <a:rPr lang="en-US" sz="2800" dirty="0" smtClean="0">
                <a:latin typeface="Calibri" charset="0"/>
              </a:rPr>
              <a:t> CPTEC-INPE </a:t>
            </a:r>
            <a:endParaRPr lang="pt-BR" sz="2000" dirty="0">
              <a:latin typeface="Calibri" charset="0"/>
            </a:endParaRPr>
          </a:p>
        </p:txBody>
      </p:sp>
      <p:sp>
        <p:nvSpPr>
          <p:cNvPr id="10242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11188" y="1341438"/>
            <a:ext cx="8229600" cy="5040312"/>
          </a:xfrm>
        </p:spPr>
        <p:txBody>
          <a:bodyPr/>
          <a:lstStyle/>
          <a:p>
            <a:pPr eaLnBrk="1" hangingPunct="1">
              <a:defRPr/>
            </a:pPr>
            <a:r>
              <a:rPr lang="pt-BR" dirty="0" smtClean="0">
                <a:latin typeface="Calibri" charset="0"/>
              </a:rPr>
              <a:t>Requisitos:</a:t>
            </a:r>
            <a:endParaRPr lang="pt-BR" dirty="0" smtClean="0">
              <a:latin typeface="Calibri" charset="0"/>
            </a:endParaRPr>
          </a:p>
          <a:p>
            <a:pPr lvl="1" eaLnBrk="1" hangingPunct="1">
              <a:defRPr/>
            </a:pPr>
            <a:r>
              <a:rPr lang="pt-BR" dirty="0" smtClean="0">
                <a:latin typeface="Calibri" charset="0"/>
              </a:rPr>
              <a:t>Processamento </a:t>
            </a:r>
            <a:r>
              <a:rPr lang="pt-BR" dirty="0" smtClean="0">
                <a:latin typeface="Calibri" charset="0"/>
              </a:rPr>
              <a:t>(*):   </a:t>
            </a:r>
            <a:r>
              <a:rPr lang="pt-BR" b="1" dirty="0" smtClean="0">
                <a:latin typeface="Calibri" charset="0"/>
              </a:rPr>
              <a:t>Hoje: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dirty="0" smtClean="0">
                <a:latin typeface="Calibri" charset="0"/>
              </a:rPr>
              <a:t>17 </a:t>
            </a:r>
            <a:r>
              <a:rPr lang="pt-BR" dirty="0" err="1" smtClean="0">
                <a:latin typeface="Calibri" charset="0"/>
              </a:rPr>
              <a:t>T</a:t>
            </a:r>
            <a:r>
              <a:rPr lang="en-US" dirty="0" smtClean="0">
                <a:latin typeface="Calibri" charset="0"/>
              </a:rPr>
              <a:t>f</a:t>
            </a:r>
            <a:r>
              <a:rPr lang="pt-BR" dirty="0" err="1" smtClean="0">
                <a:latin typeface="Calibri" charset="0"/>
              </a:rPr>
              <a:t>lop</a:t>
            </a:r>
            <a:r>
              <a:rPr lang="pt-BR" dirty="0" smtClean="0">
                <a:latin typeface="Calibri" charset="0"/>
              </a:rPr>
              <a:t>/</a:t>
            </a:r>
            <a:r>
              <a:rPr lang="pt-BR" dirty="0" err="1" smtClean="0">
                <a:latin typeface="Calibri" charset="0"/>
              </a:rPr>
              <a:t>s</a:t>
            </a:r>
            <a:r>
              <a:rPr lang="pt-BR" dirty="0" smtClean="0">
                <a:latin typeface="Calibri" charset="0"/>
              </a:rPr>
              <a:t>      </a:t>
            </a:r>
            <a:r>
              <a:rPr lang="pt-BR" b="1" dirty="0" smtClean="0">
                <a:latin typeface="Calibri" charset="0"/>
              </a:rPr>
              <a:t>Novo:  </a:t>
            </a:r>
            <a:r>
              <a:rPr lang="pt-BR" dirty="0" smtClean="0">
                <a:latin typeface="Calibri" charset="0"/>
              </a:rPr>
              <a:t>100 </a:t>
            </a:r>
            <a:r>
              <a:rPr lang="pt-BR" dirty="0" err="1" smtClean="0">
                <a:latin typeface="Calibri" charset="0"/>
              </a:rPr>
              <a:t>T</a:t>
            </a:r>
            <a:r>
              <a:rPr lang="en-US" dirty="0" smtClean="0">
                <a:latin typeface="Calibri" charset="0"/>
              </a:rPr>
              <a:t>f</a:t>
            </a:r>
            <a:r>
              <a:rPr lang="pt-BR" dirty="0" err="1" smtClean="0">
                <a:latin typeface="Calibri" charset="0"/>
              </a:rPr>
              <a:t>lop</a:t>
            </a:r>
            <a:r>
              <a:rPr lang="pt-BR" dirty="0" smtClean="0">
                <a:latin typeface="Calibri" charset="0"/>
              </a:rPr>
              <a:t>/</a:t>
            </a:r>
            <a:r>
              <a:rPr lang="pt-BR" dirty="0" err="1" smtClean="0">
                <a:latin typeface="Calibri" charset="0"/>
              </a:rPr>
              <a:t>s</a:t>
            </a:r>
            <a:r>
              <a:rPr lang="pt-BR" dirty="0" smtClean="0">
                <a:latin typeface="Calibri" charset="0"/>
              </a:rPr>
              <a:t> </a:t>
            </a:r>
          </a:p>
          <a:p>
            <a:pPr lvl="1" eaLnBrk="1" hangingPunct="1">
              <a:defRPr/>
            </a:pPr>
            <a:r>
              <a:rPr lang="pt-BR" dirty="0" smtClean="0">
                <a:latin typeface="Calibri" charset="0"/>
              </a:rPr>
              <a:t>Armazenagem:           </a:t>
            </a:r>
            <a:r>
              <a:rPr lang="pt-BR" b="1" dirty="0" smtClean="0">
                <a:latin typeface="Calibri" charset="0"/>
              </a:rPr>
              <a:t>Hoje: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dirty="0" smtClean="0">
                <a:latin typeface="Calibri" charset="0"/>
              </a:rPr>
              <a:t>3.84 PB           </a:t>
            </a:r>
            <a:r>
              <a:rPr lang="pt-BR" b="1" dirty="0" smtClean="0">
                <a:latin typeface="Calibri" charset="0"/>
              </a:rPr>
              <a:t>Novo:  </a:t>
            </a:r>
            <a:r>
              <a:rPr lang="pt-BR" dirty="0" smtClean="0">
                <a:latin typeface="Calibri" charset="0"/>
              </a:rPr>
              <a:t>50 PB</a:t>
            </a:r>
            <a:endParaRPr lang="pt-BR" sz="1400" dirty="0" smtClean="0">
              <a:latin typeface="Calibri" charset="0"/>
            </a:endParaRPr>
          </a:p>
          <a:p>
            <a:pPr marL="457200" lvl="1" indent="0" eaLnBrk="1" hangingPunct="1">
              <a:buFont typeface="Wingdings" charset="0"/>
              <a:buNone/>
              <a:defRPr/>
            </a:pPr>
            <a:r>
              <a:rPr lang="pt-BR" dirty="0" smtClean="0">
                <a:latin typeface="Calibri" charset="0"/>
              </a:rPr>
              <a:t>(*) </a:t>
            </a:r>
            <a:r>
              <a:rPr lang="pt-BR" dirty="0" err="1" smtClean="0">
                <a:latin typeface="Calibri" charset="0"/>
              </a:rPr>
              <a:t>sustained</a:t>
            </a:r>
            <a:r>
              <a:rPr lang="pt-BR" dirty="0" smtClean="0">
                <a:latin typeface="Calibri" charset="0"/>
              </a:rPr>
              <a:t> (</a:t>
            </a:r>
            <a:r>
              <a:rPr lang="pt-BR" dirty="0" err="1" smtClean="0">
                <a:latin typeface="Calibri" charset="0"/>
              </a:rPr>
              <a:t>CPTEC’s</a:t>
            </a:r>
            <a:r>
              <a:rPr lang="pt-BR" dirty="0" smtClean="0">
                <a:latin typeface="Calibri" charset="0"/>
              </a:rPr>
              <a:t> benchmark)</a:t>
            </a:r>
          </a:p>
          <a:p>
            <a:pPr eaLnBrk="1" hangingPunct="1">
              <a:defRPr/>
            </a:pPr>
            <a:r>
              <a:rPr lang="pt-BR" dirty="0" smtClean="0">
                <a:latin typeface="Calibri" charset="0"/>
              </a:rPr>
              <a:t>Alguns n</a:t>
            </a:r>
            <a:r>
              <a:rPr lang="pt-BR" dirty="0" smtClean="0">
                <a:latin typeface="Calibri" charset="0"/>
              </a:rPr>
              <a:t>ós </a:t>
            </a:r>
            <a:r>
              <a:rPr lang="pt-BR" dirty="0" smtClean="0">
                <a:latin typeface="Calibri" charset="0"/>
              </a:rPr>
              <a:t>com aceleradores </a:t>
            </a:r>
            <a:r>
              <a:rPr lang="pt-BR" dirty="0" smtClean="0">
                <a:latin typeface="Calibri" charset="0"/>
              </a:rPr>
              <a:t>(GP-GPU, FPGA, MIC)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288292"/>
              </p:ext>
            </p:extLst>
          </p:nvPr>
        </p:nvGraphicFramePr>
        <p:xfrm>
          <a:off x="1116013" y="3933825"/>
          <a:ext cx="6696075" cy="26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025"/>
                <a:gridCol w="2232025"/>
                <a:gridCol w="2232025"/>
              </a:tblGrid>
              <a:tr h="400305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Modelo</a:t>
                      </a:r>
                      <a:r>
                        <a:rPr lang="en-US" sz="1800" dirty="0" smtClean="0"/>
                        <a:t>/</a:t>
                      </a:r>
                      <a:r>
                        <a:rPr lang="en-US" sz="1800" dirty="0" err="1" smtClean="0"/>
                        <a:t>sistema</a:t>
                      </a:r>
                      <a:endParaRPr lang="en-US" sz="1800" dirty="0"/>
                    </a:p>
                  </a:txBody>
                  <a:tcPr marL="91431" marR="91431" marT="45726" marB="45726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</a:t>
                      </a:r>
                      <a:endParaRPr lang="en-US" sz="1800" dirty="0"/>
                    </a:p>
                  </a:txBody>
                  <a:tcPr marL="91431" marR="91431" marT="45726" marB="45726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Objetivo</a:t>
                      </a:r>
                      <a:endParaRPr lang="en-US" sz="1800" dirty="0"/>
                    </a:p>
                  </a:txBody>
                  <a:tcPr marL="91431" marR="91431" marT="45726" marB="45726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4321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GCAM</a:t>
                      </a:r>
                      <a:endParaRPr lang="en-US" sz="1800" dirty="0"/>
                    </a:p>
                  </a:txBody>
                  <a:tcPr marL="91431" marR="91431" marT="45726" marB="45726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Calibri" charset="0"/>
                        </a:rPr>
                        <a:t>T666L96 (~20 km) </a:t>
                      </a:r>
                      <a:endParaRPr lang="en-US" sz="1800" dirty="0"/>
                    </a:p>
                  </a:txBody>
                  <a:tcPr marL="91431" marR="91431" marT="45726" marB="45726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Calibri" charset="0"/>
                        </a:rPr>
                        <a:t>T1332L128 (~10 km) </a:t>
                      </a:r>
                      <a:endParaRPr lang="en-US" sz="1800" dirty="0"/>
                    </a:p>
                  </a:txBody>
                  <a:tcPr marL="91431" marR="91431" marT="45726" marB="45726"/>
                </a:tc>
              </a:tr>
              <a:tr h="6401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Ensemble prediction</a:t>
                      </a:r>
                    </a:p>
                    <a:p>
                      <a:endParaRPr lang="en-US" sz="1800" dirty="0"/>
                    </a:p>
                  </a:txBody>
                  <a:tcPr marL="91431" marR="91431"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latin typeface="Calibri" charset="0"/>
                        </a:rPr>
                        <a:t>T170L42 (51 M) </a:t>
                      </a:r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 marL="91431" marR="91431" marT="45726" marB="45726"/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</a:t>
                      </a:r>
                      <a:r>
                        <a:rPr lang="pt-BR" sz="1800" dirty="0" smtClean="0">
                          <a:latin typeface="Calibri" charset="0"/>
                        </a:rPr>
                        <a:t>T243L64 (101 M)</a:t>
                      </a:r>
                    </a:p>
                  </a:txBody>
                  <a:tcPr marL="91431" marR="91431" marT="45726" marB="45726"/>
                </a:tc>
              </a:tr>
              <a:tr h="432108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Ámerica</a:t>
                      </a:r>
                      <a:r>
                        <a:rPr lang="en-US" sz="1800" dirty="0" smtClean="0"/>
                        <a:t> do </a:t>
                      </a:r>
                      <a:r>
                        <a:rPr lang="en-US" sz="1800" dirty="0" err="1" smtClean="0"/>
                        <a:t>Sul</a:t>
                      </a:r>
                      <a:endParaRPr lang="en-US" sz="1800" dirty="0"/>
                    </a:p>
                  </a:txBody>
                  <a:tcPr marL="91431" marR="91431" marT="45726" marB="45726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Calibri" charset="0"/>
                        </a:rPr>
                        <a:t>5 km</a:t>
                      </a:r>
                      <a:endParaRPr lang="en-US" sz="1800" dirty="0"/>
                    </a:p>
                  </a:txBody>
                  <a:tcPr marL="91431" marR="91431" marT="45726" marB="4572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 km</a:t>
                      </a:r>
                      <a:endParaRPr lang="en-US" sz="1800" dirty="0"/>
                    </a:p>
                  </a:txBody>
                  <a:tcPr marL="91431" marR="91431" marT="45726" marB="45726"/>
                </a:tc>
              </a:tr>
              <a:tr h="432108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Previs</a:t>
                      </a:r>
                      <a:r>
                        <a:rPr lang="en-US" sz="1800" dirty="0" err="1" smtClean="0"/>
                        <a:t>ão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ambiental</a:t>
                      </a:r>
                      <a:endParaRPr lang="en-US" sz="1800" dirty="0"/>
                    </a:p>
                  </a:txBody>
                  <a:tcPr marL="91431" marR="91431" marT="45726" marB="4572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 km</a:t>
                      </a:r>
                      <a:endParaRPr lang="en-US" sz="1800" dirty="0"/>
                    </a:p>
                  </a:txBody>
                  <a:tcPr marL="91431" marR="91431" marT="45726" marB="4572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7.5 km</a:t>
                      </a:r>
                      <a:endParaRPr lang="en-US" sz="1800" dirty="0"/>
                    </a:p>
                  </a:txBody>
                  <a:tcPr marL="91431" marR="91431" marT="45726" marB="4572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7858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dirty="0" smtClean="0">
                <a:latin typeface="ZapfHumnst BT" charset="0"/>
              </a:rPr>
              <a:t>Obrigado </a:t>
            </a:r>
            <a:endParaRPr lang="pt-BR" dirty="0">
              <a:latin typeface="ZapfHumnst BT" charset="0"/>
            </a:endParaRPr>
          </a:p>
        </p:txBody>
      </p:sp>
      <p:sp>
        <p:nvSpPr>
          <p:cNvPr id="72707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CA" dirty="0">
                <a:latin typeface="Humnst777 BT" charset="0"/>
              </a:rPr>
              <a:t>H</a:t>
            </a:r>
            <a:r>
              <a:rPr lang="en-CA" dirty="0" smtClean="0">
                <a:latin typeface="Humnst777 BT" charset="0"/>
              </a:rPr>
              <a:t>. F. Campos Velho</a:t>
            </a:r>
          </a:p>
          <a:p>
            <a:pPr>
              <a:buFont typeface="Wingdings" charset="0"/>
              <a:buNone/>
            </a:pPr>
            <a:r>
              <a:rPr lang="x-none" dirty="0" smtClean="0">
                <a:latin typeface="Humnst777 BT" charset="0"/>
              </a:rPr>
              <a:t>haroldo</a:t>
            </a:r>
            <a:r>
              <a:rPr lang="en-CA" dirty="0" smtClean="0">
                <a:latin typeface="Humnst777 BT" charset="0"/>
              </a:rPr>
              <a:t>@</a:t>
            </a:r>
            <a:r>
              <a:rPr lang="en-CA" dirty="0" err="1" smtClean="0">
                <a:latin typeface="Humnst777 BT" charset="0"/>
              </a:rPr>
              <a:t>lac.inpe.br</a:t>
            </a:r>
            <a:endParaRPr lang="en-CA" dirty="0">
              <a:latin typeface="Humnst777 B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42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6" name="Text Box 10"/>
          <p:cNvSpPr txBox="1">
            <a:spLocks noChangeArrowheads="1"/>
          </p:cNvSpPr>
          <p:nvPr/>
        </p:nvSpPr>
        <p:spPr bwMode="auto">
          <a:xfrm>
            <a:off x="685800" y="609600"/>
            <a:ext cx="83057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pt-BR" sz="2800" b="1" dirty="0">
                <a:solidFill>
                  <a:srgbClr val="000000"/>
                </a:solidFill>
                <a:latin typeface="Arial" charset="0"/>
              </a:rPr>
              <a:t>Países do Mundo com sistemas de </a:t>
            </a:r>
            <a:r>
              <a:rPr lang="pt-BR" sz="2800" b="1" dirty="0" smtClean="0">
                <a:solidFill>
                  <a:srgbClr val="000000"/>
                </a:solidFill>
                <a:latin typeface="Arial" charset="0"/>
              </a:rPr>
              <a:t>Previsão Numérica Global </a:t>
            </a:r>
            <a:r>
              <a:rPr lang="pt-BR" sz="2800" b="1" dirty="0">
                <a:solidFill>
                  <a:srgbClr val="000000"/>
                </a:solidFill>
                <a:latin typeface="Arial" charset="0"/>
              </a:rPr>
              <a:t>de </a:t>
            </a:r>
            <a:r>
              <a:rPr lang="pt-BR" sz="2800" b="1" dirty="0" smtClean="0">
                <a:solidFill>
                  <a:srgbClr val="000000"/>
                </a:solidFill>
                <a:latin typeface="Arial" charset="0"/>
              </a:rPr>
              <a:t>Clima</a:t>
            </a:r>
            <a:endParaRPr lang="pt-BR" sz="28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4" name="Picture 13" descr="logo_CPT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72" y="31044"/>
            <a:ext cx="1181128" cy="654756"/>
          </a:xfrm>
          <a:prstGeom prst="rect">
            <a:avLst/>
          </a:prstGeom>
        </p:spPr>
      </p:pic>
      <p:pic>
        <p:nvPicPr>
          <p:cNvPr id="2" name="Picture 1" descr="Captura de Tela 2016-06-26 às 20.10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7640496" cy="4724400"/>
          </a:xfrm>
          <a:prstGeom prst="rect">
            <a:avLst/>
          </a:prstGeom>
        </p:spPr>
      </p:pic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7467600" y="2133600"/>
            <a:ext cx="1749197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buFontTx/>
              <a:buChar char="•"/>
            </a:pPr>
            <a:r>
              <a:rPr lang="pt-BR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t-BR" sz="1600" b="1" dirty="0" smtClean="0">
                <a:solidFill>
                  <a:srgbClr val="000000"/>
                </a:solidFill>
                <a:latin typeface="Arial" charset="0"/>
              </a:rPr>
              <a:t>Brasil - CPTEC</a:t>
            </a:r>
            <a:endParaRPr lang="pt-BR" sz="1600" b="1" dirty="0">
              <a:solidFill>
                <a:srgbClr val="000000"/>
              </a:solidFill>
              <a:latin typeface="Arial" charset="0"/>
            </a:endParaRPr>
          </a:p>
          <a:p>
            <a:pPr algn="l" eaLnBrk="1" hangingPunct="1">
              <a:buFontTx/>
              <a:buChar char="•"/>
            </a:pPr>
            <a:r>
              <a:rPr lang="pt-BR" sz="1600" b="1" dirty="0">
                <a:solidFill>
                  <a:srgbClr val="000000"/>
                </a:solidFill>
                <a:latin typeface="Arial" charset="0"/>
              </a:rPr>
              <a:t> Canadá</a:t>
            </a:r>
          </a:p>
          <a:p>
            <a:pPr algn="l" eaLnBrk="1" hangingPunct="1">
              <a:buFontTx/>
              <a:buChar char="•"/>
            </a:pPr>
            <a:r>
              <a:rPr lang="pt-BR" sz="1600" b="1" dirty="0">
                <a:solidFill>
                  <a:srgbClr val="000000"/>
                </a:solidFill>
                <a:latin typeface="Arial" charset="0"/>
              </a:rPr>
              <a:t> EUA</a:t>
            </a:r>
          </a:p>
          <a:p>
            <a:pPr algn="l" eaLnBrk="1" hangingPunct="1">
              <a:buFontTx/>
              <a:buChar char="•"/>
            </a:pPr>
            <a:r>
              <a:rPr lang="pt-BR" sz="1600" b="1" dirty="0">
                <a:solidFill>
                  <a:srgbClr val="000000"/>
                </a:solidFill>
                <a:latin typeface="Arial" charset="0"/>
              </a:rPr>
              <a:t> Alemanha</a:t>
            </a:r>
          </a:p>
          <a:p>
            <a:pPr algn="l" eaLnBrk="1" hangingPunct="1">
              <a:buFontTx/>
              <a:buChar char="•"/>
            </a:pPr>
            <a:r>
              <a:rPr lang="pt-BR" sz="1600" b="1" dirty="0">
                <a:solidFill>
                  <a:srgbClr val="000000"/>
                </a:solidFill>
                <a:latin typeface="Arial" charset="0"/>
              </a:rPr>
              <a:t> França</a:t>
            </a:r>
          </a:p>
          <a:p>
            <a:pPr algn="l" eaLnBrk="1" hangingPunct="1">
              <a:buFontTx/>
              <a:buChar char="•"/>
            </a:pPr>
            <a:r>
              <a:rPr lang="pt-BR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t-BR" sz="1600" b="1" dirty="0" smtClean="0">
                <a:solidFill>
                  <a:srgbClr val="000000"/>
                </a:solidFill>
                <a:latin typeface="Arial" charset="0"/>
              </a:rPr>
              <a:t>Inglaterra</a:t>
            </a:r>
          </a:p>
          <a:p>
            <a:pPr algn="l" eaLnBrk="1" hangingPunct="1">
              <a:buFontTx/>
              <a:buChar char="•"/>
            </a:pPr>
            <a:r>
              <a:rPr lang="pt-BR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t-BR" sz="1600" dirty="0" smtClean="0">
                <a:solidFill>
                  <a:srgbClr val="000000"/>
                </a:solidFill>
                <a:latin typeface="Arial" charset="0"/>
              </a:rPr>
              <a:t>Rússia</a:t>
            </a:r>
          </a:p>
          <a:p>
            <a:pPr algn="l" eaLnBrk="1" hangingPunct="1">
              <a:buFontTx/>
              <a:buChar char="•"/>
            </a:pPr>
            <a:r>
              <a:rPr lang="pt-BR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t-BR" sz="1600" b="1" dirty="0" smtClean="0">
                <a:solidFill>
                  <a:srgbClr val="000000"/>
                </a:solidFill>
                <a:latin typeface="Arial" charset="0"/>
              </a:rPr>
              <a:t>África do Sul</a:t>
            </a:r>
            <a:endParaRPr lang="pt-BR" sz="1600" b="1" dirty="0">
              <a:solidFill>
                <a:srgbClr val="000000"/>
              </a:solidFill>
              <a:latin typeface="Arial" charset="0"/>
            </a:endParaRPr>
          </a:p>
          <a:p>
            <a:pPr algn="l" eaLnBrk="1" hangingPunct="1">
              <a:buFontTx/>
              <a:buChar char="•"/>
            </a:pPr>
            <a:r>
              <a:rPr lang="pt-BR" sz="1600" b="1" dirty="0">
                <a:solidFill>
                  <a:srgbClr val="000000"/>
                </a:solidFill>
                <a:latin typeface="Arial" charset="0"/>
              </a:rPr>
              <a:t> Austrália</a:t>
            </a:r>
          </a:p>
          <a:p>
            <a:pPr algn="l" eaLnBrk="1" hangingPunct="1">
              <a:buFontTx/>
              <a:buChar char="•"/>
            </a:pPr>
            <a:r>
              <a:rPr lang="pt-BR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t-BR" sz="1600" b="1" dirty="0" smtClean="0">
                <a:solidFill>
                  <a:srgbClr val="000000"/>
                </a:solidFill>
                <a:latin typeface="Arial" charset="0"/>
              </a:rPr>
              <a:t>Japão</a:t>
            </a:r>
          </a:p>
          <a:p>
            <a:pPr algn="l" eaLnBrk="1" hangingPunct="1">
              <a:buFontTx/>
              <a:buChar char="•"/>
            </a:pPr>
            <a:r>
              <a:rPr lang="pt-BR" sz="1600" dirty="0" smtClean="0">
                <a:solidFill>
                  <a:srgbClr val="000000"/>
                </a:solidFill>
                <a:latin typeface="Arial" charset="0"/>
              </a:rPr>
              <a:t> Coréia do Sul</a:t>
            </a:r>
          </a:p>
          <a:p>
            <a:pPr algn="l" eaLnBrk="1" hangingPunct="1">
              <a:buFontTx/>
              <a:buChar char="•"/>
            </a:pPr>
            <a:r>
              <a:rPr lang="pt-BR" sz="1600" dirty="0" smtClean="0">
                <a:solidFill>
                  <a:srgbClr val="000000"/>
                </a:solidFill>
                <a:latin typeface="Arial" charset="0"/>
              </a:rPr>
              <a:t> China</a:t>
            </a:r>
            <a:endParaRPr lang="pt-BR" sz="1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255197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76475"/>
            <a:ext cx="867568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2963243" y="476672"/>
            <a:ext cx="3074640" cy="576064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ctr">
              <a:defRPr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utura Md BT" pitchFamily="34" charset="0"/>
              </a:rPr>
              <a:t>CPTEC-INPE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4611360" y="1340768"/>
            <a:ext cx="2664296" cy="864096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just">
              <a:defRPr/>
            </a:pP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utura Md BT" pitchFamily="34" charset="0"/>
              </a:rPr>
              <a:t>Divis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utura Md BT" pitchFamily="34" charset="0"/>
              </a:rPr>
              <a:t>ão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utura Md BT" pitchFamily="34" charset="0"/>
              </a:rPr>
              <a:t> 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utura Md BT" pitchFamily="34" charset="0"/>
              </a:rPr>
              <a:t>de 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3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utura Md BT" pitchFamily="34" charset="0"/>
            </a:endParaRPr>
          </a:p>
          <a:p>
            <a:pPr algn="just">
              <a:defRPr/>
            </a:pP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utura Md BT" pitchFamily="34" charset="0"/>
              </a:rPr>
              <a:t>Modelagem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utura Md BT" pitchFamily="34" charset="0"/>
              </a:rPr>
              <a:t> e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utura Md BT" pitchFamily="34" charset="0"/>
              </a:rPr>
              <a:t>Desenv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utura Md BT" pitchFamily="34" charset="0"/>
              </a:rPr>
              <a:t>.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3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utura Md BT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946488" y="1340768"/>
            <a:ext cx="1440160" cy="864096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just">
              <a:defRPr/>
            </a:pP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utura Md BT" pitchFamily="34" charset="0"/>
              </a:rPr>
              <a:t>Divis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utura Md BT" pitchFamily="34" charset="0"/>
              </a:rPr>
              <a:t>ão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utura Md BT" pitchFamily="34" charset="0"/>
              </a:rPr>
              <a:t> de 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3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utura Md BT" pitchFamily="34" charset="0"/>
            </a:endParaRPr>
          </a:p>
          <a:p>
            <a:pPr algn="just">
              <a:defRPr/>
            </a:pP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utura Md BT" pitchFamily="34" charset="0"/>
              </a:rPr>
              <a:t>Opera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utura Md BT" pitchFamily="34" charset="0"/>
              </a:rPr>
              <a:t>ção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3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utura Md BT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99712" y="1340768"/>
            <a:ext cx="2093404" cy="864096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just">
              <a:defRPr/>
            </a:pP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utura Md BT" pitchFamily="34" charset="0"/>
              </a:rPr>
              <a:t>Divis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utura Md BT" pitchFamily="34" charset="0"/>
              </a:rPr>
              <a:t>ão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utura Md BT" pitchFamily="34" charset="0"/>
              </a:rPr>
              <a:t> de 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3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utura Md BT" pitchFamily="34" charset="0"/>
            </a:endParaRPr>
          </a:p>
          <a:p>
            <a:pPr algn="just">
              <a:defRPr/>
            </a:pP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utura Md BT" pitchFamily="34" charset="0"/>
              </a:rPr>
              <a:t>Sat.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utura Md BT" pitchFamily="34" charset="0"/>
              </a:rPr>
              <a:t>ambientais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3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utura Md BT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1838325" y="1036638"/>
            <a:ext cx="2317750" cy="28733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3851275" y="1052513"/>
            <a:ext cx="792163" cy="2889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5219700" y="1052513"/>
            <a:ext cx="504825" cy="2889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11" name="Rounded Rectangle 10"/>
          <p:cNvSpPr/>
          <p:nvPr/>
        </p:nvSpPr>
        <p:spPr bwMode="auto">
          <a:xfrm>
            <a:off x="7524328" y="1340768"/>
            <a:ext cx="1440160" cy="864096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just">
              <a:defRPr/>
            </a:pP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3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utura Md BT" pitchFamily="34" charset="0"/>
            </a:endParaRPr>
          </a:p>
          <a:p>
            <a:pPr algn="just"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utura Md BT" pitchFamily="34" charset="0"/>
              </a:rPr>
              <a:t> 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utura Md BT" pitchFamily="34" charset="0"/>
              </a:rPr>
              <a:t>    LIM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3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utura Md BT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5867400" y="981075"/>
            <a:ext cx="2160588" cy="36036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32289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DSA-CPTEC: </a:t>
            </a:r>
            <a:r>
              <a:rPr lang="en-US" dirty="0" err="1">
                <a:latin typeface="Calibri" charset="0"/>
              </a:rPr>
              <a:t>E</a:t>
            </a:r>
            <a:r>
              <a:rPr lang="en-US" dirty="0" err="1" smtClean="0">
                <a:latin typeface="Calibri" charset="0"/>
              </a:rPr>
              <a:t>sta</a:t>
            </a:r>
            <a:r>
              <a:rPr lang="en-US" dirty="0" err="1" smtClean="0">
                <a:latin typeface="Calibri" charset="0"/>
              </a:rPr>
              <a:t>ções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terrenas</a:t>
            </a:r>
            <a:r>
              <a:rPr lang="en-US" dirty="0" smtClean="0">
                <a:latin typeface="Calibri" charset="0"/>
              </a:rPr>
              <a:t> de </a:t>
            </a:r>
            <a:r>
              <a:rPr lang="en-US" dirty="0" err="1" smtClean="0">
                <a:latin typeface="Calibri" charset="0"/>
              </a:rPr>
              <a:t>satélites</a:t>
            </a:r>
            <a:endParaRPr lang="en-US" dirty="0">
              <a:latin typeface="Calibri" charset="0"/>
            </a:endParaRPr>
          </a:p>
        </p:txBody>
      </p:sp>
      <p:pic>
        <p:nvPicPr>
          <p:cNvPr id="61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16063"/>
            <a:ext cx="5526087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484313"/>
            <a:ext cx="29972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655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DSA-CPTEC: </a:t>
            </a:r>
            <a:r>
              <a:rPr lang="en-US" dirty="0" err="1" smtClean="0">
                <a:latin typeface="Calibri" charset="0"/>
              </a:rPr>
              <a:t>Estações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terrenas</a:t>
            </a:r>
            <a:r>
              <a:rPr lang="en-US" dirty="0" smtClean="0">
                <a:latin typeface="Calibri" charset="0"/>
              </a:rPr>
              <a:t> de </a:t>
            </a:r>
            <a:r>
              <a:rPr lang="en-US" dirty="0" err="1" smtClean="0">
                <a:latin typeface="Calibri" charset="0"/>
              </a:rPr>
              <a:t>satélites</a:t>
            </a:r>
            <a:endParaRPr lang="en-US" dirty="0">
              <a:latin typeface="Calibri" charset="0"/>
            </a:endParaRPr>
          </a:p>
        </p:txBody>
      </p:sp>
      <p:pic>
        <p:nvPicPr>
          <p:cNvPr id="717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5400675" cy="52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" descr="sequencia_P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1268413"/>
            <a:ext cx="34290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591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DSA-CPTEC: </a:t>
            </a:r>
            <a:r>
              <a:rPr lang="en-US" dirty="0" err="1" smtClean="0">
                <a:latin typeface="Calibri" charset="0"/>
              </a:rPr>
              <a:t>Estações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terrenas</a:t>
            </a:r>
            <a:r>
              <a:rPr lang="en-US" dirty="0" smtClean="0">
                <a:latin typeface="Calibri" charset="0"/>
              </a:rPr>
              <a:t> de </a:t>
            </a:r>
            <a:r>
              <a:rPr lang="en-US" dirty="0" err="1" smtClean="0">
                <a:latin typeface="Calibri" charset="0"/>
              </a:rPr>
              <a:t>satélites</a:t>
            </a:r>
            <a:endParaRPr lang="en-US" dirty="0">
              <a:latin typeface="Calibri" charset="0"/>
            </a:endParaRPr>
          </a:p>
        </p:txBody>
      </p:sp>
      <p:pic>
        <p:nvPicPr>
          <p:cNvPr id="819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052513"/>
            <a:ext cx="5938837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037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Pixel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399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>
              <a:alpha val="50000"/>
            </a:srgbClr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umnst777 BT" pitchFamily="34" charset="0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399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>
              <a:alpha val="50000"/>
            </a:srgbClr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umnst777 BT" pitchFamily="34" charset="0"/>
            <a:ea typeface="HY헤드라인M" pitchFamily="18" charset="-127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present_INPE_capa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Apresent_INPE_capa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Apresent_INPE_capa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Pixel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399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>
              <a:alpha val="50000"/>
            </a:srgbClr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umnst777 BT" pitchFamily="34" charset="0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399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>
              <a:alpha val="50000"/>
            </a:srgbClr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umnst777 BT" pitchFamily="34" charset="0"/>
            <a:ea typeface="HY헤드라인M" pitchFamily="18" charset="-127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3882</TotalTime>
  <Words>1662</Words>
  <Application>Microsoft Macintosh PowerPoint</Application>
  <PresentationFormat>On-screen Show (4:3)</PresentationFormat>
  <Paragraphs>310</Paragraphs>
  <Slides>46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2_Pixel</vt:lpstr>
      <vt:lpstr>Apresent_INPE_capa</vt:lpstr>
      <vt:lpstr>1_Apresent_INPE_capa</vt:lpstr>
      <vt:lpstr>4_Apresent_INPE_capa</vt:lpstr>
      <vt:lpstr>Tema do Office</vt:lpstr>
      <vt:lpstr>3_Pixel</vt:lpstr>
      <vt:lpstr>Necessidades legislativas e a  importância da previsão numérica do tempos e clima no Brasil </vt:lpstr>
      <vt:lpstr>PowerPoint Presentation</vt:lpstr>
      <vt:lpstr>Experiência do INPE na ciência meteorológica e climática no Brasil</vt:lpstr>
      <vt:lpstr>Missão do CPTEC</vt:lpstr>
      <vt:lpstr>PowerPoint Presentation</vt:lpstr>
      <vt:lpstr>PowerPoint Presentation</vt:lpstr>
      <vt:lpstr>DSA-CPTEC: Estações terrenas de satélites</vt:lpstr>
      <vt:lpstr>DSA-CPTEC: Estações terrenas de satélites</vt:lpstr>
      <vt:lpstr>DSA-CPTEC: Estações terrenas de satélites</vt:lpstr>
      <vt:lpstr>CPTEC – Previsão de Tempo</vt:lpstr>
      <vt:lpstr>DOP-CPTEC: Atividades operacionais</vt:lpstr>
      <vt:lpstr>PowerPoint Presentation</vt:lpstr>
      <vt:lpstr>Modelos executados atualmente</vt:lpstr>
      <vt:lpstr>Evolução do Modelo Global do CPTEC E sistemas de super-computação </vt:lpstr>
      <vt:lpstr>Sistema de Previsão Climática Sazonal do CPTEC</vt:lpstr>
      <vt:lpstr>PowerPoint Presentation</vt:lpstr>
      <vt:lpstr>PowerPoint Presentation</vt:lpstr>
      <vt:lpstr>Previsibilidade Climática Sazonal</vt:lpstr>
      <vt:lpstr>Modelagem de Mudança Climática Regional e Cenários – CPTEC-CCST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2010: Supercomputador Cray XT6</vt:lpstr>
      <vt:lpstr>2016-2019</vt:lpstr>
      <vt:lpstr>Obrigado </vt:lpstr>
      <vt:lpstr>Atualização do super-computador do CPTEC-INPE </vt:lpstr>
      <vt:lpstr>Atualização do super-computador do CPTEC-INPE </vt:lpstr>
      <vt:lpstr>   GCAM-CPTEC/INPE </vt:lpstr>
      <vt:lpstr>   GCAM-CPTEC/INPE – CLIMATE (Cray-XE6 system)    Modelo tem boa representação para precipitação sazonal</vt:lpstr>
      <vt:lpstr>Porque um “up-grade” do sistema de computação?</vt:lpstr>
      <vt:lpstr>PowerPoint Presentation</vt:lpstr>
      <vt:lpstr>Furação Catarina : imagens do espaço</vt:lpstr>
      <vt:lpstr>Catarina: diferentes resoluções (modelo Global)</vt:lpstr>
      <vt:lpstr>   (CCATT-) BRAMS </vt:lpstr>
      <vt:lpstr>   BRAMS disseminação (usuarios) </vt:lpstr>
      <vt:lpstr>  BRAMS: desenvolvimento de PNT  (Cray-XE6 system)</vt:lpstr>
      <vt:lpstr>Comparação:             BRAMS 5km                                   GOES 12 </vt:lpstr>
      <vt:lpstr>Sistema de emergência para tempestades</vt:lpstr>
      <vt:lpstr>PowerPoint Presentation</vt:lpstr>
      <vt:lpstr>     BRAMS</vt:lpstr>
      <vt:lpstr>CCATT-BRAMS: Previsão ambiental</vt:lpstr>
      <vt:lpstr>  Suite operacional</vt:lpstr>
      <vt:lpstr>Atualização do super-computadr do CPTEC-INPE </vt:lpstr>
      <vt:lpstr>Obrigado </vt:lpstr>
    </vt:vector>
  </TitlesOfParts>
  <Company>INPE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Instituto Nacional de Pesquisas Espaciais – INPE</dc:title>
  <dc:creator>LFP</dc:creator>
  <cp:lastModifiedBy>Usuario</cp:lastModifiedBy>
  <cp:revision>427</cp:revision>
  <dcterms:created xsi:type="dcterms:W3CDTF">2005-11-21T01:20:18Z</dcterms:created>
  <dcterms:modified xsi:type="dcterms:W3CDTF">2016-11-16T16:08:22Z</dcterms:modified>
</cp:coreProperties>
</file>