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72" r:id="rId4"/>
    <p:sldId id="308" r:id="rId5"/>
    <p:sldId id="310" r:id="rId6"/>
    <p:sldId id="286" r:id="rId7"/>
    <p:sldId id="287" r:id="rId8"/>
    <p:sldId id="271" r:id="rId9"/>
    <p:sldId id="285" r:id="rId10"/>
    <p:sldId id="301" r:id="rId11"/>
    <p:sldId id="299" r:id="rId12"/>
    <p:sldId id="303" r:id="rId13"/>
    <p:sldId id="295" r:id="rId14"/>
    <p:sldId id="296" r:id="rId15"/>
    <p:sldId id="304" r:id="rId16"/>
    <p:sldId id="298" r:id="rId17"/>
    <p:sldId id="305" r:id="rId18"/>
    <p:sldId id="277" r:id="rId19"/>
    <p:sldId id="284" r:id="rId20"/>
    <p:sldId id="269" r:id="rId21"/>
    <p:sldId id="279" r:id="rId22"/>
    <p:sldId id="288" r:id="rId23"/>
    <p:sldId id="282" r:id="rId24"/>
    <p:sldId id="281" r:id="rId2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Evolução do nº  crimes violentos letais intencionais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Plan1!$D$8:$H$8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 (6)</c:v>
                </c:pt>
                <c:pt idx="4">
                  <c:v>2013 (6)</c:v>
                </c:pt>
              </c:strCache>
            </c:strRef>
          </c:cat>
          <c:val>
            <c:numRef>
              <c:f>Plan1!$D$9:$H$9</c:f>
              <c:numCache>
                <c:formatCode>#,##0</c:formatCode>
                <c:ptCount val="5"/>
                <c:pt idx="0">
                  <c:v>44518</c:v>
                </c:pt>
                <c:pt idx="1">
                  <c:v>43272</c:v>
                </c:pt>
                <c:pt idx="2">
                  <c:v>48084</c:v>
                </c:pt>
                <c:pt idx="3">
                  <c:v>53054</c:v>
                </c:pt>
                <c:pt idx="4">
                  <c:v>53646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611072"/>
        <c:axId val="46625152"/>
      </c:lineChart>
      <c:catAx>
        <c:axId val="46611072"/>
        <c:scaling>
          <c:orientation val="minMax"/>
        </c:scaling>
        <c:delete val="0"/>
        <c:axPos val="b"/>
        <c:majorTickMark val="out"/>
        <c:minorTickMark val="none"/>
        <c:tickLblPos val="nextTo"/>
        <c:crossAx val="46625152"/>
        <c:crosses val="autoZero"/>
        <c:auto val="1"/>
        <c:lblAlgn val="ctr"/>
        <c:lblOffset val="100"/>
        <c:noMultiLvlLbl val="0"/>
      </c:catAx>
      <c:valAx>
        <c:axId val="466251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661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Garamond" panose="02020404030301010803" pitchFamily="18" charset="0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vert="horz"/>
          <a:lstStyle/>
          <a:p>
            <a:pPr>
              <a:defRPr sz="1800">
                <a:latin typeface="Garamond" panose="02020404030301010803" pitchFamily="18" charset="0"/>
              </a:defRPr>
            </a:pPr>
            <a:r>
              <a:rPr lang="pt-BR" sz="1800" dirty="0">
                <a:latin typeface="Garamond" panose="02020404030301010803" pitchFamily="18" charset="0"/>
              </a:rPr>
              <a:t>Gráfico </a:t>
            </a:r>
            <a:r>
              <a:rPr lang="pt-BR" sz="1800" dirty="0" smtClean="0">
                <a:latin typeface="Garamond" panose="02020404030301010803" pitchFamily="18" charset="0"/>
              </a:rPr>
              <a:t>–</a:t>
            </a:r>
            <a:r>
              <a:rPr lang="pt-BR" sz="1800" baseline="0" dirty="0" smtClean="0">
                <a:latin typeface="Garamond" panose="02020404030301010803" pitchFamily="18" charset="0"/>
              </a:rPr>
              <a:t> Mortes por agressão com e sem uso de arma de fogo</a:t>
            </a:r>
            <a:r>
              <a:rPr lang="pt-BR" sz="1800" dirty="0">
                <a:latin typeface="Garamond" panose="02020404030301010803" pitchFamily="18" charset="0"/>
              </a:rPr>
              <a:t>	</a:t>
            </a:r>
          </a:p>
          <a:p>
            <a:pPr>
              <a:defRPr sz="1800">
                <a:latin typeface="Garamond" panose="02020404030301010803" pitchFamily="18" charset="0"/>
              </a:defRPr>
            </a:pPr>
            <a:r>
              <a:rPr lang="pt-BR" sz="1800" dirty="0">
                <a:latin typeface="Garamond" panose="02020404030301010803" pitchFamily="18" charset="0"/>
              </a:rPr>
              <a:t>Brasil e Unidades da Federação - 2012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23806111938599"/>
          <c:y val="9.1738727425730845E-2"/>
          <c:w val="0.80217475836018215"/>
          <c:h val="0.8461928709883660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'[2]Graf. 3'!$B$7</c:f>
              <c:strCache>
                <c:ptCount val="1"/>
                <c:pt idx="0">
                  <c:v>Mortes por agressão COM uso de Arma de Fogo</c:v>
                </c:pt>
              </c:strCache>
            </c:strRef>
          </c:tx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 sz="1400" b="1">
                    <a:latin typeface="Garamond" panose="02020404030301010803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'[2]Graf. 3'!$A$8:$A$35</c:f>
              <c:strCache>
                <c:ptCount val="28"/>
                <c:pt idx="0">
                  <c:v>Tocantins</c:v>
                </c:pt>
                <c:pt idx="1">
                  <c:v>Sergipe</c:v>
                </c:pt>
                <c:pt idx="2">
                  <c:v>São Paulo</c:v>
                </c:pt>
                <c:pt idx="3">
                  <c:v>Santa Catarina</c:v>
                </c:pt>
                <c:pt idx="4">
                  <c:v>Roraima</c:v>
                </c:pt>
                <c:pt idx="5">
                  <c:v>Rondônia</c:v>
                </c:pt>
                <c:pt idx="6">
                  <c:v>Rio Grande do Sul</c:v>
                </c:pt>
                <c:pt idx="7">
                  <c:v>Rio Grande do Norte</c:v>
                </c:pt>
                <c:pt idx="8">
                  <c:v>Rio de Janeiro</c:v>
                </c:pt>
                <c:pt idx="9">
                  <c:v>Piauí</c:v>
                </c:pt>
                <c:pt idx="10">
                  <c:v>Pernambuco</c:v>
                </c:pt>
                <c:pt idx="11">
                  <c:v>Paraná</c:v>
                </c:pt>
                <c:pt idx="12">
                  <c:v>Paraíba</c:v>
                </c:pt>
                <c:pt idx="13">
                  <c:v>Pará</c:v>
                </c:pt>
                <c:pt idx="14">
                  <c:v>Minas Gerais</c:v>
                </c:pt>
                <c:pt idx="15">
                  <c:v>Mato Grosso do Sul</c:v>
                </c:pt>
                <c:pt idx="16">
                  <c:v>Mato Grosso</c:v>
                </c:pt>
                <c:pt idx="17">
                  <c:v>Maranhão</c:v>
                </c:pt>
                <c:pt idx="18">
                  <c:v>Goiás</c:v>
                </c:pt>
                <c:pt idx="19">
                  <c:v>Espírito Santo</c:v>
                </c:pt>
                <c:pt idx="20">
                  <c:v>Distrito Federal</c:v>
                </c:pt>
                <c:pt idx="21">
                  <c:v>Ceará</c:v>
                </c:pt>
                <c:pt idx="22">
                  <c:v>Bahia</c:v>
                </c:pt>
                <c:pt idx="23">
                  <c:v>Amazonas</c:v>
                </c:pt>
                <c:pt idx="24">
                  <c:v>Amapá</c:v>
                </c:pt>
                <c:pt idx="25">
                  <c:v>Alagoas</c:v>
                </c:pt>
                <c:pt idx="26">
                  <c:v>Acre</c:v>
                </c:pt>
                <c:pt idx="27">
                  <c:v>Brasil</c:v>
                </c:pt>
              </c:strCache>
            </c:strRef>
          </c:cat>
          <c:val>
            <c:numRef>
              <c:f>'[2]Graf. 3'!$B$8:$B$35</c:f>
              <c:numCache>
                <c:formatCode>General</c:formatCode>
                <c:ptCount val="28"/>
                <c:pt idx="0">
                  <c:v>40.935672514619881</c:v>
                </c:pt>
                <c:pt idx="1">
                  <c:v>75.497382198952877</c:v>
                </c:pt>
                <c:pt idx="2">
                  <c:v>58.608695652173914</c:v>
                </c:pt>
                <c:pt idx="3">
                  <c:v>56.97674418604651</c:v>
                </c:pt>
                <c:pt idx="4">
                  <c:v>33.495145631067963</c:v>
                </c:pt>
                <c:pt idx="5">
                  <c:v>63.025210084033617</c:v>
                </c:pt>
                <c:pt idx="6">
                  <c:v>74.241110147441461</c:v>
                </c:pt>
                <c:pt idx="7">
                  <c:v>79.29362880886427</c:v>
                </c:pt>
                <c:pt idx="8">
                  <c:v>74.086181277860334</c:v>
                </c:pt>
                <c:pt idx="9">
                  <c:v>61.247947454844009</c:v>
                </c:pt>
                <c:pt idx="10">
                  <c:v>73.643410852713174</c:v>
                </c:pt>
                <c:pt idx="11">
                  <c:v>69.596443228454177</c:v>
                </c:pt>
                <c:pt idx="12">
                  <c:v>80.711974110032358</c:v>
                </c:pt>
                <c:pt idx="13">
                  <c:v>65.600234810683887</c:v>
                </c:pt>
                <c:pt idx="14">
                  <c:v>73.762043468518939</c:v>
                </c:pt>
                <c:pt idx="15">
                  <c:v>50.565428109854601</c:v>
                </c:pt>
                <c:pt idx="16">
                  <c:v>64.19860627177701</c:v>
                </c:pt>
                <c:pt idx="17">
                  <c:v>64.797360980207358</c:v>
                </c:pt>
                <c:pt idx="18">
                  <c:v>71.098863244919045</c:v>
                </c:pt>
                <c:pt idx="19">
                  <c:v>79.359211337030189</c:v>
                </c:pt>
                <c:pt idx="20">
                  <c:v>71.459694989106751</c:v>
                </c:pt>
                <c:pt idx="21">
                  <c:v>81.855020261143622</c:v>
                </c:pt>
                <c:pt idx="22">
                  <c:v>77.44047619047619</c:v>
                </c:pt>
                <c:pt idx="23">
                  <c:v>58.673469387755105</c:v>
                </c:pt>
                <c:pt idx="24">
                  <c:v>44.4954128440367</c:v>
                </c:pt>
                <c:pt idx="25">
                  <c:v>86.607970342910107</c:v>
                </c:pt>
                <c:pt idx="26">
                  <c:v>40.416666666666664</c:v>
                </c:pt>
                <c:pt idx="27">
                  <c:v>71.086624039506901</c:v>
                </c:pt>
              </c:numCache>
            </c:numRef>
          </c:val>
        </c:ser>
        <c:ser>
          <c:idx val="1"/>
          <c:order val="1"/>
          <c:tx>
            <c:strRef>
              <c:f>'[2]Graf. 3'!$C$7</c:f>
              <c:strCache>
                <c:ptCount val="1"/>
                <c:pt idx="0">
                  <c:v>Mortes por agressão SEM uso de arma de fogo</c:v>
                </c:pt>
              </c:strCache>
            </c:strRef>
          </c:tx>
          <c:invertIfNegative val="0"/>
          <c:dLbls>
            <c:dLbl>
              <c:idx val="18"/>
              <c:layout>
                <c:manualLayout>
                  <c:x val="7.66823010003719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numFmt formatCode="#,##0" sourceLinked="0"/>
              <c:spPr/>
              <c:txPr>
                <a:bodyPr rot="0" vert="horz"/>
                <a:lstStyle/>
                <a:p>
                  <a:pPr>
                    <a:defRPr sz="1400" b="1">
                      <a:latin typeface="Garamond" panose="02020404030301010803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0" vert="horz"/>
              <a:lstStyle/>
              <a:p>
                <a:pPr>
                  <a:defRPr sz="1400" b="1">
                    <a:latin typeface="Garamond" panose="02020404030301010803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'[2]Graf. 3'!$A$8:$A$35</c:f>
              <c:strCache>
                <c:ptCount val="28"/>
                <c:pt idx="0">
                  <c:v>Tocantins</c:v>
                </c:pt>
                <c:pt idx="1">
                  <c:v>Sergipe</c:v>
                </c:pt>
                <c:pt idx="2">
                  <c:v>São Paulo</c:v>
                </c:pt>
                <c:pt idx="3">
                  <c:v>Santa Catarina</c:v>
                </c:pt>
                <c:pt idx="4">
                  <c:v>Roraima</c:v>
                </c:pt>
                <c:pt idx="5">
                  <c:v>Rondônia</c:v>
                </c:pt>
                <c:pt idx="6">
                  <c:v>Rio Grande do Sul</c:v>
                </c:pt>
                <c:pt idx="7">
                  <c:v>Rio Grande do Norte</c:v>
                </c:pt>
                <c:pt idx="8">
                  <c:v>Rio de Janeiro</c:v>
                </c:pt>
                <c:pt idx="9">
                  <c:v>Piauí</c:v>
                </c:pt>
                <c:pt idx="10">
                  <c:v>Pernambuco</c:v>
                </c:pt>
                <c:pt idx="11">
                  <c:v>Paraná</c:v>
                </c:pt>
                <c:pt idx="12">
                  <c:v>Paraíba</c:v>
                </c:pt>
                <c:pt idx="13">
                  <c:v>Pará</c:v>
                </c:pt>
                <c:pt idx="14">
                  <c:v>Minas Gerais</c:v>
                </c:pt>
                <c:pt idx="15">
                  <c:v>Mato Grosso do Sul</c:v>
                </c:pt>
                <c:pt idx="16">
                  <c:v>Mato Grosso</c:v>
                </c:pt>
                <c:pt idx="17">
                  <c:v>Maranhão</c:v>
                </c:pt>
                <c:pt idx="18">
                  <c:v>Goiás</c:v>
                </c:pt>
                <c:pt idx="19">
                  <c:v>Espírito Santo</c:v>
                </c:pt>
                <c:pt idx="20">
                  <c:v>Distrito Federal</c:v>
                </c:pt>
                <c:pt idx="21">
                  <c:v>Ceará</c:v>
                </c:pt>
                <c:pt idx="22">
                  <c:v>Bahia</c:v>
                </c:pt>
                <c:pt idx="23">
                  <c:v>Amazonas</c:v>
                </c:pt>
                <c:pt idx="24">
                  <c:v>Amapá</c:v>
                </c:pt>
                <c:pt idx="25">
                  <c:v>Alagoas</c:v>
                </c:pt>
                <c:pt idx="26">
                  <c:v>Acre</c:v>
                </c:pt>
                <c:pt idx="27">
                  <c:v>Brasil</c:v>
                </c:pt>
              </c:strCache>
            </c:strRef>
          </c:cat>
          <c:val>
            <c:numRef>
              <c:f>'[2]Graf. 3'!$C$8:$C$35</c:f>
              <c:numCache>
                <c:formatCode>General</c:formatCode>
                <c:ptCount val="28"/>
                <c:pt idx="0">
                  <c:v>59.064327485380119</c:v>
                </c:pt>
                <c:pt idx="1">
                  <c:v>24.502617801047123</c:v>
                </c:pt>
                <c:pt idx="2">
                  <c:v>41.391304347826086</c:v>
                </c:pt>
                <c:pt idx="3">
                  <c:v>43.02325581395349</c:v>
                </c:pt>
                <c:pt idx="4">
                  <c:v>66.50485436893203</c:v>
                </c:pt>
                <c:pt idx="5">
                  <c:v>36.974789915966383</c:v>
                </c:pt>
                <c:pt idx="6">
                  <c:v>25.758889852558539</c:v>
                </c:pt>
                <c:pt idx="7">
                  <c:v>20.70637119113573</c:v>
                </c:pt>
                <c:pt idx="8">
                  <c:v>25.913818722139666</c:v>
                </c:pt>
                <c:pt idx="9">
                  <c:v>38.752052545155991</c:v>
                </c:pt>
                <c:pt idx="10">
                  <c:v>26.356589147286826</c:v>
                </c:pt>
                <c:pt idx="11">
                  <c:v>30.403556771545823</c:v>
                </c:pt>
                <c:pt idx="12">
                  <c:v>19.288025889967642</c:v>
                </c:pt>
                <c:pt idx="13">
                  <c:v>34.399765189316113</c:v>
                </c:pt>
                <c:pt idx="14">
                  <c:v>26.237956531481061</c:v>
                </c:pt>
                <c:pt idx="15">
                  <c:v>49.434571890145399</c:v>
                </c:pt>
                <c:pt idx="16">
                  <c:v>35.80139372822299</c:v>
                </c:pt>
                <c:pt idx="17">
                  <c:v>35.202639019792642</c:v>
                </c:pt>
                <c:pt idx="18">
                  <c:v>28.901136755080955</c:v>
                </c:pt>
                <c:pt idx="19">
                  <c:v>20.640788662969811</c:v>
                </c:pt>
                <c:pt idx="20">
                  <c:v>28.540305010893249</c:v>
                </c:pt>
                <c:pt idx="21">
                  <c:v>18.144979738856378</c:v>
                </c:pt>
                <c:pt idx="22">
                  <c:v>22.55952380952381</c:v>
                </c:pt>
                <c:pt idx="23">
                  <c:v>41.326530612244895</c:v>
                </c:pt>
                <c:pt idx="24">
                  <c:v>55.5045871559633</c:v>
                </c:pt>
                <c:pt idx="25">
                  <c:v>13.392029657089893</c:v>
                </c:pt>
                <c:pt idx="26">
                  <c:v>59.583333333333336</c:v>
                </c:pt>
                <c:pt idx="27">
                  <c:v>28.913375960493099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880064"/>
        <c:axId val="46072576"/>
        <c:axId val="0"/>
      </c:bar3DChart>
      <c:catAx>
        <c:axId val="4588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spc="-100" baseline="0">
                <a:latin typeface="Garamond" panose="02020404030301010803" pitchFamily="18" charset="0"/>
              </a:defRPr>
            </a:pPr>
            <a:endParaRPr lang="pt-BR"/>
          </a:p>
        </c:txPr>
        <c:crossAx val="46072576"/>
        <c:crosses val="autoZero"/>
        <c:auto val="1"/>
        <c:lblAlgn val="ctr"/>
        <c:lblOffset val="100"/>
        <c:noMultiLvlLbl val="0"/>
      </c:catAx>
      <c:valAx>
        <c:axId val="460725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pt-BR"/>
          </a:p>
        </c:txPr>
        <c:crossAx val="4588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Garamond" panose="02020404030301010803" pitchFamily="18" charset="0"/>
              </a:defRPr>
            </a:pPr>
            <a:r>
              <a:rPr lang="pt-BR" dirty="0" smtClean="0">
                <a:latin typeface="Garamond" panose="02020404030301010803" pitchFamily="18" charset="0"/>
              </a:rPr>
              <a:t>Seletividade sistêmica</a:t>
            </a:r>
            <a:r>
              <a:rPr lang="pt-BR" baseline="0" dirty="0" smtClean="0">
                <a:latin typeface="Garamond" panose="02020404030301010803" pitchFamily="18" charset="0"/>
              </a:rPr>
              <a:t> - </a:t>
            </a:r>
            <a:r>
              <a:rPr lang="pt-BR" dirty="0" smtClean="0">
                <a:latin typeface="Garamond" panose="02020404030301010803" pitchFamily="18" charset="0"/>
              </a:rPr>
              <a:t>Taxa</a:t>
            </a:r>
            <a:r>
              <a:rPr lang="pt-BR" baseline="0" dirty="0" smtClean="0">
                <a:latin typeface="Garamond" panose="02020404030301010803" pitchFamily="18" charset="0"/>
              </a:rPr>
              <a:t> </a:t>
            </a:r>
            <a:r>
              <a:rPr lang="pt-BR" baseline="0" dirty="0">
                <a:latin typeface="Garamond" panose="02020404030301010803" pitchFamily="18" charset="0"/>
              </a:rPr>
              <a:t>de homicídios de negros e não-negros</a:t>
            </a:r>
            <a:endParaRPr lang="pt-BR" dirty="0">
              <a:latin typeface="Garamond" panose="02020404030301010803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Plan3!$C$4</c:f>
              <c:strCache>
                <c:ptCount val="1"/>
                <c:pt idx="0">
                  <c:v>Negros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Garamond" panose="02020404030301010803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Plan3!$B$5:$B$31</c:f>
              <c:strCache>
                <c:ptCount val="27"/>
                <c:pt idx="0">
                  <c:v>Acre</c:v>
                </c:pt>
                <c:pt idx="1">
                  <c:v>Alagoas</c:v>
                </c:pt>
                <c:pt idx="2">
                  <c:v>Amapá</c:v>
                </c:pt>
                <c:pt idx="3">
                  <c:v>Amazonas</c:v>
                </c:pt>
                <c:pt idx="4">
                  <c:v>Bahia</c:v>
                </c:pt>
                <c:pt idx="5">
                  <c:v>Ceará</c:v>
                </c:pt>
                <c:pt idx="6">
                  <c:v>Distrito Federal</c:v>
                </c:pt>
                <c:pt idx="7">
                  <c:v>Espírito Santo</c:v>
                </c:pt>
                <c:pt idx="8">
                  <c:v>Goiás</c:v>
                </c:pt>
                <c:pt idx="9">
                  <c:v>Maranhão</c:v>
                </c:pt>
                <c:pt idx="10">
                  <c:v>Mato Grosso</c:v>
                </c:pt>
                <c:pt idx="11">
                  <c:v>Mato Grosso do Sul</c:v>
                </c:pt>
                <c:pt idx="12">
                  <c:v>Minas Gerais</c:v>
                </c:pt>
                <c:pt idx="13">
                  <c:v>Pará</c:v>
                </c:pt>
                <c:pt idx="14">
                  <c:v>Paraíba</c:v>
                </c:pt>
                <c:pt idx="15">
                  <c:v>Paraná</c:v>
                </c:pt>
                <c:pt idx="16">
                  <c:v>Pernambuco</c:v>
                </c:pt>
                <c:pt idx="17">
                  <c:v>Piauí</c:v>
                </c:pt>
                <c:pt idx="18">
                  <c:v>Rio de Janeiro</c:v>
                </c:pt>
                <c:pt idx="19">
                  <c:v>Rio Grande do Norte</c:v>
                </c:pt>
                <c:pt idx="20">
                  <c:v>Rio Grande do Sul</c:v>
                </c:pt>
                <c:pt idx="21">
                  <c:v>Rondonia</c:v>
                </c:pt>
                <c:pt idx="22">
                  <c:v>Roraima</c:v>
                </c:pt>
                <c:pt idx="23">
                  <c:v>Santa Catarina</c:v>
                </c:pt>
                <c:pt idx="24">
                  <c:v>São Paulo</c:v>
                </c:pt>
                <c:pt idx="25">
                  <c:v>Sergipe</c:v>
                </c:pt>
                <c:pt idx="26">
                  <c:v>Tocantins</c:v>
                </c:pt>
              </c:strCache>
            </c:strRef>
          </c:cat>
          <c:val>
            <c:numRef>
              <c:f>Plan3!$C$5:$C$31</c:f>
              <c:numCache>
                <c:formatCode>General</c:formatCode>
                <c:ptCount val="27"/>
                <c:pt idx="0">
                  <c:v>18</c:v>
                </c:pt>
                <c:pt idx="1">
                  <c:v>80.5</c:v>
                </c:pt>
                <c:pt idx="2">
                  <c:v>41.1</c:v>
                </c:pt>
                <c:pt idx="3">
                  <c:v>38.5</c:v>
                </c:pt>
                <c:pt idx="4">
                  <c:v>47.3</c:v>
                </c:pt>
                <c:pt idx="5">
                  <c:v>30.3</c:v>
                </c:pt>
                <c:pt idx="6">
                  <c:v>52.7</c:v>
                </c:pt>
                <c:pt idx="7">
                  <c:v>65</c:v>
                </c:pt>
                <c:pt idx="8">
                  <c:v>42.8</c:v>
                </c:pt>
                <c:pt idx="9">
                  <c:v>26.3</c:v>
                </c:pt>
                <c:pt idx="10">
                  <c:v>39.700000000000003</c:v>
                </c:pt>
                <c:pt idx="11">
                  <c:v>30.6</c:v>
                </c:pt>
                <c:pt idx="12">
                  <c:v>23.8</c:v>
                </c:pt>
                <c:pt idx="13">
                  <c:v>55.1</c:v>
                </c:pt>
                <c:pt idx="14">
                  <c:v>60.5</c:v>
                </c:pt>
                <c:pt idx="15">
                  <c:v>22.6</c:v>
                </c:pt>
                <c:pt idx="16">
                  <c:v>54.6</c:v>
                </c:pt>
                <c:pt idx="17">
                  <c:v>14.9</c:v>
                </c:pt>
                <c:pt idx="18">
                  <c:v>41</c:v>
                </c:pt>
                <c:pt idx="19">
                  <c:v>34.700000000000003</c:v>
                </c:pt>
                <c:pt idx="20">
                  <c:v>25.1</c:v>
                </c:pt>
                <c:pt idx="21">
                  <c:v>39.5</c:v>
                </c:pt>
                <c:pt idx="22">
                  <c:v>34.200000000000003</c:v>
                </c:pt>
                <c:pt idx="23">
                  <c:v>13.4</c:v>
                </c:pt>
                <c:pt idx="24">
                  <c:v>16.2</c:v>
                </c:pt>
                <c:pt idx="25">
                  <c:v>39.799999999999997</c:v>
                </c:pt>
                <c:pt idx="26">
                  <c:v>27.1</c:v>
                </c:pt>
              </c:numCache>
            </c:numRef>
          </c:val>
        </c:ser>
        <c:ser>
          <c:idx val="1"/>
          <c:order val="1"/>
          <c:tx>
            <c:strRef>
              <c:f>Plan3!$D$4</c:f>
              <c:strCache>
                <c:ptCount val="1"/>
                <c:pt idx="0">
                  <c:v>Não-negros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Plan3!$B$5:$B$31</c:f>
              <c:strCache>
                <c:ptCount val="27"/>
                <c:pt idx="0">
                  <c:v>Acre</c:v>
                </c:pt>
                <c:pt idx="1">
                  <c:v>Alagoas</c:v>
                </c:pt>
                <c:pt idx="2">
                  <c:v>Amapá</c:v>
                </c:pt>
                <c:pt idx="3">
                  <c:v>Amazonas</c:v>
                </c:pt>
                <c:pt idx="4">
                  <c:v>Bahia</c:v>
                </c:pt>
                <c:pt idx="5">
                  <c:v>Ceará</c:v>
                </c:pt>
                <c:pt idx="6">
                  <c:v>Distrito Federal</c:v>
                </c:pt>
                <c:pt idx="7">
                  <c:v>Espírito Santo</c:v>
                </c:pt>
                <c:pt idx="8">
                  <c:v>Goiás</c:v>
                </c:pt>
                <c:pt idx="9">
                  <c:v>Maranhão</c:v>
                </c:pt>
                <c:pt idx="10">
                  <c:v>Mato Grosso</c:v>
                </c:pt>
                <c:pt idx="11">
                  <c:v>Mato Grosso do Sul</c:v>
                </c:pt>
                <c:pt idx="12">
                  <c:v>Minas Gerais</c:v>
                </c:pt>
                <c:pt idx="13">
                  <c:v>Pará</c:v>
                </c:pt>
                <c:pt idx="14">
                  <c:v>Paraíba</c:v>
                </c:pt>
                <c:pt idx="15">
                  <c:v>Paraná</c:v>
                </c:pt>
                <c:pt idx="16">
                  <c:v>Pernambuco</c:v>
                </c:pt>
                <c:pt idx="17">
                  <c:v>Piauí</c:v>
                </c:pt>
                <c:pt idx="18">
                  <c:v>Rio de Janeiro</c:v>
                </c:pt>
                <c:pt idx="19">
                  <c:v>Rio Grande do Norte</c:v>
                </c:pt>
                <c:pt idx="20">
                  <c:v>Rio Grande do Sul</c:v>
                </c:pt>
                <c:pt idx="21">
                  <c:v>Rondonia</c:v>
                </c:pt>
                <c:pt idx="22">
                  <c:v>Roraima</c:v>
                </c:pt>
                <c:pt idx="23">
                  <c:v>Santa Catarina</c:v>
                </c:pt>
                <c:pt idx="24">
                  <c:v>São Paulo</c:v>
                </c:pt>
                <c:pt idx="25">
                  <c:v>Sergipe</c:v>
                </c:pt>
                <c:pt idx="26">
                  <c:v>Tocantins</c:v>
                </c:pt>
              </c:strCache>
            </c:strRef>
          </c:cat>
          <c:val>
            <c:numRef>
              <c:f>Plan3!$D$5:$D$31</c:f>
              <c:numCache>
                <c:formatCode>General</c:formatCode>
                <c:ptCount val="27"/>
                <c:pt idx="0">
                  <c:v>12.9</c:v>
                </c:pt>
                <c:pt idx="1">
                  <c:v>4.5999999999999996</c:v>
                </c:pt>
                <c:pt idx="2">
                  <c:v>16.100000000000001</c:v>
                </c:pt>
                <c:pt idx="3">
                  <c:v>7.8</c:v>
                </c:pt>
                <c:pt idx="4">
                  <c:v>11.3</c:v>
                </c:pt>
                <c:pt idx="5">
                  <c:v>10.7</c:v>
                </c:pt>
                <c:pt idx="6">
                  <c:v>10</c:v>
                </c:pt>
                <c:pt idx="7">
                  <c:v>17.399999999999999</c:v>
                </c:pt>
                <c:pt idx="8">
                  <c:v>15</c:v>
                </c:pt>
                <c:pt idx="9">
                  <c:v>9.6</c:v>
                </c:pt>
                <c:pt idx="10">
                  <c:v>20.399999999999999</c:v>
                </c:pt>
                <c:pt idx="11">
                  <c:v>21</c:v>
                </c:pt>
                <c:pt idx="12">
                  <c:v>10.3</c:v>
                </c:pt>
                <c:pt idx="13">
                  <c:v>15.5</c:v>
                </c:pt>
                <c:pt idx="14">
                  <c:v>3.1</c:v>
                </c:pt>
                <c:pt idx="15">
                  <c:v>38.700000000000003</c:v>
                </c:pt>
                <c:pt idx="16">
                  <c:v>7.7</c:v>
                </c:pt>
                <c:pt idx="17">
                  <c:v>7</c:v>
                </c:pt>
                <c:pt idx="18">
                  <c:v>21.2</c:v>
                </c:pt>
                <c:pt idx="19">
                  <c:v>8.5</c:v>
                </c:pt>
                <c:pt idx="20">
                  <c:v>17.899999999999999</c:v>
                </c:pt>
                <c:pt idx="21">
                  <c:v>24.9</c:v>
                </c:pt>
                <c:pt idx="22">
                  <c:v>9.4</c:v>
                </c:pt>
                <c:pt idx="23">
                  <c:v>12.6</c:v>
                </c:pt>
                <c:pt idx="24">
                  <c:v>12</c:v>
                </c:pt>
                <c:pt idx="25">
                  <c:v>9.6</c:v>
                </c:pt>
                <c:pt idx="26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318464"/>
        <c:axId val="80482304"/>
        <c:axId val="0"/>
      </c:bar3DChart>
      <c:catAx>
        <c:axId val="64318464"/>
        <c:scaling>
          <c:orientation val="minMax"/>
        </c:scaling>
        <c:delete val="0"/>
        <c:axPos val="l"/>
        <c:majorTickMark val="out"/>
        <c:minorTickMark val="none"/>
        <c:tickLblPos val="nextTo"/>
        <c:crossAx val="80482304"/>
        <c:crosses val="autoZero"/>
        <c:auto val="1"/>
        <c:lblAlgn val="ctr"/>
        <c:lblOffset val="100"/>
        <c:noMultiLvlLbl val="0"/>
      </c:catAx>
      <c:valAx>
        <c:axId val="80482304"/>
        <c:scaling>
          <c:orientation val="minMax"/>
        </c:scaling>
        <c:delete val="1"/>
        <c:axPos val="b"/>
        <c:majorGridlines/>
        <c:numFmt formatCode="#,##0" sourceLinked="0"/>
        <c:majorTickMark val="out"/>
        <c:minorTickMark val="none"/>
        <c:tickLblPos val="nextTo"/>
        <c:crossAx val="64318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0"/>
              <a:t>Gráfico</a:t>
            </a:r>
            <a:r>
              <a:rPr lang="pt-BR" sz="1200" b="0" baseline="0"/>
              <a:t> 1: </a:t>
            </a:r>
            <a:r>
              <a:rPr lang="pt-BR" sz="1200" b="0"/>
              <a:t>Vitimização Policial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0"/>
              <a:t>Brasil, 2009-2013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'C:\Users\Antonio\AppData\Local\Temp\Vitimização e Letalidade\[letalidade_vitimizacao-PNP 30.10 - FINAIS.xlsx]Plan1'!$A$12</c:f>
              <c:strCache>
                <c:ptCount val="1"/>
                <c:pt idx="0">
                  <c:v>Policiais mortos em serviço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'C:\Users\Antonio\AppData\Local\Temp\Vitimização e Letalidade\[letalidade_vitimizacao-PNP 30.10 - FINAIS.xlsx]Plan1'!$B$11:$F$11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'C:\Users\Antonio\AppData\Local\Temp\Vitimização e Letalidade\[letalidade_vitimizacao-PNP 30.10 - FINAIS.xlsx]Plan1'!$B$12:$F$12</c:f>
              <c:numCache>
                <c:formatCode>General</c:formatCode>
                <c:ptCount val="5"/>
                <c:pt idx="0">
                  <c:v>78</c:v>
                </c:pt>
                <c:pt idx="1">
                  <c:v>101</c:v>
                </c:pt>
                <c:pt idx="2">
                  <c:v>91</c:v>
                </c:pt>
                <c:pt idx="3">
                  <c:v>160</c:v>
                </c:pt>
                <c:pt idx="4">
                  <c:v>121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'C:\Users\Antonio\AppData\Local\Temp\Vitimização e Letalidade\[letalidade_vitimizacao-PNP 30.10 - FINAIS.xlsx]Plan1'!$A$13</c:f>
              <c:strCache>
                <c:ptCount val="1"/>
                <c:pt idx="0">
                  <c:v>Policiais mortos fora de serviço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'C:\Users\Antonio\AppData\Local\Temp\Vitimização e Letalidade\[letalidade_vitimizacao-PNP 30.10 - FINAIS.xlsx]Plan1'!$B$11:$F$11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'C:\Users\Antonio\AppData\Local\Temp\Vitimização e Letalidade\[letalidade_vitimizacao-PNP 30.10 - FINAIS.xlsx]Plan1'!$B$13:$F$13</c:f>
              <c:numCache>
                <c:formatCode>General</c:formatCode>
                <c:ptCount val="5"/>
                <c:pt idx="0">
                  <c:v>186</c:v>
                </c:pt>
                <c:pt idx="1">
                  <c:v>186</c:v>
                </c:pt>
                <c:pt idx="2">
                  <c:v>191</c:v>
                </c:pt>
                <c:pt idx="3">
                  <c:v>287</c:v>
                </c:pt>
                <c:pt idx="4">
                  <c:v>369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'C:\Users\Antonio\AppData\Local\Temp\Vitimização e Letalidade\[letalidade_vitimizacao-PNP 30.10 - FINAIS.xlsx]Plan1'!$A$14</c:f>
              <c:strCache>
                <c:ptCount val="1"/>
                <c:pt idx="0">
                  <c:v>Suicídio de policiais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'C:\Users\Antonio\AppData\Local\Temp\Vitimização e Letalidade\[letalidade_vitimizacao-PNP 30.10 - FINAIS.xlsx]Plan1'!$B$11:$F$11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'C:\Users\Antonio\AppData\Local\Temp\Vitimização e Letalidade\[letalidade_vitimizacao-PNP 30.10 - FINAIS.xlsx]Plan1'!$B$14:$F$14</c:f>
              <c:numCache>
                <c:formatCode>General</c:formatCode>
                <c:ptCount val="5"/>
                <c:pt idx="0">
                  <c:v>32</c:v>
                </c:pt>
                <c:pt idx="1">
                  <c:v>27</c:v>
                </c:pt>
                <c:pt idx="2">
                  <c:v>43</c:v>
                </c:pt>
                <c:pt idx="3">
                  <c:v>45</c:v>
                </c:pt>
                <c:pt idx="4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18272"/>
        <c:axId val="118119808"/>
      </c:lineChart>
      <c:catAx>
        <c:axId val="11811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119808"/>
        <c:crosses val="autoZero"/>
        <c:auto val="1"/>
        <c:lblAlgn val="ctr"/>
        <c:lblOffset val="100"/>
        <c:noMultiLvlLbl val="0"/>
      </c:catAx>
      <c:valAx>
        <c:axId val="11811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11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Gráfico 2: Letalidade Policial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Brasil - 2009-2013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Graf.2!$A$2</c:f>
              <c:strCache>
                <c:ptCount val="1"/>
                <c:pt idx="0">
                  <c:v>Pessoas mortas pelas Polícias Civil e Militar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Graf.2!$B$1:$F$1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Graf.2!$B$2:$F$2</c:f>
              <c:numCache>
                <c:formatCode>General</c:formatCode>
                <c:ptCount val="5"/>
                <c:pt idx="0">
                  <c:v>2177</c:v>
                </c:pt>
                <c:pt idx="1">
                  <c:v>2434</c:v>
                </c:pt>
                <c:pt idx="2">
                  <c:v>2042</c:v>
                </c:pt>
                <c:pt idx="3">
                  <c:v>2332</c:v>
                </c:pt>
                <c:pt idx="4">
                  <c:v>2212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55680"/>
        <c:axId val="98185600"/>
      </c:lineChart>
      <c:catAx>
        <c:axId val="9085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8185600"/>
        <c:crosses val="autoZero"/>
        <c:auto val="1"/>
        <c:lblAlgn val="ctr"/>
        <c:lblOffset val="100"/>
        <c:noMultiLvlLbl val="0"/>
      </c:catAx>
      <c:valAx>
        <c:axId val="9818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85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5505EE-80B1-42A3-934D-83D1A8CA0230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2004D1-40CE-43D3-B61C-BDC45D2906F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5736" y="1268760"/>
            <a:ext cx="6172200" cy="1894362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Garamond" panose="02020404030301010803" pitchFamily="18" charset="0"/>
              </a:rPr>
              <a:t>CPI - Assassinato de jovens no Brasil</a:t>
            </a:r>
            <a:endParaRPr lang="pt-BR" sz="2400" dirty="0">
              <a:latin typeface="Garamond" panose="020204040303010108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Garamond" panose="02020404030301010803" pitchFamily="18" charset="0"/>
              </a:rPr>
              <a:t>Antonio Teixeira Lima Junior</a:t>
            </a:r>
          </a:p>
          <a:p>
            <a:r>
              <a:rPr lang="pt-BR" dirty="0" smtClean="0">
                <a:latin typeface="Garamond" panose="02020404030301010803" pitchFamily="18" charset="0"/>
              </a:rPr>
              <a:t>Coordenação de </a:t>
            </a:r>
            <a:r>
              <a:rPr lang="pt-BR" dirty="0" smtClean="0">
                <a:latin typeface="Garamond" panose="02020404030301010803" pitchFamily="18" charset="0"/>
              </a:rPr>
              <a:t>Gênero </a:t>
            </a:r>
            <a:r>
              <a:rPr lang="pt-BR" dirty="0" smtClean="0">
                <a:latin typeface="Garamond" panose="02020404030301010803" pitchFamily="18" charset="0"/>
              </a:rPr>
              <a:t>e </a:t>
            </a:r>
            <a:r>
              <a:rPr lang="pt-BR" dirty="0" smtClean="0">
                <a:latin typeface="Garamond" panose="02020404030301010803" pitchFamily="18" charset="0"/>
              </a:rPr>
              <a:t>Raça</a:t>
            </a:r>
            <a:endParaRPr lang="pt-BR" dirty="0" smtClean="0">
              <a:latin typeface="Garamond" panose="02020404030301010803" pitchFamily="18" charset="0"/>
            </a:endParaRPr>
          </a:p>
          <a:p>
            <a:r>
              <a:rPr lang="pt-BR" dirty="0" smtClean="0">
                <a:latin typeface="Garamond" panose="02020404030301010803" pitchFamily="18" charset="0"/>
              </a:rPr>
              <a:t>Diretoria de Estudos e Políticas Sociais</a:t>
            </a:r>
          </a:p>
          <a:p>
            <a:r>
              <a:rPr lang="pt-BR" dirty="0" smtClean="0">
                <a:latin typeface="Garamond" panose="02020404030301010803" pitchFamily="18" charset="0"/>
              </a:rPr>
              <a:t>Instituto de Pesquisa </a:t>
            </a:r>
            <a:r>
              <a:rPr lang="pt-BR" dirty="0" smtClean="0">
                <a:latin typeface="Garamond" panose="02020404030301010803" pitchFamily="18" charset="0"/>
              </a:rPr>
              <a:t>Econômica </a:t>
            </a:r>
            <a:r>
              <a:rPr lang="pt-BR" dirty="0" smtClean="0">
                <a:latin typeface="Garamond" panose="02020404030301010803" pitchFamily="18" charset="0"/>
              </a:rPr>
              <a:t>Aplicada (Ipea)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805540"/>
              </p:ext>
            </p:extLst>
          </p:nvPr>
        </p:nvGraphicFramePr>
        <p:xfrm>
          <a:off x="395536" y="-27162"/>
          <a:ext cx="8496944" cy="688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0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388528"/>
              </p:ext>
            </p:extLst>
          </p:nvPr>
        </p:nvGraphicFramePr>
        <p:xfrm>
          <a:off x="323528" y="164305"/>
          <a:ext cx="8136904" cy="6289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827584" y="633478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Garamond" panose="02020404030301010803" pitchFamily="18" charset="0"/>
              </a:rPr>
              <a:t>Fonte: Ipea com base em dados do Sistema de informações sobre Mortalidade (SIM/MS) e no Censo Demográfico do IBGE de 2010.</a:t>
            </a:r>
          </a:p>
        </p:txBody>
      </p:sp>
    </p:spTree>
    <p:extLst>
      <p:ext uri="{BB962C8B-B14F-4D97-AF65-F5344CB8AC3E}">
        <p14:creationId xmlns:p14="http://schemas.microsoft.com/office/powerpoint/2010/main" val="7757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Garamond" panose="02020404030301010803" pitchFamily="18" charset="0"/>
              </a:rPr>
              <a:t>A seletividade sistêmica– o lugar da raça na violência brasileira</a:t>
            </a:r>
            <a:endParaRPr lang="pt-BR" sz="2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De </a:t>
            </a: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acordo com o Mapa da Violência 2014, no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período </a:t>
            </a: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2002-2012 houve queda da taxa de homicídios da população branca e incremento da vitimização da população negra. Enquanto entre os brancos houve queda de 24,8% na taxa de vitimização, entre os negros houve aumento de 38,7% no mesmo período supracitado.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Como 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a taxa nacional de homicídios permaneceu estável no período (passou de 28,9/100 </a:t>
            </a: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mil habitantes para 29/100 mil), 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pode-se falar que a </a:t>
            </a: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lógica 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da violência socialmente produzida teve um elevado incremento do seu caráter seletivo (</a:t>
            </a:r>
            <a:r>
              <a:rPr lang="pt-BR" sz="2000" dirty="0" err="1">
                <a:latin typeface="Garamond" panose="02020404030301010803" pitchFamily="18" charset="0"/>
                <a:ea typeface="Calibri"/>
                <a:cs typeface="Times New Roman"/>
              </a:rPr>
              <a:t>Waiselfisz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, 2014). Traduzindo em números, no </a:t>
            </a: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período 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2002-2012 morreram 72% mais negros que brancos.</a:t>
            </a:r>
          </a:p>
          <a:p>
            <a:endParaRPr lang="pt-BR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85216"/>
            <a:ext cx="7467600" cy="2928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Outras violências sistêmicas</a:t>
            </a:r>
            <a:endParaRPr lang="pt-BR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4296804"/>
              </p:ext>
            </p:extLst>
          </p:nvPr>
        </p:nvGraphicFramePr>
        <p:xfrm>
          <a:off x="552627" y="1250961"/>
          <a:ext cx="7547768" cy="5123215"/>
        </p:xfrm>
        <a:graphic>
          <a:graphicData uri="http://schemas.openxmlformats.org/drawingml/2006/table">
            <a:tbl>
              <a:tblPr/>
              <a:tblGrid>
                <a:gridCol w="2056556"/>
                <a:gridCol w="1272096"/>
                <a:gridCol w="869266"/>
                <a:gridCol w="805659"/>
                <a:gridCol w="869266"/>
                <a:gridCol w="869266"/>
                <a:gridCol w="805659"/>
              </a:tblGrid>
              <a:tr h="22551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Faixas de salário mínimo</a:t>
                      </a:r>
                      <a:endParaRPr lang="pt-BR" sz="15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Faixas Etárias</a:t>
                      </a:r>
                      <a:endParaRPr lang="pt-BR" sz="15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2002</a:t>
                      </a:r>
                      <a:endParaRPr lang="pt-BR" sz="15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2012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2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Brancos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Negros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Brancos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Negros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Até ¼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16 a 17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20,1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39,9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8,8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18,3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18 a 24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15,3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33,4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6,3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13,8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 a 29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15,5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33,2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5,5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12,8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30 e mais</a:t>
                      </a:r>
                      <a:endParaRPr lang="pt-BR" sz="15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10,3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25,6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3,7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9,4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1/4 a ½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16 a 17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23,5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31,4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17,4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29,8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18 a 24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20,0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29,3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12,1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23,4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 a 29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20,7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27,7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11,3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22,5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30 e mais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17,5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27,5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9,2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18,9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1/2 a 1,5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16 a 17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38,0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24,4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49,9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42,9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18 a 24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42,2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30,8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46,8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48,5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 a 29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39,7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31,6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41,9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46,0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30 e mais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44,2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37,0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44,3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50,9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1,5 a 3</a:t>
                      </a:r>
                      <a:endParaRPr lang="pt-BR" sz="15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16 a 17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11,9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3,3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16,7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7,4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18 a 24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14,1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4,9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24,0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11,4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 a 29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14,3</a:t>
                      </a:r>
                      <a:endParaRPr lang="pt-BR" sz="15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5,5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25,2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30 e mais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15,7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7,1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Mais de 3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16 a 17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6,5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1,1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7,2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1,7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18 a 24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8,4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1,5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10,8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2,9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 a 29 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9,8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2,0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16,1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4,7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30 e mais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12,4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2,8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17,4</a:t>
                      </a:r>
                      <a:endParaRPr lang="pt-BR" sz="15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5,7</a:t>
                      </a:r>
                      <a:endParaRPr lang="pt-BR" sz="15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688" y="638835"/>
            <a:ext cx="82147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itchFamily="18" charset="0"/>
                <a:cs typeface="Arial" pitchFamily="34" charset="0"/>
              </a:rPr>
              <a:t>Tabela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itchFamily="18" charset="0"/>
                <a:cs typeface="Arial" pitchFamily="34" charset="0"/>
              </a:rPr>
              <a:t> - Porcentual de jovens e da população com 16 anos de idade ou mais por raça, segundo  a renda per capita domiciliar e faixas etárias selecionadas. Brasil, 1992, 2002 e 2012.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2626" y="6309320"/>
            <a:ext cx="79078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300" dirty="0">
                <a:solidFill>
                  <a:prstClr val="black"/>
                </a:solidFill>
                <a:latin typeface="Garamond" panose="02020404030301010803" pitchFamily="18" charset="0"/>
                <a:ea typeface="Times New Roman" pitchFamily="18" charset="0"/>
                <a:cs typeface="Arial" pitchFamily="34" charset="0"/>
              </a:rPr>
              <a:t>Fonte: </a:t>
            </a:r>
            <a:r>
              <a:rPr lang="pt-BR" altLang="pt-BR" sz="1300" dirty="0" err="1">
                <a:solidFill>
                  <a:prstClr val="black"/>
                </a:solidFill>
                <a:latin typeface="Garamond" panose="02020404030301010803" pitchFamily="18" charset="0"/>
                <a:ea typeface="Times New Roman" pitchFamily="18" charset="0"/>
                <a:cs typeface="Arial" pitchFamily="34" charset="0"/>
              </a:rPr>
              <a:t>Microdados</a:t>
            </a:r>
            <a:r>
              <a:rPr lang="pt-BR" altLang="pt-BR" sz="1300" dirty="0">
                <a:solidFill>
                  <a:prstClr val="black"/>
                </a:solidFill>
                <a:latin typeface="Garamond" panose="02020404030301010803" pitchFamily="18" charset="0"/>
                <a:ea typeface="Times New Roman" pitchFamily="18" charset="0"/>
                <a:cs typeface="Arial" pitchFamily="34" charset="0"/>
              </a:rPr>
              <a:t> PNAD/IBGE</a:t>
            </a:r>
            <a:endParaRPr lang="pt-BR" altLang="pt-BR" sz="1300" dirty="0">
              <a:solidFill>
                <a:prstClr val="black"/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300" dirty="0">
                <a:solidFill>
                  <a:prstClr val="black"/>
                </a:solidFill>
                <a:latin typeface="Garamond" panose="02020404030301010803" pitchFamily="18" charset="0"/>
                <a:ea typeface="Times New Roman" pitchFamily="18" charset="0"/>
                <a:cs typeface="Arial" pitchFamily="34" charset="0"/>
              </a:rPr>
              <a:t>           Nota: Todos os dados com base no salário mínimo de setembro de 2012 foram ajustados pelo INPC.</a:t>
            </a:r>
            <a:endParaRPr lang="pt-BR" altLang="pt-BR" sz="1300" dirty="0">
              <a:solidFill>
                <a:prstClr val="black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43691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Outras violências sistêmicas</a:t>
            </a:r>
            <a:endParaRPr lang="pt-BR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396174"/>
              </p:ext>
            </p:extLst>
          </p:nvPr>
        </p:nvGraphicFramePr>
        <p:xfrm>
          <a:off x="42366" y="1196752"/>
          <a:ext cx="8706098" cy="4392488"/>
        </p:xfrm>
        <a:graphic>
          <a:graphicData uri="http://schemas.openxmlformats.org/drawingml/2006/table">
            <a:tbl>
              <a:tblPr/>
              <a:tblGrid>
                <a:gridCol w="497186"/>
                <a:gridCol w="720080"/>
                <a:gridCol w="432048"/>
                <a:gridCol w="504056"/>
                <a:gridCol w="648072"/>
                <a:gridCol w="492306"/>
                <a:gridCol w="227774"/>
                <a:gridCol w="576064"/>
                <a:gridCol w="613611"/>
                <a:gridCol w="644363"/>
                <a:gridCol w="644363"/>
                <a:gridCol w="257903"/>
                <a:gridCol w="687063"/>
                <a:gridCol w="472483"/>
                <a:gridCol w="644363"/>
                <a:gridCol w="644363"/>
              </a:tblGrid>
              <a:tr h="3993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Ano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Raça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Metropolitana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Urbana não metropolitana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Rural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986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16 a 17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18 a 24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 a 29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30 e mais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16 a 17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18 a 24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 a 29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30 e mais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16 a 17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18 a 24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 a 29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30 e mais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6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2002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Brancos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21,5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45,0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48,0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64,3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11,5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25,0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32,3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47,7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.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3,2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4,7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3,4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86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Negros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22,7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24,5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27,9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40,2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4,5</a:t>
                      </a:r>
                      <a:endParaRPr lang="pt-BR" sz="1600" b="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9,7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13,8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22,2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.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0,9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0,1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1,6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6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2012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Brancos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47,3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68,1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68,3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78,1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45,8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49,9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55,0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63,0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28,4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4,4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11,9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9,1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86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Negros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41,6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47,5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53,2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62,2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33,2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34,4</a:t>
                      </a:r>
                      <a:endParaRPr lang="pt-BR" sz="1600" b="1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36,3</a:t>
                      </a:r>
                      <a:endParaRPr lang="pt-BR" sz="1600" b="1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43,0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10,5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4,6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6,7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5,0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2773" y="487125"/>
            <a:ext cx="87712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8563" algn="l"/>
                <a:tab pos="4632325" algn="l"/>
              </a:tabLst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itchFamily="18" charset="0"/>
              </a:rPr>
              <a:t>Tabela 2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itchFamily="18" charset="0"/>
              </a:rPr>
              <a:t> - Porcentual de moradias adequadas segundo a raça para a população com 16 anos ou mais segundo o local da residência. Brasil, 2002 e 2012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6093296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</a:pPr>
            <a:r>
              <a:rPr lang="pt-BR" altLang="pt-BR" sz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itchFamily="18" charset="0"/>
              </a:rPr>
              <a:t>Fonte: PNAD 2002 e 2012/IBGE</a:t>
            </a:r>
            <a:endParaRPr lang="pt-BR" altLang="pt-BR" sz="14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38563" algn="l"/>
                <a:tab pos="4632325" algn="l"/>
              </a:tabLst>
            </a:pPr>
            <a:r>
              <a:rPr lang="pt-BR" altLang="pt-BR" sz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itchFamily="18" charset="0"/>
              </a:rPr>
              <a:t>Notas: - Até 2001, exclusive a população da área rural de Rondônia, Acre, Amazonas, Roraima, Pará e Amapá. Resultados para domicílios particulares permanentes.</a:t>
            </a:r>
            <a:endParaRPr lang="pt-BR" altLang="pt-BR" sz="14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50630"/>
              </p:ext>
            </p:extLst>
          </p:nvPr>
        </p:nvGraphicFramePr>
        <p:xfrm>
          <a:off x="323528" y="1196752"/>
          <a:ext cx="8208914" cy="3700780"/>
        </p:xfrm>
        <a:graphic>
          <a:graphicData uri="http://schemas.openxmlformats.org/drawingml/2006/table">
            <a:tbl>
              <a:tblPr firstRow="1" firstCol="1" bandRow="1"/>
              <a:tblGrid>
                <a:gridCol w="1172702"/>
                <a:gridCol w="1172702"/>
                <a:gridCol w="1172702"/>
                <a:gridCol w="1172702"/>
                <a:gridCol w="1172702"/>
                <a:gridCol w="1172702"/>
                <a:gridCol w="1172702"/>
              </a:tblGrid>
              <a:tr h="20955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Taxa de desocupação da população de 10 anos ou mais de idade segundo Cor/Raça, e Faixa Etária - Brasil, 1995, 2003 e 2013</a:t>
                      </a:r>
                      <a:endParaRPr lang="pt-BR" sz="1800" dirty="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Branca</a:t>
                      </a:r>
                      <a:endParaRPr lang="pt-BR" sz="1600" dirty="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Negra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1995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2003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1995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2003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5,7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8,8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5,4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6,7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10,7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7,5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 a 15 anos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10,8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15,7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19,1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9,4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14,6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16 a 17 anos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14,1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22,5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13,7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23,2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23,1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18 a 24 anos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10,2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16,9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11,5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11,2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19,2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15,2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25 a 29 anos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5,8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9,3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6,7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6,5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11,5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9,2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30 a 44 anos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3,9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6,1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4,1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4,8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8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5,8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45 a 59 anos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2,5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4,7</a:t>
                      </a:r>
                      <a:endParaRPr lang="pt-BR" sz="1600" dirty="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2,4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2,7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5,2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3,3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60 anos ou mais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1,3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2,5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1,8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1,7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 dirty="0">
                        <a:solidFill>
                          <a:srgbClr val="5F497A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18016"/>
              </p:ext>
            </p:extLst>
          </p:nvPr>
        </p:nvGraphicFramePr>
        <p:xfrm>
          <a:off x="323528" y="4941168"/>
          <a:ext cx="7920880" cy="1178814"/>
        </p:xfrm>
        <a:graphic>
          <a:graphicData uri="http://schemas.openxmlformats.org/drawingml/2006/table">
            <a:tbl>
              <a:tblPr firstRow="1" firstCol="1" bandRow="1"/>
              <a:tblGrid>
                <a:gridCol w="792088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Fonte: IBGE/PNAD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Elaboração: IPEA/DISOC</a:t>
                      </a:r>
                      <a:endParaRPr lang="pt-BR" sz="16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**a taxa de desocupação é o quociente entre a população desocupada e a população economicamente ativa, na faixa etária determinada.</a:t>
                      </a:r>
                      <a:endParaRPr lang="pt-BR" sz="16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5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956" y="404664"/>
            <a:ext cx="7467600" cy="43691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Outras violências sistêmicas</a:t>
            </a:r>
            <a:endParaRPr lang="pt-BR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348202"/>
              </p:ext>
            </p:extLst>
          </p:nvPr>
        </p:nvGraphicFramePr>
        <p:xfrm>
          <a:off x="251521" y="836712"/>
          <a:ext cx="8640960" cy="5988792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47074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Rendimento Médio Mensal de Todas as Fontes da População Ocupada de 16 anos ou mais de idade, por Sexo, segundo Cor/Raça e Localização do Domicílio - Brasil e Regiões, 1995 a 2013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4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Cor/Raça</a:t>
                      </a:r>
                      <a:endParaRPr lang="pt-BR" sz="12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Região e Localização do Domicílio</a:t>
                      </a:r>
                      <a:endParaRPr lang="pt-BR" sz="12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2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1995</a:t>
                      </a:r>
                      <a:endParaRPr lang="pt-BR" sz="12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2003</a:t>
                      </a:r>
                      <a:endParaRPr lang="pt-BR" sz="12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2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24045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Branca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Brasil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1.741,90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1.511,30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2.135,60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Norte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1.673,20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1.269,80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1.715,40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Nordeste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1.096,10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961,1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1.525,00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Sudeste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2.044,00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1.729,20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2.361,20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Sul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1.476,50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1.357,30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1.989,20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Centro-Oeste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1.763,40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1.751,80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2.615,40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Urbano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2.005,90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1.652,20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2.275,40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Rural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631,8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673,9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1.118,00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Negra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Brasil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820,9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731,9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1.228,10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Norte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1.073,40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799,2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1.146,30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Nordeste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592,8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539,5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952,7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Sudeste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1.023,50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884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1.402,50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Sul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835,9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779,8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1.329,00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Centro-Oeste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1.007,60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963,5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1.624,80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Urbano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992,1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838,5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1.353,40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Rural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375,1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347,1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687,4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Fonte: IBGE/PNAD</a:t>
                      </a:r>
                      <a:endParaRPr lang="pt-BR" sz="12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45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Elaboração: IPEA/DISOC</a:t>
                      </a:r>
                      <a:endParaRPr lang="pt-BR" sz="12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45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*a população negra é composta por pretos e pardos</a:t>
                      </a:r>
                      <a:endParaRPr lang="pt-BR" sz="12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45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**rendimento de todas as fontes deflacionado com base no INPC, período de referência set./2013</a:t>
                      </a:r>
                      <a:endParaRPr lang="pt-BR" sz="12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71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RENDA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38873"/>
              </p:ext>
            </p:extLst>
          </p:nvPr>
        </p:nvGraphicFramePr>
        <p:xfrm>
          <a:off x="323528" y="332656"/>
          <a:ext cx="8280920" cy="6048756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2762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Distribuição Percentual da População Ocupada de 16 anos ou mais de idade,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segundo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Cor/Raça e Faixa de Rendimento no Trabalho Principal - Brasil, 1995, 2003 e 2013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Cor/Raça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Faixa de Rendimentos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1995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2003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Branca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Até 1 SM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46,6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50,1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23,6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Mais de 1 a 3 SM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34,1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34,9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54,0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Mais de 3 a 5 SM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9,4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8,1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10,2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Mais de 5 a 8 SM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4,6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3,4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6,4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Mais de 8 SM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5,3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3,5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5,8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Negra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Até 1 SM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69,9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73,4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41,5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Mais de 1 a 3 SM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23,7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22,4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49,3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Mais de 3 a 5 SM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3,9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2,7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5,3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Mais de 5 a 8 SM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1,5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0,9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2,4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Mais de 8 SM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1,1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0,6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1,4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Fonte: IBGE/PNAD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97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Elaboração: IPEA/DISOC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* a PNAD não foi realizada nos anos de 2000 e 2010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** em 2004 a PNAD passa a contemplar a população rural de Rondônia, Acre, Amazonas, Roraima, Pará e Amapá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97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*** a população negra é composta por pretos e pardos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97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**** rendimento do trabalho principal deflacionado com base no INPC, período de referência set./2013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2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algn="just"/>
            <a:endParaRPr lang="pt-BR" sz="200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2000" dirty="0" smtClean="0">
                <a:latin typeface="Garamond" panose="02020404030301010803" pitchFamily="18" charset="0"/>
              </a:rPr>
              <a:t>As </a:t>
            </a:r>
            <a:r>
              <a:rPr lang="pt-BR" sz="2000" dirty="0" smtClean="0">
                <a:latin typeface="Garamond" panose="02020404030301010803" pitchFamily="18" charset="0"/>
              </a:rPr>
              <a:t>continuidades históricas: o direito penal no Brasil foi fundado não no crime, mas no criminoso. E o criminoso é um oponente racializado</a:t>
            </a:r>
            <a:r>
              <a:rPr lang="pt-BR" sz="2000" dirty="0" smtClean="0">
                <a:latin typeface="Garamond" panose="02020404030301010803" pitchFamily="18" charset="0"/>
              </a:rPr>
              <a:t>;</a:t>
            </a:r>
            <a:endParaRPr lang="pt-BR" sz="200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2000" dirty="0" smtClean="0">
                <a:latin typeface="Garamond" panose="02020404030301010803" pitchFamily="18" charset="0"/>
              </a:rPr>
              <a:t>O sistema penal não foi instituído para conter delitos, mas para perseguir indivíduos. </a:t>
            </a:r>
            <a:r>
              <a:rPr lang="pt-BR" sz="2000" dirty="0">
                <a:latin typeface="Garamond" panose="02020404030301010803" pitchFamily="18" charset="0"/>
              </a:rPr>
              <a:t>É</a:t>
            </a:r>
            <a:r>
              <a:rPr lang="pt-BR" sz="2000" dirty="0" smtClean="0">
                <a:latin typeface="Garamond" panose="02020404030301010803" pitchFamily="18" charset="0"/>
              </a:rPr>
              <a:t> nesse contexto que podemos compreender toda a legislação contra a vadiagem no período imperial; a arquitetura do sistema policial contemporâneo, instituído em 1825 para coibir a vadiagem, reprimir os quilombos, instituir os açoites em locais públicos e cadastrar capitães do </a:t>
            </a:r>
            <a:r>
              <a:rPr lang="pt-BR" sz="2000" dirty="0" smtClean="0">
                <a:latin typeface="Garamond" panose="02020404030301010803" pitchFamily="18" charset="0"/>
              </a:rPr>
              <a:t>mato; a repressão a formas autônomas de produção do espaço pelos negros (quilombos, terreiros e cantos de trabalho); o controle da circulação e permanência em espaços públicos; o controle da atividade profissional na rua; o controle das diversões públicas dos negros e medidas higienistas.</a:t>
            </a:r>
            <a:endParaRPr lang="pt-BR" sz="2000" dirty="0">
              <a:latin typeface="Garamond" panose="02020404030301010803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cap="none" dirty="0" smtClean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O </a:t>
            </a:r>
            <a:r>
              <a:rPr lang="pt-BR" sz="2000" b="1" cap="none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que tem tornado possível a violência letal de jovens, inclusive a policial, na escala em que ocorre no Brasil?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648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0891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Garamond" panose="02020404030301010803" pitchFamily="18" charset="0"/>
              </a:rPr>
              <a:t>Abordagem policial e racismo</a:t>
            </a:r>
            <a:endParaRPr lang="pt-BR" sz="2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Estudo 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feito pelo Grupo de Estudos sobre Violência e Administração de Conflitos (GEVAC/ UFSCAR) sobre mortes provocadas por policiais do Estado de São Paulo entre 2009 e 2011 aponta que: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61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% das vítimas eram negras e jovens entre 15 e 29 anos no Estado.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Os 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policiais autores das mortes </a:t>
            </a: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eram 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majoritariamente brancos (79%) e, dos inquéritos instaurados, nada menos que 94% foram concluídos sem indiciamento.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Entre 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argumentos inscritos nos inquéritos, 73% consideravam não haver homicídio cometido por policiais.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Este 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mesmo estudo aponta que é sobre a população negra que recai a maior vigilância policial, em consonância com a associação do corpo negro à criminalidade.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Garamond" panose="02020404030301010803" pitchFamily="18" charset="0"/>
                <a:ea typeface="Calibri"/>
                <a:cs typeface="Times New Roman"/>
              </a:rPr>
              <a:t>No 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Estado de São Paulo, no ano de 2012, para cada 100 mil negros, 35 foram presos em flagrante (</a:t>
            </a:r>
            <a:r>
              <a:rPr lang="pt-BR" sz="2000" dirty="0" err="1">
                <a:latin typeface="Garamond" panose="02020404030301010803" pitchFamily="18" charset="0"/>
                <a:ea typeface="Calibri"/>
                <a:cs typeface="Times New Roman"/>
              </a:rPr>
              <a:t>Sinhoretto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, Silvestre e </a:t>
            </a:r>
            <a:r>
              <a:rPr lang="pt-BR" sz="2000" dirty="0" err="1">
                <a:latin typeface="Garamond" panose="02020404030301010803" pitchFamily="18" charset="0"/>
                <a:ea typeface="Calibri"/>
                <a:cs typeface="Times New Roman"/>
              </a:rPr>
              <a:t>Schilittler</a:t>
            </a:r>
            <a:r>
              <a:rPr lang="pt-BR" sz="2000" dirty="0">
                <a:latin typeface="Garamond" panose="02020404030301010803" pitchFamily="18" charset="0"/>
                <a:ea typeface="Calibri"/>
                <a:cs typeface="Times New Roman"/>
              </a:rPr>
              <a:t>, 2014).</a:t>
            </a:r>
          </a:p>
          <a:p>
            <a:endParaRPr lang="pt-BR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40080" marR="0" lvl="1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pt-BR" sz="2000" b="1" kern="1200" dirty="0" smtClean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UM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DIAGNÓSTICO PRELIMINAR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DA VIOLÊNCIA E SUAS REPRESENTAÇÕES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endParaRPr lang="pt-BR" sz="2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Autofit/>
          </a:bodyPr>
          <a:lstStyle/>
          <a:p>
            <a:pPr algn="just"/>
            <a:r>
              <a:rPr lang="pt-BR" sz="1800" dirty="0" smtClean="0">
                <a:latin typeface="Garamond" panose="02020404030301010803" pitchFamily="18" charset="0"/>
              </a:rPr>
              <a:t>O </a:t>
            </a:r>
            <a:r>
              <a:rPr lang="pt-BR" sz="1800" dirty="0" smtClean="0">
                <a:latin typeface="Garamond" panose="02020404030301010803" pitchFamily="18" charset="0"/>
              </a:rPr>
              <a:t>crime é apenas uma das formas de manifestação de violência. Considerá-la de forma isolada tende </a:t>
            </a:r>
            <a:r>
              <a:rPr lang="pt-BR" sz="1800" dirty="0" smtClean="0">
                <a:latin typeface="Garamond" panose="02020404030301010803" pitchFamily="18" charset="0"/>
              </a:rPr>
              <a:t>a nos conduzir a conclusões, por vezes, trágicas: </a:t>
            </a:r>
            <a:r>
              <a:rPr lang="pt-BR" sz="1800" dirty="0" smtClean="0">
                <a:latin typeface="Garamond" panose="02020404030301010803" pitchFamily="18" charset="0"/>
              </a:rPr>
              <a:t>tendemos a representar a </a:t>
            </a:r>
            <a:r>
              <a:rPr lang="pt-BR" sz="1800" dirty="0" smtClean="0">
                <a:latin typeface="Garamond" panose="02020404030301010803" pitchFamily="18" charset="0"/>
              </a:rPr>
              <a:t>violência </a:t>
            </a:r>
            <a:r>
              <a:rPr lang="pt-BR" sz="1800" dirty="0" smtClean="0">
                <a:latin typeface="Garamond" panose="02020404030301010803" pitchFamily="18" charset="0"/>
              </a:rPr>
              <a:t>como </a:t>
            </a:r>
            <a:r>
              <a:rPr lang="pt-BR" sz="1800" dirty="0" smtClean="0">
                <a:latin typeface="Garamond" panose="02020404030301010803" pitchFamily="18" charset="0"/>
              </a:rPr>
              <a:t>conduta desviante; como um problema de indivíduos; ou como violação de uma </a:t>
            </a:r>
            <a:r>
              <a:rPr lang="pt-BR" sz="1800" dirty="0" smtClean="0">
                <a:latin typeface="Garamond" panose="02020404030301010803" pitchFamily="18" charset="0"/>
              </a:rPr>
              <a:t>norma;</a:t>
            </a:r>
            <a:endParaRPr lang="pt-BR" sz="180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800" dirty="0" smtClean="0">
                <a:latin typeface="Garamond" panose="02020404030301010803" pitchFamily="18" charset="0"/>
              </a:rPr>
              <a:t>No Brasil, a violência </a:t>
            </a:r>
            <a:r>
              <a:rPr lang="pt-BR" sz="1800" dirty="0" smtClean="0">
                <a:latin typeface="Garamond" panose="02020404030301010803" pitchFamily="18" charset="0"/>
              </a:rPr>
              <a:t>foi historicamente representada</a:t>
            </a:r>
            <a:r>
              <a:rPr lang="pt-BR" sz="1800" dirty="0" smtClean="0">
                <a:latin typeface="Garamond" panose="02020404030301010803" pitchFamily="18" charset="0"/>
              </a:rPr>
              <a:t> como </a:t>
            </a:r>
            <a:r>
              <a:rPr lang="pt-BR" sz="1800" dirty="0" smtClean="0">
                <a:latin typeface="Garamond" panose="02020404030301010803" pitchFamily="18" charset="0"/>
              </a:rPr>
              <a:t>o desvio de um ponto ótimo, supondo-se a existência, em algum quadrante da nossa história, de um grau zero de violência;</a:t>
            </a:r>
          </a:p>
          <a:p>
            <a:pPr algn="just"/>
            <a:r>
              <a:rPr lang="pt-BR" sz="1800" dirty="0" smtClean="0">
                <a:latin typeface="Garamond" panose="02020404030301010803" pitchFamily="18" charset="0"/>
              </a:rPr>
              <a:t>Sob esse pano de fundo ergueu-se um dos componentes do mito fundador da sociedade brasileira: o mito da cordialidade. Segundo essa imagem, o povo brasileiro seria gente ordeira e pacífica; a escravidão, um encontro feliz de raças; o racismo, um problema dissolvido pela miscigenação; e o crime seria um desvio individual, resultado da malandragem e da vadiagem.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Este mito permitiu que </a:t>
            </a:r>
            <a:r>
              <a:rPr lang="pt-BR" sz="1800" dirty="0">
                <a:solidFill>
                  <a:prstClr val="black"/>
                </a:solidFill>
                <a:latin typeface="Garamond" panose="02020404030301010803" pitchFamily="18" charset="0"/>
              </a:rPr>
              <a:t>a </a:t>
            </a:r>
            <a:r>
              <a:rPr lang="pt-BR" sz="1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repressão fosse </a:t>
            </a:r>
            <a:r>
              <a:rPr lang="pt-BR" sz="1800" dirty="0">
                <a:solidFill>
                  <a:prstClr val="black"/>
                </a:solidFill>
                <a:latin typeface="Garamond" panose="02020404030301010803" pitchFamily="18" charset="0"/>
              </a:rPr>
              <a:t>utilizada como forma de restituição da paz e da normalidade</a:t>
            </a:r>
            <a:r>
              <a:rPr lang="pt-BR" sz="1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.</a:t>
            </a:r>
          </a:p>
          <a:p>
            <a:pPr lvl="0" algn="just">
              <a:buClr>
                <a:srgbClr val="FE8637"/>
              </a:buClr>
            </a:pPr>
            <a:r>
              <a:rPr lang="pt-BR" sz="1800" dirty="0">
                <a:solidFill>
                  <a:prstClr val="black"/>
                </a:solidFill>
                <a:latin typeface="Garamond" panose="02020404030301010803" pitchFamily="18" charset="0"/>
              </a:rPr>
              <a:t>Estas representações míticas fundaram instituições, legitimaram práticas e estruturaram os órgãos de repressão no Brasil.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latin typeface="Garamond" panose="02020404030301010803" pitchFamily="18" charset="0"/>
              <a:ea typeface="Calibri"/>
              <a:cs typeface="Times New Roman"/>
            </a:endParaRPr>
          </a:p>
          <a:p>
            <a:pPr lvl="1"/>
            <a:endParaRPr lang="pt-BR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Garamond" panose="02020404030301010803" pitchFamily="18" charset="0"/>
              </a:rPr>
              <a:t>A polícia como um dos principais vetores de </a:t>
            </a:r>
            <a:r>
              <a:rPr lang="pt-BR" sz="2000" b="1" dirty="0" err="1" smtClean="0">
                <a:latin typeface="Garamond" panose="02020404030301010803" pitchFamily="18" charset="0"/>
              </a:rPr>
              <a:t>violencia</a:t>
            </a:r>
            <a:endParaRPr lang="pt-BR" sz="2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latin typeface="Garamond" panose="02020404030301010803" pitchFamily="18" charset="0"/>
                <a:ea typeface="Calibri"/>
                <a:cs typeface="Times New Roman"/>
              </a:rPr>
              <a:t>Nos </a:t>
            </a:r>
            <a:r>
              <a:rPr lang="pt-BR" dirty="0">
                <a:latin typeface="Garamond" panose="02020404030301010803" pitchFamily="18" charset="0"/>
                <a:ea typeface="Calibri"/>
                <a:cs typeface="Times New Roman"/>
              </a:rPr>
              <a:t>Estados Unidos, entre 1983 e 2012, 11.090 pessoas foram mortas pelas policias norte-americanas. No Brasil, entre 2009 e 2013, 11.197 pessoas morreram.  Sabemos, porém, que esses números são nitidamente subnotificados no Brasil</a:t>
            </a:r>
            <a:r>
              <a:rPr lang="pt-BR" dirty="0" smtClean="0">
                <a:latin typeface="Garamond" panose="02020404030301010803" pitchFamily="18" charset="0"/>
                <a:ea typeface="Calibri"/>
                <a:cs typeface="Times New Roman"/>
              </a:rPr>
              <a:t>;</a:t>
            </a:r>
            <a:endParaRPr lang="pt-BR" dirty="0">
              <a:latin typeface="Garamond" panose="02020404030301010803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latin typeface="Garamond" panose="02020404030301010803" pitchFamily="18" charset="0"/>
                <a:ea typeface="Calibri"/>
                <a:cs typeface="Times New Roman"/>
              </a:rPr>
              <a:t>No </a:t>
            </a:r>
            <a:r>
              <a:rPr lang="pt-BR" dirty="0">
                <a:latin typeface="Garamond" panose="02020404030301010803" pitchFamily="18" charset="0"/>
                <a:ea typeface="Calibri"/>
                <a:cs typeface="Times New Roman"/>
              </a:rPr>
              <a:t>Brasil 80% dos crimes promovidos por grupos de extermínio têm a participação de policiais ou de </a:t>
            </a:r>
            <a:r>
              <a:rPr lang="pt-BR" dirty="0" err="1">
                <a:latin typeface="Garamond" panose="02020404030301010803" pitchFamily="18" charset="0"/>
                <a:ea typeface="Calibri"/>
                <a:cs typeface="Times New Roman"/>
              </a:rPr>
              <a:t>ex</a:t>
            </a:r>
            <a:r>
              <a:rPr lang="pt-BR" dirty="0">
                <a:latin typeface="Garamond" panose="02020404030301010803" pitchFamily="18" charset="0"/>
                <a:ea typeface="Calibri"/>
                <a:cs typeface="Times New Roman"/>
              </a:rPr>
              <a:t>- policiais, segundo o Relatório Final da Comissão Parlamentar de Inquérito do Extermínio no Nordeste;</a:t>
            </a:r>
          </a:p>
          <a:p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50891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Garamond" panose="02020404030301010803" pitchFamily="18" charset="0"/>
              </a:rPr>
              <a:t>Vitimização policial x vítimas da polícia</a:t>
            </a:r>
            <a:endParaRPr lang="pt-BR" sz="2000" b="1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73747040"/>
              </p:ext>
            </p:extLst>
          </p:nvPr>
        </p:nvGraphicFramePr>
        <p:xfrm>
          <a:off x="516779" y="764704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5661248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Garamond" panose="02020404030301010803" pitchFamily="18" charset="0"/>
              </a:rPr>
              <a:t>Fonte: Secretarias Estaduais de Segurança Pública e/ou Defesa Social; Sistema Nacional de Informações de Segurança Pública, Prisionais e sobre Drogas (SINESP)/ Secretaria Nacional de Segurança Pública (</a:t>
            </a:r>
            <a:r>
              <a:rPr lang="pt-BR" sz="1400" dirty="0" err="1">
                <a:latin typeface="Garamond" panose="02020404030301010803" pitchFamily="18" charset="0"/>
              </a:rPr>
              <a:t>Senasp</a:t>
            </a:r>
            <a:r>
              <a:rPr lang="pt-BR" sz="1400" dirty="0">
                <a:latin typeface="Garamond" panose="02020404030301010803" pitchFamily="18" charset="0"/>
              </a:rPr>
              <a:t>) /Ministério da Justiça; Fórum Brasileiro de Segurança Pública. </a:t>
            </a:r>
          </a:p>
        </p:txBody>
      </p:sp>
    </p:spTree>
    <p:extLst>
      <p:ext uri="{BB962C8B-B14F-4D97-AF65-F5344CB8AC3E}">
        <p14:creationId xmlns:p14="http://schemas.microsoft.com/office/powerpoint/2010/main" val="18130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Garamond" panose="02020404030301010803" pitchFamily="18" charset="0"/>
              </a:rPr>
              <a:t>A v</a:t>
            </a:r>
            <a:r>
              <a:rPr lang="pt-BR" sz="2000" b="1" dirty="0" smtClean="0">
                <a:latin typeface="Garamond" panose="02020404030301010803" pitchFamily="18" charset="0"/>
              </a:rPr>
              <a:t>itimização </a:t>
            </a:r>
            <a:r>
              <a:rPr lang="pt-BR" sz="2000" b="1" dirty="0" smtClean="0">
                <a:latin typeface="Garamond" panose="02020404030301010803" pitchFamily="18" charset="0"/>
              </a:rPr>
              <a:t>policial </a:t>
            </a:r>
            <a:r>
              <a:rPr lang="pt-BR" sz="2000" b="1" dirty="0" smtClean="0">
                <a:latin typeface="Garamond" panose="02020404030301010803" pitchFamily="18" charset="0"/>
              </a:rPr>
              <a:t>e </a:t>
            </a:r>
            <a:r>
              <a:rPr lang="pt-BR" sz="2000" b="1" dirty="0" smtClean="0">
                <a:latin typeface="Garamond" panose="02020404030301010803" pitchFamily="18" charset="0"/>
              </a:rPr>
              <a:t>as </a:t>
            </a:r>
            <a:r>
              <a:rPr lang="pt-BR" sz="2000" b="1" dirty="0" smtClean="0">
                <a:latin typeface="Garamond" panose="02020404030301010803" pitchFamily="18" charset="0"/>
              </a:rPr>
              <a:t>vítimas da polícia</a:t>
            </a:r>
            <a:endParaRPr lang="pt-BR" sz="2000" b="1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0724204"/>
              </p:ext>
            </p:extLst>
          </p:nvPr>
        </p:nvGraphicFramePr>
        <p:xfrm>
          <a:off x="457200" y="1600200"/>
          <a:ext cx="8219256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9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-8095" y="1412776"/>
            <a:ext cx="8748464" cy="4369696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Garamond" panose="02020404030301010803" pitchFamily="18" charset="0"/>
              </a:rPr>
              <a:t>Os autos de resistência</a:t>
            </a:r>
          </a:p>
          <a:p>
            <a:endParaRPr lang="pt-BR" sz="1600" dirty="0">
              <a:latin typeface="Garamond" panose="02020404030301010803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800" dirty="0">
                <a:latin typeface="Garamond" panose="02020404030301010803" pitchFamily="18" charset="0"/>
                <a:ea typeface="Calibri"/>
                <a:cs typeface="Times New Roman"/>
              </a:rPr>
              <a:t>Parte significativa das mortes é produto de uma espécie de pena de morte socialmente consentida e legalizada desde a ditadura militar, quando fora instituído oficialmente o auto de resistência nas rotinas operacionais da força policial (Souza, 2010). Os autos de resistência constituem uma espécie de licença legítima para matar e, embora já existissem como prática desde o século XIX, foram legalizados pela ordem de serviço n</a:t>
            </a:r>
            <a:r>
              <a:rPr lang="pt-BR" sz="1800" u="sng" baseline="30000" dirty="0">
                <a:latin typeface="Garamond" panose="02020404030301010803" pitchFamily="18" charset="0"/>
                <a:ea typeface="Calibri"/>
                <a:cs typeface="Times New Roman"/>
              </a:rPr>
              <a:t>o</a:t>
            </a:r>
            <a:r>
              <a:rPr lang="pt-BR" sz="1800" dirty="0">
                <a:latin typeface="Garamond" panose="02020404030301010803" pitchFamily="18" charset="0"/>
                <a:ea typeface="Calibri"/>
                <a:cs typeface="Times New Roman"/>
              </a:rPr>
              <a:t> 803 de 02 outubro de  </a:t>
            </a:r>
            <a:r>
              <a:rPr lang="pt-BR" sz="1800" dirty="0" smtClean="0">
                <a:latin typeface="Garamond" panose="02020404030301010803" pitchFamily="18" charset="0"/>
                <a:ea typeface="Calibri"/>
                <a:cs typeface="Times New Roman"/>
              </a:rPr>
              <a:t>1969. </a:t>
            </a:r>
            <a:r>
              <a:rPr lang="pt-BR" sz="1800" dirty="0">
                <a:latin typeface="Garamond" panose="02020404030301010803" pitchFamily="18" charset="0"/>
                <a:ea typeface="Calibri"/>
                <a:cs typeface="Times New Roman"/>
              </a:rPr>
              <a:t>A sua regulamentação fez parte de um conjunto de medidas autoritárias e excepcionais, da mesma natureza da lei de segurança nacional (Decreto Lei 898/1969), da legalização da pena de morte, prisão perpétua e da prática clandestina de extermínio. Em suma, os autos de resistência serviram historicamente para mascarar execuções sumárias, chegando a ser utilizados, entre os anos 1995 e 1999, no Rio de Janeiro, como critério para obtenção de gratificação de desempenho (Souza, 2010).</a:t>
            </a:r>
          </a:p>
          <a:p>
            <a:endParaRPr lang="pt-BR" sz="1600" dirty="0">
              <a:latin typeface="Garamond" panose="02020404030301010803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cap="none" dirty="0" smtClean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O </a:t>
            </a:r>
            <a:r>
              <a:rPr lang="pt-BR" sz="2400" b="1" cap="none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que tem tornado possível a violência letal de jovens, inclusive a policial, na escala em que ocorre no Brasil?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0016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50891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Garamond" panose="02020404030301010803" pitchFamily="18" charset="0"/>
              </a:rPr>
              <a:t>O sistema prisional</a:t>
            </a:r>
            <a:endParaRPr lang="pt-BR" sz="2000" b="1" dirty="0"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136904" cy="547260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latin typeface="Garamond" panose="02020404030301010803" pitchFamily="18" charset="0"/>
                <a:ea typeface="Calibri"/>
                <a:cs typeface="Times New Roman"/>
              </a:rPr>
              <a:t> </a:t>
            </a:r>
            <a:r>
              <a:rPr lang="pt-BR" sz="1800" dirty="0">
                <a:latin typeface="Garamond" panose="02020404030301010803" pitchFamily="18" charset="0"/>
                <a:ea typeface="Calibri"/>
                <a:cs typeface="Times New Roman"/>
              </a:rPr>
              <a:t>Um importante componente para entendermos a violência no Brasil e sua expressão são os dados sobre população carcerária. Porque elas revelam outras formas de morrer na sociedade brasileira hoje. A população carcerária brasileira, segundo o Conselho Nacional de Justiça (CNJ), atingiu 711.463 presos, dos quais 147.937 estão em prisão domiciliar. Deste total, o número de presos provisórios- aqueles que aguardam julgamento definitivo – é de 32% (CNJ, 2014b);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latin typeface="Garamond" panose="02020404030301010803" pitchFamily="18" charset="0"/>
                <a:ea typeface="Calibri"/>
                <a:cs typeface="Times New Roman"/>
              </a:rPr>
              <a:t>61</a:t>
            </a:r>
            <a:r>
              <a:rPr lang="pt-BR" sz="1800" dirty="0">
                <a:latin typeface="Garamond" panose="02020404030301010803" pitchFamily="18" charset="0"/>
                <a:ea typeface="Calibri"/>
                <a:cs typeface="Times New Roman"/>
              </a:rPr>
              <a:t>% do total de presos o no Brasil são negros (pretos e pardos), segundo o CNJ;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latin typeface="Garamond" panose="02020404030301010803" pitchFamily="18" charset="0"/>
                <a:ea typeface="Calibri"/>
                <a:cs typeface="Times New Roman"/>
              </a:rPr>
              <a:t>Estes </a:t>
            </a:r>
            <a:r>
              <a:rPr lang="pt-BR" sz="1800" dirty="0">
                <a:latin typeface="Garamond" panose="02020404030301010803" pitchFamily="18" charset="0"/>
                <a:ea typeface="Calibri"/>
                <a:cs typeface="Times New Roman"/>
              </a:rPr>
              <a:t>números colocam o Brasil em terceiro lugar no </a:t>
            </a:r>
            <a:r>
              <a:rPr lang="pt-BR" sz="1800" i="1" dirty="0">
                <a:latin typeface="Garamond" panose="02020404030301010803" pitchFamily="18" charset="0"/>
                <a:ea typeface="Calibri"/>
                <a:cs typeface="Times New Roman"/>
              </a:rPr>
              <a:t>ranking</a:t>
            </a:r>
            <a:r>
              <a:rPr lang="pt-BR" sz="1800" dirty="0">
                <a:latin typeface="Garamond" panose="02020404030301010803" pitchFamily="18" charset="0"/>
                <a:ea typeface="Calibri"/>
                <a:cs typeface="Times New Roman"/>
              </a:rPr>
              <a:t> de países com maior população prisional, atrás apenas dos Estados Unidos e China. Se considerarmos ainda o numero de mandados de prisão em aberto, este número pode saltar para 1.085.454 pessoas em cárcere ou passível de encarceramento (</a:t>
            </a:r>
            <a:r>
              <a:rPr lang="pt-BR" sz="1800" i="1" dirty="0" err="1">
                <a:latin typeface="Garamond" panose="02020404030301010803" pitchFamily="18" charset="0"/>
                <a:ea typeface="Calibri"/>
                <a:cs typeface="Times New Roman"/>
              </a:rPr>
              <a:t>op</a:t>
            </a:r>
            <a:r>
              <a:rPr lang="pt-BR" sz="1800" i="1" dirty="0">
                <a:latin typeface="Garamond" panose="02020404030301010803" pitchFamily="18" charset="0"/>
                <a:ea typeface="Calibri"/>
                <a:cs typeface="Times New Roman"/>
              </a:rPr>
              <a:t> cit</a:t>
            </a:r>
            <a:r>
              <a:rPr lang="pt-BR" sz="1800" dirty="0">
                <a:latin typeface="Garamond" panose="02020404030301010803" pitchFamily="18" charset="0"/>
                <a:ea typeface="Calibri"/>
                <a:cs typeface="Times New Roman"/>
              </a:rPr>
              <a:t>.).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latin typeface="Garamond" panose="02020404030301010803" pitchFamily="18" charset="0"/>
                <a:ea typeface="Calibri"/>
                <a:cs typeface="Times New Roman"/>
              </a:rPr>
              <a:t>Lembremos </a:t>
            </a:r>
            <a:r>
              <a:rPr lang="pt-BR" sz="1800" dirty="0">
                <a:latin typeface="Garamond" panose="02020404030301010803" pitchFamily="18" charset="0"/>
                <a:ea typeface="Calibri"/>
                <a:cs typeface="Times New Roman"/>
              </a:rPr>
              <a:t>que em 9 estados da federação há mais presos provisórios do que condenados, submetidos a condições degradantes e sem direito a ampla defesa, dado que 95,4% das comarcas do Brasil não possuem defensor público ou o possuem em número insuficiente, segundo o mapa das defensorias públicas no pais (Moura </a:t>
            </a:r>
            <a:r>
              <a:rPr lang="pt-BR" sz="1800" i="1" dirty="0">
                <a:latin typeface="Garamond" panose="02020404030301010803" pitchFamily="18" charset="0"/>
                <a:ea typeface="Calibri"/>
                <a:cs typeface="Times New Roman"/>
              </a:rPr>
              <a:t>et al</a:t>
            </a:r>
            <a:r>
              <a:rPr lang="pt-BR" sz="1800" dirty="0">
                <a:latin typeface="Garamond" panose="02020404030301010803" pitchFamily="18" charset="0"/>
                <a:ea typeface="Calibri"/>
                <a:cs typeface="Times New Roman"/>
              </a:rPr>
              <a:t>, 2013).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116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cap="none" dirty="0" smtClean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O </a:t>
            </a:r>
            <a:r>
              <a:rPr lang="pt-BR" sz="2400" b="1" cap="none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que tem tornado possível a violência letal de jovens, inclusive a policial, na escala em que ocorre no Brasil?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844824"/>
            <a:ext cx="76328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A consolidação da questão social como um problema de segurança pública está no cerne da produção em série de violência letal contra a juventude negra.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O Estado penal é convocado para “resolver” a violência difundida conjuntamente pelos sistemas econômico, político e social.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Classicamente, a segurança pública no Brasil fora estruturada para debelar os inimigos internos. Ela orienta a classificação dos sujeitos a serem eliminados/controlados a partir do seu comportamento “desviante”; adota uma retórica </a:t>
            </a:r>
            <a:r>
              <a:rPr lang="pt-BR" sz="20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estigmatizante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e belicista que associa comunidades negras a um lugar de perigo e desordem, </a:t>
            </a: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</a:rPr>
              <a:t>m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etáfora racista de uma natureza que precisa ser civilizada. </a:t>
            </a:r>
            <a:endParaRPr lang="pt-BR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Garamond" panose="02020404030301010803" pitchFamily="18" charset="0"/>
              </a:rPr>
              <a:t>Civilizar esses territórios significa instituir políticas e medidas de controle social e de securitização da vida nos territórios urbanos, que tem no corpo negro o seu alvo preferencial.</a:t>
            </a:r>
          </a:p>
          <a:p>
            <a:pPr algn="just"/>
            <a:r>
              <a:rPr lang="pt-BR" sz="2000" dirty="0" smtClean="0">
                <a:latin typeface="Garamond" panose="02020404030301010803" pitchFamily="18" charset="0"/>
              </a:rPr>
              <a:t>O sistema penal atualmente compreende não apenas o cárcere, mas as tecnologias de controle e vigilância </a:t>
            </a:r>
            <a:r>
              <a:rPr lang="pt-BR" sz="2000" dirty="0" smtClean="0">
                <a:latin typeface="Garamond" panose="02020404030301010803" pitchFamily="18" charset="0"/>
              </a:rPr>
              <a:t>que configuram uma </a:t>
            </a:r>
            <a:r>
              <a:rPr lang="pt-BR" sz="2000" dirty="0" smtClean="0">
                <a:latin typeface="Garamond" panose="02020404030301010803" pitchFamily="18" charset="0"/>
              </a:rPr>
              <a:t>gestão policial da vida.</a:t>
            </a:r>
          </a:p>
          <a:p>
            <a:pPr algn="just"/>
            <a:r>
              <a:rPr lang="pt-BR" sz="2000" dirty="0" smtClean="0">
                <a:latin typeface="Garamond" panose="02020404030301010803" pitchFamily="18" charset="0"/>
              </a:rPr>
              <a:t>São exemplos concretos disso que chamamos de gestão policial da vida: </a:t>
            </a:r>
            <a:r>
              <a:rPr lang="pt-BR" sz="2000" dirty="0" err="1" smtClean="0">
                <a:latin typeface="Garamond" panose="02020404030301010803" pitchFamily="18" charset="0"/>
              </a:rPr>
              <a:t>cercamento</a:t>
            </a:r>
            <a:r>
              <a:rPr lang="pt-BR" sz="2000" dirty="0" smtClean="0">
                <a:latin typeface="Garamond" panose="02020404030301010803" pitchFamily="18" charset="0"/>
              </a:rPr>
              <a:t> de morros e favelas em algumas cidades brasileiras;  </a:t>
            </a:r>
            <a:r>
              <a:rPr lang="pt-BR" sz="2000" dirty="0" smtClean="0">
                <a:latin typeface="Garamond" panose="02020404030301010803" pitchFamily="18" charset="0"/>
              </a:rPr>
              <a:t>aprovação de medidas de controle que tendem a reproduzir estigmas sociais (no Rio de Janeiro foi aprovada uma lei municipal que proíbe o uso de boné); modelos de pol</a:t>
            </a:r>
            <a:r>
              <a:rPr lang="pt-BR" sz="2000" dirty="0" smtClean="0">
                <a:latin typeface="Garamond" panose="02020404030301010803" pitchFamily="18" charset="0"/>
              </a:rPr>
              <a:t>ítica de segurança pública como as UPP’S. </a:t>
            </a:r>
            <a:endParaRPr lang="pt-BR" sz="2000" dirty="0">
              <a:latin typeface="Garamond" panose="02020404030301010803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cap="none" dirty="0" smtClean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O </a:t>
            </a:r>
            <a:r>
              <a:rPr lang="pt-BR" sz="2000" b="1" cap="none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que tem tornado possível a violência letal de jovens, inclusive a policial, na escala em que ocorre no Brasil?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766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 lvl="0" algn="just">
              <a:buClr>
                <a:srgbClr val="FE8637"/>
              </a:buClr>
            </a:pPr>
            <a:endParaRPr lang="pt-BR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>
              <a:buClr>
                <a:srgbClr val="FE8637"/>
              </a:buClr>
            </a:pPr>
            <a:endParaRPr lang="pt-BR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>
              <a:buClr>
                <a:srgbClr val="FE8637"/>
              </a:buClr>
            </a:pPr>
            <a:endParaRPr lang="pt-BR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>
              <a:buClr>
                <a:srgbClr val="FE8637"/>
              </a:buClr>
            </a:pPr>
            <a:r>
              <a:rPr lang="pt-BR" dirty="0" smtClean="0">
                <a:solidFill>
                  <a:prstClr val="black"/>
                </a:solidFill>
                <a:latin typeface="Garamond" panose="02020404030301010803" pitchFamily="18" charset="0"/>
              </a:rPr>
              <a:t>A manipulação do </a:t>
            </a:r>
            <a:r>
              <a:rPr lang="pt-BR" dirty="0">
                <a:solidFill>
                  <a:prstClr val="black"/>
                </a:solidFill>
                <a:latin typeface="Garamond" panose="02020404030301010803" pitchFamily="18" charset="0"/>
              </a:rPr>
              <a:t>medo tem sido utilizado como catalisador dos dispositivos de controle social, convertendo o afastamento do elemento selvagem no princípio ordenador de toda a sociedade brasileira.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17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5773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Contrapontos do mito  - Crimes violentos letais e mortes por agressão</a:t>
            </a:r>
            <a:endParaRPr lang="pt-BR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335361"/>
              </p:ext>
            </p:extLst>
          </p:nvPr>
        </p:nvGraphicFramePr>
        <p:xfrm>
          <a:off x="1043608" y="4581128"/>
          <a:ext cx="6408710" cy="1054880"/>
        </p:xfrm>
        <a:graphic>
          <a:graphicData uri="http://schemas.openxmlformats.org/drawingml/2006/table">
            <a:tbl>
              <a:tblPr/>
              <a:tblGrid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  <a:gridCol w="640871"/>
              </a:tblGrid>
              <a:tr h="19934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Mortes por agressão (3)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934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. Absolutos</a:t>
                      </a:r>
                      <a:r>
                        <a:rPr lang="pt-BR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Taxas (5)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6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42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51.434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52.260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52.198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56.337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54.269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727140"/>
              </p:ext>
            </p:extLst>
          </p:nvPr>
        </p:nvGraphicFramePr>
        <p:xfrm>
          <a:off x="1043608" y="1412776"/>
          <a:ext cx="6192688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1043608" y="5688449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pt-BR" sz="1400" dirty="0">
                <a:solidFill>
                  <a:srgbClr val="000000"/>
                </a:solidFill>
                <a:latin typeface="Garamond" panose="02020404030301010803" pitchFamily="18" charset="0"/>
              </a:rPr>
              <a:t>Fonte: Sistema Nacional de Informações de Segurança Pública, Prisionais e sobre Drogas (SINESP) / Secretaria Nacional de Segurança Pública (</a:t>
            </a:r>
            <a:r>
              <a:rPr lang="pt-BR" sz="1400" dirty="0" err="1">
                <a:solidFill>
                  <a:srgbClr val="000000"/>
                </a:solidFill>
                <a:latin typeface="Garamond" panose="02020404030301010803" pitchFamily="18" charset="0"/>
              </a:rPr>
              <a:t>Senasp</a:t>
            </a:r>
            <a:r>
              <a:rPr lang="pt-BR" sz="1400" dirty="0">
                <a:solidFill>
                  <a:srgbClr val="000000"/>
                </a:solidFill>
                <a:latin typeface="Garamond" panose="02020404030301010803" pitchFamily="18" charset="0"/>
              </a:rPr>
              <a:t>) /Ministério da Justiça; Instituto Brasileiro de Geografia e Estatística - IBGE; Fórum Brasileiro de Segurança Pública. </a:t>
            </a:r>
            <a:endParaRPr lang="pt-BR" sz="1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16227220"/>
              </p:ext>
            </p:extLst>
          </p:nvPr>
        </p:nvGraphicFramePr>
        <p:xfrm>
          <a:off x="179512" y="188640"/>
          <a:ext cx="8352931" cy="6407192"/>
        </p:xfrm>
        <a:graphic>
          <a:graphicData uri="http://schemas.openxmlformats.org/drawingml/2006/table">
            <a:tbl>
              <a:tblPr/>
              <a:tblGrid>
                <a:gridCol w="1657105"/>
                <a:gridCol w="1714742"/>
                <a:gridCol w="922215"/>
                <a:gridCol w="922215"/>
                <a:gridCol w="922215"/>
                <a:gridCol w="1248835"/>
                <a:gridCol w="965604"/>
              </a:tblGrid>
              <a:tr h="1603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Grupos de Estados segundo qualidade dos dados (2)</a:t>
                      </a:r>
                    </a:p>
                  </a:txBody>
                  <a:tcPr marL="8452" marR="8452" marT="84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Unidades da Federação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CVLI - Crimes violentos letais intencionais (3)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Ns. Absolutos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Taxas (4)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2012 (5)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2012 (5)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Variação (%)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Brasil</a:t>
                      </a:r>
                    </a:p>
                  </a:txBody>
                  <a:tcPr marL="8452" marR="8452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53.054</a:t>
                      </a:r>
                    </a:p>
                  </a:txBody>
                  <a:tcPr marL="8452" marR="8452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53.646</a:t>
                      </a:r>
                    </a:p>
                  </a:txBody>
                  <a:tcPr marL="8452" marR="8452" marT="84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27,4</a:t>
                      </a:r>
                    </a:p>
                  </a:txBody>
                  <a:tcPr marL="8452" marR="8452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26,6</a:t>
                      </a:r>
                    </a:p>
                  </a:txBody>
                  <a:tcPr marL="8452" marR="8452" marT="8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-2,6</a:t>
                      </a:r>
                    </a:p>
                  </a:txBody>
                  <a:tcPr marL="8452" marR="8452" marT="8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8452" marR="8452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8452" marR="8452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1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Grupo 1</a:t>
                      </a:r>
                    </a:p>
                  </a:txBody>
                  <a:tcPr marL="8452" marR="8452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Alagoas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2.145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2.230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67,8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67,5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-0,5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Amazonas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1.152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978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32,1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25,6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-20,3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Bahia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6.185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5.708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43,6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37,9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-13,1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Ceará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3.734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4.435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43,4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50,4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16,2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Distrito Federal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871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752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32,9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26,8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-18,4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Espírito Santo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1.719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1.617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48,0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42,0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-12,6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Goiás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2.526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2.683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41,0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41,6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1,3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Mato Grosso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1.047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1.152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33,6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36,1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7,4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Mato Grosso do Sul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614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562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24,5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21,7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-11,7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Minas Gerais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4.125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4.458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20,8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21,6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4,0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Pará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3.262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3.384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41,7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42,4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1,6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Paraíba (6)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1.540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1.537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40,4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39,2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-2,8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Paraná (7)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3.286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2.704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31,1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24,5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-21,0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Pernambuco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3.321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3.096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37,2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33,6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-9,7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Rio de Janeiro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4.241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4.928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26,1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30,1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15,0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São Paulo (9)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5.553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5.119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13,3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11,7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-11,7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Grupo 2</a:t>
                      </a:r>
                    </a:p>
                  </a:txBody>
                  <a:tcPr marL="8452" marR="8452" marT="84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Rio Grande do Norte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388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823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12,0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24,3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102,4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Roraima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72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15,3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22,4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46,0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Sergipe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845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929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40,0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42,2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5,4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007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Fonte: Sistema Nacional de Informações de Segurança Pública, Prisionais e sobre Drogas (SINESP) / Secretaria Nacional de Segurança Pública (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Senasp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) /Ministério da Justiça; Instituto Brasileiro de Geografia e Estatística - IBGE; Fórum Brasileiro de Segurança Pública. </a:t>
                      </a:r>
                    </a:p>
                  </a:txBody>
                  <a:tcPr marL="8452" marR="8452" marT="84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3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Os contrapontos do mito – violência sistêmica</a:t>
            </a:r>
            <a:endParaRPr lang="pt-BR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São assassinadas no país em média 53.000 pessoas por ano, 9.000 cometem suicídio e 10.000 são vitimadas de forma violenta por causa indefinida pelo Estado;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A mortalidade violenta vem se agravando nas ultimas décadas e as taxas de homicídio estão se concentrando cada vez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mais nos </a:t>
            </a: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mais novos entre os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jovens de 15 a 29 anos.</a:t>
            </a:r>
            <a:endParaRPr lang="pt-BR" sz="2000" dirty="0" smtClean="0">
              <a:solidFill>
                <a:prstClr val="black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Em 1980, a taxa máxima de homicídios era de 27,7/100.000 habitantes, com pico aos 25 anos de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idade. Em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2010, a taxa máxima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de homicídios foi de 70,6 / 100.000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habitantes, com pico aos 21 anos de idade.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A taxa máxima variou, portanto, 154% em 20 anos.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  <a:buNone/>
            </a:pPr>
            <a:endParaRPr lang="pt-BR" sz="2000" dirty="0" smtClean="0">
              <a:solidFill>
                <a:prstClr val="black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endParaRPr lang="pt-BR" sz="2000" dirty="0" smtClean="0">
              <a:solidFill>
                <a:prstClr val="black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endParaRPr lang="pt-BR" sz="2000" dirty="0" smtClean="0">
              <a:solidFill>
                <a:prstClr val="black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endParaRPr lang="pt-BR" sz="2000" dirty="0">
              <a:solidFill>
                <a:prstClr val="black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9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467600" cy="43691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Homicídios e o uso de armas de fogo</a:t>
            </a:r>
            <a:endParaRPr lang="pt-BR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Taxa máxima de homicídios por arma de fogo era de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14,4 </a:t>
            </a: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por 100.000 habitantes em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1980, com pico aos </a:t>
            </a: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25 anos de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idade. Em </a:t>
            </a: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2010, a taxa máxima de homicídios por arma de fogo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era </a:t>
            </a: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de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59,3 por 100.000 </a:t>
            </a:r>
            <a:r>
              <a:rPr lang="pt-BR" sz="20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habit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., com pico aos </a:t>
            </a: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21 anos de idade. </a:t>
            </a:r>
            <a:r>
              <a:rPr lang="pt-BR" sz="20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O </a:t>
            </a:r>
            <a:r>
              <a:rPr lang="pt-BR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que significa dizer que houve um crescimento de 314,7% na taxa máxima de homicídios por arma de fogo.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72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981</TotalTime>
  <Words>3013</Words>
  <Application>Microsoft Office PowerPoint</Application>
  <PresentationFormat>Apresentação na tela (4:3)</PresentationFormat>
  <Paragraphs>669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Balcão Envidraçado</vt:lpstr>
      <vt:lpstr>CPI - Assassinato de jovens no Brasil</vt:lpstr>
      <vt:lpstr>UM DIAGNÓSTICO PRELIMINAR DA VIOLÊNCIA E SUAS REPRESENTAÇÕES </vt:lpstr>
      <vt:lpstr>O que tem tornado possível a violência letal de jovens, inclusive a policial, na escala em que ocorre no Brasil?</vt:lpstr>
      <vt:lpstr>O que tem tornado possível a violência letal de jovens, inclusive a policial, na escala em que ocorre no Brasil?</vt:lpstr>
      <vt:lpstr>Apresentação do PowerPoint</vt:lpstr>
      <vt:lpstr>Contrapontos do mito  - Crimes violentos letais e mortes por agressão</vt:lpstr>
      <vt:lpstr>Apresentação do PowerPoint</vt:lpstr>
      <vt:lpstr>Os contrapontos do mito – violência sistêmica</vt:lpstr>
      <vt:lpstr>Homicídios e o uso de armas de fogo</vt:lpstr>
      <vt:lpstr>Apresentação do PowerPoint</vt:lpstr>
      <vt:lpstr>Apresentação do PowerPoint</vt:lpstr>
      <vt:lpstr>A seletividade sistêmica– o lugar da raça na violência brasileira</vt:lpstr>
      <vt:lpstr>Outras violências sistêmicas</vt:lpstr>
      <vt:lpstr>Outras violências sistêmicas</vt:lpstr>
      <vt:lpstr>Apresentação do PowerPoint</vt:lpstr>
      <vt:lpstr>Outras violências sistêmicas</vt:lpstr>
      <vt:lpstr>Apresentação do PowerPoint</vt:lpstr>
      <vt:lpstr>O que tem tornado possível a violência letal de jovens, inclusive a policial, na escala em que ocorre no Brasil?</vt:lpstr>
      <vt:lpstr>Abordagem policial e racismo</vt:lpstr>
      <vt:lpstr>A polícia como um dos principais vetores de violencia</vt:lpstr>
      <vt:lpstr>Vitimização policial x vítimas da polícia</vt:lpstr>
      <vt:lpstr>A vitimização policial e as vítimas da polícia</vt:lpstr>
      <vt:lpstr>O que tem tornado possível a violência letal de jovens, inclusive a policial, na escala em que ocorre no Brasil?</vt:lpstr>
      <vt:lpstr>O sistema prisional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CPI - Assassinato de jovens no Brasil</dc:title>
  <dc:creator>Antonio</dc:creator>
  <cp:lastModifiedBy>Antonio Teixeira Lima Junior</cp:lastModifiedBy>
  <cp:revision>73</cp:revision>
  <cp:lastPrinted>2015-07-06T21:24:18Z</cp:lastPrinted>
  <dcterms:created xsi:type="dcterms:W3CDTF">2015-07-05T15:04:54Z</dcterms:created>
  <dcterms:modified xsi:type="dcterms:W3CDTF">2015-07-06T21:26:54Z</dcterms:modified>
</cp:coreProperties>
</file>