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45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97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97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8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957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490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870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3736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79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38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308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9627-B144-467A-B739-1120A3A62F08}" type="datetimeFigureOut">
              <a:rPr lang="pt-BR" smtClean="0"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A312D-9AE2-4FAD-B505-1DB6393B1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65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Medida Provisória n</a:t>
            </a:r>
            <a:r>
              <a:rPr lang="pt-BR" dirty="0" smtClean="0">
                <a:sym typeface="Symbol" panose="05050102010706020507" pitchFamily="18" charset="2"/>
              </a:rPr>
              <a:t></a:t>
            </a:r>
            <a:r>
              <a:rPr lang="pt-BR" dirty="0" smtClean="0"/>
              <a:t> 687/2015: Considerações do CADE/MJ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pt-BR" dirty="0" smtClean="0"/>
          </a:p>
          <a:p>
            <a:r>
              <a:rPr lang="pt-BR" sz="8000" dirty="0" smtClean="0"/>
              <a:t>Luiz A. Esteves</a:t>
            </a:r>
          </a:p>
          <a:p>
            <a:r>
              <a:rPr lang="pt-BR" sz="8000" dirty="0" smtClean="0"/>
              <a:t>(Economista-Chefe)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sz="6200" dirty="0" smtClean="0"/>
              <a:t>01 de Outubro de 2015</a:t>
            </a:r>
            <a:endParaRPr lang="pt-BR" sz="6200" dirty="0"/>
          </a:p>
        </p:txBody>
      </p:sp>
    </p:spTree>
    <p:extLst>
      <p:ext uri="{BB962C8B-B14F-4D97-AF65-F5344CB8AC3E}">
        <p14:creationId xmlns:p14="http://schemas.microsoft.com/office/powerpoint/2010/main" val="174084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Previsão Orçamentária com a MP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Com o valor de taxa de R$ 85 mil, nossa previsão de receita é de aproximadamente R$ 30 milhões/ano;</a:t>
            </a:r>
          </a:p>
          <a:p>
            <a:pPr algn="just"/>
            <a:r>
              <a:rPr lang="pt-BR" dirty="0" smtClean="0"/>
              <a:t>Atualmente necessitamos de R$ 24 milhões/ano;</a:t>
            </a:r>
          </a:p>
          <a:p>
            <a:pPr algn="just"/>
            <a:r>
              <a:rPr lang="pt-BR" dirty="0" smtClean="0"/>
              <a:t>Supondo que a inflação futura não ultrapasse sistematicamente o topo da meta de inflação, temos segurança de que o próximo Presidente do CADE (mandato de maio/2016-maio/2020) não encontrará dificuldades de caixa e disporá de recursos para investimentos que possam aumentar a produtividade do órgão;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816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O CADE necessita de um montante de R$ 24 milhões/ano para o funcionamento adequado do órgão. Contudo, recursos adicionais para investimentos em inteligência e qualificação são necessários;</a:t>
            </a:r>
          </a:p>
          <a:p>
            <a:pPr algn="just"/>
            <a:r>
              <a:rPr lang="pt-BR" dirty="0" smtClean="0"/>
              <a:t>Tais investimentos garantiram que o CADE aumentasse em 10 vezes o valor recolhido com multas decorrentes de condutas </a:t>
            </a:r>
            <a:r>
              <a:rPr lang="pt-BR" dirty="0" err="1" smtClean="0"/>
              <a:t>anticompetitivas</a:t>
            </a:r>
            <a:r>
              <a:rPr lang="pt-BR" dirty="0" smtClean="0"/>
              <a:t> (entre  os anos de 2010 e 2015).  Contudo, tais valores são destinados ao Fundo de Direitos Difusos (FDD);</a:t>
            </a:r>
          </a:p>
          <a:p>
            <a:pPr algn="just"/>
            <a:r>
              <a:rPr lang="pt-BR" dirty="0" smtClean="0"/>
              <a:t>Os recolhimentos que são convertidos para o orçamento do CADE são provenientes dos atos de concentração, que tem apresentado trajetória declinante;  </a:t>
            </a:r>
          </a:p>
          <a:p>
            <a:pPr algn="just"/>
            <a:r>
              <a:rPr lang="pt-BR" dirty="0" smtClean="0"/>
              <a:t>Na interpretação do CADE, a atualização dos valores das taxas de atos de concentração é amplamente justificada, principalmente quando avaliamos a estratégia de atuação e os projetos futuros do órgão;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828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Motivação</a:t>
            </a:r>
          </a:p>
          <a:p>
            <a:r>
              <a:rPr lang="pt-BR" dirty="0" smtClean="0"/>
              <a:t>Fontes de Receitas do CADE</a:t>
            </a:r>
          </a:p>
          <a:p>
            <a:r>
              <a:rPr lang="pt-BR" dirty="0" smtClean="0"/>
              <a:t>Aplicações das Receitas do CADE</a:t>
            </a:r>
          </a:p>
          <a:p>
            <a:r>
              <a:rPr lang="pt-BR" dirty="0" smtClean="0"/>
              <a:t>O Problema da Defasagem Monetária</a:t>
            </a:r>
          </a:p>
          <a:p>
            <a:r>
              <a:rPr lang="pt-BR" dirty="0" smtClean="0"/>
              <a:t>A Trajetória das Receitas</a:t>
            </a:r>
          </a:p>
          <a:p>
            <a:r>
              <a:rPr lang="pt-BR" dirty="0" smtClean="0"/>
              <a:t>Os Critérios para a Majoração da Taxa</a:t>
            </a:r>
          </a:p>
          <a:p>
            <a:r>
              <a:rPr lang="pt-BR" dirty="0" smtClean="0"/>
              <a:t>A Previsão Orçamentária com MP</a:t>
            </a:r>
          </a:p>
          <a:p>
            <a:r>
              <a:rPr lang="pt-BR" dirty="0" smtClean="0"/>
              <a:t>Conclusões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75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Motivação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LEI Nº 12.529, DE 30 DE NOVEMBRO DE 2011.</a:t>
            </a:r>
          </a:p>
          <a:p>
            <a:pPr algn="just"/>
            <a:r>
              <a:rPr lang="pt-BR" dirty="0" smtClean="0"/>
              <a:t>Art. 23.  Ficam instituídas as taxas processuais sobre os processos de competência do </a:t>
            </a:r>
            <a:r>
              <a:rPr lang="pt-BR" dirty="0" err="1" smtClean="0"/>
              <a:t>Cade</a:t>
            </a:r>
            <a:r>
              <a:rPr lang="pt-BR" dirty="0" smtClean="0"/>
              <a:t>, no valor de </a:t>
            </a:r>
            <a:r>
              <a:rPr lang="pt-BR" b="1" dirty="0" smtClean="0"/>
              <a:t>R$ 45.000,00 (quarenta e cinco mil reais)</a:t>
            </a:r>
            <a:r>
              <a:rPr lang="pt-BR" dirty="0" smtClean="0"/>
              <a:t>, que têm como fato gerador a apresentação dos atos previstos no art. 88 desta Lei e no valor de R$ 15.000,00 (quinze mil reais) para processos que têm como fato gerador a apresentação de consultas de que trata o § 4o do art. 9o desta Lei. </a:t>
            </a:r>
          </a:p>
          <a:p>
            <a:pPr algn="just"/>
            <a:r>
              <a:rPr lang="pt-BR" dirty="0" smtClean="0"/>
              <a:t>O valor atual da taxa não é alterado desde que foi estabelecido pela Medida Provisória nº 2.055-3, de 9 de novembro de 2000, que passou a vigorar a partir de 1º de janeiro de 2001. </a:t>
            </a:r>
          </a:p>
        </p:txBody>
      </p:sp>
    </p:spTree>
    <p:extLst>
      <p:ext uri="{BB962C8B-B14F-4D97-AF65-F5344CB8AC3E}">
        <p14:creationId xmlns:p14="http://schemas.microsoft.com/office/powerpoint/2010/main" val="36013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Fontes de Receitas do CADE</a:t>
            </a:r>
            <a:br>
              <a:rPr lang="pt-BR" dirty="0" smtClean="0"/>
            </a:b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1673" y="968528"/>
            <a:ext cx="9890976" cy="565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98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das Receitas do CADE</a:t>
            </a:r>
            <a:br>
              <a:rPr lang="pt-BR" dirty="0" smtClean="0"/>
            </a:b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1876" y="1825625"/>
            <a:ext cx="714824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5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Problema da Defasagem Monetária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valor atual da taxa não é alterado desde que foi estabelecido pela Medida Provisória nº 2.055-3, de 9 de novembro de 2000, que passou a vigorar a partir de 1º de janeiro de 2001.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315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Trajetória das Receitas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A defasagem desse valor é agravada pela queda do número de atos de concentração submetidos à análise do </a:t>
            </a:r>
            <a:r>
              <a:rPr lang="pt-BR" dirty="0" err="1" smtClean="0"/>
              <a:t>Cade</a:t>
            </a:r>
            <a:r>
              <a:rPr lang="pt-BR" dirty="0" smtClean="0"/>
              <a:t>, o que reduziu significativamente o montante arrecadado. </a:t>
            </a:r>
          </a:p>
          <a:p>
            <a:pPr algn="just"/>
            <a:r>
              <a:rPr lang="pt-BR" dirty="0" smtClean="0"/>
              <a:t>Essa queda é resultante de diversos fatores: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A Portaria Interministerial nº 994, de 30 de maio de 2012 elevou o patamar mínimo de faturamento bruto anual para submissão obrigatória de R$ 400 mil para R$ 750 mil;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/>
              <a:t>E</a:t>
            </a:r>
            <a:r>
              <a:rPr lang="pt-BR" dirty="0" smtClean="0"/>
              <a:t>dição de normas </a:t>
            </a:r>
            <a:r>
              <a:rPr lang="pt-BR" dirty="0" err="1" smtClean="0"/>
              <a:t>infralegais</a:t>
            </a:r>
            <a:r>
              <a:rPr lang="pt-BR" dirty="0" smtClean="0"/>
              <a:t> pelo </a:t>
            </a:r>
            <a:r>
              <a:rPr lang="pt-BR" dirty="0" err="1" smtClean="0"/>
              <a:t>Cade</a:t>
            </a:r>
            <a:r>
              <a:rPr lang="pt-BR" dirty="0" smtClean="0"/>
              <a:t>. Essas normas foram editadas com o propósito de aumentar a segurança jurídica para os administrados, disciplinando as hipóteses de notificação de algumas novas espécies de atos de concentração previstas na Lei nº 12.529/2011, o que reduziu expressivamente os casos de operações submetidas indevidamente à análise do </a:t>
            </a:r>
            <a:r>
              <a:rPr lang="pt-BR" dirty="0" err="1" smtClean="0"/>
              <a:t>Cade</a:t>
            </a:r>
            <a:r>
              <a:rPr lang="pt-BR" dirty="0" smtClean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796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Trajetória das Receitas </a:t>
            </a:r>
            <a:br>
              <a:rPr lang="pt-BR" dirty="0" smtClean="0"/>
            </a:br>
            <a:r>
              <a:rPr lang="pt-BR" dirty="0" smtClean="0"/>
              <a:t>(Quantidade de AC notificados por ano)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2128" y="2340829"/>
            <a:ext cx="6723844" cy="331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9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Critérios para a Majoração da Taxa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Taxa para atos de concentração passa de R$ 45 mil para R$ 85 mil (elevação de 88%);</a:t>
            </a:r>
          </a:p>
          <a:p>
            <a:pPr algn="just"/>
            <a:r>
              <a:rPr lang="pt-BR" dirty="0" smtClean="0"/>
              <a:t>A atualização monetária dos R$ 45 mil pelo IPC-A desde janeiro/2001 elevaria a taxa para R$ 115 mil (elevação de 155%);</a:t>
            </a:r>
          </a:p>
          <a:p>
            <a:pPr algn="just"/>
            <a:r>
              <a:rPr lang="pt-BR" dirty="0" smtClean="0"/>
              <a:t>Manter um orçamento de R$ 25 milhões blindados da inflação (4,5% ao ano) para os próximos 10 anos elevaria a taxa para R$ 90 mil;</a:t>
            </a:r>
          </a:p>
          <a:p>
            <a:pPr algn="just"/>
            <a:r>
              <a:rPr lang="pt-BR" dirty="0" smtClean="0"/>
              <a:t>Atualizar a relação entre o faturamento mínimo para notificação e o valor da taxa elevaria a mesma para R$ 85 mil;</a:t>
            </a:r>
          </a:p>
          <a:p>
            <a:pPr algn="just"/>
            <a:r>
              <a:rPr lang="pt-BR" dirty="0" smtClean="0"/>
              <a:t>Comparação com as taxas cobradas por outras autoridades antitruste;</a:t>
            </a:r>
          </a:p>
          <a:p>
            <a:pPr algn="just"/>
            <a:r>
              <a:rPr lang="pt-BR" dirty="0" smtClean="0"/>
              <a:t>Buscar uma atualização focada nos projetos futuros do CADE;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321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717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Tema do Office</vt:lpstr>
      <vt:lpstr>Medida Provisória n 687/2015: Considerações do CADE/MJ</vt:lpstr>
      <vt:lpstr>Sumário</vt:lpstr>
      <vt:lpstr>Motivação </vt:lpstr>
      <vt:lpstr>Fontes de Receitas do CADE </vt:lpstr>
      <vt:lpstr>Aplicações das Receitas do CADE </vt:lpstr>
      <vt:lpstr>O Problema da Defasagem Monetária </vt:lpstr>
      <vt:lpstr>A Trajetória das Receitas </vt:lpstr>
      <vt:lpstr>A Trajetória das Receitas  (Quantidade de AC notificados por ano)</vt:lpstr>
      <vt:lpstr>Os Critérios para a Majoração da Taxa </vt:lpstr>
      <vt:lpstr>A Previsão Orçamentária com a MP </vt:lpstr>
      <vt:lpstr>Conclusões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 Provisória n 687/2015: Considerações do CADE/MJ</dc:title>
  <dc:creator>Luiz Esteves</dc:creator>
  <cp:lastModifiedBy>Luiz Alberto Esteves</cp:lastModifiedBy>
  <cp:revision>9</cp:revision>
  <dcterms:created xsi:type="dcterms:W3CDTF">2015-10-01T02:00:21Z</dcterms:created>
  <dcterms:modified xsi:type="dcterms:W3CDTF">2015-10-08T16:16:08Z</dcterms:modified>
</cp:coreProperties>
</file>