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themeOverride+xml" PartName="/ppt/theme/themeOverride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inkml+xml" PartName="/ppt/ink/ink2.xml"/>
  <Override ContentType="application/inkml+xml" PartName="/ppt/ink/ink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6858000" cx="12192000"/>
  <p:notesSz cx="6858000" cy="9144000"/>
  <p:defaultTextStyle>
    <a:defPPr lvl="0">
      <a:defRPr lang="pt-BR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22:49:17.8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214 156 24575,'1'-1'0,"-1"0"0,0 0 0,1 0 0,-1 0 0,0 0 0,1 0 0,0 0 0,-1 0 0,1 0 0,-1 0 0,1 0 0,0 0 0,0 1 0,-1-1 0,1 0 0,0 0 0,0 1 0,0-1 0,0 1 0,0-1 0,0 1 0,0-1 0,0 1 0,0 0 0,0-1 0,2 1 0,33-7 0,-33 7 0,6-1 0,1 0 0,0 1 0,-1 0 0,1 0 0,-1 1 0,1 0 0,-1 1 0,0 0 0,1 1 0,-1 0 0,0 0 0,-1 1 0,10 5 0,-1-2 0,0-1 0,1-1 0,-1 0 0,1-1 0,0-1 0,0 0 0,24-1 0,45 8 0,23 17 0,-82-18 0,-11-5 0,-1-1 0,0-1 0,1 0 0,-1-1 0,31-1 0,80-18 0,-89 11 0,-23 5 0,23-4 0,0-1 0,0-2 0,67-26 0,-33 5 0,105-30 0,-88 30 0,-71 21 0,2 2 0,-1 1 0,1 0 0,0 1 0,32-3 0,-48 8 0,12-2 0,0 2 0,0 0 0,0 1 0,23 3 0,-35-3 0,0 0 0,0 1 0,0-1 0,0 0 0,0 1 0,-1 0 0,1 0 0,0 0 0,-1 1 0,0-1 0,1 1 0,-1 0 0,0 0 0,0 0 0,-1 0 0,1 0 0,-1 1 0,1-1 0,-1 1 0,0 0 0,2 6 0,2 5 0,-1 2 0,2-1 0,-1-1 0,2 1 0,0-1 0,0-1 0,2 1 0,0-2 0,18 21 0,-4-11 0,-13-14 0,-1 0 0,0 1 0,-1 0 0,1 1 0,-2 0 0,0 1 0,0 0 0,8 17 0,-9-13 0,1-1 0,1 0 0,1 0 0,0-1 0,1 0 0,18 18 0,24 33 0,-12-16 0,-29-35 0,0 0 0,-1 0 0,9 18 0,5 8 0,-18-31 0,-2 0 0,1 0 0,-1 0 0,0 1 0,-1-1 0,0 1 0,-1 0 0,4 16 0,-1 23 0,-4-26 0,1 0 0,7 24 0,51 185 0,-54-183 0,-2 0 0,-1 0 0,-3 0 0,-7 58 0,6-98 0,-10 75 0,-2-1 0,-45 150 0,48-200 0,5-22 0,0-1 0,0 0 0,-1 0 0,0-1 0,-1 1 0,0-1 0,0 0 0,-12 11 0,-3 2 0,-42 34 0,54-50 0,0 0 0,-1 0 0,0-1 0,0 0 0,0-1 0,-15 5 0,-71 13 0,37-9 0,35-7 0,-21 7 0,0-3 0,-1-2 0,-88 5 0,103-12 0,-61-9 0,80 6 0,1-1 0,-1 0 0,1-1 0,0 0 0,0-1 0,0 0 0,0-1 0,-12-9 0,-3-4 0,20 14 0,0-1 0,-1 1 0,0 1 0,0-1 0,0 1 0,-1 1 0,0-1 0,1 1 0,-16-4 0,-11 3 0,1 2 0,-66 2 0,-20 0 0,111-1 0,0-1 0,0 0 0,0 0 0,1-1 0,-1 0 0,0 0 0,1-1 0,0 0 0,0 0 0,0 0 0,-7-8 0,7 7 0,-1 0 0,1 0 0,-1 0 0,0 1 0,0 0 0,0 0 0,0 1 0,-1 0 0,-12-2 0,5 3 0,0 1 0,0 1 0,0 0 0,0 2 0,0 0 0,-27 6 0,-92 36 0,85-26 0,1-1 0,-1 1 0,-71 16 0,105-30 0,-1-2 0,0 0 0,0-1 0,0 0 0,0-1 0,0-1 0,0-1 0,-24-6 0,31 6 0,-4-1 0,-1-1 0,2 0 0,-1-1 0,-24-13 0,33 15 0,1 0 0,-1 0 0,1-1 0,0 0 0,0 0 0,1 0 0,-1 0 0,1-1 0,0 1 0,0-1 0,0 0 0,0 0 0,1 0 0,0 0 0,0-1 0,-1-6 0,-95-350 0,87 329 0,2-1 0,2-1 0,1 1 0,1-1 0,2 0 0,3-61 0,1 91 0,0 0 0,0 0 0,1 1 0,0-1 0,0 0 0,0 1 0,0 0 0,1-1 0,0 1 0,6-7 0,-5 5 0,0 1 0,0-1 0,0 0 0,-1 0 0,3-7 0,16-56 0,16-92 0,-21 67 0,-5 0 0,0-175 0,-10 255 0,-1 1 0,2 0 0,0 0 0,0 0 0,1 1 0,1-1 0,0 1 0,1 0 0,11-19 0,14-30 0,-15 23 0,-6 16 0,-1 0 0,0 0 0,7-37 0,-15 57-72,-1 0 1,0 1-1,0-1 0,0 0 0,0 0 0,0 1 0,0-1 0,0 0 1,-1 0-1,1 1 0,-1-1 0,1 0 0,-1 1 0,1-1 0,-1 0 1,0 1-1,0-1 0,-2-1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5T22:49:34.1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1 335,'558'0,"-518"-2,66-11,-64 6,61-2,350 10,-423 1,0 1,35 8,-32-5,50 3,189-8,-122-3,-119 1,0-2,33-8,-30 5,51-3,311 8,-188 2,-179 2,0 0,0 2,0 1,53 20,-34-8,-34-12,1-1,-1 0,1-1,0 0,27 2,297-4,-163-5,-105 5,-28-1,0-1,0-2,60-10,-29-7,-46 10,1 2,0 1,52-3,-21 4,-54 4,-1 1,1-2,0 1,-1-1,1 0,-1 0,0 0,7-4,-12 6,0-1,0 1,1 0,-1-1,0 1,0 0,1 0,-1-1,0 1,0 0,0-1,0 1,1 0,-1-1,0 1,0 0,0-1,0 1,0-1,0 1,0 0,0-1,0 1,0 0,0-1,0 1,0-1,-1 1,1 0,0-1,0 1,0 0,0-1,-1 1,1 0,0 0,0-1,-1 1,1 0,0 0,0-1,-1 1,1 0,0 0,-1-1,1 1,0 0,-1 0,1 0,0 0,-1 0,-19-9,7 6,-11-2,23 1,13-2,21-3,1 2,0 1,43-2,-13 2,446-43,-362 36,125-5,-112 3,-105 7,62 1,-13 5,121 6,-199 0,0 2,-1 1,0 1,0 1,-1 2,0 0,35 22,-7 0,-29-16,1-2,29 13,12 5,-51-24,-1-1,2-1,-1 0,1-1,0 0,0-2,19 4,6-2,63 18,-70-14,1-2,69 6,-81-11,1 0,-1 1,0 2,23 8,46 10,-49-18,1-3,84-4,-47-1,-60 0,0 0,0-1,26-8,-3 1,-32 7,-1-1,0-1,0 1,0-2,-1 0,15-9,-11 5,0 2,23-10,46-10,164-31,-132 34,-15 6,0 4,106-2,203 14,-221 5,-170-1,0 0,0 2,23 6,-20-4,41 5,-27-9,-20-1,-1 1,1 0,-1 1,1 0,-1 1,0 1,18 6,-11-2,-1-1,1-1,0-1,1-1,-1-1,1 0,29-2,-8 1,-20 1,0 1,0 1,36 12,-36-9,0-2,1 0,33 3,53 6,-73-8,57 3,542-9,-303-3,150 2,-449-2,-1-2,47-10,-16 2,-3-1,-41 8,1 0,29-2,-34 6,-1-2,1 0,-1-1,0 0,23-11,10-2,-29 12,0 1,0 1,0 1,0 1,31 2,-29 0,0-2,0 0,0 0,28-8,27-15,130-62,-182 76,-12 5,0 1,0 0,1 1,-1 0,1 1,18 0,82 3,-51 2,355-3,-408 0,-1 1,0 0,1 1,-1-1,14 6,-5-2,-12-4,1-1,-1 0,1 0,0 0,-1-1,1 0,-1 0,1 0,-1-1,1 0,-1 0,6-3,16-5,50-8,0 4,149-9,160 22,-179 4,-193-2,1 1,-1 1,-1 0,1 0,0 1,-1 1,0 1,23 12,-21-10,0-1,0 0,1-1,0-1,30 6,-28-8,1 2,-1 0,-1 1,20 9,36 11,-51-19,-1 1,0 0,-1 2,0 0,22 16,-26-18,0-2,0 1,1-2,0 0,0-1,20 2,-18-3,43 5,2-3,118-6,-65-2,-93 4,0-2,0-1,40-8,-55 8,0-1,0 0,0-1,-1 0,1 0,-1-1,0 0,0 0,0-1,-1 0,0-1,9-9,-2-1,-2 4,-1 0,-1 0,9-16,-12 19,0-1,1 2,0-1,0 1,1 0,0 1,1 0,-1 0,2 1,-1 0,1 1,0 0,0 1,24-8,9 1,1 2,78-9,-75 13,290-19,2 26,-130 1,-150 1,-1 4,1 2,98 28,-144-32,-1 0,0 1,-1 1,1 0,-1 1,21 17,-18-13,1-1,0-1,20 10,-15-9,29 19,-34-19,0-1,2-1,24 11,15-1,64 25,-103-36,1 1,-1 0,-1 2,19 14,-30-21,0 0,0 0,1 0,-1-1,1 0,0-1,-1 1,1-1,10 2,4-1,39 0,-41-3,0 1,0 1,20 5,-23-3,-1-1,28 3,-42-6,-1 0,1 0,0 0,-1 0,1 0,0 0,-1 0,1 0,0-1,-1 1,1 0,0 0,-1-1,1 1,-1 0,1-1,-1 1,1-1,-1 1,1 0,-1-1,1 0,-1 1,1-1,-1 1,0-1,1 1,-1-1,0 0,0 1,1-1,-1 0,0 1,0-1,0 0,0 1,0-1,0 0,0 1,0-1,0 0,0 1,0-1,0 0,0 1,-1-1,1 0,0 1,0-1,-1 1,0-2,1 1,0 1,0-1,0 0,0 1,-1-1,1 0,0 1,-1-1,1 1,0-1,-1 0,1 1,-1-1,1 1,-1-1,1 1,-1-1,1 1,-1 0,1-1,-1 1,1 0,-1-1,0 1,1 0,-1 0,0-1,1 1,-1 0,0 0,1 0,-1 0,0 0,0 0,1 0,-1 0,0 0,1 0,-1 0,0 1,1-1,-1 0,0 0,1 1,-1-1,-9 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094CE-6C98-407F-9808-0A1F5C8DEF48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7B338-EB2A-45DE-876C-DA2362B581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67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>
            <a:extLst>
              <a:ext uri="{FF2B5EF4-FFF2-40B4-BE49-F238E27FC236}">
                <a16:creationId xmlns:a16="http://schemas.microsoft.com/office/drawing/2014/main" id="{000759E4-2E7F-494A-EC33-33A10B4E4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>
            <a:extLst>
              <a:ext uri="{FF2B5EF4-FFF2-40B4-BE49-F238E27FC236}">
                <a16:creationId xmlns:a16="http://schemas.microsoft.com/office/drawing/2014/main" id="{91E6E949-83C9-F43A-2CC2-7A132E0A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7588" name="Espaço Reservado para Número de Slide 3">
            <a:extLst>
              <a:ext uri="{FF2B5EF4-FFF2-40B4-BE49-F238E27FC236}">
                <a16:creationId xmlns:a16="http://schemas.microsoft.com/office/drawing/2014/main" id="{8C2AECEE-4E73-CF69-4806-7C8071C3E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9C1C61-CFF7-4D22-A237-B1A3D542EFFC}" type="slidenum">
              <a:rPr lang="pt-BR" altLang="pt-BR"/>
              <a:pPr>
                <a:spcBef>
                  <a:spcPct val="0"/>
                </a:spcBef>
              </a:pPr>
              <a:t>34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>
            <a:extLst>
              <a:ext uri="{FF2B5EF4-FFF2-40B4-BE49-F238E27FC236}">
                <a16:creationId xmlns:a16="http://schemas.microsoft.com/office/drawing/2014/main" id="{4856F664-EA15-405D-74AA-98BB1225A1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>
            <a:extLst>
              <a:ext uri="{FF2B5EF4-FFF2-40B4-BE49-F238E27FC236}">
                <a16:creationId xmlns:a16="http://schemas.microsoft.com/office/drawing/2014/main" id="{7B0CC9D3-CA0D-2CC6-E2C8-7DFB9DBE9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9636" name="Espaço Reservado para Número de Slide 3">
            <a:extLst>
              <a:ext uri="{FF2B5EF4-FFF2-40B4-BE49-F238E27FC236}">
                <a16:creationId xmlns:a16="http://schemas.microsoft.com/office/drawing/2014/main" id="{A41FE4FB-1515-790D-EAB4-75D5845AF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E92A82-B69B-42BE-A300-0DC51F41C688}" type="slidenum">
              <a:rPr lang="pt-BR" altLang="pt-BR"/>
              <a:pPr>
                <a:spcBef>
                  <a:spcPct val="0"/>
                </a:spcBef>
              </a:pPr>
              <a:t>35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>
            <a:extLst>
              <a:ext uri="{FF2B5EF4-FFF2-40B4-BE49-F238E27FC236}">
                <a16:creationId xmlns:a16="http://schemas.microsoft.com/office/drawing/2014/main" id="{38B06464-1C12-7BA9-57C0-C2C9A4755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ço Reservado para Anotações 2">
            <a:extLst>
              <a:ext uri="{FF2B5EF4-FFF2-40B4-BE49-F238E27FC236}">
                <a16:creationId xmlns:a16="http://schemas.microsoft.com/office/drawing/2014/main" id="{2C132314-A1C0-AF5B-AA12-B32F3DFAE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71684" name="Espaço Reservado para Número de Slide 3">
            <a:extLst>
              <a:ext uri="{FF2B5EF4-FFF2-40B4-BE49-F238E27FC236}">
                <a16:creationId xmlns:a16="http://schemas.microsoft.com/office/drawing/2014/main" id="{EA895854-E83E-C4A7-E4A8-78F4599CD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9F2148-1350-4808-AC94-C37014ACB38B}" type="slidenum">
              <a:rPr lang="pt-BR" altLang="pt-BR"/>
              <a:pPr>
                <a:spcBef>
                  <a:spcPct val="0"/>
                </a:spcBef>
              </a:pPr>
              <a:t>36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>
            <a:extLst>
              <a:ext uri="{FF2B5EF4-FFF2-40B4-BE49-F238E27FC236}">
                <a16:creationId xmlns:a16="http://schemas.microsoft.com/office/drawing/2014/main" id="{38B06464-1C12-7BA9-57C0-C2C9A4755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ço Reservado para Anotações 2">
            <a:extLst>
              <a:ext uri="{FF2B5EF4-FFF2-40B4-BE49-F238E27FC236}">
                <a16:creationId xmlns:a16="http://schemas.microsoft.com/office/drawing/2014/main" id="{2C132314-A1C0-AF5B-AA12-B32F3DFAE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71684" name="Espaço Reservado para Número de Slide 3">
            <a:extLst>
              <a:ext uri="{FF2B5EF4-FFF2-40B4-BE49-F238E27FC236}">
                <a16:creationId xmlns:a16="http://schemas.microsoft.com/office/drawing/2014/main" id="{EA895854-E83E-C4A7-E4A8-78F4599CD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9F2148-1350-4808-AC94-C37014ACB38B}" type="slidenum">
              <a:rPr lang="pt-BR" altLang="pt-BR"/>
              <a:pPr>
                <a:spcBef>
                  <a:spcPct val="0"/>
                </a:spcBef>
              </a:pPr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826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4EE8E-0E0B-317C-9959-30F0DFC92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984A15-4302-F544-E75D-2B07A6BE4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E0F949-B6A0-C8C9-4AB2-96A8F5FE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F95644-1A0B-9489-833D-F05E2A72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C16287-2897-BB96-6757-7DBAFA10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2" descr="senado-federal-logo-1">
            <a:extLst>
              <a:ext uri="{FF2B5EF4-FFF2-40B4-BE49-F238E27FC236}">
                <a16:creationId xmlns:a16="http://schemas.microsoft.com/office/drawing/2014/main" id="{19BE7A38-0768-4CF8-8FD9-E26BAF674D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8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B4934-8173-6752-4E1F-4A294AFA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3594E42-CA3F-76E3-D823-BA2FB85B8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B30A0-DB12-00DC-DF92-7EBF6FC7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B0E31A-17B6-2440-2EAD-FE90DA92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2DBC27-7C31-BCD0-F2C9-E212FEF0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9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5610319-09BC-CB77-C21A-BC1973470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C10238-BEFA-6463-34A2-52B52D865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FB5104-CF5F-4C2E-92FD-F7C6FDF8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DA3F7F-F6B8-D182-3A9E-F6864FB3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32C2EB-06E2-D33A-723C-9ACB918D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80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E9C8E-0645-2601-0E73-AA21939D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A3B1A3-B378-B413-E9D0-588D02208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DD240-2C84-B6DD-87A7-7DA4C0C0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2C73B8-041B-3C87-C829-948B4844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FAF1CD-4924-DECB-9A14-1653CE74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49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5DF36-28B3-68C1-37DC-4295DA86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EB6326-B872-1F30-DA88-2684C835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673C60-82A4-B06A-B18B-4CDC539A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C40EDB-B7D7-A651-EDB4-236EAEEA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100CC7-D68C-B13E-DD43-7A8D64EF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39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BE1BF-0ABD-2B26-4619-3CBCD141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21A575-81AF-1A02-7FD2-699DB3113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10FF8D-87F4-8FF4-00DC-82E5C0DB1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1D5696-8F43-21B5-46B0-2EE265301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964D0E-AB35-14EB-A192-6E78806A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867C28-B62F-7FBE-661F-FFA888AA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4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BB7D1-7606-DA0E-E543-8F75FDF2E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B9F971-C2EE-77B8-EC1B-0D0A1C1E3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4BE14C-6792-1B1A-DC32-74C8679D2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42ABE81-7630-CA14-3D20-8DBFBFE6B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21AE44-6548-0E6A-3635-8A62A81E0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AC9D670-4A93-1EDA-C9DD-124ACB90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FE6B8BD-0A8A-ED91-8C5B-1C116CA6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07404C3-3778-01ED-293E-85369ED8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00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BECD4-6C2E-6FD3-91A1-2A73CE74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C934B7-C156-330A-A84A-8F3F1294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0D73188-8576-E989-FA51-7D95AB12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252B88-B008-20A2-60F2-DA820412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26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195105E-7238-4F7E-C952-20D1EA55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A177F23-5B23-9504-4062-80D9F7B1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D5BB3C-9F61-F1FE-D0FC-88452120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81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3A0B8-B735-49B4-20C3-D8393BE3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7A0A33-00CC-EC59-B263-432EF3A20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E51F8D-5219-C416-83B8-ED18D9E53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69A7CF-7C9E-85ED-87EC-2C4B11CD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73AAFD-D883-2186-202B-724874B0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845F9B-8C4A-4455-3AE3-EBA5ED41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22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0521C-7B45-A1FA-2D81-A6BD7931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DBE3E7-6F85-187E-C152-084E32E40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B2FBF6-D109-9C3B-C1B4-149AA125E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623931-88A5-6DEE-833E-28497504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1D1D1C-F190-DF34-40F7-07CE8122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87D299-54D7-04F4-2575-B0F5C589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88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F02E78-D970-7D1D-A1E6-0CDEF40F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5BE29D-72E1-5461-7ECD-208121AE0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2AB0FB-54CB-E510-747E-8B5D536C5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DBD8-1A30-4092-9199-9261B8D8B6D9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3DDFA1-5919-4A6C-1DDC-4A33CD344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A1DA63-12A5-9EA2-828C-FE13B3EAC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04510-85FE-4AB4-AE7D-B255D6B15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94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jpe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customXml" Target="../ink/ink2.xml"/><Relationship Id="rId5" Type="http://schemas.openxmlformats.org/officeDocument/2006/relationships/image" Target="../media/image19.jpe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1">
            <a:extLst>
              <a:ext uri="{FF2B5EF4-FFF2-40B4-BE49-F238E27FC236}">
                <a16:creationId xmlns:a16="http://schemas.microsoft.com/office/drawing/2014/main" id="{30B42A44-AF67-5178-DBC3-DDC2AD65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47" y="5101936"/>
            <a:ext cx="8626726" cy="175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arara.jpg">
            <a:extLst>
              <a:ext uri="{FF2B5EF4-FFF2-40B4-BE49-F238E27FC236}">
                <a16:creationId xmlns:a16="http://schemas.microsoft.com/office/drawing/2014/main" id="{E39EA898-ADA1-ED1D-A047-7950A45FC63D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21558" y="50708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https://lh4.googleusercontent.com/-RtkHD62qF4w/T2eTTFoKGkI/AAAAAAABD6U/ZjCu1oAWazY/s846/DSC_9492.jpg">
            <a:extLst>
              <a:ext uri="{FF2B5EF4-FFF2-40B4-BE49-F238E27FC236}">
                <a16:creationId xmlns:a16="http://schemas.microsoft.com/office/drawing/2014/main" id="{9A5B1E88-1F1D-A784-6BF0-30F18968481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73" y="5446829"/>
            <a:ext cx="1770052" cy="126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gobrasil.net/images/AM-manaus04-460.jpg">
            <a:extLst>
              <a:ext uri="{FF2B5EF4-FFF2-40B4-BE49-F238E27FC236}">
                <a16:creationId xmlns:a16="http://schemas.microsoft.com/office/drawing/2014/main" id="{E46B6F54-A676-4EBC-BDC3-EE0D31B134E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73" y="1391501"/>
            <a:ext cx="1771127" cy="12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4.bp.blogspot.com/-jLNym7wf4yw/T2eD64kAm6I/AAAAAAABDvg/V20WmSqJR0A/s400/DSC_1472.jpg">
            <a:extLst>
              <a:ext uri="{FF2B5EF4-FFF2-40B4-BE49-F238E27FC236}">
                <a16:creationId xmlns:a16="http://schemas.microsoft.com/office/drawing/2014/main" id="{349F0BE7-04EA-9417-B338-FE15A725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290" y="2732010"/>
            <a:ext cx="1771127" cy="12532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2.bp.blogspot.com/_mU7iPDtVGWk/TS44mkLm8yI/AAAAAAAAACI/Ccu6vbKOrvM/s1600/producao-de-motos1.jpg">
            <a:extLst>
              <a:ext uri="{FF2B5EF4-FFF2-40B4-BE49-F238E27FC236}">
                <a16:creationId xmlns:a16="http://schemas.microsoft.com/office/drawing/2014/main" id="{104B5276-7909-BE34-40EF-661B8C00F61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68" y="4091889"/>
            <a:ext cx="1751772" cy="12650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 descr="vr.jpg">
            <a:extLst>
              <a:ext uri="{FF2B5EF4-FFF2-40B4-BE49-F238E27FC236}">
                <a16:creationId xmlns:a16="http://schemas.microsoft.com/office/drawing/2014/main" id="{3B884AD2-56F2-DEBC-5AB7-6FD71BD87E00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705" y="1851510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 descr="frutas.png">
            <a:extLst>
              <a:ext uri="{FF2B5EF4-FFF2-40B4-BE49-F238E27FC236}">
                <a16:creationId xmlns:a16="http://schemas.microsoft.com/office/drawing/2014/main" id="{D5AA4E14-6F78-44A2-8A3B-6DF3F67787F9}"/>
              </a:ext>
            </a:extLst>
          </p:cNvPr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3314" y="3178597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0" y="4534002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m 19" descr="cba.png">
            <a:extLst>
              <a:ext uri="{FF2B5EF4-FFF2-40B4-BE49-F238E27FC236}">
                <a16:creationId xmlns:a16="http://schemas.microsoft.com/office/drawing/2014/main" id="{815214FD-C4E7-7B27-7474-0A87EE10E695}"/>
              </a:ext>
            </a:extLst>
          </p:cNvPr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0" y="5714563"/>
            <a:ext cx="1770052" cy="123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D2D2BA-19BB-FE14-F9C4-DC186EE8DB5E}"/>
              </a:ext>
            </a:extLst>
          </p:cNvPr>
          <p:cNvSpPr txBox="1"/>
          <p:nvPr/>
        </p:nvSpPr>
        <p:spPr>
          <a:xfrm>
            <a:off x="3225579" y="208609"/>
            <a:ext cx="6793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1900B0-E16A-4101-1C42-86FB833A86DB}"/>
              </a:ext>
            </a:extLst>
          </p:cNvPr>
          <p:cNvSpPr txBox="1"/>
          <p:nvPr/>
        </p:nvSpPr>
        <p:spPr>
          <a:xfrm>
            <a:off x="6889371" y="3295233"/>
            <a:ext cx="332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Thomaz Nogueira</a:t>
            </a:r>
          </a:p>
        </p:txBody>
      </p:sp>
      <p:pic>
        <p:nvPicPr>
          <p:cNvPr id="6" name="Picture 20" descr="http://www.colegioicj.com.br/sites/default/files/paginas/calendario.jpg">
            <a:extLst>
              <a:ext uri="{FF2B5EF4-FFF2-40B4-BE49-F238E27FC236}">
                <a16:creationId xmlns:a16="http://schemas.microsoft.com/office/drawing/2014/main" id="{0A3E3935-EAB9-E8C7-562A-80996567B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5" y="2834306"/>
            <a:ext cx="34671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9C4E0B9-FEFB-566B-6782-40B3F578B755}"/>
              </a:ext>
            </a:extLst>
          </p:cNvPr>
          <p:cNvSpPr txBox="1"/>
          <p:nvPr/>
        </p:nvSpPr>
        <p:spPr>
          <a:xfrm>
            <a:off x="3225579" y="1486013"/>
            <a:ext cx="60942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ZONA FRANCA DE MANAUS</a:t>
            </a:r>
          </a:p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contexto da Reforma  Tributária</a:t>
            </a:r>
          </a:p>
        </p:txBody>
      </p:sp>
      <p:pic>
        <p:nvPicPr>
          <p:cNvPr id="21" name="Imagem 20" descr="rio.png">
            <a:extLst>
              <a:ext uri="{FF2B5EF4-FFF2-40B4-BE49-F238E27FC236}">
                <a16:creationId xmlns:a16="http://schemas.microsoft.com/office/drawing/2014/main" id="{02BDA12F-287A-E87B-0BC7-6B8766A6489D}"/>
              </a:ext>
            </a:extLst>
          </p:cNvPr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" descr="senado-federal-logo-1">
            <a:extLst>
              <a:ext uri="{FF2B5EF4-FFF2-40B4-BE49-F238E27FC236}">
                <a16:creationId xmlns:a16="http://schemas.microsoft.com/office/drawing/2014/main" id="{A3606D52-34B5-E172-4CAA-CE26A590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EB84FB-EE5E-E710-7049-F2A71161B227}"/>
              </a:ext>
            </a:extLst>
          </p:cNvPr>
          <p:cNvSpPr txBox="1"/>
          <p:nvPr/>
        </p:nvSpPr>
        <p:spPr>
          <a:xfrm>
            <a:off x="2512444" y="4983120"/>
            <a:ext cx="8985125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b="1" kern="1200" dirty="0">
                <a:solidFill>
                  <a:srgbClr val="2F5496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UNIÃO FICOU COM </a:t>
            </a:r>
            <a:r>
              <a:rPr lang="pt-BR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71,8% </a:t>
            </a:r>
            <a:r>
              <a:rPr lang="pt-BR" sz="3200" b="1" kern="1200" dirty="0">
                <a:solidFill>
                  <a:srgbClr val="2F5496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RECURSOS ARRECADADOS NO AMAZONAS</a:t>
            </a:r>
            <a:endParaRPr lang="pt-B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FATURAMENTO &amp; TRIBUTOS</a:t>
            </a:r>
            <a:endParaRPr lang="pt-BR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36B3FAF-98BB-DEBA-041D-ED0C9E3C8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61" y="885833"/>
            <a:ext cx="6959997" cy="404948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1EC658-FFB6-C480-CB83-CB16F3F5DE10}"/>
              </a:ext>
            </a:extLst>
          </p:cNvPr>
          <p:cNvSpPr txBox="1"/>
          <p:nvPr/>
        </p:nvSpPr>
        <p:spPr>
          <a:xfrm>
            <a:off x="1979475" y="1558986"/>
            <a:ext cx="24206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AMAZONAS É UM DOS MAIORES GERADORES DE RECEITA PÚBLICA.   </a:t>
            </a:r>
            <a:endParaRPr lang="pt-B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7807093-C59D-F784-4C18-20B91B9A9235}"/>
              </a:ext>
            </a:extLst>
          </p:cNvPr>
          <p:cNvSpPr txBox="1"/>
          <p:nvPr/>
        </p:nvSpPr>
        <p:spPr>
          <a:xfrm>
            <a:off x="1827007" y="3813406"/>
            <a:ext cx="2420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TRIBUTOS FEDERAIS</a:t>
            </a:r>
          </a:p>
        </p:txBody>
      </p:sp>
    </p:spTree>
    <p:extLst>
      <p:ext uri="{BB962C8B-B14F-4D97-AF65-F5344CB8AC3E}">
        <p14:creationId xmlns:p14="http://schemas.microsoft.com/office/powerpoint/2010/main" val="264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FATURAMENTO &amp; TRIBUTOS</a:t>
            </a:r>
            <a:endParaRPr lang="pt-BR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1EC658-FFB6-C480-CB83-CB16F3F5DE10}"/>
              </a:ext>
            </a:extLst>
          </p:cNvPr>
          <p:cNvSpPr txBox="1"/>
          <p:nvPr/>
        </p:nvSpPr>
        <p:spPr>
          <a:xfrm>
            <a:off x="4208318" y="968048"/>
            <a:ext cx="603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360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ICMS &amp; Contribuições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104A70A-CC28-DEDF-3CD0-7A0B4C7346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81"/>
          <a:stretch/>
        </p:blipFill>
        <p:spPr>
          <a:xfrm>
            <a:off x="2729035" y="1508008"/>
            <a:ext cx="8551944" cy="48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6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FATURAMENTO &amp; TRIBUTOS</a:t>
            </a:r>
            <a:endParaRPr lang="pt-BR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1EC658-FFB6-C480-CB83-CB16F3F5DE10}"/>
              </a:ext>
            </a:extLst>
          </p:cNvPr>
          <p:cNvSpPr txBox="1"/>
          <p:nvPr/>
        </p:nvSpPr>
        <p:spPr>
          <a:xfrm>
            <a:off x="4121233" y="926940"/>
            <a:ext cx="603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360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% ICMS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</a:rPr>
              <a:t>vs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PIB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6D09403-5CD2-867B-6515-C4CB79A74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85298"/>
              </p:ext>
            </p:extLst>
          </p:nvPr>
        </p:nvGraphicFramePr>
        <p:xfrm>
          <a:off x="2677887" y="1614379"/>
          <a:ext cx="9176657" cy="4357791"/>
        </p:xfrm>
        <a:graphic>
          <a:graphicData uri="http://schemas.openxmlformats.org/drawingml/2006/table">
            <a:tbl>
              <a:tblPr/>
              <a:tblGrid>
                <a:gridCol w="1567052">
                  <a:extLst>
                    <a:ext uri="{9D8B030D-6E8A-4147-A177-3AD203B41FA5}">
                      <a16:colId xmlns:a16="http://schemas.microsoft.com/office/drawing/2014/main" val="1981104597"/>
                    </a:ext>
                  </a:extLst>
                </a:gridCol>
                <a:gridCol w="1567052">
                  <a:extLst>
                    <a:ext uri="{9D8B030D-6E8A-4147-A177-3AD203B41FA5}">
                      <a16:colId xmlns:a16="http://schemas.microsoft.com/office/drawing/2014/main" val="441672623"/>
                    </a:ext>
                  </a:extLst>
                </a:gridCol>
                <a:gridCol w="1567052">
                  <a:extLst>
                    <a:ext uri="{9D8B030D-6E8A-4147-A177-3AD203B41FA5}">
                      <a16:colId xmlns:a16="http://schemas.microsoft.com/office/drawing/2014/main" val="2889621828"/>
                    </a:ext>
                  </a:extLst>
                </a:gridCol>
                <a:gridCol w="955902">
                  <a:extLst>
                    <a:ext uri="{9D8B030D-6E8A-4147-A177-3AD203B41FA5}">
                      <a16:colId xmlns:a16="http://schemas.microsoft.com/office/drawing/2014/main" val="238597475"/>
                    </a:ext>
                  </a:extLst>
                </a:gridCol>
                <a:gridCol w="955902">
                  <a:extLst>
                    <a:ext uri="{9D8B030D-6E8A-4147-A177-3AD203B41FA5}">
                      <a16:colId xmlns:a16="http://schemas.microsoft.com/office/drawing/2014/main" val="688201268"/>
                    </a:ext>
                  </a:extLst>
                </a:gridCol>
                <a:gridCol w="733380">
                  <a:extLst>
                    <a:ext uri="{9D8B030D-6E8A-4147-A177-3AD203B41FA5}">
                      <a16:colId xmlns:a16="http://schemas.microsoft.com/office/drawing/2014/main" val="4185095222"/>
                    </a:ext>
                  </a:extLst>
                </a:gridCol>
                <a:gridCol w="733380">
                  <a:extLst>
                    <a:ext uri="{9D8B030D-6E8A-4147-A177-3AD203B41FA5}">
                      <a16:colId xmlns:a16="http://schemas.microsoft.com/office/drawing/2014/main" val="1469932748"/>
                    </a:ext>
                  </a:extLst>
                </a:gridCol>
                <a:gridCol w="1096937">
                  <a:extLst>
                    <a:ext uri="{9D8B030D-6E8A-4147-A177-3AD203B41FA5}">
                      <a16:colId xmlns:a16="http://schemas.microsoft.com/office/drawing/2014/main" val="4098249743"/>
                    </a:ext>
                  </a:extLst>
                </a:gridCol>
              </a:tblGrid>
              <a:tr h="4806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ICMS (Em R$ 1)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PIB (Em R$ 1.000.000,00)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Participação do Amazonas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% Carga Tributária ICMS a maior no AM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850779"/>
                  </a:ext>
                </a:extLst>
              </a:tr>
              <a:tr h="3897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ICMS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PIB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23505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270.435.648.618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5.555.220.335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3.885.847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60.882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2,05%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1,57%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31,11%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361629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307.373.518.694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5.919.879.432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4.376.382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70.735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1,93%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1,62%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19,16%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139348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329.735.456.083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6.500.919.683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4.814.760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72.243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1,97%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31,40%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213612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368.756.232.293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7.485.739.235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5.331.619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83.293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2,03%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1,56%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29,94%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849930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388.115.538.773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7.788.736.128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5.778.953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86.669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2,01%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1,50%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33,81%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352208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401.294.301.922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7.485.087.103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5.995.787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86.568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1,87%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1,44%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29,19%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714200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415.848.013.304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7.149.125.118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6.267.205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89.017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1,72%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1,42%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21,04%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97165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445.653.090.883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8.217.346.122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6.558.194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94.846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1,84%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1,45%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27,50%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128971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479.664.145.099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9.256.190.383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6.800.000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98.754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1,93%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1,45%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32,88%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826952"/>
                  </a:ext>
                </a:extLst>
              </a:tr>
              <a:tr h="2813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3.406.875.945.669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65.358.243.539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49.808.747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743.007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1,92%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1,49%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28,60%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774157"/>
                  </a:ext>
                </a:extLst>
              </a:tr>
              <a:tr h="674036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Fonte: Para PIB - IBGE e SEPLANCTI        </a:t>
                      </a:r>
                      <a:b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</a:b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          Para ICMS - CONFAZ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23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44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FATURAMENTO &amp; TRIBUTOS</a:t>
            </a:r>
            <a:endParaRPr lang="pt-BR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1EC658-FFB6-C480-CB83-CB16F3F5DE10}"/>
              </a:ext>
            </a:extLst>
          </p:cNvPr>
          <p:cNvSpPr txBox="1"/>
          <p:nvPr/>
        </p:nvSpPr>
        <p:spPr>
          <a:xfrm>
            <a:off x="3609943" y="1159336"/>
            <a:ext cx="6692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360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Contribuições de Contrapartidas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DB8E8C4-6745-42C2-C053-DF9629821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05314"/>
              </p:ext>
            </p:extLst>
          </p:nvPr>
        </p:nvGraphicFramePr>
        <p:xfrm>
          <a:off x="3145971" y="2079171"/>
          <a:ext cx="7619999" cy="3132199"/>
        </p:xfrm>
        <a:graphic>
          <a:graphicData uri="http://schemas.openxmlformats.org/drawingml/2006/table">
            <a:tbl>
              <a:tblPr/>
              <a:tblGrid>
                <a:gridCol w="1854296">
                  <a:extLst>
                    <a:ext uri="{9D8B030D-6E8A-4147-A177-3AD203B41FA5}">
                      <a16:colId xmlns:a16="http://schemas.microsoft.com/office/drawing/2014/main" val="2521080963"/>
                    </a:ext>
                  </a:extLst>
                </a:gridCol>
                <a:gridCol w="5765703">
                  <a:extLst>
                    <a:ext uri="{9D8B030D-6E8A-4147-A177-3AD203B41FA5}">
                      <a16:colId xmlns:a16="http://schemas.microsoft.com/office/drawing/2014/main" val="1421985515"/>
                    </a:ext>
                  </a:extLst>
                </a:gridCol>
              </a:tblGrid>
              <a:tr h="37106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32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53084"/>
                  </a:ext>
                </a:extLst>
              </a:tr>
              <a:tr h="265049">
                <a:tc>
                  <a:txBody>
                    <a:bodyPr/>
                    <a:lstStyle/>
                    <a:p>
                      <a:pPr algn="l" fontAlgn="ctr"/>
                      <a:endParaRPr lang="pt-BR" sz="16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6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495500"/>
                  </a:ext>
                </a:extLst>
              </a:tr>
              <a:tr h="424078"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400" b="0" i="0" u="none" strike="noStrike">
                          <a:solidFill>
                            <a:srgbClr val="E2EFD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ICMS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>
                          <a:solidFill>
                            <a:srgbClr val="E2EFD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               13.948.573.217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920532"/>
                  </a:ext>
                </a:extLst>
              </a:tr>
              <a:tr h="243845">
                <a:tc>
                  <a:txBody>
                    <a:bodyPr/>
                    <a:lstStyle/>
                    <a:p>
                      <a:pPr lvl="1" algn="l" fontAlgn="ctr"/>
                      <a:endParaRPr lang="pt-BR" sz="16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6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075268"/>
                  </a:ext>
                </a:extLst>
              </a:tr>
              <a:tr h="424078"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4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FTI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                 1.560.566.050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97367"/>
                  </a:ext>
                </a:extLst>
              </a:tr>
              <a:tr h="424078"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4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UEA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 724.965.106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594048"/>
                  </a:ext>
                </a:extLst>
              </a:tr>
              <a:tr h="424078"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4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FMPES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 325.216.463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191088"/>
                  </a:ext>
                </a:extLst>
              </a:tr>
              <a:tr h="42407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>
                          <a:solidFill>
                            <a:srgbClr val="E2EFD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 dirty="0">
                          <a:solidFill>
                            <a:srgbClr val="E2EFD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                 2.610.747.619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287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01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MANAUS </a:t>
            </a:r>
          </a:p>
          <a:p>
            <a:pPr>
              <a:spcBef>
                <a:spcPct val="0"/>
              </a:spcBef>
            </a:pPr>
            <a:r>
              <a:rPr lang="pt-BR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MOTOR DA ECONOMIA</a:t>
            </a:r>
            <a:endParaRPr lang="pt-BR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018DB42-DD93-296A-F215-FA1F9110E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42750"/>
              </p:ext>
            </p:extLst>
          </p:nvPr>
        </p:nvGraphicFramePr>
        <p:xfrm>
          <a:off x="1951204" y="1502229"/>
          <a:ext cx="10319658" cy="4187529"/>
        </p:xfrm>
        <a:graphic>
          <a:graphicData uri="http://schemas.openxmlformats.org/drawingml/2006/table">
            <a:tbl>
              <a:tblPr/>
              <a:tblGrid>
                <a:gridCol w="2283499">
                  <a:extLst>
                    <a:ext uri="{9D8B030D-6E8A-4147-A177-3AD203B41FA5}">
                      <a16:colId xmlns:a16="http://schemas.microsoft.com/office/drawing/2014/main" val="474032994"/>
                    </a:ext>
                  </a:extLst>
                </a:gridCol>
                <a:gridCol w="5928314">
                  <a:extLst>
                    <a:ext uri="{9D8B030D-6E8A-4147-A177-3AD203B41FA5}">
                      <a16:colId xmlns:a16="http://schemas.microsoft.com/office/drawing/2014/main" val="3787360007"/>
                    </a:ext>
                  </a:extLst>
                </a:gridCol>
                <a:gridCol w="2107845">
                  <a:extLst>
                    <a:ext uri="{9D8B030D-6E8A-4147-A177-3AD203B41FA5}">
                      <a16:colId xmlns:a16="http://schemas.microsoft.com/office/drawing/2014/main" val="346954541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Produto Interno Bruto - Atividade Industrial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800" b="1" i="0" u="none" strike="noStrike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Valor adicionado bruto a preços correntes da indústria (Mil Reais</a:t>
                      </a:r>
                      <a:r>
                        <a:rPr lang="pt-BR" sz="2000" b="1" i="0" u="none" strike="noStrike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76963"/>
                  </a:ext>
                </a:extLst>
              </a:tr>
              <a:tr h="273231">
                <a:tc gridSpan="3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1827"/>
                  </a:ext>
                </a:extLst>
              </a:tr>
              <a:tr h="4349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Ano - 2020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131395"/>
                  </a:ext>
                </a:extLst>
              </a:tr>
              <a:tr h="4349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Ordem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Município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6803"/>
                  </a:ext>
                </a:extLst>
              </a:tr>
              <a:tr h="7655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São Paulo (SP)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58.077.784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970190"/>
                  </a:ext>
                </a:extLst>
              </a:tr>
              <a:tr h="7655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Rio de Janeiro (RJ)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36.666.723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17826"/>
                  </a:ext>
                </a:extLst>
              </a:tr>
              <a:tr h="7655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Manaus (AM)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t-BR" sz="2800" b="1" i="0" u="none" strike="noStrike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33.272.165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98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641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12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Balança Comercial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4831F138-5CFC-E755-3D3C-12B971D1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6" y="885833"/>
            <a:ext cx="10026314" cy="52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1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Balança Comercial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E0891B-6344-2F3E-E9DA-79869BFD742A}"/>
              </a:ext>
            </a:extLst>
          </p:cNvPr>
          <p:cNvSpPr txBox="1"/>
          <p:nvPr/>
        </p:nvSpPr>
        <p:spPr>
          <a:xfrm>
            <a:off x="3485128" y="1279922"/>
            <a:ext cx="6767513" cy="3323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Nossas importações são virtuosas, importamos insumos e não produtos acabados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pt-BR" sz="32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 é o modelo de integração econômica que deve se buscar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2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Renúncia Fiscal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88BA27-BCB3-94A1-98C5-9F4058E29B6C}"/>
              </a:ext>
            </a:extLst>
          </p:cNvPr>
          <p:cNvSpPr txBox="1"/>
          <p:nvPr/>
        </p:nvSpPr>
        <p:spPr>
          <a:xfrm>
            <a:off x="2674252" y="950727"/>
            <a:ext cx="811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maior parte do que se produz em Manaus só é produzido nas economias ocidentais em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Econômicas Especiais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123B50-F02E-E9DF-7C3E-FDCF3C560AA1}"/>
              </a:ext>
            </a:extLst>
          </p:cNvPr>
          <p:cNvSpPr txBox="1"/>
          <p:nvPr/>
        </p:nvSpPr>
        <p:spPr>
          <a:xfrm>
            <a:off x="3471051" y="5842337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https://time.com/5361394/tv-factory-closing-trump-tariffs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4F7BBD3-1077-5B81-86AF-D692F2109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158" y="2233414"/>
            <a:ext cx="1691787" cy="5867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C7E1BC-BE88-BF09-9918-9144F86C4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355" y="2160450"/>
            <a:ext cx="7294906" cy="13195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41D5751-A803-175C-F58F-C41A4F966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384" y="3382009"/>
            <a:ext cx="4392195" cy="210538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664E12E-3C4A-CFB3-F820-2295BFCBF4D6}"/>
              </a:ext>
            </a:extLst>
          </p:cNvPr>
          <p:cNvSpPr/>
          <p:nvPr/>
        </p:nvSpPr>
        <p:spPr>
          <a:xfrm>
            <a:off x="2445815" y="2092912"/>
            <a:ext cx="9008918" cy="360527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>
                    <a:lumMod val="50000"/>
                  </a:schemeClr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8532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Maquiagem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77F144-300F-C570-71CF-9C744F7145FA}"/>
              </a:ext>
            </a:extLst>
          </p:cNvPr>
          <p:cNvSpPr txBox="1"/>
          <p:nvPr/>
        </p:nvSpPr>
        <p:spPr>
          <a:xfrm>
            <a:off x="3220137" y="885833"/>
            <a:ext cx="7567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tal do PPB – Processo Produtivo Básico</a:t>
            </a:r>
          </a:p>
          <a:p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8D3F13B-F1E5-D177-E796-7B989FCF51C7}"/>
              </a:ext>
            </a:extLst>
          </p:cNvPr>
          <p:cNvSpPr txBox="1"/>
          <p:nvPr/>
        </p:nvSpPr>
        <p:spPr>
          <a:xfrm>
            <a:off x="1853045" y="2155516"/>
            <a:ext cx="2675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 conjunto mínimo de operações, no estabelecimento fabril, que caracteriza a efetiva industrialização de determinado produto”.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3763C8E-4CAC-1499-3DA9-B39B8D7F9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4265" y="1426029"/>
            <a:ext cx="7328764" cy="48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779045" y="21129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</a:t>
            </a:r>
            <a:r>
              <a:rPr lang="pt-B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Misallocation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Imagem 7">
            <a:extLst>
              <a:ext uri="{FF2B5EF4-FFF2-40B4-BE49-F238E27FC236}">
                <a16:creationId xmlns:a16="http://schemas.microsoft.com/office/drawing/2014/main" id="{D9C158A6-9FA6-261C-8D1B-7329A759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8" y="919924"/>
            <a:ext cx="7432417" cy="52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9867312-EDDA-EB7A-0AE8-8D1BE1A4E1A4}"/>
              </a:ext>
            </a:extLst>
          </p:cNvPr>
          <p:cNvSpPr txBox="1"/>
          <p:nvPr/>
        </p:nvSpPr>
        <p:spPr>
          <a:xfrm>
            <a:off x="1918360" y="1783092"/>
            <a:ext cx="29475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Misallocation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seria a ineficiência alocativa dos recursos.  </a:t>
            </a:r>
          </a:p>
          <a:p>
            <a:pPr algn="ctr"/>
            <a:endParaRPr lang="pt-BR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investimentos devem ser realizados a evitar o longo trânsito das matérias-primas e o mais perto possível do mercado</a:t>
            </a:r>
          </a:p>
        </p:txBody>
      </p:sp>
    </p:spTree>
    <p:extLst>
      <p:ext uri="{BB962C8B-B14F-4D97-AF65-F5344CB8AC3E}">
        <p14:creationId xmlns:p14="http://schemas.microsoft.com/office/powerpoint/2010/main" val="201499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9C4E0B9-FEFB-566B-6782-40B3F578B755}"/>
              </a:ext>
            </a:extLst>
          </p:cNvPr>
          <p:cNvSpPr txBox="1"/>
          <p:nvPr/>
        </p:nvSpPr>
        <p:spPr>
          <a:xfrm>
            <a:off x="3921770" y="251950"/>
            <a:ext cx="60942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ZONA FRANCA DE MANAUS</a:t>
            </a:r>
          </a:p>
          <a:p>
            <a:pPr algn="ctr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contexto da Reforma  Tributária</a:t>
            </a:r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E20ED6A6-1FCB-A31F-CCD3-C15D348FCB3A}"/>
              </a:ext>
            </a:extLst>
          </p:cNvPr>
          <p:cNvSpPr/>
          <p:nvPr/>
        </p:nvSpPr>
        <p:spPr>
          <a:xfrm>
            <a:off x="7150683" y="2003910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57954986-8B57-AD74-E3C9-C46ACFCD2817}"/>
              </a:ext>
            </a:extLst>
          </p:cNvPr>
          <p:cNvSpPr/>
          <p:nvPr/>
        </p:nvSpPr>
        <p:spPr>
          <a:xfrm>
            <a:off x="2419742" y="4169807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7E5352F5-6E2A-5679-CF47-FABB36E20DF5}"/>
              </a:ext>
            </a:extLst>
          </p:cNvPr>
          <p:cNvSpPr/>
          <p:nvPr/>
        </p:nvSpPr>
        <p:spPr>
          <a:xfrm>
            <a:off x="2384361" y="2003910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24B957A1-04EE-08CD-99AE-65F9CBD0A330}"/>
              </a:ext>
            </a:extLst>
          </p:cNvPr>
          <p:cNvSpPr/>
          <p:nvPr/>
        </p:nvSpPr>
        <p:spPr>
          <a:xfrm>
            <a:off x="7170661" y="4169807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AD5B3B0-E1E7-E3C6-177A-398A0E180696}"/>
              </a:ext>
            </a:extLst>
          </p:cNvPr>
          <p:cNvSpPr txBox="1"/>
          <p:nvPr/>
        </p:nvSpPr>
        <p:spPr>
          <a:xfrm>
            <a:off x="3461901" y="1954470"/>
            <a:ext cx="308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pt-BR" dirty="0"/>
              <a:t>Gênese &amp; Evolução</a:t>
            </a:r>
          </a:p>
          <a:p>
            <a:pPr algn="ctr"/>
            <a:r>
              <a:rPr lang="pt-BR" dirty="0"/>
              <a:t>Dados Básicos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8300DE5-D454-0209-F92F-8A810F9A9613}"/>
              </a:ext>
            </a:extLst>
          </p:cNvPr>
          <p:cNvSpPr txBox="1"/>
          <p:nvPr/>
        </p:nvSpPr>
        <p:spPr>
          <a:xfrm>
            <a:off x="3181345" y="4169807"/>
            <a:ext cx="324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Tratamento Constitucional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B7B2DDB-8030-1B56-550C-1EECAA30BD15}"/>
              </a:ext>
            </a:extLst>
          </p:cNvPr>
          <p:cNvSpPr txBox="1"/>
          <p:nvPr/>
        </p:nvSpPr>
        <p:spPr>
          <a:xfrm>
            <a:off x="8328764" y="2011655"/>
            <a:ext cx="2174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 da Reforma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9480CF-11FA-6E75-ADC4-8D327C7A9948}"/>
              </a:ext>
            </a:extLst>
          </p:cNvPr>
          <p:cNvSpPr txBox="1"/>
          <p:nvPr/>
        </p:nvSpPr>
        <p:spPr>
          <a:xfrm>
            <a:off x="8505839" y="4195448"/>
            <a:ext cx="217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556E7A9-03D7-D765-6B39-6AF5164138B5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6685"/>
            <a:ext cx="1771200" cy="12672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483E5B-2D71-460B-AF77-37F85F07605F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91498"/>
            <a:ext cx="1771200" cy="1267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D0EC8B-0079-BDEA-33F5-594531738B79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00" y="3169470"/>
            <a:ext cx="1771200" cy="1267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40C099-C541-CADE-2200-9B63206AC21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845" y="4433892"/>
            <a:ext cx="1771200" cy="12672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85231C8-9F37-812D-B67F-6BDC647EC586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845" y="5685945"/>
            <a:ext cx="1771200" cy="1267200"/>
          </a:xfrm>
          <a:prstGeom prst="rect">
            <a:avLst/>
          </a:prstGeom>
        </p:spPr>
      </p:pic>
      <p:pic>
        <p:nvPicPr>
          <p:cNvPr id="9" name="Picture 2" descr="senado-federal-logo-1">
            <a:extLst>
              <a:ext uri="{FF2B5EF4-FFF2-40B4-BE49-F238E27FC236}">
                <a16:creationId xmlns:a16="http://schemas.microsoft.com/office/drawing/2014/main" id="{3F16EADD-FB26-1EFB-F7CC-821DCC36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779045" y="21129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</a:t>
            </a:r>
            <a:r>
              <a:rPr lang="pt-B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Misallocation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89DEE1E-E33E-81D6-D3DC-71EEAF26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020544"/>
            <a:ext cx="80295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6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1C12DFB-ECB1-8AB9-E8DC-49C58E4D3D44}"/>
              </a:ext>
            </a:extLst>
          </p:cNvPr>
          <p:cNvSpPr txBox="1">
            <a:spLocks/>
          </p:cNvSpPr>
          <p:nvPr/>
        </p:nvSpPr>
        <p:spPr>
          <a:xfrm>
            <a:off x="1779045" y="21129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Crítica : </a:t>
            </a:r>
            <a:r>
              <a:rPr lang="pt-B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Misallocation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71B96C-4B98-C1EB-B02C-7C04D0AF21EF}"/>
              </a:ext>
            </a:extLst>
          </p:cNvPr>
          <p:cNvSpPr txBox="1"/>
          <p:nvPr/>
        </p:nvSpPr>
        <p:spPr>
          <a:xfrm>
            <a:off x="2996045" y="1571672"/>
            <a:ext cx="8335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Concentradora do Desenvolvimento e mantenedora do status quo de desigualdade.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Ignora o papel indutor do Estado na busca do desenvolvimento econômico e social.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Ignora  externalidade positiva gerada pela própria complexidade logística que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deixa um rastro de atividades econômicas no longo caminho até os mercados de consumo.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Ignora a Integração com a Economia Nacional e Global</a:t>
            </a:r>
          </a:p>
        </p:txBody>
      </p:sp>
    </p:spTree>
    <p:extLst>
      <p:ext uri="{BB962C8B-B14F-4D97-AF65-F5344CB8AC3E}">
        <p14:creationId xmlns:p14="http://schemas.microsoft.com/office/powerpoint/2010/main" val="3684910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6855ABA7-2B09-FB97-6BBE-5AB813B25E75}"/>
              </a:ext>
            </a:extLst>
          </p:cNvPr>
          <p:cNvSpPr txBox="1">
            <a:spLocks/>
          </p:cNvSpPr>
          <p:nvPr/>
        </p:nvSpPr>
        <p:spPr>
          <a:xfrm>
            <a:off x="97277" y="1792052"/>
            <a:ext cx="2976670" cy="28745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0000">
              <a:spcBef>
                <a:spcPct val="0"/>
              </a:spcBef>
            </a:pPr>
            <a:r>
              <a:rPr lang="pt-BR" sz="4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Há espaço na Economia Moderna ?</a:t>
            </a:r>
          </a:p>
          <a:p>
            <a:pPr defTabSz="720000"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6D1A03-EBAB-35F9-4F74-D77C6DD91993}"/>
              </a:ext>
            </a:extLst>
          </p:cNvPr>
          <p:cNvSpPr txBox="1"/>
          <p:nvPr/>
        </p:nvSpPr>
        <p:spPr>
          <a:xfrm>
            <a:off x="3394971" y="2054814"/>
            <a:ext cx="517107" cy="50910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0FD2B3-1BFB-45DF-8BB6-04788F3A4344}"/>
              </a:ext>
            </a:extLst>
          </p:cNvPr>
          <p:cNvSpPr txBox="1"/>
          <p:nvPr/>
        </p:nvSpPr>
        <p:spPr>
          <a:xfrm>
            <a:off x="3394971" y="3784969"/>
            <a:ext cx="517107" cy="50910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52691D-64EF-1F22-83E8-FA18A73F8195}"/>
              </a:ext>
            </a:extLst>
          </p:cNvPr>
          <p:cNvSpPr txBox="1"/>
          <p:nvPr/>
        </p:nvSpPr>
        <p:spPr>
          <a:xfrm>
            <a:off x="4550526" y="1928583"/>
            <a:ext cx="382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Case UK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0F6050-669D-F41C-23D0-DB62518B4AF2}"/>
              </a:ext>
            </a:extLst>
          </p:cNvPr>
          <p:cNvSpPr txBox="1"/>
          <p:nvPr/>
        </p:nvSpPr>
        <p:spPr>
          <a:xfrm>
            <a:off x="4550526" y="3415065"/>
            <a:ext cx="382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Relatório UNCTAD 2019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FFBB5D-0950-74FA-73A7-138B5ECF9D3A}"/>
              </a:ext>
            </a:extLst>
          </p:cNvPr>
          <p:cNvSpPr txBox="1"/>
          <p:nvPr/>
        </p:nvSpPr>
        <p:spPr>
          <a:xfrm>
            <a:off x="3018065" y="6211669"/>
            <a:ext cx="615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493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6855ABA7-2B09-FB97-6BBE-5AB813B25E75}"/>
              </a:ext>
            </a:extLst>
          </p:cNvPr>
          <p:cNvSpPr txBox="1">
            <a:spLocks/>
          </p:cNvSpPr>
          <p:nvPr/>
        </p:nvSpPr>
        <p:spPr>
          <a:xfrm>
            <a:off x="1807027" y="8597"/>
            <a:ext cx="8521459" cy="9297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 O Case UK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96C8CD-B2E1-3F31-D113-0D144B385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76" y="2857703"/>
            <a:ext cx="5624047" cy="92972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AFA1591-5BBA-D3BF-2CFB-B1CEFFB66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76" y="3805618"/>
            <a:ext cx="4083395" cy="22937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28FD982-625B-7DCC-A37B-736888835E0E}"/>
              </a:ext>
            </a:extLst>
          </p:cNvPr>
          <p:cNvSpPr txBox="1"/>
          <p:nvPr/>
        </p:nvSpPr>
        <p:spPr>
          <a:xfrm>
            <a:off x="4777111" y="3683369"/>
            <a:ext cx="52093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1414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ithSans"/>
              </a:rPr>
              <a:t>Can "free ports" spark a post-Brexit manufacturing boom? Jonty Bloom reports from Teesside, which plans to become the UK's newest free port, offering customs-free imports and hoping </a:t>
            </a:r>
            <a:r>
              <a:rPr lang="en-US" sz="2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ithSans"/>
              </a:rPr>
              <a:t>to bring back manufacturing jobs.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9B5DE783-56C7-A1E4-9B45-226FAADB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821" y="1128732"/>
            <a:ext cx="7773074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ECAD9A-B18A-5515-D074-BF63EFCF2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16" y="1517522"/>
            <a:ext cx="5730737" cy="228619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2AD767-22C3-BAEF-BF65-7D92AF765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20" y="4197379"/>
            <a:ext cx="5494331" cy="12726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6D53898-810F-5DD7-BFC9-ED3F59FE2F56}"/>
              </a:ext>
            </a:extLst>
          </p:cNvPr>
          <p:cNvSpPr txBox="1"/>
          <p:nvPr/>
        </p:nvSpPr>
        <p:spPr>
          <a:xfrm>
            <a:off x="5808043" y="1791846"/>
            <a:ext cx="43937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https://www.express.co.uk/news/politics/1149966/boris-johnson-prime-minister-free-ports-uk-economy-tory-hustings-jeremy-hunt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5771ED5-B1B5-075D-D144-F1E5BEFDC501}"/>
              </a:ext>
            </a:extLst>
          </p:cNvPr>
          <p:cNvSpPr txBox="1"/>
          <p:nvPr/>
        </p:nvSpPr>
        <p:spPr>
          <a:xfrm>
            <a:off x="6233618" y="4460734"/>
            <a:ext cx="361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https://www.bbc.com/news/uk-48868234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CEDB7F-9090-0A61-971E-C5AB25E93775}"/>
              </a:ext>
            </a:extLst>
          </p:cNvPr>
          <p:cNvSpPr txBox="1">
            <a:spLocks/>
          </p:cNvSpPr>
          <p:nvPr/>
        </p:nvSpPr>
        <p:spPr>
          <a:xfrm>
            <a:off x="1807027" y="8597"/>
            <a:ext cx="8521459" cy="9297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 O Case UK</a:t>
            </a:r>
          </a:p>
        </p:txBody>
      </p:sp>
    </p:spTree>
    <p:extLst>
      <p:ext uri="{BB962C8B-B14F-4D97-AF65-F5344CB8AC3E}">
        <p14:creationId xmlns:p14="http://schemas.microsoft.com/office/powerpoint/2010/main" val="23836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30AA2A-52C1-4561-A073-E570F01F3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5" y="1015766"/>
            <a:ext cx="6583996" cy="534691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60219F-DD74-291B-76CC-9B4876F2D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614" y="4364953"/>
            <a:ext cx="5968137" cy="220719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962318-672A-688C-AC68-BF51FED46BAF}"/>
              </a:ext>
            </a:extLst>
          </p:cNvPr>
          <p:cNvSpPr txBox="1"/>
          <p:nvPr/>
        </p:nvSpPr>
        <p:spPr>
          <a:xfrm>
            <a:off x="6961385" y="1728914"/>
            <a:ext cx="25324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https://www.gov.uk/government/publications/the-free-zones-customs-excise-and-vat-regulations-2021/the-free-zones-customs-excise-and-vat-regulations-2021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78381E-FD3A-A1F5-FCF8-25D3363C0A73}"/>
              </a:ext>
            </a:extLst>
          </p:cNvPr>
          <p:cNvSpPr txBox="1">
            <a:spLocks/>
          </p:cNvSpPr>
          <p:nvPr/>
        </p:nvSpPr>
        <p:spPr>
          <a:xfrm>
            <a:off x="1807027" y="8597"/>
            <a:ext cx="8521459" cy="9297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 O Case UK</a:t>
            </a:r>
          </a:p>
        </p:txBody>
      </p:sp>
    </p:spTree>
    <p:extLst>
      <p:ext uri="{BB962C8B-B14F-4D97-AF65-F5344CB8AC3E}">
        <p14:creationId xmlns:p14="http://schemas.microsoft.com/office/powerpoint/2010/main" val="85024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704E765-0E68-CC3F-A1CA-5B9DE2292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02" y="965005"/>
            <a:ext cx="5693198" cy="4860350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E40A0F07-D5F5-1DA1-6998-18EB26D1F1B6}"/>
              </a:ext>
            </a:extLst>
          </p:cNvPr>
          <p:cNvSpPr txBox="1">
            <a:spLocks/>
          </p:cNvSpPr>
          <p:nvPr/>
        </p:nvSpPr>
        <p:spPr>
          <a:xfrm>
            <a:off x="1807027" y="8597"/>
            <a:ext cx="8521459" cy="9297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 O Case 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A61A1-553E-C0F5-5067-6D8BA7BA9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6" y="2524477"/>
            <a:ext cx="8421683" cy="43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18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6855ABA7-2B09-FB97-6BBE-5AB813B25E75}"/>
              </a:ext>
            </a:extLst>
          </p:cNvPr>
          <p:cNvSpPr txBox="1">
            <a:spLocks/>
          </p:cNvSpPr>
          <p:nvPr/>
        </p:nvSpPr>
        <p:spPr>
          <a:xfrm>
            <a:off x="1817793" y="8597"/>
            <a:ext cx="8382000" cy="9297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ESTUDOS SOBRE A ZFM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39B6F2-47FD-EF48-C283-78410752B40F}"/>
              </a:ext>
            </a:extLst>
          </p:cNvPr>
          <p:cNvSpPr txBox="1"/>
          <p:nvPr/>
        </p:nvSpPr>
        <p:spPr>
          <a:xfrm>
            <a:off x="4306993" y="1062025"/>
            <a:ext cx="5892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 polo industrial foi um importante dispositivo para alcançar o desenvolvimento almejado, povoando uma região considerada deserta e exposta a ameaças externas à época. </a:t>
            </a:r>
            <a:r>
              <a:rPr lang="pt-B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Garantiu a melhoria dos padrões de trabalho e das condições sociais no distrito de Manaus e se tornou a principal força motriz do emprego regional, aumento de salários e crescimento nas últimas décadas</a:t>
            </a:r>
            <a:r>
              <a:rPr lang="pt-BR" sz="2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Utilizando os resíduos e as técnicas de fronteira estocástica para estimar os desempenhos trabalhista e social da Zona Franca de Manaus, a análise confirma que a implantação da zona econômica especial colaborou para a eficiência trabalhista e social da área – em comparação com outros importantes municípios industriais brasileiros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E9AD9A-651B-E6E9-C0BE-D3CA7BB82CE8}"/>
              </a:ext>
            </a:extLst>
          </p:cNvPr>
          <p:cNvSpPr txBox="1"/>
          <p:nvPr/>
        </p:nvSpPr>
        <p:spPr>
          <a:xfrm>
            <a:off x="225214" y="5107065"/>
            <a:ext cx="3483186" cy="83099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LOUISIANA</a:t>
            </a:r>
            <a:r>
              <a:rPr lang="pt-BR" sz="1800" b="1" i="0" u="none" strike="noStrike" baseline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CAVALCANTI TEIXEIRA, </a:t>
            </a:r>
            <a:r>
              <a:rPr lang="pt-BR" sz="2400" b="1" i="0" u="none" strike="noStrike" baseline="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</a:t>
            </a:r>
            <a:r>
              <a:rPr lang="pt-BR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pt-BR" sz="2400" b="1" i="0" u="none" strike="noStrike" baseline="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</a:t>
            </a:r>
            <a:endParaRPr lang="pt-BR" sz="1800" b="0" i="0" u="none" strike="noStrike" baseline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7EDD2C-0BF8-8042-A9D2-C22CF8B7052F}"/>
              </a:ext>
            </a:extLst>
          </p:cNvPr>
          <p:cNvSpPr txBox="1"/>
          <p:nvPr/>
        </p:nvSpPr>
        <p:spPr>
          <a:xfrm>
            <a:off x="431800" y="1217284"/>
            <a:ext cx="32766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“Labor standards and social conditions in free trade zones: the case of the Manaus free trade zone.”</a:t>
            </a:r>
          </a:p>
        </p:txBody>
      </p:sp>
    </p:spTree>
    <p:extLst>
      <p:ext uri="{BB962C8B-B14F-4D97-AF65-F5344CB8AC3E}">
        <p14:creationId xmlns:p14="http://schemas.microsoft.com/office/powerpoint/2010/main" val="165973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C7E4D3-1A76-388F-48C9-107030055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66" y="1184797"/>
            <a:ext cx="3748519" cy="545730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50C9F47-73F6-047E-A3D0-63ED10E3782D}"/>
              </a:ext>
            </a:extLst>
          </p:cNvPr>
          <p:cNvSpPr txBox="1"/>
          <p:nvPr/>
        </p:nvSpPr>
        <p:spPr>
          <a:xfrm>
            <a:off x="4554935" y="1184797"/>
            <a:ext cx="52959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“Todos os dados apresentados indicam que a verdadeira função do PIM  é a de um catalisador econômico que de um lado alivia a pressão sobre a floresta amazônica e por outro lado é capaz de canalizar recursos financeiros para a educação e desenvolvimento de C,T</a:t>
            </a:r>
            <a:r>
              <a:rPr lang="pt-BR" sz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&amp;</a:t>
            </a:r>
            <a:r>
              <a:rPr lang="pt-BR" sz="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 que por sua vez impulsionam o desenvolvimento de tecnologias e inovações de processos econômicos sustentáveis ao longo prazo”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41D9C7F-EEF5-9F65-66ED-9EFB3F0E832A}"/>
              </a:ext>
            </a:extLst>
          </p:cNvPr>
          <p:cNvSpPr txBox="1"/>
          <p:nvPr/>
        </p:nvSpPr>
        <p:spPr>
          <a:xfrm>
            <a:off x="6267900" y="4901853"/>
            <a:ext cx="310528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1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Norbert </a:t>
            </a:r>
            <a:r>
              <a:rPr lang="pt-BR" sz="18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Fenzl</a:t>
            </a:r>
            <a:r>
              <a:rPr lang="pt-BR" sz="1800" dirty="0">
                <a:solidFill>
                  <a:srgbClr val="008000"/>
                </a:solidFill>
              </a:rPr>
              <a:t>, </a:t>
            </a:r>
            <a:r>
              <a:rPr lang="pt-BR" sz="18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</a:t>
            </a:r>
            <a:r>
              <a:rPr lang="pt-BR" sz="1800" dirty="0">
                <a:solidFill>
                  <a:srgbClr val="008000"/>
                </a:solidFill>
              </a:rPr>
              <a:t>,</a:t>
            </a:r>
          </a:p>
          <a:p>
            <a:pPr algn="r" eaLnBrk="1" hangingPunct="1">
              <a:defRPr/>
            </a:pPr>
            <a:r>
              <a:rPr lang="pt-BR" sz="1000" dirty="0">
                <a:solidFill>
                  <a:srgbClr val="008000"/>
                </a:solidFill>
              </a:rPr>
              <a:t> </a:t>
            </a:r>
          </a:p>
          <a:p>
            <a:pPr algn="r" eaLnBrk="1" hangingPunct="1">
              <a:defRPr/>
            </a:pPr>
            <a:r>
              <a:rPr lang="pt-BR" sz="1800" b="1" dirty="0">
                <a:solidFill>
                  <a:srgbClr val="008000"/>
                </a:solidFill>
                <a:latin typeface="Arial Narrow" pitchFamily="34" charset="0"/>
              </a:rPr>
              <a:t>CORDIS</a:t>
            </a:r>
            <a:r>
              <a:rPr lang="pt-BR" sz="1800" dirty="0">
                <a:solidFill>
                  <a:srgbClr val="008000"/>
                </a:solidFill>
                <a:latin typeface="Arial Narrow" pitchFamily="34" charset="0"/>
              </a:rPr>
              <a:t> - Community </a:t>
            </a:r>
            <a:r>
              <a:rPr lang="pt-BR" sz="1800" dirty="0" err="1">
                <a:solidFill>
                  <a:srgbClr val="008000"/>
                </a:solidFill>
                <a:latin typeface="Arial Narrow" pitchFamily="34" charset="0"/>
              </a:rPr>
              <a:t>Research</a:t>
            </a:r>
            <a:r>
              <a:rPr lang="pt-BR" sz="1800" dirty="0">
                <a:solidFill>
                  <a:srgbClr val="008000"/>
                </a:solidFill>
                <a:latin typeface="Arial Narrow" pitchFamily="34" charset="0"/>
              </a:rPr>
              <a:t> &amp; </a:t>
            </a:r>
            <a:r>
              <a:rPr lang="pt-BR" sz="1800" dirty="0" err="1">
                <a:solidFill>
                  <a:srgbClr val="008000"/>
                </a:solidFill>
                <a:latin typeface="Arial Narrow" pitchFamily="34" charset="0"/>
              </a:rPr>
              <a:t>Development</a:t>
            </a:r>
            <a:r>
              <a:rPr lang="pt-BR" sz="1800" dirty="0">
                <a:solidFill>
                  <a:srgbClr val="008000"/>
                </a:solidFill>
                <a:latin typeface="Arial Narrow" pitchFamily="34" charset="0"/>
              </a:rPr>
              <a:t> </a:t>
            </a:r>
            <a:r>
              <a:rPr lang="pt-BR" sz="1800" dirty="0" err="1">
                <a:solidFill>
                  <a:srgbClr val="008000"/>
                </a:solidFill>
                <a:latin typeface="Arial Narrow" pitchFamily="34" charset="0"/>
              </a:rPr>
              <a:t>Information</a:t>
            </a:r>
            <a:r>
              <a:rPr lang="pt-BR" sz="1800" dirty="0">
                <a:solidFill>
                  <a:srgbClr val="008000"/>
                </a:solidFill>
                <a:latin typeface="Arial Narrow" pitchFamily="34" charset="0"/>
              </a:rPr>
              <a:t> Service. </a:t>
            </a:r>
            <a:r>
              <a:rPr lang="pt-BR" sz="1800" dirty="0">
                <a:solidFill>
                  <a:srgbClr val="008000"/>
                </a:solidFill>
              </a:rPr>
              <a:t> </a:t>
            </a:r>
            <a:r>
              <a:rPr lang="pt-BR" sz="1800" dirty="0">
                <a:solidFill>
                  <a:srgbClr val="008000"/>
                </a:solidFill>
                <a:latin typeface="Arial Narrow" pitchFamily="34" charset="0"/>
              </a:rPr>
              <a:t>Bruxelas -</a:t>
            </a:r>
            <a:r>
              <a:rPr lang="pt-BR" sz="1800" dirty="0" err="1">
                <a:solidFill>
                  <a:srgbClr val="008000"/>
                </a:solidFill>
                <a:latin typeface="Arial Narrow" pitchFamily="34" charset="0"/>
              </a:rPr>
              <a:t>Belgica</a:t>
            </a:r>
            <a:endParaRPr lang="pt-BR" sz="1800" dirty="0">
              <a:solidFill>
                <a:srgbClr val="008000"/>
              </a:solidFill>
              <a:latin typeface="Arial Narrow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28A5A5-0705-01EC-BBEF-2C65381CE111}"/>
              </a:ext>
            </a:extLst>
          </p:cNvPr>
          <p:cNvSpPr txBox="1">
            <a:spLocks/>
          </p:cNvSpPr>
          <p:nvPr/>
        </p:nvSpPr>
        <p:spPr>
          <a:xfrm>
            <a:off x="1817793" y="8597"/>
            <a:ext cx="8382000" cy="9297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ESTUDOS SOBRE A ZFM</a:t>
            </a:r>
          </a:p>
        </p:txBody>
      </p:sp>
    </p:spTree>
    <p:extLst>
      <p:ext uri="{BB962C8B-B14F-4D97-AF65-F5344CB8AC3E}">
        <p14:creationId xmlns:p14="http://schemas.microsoft.com/office/powerpoint/2010/main" val="830391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8F358C40-A822-B4CB-7408-1518D2C94BED}"/>
              </a:ext>
            </a:extLst>
          </p:cNvPr>
          <p:cNvSpPr txBox="1">
            <a:spLocks/>
          </p:cNvSpPr>
          <p:nvPr/>
        </p:nvSpPr>
        <p:spPr>
          <a:xfrm>
            <a:off x="1871311" y="149004"/>
            <a:ext cx="7896807" cy="11137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0000">
              <a:spcBef>
                <a:spcPct val="0"/>
              </a:spcBef>
            </a:pPr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ZFM</a:t>
            </a:r>
          </a:p>
          <a:p>
            <a:pPr defTabSz="720000">
              <a:spcBef>
                <a:spcPct val="0"/>
              </a:spcBef>
            </a:pPr>
            <a:r>
              <a:rPr lang="pt-BR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Reforma Tributária?</a:t>
            </a:r>
            <a:endParaRPr lang="pt-BR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720000">
              <a:spcBef>
                <a:spcPct val="0"/>
              </a:spcBef>
            </a:pPr>
            <a:r>
              <a:rPr lang="pt-BR" sz="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75F1CF-190A-765D-FD28-F2BB19DA94D1}"/>
              </a:ext>
            </a:extLst>
          </p:cNvPr>
          <p:cNvSpPr txBox="1"/>
          <p:nvPr/>
        </p:nvSpPr>
        <p:spPr>
          <a:xfrm>
            <a:off x="206829" y="1366897"/>
            <a:ext cx="101357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 ZFM está mantida até 2073 com suas características de área livre de comércio, de exportação e importação, e de incentivos fiscais, nos termos dos art. 40, 92 e 92-A, do ADCT.</a:t>
            </a:r>
            <a:r>
              <a:rPr lang="pt-BR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 </a:t>
            </a:r>
            <a:r>
              <a:rPr lang="pt-BR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Mas a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extinção de tributos que a PEC e a adoção do Princípio do Destino causam enorme impacto na situação presente:</a:t>
            </a:r>
          </a:p>
          <a:p>
            <a:pPr marL="742950" indent="-742950">
              <a:buAutoNum type="arabicPeriod"/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Retiram do Amazonas em torno </a:t>
            </a: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 R$ 4,0 bilhões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 Arrecadação de ICMS </a:t>
            </a: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que são transferidos para outros Estados;</a:t>
            </a:r>
          </a:p>
          <a:p>
            <a:pPr marL="742950" indent="-742950">
              <a:buAutoNum type="arabicPeriod"/>
            </a:pP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Anulam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as bases de cálculo das Contribuições de Contrapartida na ordem de </a:t>
            </a: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R$ 2,6 bilhões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742950" indent="-742950">
              <a:buAutoNum type="arabicPeriod"/>
            </a:pPr>
            <a:r>
              <a:rPr lang="pt-BR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Retiram a competitividade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para se produzir em </a:t>
            </a:r>
            <a:r>
              <a:rPr lang="pt-BR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Manausimpõe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que se faça um novo desenho para preservar a competitividade da Zona Franca de Manaus. </a:t>
            </a:r>
          </a:p>
        </p:txBody>
      </p:sp>
    </p:spTree>
    <p:extLst>
      <p:ext uri="{BB962C8B-B14F-4D97-AF65-F5344CB8AC3E}">
        <p14:creationId xmlns:p14="http://schemas.microsoft.com/office/powerpoint/2010/main" val="360675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24">
            <a:extLst>
              <a:ext uri="{FF2B5EF4-FFF2-40B4-BE49-F238E27FC236}">
                <a16:creationId xmlns:a16="http://schemas.microsoft.com/office/drawing/2014/main" id="{7E5352F5-6E2A-5679-CF47-FABB36E20DF5}"/>
              </a:ext>
            </a:extLst>
          </p:cNvPr>
          <p:cNvSpPr/>
          <p:nvPr/>
        </p:nvSpPr>
        <p:spPr>
          <a:xfrm>
            <a:off x="1975295" y="190614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AD5B3B0-E1E7-E3C6-177A-398A0E180696}"/>
              </a:ext>
            </a:extLst>
          </p:cNvPr>
          <p:cNvSpPr txBox="1"/>
          <p:nvPr/>
        </p:nvSpPr>
        <p:spPr>
          <a:xfrm>
            <a:off x="3332872" y="385569"/>
            <a:ext cx="718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pt-BR" dirty="0"/>
              <a:t>Gênese &amp; Evolução</a:t>
            </a:r>
          </a:p>
          <a:p>
            <a:pPr algn="ctr"/>
            <a:r>
              <a:rPr lang="pt-BR" dirty="0"/>
              <a:t>Dados Básicos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9" name="object 25">
            <a:extLst>
              <a:ext uri="{FF2B5EF4-FFF2-40B4-BE49-F238E27FC236}">
                <a16:creationId xmlns:a16="http://schemas.microsoft.com/office/drawing/2014/main" id="{6432E697-444E-663C-CBB1-724B71F31C66}"/>
              </a:ext>
            </a:extLst>
          </p:cNvPr>
          <p:cNvSpPr txBox="1">
            <a:spLocks/>
          </p:cNvSpPr>
          <p:nvPr/>
        </p:nvSpPr>
        <p:spPr>
          <a:xfrm>
            <a:off x="2888425" y="1065064"/>
            <a:ext cx="8726439" cy="4987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>
              <a:defRPr sz="5200" b="0" i="0">
                <a:solidFill>
                  <a:srgbClr val="0E065A"/>
                </a:solidFill>
                <a:latin typeface="Century Gothic"/>
                <a:ea typeface="+mn-ea"/>
                <a:cs typeface="Century Gothic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7305" marR="688975" lvl="0" algn="ctr" defTabSz="914400" eaLnBrk="1" fontAlgn="auto" latinLnBrk="0" hangingPunct="1">
              <a:lnSpc>
                <a:spcPct val="1002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>
                <a:tab pos="925830" algn="l"/>
              </a:tabLst>
              <a:defRPr/>
            </a:pPr>
            <a:endParaRPr lang="pt-BR" sz="3200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riam" panose="020F0502020204030204" pitchFamily="34" charset="-79"/>
              <a:ea typeface="Cambria" panose="02040503050406030204" pitchFamily="18" charset="0"/>
              <a:cs typeface="Miriam" panose="020F0502020204030204" pitchFamily="34" charset="-79"/>
            </a:endParaRPr>
          </a:p>
          <a:p>
            <a:pPr marL="541338" marR="688975" indent="-514350">
              <a:lnSpc>
                <a:spcPct val="100200"/>
              </a:lnSpc>
              <a:spcBef>
                <a:spcPts val="95"/>
              </a:spcBef>
              <a:buFont typeface="+mj-lt"/>
              <a:buAutoNum type="romanUcPeriod"/>
              <a:tabLst>
                <a:tab pos="925830" algn="l"/>
              </a:tabLst>
              <a:defRPr/>
            </a:pPr>
            <a:r>
              <a:rPr lang="pt-BR" sz="32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F0502020204030204" pitchFamily="34" charset="-79"/>
                <a:ea typeface="Cambria" panose="02040503050406030204" pitchFamily="18" charset="0"/>
                <a:cs typeface="Miriam" panose="020F0502020204030204" pitchFamily="34" charset="-79"/>
              </a:rPr>
              <a:t>As razões que um dia a justificaram ainda persistem? </a:t>
            </a:r>
          </a:p>
          <a:p>
            <a:pPr marL="541338" marR="688975" indent="-514350">
              <a:lnSpc>
                <a:spcPct val="100200"/>
              </a:lnSpc>
              <a:spcBef>
                <a:spcPts val="95"/>
              </a:spcBef>
              <a:buFont typeface="+mj-lt"/>
              <a:buAutoNum type="romanUcPeriod"/>
              <a:tabLst>
                <a:tab pos="925830" algn="l"/>
              </a:tabLst>
              <a:defRPr/>
            </a:pPr>
            <a:endParaRPr lang="pt-BR" sz="3200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riam" panose="020F0502020204030204" pitchFamily="34" charset="-79"/>
              <a:ea typeface="Cambria" panose="02040503050406030204" pitchFamily="18" charset="0"/>
              <a:cs typeface="Miriam" panose="020F0502020204030204" pitchFamily="34" charset="-79"/>
            </a:endParaRPr>
          </a:p>
          <a:p>
            <a:pPr marL="541338" marR="688975" indent="-514350">
              <a:lnSpc>
                <a:spcPct val="100200"/>
              </a:lnSpc>
              <a:spcBef>
                <a:spcPts val="95"/>
              </a:spcBef>
              <a:buFont typeface="+mj-lt"/>
              <a:buAutoNum type="romanUcPeriod"/>
              <a:tabLst>
                <a:tab pos="925830" algn="l"/>
              </a:tabLst>
              <a:defRPr/>
            </a:pPr>
            <a:r>
              <a:rPr lang="pt-BR" sz="32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F0502020204030204" pitchFamily="34" charset="-79"/>
                <a:ea typeface="Cambria" panose="02040503050406030204" pitchFamily="18" charset="0"/>
                <a:cs typeface="Miriam" panose="020F0502020204030204" pitchFamily="34" charset="-79"/>
              </a:rPr>
              <a:t>Quais os resultados? </a:t>
            </a:r>
          </a:p>
          <a:p>
            <a:pPr marL="925830" marR="688975" lvl="0" indent="-898525" defTabSz="914400" eaLnBrk="1" fontAlgn="auto" latinLnBrk="0" hangingPunct="1">
              <a:lnSpc>
                <a:spcPct val="100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>
                <a:tab pos="925830" algn="l"/>
              </a:tabLst>
              <a:defRPr/>
            </a:pPr>
            <a:endParaRPr lang="pt-BR" sz="3200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riam" panose="020F0502020204030204" pitchFamily="34" charset="-79"/>
              <a:ea typeface="Cambria" panose="02040503050406030204" pitchFamily="18" charset="0"/>
              <a:cs typeface="Miriam" panose="020F0502020204030204" pitchFamily="34" charset="-79"/>
            </a:endParaRPr>
          </a:p>
          <a:p>
            <a:pPr marL="541338" marR="5080" lvl="0" indent="-528638">
              <a:buFont typeface="+mj-lt"/>
              <a:buAutoNum type="romanUcPeriod"/>
              <a:tabLst>
                <a:tab pos="541338" algn="l"/>
              </a:tabLst>
            </a:pPr>
            <a:r>
              <a:rPr lang="pt-BR" sz="32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F0502020204030204" pitchFamily="34" charset="-79"/>
                <a:ea typeface="Cambria" panose="02040503050406030204" pitchFamily="18" charset="0"/>
                <a:cs typeface="Miriam" panose="020F0502020204030204" pitchFamily="34" charset="-79"/>
              </a:rPr>
              <a:t>Há espaço na economia moderna para tal modelo? </a:t>
            </a:r>
          </a:p>
          <a:p>
            <a:pPr marL="526415" marR="5080" lvl="0" indent="-514350">
              <a:buFont typeface="+mj-lt"/>
              <a:buAutoNum type="romanUcPeriod"/>
              <a:tabLst>
                <a:tab pos="925830" algn="l"/>
              </a:tabLst>
            </a:pPr>
            <a:endParaRPr lang="pt-BR" sz="3200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riam" panose="020F0502020204030204" pitchFamily="34" charset="-79"/>
              <a:ea typeface="Cambria" panose="02040503050406030204" pitchFamily="18" charset="0"/>
              <a:cs typeface="Miriam" panose="020F0502020204030204" pitchFamily="34" charset="-79"/>
            </a:endParaRPr>
          </a:p>
          <a:p>
            <a:pPr marL="541338" marR="5080" lvl="0" indent="-541338">
              <a:buFont typeface="+mj-lt"/>
              <a:buAutoNum type="romanUcPeriod"/>
              <a:tabLst>
                <a:tab pos="627063" algn="l"/>
              </a:tabLst>
            </a:pPr>
            <a:r>
              <a:rPr lang="pt-BR" sz="32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F0502020204030204" pitchFamily="34" charset="-79"/>
                <a:ea typeface="Cambria" panose="02040503050406030204" pitchFamily="18" charset="0"/>
                <a:cs typeface="Miriam" panose="020F0502020204030204" pitchFamily="34" charset="-79"/>
              </a:rPr>
              <a:t>É compatível com o modelo tributário proposto?</a:t>
            </a:r>
          </a:p>
        </p:txBody>
      </p:sp>
    </p:spTree>
    <p:extLst>
      <p:ext uri="{BB962C8B-B14F-4D97-AF65-F5344CB8AC3E}">
        <p14:creationId xmlns:p14="http://schemas.microsoft.com/office/powerpoint/2010/main" val="3543479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8F358C40-A822-B4CB-7408-1518D2C94BED}"/>
              </a:ext>
            </a:extLst>
          </p:cNvPr>
          <p:cNvSpPr txBox="1">
            <a:spLocks/>
          </p:cNvSpPr>
          <p:nvPr/>
        </p:nvSpPr>
        <p:spPr>
          <a:xfrm>
            <a:off x="1871311" y="149004"/>
            <a:ext cx="7896807" cy="11137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0000">
              <a:spcBef>
                <a:spcPct val="0"/>
              </a:spcBef>
            </a:pPr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ZFM</a:t>
            </a:r>
          </a:p>
          <a:p>
            <a:pPr defTabSz="720000">
              <a:spcBef>
                <a:spcPct val="0"/>
              </a:spcBef>
            </a:pPr>
            <a:r>
              <a:rPr lang="pt-BR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Reforma Tributária - Preocupações</a:t>
            </a:r>
            <a:endParaRPr lang="pt-BR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720000">
              <a:spcBef>
                <a:spcPct val="0"/>
              </a:spcBef>
            </a:pPr>
            <a:r>
              <a:rPr lang="pt-BR" sz="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E133E39-8432-B64C-3E7C-76C5FF4E1C20}"/>
              </a:ext>
            </a:extLst>
          </p:cNvPr>
          <p:cNvSpPr txBox="1"/>
          <p:nvPr/>
        </p:nvSpPr>
        <p:spPr>
          <a:xfrm>
            <a:off x="258594" y="1461720"/>
            <a:ext cx="40603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ARRECADAÇÃO</a:t>
            </a:r>
          </a:p>
          <a:p>
            <a:pPr algn="ctr"/>
            <a:endParaRPr lang="pt-BR" dirty="0">
              <a:solidFill>
                <a:srgbClr val="1F38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0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adoção do Princípio do Destino “puro” foi tratado como um dado da realidade, sem aprofundamento, mas é apenas um escolha técnica e política.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Impacto das atividades produtivas na origem</a:t>
            </a:r>
            <a:r>
              <a:rPr lang="pt-BR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A23E10C-D72D-FAE6-2313-5CA9B055B7D0}"/>
              </a:ext>
            </a:extLst>
          </p:cNvPr>
          <p:cNvSpPr txBox="1"/>
          <p:nvPr/>
        </p:nvSpPr>
        <p:spPr>
          <a:xfrm>
            <a:off x="4481558" y="1352863"/>
            <a:ext cx="5846928" cy="390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COMPETITIVIDADE</a:t>
            </a:r>
          </a:p>
          <a:p>
            <a:r>
              <a:rPr lang="pt-BR" sz="20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se discute a obrigação de manter a competitividade do modelo Zona Franca, mas a forma de fazê-lo?  </a:t>
            </a:r>
          </a:p>
          <a:p>
            <a:r>
              <a:rPr lang="pt-BR" sz="20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 proposta </a:t>
            </a:r>
            <a:r>
              <a:rPr lang="pt-BR" sz="2000" dirty="0" err="1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CCif</a:t>
            </a:r>
            <a:r>
              <a:rPr lang="pt-BR" sz="20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desoneração e  devolução de parte da tributação.</a:t>
            </a:r>
          </a:p>
          <a:p>
            <a:r>
              <a:rPr lang="pt-BR" sz="20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 uso do IPI  e do Seletivo, tem implicações de limitação temporal e injunções que já levaram a questionamento na OMC</a:t>
            </a:r>
          </a:p>
          <a:p>
            <a:endParaRPr lang="pt-BR" sz="2000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000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A6EEEF-737C-1A28-EEEA-4347D06945A0}"/>
              </a:ext>
            </a:extLst>
          </p:cNvPr>
          <p:cNvSpPr txBox="1"/>
          <p:nvPr/>
        </p:nvSpPr>
        <p:spPr>
          <a:xfrm>
            <a:off x="674913" y="5107065"/>
            <a:ext cx="9252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CLAREZA NO COMANDO CONSTITUCIONAL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A LC DESENHE OS MECANISMOS QUE ASSEGURE ESSE MODELO EXITOSO</a:t>
            </a:r>
          </a:p>
        </p:txBody>
      </p:sp>
    </p:spTree>
    <p:extLst>
      <p:ext uri="{BB962C8B-B14F-4D97-AF65-F5344CB8AC3E}">
        <p14:creationId xmlns:p14="http://schemas.microsoft.com/office/powerpoint/2010/main" val="304871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8F358C40-A822-B4CB-7408-1518D2C94BED}"/>
              </a:ext>
            </a:extLst>
          </p:cNvPr>
          <p:cNvSpPr txBox="1">
            <a:spLocks/>
          </p:cNvSpPr>
          <p:nvPr/>
        </p:nvSpPr>
        <p:spPr>
          <a:xfrm>
            <a:off x="1871311" y="149004"/>
            <a:ext cx="7896807" cy="11137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0000">
              <a:spcBef>
                <a:spcPct val="0"/>
              </a:spcBef>
            </a:pPr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ZFM</a:t>
            </a:r>
          </a:p>
          <a:p>
            <a:pPr defTabSz="720000">
              <a:spcBef>
                <a:spcPct val="0"/>
              </a:spcBef>
            </a:pPr>
            <a:r>
              <a:rPr lang="pt-BR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Reforma Tributária?</a:t>
            </a:r>
            <a:endParaRPr lang="pt-BR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720000">
              <a:spcBef>
                <a:spcPct val="0"/>
              </a:spcBef>
            </a:pPr>
            <a:r>
              <a:rPr lang="pt-BR" sz="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75F1CF-190A-765D-FD28-F2BB19DA94D1}"/>
              </a:ext>
            </a:extLst>
          </p:cNvPr>
          <p:cNvSpPr txBox="1"/>
          <p:nvPr/>
        </p:nvSpPr>
        <p:spPr>
          <a:xfrm>
            <a:off x="3712029" y="1438987"/>
            <a:ext cx="2383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 QUE FAZER 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133E39-8432-B64C-3E7C-76C5FF4E1C20}"/>
              </a:ext>
            </a:extLst>
          </p:cNvPr>
          <p:cNvSpPr txBox="1"/>
          <p:nvPr/>
        </p:nvSpPr>
        <p:spPr>
          <a:xfrm>
            <a:off x="272144" y="2137406"/>
            <a:ext cx="96556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EMITIR O COMANDO PARA QUE A LEI COMPLEMENTAR ADOTE OS MECANISMOS NECESSÁRIOS PARA A MANUTENÇÃO DA COMPETITIVIDADE E DA ARRECADAÇÃO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Prever que  os mecanismos possam ser de quaisquer natureza: </a:t>
            </a:r>
            <a:r>
              <a:rPr lang="pt-PT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fiscal, parafiscal, econômica ou financeira, usados isolada ou conjuntamente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Assegurar que possam ser exigidas contribuições pelo Estado de contrapartida aos beneficios concedidos, quando adotados os mecanimos de manutenção da competitividade.</a:t>
            </a:r>
            <a:endParaRPr lang="pt-BR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IPI não deve ser a âncora, mesmo na transição, da manutenção da competitividade (Vide Contestações da OMC pendentes.)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1F386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571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B853A34-D259-9EFB-209B-9BF2803C75CE}"/>
              </a:ext>
            </a:extLst>
          </p:cNvPr>
          <p:cNvSpPr txBox="1"/>
          <p:nvPr/>
        </p:nvSpPr>
        <p:spPr>
          <a:xfrm>
            <a:off x="2621526" y="1728914"/>
            <a:ext cx="4672892" cy="43581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pt-BR"/>
            </a:defPPr>
            <a:lvl1pPr indent="0" algn="ctr" defTabSz="7200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4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>
                <a:solidFill>
                  <a:schemeClr val="bg1"/>
                </a:solidFill>
              </a:rPr>
              <a:t>E para além do PIM?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Como tornar efetiva a Diversificação ?</a:t>
            </a:r>
          </a:p>
          <a:p>
            <a:r>
              <a:rPr lang="pt-B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971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CONTRO DAS ÁGUAS   006">
            <a:extLst>
              <a:ext uri="{FF2B5EF4-FFF2-40B4-BE49-F238E27FC236}">
                <a16:creationId xmlns:a16="http://schemas.microsoft.com/office/drawing/2014/main" id="{CB232130-06F8-338C-DF4B-55B81E2597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20366" r="19568"/>
          <a:stretch>
            <a:fillRect/>
          </a:stretch>
        </p:blipFill>
        <p:spPr bwMode="auto">
          <a:xfrm>
            <a:off x="10328486" y="1728914"/>
            <a:ext cx="1836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11FC1A-05CE-E670-99BC-3CE7C7416E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86" y="3415065"/>
            <a:ext cx="1836000" cy="169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5DA4175-C822-9A26-4AF4-F45636B54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582" y="5133342"/>
            <a:ext cx="1836000" cy="1692000"/>
          </a:xfrm>
          <a:prstGeom prst="rect">
            <a:avLst/>
          </a:prstGeom>
        </p:spPr>
      </p:pic>
      <p:pic>
        <p:nvPicPr>
          <p:cNvPr id="1026" name="Picture 2" descr="Universidade Estadual do Amazonas lança edital para vestibular e SIS ...">
            <a:extLst>
              <a:ext uri="{FF2B5EF4-FFF2-40B4-BE49-F238E27FC236}">
                <a16:creationId xmlns:a16="http://schemas.microsoft.com/office/drawing/2014/main" id="{F3CF5B9D-0182-2BC8-B9B5-86D76FA3D42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86" y="8597"/>
            <a:ext cx="183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2">
            <a:extLst>
              <a:ext uri="{FF2B5EF4-FFF2-40B4-BE49-F238E27FC236}">
                <a16:creationId xmlns:a16="http://schemas.microsoft.com/office/drawing/2014/main" id="{EF8BF2EB-BAA4-8BD8-F48A-C4DE43DACDD3}"/>
              </a:ext>
            </a:extLst>
          </p:cNvPr>
          <p:cNvSpPr txBox="1"/>
          <p:nvPr/>
        </p:nvSpPr>
        <p:spPr>
          <a:xfrm>
            <a:off x="631907" y="2617138"/>
            <a:ext cx="8656638" cy="6778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dirty="0"/>
          </a:p>
        </p:txBody>
      </p:sp>
      <p:sp>
        <p:nvSpPr>
          <p:cNvPr id="8" name="CaixaDeTexto 3">
            <a:extLst>
              <a:ext uri="{FF2B5EF4-FFF2-40B4-BE49-F238E27FC236}">
                <a16:creationId xmlns:a16="http://schemas.microsoft.com/office/drawing/2014/main" id="{34E46445-A969-D469-B4EA-9C8743F64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07" y="1662534"/>
            <a:ext cx="8764587" cy="8937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 defTabSz="7200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4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altLang="pt-BR" sz="2800" dirty="0">
                <a:solidFill>
                  <a:schemeClr val="bg1"/>
                </a:solidFill>
              </a:rPr>
              <a:t>Principais segmentos que se utilizam de insumos regionais, construindo a inclusão econômica do interior do Estado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1471FF82-8DC5-5059-6565-61DBC594A457}"/>
              </a:ext>
            </a:extLst>
          </p:cNvPr>
          <p:cNvSpPr txBox="1"/>
          <p:nvPr/>
        </p:nvSpPr>
        <p:spPr>
          <a:xfrm>
            <a:off x="47714" y="3120720"/>
            <a:ext cx="2625725" cy="193899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Exploração Racional da Floresta</a:t>
            </a:r>
          </a:p>
          <a:p>
            <a:pPr eaLnBrk="1" hangingPunct="1"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Manejo Florestal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Extrativismo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96AB8F6-4831-36EF-90BA-9897EB33F3F5}"/>
              </a:ext>
            </a:extLst>
          </p:cNvPr>
          <p:cNvSpPr/>
          <p:nvPr/>
        </p:nvSpPr>
        <p:spPr>
          <a:xfrm>
            <a:off x="3047869" y="2751388"/>
            <a:ext cx="3502241" cy="2677656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Biotecnologia</a:t>
            </a:r>
          </a:p>
          <a:p>
            <a:pPr algn="ctr" eaLnBrk="1" hangingPunct="1"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Fármacos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Cosméticos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Alimentos Nutracêuticos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Insumos Industriais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Proteínas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D122321-41EE-2F16-F6C2-3062C27529AB}"/>
              </a:ext>
            </a:extLst>
          </p:cNvPr>
          <p:cNvSpPr/>
          <p:nvPr/>
        </p:nvSpPr>
        <p:spPr>
          <a:xfrm>
            <a:off x="6842207" y="2837389"/>
            <a:ext cx="3117850" cy="461665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Turismo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EAFC6F6-BB7A-43C2-4104-6F3E4E4F68D9}"/>
              </a:ext>
            </a:extLst>
          </p:cNvPr>
          <p:cNvSpPr/>
          <p:nvPr/>
        </p:nvSpPr>
        <p:spPr>
          <a:xfrm>
            <a:off x="6742349" y="4197601"/>
            <a:ext cx="3117850" cy="830997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Exploração Recursos Minerais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482E3DB-B84C-092F-2FF3-968B8DE94C84}"/>
              </a:ext>
            </a:extLst>
          </p:cNvPr>
          <p:cNvSpPr/>
          <p:nvPr/>
        </p:nvSpPr>
        <p:spPr>
          <a:xfrm>
            <a:off x="7261308" y="3459809"/>
            <a:ext cx="1363662" cy="36988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Piscicultura</a:t>
            </a:r>
          </a:p>
        </p:txBody>
      </p:sp>
      <p:sp>
        <p:nvSpPr>
          <p:cNvPr id="14" name="Seta para a direita 3">
            <a:extLst>
              <a:ext uri="{FF2B5EF4-FFF2-40B4-BE49-F238E27FC236}">
                <a16:creationId xmlns:a16="http://schemas.microsoft.com/office/drawing/2014/main" id="{DC623018-BCBC-D540-A251-14CAD7D38BCA}"/>
              </a:ext>
            </a:extLst>
          </p:cNvPr>
          <p:cNvSpPr/>
          <p:nvPr/>
        </p:nvSpPr>
        <p:spPr>
          <a:xfrm>
            <a:off x="1179595" y="5563294"/>
            <a:ext cx="8656638" cy="1013069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20000">
              <a:lnSpc>
                <a:spcPct val="90000"/>
              </a:lnSpc>
            </a:pPr>
            <a:r>
              <a:rPr lang="pt-BR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Conhecimento – Ciência, Tecnologia e Inovação</a:t>
            </a:r>
          </a:p>
        </p:txBody>
      </p:sp>
    </p:spTree>
    <p:extLst>
      <p:ext uri="{BB962C8B-B14F-4D97-AF65-F5344CB8AC3E}">
        <p14:creationId xmlns:p14="http://schemas.microsoft.com/office/powerpoint/2010/main" val="11348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3">
            <a:extLst>
              <a:ext uri="{FF2B5EF4-FFF2-40B4-BE49-F238E27FC236}">
                <a16:creationId xmlns:a16="http://schemas.microsoft.com/office/drawing/2014/main" id="{70F5F8A0-1CA5-9F64-7FC5-7AFF86542823}"/>
              </a:ext>
            </a:extLst>
          </p:cNvPr>
          <p:cNvSpPr txBox="1">
            <a:spLocks noChangeAspect="1"/>
          </p:cNvSpPr>
          <p:nvPr/>
        </p:nvSpPr>
        <p:spPr>
          <a:xfrm>
            <a:off x="1561955" y="1436671"/>
            <a:ext cx="8569325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Síntese da Abordagem de Ciência, Tecnologia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7890D3-042B-8C54-EBB2-A72E1AF924F5}"/>
              </a:ext>
            </a:extLst>
          </p:cNvPr>
          <p:cNvSpPr txBox="1"/>
          <p:nvPr/>
        </p:nvSpPr>
        <p:spPr>
          <a:xfrm>
            <a:off x="4489739" y="2423103"/>
            <a:ext cx="5724525" cy="42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Atuar em sinergia através do desenvolvimento de Rede Colaborativa.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pt-BR" sz="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Dar foco na utilização de Recursos Públicos para o esforço produtivo, buscando fortalecer o processo de Inovação.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pt-BR" sz="7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Mapear para cada tipo ação de apoio a massa crítica existente ou necessária.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pt-BR" sz="1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pt-BR" sz="1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Disseminar boas práticas de gestão da inovação, propriedade intelectual, com vista a facilitar a aplicação da política de inovação do Governo do Estado. </a:t>
            </a:r>
          </a:p>
          <a:p>
            <a:pPr>
              <a:defRPr/>
            </a:pP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0C3C072-59F1-0A70-036B-3F320A3B2C50}"/>
              </a:ext>
            </a:extLst>
          </p:cNvPr>
          <p:cNvGrpSpPr/>
          <p:nvPr/>
        </p:nvGrpSpPr>
        <p:grpSpPr>
          <a:xfrm>
            <a:off x="1108794" y="2078716"/>
            <a:ext cx="2678508" cy="1056356"/>
            <a:chOff x="793" y="2737"/>
            <a:chExt cx="2861249" cy="1316905"/>
          </a:xfrm>
          <a:solidFill>
            <a:srgbClr val="9B2D2A"/>
          </a:solidFill>
        </p:grpSpPr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8FE5B9E1-B71A-3CBC-E184-9C2174119B3B}"/>
                </a:ext>
              </a:extLst>
            </p:cNvPr>
            <p:cNvSpPr/>
            <p:nvPr/>
          </p:nvSpPr>
          <p:spPr>
            <a:xfrm>
              <a:off x="793" y="2737"/>
              <a:ext cx="2861249" cy="131690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9CCBCC6-9232-F7AF-3EED-C27FC8C21ABA}"/>
                </a:ext>
              </a:extLst>
            </p:cNvPr>
            <p:cNvSpPr txBox="1"/>
            <p:nvPr/>
          </p:nvSpPr>
          <p:spPr>
            <a:xfrm>
              <a:off x="65079" y="67023"/>
              <a:ext cx="2732677" cy="11883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43815" rIns="87630" bIns="43815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</a:rPr>
                <a:t>ARTICULAÇÃO</a:t>
              </a:r>
              <a:endPara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2627BB2-0134-AB7F-2E6C-480049D86037}"/>
              </a:ext>
            </a:extLst>
          </p:cNvPr>
          <p:cNvGrpSpPr/>
          <p:nvPr/>
        </p:nvGrpSpPr>
        <p:grpSpPr>
          <a:xfrm>
            <a:off x="1138884" y="3230845"/>
            <a:ext cx="2618328" cy="1004789"/>
            <a:chOff x="793" y="1385488"/>
            <a:chExt cx="2861249" cy="1316905"/>
          </a:xfrm>
          <a:solidFill>
            <a:srgbClr val="FFC000"/>
          </a:solidFill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41BC3844-73EA-D105-E5A0-9E3244BEE4C1}"/>
                </a:ext>
              </a:extLst>
            </p:cNvPr>
            <p:cNvSpPr/>
            <p:nvPr/>
          </p:nvSpPr>
          <p:spPr>
            <a:xfrm>
              <a:off x="793" y="1385488"/>
              <a:ext cx="2861249" cy="131690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2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11DCF03-6674-97BF-4F18-D87B8F5BCB0F}"/>
                </a:ext>
              </a:extLst>
            </p:cNvPr>
            <p:cNvSpPr txBox="1"/>
            <p:nvPr/>
          </p:nvSpPr>
          <p:spPr>
            <a:xfrm>
              <a:off x="65079" y="1449774"/>
              <a:ext cx="2732677" cy="11883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43815" rIns="87630" bIns="43815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</a:rPr>
                <a:t>INOVAÇÃO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DF4C51D-3BB5-AB6F-F98E-4FCF184C5AB5}"/>
              </a:ext>
            </a:extLst>
          </p:cNvPr>
          <p:cNvGrpSpPr/>
          <p:nvPr/>
        </p:nvGrpSpPr>
        <p:grpSpPr>
          <a:xfrm>
            <a:off x="1124232" y="4331406"/>
            <a:ext cx="2632981" cy="1083525"/>
            <a:chOff x="793" y="2768239"/>
            <a:chExt cx="2861249" cy="1316905"/>
          </a:xfrm>
          <a:solidFill>
            <a:srgbClr val="339933"/>
          </a:solidFill>
        </p:grpSpPr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DB231A94-A926-76F2-A4BA-1B06B1CF4C4D}"/>
                </a:ext>
              </a:extLst>
            </p:cNvPr>
            <p:cNvSpPr/>
            <p:nvPr/>
          </p:nvSpPr>
          <p:spPr>
            <a:xfrm>
              <a:off x="793" y="2768239"/>
              <a:ext cx="2861249" cy="131690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2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D66CC9B-6B1B-2617-5DB1-A181C2577084}"/>
                </a:ext>
              </a:extLst>
            </p:cNvPr>
            <p:cNvSpPr txBox="1"/>
            <p:nvPr/>
          </p:nvSpPr>
          <p:spPr>
            <a:xfrm>
              <a:off x="65079" y="2832528"/>
              <a:ext cx="2732677" cy="11883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43815" rIns="87630" bIns="43815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</a:rPr>
                <a:t>SUSTENTABILIDADE</a:t>
              </a:r>
              <a:endPara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endParaRPr>
            </a:p>
          </p:txBody>
        </p:sp>
      </p:grp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C32BE4F6-779F-E7BA-B22D-A18B6F8D3326}"/>
              </a:ext>
            </a:extLst>
          </p:cNvPr>
          <p:cNvSpPr/>
          <p:nvPr/>
        </p:nvSpPr>
        <p:spPr>
          <a:xfrm>
            <a:off x="1133043" y="5532150"/>
            <a:ext cx="2541587" cy="1004887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4"/>
              <a:satOff val="-10228"/>
              <a:lumOff val="-3922"/>
              <a:alphaOff val="0"/>
            </a:schemeClr>
          </a:fillRef>
          <a:effectRef idx="2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Negócios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3">
            <a:extLst>
              <a:ext uri="{FF2B5EF4-FFF2-40B4-BE49-F238E27FC236}">
                <a16:creationId xmlns:a16="http://schemas.microsoft.com/office/drawing/2014/main" id="{88438048-4321-57CA-0C77-901E61B6EA2E}"/>
              </a:ext>
            </a:extLst>
          </p:cNvPr>
          <p:cNvSpPr txBox="1">
            <a:spLocks noChangeAspect="1"/>
          </p:cNvSpPr>
          <p:nvPr/>
        </p:nvSpPr>
        <p:spPr>
          <a:xfrm>
            <a:off x="1882776" y="1665288"/>
            <a:ext cx="8569325" cy="6461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 defTabSz="7200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Modelo de Abordagem de Ciência, Tecnologia </a:t>
            </a:r>
          </a:p>
        </p:txBody>
      </p:sp>
      <p:pic>
        <p:nvPicPr>
          <p:cNvPr id="68613" name="Imagem 3">
            <a:extLst>
              <a:ext uri="{FF2B5EF4-FFF2-40B4-BE49-F238E27FC236}">
                <a16:creationId xmlns:a16="http://schemas.microsoft.com/office/drawing/2014/main" id="{51907109-2670-06FE-2327-A71A03925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6" y="2205039"/>
            <a:ext cx="856932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3">
            <a:extLst>
              <a:ext uri="{FF2B5EF4-FFF2-40B4-BE49-F238E27FC236}">
                <a16:creationId xmlns:a16="http://schemas.microsoft.com/office/drawing/2014/main" id="{8A92A5A0-BD28-582D-A88F-65AC8D6A7F48}"/>
              </a:ext>
            </a:extLst>
          </p:cNvPr>
          <p:cNvSpPr txBox="1">
            <a:spLocks noChangeAspect="1"/>
          </p:cNvSpPr>
          <p:nvPr/>
        </p:nvSpPr>
        <p:spPr>
          <a:xfrm>
            <a:off x="1360577" y="1304941"/>
            <a:ext cx="8569325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Modelo de Abordagem de Ciência, Tecnologia </a:t>
            </a:r>
          </a:p>
        </p:txBody>
      </p:sp>
      <p:pic>
        <p:nvPicPr>
          <p:cNvPr id="70661" name="Imagem 1">
            <a:extLst>
              <a:ext uri="{FF2B5EF4-FFF2-40B4-BE49-F238E27FC236}">
                <a16:creationId xmlns:a16="http://schemas.microsoft.com/office/drawing/2014/main" id="{C40AD0E9-45DA-014D-A4DF-D6B829BCD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847834"/>
            <a:ext cx="9840190" cy="487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3">
            <a:extLst>
              <a:ext uri="{FF2B5EF4-FFF2-40B4-BE49-F238E27FC236}">
                <a16:creationId xmlns:a16="http://schemas.microsoft.com/office/drawing/2014/main" id="{8A92A5A0-BD28-582D-A88F-65AC8D6A7F48}"/>
              </a:ext>
            </a:extLst>
          </p:cNvPr>
          <p:cNvSpPr txBox="1">
            <a:spLocks noChangeAspect="1"/>
          </p:cNvSpPr>
          <p:nvPr/>
        </p:nvSpPr>
        <p:spPr>
          <a:xfrm>
            <a:off x="1360577" y="1304941"/>
            <a:ext cx="8569325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defPPr>
              <a:defRPr lang="pt-BR"/>
            </a:defPPr>
            <a:lvl1pPr indent="0"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t-BR" dirty="0"/>
              <a:t>Modelo de Abordagem de Ciência, Tecnologia </a:t>
            </a: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841E067F-464C-38CD-1FE9-98ED8CFEF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26" y="2047009"/>
            <a:ext cx="9217476" cy="468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494482"/>
      </p:ext>
    </p:extLst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agem 1">
            <a:extLst>
              <a:ext uri="{FF2B5EF4-FFF2-40B4-BE49-F238E27FC236}">
                <a16:creationId xmlns:a16="http://schemas.microsoft.com/office/drawing/2014/main" id="{852A1D4E-B8F5-8763-4A76-C9582032E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4" y="5058643"/>
            <a:ext cx="51212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 descr="Resultado de imagem para amazonas state">
            <a:extLst>
              <a:ext uri="{FF2B5EF4-FFF2-40B4-BE49-F238E27FC236}">
                <a16:creationId xmlns:a16="http://schemas.microsoft.com/office/drawing/2014/main" id="{AF70F6C8-0605-D7AF-D43F-EBF599274D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1677268"/>
            <a:ext cx="205263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sultado de imagem para amazonas state">
            <a:extLst>
              <a:ext uri="{FF2B5EF4-FFF2-40B4-BE49-F238E27FC236}">
                <a16:creationId xmlns:a16="http://schemas.microsoft.com/office/drawing/2014/main" id="{B3B01875-1C49-EE47-A9C8-BCB1F48050C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5439643"/>
            <a:ext cx="20526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 descr="Residents paddle their canoe in a street flooded by the rising Rio Solimoes, one of the two main branches of the Amazon River, in Anama, Amazonas state, Brazil on May 28, 2015. Photo by Bruno Kelly/Reuters">
            <a:extLst>
              <a:ext uri="{FF2B5EF4-FFF2-40B4-BE49-F238E27FC236}">
                <a16:creationId xmlns:a16="http://schemas.microsoft.com/office/drawing/2014/main" id="{376B01CF-6E73-0776-5DCD-2F472897BAB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4125193"/>
            <a:ext cx="205263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http://acritica.uol.com.br/manaus/Amazonas-Manaus-Amazonia-Tefe_ACRIMA20110122_0002_13.jpg">
            <a:extLst>
              <a:ext uri="{FF2B5EF4-FFF2-40B4-BE49-F238E27FC236}">
                <a16:creationId xmlns:a16="http://schemas.microsoft.com/office/drawing/2014/main" id="{7AF9A04C-1D15-9823-43D9-0EEB9A47170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94743"/>
            <a:ext cx="20510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2" descr="Resultado de imagem para são gabriel da cachoeira bela adormecida">
            <a:extLst>
              <a:ext uri="{FF2B5EF4-FFF2-40B4-BE49-F238E27FC236}">
                <a16:creationId xmlns:a16="http://schemas.microsoft.com/office/drawing/2014/main" id="{83EE01C3-2770-705D-7C47-7CAB7C15854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4225206"/>
            <a:ext cx="20526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28" descr="http://www.multicipios.com.br/wp-content/uploads/2015/09/Mau%C3%A9s_amazonas_006.jpg">
            <a:extLst>
              <a:ext uri="{FF2B5EF4-FFF2-40B4-BE49-F238E27FC236}">
                <a16:creationId xmlns:a16="http://schemas.microsoft.com/office/drawing/2014/main" id="{9E5D7964-9FB9-35FA-4C80-9EAC3C70729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5425356"/>
            <a:ext cx="205263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30" descr="Resultado de imagem para pirarucu mamirauá">
            <a:extLst>
              <a:ext uri="{FF2B5EF4-FFF2-40B4-BE49-F238E27FC236}">
                <a16:creationId xmlns:a16="http://schemas.microsoft.com/office/drawing/2014/main" id="{EBA98CF6-BCC6-BB2B-4FAB-9E37210ECD5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3009181"/>
            <a:ext cx="20510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32" descr="Resultado de imagem para buritizal amazonas">
            <a:extLst>
              <a:ext uri="{FF2B5EF4-FFF2-40B4-BE49-F238E27FC236}">
                <a16:creationId xmlns:a16="http://schemas.microsoft.com/office/drawing/2014/main" id="{CC0BDEBF-9FE3-4AC7-A43E-536FD3ABC989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890118"/>
            <a:ext cx="20526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350B392-9EC3-5549-9C0B-749833814594}"/>
              </a:ext>
            </a:extLst>
          </p:cNvPr>
          <p:cNvSpPr txBox="1"/>
          <p:nvPr/>
        </p:nvSpPr>
        <p:spPr>
          <a:xfrm>
            <a:off x="4088608" y="2699846"/>
            <a:ext cx="4240212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7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Obrigado !</a:t>
            </a:r>
          </a:p>
          <a:p>
            <a:pPr algn="ctr">
              <a:defRPr/>
            </a:pPr>
            <a:endParaRPr lang="pt-BR" sz="27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pt-BR" sz="27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Thomaz A Q Nogueira</a:t>
            </a:r>
          </a:p>
          <a:p>
            <a:pPr algn="ctr">
              <a:defRPr/>
            </a:pPr>
            <a:endParaRPr lang="pt-BR" sz="27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tn@thomaznogueira.com.br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F2295B7-50AF-A3BF-0452-AAABA994B0BC}"/>
              </a:ext>
            </a:extLst>
          </p:cNvPr>
          <p:cNvCxnSpPr/>
          <p:nvPr/>
        </p:nvCxnSpPr>
        <p:spPr>
          <a:xfrm>
            <a:off x="5664201" y="1359769"/>
            <a:ext cx="544513" cy="25082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24">
            <a:extLst>
              <a:ext uri="{FF2B5EF4-FFF2-40B4-BE49-F238E27FC236}">
                <a16:creationId xmlns:a16="http://schemas.microsoft.com/office/drawing/2014/main" id="{7E5352F5-6E2A-5679-CF47-FABB36E20DF5}"/>
              </a:ext>
            </a:extLst>
          </p:cNvPr>
          <p:cNvSpPr/>
          <p:nvPr/>
        </p:nvSpPr>
        <p:spPr>
          <a:xfrm>
            <a:off x="1975295" y="190614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AD5B3B0-E1E7-E3C6-177A-398A0E180696}"/>
              </a:ext>
            </a:extLst>
          </p:cNvPr>
          <p:cNvSpPr txBox="1"/>
          <p:nvPr/>
        </p:nvSpPr>
        <p:spPr>
          <a:xfrm>
            <a:off x="3332872" y="385569"/>
            <a:ext cx="872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A Gênese do Modelo ZFM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EE62613-E2F5-3B1F-CAD9-90EC0AD6A6DA}"/>
              </a:ext>
            </a:extLst>
          </p:cNvPr>
          <p:cNvSpPr txBox="1"/>
          <p:nvPr/>
        </p:nvSpPr>
        <p:spPr>
          <a:xfrm>
            <a:off x="2242819" y="1468020"/>
            <a:ext cx="4241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2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 de Guerra Fria e Internacionalização. </a:t>
            </a:r>
          </a:p>
          <a:p>
            <a:endParaRPr lang="pt-BR" sz="1600" spc="21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pt-BR" sz="1600" spc="2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 Projeto dos Grandes Lagos – Instituto Hudson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BAEA22-C082-AEFE-E3D4-BA98C4AB8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173" y="1268235"/>
            <a:ext cx="5082980" cy="487722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BA734FE-03B4-F3FE-534D-789150983513}"/>
              </a:ext>
            </a:extLst>
          </p:cNvPr>
          <p:cNvSpPr txBox="1"/>
          <p:nvPr/>
        </p:nvSpPr>
        <p:spPr>
          <a:xfrm>
            <a:off x="2317560" y="4112437"/>
            <a:ext cx="4582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Intenso  Debate no âmago do Regime Militar.</a:t>
            </a:r>
          </a:p>
          <a:p>
            <a:endParaRPr lang="pt-B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Internacionalização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Integração Nacional</a:t>
            </a:r>
          </a:p>
          <a:p>
            <a:endParaRPr lang="pt-B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 OPOSIÇÃO NACIONALISTA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EDF528-C1F1-0321-3C9C-14723D093045}"/>
              </a:ext>
            </a:extLst>
          </p:cNvPr>
          <p:cNvSpPr txBox="1"/>
          <p:nvPr/>
        </p:nvSpPr>
        <p:spPr>
          <a:xfrm>
            <a:off x="2566555" y="2765915"/>
            <a:ext cx="3917371" cy="854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9530" algn="just">
              <a:lnSpc>
                <a:spcPct val="100000"/>
              </a:lnSpc>
              <a:spcBef>
                <a:spcPts val="1785"/>
              </a:spcBef>
            </a:pPr>
            <a:r>
              <a:rPr lang="pt-BR" sz="1400" spc="6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21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Institutos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de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15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Pesquisas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11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Tropicais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–</a:t>
            </a:r>
            <a:r>
              <a:rPr lang="pt-BR" sz="1400" spc="-2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8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Trópico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18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Úmido</a:t>
            </a:r>
            <a:r>
              <a:rPr lang="pt-BR" sz="1400" spc="-25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-50" dirty="0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e </a:t>
            </a:r>
            <a:r>
              <a:rPr lang="pt-BR" sz="1400" spc="150" dirty="0" err="1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Semi-</a:t>
            </a:r>
            <a:r>
              <a:rPr lang="pt-BR" sz="1400" spc="75" dirty="0" err="1">
                <a:solidFill>
                  <a:srgbClr val="0E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árido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  <a:p>
            <a:pPr marL="49530" algn="just">
              <a:lnSpc>
                <a:spcPct val="100000"/>
              </a:lnSpc>
              <a:spcBef>
                <a:spcPts val="875"/>
              </a:spcBef>
            </a:pPr>
            <a:r>
              <a:rPr lang="pt-BR" sz="1400"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Gestão</a:t>
            </a:r>
            <a:r>
              <a:rPr lang="pt-BR" sz="1400" spc="-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11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em</a:t>
            </a:r>
            <a:r>
              <a:rPr lang="pt-BR" sz="1400" spc="-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11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Washington,</a:t>
            </a:r>
            <a:r>
              <a:rPr lang="pt-BR" sz="1400" spc="-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pt-BR" sz="1400" spc="-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DC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662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24">
            <a:extLst>
              <a:ext uri="{FF2B5EF4-FFF2-40B4-BE49-F238E27FC236}">
                <a16:creationId xmlns:a16="http://schemas.microsoft.com/office/drawing/2014/main" id="{7E5352F5-6E2A-5679-CF47-FABB36E20DF5}"/>
              </a:ext>
            </a:extLst>
          </p:cNvPr>
          <p:cNvSpPr/>
          <p:nvPr/>
        </p:nvSpPr>
        <p:spPr>
          <a:xfrm>
            <a:off x="1975295" y="190614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AD5B3B0-E1E7-E3C6-177A-398A0E180696}"/>
              </a:ext>
            </a:extLst>
          </p:cNvPr>
          <p:cNvSpPr txBox="1"/>
          <p:nvPr/>
        </p:nvSpPr>
        <p:spPr>
          <a:xfrm>
            <a:off x="3332872" y="385569"/>
            <a:ext cx="872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 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C88FDAD-4EAC-4589-53F3-C9ABDBB4C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2137" y="1564355"/>
            <a:ext cx="2740638" cy="258479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9720B09-5A59-30EC-C5FC-1BD37BBDC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690" y="1269546"/>
            <a:ext cx="4178682" cy="215945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37DBDFE-1CCC-4B1C-5819-23A282E88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0001" y="3997015"/>
            <a:ext cx="5014395" cy="1569856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1974EB96-3F89-3BA2-DAF7-890D733AA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6119" y="4485855"/>
            <a:ext cx="3939881" cy="1615580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713FF263-02A1-A90F-16D9-45CE3549C1C0}"/>
              </a:ext>
            </a:extLst>
          </p:cNvPr>
          <p:cNvSpPr txBox="1"/>
          <p:nvPr/>
        </p:nvSpPr>
        <p:spPr>
          <a:xfrm>
            <a:off x="3485272" y="537969"/>
            <a:ext cx="872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A Gênese do Modelo ZFM</a:t>
            </a:r>
          </a:p>
        </p:txBody>
      </p:sp>
    </p:spTree>
    <p:extLst>
      <p:ext uri="{BB962C8B-B14F-4D97-AF65-F5344CB8AC3E}">
        <p14:creationId xmlns:p14="http://schemas.microsoft.com/office/powerpoint/2010/main" val="247294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23557" y="4231394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24">
            <a:extLst>
              <a:ext uri="{FF2B5EF4-FFF2-40B4-BE49-F238E27FC236}">
                <a16:creationId xmlns:a16="http://schemas.microsoft.com/office/drawing/2014/main" id="{7E5352F5-6E2A-5679-CF47-FABB36E20DF5}"/>
              </a:ext>
            </a:extLst>
          </p:cNvPr>
          <p:cNvSpPr/>
          <p:nvPr/>
        </p:nvSpPr>
        <p:spPr>
          <a:xfrm>
            <a:off x="1975295" y="190614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30" h="913129">
                <a:moveTo>
                  <a:pt x="577930" y="0"/>
                </a:moveTo>
                <a:lnTo>
                  <a:pt x="0" y="0"/>
                </a:lnTo>
                <a:lnTo>
                  <a:pt x="0" y="912820"/>
                </a:lnTo>
                <a:lnTo>
                  <a:pt x="912830" y="912820"/>
                </a:lnTo>
                <a:lnTo>
                  <a:pt x="912830" y="334890"/>
                </a:lnTo>
                <a:lnTo>
                  <a:pt x="909199" y="285402"/>
                </a:lnTo>
                <a:lnTo>
                  <a:pt x="898651" y="238168"/>
                </a:lnTo>
                <a:lnTo>
                  <a:pt x="881703" y="193707"/>
                </a:lnTo>
                <a:lnTo>
                  <a:pt x="858875" y="152537"/>
                </a:lnTo>
                <a:lnTo>
                  <a:pt x="830684" y="115176"/>
                </a:lnTo>
                <a:lnTo>
                  <a:pt x="797648" y="82141"/>
                </a:lnTo>
                <a:lnTo>
                  <a:pt x="760285" y="53952"/>
                </a:lnTo>
                <a:lnTo>
                  <a:pt x="719114" y="31125"/>
                </a:lnTo>
                <a:lnTo>
                  <a:pt x="674652" y="14178"/>
                </a:lnTo>
                <a:lnTo>
                  <a:pt x="627418" y="3631"/>
                </a:lnTo>
                <a:lnTo>
                  <a:pt x="57793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5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AD5B3B0-E1E7-E3C6-177A-398A0E180696}"/>
              </a:ext>
            </a:extLst>
          </p:cNvPr>
          <p:cNvSpPr txBox="1"/>
          <p:nvPr/>
        </p:nvSpPr>
        <p:spPr>
          <a:xfrm>
            <a:off x="3332872" y="385569"/>
            <a:ext cx="8726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O Modelo ZFM - As razões que um dia a </a:t>
            </a:r>
            <a:r>
              <a:rPr lang="pt-BR" dirty="0" err="1"/>
              <a:t>justiﬁcaram</a:t>
            </a:r>
            <a:r>
              <a:rPr lang="pt-BR" dirty="0"/>
              <a:t> ainda persistem?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6310E8-4C71-8508-E99B-A14EC5E34806}"/>
              </a:ext>
            </a:extLst>
          </p:cNvPr>
          <p:cNvSpPr txBox="1"/>
          <p:nvPr/>
        </p:nvSpPr>
        <p:spPr>
          <a:xfrm>
            <a:off x="2128561" y="4286400"/>
            <a:ext cx="507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Faturamento &amp; Tributos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4F7CD80-799F-8B0D-A61B-836A6BB72ECD}"/>
              </a:ext>
            </a:extLst>
          </p:cNvPr>
          <p:cNvSpPr txBox="1"/>
          <p:nvPr/>
        </p:nvSpPr>
        <p:spPr>
          <a:xfrm>
            <a:off x="2128561" y="2128027"/>
            <a:ext cx="507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Impacto Demográfico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987D997-6217-AB7F-30B5-BA1AB778EC15}"/>
              </a:ext>
            </a:extLst>
          </p:cNvPr>
          <p:cNvSpPr txBox="1"/>
          <p:nvPr/>
        </p:nvSpPr>
        <p:spPr>
          <a:xfrm>
            <a:off x="2128561" y="3176063"/>
            <a:ext cx="57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 Espaço ocupado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5653C29-6C43-BBAC-24A2-6BA01BC5A3C8}"/>
              </a:ext>
            </a:extLst>
          </p:cNvPr>
          <p:cNvSpPr txBox="1"/>
          <p:nvPr/>
        </p:nvSpPr>
        <p:spPr>
          <a:xfrm>
            <a:off x="7273636" y="2025735"/>
            <a:ext cx="453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Enfrentando as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Críticas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3059801-9875-806B-F2D3-2C3C28D8B3E0}"/>
              </a:ext>
            </a:extLst>
          </p:cNvPr>
          <p:cNvSpPr txBox="1"/>
          <p:nvPr/>
        </p:nvSpPr>
        <p:spPr>
          <a:xfrm>
            <a:off x="7590031" y="2812907"/>
            <a:ext cx="4767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q"/>
            </a:pP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Balança Comercial</a:t>
            </a:r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Renúncia Fiscal</a:t>
            </a:r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Mera Maquiagem</a:t>
            </a:r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BR" sz="3600" b="1" i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Misallocation</a:t>
            </a:r>
            <a:endParaRPr lang="pt-BR" sz="3600" b="1" i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468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14862F-AED6-F26B-89C4-2E77D8D71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093" y="1081837"/>
            <a:ext cx="9231085" cy="46590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6713E073-949B-99F6-C718-F9967D2F1244}"/>
                  </a:ext>
                </a:extLst>
              </p14:cNvPr>
              <p14:cNvContentPartPr/>
              <p14:nvPr/>
            </p14:nvContentPartPr>
            <p14:xfrm>
              <a:off x="10949218" y="3973383"/>
              <a:ext cx="939960" cy="808560"/>
            </p14:xfrm>
          </p:contentPart>
        </mc:Choice>
        <mc:Fallback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6713E073-949B-99F6-C718-F9967D2F12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13218" y="3937383"/>
                <a:ext cx="1011600" cy="8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21A0CAF9-FB20-6828-FF98-D95C96B022A4}"/>
                  </a:ext>
                </a:extLst>
              </p14:cNvPr>
              <p14:cNvContentPartPr/>
              <p14:nvPr/>
            </p14:nvContentPartPr>
            <p14:xfrm>
              <a:off x="4005789" y="5169764"/>
              <a:ext cx="6832440" cy="187560"/>
            </p14:xfrm>
          </p:contentPart>
        </mc:Choice>
        <mc:Fallback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21A0CAF9-FB20-6828-FF98-D95C96B022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51789" y="5061764"/>
                <a:ext cx="6940080" cy="40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ubtítulo 2">
            <a:extLst>
              <a:ext uri="{FF2B5EF4-FFF2-40B4-BE49-F238E27FC236}">
                <a16:creationId xmlns:a16="http://schemas.microsoft.com/office/drawing/2014/main" id="{FED06488-4C74-D1B1-7723-EEF8103969D3}"/>
              </a:ext>
            </a:extLst>
          </p:cNvPr>
          <p:cNvSpPr txBox="1">
            <a:spLocks/>
          </p:cNvSpPr>
          <p:nvPr/>
        </p:nvSpPr>
        <p:spPr>
          <a:xfrm>
            <a:off x="1779045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 Impacto Demográfico</a:t>
            </a:r>
            <a:endParaRPr lang="pt-BR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3757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4F74-066A-90AE-BC96-2389DE66F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6581" y="848722"/>
            <a:ext cx="4625147" cy="451678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9FC1294F-C6B2-71FC-BCC0-52BDCED21B5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Espaço ocupado</a:t>
            </a:r>
            <a:endParaRPr lang="pt-BR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CFCF92-9B73-E55B-EAE8-915B58F2D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5250" y="885833"/>
            <a:ext cx="4376057" cy="48162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10" name="Seta: Curva para Cima 9">
            <a:extLst>
              <a:ext uri="{FF2B5EF4-FFF2-40B4-BE49-F238E27FC236}">
                <a16:creationId xmlns:a16="http://schemas.microsoft.com/office/drawing/2014/main" id="{A5D5FFD7-FB08-D3E3-C653-A2E39CA4C3ED}"/>
              </a:ext>
            </a:extLst>
          </p:cNvPr>
          <p:cNvSpPr/>
          <p:nvPr/>
        </p:nvSpPr>
        <p:spPr>
          <a:xfrm rot="20305733">
            <a:off x="2937084" y="4431495"/>
            <a:ext cx="6071206" cy="1607820"/>
          </a:xfrm>
          <a:prstGeom prst="curved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409898-E011-D8FA-9FC3-DF18B70956E3}"/>
              </a:ext>
            </a:extLst>
          </p:cNvPr>
          <p:cNvSpPr txBox="1"/>
          <p:nvPr/>
        </p:nvSpPr>
        <p:spPr>
          <a:xfrm>
            <a:off x="7337234" y="5578072"/>
            <a:ext cx="4039018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O PIM representa </a:t>
            </a: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0,003%</a:t>
            </a: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do território e gera </a:t>
            </a: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mais de 90 % do PIB Estadual</a:t>
            </a:r>
          </a:p>
        </p:txBody>
      </p:sp>
    </p:spTree>
    <p:extLst>
      <p:ext uri="{BB962C8B-B14F-4D97-AF65-F5344CB8AC3E}">
        <p14:creationId xmlns:p14="http://schemas.microsoft.com/office/powerpoint/2010/main" val="14433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rio.png">
            <a:extLst>
              <a:ext uri="{FF2B5EF4-FFF2-40B4-BE49-F238E27FC236}">
                <a16:creationId xmlns:a16="http://schemas.microsoft.com/office/drawing/2014/main" id="{3526BA92-0668-A285-F574-7FB1F984B4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03" y="647179"/>
            <a:ext cx="1770442" cy="12654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 descr="bio.png">
            <a:extLst>
              <a:ext uri="{FF2B5EF4-FFF2-40B4-BE49-F238E27FC236}">
                <a16:creationId xmlns:a16="http://schemas.microsoft.com/office/drawing/2014/main" id="{ABB22C29-7740-19E1-C40E-6393BA82B51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3" y="4233008"/>
            <a:ext cx="1770052" cy="109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enado-federal-logo-1">
            <a:extLst>
              <a:ext uri="{FF2B5EF4-FFF2-40B4-BE49-F238E27FC236}">
                <a16:creationId xmlns:a16="http://schemas.microsoft.com/office/drawing/2014/main" id="{2780FBB3-77E4-9703-64D0-05B19D59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79044" cy="6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789CA3-F191-109D-B43A-6C2DC392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558"/>
            <a:ext cx="1779045" cy="11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6E544F0-1164-EFF0-E517-4518AB8AF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" y="3076918"/>
            <a:ext cx="1770442" cy="116897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CBFED20-E7D4-F228-40A3-9321E4279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57324"/>
            <a:ext cx="1779044" cy="1490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CE4447-1B57-7E88-8F69-995BCAE49D5E}"/>
              </a:ext>
            </a:extLst>
          </p:cNvPr>
          <p:cNvSpPr txBox="1"/>
          <p:nvPr/>
        </p:nvSpPr>
        <p:spPr>
          <a:xfrm>
            <a:off x="4208318" y="6211669"/>
            <a:ext cx="613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Discussão da Reforma Tributária no Senado Federal</a:t>
            </a:r>
          </a:p>
          <a:p>
            <a:pPr algn="ctr"/>
            <a:r>
              <a:rPr lang="pt-BR" sz="1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REGIMES ESPECÍFICOS E DIFERENCIADOS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FC1294F-C6B2-71FC-BCC0-52BDCED21B54}"/>
              </a:ext>
            </a:extLst>
          </p:cNvPr>
          <p:cNvSpPr txBox="1">
            <a:spLocks/>
          </p:cNvSpPr>
          <p:nvPr/>
        </p:nvSpPr>
        <p:spPr>
          <a:xfrm>
            <a:off x="1827007" y="0"/>
            <a:ext cx="10356000" cy="8858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FATURAMENTO &amp; TRIBUTOS</a:t>
            </a:r>
            <a:endParaRPr lang="pt-BR" sz="4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t-BR" sz="7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11D740BD-D586-5244-5D28-2ABD6627260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00579" y="1030404"/>
            <a:ext cx="7582428" cy="556600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E3DE365-F930-A6F6-E9DE-F72700F2CADA}"/>
              </a:ext>
            </a:extLst>
          </p:cNvPr>
          <p:cNvSpPr txBox="1"/>
          <p:nvPr/>
        </p:nvSpPr>
        <p:spPr>
          <a:xfrm>
            <a:off x="1979475" y="1558986"/>
            <a:ext cx="24206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AMAZONAS É UM DOS MAIORES GERADORES DE RECEITA PÚBLICA.   </a:t>
            </a:r>
            <a:endParaRPr lang="pt-B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13AD8BF-ACCC-7AB6-D510-12F93A9B4E38}"/>
              </a:ext>
            </a:extLst>
          </p:cNvPr>
          <p:cNvSpPr txBox="1"/>
          <p:nvPr/>
        </p:nvSpPr>
        <p:spPr>
          <a:xfrm>
            <a:off x="1827007" y="3813406"/>
            <a:ext cx="2420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1F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TRIBUTOS FEDERAIS</a:t>
            </a:r>
          </a:p>
        </p:txBody>
      </p:sp>
    </p:spTree>
    <p:extLst>
      <p:ext uri="{BB962C8B-B14F-4D97-AF65-F5344CB8AC3E}">
        <p14:creationId xmlns:p14="http://schemas.microsoft.com/office/powerpoint/2010/main" val="3850588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