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5"/>
  </p:notesMasterIdLst>
  <p:sldIdLst>
    <p:sldId id="259" r:id="rId2"/>
    <p:sldId id="2711" r:id="rId3"/>
    <p:sldId id="2624" r:id="rId4"/>
    <p:sldId id="2626" r:id="rId5"/>
    <p:sldId id="2709" r:id="rId6"/>
    <p:sldId id="2713" r:id="rId7"/>
    <p:sldId id="2744" r:id="rId8"/>
    <p:sldId id="2739" r:id="rId9"/>
    <p:sldId id="2560" r:id="rId10"/>
    <p:sldId id="2717" r:id="rId11"/>
    <p:sldId id="2718" r:id="rId12"/>
    <p:sldId id="2738" r:id="rId13"/>
    <p:sldId id="2733" r:id="rId14"/>
    <p:sldId id="2734" r:id="rId15"/>
    <p:sldId id="2735" r:id="rId16"/>
    <p:sldId id="2721" r:id="rId17"/>
    <p:sldId id="2712" r:id="rId18"/>
    <p:sldId id="2740" r:id="rId19"/>
    <p:sldId id="2648" r:id="rId20"/>
    <p:sldId id="2650" r:id="rId21"/>
    <p:sldId id="2649" r:id="rId22"/>
    <p:sldId id="2743" r:id="rId23"/>
    <p:sldId id="2537" r:id="rId24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EFF"/>
    <a:srgbClr val="FFD300"/>
    <a:srgbClr val="00B050"/>
    <a:srgbClr val="FF0000"/>
    <a:srgbClr val="FFC000"/>
    <a:srgbClr val="00C900"/>
    <a:srgbClr val="BFBFBF"/>
    <a:srgbClr val="00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D12BC3D3-E8DD-C945-A501-EA295936FBA3}" type="datetimeFigureOut">
              <a:rPr lang="pt-BR" smtClean="0"/>
              <a:t>29/10/2024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4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4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E0C7B3A0-F598-BD40-8E88-4A8AB45430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226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8335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79223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3978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14508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82433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339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0315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85103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921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5972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3759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7814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538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6257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7341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50896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403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94693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87021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8193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Forma&#10;&#10;Descrição gerada automaticamente">
            <a:extLst>
              <a:ext uri="{FF2B5EF4-FFF2-40B4-BE49-F238E27FC236}">
                <a16:creationId xmlns:a16="http://schemas.microsoft.com/office/drawing/2014/main" id="{DC423A20-296C-F7F2-69FE-A2822D2CB3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40" b="34815"/>
          <a:stretch/>
        </p:blipFill>
        <p:spPr>
          <a:xfrm>
            <a:off x="0" y="6081486"/>
            <a:ext cx="12192000" cy="92891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03F4450-D907-EE86-3759-FAF240761FEB}"/>
              </a:ext>
            </a:extLst>
          </p:cNvPr>
          <p:cNvSpPr txBox="1"/>
          <p:nvPr userDrawn="1"/>
        </p:nvSpPr>
        <p:spPr>
          <a:xfrm>
            <a:off x="10075239" y="6225997"/>
            <a:ext cx="22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Bold" panose="00000800000000000000" pitchFamily="2" charset="0"/>
              </a:rPr>
              <a:t>Ministério</a:t>
            </a:r>
            <a:br>
              <a:rPr lang="pt-BR" sz="1400">
                <a:solidFill>
                  <a:schemeClr val="accent1">
                    <a:lumMod val="50000"/>
                  </a:schemeClr>
                </a:solidFill>
                <a:latin typeface="Montserrat ExtraBold" panose="00000900000000000000" pitchFamily="2" charset="0"/>
              </a:rPr>
            </a:br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0"/>
              </a:rPr>
              <a:t>da Fazenda</a:t>
            </a:r>
          </a:p>
        </p:txBody>
      </p:sp>
      <p:pic>
        <p:nvPicPr>
          <p:cNvPr id="9" name="Imagem 8" descr="Forma&#10;&#10;Descrição gerada automaticamente">
            <a:extLst>
              <a:ext uri="{FF2B5EF4-FFF2-40B4-BE49-F238E27FC236}">
                <a16:creationId xmlns:a16="http://schemas.microsoft.com/office/drawing/2014/main" id="{39C026B7-BAD6-C9C3-05CE-0843C13334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87" b="25714"/>
          <a:stretch/>
        </p:blipFill>
        <p:spPr>
          <a:xfrm>
            <a:off x="0" y="-95535"/>
            <a:ext cx="12192000" cy="33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87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90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29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97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3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62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21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64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38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25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29/10/2024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51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29/10/2024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35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31D637E-88BD-0309-A533-B2020F1EEFB7}"/>
              </a:ext>
            </a:extLst>
          </p:cNvPr>
          <p:cNvSpPr txBox="1"/>
          <p:nvPr/>
        </p:nvSpPr>
        <p:spPr>
          <a:xfrm>
            <a:off x="3151694" y="5193886"/>
            <a:ext cx="8630511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lang="pt-B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Secretaria Extraordinária da Reforma Tributária</a:t>
            </a:r>
          </a:p>
          <a:p>
            <a:pPr algn="r">
              <a:spcAft>
                <a:spcPts val="600"/>
              </a:spcAft>
            </a:pPr>
            <a:r>
              <a:rPr lang="pt-B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Ministério da Fazenda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E9FA2D-170B-E87B-6B45-2C6FF3E59A9F}"/>
              </a:ext>
            </a:extLst>
          </p:cNvPr>
          <p:cNvSpPr txBox="1"/>
          <p:nvPr/>
        </p:nvSpPr>
        <p:spPr>
          <a:xfrm>
            <a:off x="1319842" y="1996866"/>
            <a:ext cx="10449663" cy="21082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spcAft>
                <a:spcPts val="1200"/>
              </a:spcAft>
            </a:pPr>
            <a:r>
              <a:rPr lang="pt-BR" sz="2700" dirty="0">
                <a:solidFill>
                  <a:srgbClr val="00C900"/>
                </a:solidFill>
                <a:latin typeface="Century Gothic" panose="020B0502020202020204" pitchFamily="34" charset="0"/>
              </a:rPr>
              <a:t>Regulamentação da Reforma Tributária</a:t>
            </a:r>
          </a:p>
          <a:p>
            <a:pPr algn="r"/>
            <a:r>
              <a:rPr lang="pt-BR" sz="4400" b="1" dirty="0">
                <a:solidFill>
                  <a:srgbClr val="183EFF"/>
                </a:solidFill>
                <a:latin typeface="Century Gothic"/>
              </a:rPr>
              <a:t>Lei Geral do IBS, da CBS</a:t>
            </a:r>
          </a:p>
          <a:p>
            <a:pPr algn="r">
              <a:spcBef>
                <a:spcPts val="600"/>
              </a:spcBef>
            </a:pPr>
            <a:r>
              <a:rPr lang="pt-BR" sz="4400" b="1" dirty="0">
                <a:solidFill>
                  <a:srgbClr val="183EFF"/>
                </a:solidFill>
                <a:latin typeface="Century Gothic"/>
              </a:rPr>
              <a:t>e do Imposto Seletiv</a:t>
            </a:r>
            <a:r>
              <a:rPr lang="pt-BR" sz="4000" b="1" dirty="0">
                <a:solidFill>
                  <a:srgbClr val="183EFF"/>
                </a:solidFill>
                <a:latin typeface="Century Gothic"/>
              </a:rPr>
              <a:t>o</a:t>
            </a:r>
          </a:p>
        </p:txBody>
      </p:sp>
      <p:pic>
        <p:nvPicPr>
          <p:cNvPr id="4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23223AA1-677E-B0B7-3EE0-073B11141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135" y="6032584"/>
            <a:ext cx="2812149" cy="8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F650E043-1764-C070-68AB-10A7E8C96838}"/>
              </a:ext>
            </a:extLst>
          </p:cNvPr>
          <p:cNvSpPr txBox="1"/>
          <p:nvPr/>
        </p:nvSpPr>
        <p:spPr>
          <a:xfrm>
            <a:off x="1319840" y="4855332"/>
            <a:ext cx="1044966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Aft>
                <a:spcPts val="1200"/>
              </a:spcAft>
            </a:pPr>
            <a:r>
              <a:rPr lang="pt-BR" b="1" dirty="0">
                <a:solidFill>
                  <a:srgbClr val="FFD300"/>
                </a:solidFill>
                <a:latin typeface="Century Gothic" panose="020B0502020202020204" pitchFamily="34" charset="0"/>
              </a:rPr>
              <a:t>Outubro de 2024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E806CD-E7FF-F1E2-B720-F5ED8656F124}"/>
              </a:ext>
            </a:extLst>
          </p:cNvPr>
          <p:cNvSpPr txBox="1"/>
          <p:nvPr/>
        </p:nvSpPr>
        <p:spPr>
          <a:xfrm>
            <a:off x="1318334" y="4500748"/>
            <a:ext cx="10449663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Aft>
                <a:spcPts val="1200"/>
              </a:spcAft>
            </a:pPr>
            <a:r>
              <a:rPr lang="pt-BR" sz="20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Comissão de Constituição, Justiça e Cidadania do Senado Federal</a:t>
            </a:r>
          </a:p>
        </p:txBody>
      </p:sp>
    </p:spTree>
    <p:extLst>
      <p:ext uri="{BB962C8B-B14F-4D97-AF65-F5344CB8AC3E}">
        <p14:creationId xmlns:p14="http://schemas.microsoft.com/office/powerpoint/2010/main" val="3643248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438" y="12277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0" y="309274"/>
            <a:ext cx="10823746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 i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CASHBACK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PARA FAMÍLIAS DE BAIXA RENDA</a:t>
            </a:r>
            <a:endParaRPr lang="pt-BR" sz="3000" b="1" i="1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highlight>
                <a:srgbClr val="FFD300"/>
              </a:highlight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10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34251" y="6256222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6BDB2EBA-79EC-D8AD-E802-65533A453C45}"/>
              </a:ext>
            </a:extLst>
          </p:cNvPr>
          <p:cNvSpPr txBox="1"/>
          <p:nvPr/>
        </p:nvSpPr>
        <p:spPr>
          <a:xfrm>
            <a:off x="240302" y="6509741"/>
            <a:ext cx="4236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* Exceto produtos sujeitos ao Imposto Seletivo.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D1E72E2-E4B6-6337-6DC3-D8BB6E3E2503}"/>
              </a:ext>
            </a:extLst>
          </p:cNvPr>
          <p:cNvSpPr txBox="1"/>
          <p:nvPr/>
        </p:nvSpPr>
        <p:spPr>
          <a:xfrm>
            <a:off x="732971" y="1249191"/>
            <a:ext cx="7096296" cy="427123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Benefício direto para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famílias com renda mensal até meio salário-mínimo </a:t>
            </a:r>
            <a:r>
              <a:rPr lang="pt-BR" b="1" i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per capita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, integrado ao Cadastro Único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Devolução de:</a:t>
            </a: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100% da CBS e 20% do IBS para aquisição de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botijão de gás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(13 kg) e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para as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contas de luz, de água e esgoto e de gás encanado</a:t>
            </a: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20% da CBS e do IBS sobre os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demais produtos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* 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Previsão de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limites de devolução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para assegurar a compatibilidade entre os valores devolvidos e a renda da família</a:t>
            </a: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Autonomia federativa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preservada: entes poderão, por lei específica, fixar percentuais superiores (até 100%)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853390-7A2C-7D1B-5BAE-DEE20B45A48C}"/>
              </a:ext>
            </a:extLst>
          </p:cNvPr>
          <p:cNvSpPr txBox="1"/>
          <p:nvPr/>
        </p:nvSpPr>
        <p:spPr>
          <a:xfrm>
            <a:off x="8464550" y="2174340"/>
            <a:ext cx="3244566" cy="29016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pt-BR" sz="240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/>
              </a:rPr>
              <a:t>O </a:t>
            </a:r>
            <a:r>
              <a:rPr lang="pt-BR" sz="2400" i="1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/>
              </a:rPr>
              <a:t>cashback</a:t>
            </a:r>
            <a:r>
              <a:rPr lang="pt-BR" sz="2400" i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/>
              </a:rPr>
              <a:t>  </a:t>
            </a:r>
            <a:r>
              <a:rPr lang="pt-BR" sz="240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/>
              </a:rPr>
              <a:t>é um mecanismo inovador que segue as melhores práticas internacionais: </a:t>
            </a:r>
            <a:endParaRPr lang="pt-BR" sz="2400">
              <a:solidFill>
                <a:schemeClr val="tx1">
                  <a:lumMod val="65000"/>
                  <a:lumOff val="35000"/>
                </a:schemeClr>
              </a:solidFill>
              <a:highlight>
                <a:srgbClr val="FFD300"/>
              </a:highlight>
              <a:latin typeface="Century Gothic" panose="020B0502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pt-BR" sz="2400" b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</a:rPr>
              <a:t>mais eficaz, justo e eficiente</a:t>
            </a:r>
          </a:p>
        </p:txBody>
      </p:sp>
    </p:spTree>
    <p:extLst>
      <p:ext uri="{BB962C8B-B14F-4D97-AF65-F5344CB8AC3E}">
        <p14:creationId xmlns:p14="http://schemas.microsoft.com/office/powerpoint/2010/main" val="1166812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438" y="0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95809" y="309274"/>
            <a:ext cx="11054718" cy="5043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CESTA BÁSICA E DEMAIS ALIMENTOS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34251" y="6256222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67B750D-80E9-D6CE-7EF2-0A02EE2DF24A}"/>
              </a:ext>
            </a:extLst>
          </p:cNvPr>
          <p:cNvSpPr txBox="1"/>
          <p:nvPr/>
        </p:nvSpPr>
        <p:spPr>
          <a:xfrm>
            <a:off x="578578" y="1701684"/>
            <a:ext cx="4994729" cy="4674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Proposta original do PLP 68 partiu da cesta básica do PIS/</a:t>
            </a:r>
            <a:r>
              <a:rPr lang="pt-BR" kern="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Cofins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acrescida dos demais alimentos in natura e minimamente processados</a:t>
            </a:r>
          </a:p>
          <a:p>
            <a:pPr marL="342900" indent="-342900">
              <a:lnSpc>
                <a:spcPct val="115000"/>
              </a:lnSpc>
              <a:spcAft>
                <a:spcPts val="1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Distribuição entre cesta básica e alíquota reduzida priorizou os alimentos consumidos majoritariamente pelos mais pobres</a:t>
            </a:r>
            <a:endParaRPr lang="pt-BR" b="1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Câmara dos Deputados ampliou a cesta básica através da inclusão das carnes e dos queijos, além de algumas outras mudanças na composição das listas</a:t>
            </a:r>
            <a:endParaRPr lang="pt-BR" sz="1600" b="1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7C741DDF-FFE3-0B87-7F54-BD5CA759D6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24969"/>
              </p:ext>
            </p:extLst>
          </p:nvPr>
        </p:nvGraphicFramePr>
        <p:xfrm>
          <a:off x="5820051" y="2253022"/>
          <a:ext cx="6178896" cy="36518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2832">
                  <a:extLst>
                    <a:ext uri="{9D8B030D-6E8A-4147-A177-3AD203B41FA5}">
                      <a16:colId xmlns:a16="http://schemas.microsoft.com/office/drawing/2014/main" val="1839954284"/>
                    </a:ext>
                  </a:extLst>
                </a:gridCol>
                <a:gridCol w="1130716">
                  <a:extLst>
                    <a:ext uri="{9D8B030D-6E8A-4147-A177-3AD203B41FA5}">
                      <a16:colId xmlns:a16="http://schemas.microsoft.com/office/drawing/2014/main" val="2899771610"/>
                    </a:ext>
                  </a:extLst>
                </a:gridCol>
                <a:gridCol w="1027170">
                  <a:extLst>
                    <a:ext uri="{9D8B030D-6E8A-4147-A177-3AD203B41FA5}">
                      <a16:colId xmlns:a16="http://schemas.microsoft.com/office/drawing/2014/main" val="415703093"/>
                    </a:ext>
                  </a:extLst>
                </a:gridCol>
                <a:gridCol w="1076872">
                  <a:extLst>
                    <a:ext uri="{9D8B030D-6E8A-4147-A177-3AD203B41FA5}">
                      <a16:colId xmlns:a16="http://schemas.microsoft.com/office/drawing/2014/main" val="4220580624"/>
                    </a:ext>
                  </a:extLst>
                </a:gridCol>
                <a:gridCol w="1261306">
                  <a:extLst>
                    <a:ext uri="{9D8B030D-6E8A-4147-A177-3AD203B41FA5}">
                      <a16:colId xmlns:a16="http://schemas.microsoft.com/office/drawing/2014/main" val="3189331078"/>
                    </a:ext>
                  </a:extLst>
                </a:gridCol>
              </a:tblGrid>
              <a:tr h="95245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pt-BR" sz="16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% no </a:t>
                      </a:r>
                    </a:p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total de alimentos</a:t>
                      </a:r>
                      <a:endParaRPr lang="pt-BR" sz="16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D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Alíquota média atual</a:t>
                      </a:r>
                      <a:endParaRPr lang="pt-BR" sz="16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D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Alíquota PLP 68/24</a:t>
                      </a:r>
                    </a:p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original*</a:t>
                      </a:r>
                    </a:p>
                  </a:txBody>
                  <a:tcPr marL="9525" marR="9525" marT="9525" marB="0" anchor="ctr">
                    <a:solidFill>
                      <a:srgbClr val="FFD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Alíquota </a:t>
                      </a:r>
                    </a:p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PLP 68/24 original* + </a:t>
                      </a:r>
                      <a:r>
                        <a:rPr lang="pt-BR" sz="1600" b="1" u="none" strike="noStrike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cashback</a:t>
                      </a:r>
                      <a:endParaRPr lang="pt-BR" sz="16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D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462556"/>
                  </a:ext>
                </a:extLst>
              </a:tr>
              <a:tr h="80924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Cesta básica (alíquota zero)</a:t>
                      </a:r>
                      <a:endParaRPr lang="pt-BR" sz="1600" b="1" i="0" u="none" strike="no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35,6%</a:t>
                      </a:r>
                      <a:endParaRPr lang="pt-BR" sz="2000" b="0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8,0%</a:t>
                      </a:r>
                      <a:endParaRPr lang="pt-BR" sz="2000" b="1" i="0" u="none" strike="noStrike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0,0%</a:t>
                      </a:r>
                      <a:endParaRPr lang="pt-BR" sz="2000" b="1" i="0" u="none" strike="noStrike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solidFill>
                            <a:srgbClr val="183EFF"/>
                          </a:solidFill>
                          <a:effectLst/>
                          <a:latin typeface="Century Gothic" panose="020B0502020202020204" pitchFamily="34" charset="0"/>
                        </a:rPr>
                        <a:t>0,0%</a:t>
                      </a:r>
                      <a:endParaRPr lang="pt-BR" sz="2000" b="1" i="0" u="none" strike="noStrike" dirty="0">
                        <a:solidFill>
                          <a:srgbClr val="183E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298891"/>
                  </a:ext>
                </a:extLst>
              </a:tr>
              <a:tr h="10772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Cesta estendida (alíquota reduzida)</a:t>
                      </a:r>
                      <a:endParaRPr lang="pt-BR" sz="16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30,0%</a:t>
                      </a:r>
                      <a:endParaRPr lang="pt-BR" sz="2000" b="0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15,8%</a:t>
                      </a:r>
                      <a:endParaRPr lang="pt-BR" sz="2000" b="1" i="0" u="none" strike="noStrike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10,6%</a:t>
                      </a:r>
                      <a:endParaRPr lang="pt-BR" sz="2000" b="1" i="0" u="none" strike="noStrike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>
                          <a:solidFill>
                            <a:srgbClr val="183EFF"/>
                          </a:solidFill>
                          <a:effectLst/>
                          <a:latin typeface="Century Gothic" panose="020B0502020202020204" pitchFamily="34" charset="0"/>
                        </a:rPr>
                        <a:t>8,5%</a:t>
                      </a:r>
                      <a:endParaRPr lang="pt-BR" sz="2000" b="1" i="0" u="none" strike="noStrike">
                        <a:solidFill>
                          <a:srgbClr val="183E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1999605"/>
                  </a:ext>
                </a:extLst>
              </a:tr>
              <a:tr h="7804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Total dos alimentos</a:t>
                      </a:r>
                      <a:endParaRPr lang="pt-BR" sz="16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100,0%</a:t>
                      </a:r>
                      <a:endParaRPr lang="pt-BR" sz="20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17,5%</a:t>
                      </a:r>
                      <a:endParaRPr lang="pt-BR" sz="2000" b="1" i="0" u="none" strike="noStrike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13,3%</a:t>
                      </a:r>
                      <a:endParaRPr lang="pt-BR" sz="2000" b="1" i="0" u="none" strike="noStrike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solidFill>
                            <a:srgbClr val="183EFF"/>
                          </a:solidFill>
                          <a:effectLst/>
                          <a:latin typeface="Century Gothic" panose="020B0502020202020204" pitchFamily="34" charset="0"/>
                        </a:rPr>
                        <a:t>11,1%</a:t>
                      </a:r>
                      <a:endParaRPr lang="pt-BR" sz="2000" b="1" i="0" u="none" strike="noStrike" dirty="0">
                        <a:solidFill>
                          <a:srgbClr val="183E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28579"/>
                  </a:ext>
                </a:extLst>
              </a:tr>
            </a:tbl>
          </a:graphicData>
        </a:graphic>
      </p:graphicFrame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9FEE1143-C4FF-AE12-4B5C-BF416C66D14A}"/>
              </a:ext>
            </a:extLst>
          </p:cNvPr>
          <p:cNvSpPr/>
          <p:nvPr/>
        </p:nvSpPr>
        <p:spPr>
          <a:xfrm>
            <a:off x="319313" y="1214972"/>
            <a:ext cx="1789042" cy="436607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>
                <a:latin typeface="Century Gothic" panose="020B0502020202020204" pitchFamily="34" charset="0"/>
              </a:rPr>
              <a:t>  </a:t>
            </a:r>
            <a:r>
              <a:rPr lang="pt-BR" b="1">
                <a:solidFill>
                  <a:srgbClr val="183EFF"/>
                </a:solidFill>
                <a:latin typeface="Century Gothic" panose="020B0502020202020204" pitchFamily="34" charset="0"/>
              </a:rPr>
              <a:t>DIRETRIZES:</a:t>
            </a:r>
          </a:p>
        </p:txBody>
      </p:sp>
      <p:sp>
        <p:nvSpPr>
          <p:cNvPr id="8" name="Lágrima 8">
            <a:extLst>
              <a:ext uri="{FF2B5EF4-FFF2-40B4-BE49-F238E27FC236}">
                <a16:creationId xmlns:a16="http://schemas.microsoft.com/office/drawing/2014/main" id="{4181FAC9-2EEA-39E2-82E0-77EED56A6DF0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highlight>
                <a:srgbClr val="FFD300"/>
              </a:highlight>
              <a:latin typeface="Century Gothic" panose="020B0502020202020204" pitchFamily="34" charset="0"/>
            </a:endParaRPr>
          </a:p>
        </p:txBody>
      </p:sp>
      <p:sp>
        <p:nvSpPr>
          <p:cNvPr id="9" name="CaixaDeTexto 11">
            <a:extLst>
              <a:ext uri="{FF2B5EF4-FFF2-40B4-BE49-F238E27FC236}">
                <a16:creationId xmlns:a16="http://schemas.microsoft.com/office/drawing/2014/main" id="{EE3E1A7A-ADD2-E5CB-5157-79AB65B81C01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11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797D94DC-8733-433C-2FE8-3AE9838E0A55}"/>
              </a:ext>
            </a:extLst>
          </p:cNvPr>
          <p:cNvSpPr txBox="1"/>
          <p:nvPr/>
        </p:nvSpPr>
        <p:spPr>
          <a:xfrm>
            <a:off x="5819940" y="1487986"/>
            <a:ext cx="61304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Distribuição dos alimentos entre categorias na versão inicial do PLP 68/2024 </a:t>
            </a:r>
          </a:p>
        </p:txBody>
      </p:sp>
    </p:spTree>
    <p:extLst>
      <p:ext uri="{BB962C8B-B14F-4D97-AF65-F5344CB8AC3E}">
        <p14:creationId xmlns:p14="http://schemas.microsoft.com/office/powerpoint/2010/main" val="1294838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-1344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0" y="309274"/>
            <a:ext cx="11197139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REGIMES DIFERENCIADOS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235E811-0D91-2363-83DA-56AD9E68EAEB}"/>
              </a:ext>
            </a:extLst>
          </p:cNvPr>
          <p:cNvSpPr txBox="1"/>
          <p:nvPr/>
        </p:nvSpPr>
        <p:spPr>
          <a:xfrm>
            <a:off x="799325" y="1069219"/>
            <a:ext cx="8744860" cy="453553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b="1" kern="100" dirty="0">
                <a:solidFill>
                  <a:srgbClr val="183EFF"/>
                </a:solidFill>
                <a:latin typeface="Century Gothic"/>
                <a:ea typeface="Aptos" panose="020B0004020202020204" pitchFamily="34" charset="0"/>
                <a:cs typeface="Times New Roman"/>
              </a:rPr>
              <a:t>REDUÇÃO DAS ALÍQUOTAS EM 30%:</a:t>
            </a:r>
          </a:p>
          <a:p>
            <a:pPr marL="285750" lvl="1" indent="-285750">
              <a:lnSpc>
                <a:spcPct val="120000"/>
              </a:lnSpc>
              <a:spcAft>
                <a:spcPts val="1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Profissões regulamentadas fiscalizadas por conselhos (18)</a:t>
            </a:r>
          </a:p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b="1" kern="100" dirty="0">
                <a:solidFill>
                  <a:srgbClr val="183EFF"/>
                </a:solidFill>
                <a:latin typeface="Century Gothic"/>
                <a:cs typeface="Times New Roman"/>
              </a:rPr>
              <a:t>REDUÇÃO DAS ALÍQUOTAS EM 60%: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Serviços de educação (9) 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Serviços de saúde (27)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Dispositivos médicos (105)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Dispositivos de acessibilidade (26)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Medicamentos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Composições enterais e parenterais (71)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Produtos de higiene e de limpeza majoritariamente consumidos por famílias de baixa renda (6)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Lágrima 8">
            <a:extLst>
              <a:ext uri="{FF2B5EF4-FFF2-40B4-BE49-F238E27FC236}">
                <a16:creationId xmlns:a16="http://schemas.microsoft.com/office/drawing/2014/main" id="{693FF3B7-55BF-2A07-64A3-4B5B2A06A017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highlight>
                <a:srgbClr val="FFD300"/>
              </a:highlight>
              <a:latin typeface="Century Gothic" panose="020B0502020202020204" pitchFamily="34" charset="0"/>
            </a:endParaRPr>
          </a:p>
        </p:txBody>
      </p:sp>
      <p:sp>
        <p:nvSpPr>
          <p:cNvPr id="23" name="CaixaDeTexto 11">
            <a:extLst>
              <a:ext uri="{FF2B5EF4-FFF2-40B4-BE49-F238E27FC236}">
                <a16:creationId xmlns:a16="http://schemas.microsoft.com/office/drawing/2014/main" id="{CCB10615-3421-3EB5-7DD1-060A08C541B1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352118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-1344"/>
            <a:ext cx="12192000" cy="68593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235E811-0D91-2363-83DA-56AD9E68EAEB}"/>
              </a:ext>
            </a:extLst>
          </p:cNvPr>
          <p:cNvSpPr txBox="1"/>
          <p:nvPr/>
        </p:nvSpPr>
        <p:spPr>
          <a:xfrm>
            <a:off x="885370" y="1126369"/>
            <a:ext cx="10182680" cy="498335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b="1" kern="100" dirty="0">
                <a:solidFill>
                  <a:srgbClr val="183EFF"/>
                </a:solidFill>
                <a:latin typeface="Century Gothic"/>
                <a:cs typeface="Times New Roman"/>
              </a:rPr>
              <a:t>REDUÇÃO DAS ALÍQUOTAS EM 60%: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(cont.)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Produtos agropecuários, aquícolas, pesqueiros, florestais e extrativistas vegetais 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in natura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Insumos agropecuários e aquícolas (36)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Produções nacionais artísticas, culturais, de eventos, jornalísticas e audiovisuais (25)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Atividades desportivas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Comunicação institucional (administração pública)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Bens e serviços relacionados a soberania e segurança nacional (33 – administração pública)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Serviços de segurança da informação e segurança cibernética (sócio brasileiro com 20% do capital social)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Operações relacionadas a projetos de reabilitação urbana de zonas históricas e de áreas críticas de recuperação e reconversão urbanística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CaixaDeTexto 4">
            <a:extLst>
              <a:ext uri="{FF2B5EF4-FFF2-40B4-BE49-F238E27FC236}">
                <a16:creationId xmlns:a16="http://schemas.microsoft.com/office/drawing/2014/main" id="{A6C46614-A4D4-C2CC-5A2B-D7EEE053D2C7}"/>
              </a:ext>
            </a:extLst>
          </p:cNvPr>
          <p:cNvSpPr txBox="1"/>
          <p:nvPr/>
        </p:nvSpPr>
        <p:spPr>
          <a:xfrm>
            <a:off x="885370" y="309274"/>
            <a:ext cx="11197139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REGIMES DIFERENCIADOS</a:t>
            </a:r>
          </a:p>
        </p:txBody>
      </p:sp>
      <p:sp>
        <p:nvSpPr>
          <p:cNvPr id="7" name="Lágrima 8">
            <a:extLst>
              <a:ext uri="{FF2B5EF4-FFF2-40B4-BE49-F238E27FC236}">
                <a16:creationId xmlns:a16="http://schemas.microsoft.com/office/drawing/2014/main" id="{A32220F3-DE2D-4BB6-41F1-0DEE6642502C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highlight>
                <a:srgbClr val="FFD300"/>
              </a:highlight>
              <a:latin typeface="Century Gothic" panose="020B0502020202020204" pitchFamily="34" charset="0"/>
            </a:endParaRPr>
          </a:p>
        </p:txBody>
      </p:sp>
      <p:sp>
        <p:nvSpPr>
          <p:cNvPr id="8" name="CaixaDeTexto 11">
            <a:extLst>
              <a:ext uri="{FF2B5EF4-FFF2-40B4-BE49-F238E27FC236}">
                <a16:creationId xmlns:a16="http://schemas.microsoft.com/office/drawing/2014/main" id="{8A47344C-A922-9347-2B30-3B441FC15173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4775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9094"/>
            <a:ext cx="12192000" cy="6859344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8279934" y="2566399"/>
            <a:ext cx="3912065" cy="1846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235E811-0D91-2363-83DA-56AD9E68EAEB}"/>
              </a:ext>
            </a:extLst>
          </p:cNvPr>
          <p:cNvSpPr txBox="1"/>
          <p:nvPr/>
        </p:nvSpPr>
        <p:spPr>
          <a:xfrm>
            <a:off x="745573" y="1160027"/>
            <a:ext cx="7083977" cy="432580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b="1" kern="100" dirty="0">
                <a:solidFill>
                  <a:srgbClr val="183EFF"/>
                </a:solidFill>
                <a:latin typeface="Century Gothic"/>
                <a:cs typeface="Times New Roman"/>
              </a:rPr>
              <a:t>REDUÇÃO DAS ALÍQUOTAS A ZERO: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Dispositivos médicos (19)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Dispositivos de acessibilidade (7)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Medicamentos (383)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Composições enterais e parenterais</a:t>
            </a: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Produtos de cuidados básicos à saúde menstrual (todos)</a:t>
            </a: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Serviços prestados por Instituição Científica, Tecnológica e de Inovação (ICT) sem fins lucrativos</a:t>
            </a: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Automóveis adquiridos por pessoas com deficiência e pessoas com transtorno do espectro autista ou por taxistas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396CD28-2B83-570B-4703-18584117F155}"/>
              </a:ext>
            </a:extLst>
          </p:cNvPr>
          <p:cNvSpPr txBox="1"/>
          <p:nvPr/>
        </p:nvSpPr>
        <p:spPr>
          <a:xfrm>
            <a:off x="8447714" y="2729657"/>
            <a:ext cx="3779539" cy="1482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sz="1600" b="1" i="1" kern="100" dirty="0">
                <a:solidFill>
                  <a:srgbClr val="183E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Fast track</a:t>
            </a:r>
            <a:r>
              <a:rPr lang="pt-BR" sz="1600" b="1" kern="100" dirty="0">
                <a:solidFill>
                  <a:srgbClr val="183E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: </a:t>
            </a: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possibilidade de atualização anual ou emergencial das listas para inclusão de dispositivos médicos e medicamentos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1ED9942-9F96-FB9C-4F8F-E7EAAA2DCA5D}"/>
              </a:ext>
            </a:extLst>
          </p:cNvPr>
          <p:cNvSpPr/>
          <p:nvPr/>
        </p:nvSpPr>
        <p:spPr>
          <a:xfrm>
            <a:off x="8279935" y="1279557"/>
            <a:ext cx="3912065" cy="11653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5BB222C-E09D-4433-04AD-50C4DA363349}"/>
              </a:ext>
            </a:extLst>
          </p:cNvPr>
          <p:cNvSpPr txBox="1"/>
          <p:nvPr/>
        </p:nvSpPr>
        <p:spPr>
          <a:xfrm>
            <a:off x="8350391" y="1346993"/>
            <a:ext cx="3771150" cy="91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sz="1600" b="1" i="1" kern="100" dirty="0">
                <a:solidFill>
                  <a:srgbClr val="183E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Compras públicas: </a:t>
            </a: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itens dos anexos de redução em 60% também serão reduzidos a zero</a:t>
            </a:r>
          </a:p>
        </p:txBody>
      </p:sp>
      <p:sp>
        <p:nvSpPr>
          <p:cNvPr id="5" name="Colchete Esquerdo 4">
            <a:extLst>
              <a:ext uri="{FF2B5EF4-FFF2-40B4-BE49-F238E27FC236}">
                <a16:creationId xmlns:a16="http://schemas.microsoft.com/office/drawing/2014/main" id="{E7743945-F8C9-6C74-99E6-40D17E094F69}"/>
              </a:ext>
            </a:extLst>
          </p:cNvPr>
          <p:cNvSpPr/>
          <p:nvPr/>
        </p:nvSpPr>
        <p:spPr>
          <a:xfrm flipH="1">
            <a:off x="5981700" y="1238707"/>
            <a:ext cx="892900" cy="1980743"/>
          </a:xfrm>
          <a:prstGeom prst="leftBracket">
            <a:avLst>
              <a:gd name="adj" fmla="val 0"/>
            </a:avLst>
          </a:prstGeom>
          <a:noFill/>
          <a:ln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B6DB5E02-22F2-DE1F-DA7A-4BBABCE9F979}"/>
              </a:ext>
            </a:extLst>
          </p:cNvPr>
          <p:cNvCxnSpPr>
            <a:cxnSpLocks/>
          </p:cNvCxnSpPr>
          <p:nvPr/>
        </p:nvCxnSpPr>
        <p:spPr>
          <a:xfrm>
            <a:off x="6848471" y="1543050"/>
            <a:ext cx="1431463" cy="0"/>
          </a:xfrm>
          <a:prstGeom prst="line">
            <a:avLst/>
          </a:prstGeom>
          <a:ln>
            <a:solidFill>
              <a:srgbClr val="183EFF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id="{674D8D4C-FBEE-A2BF-1D7F-024889E2F014}"/>
              </a:ext>
            </a:extLst>
          </p:cNvPr>
          <p:cNvCxnSpPr>
            <a:cxnSpLocks/>
          </p:cNvCxnSpPr>
          <p:nvPr/>
        </p:nvCxnSpPr>
        <p:spPr>
          <a:xfrm>
            <a:off x="6848471" y="2914650"/>
            <a:ext cx="1431463" cy="0"/>
          </a:xfrm>
          <a:prstGeom prst="line">
            <a:avLst/>
          </a:prstGeom>
          <a:ln>
            <a:solidFill>
              <a:srgbClr val="183EFF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1208CD97-73F5-3329-80D7-11FF3566E0CF}"/>
              </a:ext>
            </a:extLst>
          </p:cNvPr>
          <p:cNvSpPr txBox="1"/>
          <p:nvPr/>
        </p:nvSpPr>
        <p:spPr>
          <a:xfrm>
            <a:off x="885370" y="309274"/>
            <a:ext cx="11197139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REGIMES DIFERENCIADOS</a:t>
            </a:r>
          </a:p>
        </p:txBody>
      </p:sp>
      <p:sp>
        <p:nvSpPr>
          <p:cNvPr id="28" name="Lágrima 8">
            <a:extLst>
              <a:ext uri="{FF2B5EF4-FFF2-40B4-BE49-F238E27FC236}">
                <a16:creationId xmlns:a16="http://schemas.microsoft.com/office/drawing/2014/main" id="{BA6236F9-3B54-AF7F-5B67-65F7D54CECA6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highlight>
                <a:srgbClr val="FFD300"/>
              </a:highlight>
              <a:latin typeface="Century Gothic" panose="020B0502020202020204" pitchFamily="34" charset="0"/>
            </a:endParaRPr>
          </a:p>
        </p:txBody>
      </p:sp>
      <p:sp>
        <p:nvSpPr>
          <p:cNvPr id="29" name="CaixaDeTexto 11">
            <a:extLst>
              <a:ext uri="{FF2B5EF4-FFF2-40B4-BE49-F238E27FC236}">
                <a16:creationId xmlns:a16="http://schemas.microsoft.com/office/drawing/2014/main" id="{F8657165-5C31-B0A3-F8B8-CF2449B523BF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366799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438" y="6937"/>
            <a:ext cx="12192000" cy="6859344"/>
          </a:xfrm>
          <a:prstGeom prst="rect">
            <a:avLst/>
          </a:prstGeom>
        </p:spPr>
      </p:pic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CaixaDeTexto 7">
            <a:extLst>
              <a:ext uri="{FF2B5EF4-FFF2-40B4-BE49-F238E27FC236}">
                <a16:creationId xmlns:a16="http://schemas.microsoft.com/office/drawing/2014/main" id="{C890E568-A390-FAE0-E182-82D6E32E9E1E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E8370553-2A47-1732-090C-D3CEC7327FA8}"/>
              </a:ext>
            </a:extLst>
          </p:cNvPr>
          <p:cNvSpPr txBox="1"/>
          <p:nvPr/>
        </p:nvSpPr>
        <p:spPr>
          <a:xfrm>
            <a:off x="745207" y="2712967"/>
            <a:ext cx="7268029" cy="3345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b="1" kern="100" dirty="0">
                <a:solidFill>
                  <a:srgbClr val="183EFF"/>
                </a:solidFill>
                <a:latin typeface="Century Gothic"/>
                <a:cs typeface="Times New Roman"/>
              </a:rPr>
              <a:t>CRÉDITOS PRESUMIDOS: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Produtor rural com receita inferior a R$ 3,6 milhões por ano e produtor rural integrado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Transportador autônomo de carga pessoa física não contribuinte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Resíduos e demais materiais destinados à reciclagem, reutilização ou logística reversa adquiridos de pessoa física, cooperativa ou outra forma de organização popular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Bens móveis para revenda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7197CA1-019E-F5FA-E50C-5979CFE8CB26}"/>
              </a:ext>
            </a:extLst>
          </p:cNvPr>
          <p:cNvSpPr txBox="1"/>
          <p:nvPr/>
        </p:nvSpPr>
        <p:spPr>
          <a:xfrm>
            <a:off x="745206" y="1204903"/>
            <a:ext cx="6515555" cy="11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b="1" kern="100">
                <a:solidFill>
                  <a:srgbClr val="183EFF"/>
                </a:solidFill>
                <a:latin typeface="Century Gothic"/>
                <a:cs typeface="Times New Roman"/>
              </a:rPr>
              <a:t>ISENÇÃO: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Transporte público coletivo de passageiros rodoviário urbano, semiurbano ou metropolitano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3839C4F-BF64-01AF-76CF-C930DBAD158D}"/>
              </a:ext>
            </a:extLst>
          </p:cNvPr>
          <p:cNvSpPr txBox="1"/>
          <p:nvPr/>
        </p:nvSpPr>
        <p:spPr>
          <a:xfrm>
            <a:off x="7914593" y="1205664"/>
            <a:ext cx="4042023" cy="1512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b="1" kern="100">
                <a:solidFill>
                  <a:schemeClr val="bg1"/>
                </a:solidFill>
                <a:highlight>
                  <a:srgbClr val="183EFF"/>
                </a:highlight>
                <a:latin typeface="Century Gothic"/>
                <a:cs typeface="Times New Roman"/>
              </a:rPr>
              <a:t>REGIMES PRÓPRIOS DA CBS:</a:t>
            </a: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Prouni (CBS zerada)</a:t>
            </a: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Regime automotivo (até 2032)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1905886-0F9A-B611-467F-10F56CF4E809}"/>
              </a:ext>
            </a:extLst>
          </p:cNvPr>
          <p:cNvSpPr txBox="1"/>
          <p:nvPr/>
        </p:nvSpPr>
        <p:spPr>
          <a:xfrm>
            <a:off x="885370" y="309274"/>
            <a:ext cx="11197139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REGIMES DIFERENCIADOS</a:t>
            </a:r>
          </a:p>
        </p:txBody>
      </p:sp>
      <p:sp>
        <p:nvSpPr>
          <p:cNvPr id="10" name="Lágrima 8">
            <a:extLst>
              <a:ext uri="{FF2B5EF4-FFF2-40B4-BE49-F238E27FC236}">
                <a16:creationId xmlns:a16="http://schemas.microsoft.com/office/drawing/2014/main" id="{8A0F864E-3AEB-FA0C-ACD4-A4FC2C1AB130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highlight>
                <a:srgbClr val="FFD300"/>
              </a:highlight>
              <a:latin typeface="Century Gothic" panose="020B0502020202020204" pitchFamily="34" charset="0"/>
            </a:endParaRPr>
          </a:p>
        </p:txBody>
      </p:sp>
      <p:sp>
        <p:nvSpPr>
          <p:cNvPr id="14" name="CaixaDeTexto 11">
            <a:extLst>
              <a:ext uri="{FF2B5EF4-FFF2-40B4-BE49-F238E27FC236}">
                <a16:creationId xmlns:a16="http://schemas.microsoft.com/office/drawing/2014/main" id="{AE533231-0CD9-E99B-536A-21E3BE653118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178138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438" y="9094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0" y="309274"/>
            <a:ext cx="11197139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REGIMES ESPECÍFICOS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235E811-0D91-2363-83DA-56AD9E68EAEB}"/>
              </a:ext>
            </a:extLst>
          </p:cNvPr>
          <p:cNvSpPr txBox="1"/>
          <p:nvPr/>
        </p:nvSpPr>
        <p:spPr>
          <a:xfrm>
            <a:off x="882735" y="1145959"/>
            <a:ext cx="6657548" cy="47328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Combustíveis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Serviços financeiros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Planos de assistência à saúde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Concursos de prognósticos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Bens imóveis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Cooperativas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Bares e restaurantes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Hotelaria e parques de diversão e temáticos</a:t>
            </a:r>
            <a:endParaRPr lang="pt-BR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Transporte coletivo de passageiros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Agências de viagens e de turismo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Sociedades Anônimas do Futebol – SAFs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Tratados internacionais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Lágrima 8">
            <a:extLst>
              <a:ext uri="{FF2B5EF4-FFF2-40B4-BE49-F238E27FC236}">
                <a16:creationId xmlns:a16="http://schemas.microsoft.com/office/drawing/2014/main" id="{4F00D02E-28D4-CDBD-3C2A-65CC5877A025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highlight>
                <a:srgbClr val="FFD300"/>
              </a:highlight>
              <a:latin typeface="Century Gothic" panose="020B0502020202020204" pitchFamily="34" charset="0"/>
            </a:endParaRPr>
          </a:p>
        </p:txBody>
      </p:sp>
      <p:sp>
        <p:nvSpPr>
          <p:cNvPr id="20" name="CaixaDeTexto 11">
            <a:extLst>
              <a:ext uri="{FF2B5EF4-FFF2-40B4-BE49-F238E27FC236}">
                <a16:creationId xmlns:a16="http://schemas.microsoft.com/office/drawing/2014/main" id="{94C91949-F235-F82E-E6FE-A72BEFECEAF8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754129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438" y="0"/>
            <a:ext cx="12192000" cy="68593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75B84D29-961C-4287-9956-966412668646}"/>
              </a:ext>
            </a:extLst>
          </p:cNvPr>
          <p:cNvGrpSpPr/>
          <p:nvPr/>
        </p:nvGrpSpPr>
        <p:grpSpPr>
          <a:xfrm>
            <a:off x="4682249" y="6271600"/>
            <a:ext cx="2035340" cy="613922"/>
            <a:chOff x="5194135" y="6155546"/>
            <a:chExt cx="2035340" cy="613922"/>
          </a:xfrm>
        </p:grpSpPr>
        <p:sp>
          <p:nvSpPr>
            <p:cNvPr id="14" name="Retângulo: Cantos Arredondados 13">
              <a:extLst>
                <a:ext uri="{FF2B5EF4-FFF2-40B4-BE49-F238E27FC236}">
                  <a16:creationId xmlns:a16="http://schemas.microsoft.com/office/drawing/2014/main" id="{C761FCC3-97CF-B36A-A85D-D7FDA38A92E8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6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F484F381-C33A-4CE3-E8CF-79E1063C2B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9572A04B-0B7B-BAAA-060D-AB0E7D80A910}"/>
              </a:ext>
            </a:extLst>
          </p:cNvPr>
          <p:cNvSpPr txBox="1"/>
          <p:nvPr/>
        </p:nvSpPr>
        <p:spPr>
          <a:xfrm>
            <a:off x="8226577" y="1499365"/>
            <a:ext cx="2053626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>
                <a:solidFill>
                  <a:schemeClr val="bg1"/>
                </a:solidFill>
                <a:latin typeface="Century Gothic" panose="020B0502020202020204" pitchFamily="34" charset="0"/>
              </a:rPr>
              <a:t>2029 a 2032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956814E3-9D33-058B-1856-79AF5145D80A}"/>
              </a:ext>
            </a:extLst>
          </p:cNvPr>
          <p:cNvCxnSpPr>
            <a:cxnSpLocks/>
          </p:cNvCxnSpPr>
          <p:nvPr/>
        </p:nvCxnSpPr>
        <p:spPr>
          <a:xfrm>
            <a:off x="817320" y="1344013"/>
            <a:ext cx="10502311" cy="0"/>
          </a:xfrm>
          <a:prstGeom prst="line">
            <a:avLst/>
          </a:prstGeom>
          <a:ln w="19050"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ipse 6">
            <a:extLst>
              <a:ext uri="{FF2B5EF4-FFF2-40B4-BE49-F238E27FC236}">
                <a16:creationId xmlns:a16="http://schemas.microsoft.com/office/drawing/2014/main" id="{657F1BD3-D515-0402-8907-C17739878E8B}"/>
              </a:ext>
            </a:extLst>
          </p:cNvPr>
          <p:cNvSpPr/>
          <p:nvPr/>
        </p:nvSpPr>
        <p:spPr>
          <a:xfrm>
            <a:off x="747030" y="1277556"/>
            <a:ext cx="122482" cy="132913"/>
          </a:xfrm>
          <a:prstGeom prst="ellipse">
            <a:avLst/>
          </a:prstGeom>
          <a:solidFill>
            <a:srgbClr val="183EFF"/>
          </a:solidFill>
          <a:ln>
            <a:solidFill>
              <a:srgbClr val="183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Century Gothic" panose="020B0502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8C45B2E-608C-3C2A-2ED0-54EE91EEE0FE}"/>
              </a:ext>
            </a:extLst>
          </p:cNvPr>
          <p:cNvSpPr txBox="1"/>
          <p:nvPr/>
        </p:nvSpPr>
        <p:spPr>
          <a:xfrm>
            <a:off x="312971" y="1489844"/>
            <a:ext cx="990600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>
                <a:solidFill>
                  <a:schemeClr val="bg1"/>
                </a:solidFill>
                <a:latin typeface="Century Gothic" panose="020B0502020202020204" pitchFamily="34" charset="0"/>
              </a:rPr>
              <a:t>2023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EA3A87C-9A0B-D751-2363-3EDB0095D35C}"/>
              </a:ext>
            </a:extLst>
          </p:cNvPr>
          <p:cNvSpPr/>
          <p:nvPr/>
        </p:nvSpPr>
        <p:spPr>
          <a:xfrm>
            <a:off x="2842982" y="1277556"/>
            <a:ext cx="122482" cy="132913"/>
          </a:xfrm>
          <a:prstGeom prst="ellipse">
            <a:avLst/>
          </a:prstGeom>
          <a:solidFill>
            <a:srgbClr val="183EFF"/>
          </a:solidFill>
          <a:ln>
            <a:solidFill>
              <a:srgbClr val="183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Century Gothic" panose="020B05020202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04F8F34-634C-DCF9-11FD-B16BABF98E5E}"/>
              </a:ext>
            </a:extLst>
          </p:cNvPr>
          <p:cNvSpPr txBox="1"/>
          <p:nvPr/>
        </p:nvSpPr>
        <p:spPr>
          <a:xfrm>
            <a:off x="1881642" y="1499369"/>
            <a:ext cx="2032697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>
                <a:solidFill>
                  <a:schemeClr val="bg1"/>
                </a:solidFill>
                <a:latin typeface="Century Gothic" panose="020B0502020202020204" pitchFamily="34" charset="0"/>
              </a:rPr>
              <a:t>2024 e 2025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B27343B0-5E4C-0339-88B8-688CF0DAA8F9}"/>
              </a:ext>
            </a:extLst>
          </p:cNvPr>
          <p:cNvSpPr/>
          <p:nvPr/>
        </p:nvSpPr>
        <p:spPr>
          <a:xfrm>
            <a:off x="5038687" y="1277556"/>
            <a:ext cx="122482" cy="132913"/>
          </a:xfrm>
          <a:prstGeom prst="ellipse">
            <a:avLst/>
          </a:prstGeom>
          <a:solidFill>
            <a:srgbClr val="183EFF"/>
          </a:solidFill>
          <a:ln>
            <a:solidFill>
              <a:srgbClr val="183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Century Gothic" panose="020B0502020202020204" pitchFamily="34" charset="0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91D5BC9D-238B-62C7-BFBB-327EF332A8FC}"/>
              </a:ext>
            </a:extLst>
          </p:cNvPr>
          <p:cNvSpPr txBox="1"/>
          <p:nvPr/>
        </p:nvSpPr>
        <p:spPr>
          <a:xfrm>
            <a:off x="4720740" y="1499369"/>
            <a:ext cx="990600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>
                <a:solidFill>
                  <a:schemeClr val="bg1"/>
                </a:solidFill>
                <a:latin typeface="Century Gothic" panose="020B0502020202020204" pitchFamily="34" charset="0"/>
              </a:rPr>
              <a:t>2026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A7D7EEC5-2C93-6690-6502-8C6B68B43C8D}"/>
              </a:ext>
            </a:extLst>
          </p:cNvPr>
          <p:cNvSpPr txBox="1"/>
          <p:nvPr/>
        </p:nvSpPr>
        <p:spPr>
          <a:xfrm>
            <a:off x="6604484" y="1500401"/>
            <a:ext cx="990600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>
                <a:solidFill>
                  <a:schemeClr val="bg1"/>
                </a:solidFill>
                <a:latin typeface="Century Gothic" panose="020B0502020202020204" pitchFamily="34" charset="0"/>
              </a:rPr>
              <a:t>2027</a:t>
            </a:r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147032A4-6BCF-F796-E6D6-24EF186B07A6}"/>
              </a:ext>
            </a:extLst>
          </p:cNvPr>
          <p:cNvSpPr/>
          <p:nvPr/>
        </p:nvSpPr>
        <p:spPr>
          <a:xfrm>
            <a:off x="11249341" y="1277556"/>
            <a:ext cx="122482" cy="132913"/>
          </a:xfrm>
          <a:prstGeom prst="ellipse">
            <a:avLst/>
          </a:prstGeom>
          <a:solidFill>
            <a:srgbClr val="183EFF"/>
          </a:solidFill>
          <a:ln>
            <a:solidFill>
              <a:srgbClr val="183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Century Gothic" panose="020B0502020202020204" pitchFamily="34" charset="0"/>
            </a:endParaRP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65D50FB1-B89B-1030-77C5-A9C3460AD3F0}"/>
              </a:ext>
            </a:extLst>
          </p:cNvPr>
          <p:cNvSpPr txBox="1"/>
          <p:nvPr/>
        </p:nvSpPr>
        <p:spPr>
          <a:xfrm>
            <a:off x="10835248" y="1502544"/>
            <a:ext cx="990600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>
                <a:solidFill>
                  <a:schemeClr val="bg1"/>
                </a:solidFill>
                <a:latin typeface="Century Gothic" panose="020B0502020202020204" pitchFamily="34" charset="0"/>
              </a:rPr>
              <a:t>2033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968F7908-6C0A-80F8-9E1F-849B2A9C63DA}"/>
              </a:ext>
            </a:extLst>
          </p:cNvPr>
          <p:cNvSpPr txBox="1"/>
          <p:nvPr/>
        </p:nvSpPr>
        <p:spPr>
          <a:xfrm>
            <a:off x="129360" y="2063688"/>
            <a:ext cx="1552036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Clr>
                <a:srgbClr val="33CC33"/>
              </a:buClr>
              <a:buFont typeface="Arial" panose="020B0604020202020204" pitchFamily="34" charset="0"/>
              <a:buChar char="•"/>
            </a:pPr>
            <a:r>
              <a:rPr lang="pt-BR" sz="12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Emenda Constitucional nº 132, da Reforma Tributária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9611E1FD-B486-356F-1DEE-6BCE972801F7}"/>
              </a:ext>
            </a:extLst>
          </p:cNvPr>
          <p:cNvSpPr txBox="1"/>
          <p:nvPr/>
        </p:nvSpPr>
        <p:spPr>
          <a:xfrm>
            <a:off x="1669204" y="2063688"/>
            <a:ext cx="2623232" cy="42319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spcAft>
                <a:spcPts val="600"/>
              </a:spcAft>
              <a:buClr>
                <a:srgbClr val="33CC33"/>
              </a:buClr>
              <a:buFont typeface="Arial" panose="020B0604020202020204" pitchFamily="34" charset="0"/>
              <a:buChar char="•"/>
            </a:pPr>
            <a:r>
              <a:rPr lang="pt-BR" sz="12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Leis Complementares que regulamentam: </a:t>
            </a:r>
          </a:p>
          <a:p>
            <a:pPr marL="171450" indent="-171450">
              <a:spcAft>
                <a:spcPts val="600"/>
              </a:spcAft>
              <a:buClr>
                <a:srgbClr val="33CC33"/>
              </a:buClr>
              <a:buFont typeface="Montserrat" panose="00000500000000000000" pitchFamily="2" charset="0"/>
              <a:buChar char="‐"/>
            </a:pP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o IBS, a CBS e o Imposto Seletivo</a:t>
            </a:r>
          </a:p>
          <a:p>
            <a:pPr marL="171450" indent="-171450">
              <a:spcAft>
                <a:spcPts val="1200"/>
              </a:spcAft>
              <a:buClr>
                <a:srgbClr val="33CC33"/>
              </a:buClr>
              <a:buFont typeface="Montserrat" panose="00000500000000000000" pitchFamily="2" charset="0"/>
              <a:buChar char="‐"/>
            </a:pP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aspectos específicos de gestão e administração do IBS</a:t>
            </a:r>
          </a:p>
          <a:p>
            <a:pPr marL="171450" indent="-171450">
              <a:spcAft>
                <a:spcPts val="1200"/>
              </a:spcAft>
              <a:buClr>
                <a:srgbClr val="33CC33"/>
              </a:buClr>
              <a:buFont typeface="Arial" panose="020B0604020202020204" pitchFamily="34" charset="0"/>
              <a:buChar char="•"/>
            </a:pPr>
            <a:r>
              <a:rPr lang="pt-BR" sz="12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Leis ordinárias para definir:</a:t>
            </a:r>
          </a:p>
          <a:p>
            <a:pPr marL="171450" indent="-171450">
              <a:spcAft>
                <a:spcPts val="600"/>
              </a:spcAft>
              <a:buClr>
                <a:srgbClr val="33CC33"/>
              </a:buClr>
              <a:buFont typeface="Montserrat" panose="00000500000000000000" pitchFamily="2" charset="0"/>
              <a:buChar char="‐"/>
            </a:pP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alíquotas do Imposto Seletivo </a:t>
            </a:r>
          </a:p>
          <a:p>
            <a:pPr marL="171450" indent="-171450">
              <a:spcAft>
                <a:spcPts val="1200"/>
              </a:spcAft>
              <a:buClr>
                <a:srgbClr val="33CC33"/>
              </a:buClr>
              <a:buFont typeface="Montserrat" panose="00000500000000000000" pitchFamily="2" charset="0"/>
              <a:buChar char="‐"/>
            </a:pP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aspectos operacionais do Fundo Nacional de Desenvolvimento Regional e do Fundo de Compensação de Benefícios Fiscais</a:t>
            </a:r>
          </a:p>
          <a:p>
            <a:pPr marL="171450" indent="-171450">
              <a:spcAft>
                <a:spcPts val="1200"/>
              </a:spcAft>
              <a:buClr>
                <a:srgbClr val="33CC33"/>
              </a:buClr>
              <a:buFont typeface="Arial" panose="020B0604020202020204" pitchFamily="34" charset="0"/>
              <a:buChar char="•"/>
            </a:pPr>
            <a:r>
              <a:rPr lang="pt-BR" sz="12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Regulamento do IBS e da CBS</a:t>
            </a:r>
          </a:p>
          <a:p>
            <a:pPr marL="171450" indent="-171450">
              <a:spcAft>
                <a:spcPts val="1200"/>
              </a:spcAft>
              <a:buClr>
                <a:srgbClr val="33CC33"/>
              </a:buClr>
              <a:buFont typeface="Arial" panose="020B0604020202020204" pitchFamily="34" charset="0"/>
              <a:buChar char="•"/>
            </a:pPr>
            <a:r>
              <a:rPr lang="pt-BR" sz="12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Desenvolvimento do sistema de cobrança da CBS e do IBS</a:t>
            </a:r>
          </a:p>
          <a:p>
            <a:pPr marL="171450" indent="-171450">
              <a:spcAft>
                <a:spcPts val="1200"/>
              </a:spcAft>
              <a:buClr>
                <a:srgbClr val="33CC33"/>
              </a:buClr>
              <a:buFont typeface="Arial" panose="020B0604020202020204" pitchFamily="34" charset="0"/>
              <a:buChar char="•"/>
            </a:pPr>
            <a:endParaRPr lang="pt-BR" sz="12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F91EF268-55B5-9BBF-B3CF-CD968065F204}"/>
              </a:ext>
            </a:extLst>
          </p:cNvPr>
          <p:cNvSpPr txBox="1"/>
          <p:nvPr/>
        </p:nvSpPr>
        <p:spPr>
          <a:xfrm>
            <a:off x="4252042" y="2063688"/>
            <a:ext cx="2012698" cy="23852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spcAft>
                <a:spcPts val="600"/>
              </a:spcAft>
              <a:buClr>
                <a:srgbClr val="33CC33"/>
              </a:buClr>
              <a:buFont typeface="Arial" panose="020B0604020202020204" pitchFamily="34" charset="0"/>
              <a:buChar char="•"/>
            </a:pPr>
            <a:r>
              <a:rPr lang="pt-BR" sz="12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Ano teste da CBS e do IBS</a:t>
            </a: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, às alíquotas de 0,9% e 0,1%, respectivamente, </a:t>
            </a:r>
            <a:b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</a:b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compensáveis com PIS/</a:t>
            </a:r>
            <a:r>
              <a:rPr lang="pt-BR" sz="120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Cofins</a:t>
            </a:r>
            <a:endParaRPr lang="pt-BR" sz="1200">
              <a:solidFill>
                <a:schemeClr val="tx1">
                  <a:lumMod val="75000"/>
                  <a:lumOff val="25000"/>
                </a:schemeClr>
              </a:solidFill>
              <a:latin typeface="Century Gothic"/>
            </a:endParaRPr>
          </a:p>
          <a:p>
            <a:pPr marL="171450" indent="-17145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(O recolhimento dos tributos pode ser dispensado caso o contribuinte cumpra as obrigações acessórias)</a:t>
            </a:r>
            <a:endParaRPr lang="pt-BR" sz="12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718933F1-7516-D09A-4879-AD9BDF9D8DBE}"/>
              </a:ext>
            </a:extLst>
          </p:cNvPr>
          <p:cNvSpPr txBox="1"/>
          <p:nvPr/>
        </p:nvSpPr>
        <p:spPr>
          <a:xfrm>
            <a:off x="6210538" y="2063688"/>
            <a:ext cx="1899719" cy="40318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spcAft>
                <a:spcPts val="1200"/>
              </a:spcAft>
              <a:buClr>
                <a:srgbClr val="33CC33"/>
              </a:buClr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Cobrança da CBS</a:t>
            </a:r>
          </a:p>
          <a:p>
            <a:pPr marL="171450" indent="-171450">
              <a:spcAft>
                <a:spcPts val="1200"/>
              </a:spcAft>
              <a:buClr>
                <a:srgbClr val="33CC33"/>
              </a:buClr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Extinção do PIS e da </a:t>
            </a:r>
            <a:r>
              <a:rPr lang="pt-BR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Cofins</a:t>
            </a:r>
            <a:endParaRPr lang="pt-BR" sz="12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/>
            </a:endParaRPr>
          </a:p>
          <a:p>
            <a:pPr marL="171450" indent="-171450">
              <a:spcAft>
                <a:spcPts val="1200"/>
              </a:spcAft>
              <a:buClr>
                <a:srgbClr val="33CC33"/>
              </a:buClr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Extinção do IOF-Seguros</a:t>
            </a:r>
          </a:p>
          <a:p>
            <a:pPr marL="171450" indent="-171450">
              <a:spcAft>
                <a:spcPts val="1200"/>
              </a:spcAft>
              <a:buClr>
                <a:srgbClr val="33CC33"/>
              </a:buClr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Redução a zero das alíquotas do IPI </a:t>
            </a:r>
            <a:r>
              <a:rPr lang="pt-B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sobre todos os produtos, exceto aqueles que também sejam industrializados na Zona Franca de Manaus (estes representam apenas 5% do total)</a:t>
            </a:r>
          </a:p>
          <a:p>
            <a:pPr marL="171450" indent="-171450">
              <a:spcAft>
                <a:spcPts val="1200"/>
              </a:spcAft>
              <a:buClr>
                <a:srgbClr val="33CC33"/>
              </a:buClr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Cobrança do Imposto Seletivo</a:t>
            </a:r>
          </a:p>
        </p:txBody>
      </p: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B8DFA15D-AF9A-CEBF-A6AE-0991B30EBD62}"/>
              </a:ext>
            </a:extLst>
          </p:cNvPr>
          <p:cNvSpPr txBox="1"/>
          <p:nvPr/>
        </p:nvSpPr>
        <p:spPr>
          <a:xfrm>
            <a:off x="8101903" y="2063688"/>
            <a:ext cx="2353871" cy="33239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spcAft>
                <a:spcPts val="600"/>
              </a:spcAft>
              <a:buClr>
                <a:srgbClr val="33CC33"/>
              </a:buClr>
              <a:buFont typeface="Arial" panose="020B0604020202020204" pitchFamily="34" charset="0"/>
              <a:buChar char="•"/>
            </a:pPr>
            <a:r>
              <a:rPr lang="pt-BR" sz="12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Transição do ICMS e do ISS para o IBS via aumento gradual da alíquota do IBS e redução gradual das alíquotas do ICMS e do ISS:</a:t>
            </a:r>
          </a:p>
          <a:p>
            <a:pPr marL="628650" lvl="1" indent="-171450">
              <a:spcAft>
                <a:spcPts val="600"/>
              </a:spcAft>
              <a:buClr>
                <a:srgbClr val="33CC33"/>
              </a:buClr>
              <a:buFont typeface="Montserrat" panose="00000500000000000000" pitchFamily="2" charset="0"/>
              <a:buChar char="‐"/>
            </a:pP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10% em 2029</a:t>
            </a:r>
          </a:p>
          <a:p>
            <a:pPr marL="628650" lvl="1" indent="-171450">
              <a:spcAft>
                <a:spcPts val="600"/>
              </a:spcAft>
              <a:buClr>
                <a:srgbClr val="33CC33"/>
              </a:buClr>
              <a:buFont typeface="Montserrat" panose="00000500000000000000" pitchFamily="2" charset="0"/>
              <a:buChar char="‐"/>
            </a:pP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20% em 2030</a:t>
            </a:r>
          </a:p>
          <a:p>
            <a:pPr marL="628650" lvl="1" indent="-171450">
              <a:spcAft>
                <a:spcPts val="600"/>
              </a:spcAft>
              <a:buClr>
                <a:srgbClr val="33CC33"/>
              </a:buClr>
              <a:buFont typeface="Montserrat" panose="00000500000000000000" pitchFamily="2" charset="0"/>
              <a:buChar char="‐"/>
            </a:pP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30% em 2031</a:t>
            </a:r>
          </a:p>
          <a:p>
            <a:pPr marL="628650" lvl="1" indent="-171450">
              <a:spcAft>
                <a:spcPts val="600"/>
              </a:spcAft>
              <a:buClr>
                <a:srgbClr val="33CC33"/>
              </a:buClr>
              <a:buFont typeface="Montserrat" panose="00000500000000000000" pitchFamily="2" charset="0"/>
              <a:buChar char="‐"/>
            </a:pP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40% em 2032</a:t>
            </a:r>
          </a:p>
          <a:p>
            <a:pPr marL="628650" lvl="1" indent="-171450">
              <a:spcAft>
                <a:spcPts val="600"/>
              </a:spcAft>
              <a:buClr>
                <a:srgbClr val="33CC33"/>
              </a:buClr>
              <a:buFont typeface="Montserrat" panose="00000500000000000000" pitchFamily="2" charset="0"/>
              <a:buChar char="‐"/>
            </a:pPr>
            <a:r>
              <a:rPr lang="pt-BR"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100% em 2033</a:t>
            </a:r>
          </a:p>
          <a:p>
            <a:pPr marL="171450" indent="-171450">
              <a:buClr>
                <a:srgbClr val="33CC33"/>
              </a:buClr>
              <a:buFont typeface="Arial" panose="020B0604020202020204" pitchFamily="34" charset="0"/>
              <a:buChar char="•"/>
            </a:pPr>
            <a:endParaRPr lang="pt-BR" sz="12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171450" indent="-171450">
              <a:buClr>
                <a:srgbClr val="33CC33"/>
              </a:buClr>
              <a:buFont typeface="Arial" panose="020B0604020202020204" pitchFamily="34" charset="0"/>
              <a:buChar char="•"/>
            </a:pPr>
            <a:endParaRPr lang="pt-BR" sz="12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171450" indent="-171450">
              <a:buClr>
                <a:srgbClr val="33CC33"/>
              </a:buClr>
              <a:buFont typeface="Arial" panose="020B0604020202020204" pitchFamily="34" charset="0"/>
              <a:buChar char="•"/>
            </a:pPr>
            <a:endParaRPr lang="pt-BR" sz="12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marL="171450" indent="-171450">
              <a:buClr>
                <a:srgbClr val="33CC33"/>
              </a:buClr>
              <a:buFont typeface="Arial" panose="020B0604020202020204" pitchFamily="34" charset="0"/>
              <a:buChar char="•"/>
            </a:pPr>
            <a:endParaRPr lang="pt-BR" sz="120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D22E03EE-3DD3-8B35-B5B0-00C9288E78E6}"/>
              </a:ext>
            </a:extLst>
          </p:cNvPr>
          <p:cNvSpPr txBox="1"/>
          <p:nvPr/>
        </p:nvSpPr>
        <p:spPr>
          <a:xfrm>
            <a:off x="10615846" y="2063688"/>
            <a:ext cx="14740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33CC33"/>
              </a:buClr>
              <a:buFont typeface="Arial" panose="020B0604020202020204" pitchFamily="34" charset="0"/>
              <a:buChar char="•"/>
            </a:pPr>
            <a:r>
              <a:rPr lang="pt-BR" sz="12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Vigência integral do novo modelo e extinção do ICMS e do ISS</a:t>
            </a:r>
          </a:p>
        </p:txBody>
      </p:sp>
      <p:sp>
        <p:nvSpPr>
          <p:cNvPr id="52" name="Elipse 51">
            <a:extLst>
              <a:ext uri="{FF2B5EF4-FFF2-40B4-BE49-F238E27FC236}">
                <a16:creationId xmlns:a16="http://schemas.microsoft.com/office/drawing/2014/main" id="{A0018A24-48FC-33BC-BB4E-6A9C3816AF6C}"/>
              </a:ext>
            </a:extLst>
          </p:cNvPr>
          <p:cNvSpPr/>
          <p:nvPr/>
        </p:nvSpPr>
        <p:spPr>
          <a:xfrm>
            <a:off x="7038543" y="1277556"/>
            <a:ext cx="122482" cy="132913"/>
          </a:xfrm>
          <a:prstGeom prst="ellipse">
            <a:avLst/>
          </a:prstGeom>
          <a:solidFill>
            <a:srgbClr val="183EFF"/>
          </a:solidFill>
          <a:ln>
            <a:solidFill>
              <a:srgbClr val="183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Century Gothic" panose="020B0502020202020204" pitchFamily="34" charset="0"/>
            </a:endParaRPr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9B39B2AA-B267-12C9-4AFF-6D8986A798A8}"/>
              </a:ext>
            </a:extLst>
          </p:cNvPr>
          <p:cNvSpPr/>
          <p:nvPr/>
        </p:nvSpPr>
        <p:spPr>
          <a:xfrm>
            <a:off x="9027422" y="1277556"/>
            <a:ext cx="122482" cy="132913"/>
          </a:xfrm>
          <a:prstGeom prst="ellipse">
            <a:avLst/>
          </a:prstGeom>
          <a:solidFill>
            <a:srgbClr val="183EFF"/>
          </a:solidFill>
          <a:ln>
            <a:solidFill>
              <a:srgbClr val="183E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Century Gothic" panose="020B0502020202020204" pitchFamily="34" charset="0"/>
            </a:endParaRPr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FE037946-0270-7D69-C945-1DCC25073C1F}"/>
              </a:ext>
            </a:extLst>
          </p:cNvPr>
          <p:cNvSpPr txBox="1"/>
          <p:nvPr/>
        </p:nvSpPr>
        <p:spPr>
          <a:xfrm>
            <a:off x="7804621" y="6378506"/>
            <a:ext cx="36996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* A extinção integral do IPI fica vinculada ao prazo da Zona Franca de Manas, definido no art. 92-A da CF.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681B8FA-6CE0-36BD-96CE-0CD4A598A211}"/>
              </a:ext>
            </a:extLst>
          </p:cNvPr>
          <p:cNvSpPr txBox="1"/>
          <p:nvPr/>
        </p:nvSpPr>
        <p:spPr>
          <a:xfrm>
            <a:off x="885370" y="309274"/>
            <a:ext cx="9510381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TRANSIÇÃO PARA O NOVO MODELO</a:t>
            </a:r>
          </a:p>
        </p:txBody>
      </p:sp>
      <p:sp>
        <p:nvSpPr>
          <p:cNvPr id="10" name="Lágrima 8">
            <a:extLst>
              <a:ext uri="{FF2B5EF4-FFF2-40B4-BE49-F238E27FC236}">
                <a16:creationId xmlns:a16="http://schemas.microsoft.com/office/drawing/2014/main" id="{215901B2-57B2-2BF6-B7CA-CD6EDEBA8C95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highlight>
                <a:srgbClr val="FFD300"/>
              </a:highlight>
              <a:latin typeface="Century Gothic" panose="020B0502020202020204" pitchFamily="34" charset="0"/>
            </a:endParaRPr>
          </a:p>
        </p:txBody>
      </p:sp>
      <p:sp>
        <p:nvSpPr>
          <p:cNvPr id="20" name="CaixaDeTexto 11">
            <a:extLst>
              <a:ext uri="{FF2B5EF4-FFF2-40B4-BE49-F238E27FC236}">
                <a16:creationId xmlns:a16="http://schemas.microsoft.com/office/drawing/2014/main" id="{E79494B8-3643-B934-DBBC-EBEE3FA38C41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3303193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4EA69B08-5883-D3D2-B446-851AAEA6BD36}"/>
              </a:ext>
            </a:extLst>
          </p:cNvPr>
          <p:cNvSpPr/>
          <p:nvPr/>
        </p:nvSpPr>
        <p:spPr>
          <a:xfrm>
            <a:off x="7302140" y="1657350"/>
            <a:ext cx="4889860" cy="4191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E68ECA1-4392-EA96-870D-ACD7265391D4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4C62B52F-AAFE-00E6-D4C9-BDE8E1B9CE93}"/>
              </a:ext>
            </a:extLst>
          </p:cNvPr>
          <p:cNvSpPr txBox="1"/>
          <p:nvPr/>
        </p:nvSpPr>
        <p:spPr>
          <a:xfrm>
            <a:off x="796017" y="1474619"/>
            <a:ext cx="5795283" cy="320087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Fixação de alíquotas de referência durante o período de transição</a:t>
            </a:r>
            <a:endParaRPr lang="pt-BR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Transição aplicável ao regime de compras governamentais</a:t>
            </a:r>
          </a:p>
          <a:p>
            <a:pPr marL="285750" indent="-285750"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</a:rPr>
              <a:t>Reequilíbrio de contratos de longo prazo</a:t>
            </a:r>
          </a:p>
          <a:p>
            <a:pPr marL="285750" indent="-285750"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Utilização do saldo credor de PIS e </a:t>
            </a:r>
            <a:r>
              <a:rPr lang="pt-BR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Cofins</a:t>
            </a: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  </a:t>
            </a:r>
          </a:p>
          <a:p>
            <a:pPr marL="285750" indent="-285750"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Critérios, limites e procedimentos relativos à compensação de benefícios fiscais ou financeiro-fiscais do ICMS</a:t>
            </a:r>
          </a:p>
        </p:txBody>
      </p:sp>
      <p:grpSp>
        <p:nvGrpSpPr>
          <p:cNvPr id="23" name="Agrupar 22">
            <a:extLst>
              <a:ext uri="{FF2B5EF4-FFF2-40B4-BE49-F238E27FC236}">
                <a16:creationId xmlns:a16="http://schemas.microsoft.com/office/drawing/2014/main" id="{86E7CA99-6FF0-5304-CEFB-2C857F725518}"/>
              </a:ext>
            </a:extLst>
          </p:cNvPr>
          <p:cNvGrpSpPr/>
          <p:nvPr/>
        </p:nvGrpSpPr>
        <p:grpSpPr>
          <a:xfrm>
            <a:off x="4984585" y="6212696"/>
            <a:ext cx="2035340" cy="613922"/>
            <a:chOff x="5194135" y="6155546"/>
            <a:chExt cx="2035340" cy="613922"/>
          </a:xfrm>
        </p:grpSpPr>
        <p:sp>
          <p:nvSpPr>
            <p:cNvPr id="24" name="Retângulo: Cantos Arredondados 23">
              <a:extLst>
                <a:ext uri="{FF2B5EF4-FFF2-40B4-BE49-F238E27FC236}">
                  <a16:creationId xmlns:a16="http://schemas.microsoft.com/office/drawing/2014/main" id="{3ED46297-1037-1ABA-0FE6-2DE58BE87F52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25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2856CB57-5B02-436B-E536-F2BB089C83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4924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19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0E47063-B2B6-9151-778D-B43630660ED1}"/>
              </a:ext>
            </a:extLst>
          </p:cNvPr>
          <p:cNvSpPr txBox="1"/>
          <p:nvPr/>
        </p:nvSpPr>
        <p:spPr>
          <a:xfrm>
            <a:off x="885370" y="309274"/>
            <a:ext cx="9510381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TRANSIÇÃO PARA O NOVO MODELO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565092E-369C-E562-26D6-FDBEFA71002B}"/>
              </a:ext>
            </a:extLst>
          </p:cNvPr>
          <p:cNvSpPr txBox="1"/>
          <p:nvPr/>
        </p:nvSpPr>
        <p:spPr>
          <a:xfrm>
            <a:off x="7357305" y="1816813"/>
            <a:ext cx="4532786" cy="39265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Cenário de </a:t>
            </a:r>
            <a:r>
              <a:rPr lang="pt-BR" sz="16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redução</a:t>
            </a: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 carga:</a:t>
            </a:r>
          </a:p>
          <a:p>
            <a:pPr marL="800100" marR="0" lvl="1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F0502020204030204" pitchFamily="34" charset="0"/>
              <a:buChar char="‐"/>
              <a:tabLst/>
              <a:defRPr/>
            </a:pPr>
            <a:r>
              <a:rPr kumimoji="0" lang="pt-BR" sz="16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Revisão de ofício pela Administração Pública, garantido contraditório</a:t>
            </a:r>
          </a:p>
          <a:p>
            <a:pPr marL="342900" lvl="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Cenário de </a:t>
            </a:r>
            <a:r>
              <a:rPr lang="pt-BR" sz="16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aumento</a:t>
            </a: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 de carga: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cs typeface="Times New Roman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F0502020204030204" pitchFamily="34" charset="0"/>
              <a:buChar char="‐"/>
              <a:tabLst/>
              <a:defRPr/>
            </a:pPr>
            <a:r>
              <a:rPr kumimoji="0" lang="pt-BR" sz="16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Pedido prioritário e específico para a transição</a:t>
            </a:r>
          </a:p>
          <a:p>
            <a:pPr marL="800100" marR="0" lvl="1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F0502020204030204" pitchFamily="34" charset="0"/>
              <a:buChar char="‐"/>
              <a:tabLst/>
              <a:defRPr/>
            </a:pPr>
            <a:r>
              <a:rPr lang="pt-BR" sz="1600" kern="100" dirty="0">
                <a:solidFill>
                  <a:prstClr val="black">
                    <a:lumMod val="65000"/>
                    <a:lumOff val="35000"/>
                  </a:prst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Outros métodos para atingir o reequilíbrio além de ajuste na tarifa</a:t>
            </a:r>
          </a:p>
          <a:p>
            <a:pPr marL="800100" marR="0" lvl="1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F0502020204030204" pitchFamily="34" charset="0"/>
              <a:buChar char="‐"/>
              <a:tabLst/>
              <a:defRPr/>
            </a:pPr>
            <a:r>
              <a:rPr kumimoji="0" lang="pt-BR" sz="16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Prazo de resposta de </a:t>
            </a:r>
            <a:r>
              <a:rPr lang="pt-BR" sz="1600" kern="100" dirty="0">
                <a:solidFill>
                  <a:prstClr val="black">
                    <a:lumMod val="65000"/>
                    <a:lumOff val="35000"/>
                  </a:prst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9</a:t>
            </a:r>
            <a:r>
              <a:rPr kumimoji="0" lang="pt-BR" sz="16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 dias</a:t>
            </a:r>
          </a:p>
          <a:p>
            <a:pPr marL="800100" marR="0" lvl="1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F0502020204030204" pitchFamily="34" charset="0"/>
              <a:buChar char="‐"/>
              <a:tabLst/>
              <a:defRPr/>
            </a:pPr>
            <a:r>
              <a:rPr lang="pt-BR" sz="1600" kern="100" dirty="0">
                <a:solidFill>
                  <a:prstClr val="black">
                    <a:lumMod val="65000"/>
                    <a:lumOff val="35000"/>
                  </a:prst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Agências podem regular o procedimento</a:t>
            </a:r>
            <a:endParaRPr kumimoji="0" lang="pt-BR" sz="1600" b="0" i="0" u="none" strike="noStrike" kern="1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2940C8DA-DB76-0D5A-CA6C-8414CDF743FC}"/>
              </a:ext>
            </a:extLst>
          </p:cNvPr>
          <p:cNvCxnSpPr>
            <a:cxnSpLocks/>
          </p:cNvCxnSpPr>
          <p:nvPr/>
        </p:nvCxnSpPr>
        <p:spPr>
          <a:xfrm>
            <a:off x="5832953" y="3047318"/>
            <a:ext cx="1517186" cy="0"/>
          </a:xfrm>
          <a:prstGeom prst="line">
            <a:avLst/>
          </a:prstGeom>
          <a:ln>
            <a:solidFill>
              <a:srgbClr val="183EFF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2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-1344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0" y="309274"/>
            <a:ext cx="9510381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ZONA FRANCA DE MANAUS E </a:t>
            </a:r>
            <a:r>
              <a:rPr lang="pt-BR" sz="3000" b="1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ALCs</a:t>
            </a:r>
            <a:endParaRPr lang="pt-BR" sz="3000" b="1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20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96668C83-3FF0-62FC-CE4B-06357F234859}"/>
              </a:ext>
            </a:extLst>
          </p:cNvPr>
          <p:cNvSpPr/>
          <p:nvPr/>
        </p:nvSpPr>
        <p:spPr>
          <a:xfrm>
            <a:off x="328838" y="1320363"/>
            <a:ext cx="6833961" cy="463094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pt-BR" b="1">
                <a:latin typeface="Century Gothic"/>
              </a:rPr>
              <a:t>  PREMISSA: MANUTENÇÃO DO DIFERENCIAL COMPETITIVO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D5D9C7D-E079-5D43-14B2-43B639360D68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026F95F-2A55-CAF6-4871-474033D26C77}"/>
              </a:ext>
            </a:extLst>
          </p:cNvPr>
          <p:cNvSpPr txBox="1"/>
          <p:nvPr/>
        </p:nvSpPr>
        <p:spPr>
          <a:xfrm>
            <a:off x="532988" y="1890502"/>
            <a:ext cx="10457568" cy="438036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Consolidação e simplificação dos instrumentos atuais que garantem o diferencial competitivo da Zona Franca de Manaus e das Áreas de Livre Comércio, principalmente:</a:t>
            </a:r>
          </a:p>
          <a:p>
            <a:pPr marL="800100" marR="0" lvl="1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F0502020204030204" pitchFamily="34" charset="0"/>
              <a:buChar char="‐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Manutenção do IPI para os produtos industrializados no Polo Industrial de Manaus (exceto aqueles com alíquota inferior a 6,5%, que terão adicional de crédito presumido de CBS)</a:t>
            </a:r>
            <a:endParaRPr kumimoji="0" lang="pt-BR" sz="1800" b="0" i="0" u="none" strike="noStrike" kern="1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Benefícios semelhantes aos atuais na aquisição de insumos de outros Estados e nas transações internas com bens intermediários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Crédito presumido de IBS e de CBS na saída de produtos industrializados da ZFM e das </a:t>
            </a:r>
            <a:r>
              <a:rPr lang="pt-BR" kern="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ALCs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endParaRPr lang="pt-BR" sz="2000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186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2</a:t>
            </a: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75B84D29-961C-4287-9956-966412668646}"/>
              </a:ext>
            </a:extLst>
          </p:cNvPr>
          <p:cNvGrpSpPr/>
          <p:nvPr/>
        </p:nvGrpSpPr>
        <p:grpSpPr>
          <a:xfrm>
            <a:off x="4734441" y="6271600"/>
            <a:ext cx="2035340" cy="613922"/>
            <a:chOff x="5194135" y="6155546"/>
            <a:chExt cx="2035340" cy="613922"/>
          </a:xfrm>
        </p:grpSpPr>
        <p:sp>
          <p:nvSpPr>
            <p:cNvPr id="14" name="Retângulo: Cantos Arredondados 13">
              <a:extLst>
                <a:ext uri="{FF2B5EF4-FFF2-40B4-BE49-F238E27FC236}">
                  <a16:creationId xmlns:a16="http://schemas.microsoft.com/office/drawing/2014/main" id="{C761FCC3-97CF-B36A-A85D-D7FDA38A92E8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6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F484F381-C33A-4CE3-E8CF-79E1063C2B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45FD277F-9CBB-1C5F-BDD0-8842DCF7F058}"/>
              </a:ext>
            </a:extLst>
          </p:cNvPr>
          <p:cNvSpPr txBox="1"/>
          <p:nvPr/>
        </p:nvSpPr>
        <p:spPr>
          <a:xfrm>
            <a:off x="885371" y="309274"/>
            <a:ext cx="10823745" cy="5565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Contextualização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| REFORMA TRIBUTÁRIA</a:t>
            </a:r>
            <a:endParaRPr lang="pt-BR" sz="3000" b="1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95089A42-203B-8EBE-CBD2-2C01A0A2968A}"/>
              </a:ext>
            </a:extLst>
          </p:cNvPr>
          <p:cNvGrpSpPr/>
          <p:nvPr/>
        </p:nvGrpSpPr>
        <p:grpSpPr>
          <a:xfrm>
            <a:off x="8179862" y="2681598"/>
            <a:ext cx="1345062" cy="853341"/>
            <a:chOff x="711199" y="3791230"/>
            <a:chExt cx="1494971" cy="853341"/>
          </a:xfrm>
        </p:grpSpPr>
        <p:sp>
          <p:nvSpPr>
            <p:cNvPr id="10" name="Retângulo: Cantos Arredondados 9">
              <a:extLst>
                <a:ext uri="{FF2B5EF4-FFF2-40B4-BE49-F238E27FC236}">
                  <a16:creationId xmlns:a16="http://schemas.microsoft.com/office/drawing/2014/main" id="{046DE240-532C-13D0-9889-5EE7CDEE0B74}"/>
                </a:ext>
              </a:extLst>
            </p:cNvPr>
            <p:cNvSpPr/>
            <p:nvPr/>
          </p:nvSpPr>
          <p:spPr>
            <a:xfrm>
              <a:off x="711199" y="3791230"/>
              <a:ext cx="1494971" cy="8533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183E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atin typeface="Century Gothic" panose="020B0502020202020204" pitchFamily="34" charset="0"/>
              </a:endParaRPr>
            </a:p>
          </p:txBody>
        </p:sp>
        <p:sp>
          <p:nvSpPr>
            <p:cNvPr id="20" name="CaixaDeTexto 19">
              <a:extLst>
                <a:ext uri="{FF2B5EF4-FFF2-40B4-BE49-F238E27FC236}">
                  <a16:creationId xmlns:a16="http://schemas.microsoft.com/office/drawing/2014/main" id="{A53BBAC5-B7E1-1DAE-603D-CD648450D322}"/>
                </a:ext>
              </a:extLst>
            </p:cNvPr>
            <p:cNvSpPr txBox="1"/>
            <p:nvPr/>
          </p:nvSpPr>
          <p:spPr>
            <a:xfrm>
              <a:off x="711199" y="4012303"/>
              <a:ext cx="14949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>
                  <a:solidFill>
                    <a:srgbClr val="183EFF"/>
                  </a:solidFill>
                  <a:latin typeface="Century Gothic" panose="020B0502020202020204" pitchFamily="34" charset="0"/>
                </a:rPr>
                <a:t>IVA Dual</a:t>
              </a:r>
            </a:p>
          </p:txBody>
        </p:sp>
      </p:grp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6655C3AF-57D8-18C0-FE90-E4658BF6B1E8}"/>
              </a:ext>
            </a:extLst>
          </p:cNvPr>
          <p:cNvGrpSpPr/>
          <p:nvPr/>
        </p:nvGrpSpPr>
        <p:grpSpPr>
          <a:xfrm>
            <a:off x="9827934" y="1879533"/>
            <a:ext cx="1797611" cy="1052166"/>
            <a:chOff x="37888" y="7192891"/>
            <a:chExt cx="1797611" cy="1052166"/>
          </a:xfrm>
        </p:grpSpPr>
        <p:sp>
          <p:nvSpPr>
            <p:cNvPr id="22" name="Retângulo: Cantos Arredondados 21">
              <a:extLst>
                <a:ext uri="{FF2B5EF4-FFF2-40B4-BE49-F238E27FC236}">
                  <a16:creationId xmlns:a16="http://schemas.microsoft.com/office/drawing/2014/main" id="{49A58094-54B4-24E8-3296-BC02C4A94B1D}"/>
                </a:ext>
              </a:extLst>
            </p:cNvPr>
            <p:cNvSpPr/>
            <p:nvPr/>
          </p:nvSpPr>
          <p:spPr>
            <a:xfrm>
              <a:off x="37888" y="7192891"/>
              <a:ext cx="1782362" cy="1052166"/>
            </a:xfrm>
            <a:prstGeom prst="roundRect">
              <a:avLst/>
            </a:prstGeom>
            <a:solidFill>
              <a:srgbClr val="183E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atin typeface="Century Gothic" panose="020B0502020202020204" pitchFamily="34" charset="0"/>
              </a:endParaRPr>
            </a:p>
          </p:txBody>
        </p: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1C6187E1-B14E-187B-A785-E46CFFEA1F14}"/>
                </a:ext>
              </a:extLst>
            </p:cNvPr>
            <p:cNvSpPr txBox="1"/>
            <p:nvPr/>
          </p:nvSpPr>
          <p:spPr>
            <a:xfrm>
              <a:off x="43755" y="7195643"/>
              <a:ext cx="1791744" cy="98488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pt-BR" b="1">
                  <a:solidFill>
                    <a:schemeClr val="bg1"/>
                  </a:solidFill>
                  <a:latin typeface="Century Gothic" panose="020B0502020202020204" pitchFamily="34" charset="0"/>
                </a:rPr>
                <a:t>CBS</a:t>
              </a:r>
            </a:p>
            <a:p>
              <a:pPr algn="ctr"/>
              <a:r>
                <a:rPr lang="pt-BR" sz="1400">
                  <a:solidFill>
                    <a:schemeClr val="bg1"/>
                  </a:solidFill>
                  <a:latin typeface="Century Gothic" panose="020B0502020202020204" pitchFamily="34" charset="0"/>
                </a:rPr>
                <a:t>FEDERAL</a:t>
              </a:r>
            </a:p>
            <a:p>
              <a:pPr algn="ctr"/>
              <a:r>
                <a:rPr lang="pt-BR" sz="1300">
                  <a:solidFill>
                    <a:schemeClr val="bg1"/>
                  </a:solidFill>
                  <a:latin typeface="Century Gothic"/>
                </a:rPr>
                <a:t>(substitui PIS, </a:t>
              </a:r>
              <a:r>
                <a:rPr lang="pt-BR" sz="1300" err="1">
                  <a:solidFill>
                    <a:schemeClr val="bg1"/>
                  </a:solidFill>
                  <a:latin typeface="Century Gothic"/>
                </a:rPr>
                <a:t>Cofins</a:t>
              </a:r>
              <a:r>
                <a:rPr lang="pt-BR" sz="1300">
                  <a:solidFill>
                    <a:schemeClr val="bg1"/>
                  </a:solidFill>
                  <a:latin typeface="Century Gothic"/>
                </a:rPr>
                <a:t>, IOF-Seg., IPI)</a:t>
              </a:r>
            </a:p>
          </p:txBody>
        </p:sp>
      </p:grp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1CC6B016-AE42-E632-C104-C57934F00670}"/>
              </a:ext>
            </a:extLst>
          </p:cNvPr>
          <p:cNvGrpSpPr/>
          <p:nvPr/>
        </p:nvGrpSpPr>
        <p:grpSpPr>
          <a:xfrm>
            <a:off x="9827934" y="3156789"/>
            <a:ext cx="1782362" cy="1050078"/>
            <a:chOff x="2206170" y="7213155"/>
            <a:chExt cx="1494971" cy="1050078"/>
          </a:xfrm>
        </p:grpSpPr>
        <p:sp>
          <p:nvSpPr>
            <p:cNvPr id="26" name="Retângulo: Cantos Arredondados 25">
              <a:extLst>
                <a:ext uri="{FF2B5EF4-FFF2-40B4-BE49-F238E27FC236}">
                  <a16:creationId xmlns:a16="http://schemas.microsoft.com/office/drawing/2014/main" id="{0E8FC84E-20E9-6B05-F284-015E806BA606}"/>
                </a:ext>
              </a:extLst>
            </p:cNvPr>
            <p:cNvSpPr/>
            <p:nvPr/>
          </p:nvSpPr>
          <p:spPr>
            <a:xfrm>
              <a:off x="2206170" y="7213155"/>
              <a:ext cx="1494971" cy="1050078"/>
            </a:xfrm>
            <a:prstGeom prst="roundRect">
              <a:avLst/>
            </a:prstGeom>
            <a:solidFill>
              <a:srgbClr val="183E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atin typeface="Century Gothic" panose="020B0502020202020204" pitchFamily="34" charset="0"/>
              </a:endParaRPr>
            </a:p>
          </p:txBody>
        </p:sp>
        <p:sp>
          <p:nvSpPr>
            <p:cNvPr id="27" name="CaixaDeTexto 26">
              <a:extLst>
                <a:ext uri="{FF2B5EF4-FFF2-40B4-BE49-F238E27FC236}">
                  <a16:creationId xmlns:a16="http://schemas.microsoft.com/office/drawing/2014/main" id="{75EEDF82-9678-2A87-8E25-E5B386E01CC7}"/>
                </a:ext>
              </a:extLst>
            </p:cNvPr>
            <p:cNvSpPr txBox="1"/>
            <p:nvPr/>
          </p:nvSpPr>
          <p:spPr>
            <a:xfrm>
              <a:off x="2206170" y="7231032"/>
              <a:ext cx="1494971" cy="101566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pt-BR" b="1">
                  <a:solidFill>
                    <a:schemeClr val="bg1"/>
                  </a:solidFill>
                  <a:latin typeface="Century Gothic" panose="020B0502020202020204" pitchFamily="34" charset="0"/>
                </a:rPr>
                <a:t>IBS</a:t>
              </a:r>
            </a:p>
            <a:p>
              <a:pPr algn="ctr"/>
              <a:r>
                <a:rPr lang="pt-BR" sz="1400">
                  <a:solidFill>
                    <a:schemeClr val="bg1"/>
                  </a:solidFill>
                  <a:latin typeface="Century Gothic" panose="020B0502020202020204" pitchFamily="34" charset="0"/>
                </a:rPr>
                <a:t>SUBNACIONAL</a:t>
              </a:r>
              <a:endParaRPr lang="pt-BR" sz="120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pt-BR" sz="1300">
                  <a:solidFill>
                    <a:schemeClr val="bg1"/>
                  </a:solidFill>
                  <a:latin typeface="Century Gothic"/>
                </a:rPr>
                <a:t>(substitui </a:t>
              </a:r>
              <a:endParaRPr lang="pt-BR" sz="130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pt-BR" sz="1300">
                  <a:solidFill>
                    <a:schemeClr val="bg1"/>
                  </a:solidFill>
                  <a:latin typeface="Century Gothic"/>
                </a:rPr>
                <a:t>ICMS e ISS)</a:t>
              </a:r>
            </a:p>
          </p:txBody>
        </p:sp>
      </p:grpSp>
      <p:cxnSp>
        <p:nvCxnSpPr>
          <p:cNvPr id="28" name="Conector: Angulado 27">
            <a:extLst>
              <a:ext uri="{FF2B5EF4-FFF2-40B4-BE49-F238E27FC236}">
                <a16:creationId xmlns:a16="http://schemas.microsoft.com/office/drawing/2014/main" id="{616F7DEA-CB6C-B1A6-CB73-8ECFCAF60C7F}"/>
              </a:ext>
            </a:extLst>
          </p:cNvPr>
          <p:cNvCxnSpPr>
            <a:cxnSpLocks/>
            <a:stCxn id="20" idx="3"/>
            <a:endCxn id="22" idx="1"/>
          </p:cNvCxnSpPr>
          <p:nvPr/>
        </p:nvCxnSpPr>
        <p:spPr>
          <a:xfrm flipV="1">
            <a:off x="9524924" y="2405616"/>
            <a:ext cx="303010" cy="681721"/>
          </a:xfrm>
          <a:prstGeom prst="bentConnector3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: Angulado 28">
            <a:extLst>
              <a:ext uri="{FF2B5EF4-FFF2-40B4-BE49-F238E27FC236}">
                <a16:creationId xmlns:a16="http://schemas.microsoft.com/office/drawing/2014/main" id="{4D4061E0-9B59-C4AD-883F-DAD956F8EE91}"/>
              </a:ext>
            </a:extLst>
          </p:cNvPr>
          <p:cNvCxnSpPr>
            <a:cxnSpLocks/>
            <a:stCxn id="20" idx="3"/>
            <a:endCxn id="27" idx="1"/>
          </p:cNvCxnSpPr>
          <p:nvPr/>
        </p:nvCxnSpPr>
        <p:spPr>
          <a:xfrm>
            <a:off x="9524924" y="3087337"/>
            <a:ext cx="303010" cy="595161"/>
          </a:xfrm>
          <a:prstGeom prst="bentConnector3">
            <a:avLst/>
          </a:prstGeom>
          <a:ln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tângulo: Cantos Arredondados 29">
            <a:extLst>
              <a:ext uri="{FF2B5EF4-FFF2-40B4-BE49-F238E27FC236}">
                <a16:creationId xmlns:a16="http://schemas.microsoft.com/office/drawing/2014/main" id="{57B02034-8C5D-445F-A562-2DEE2EF8B2CF}"/>
              </a:ext>
            </a:extLst>
          </p:cNvPr>
          <p:cNvSpPr/>
          <p:nvPr/>
        </p:nvSpPr>
        <p:spPr>
          <a:xfrm>
            <a:off x="6391721" y="1758577"/>
            <a:ext cx="1177450" cy="56060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>
                <a:solidFill>
                  <a:schemeClr val="bg1"/>
                </a:solidFill>
                <a:latin typeface="Century Gothic" panose="020B0502020202020204" pitchFamily="34" charset="0"/>
              </a:rPr>
              <a:t>PIS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F1448904-1232-724F-054E-89B42DBD6D75}"/>
              </a:ext>
            </a:extLst>
          </p:cNvPr>
          <p:cNvSpPr/>
          <p:nvPr/>
        </p:nvSpPr>
        <p:spPr>
          <a:xfrm>
            <a:off x="6391721" y="2379769"/>
            <a:ext cx="1177450" cy="56060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err="1">
                <a:solidFill>
                  <a:schemeClr val="bg1"/>
                </a:solidFill>
                <a:latin typeface="Century Gothic" panose="020B0502020202020204" pitchFamily="34" charset="0"/>
              </a:rPr>
              <a:t>Cofins</a:t>
            </a:r>
            <a:endParaRPr lang="pt-BR" b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Retângulo: Cantos Arredondados 31">
            <a:extLst>
              <a:ext uri="{FF2B5EF4-FFF2-40B4-BE49-F238E27FC236}">
                <a16:creationId xmlns:a16="http://schemas.microsoft.com/office/drawing/2014/main" id="{009EA3AE-C751-4640-B951-7E6EEF3F1CC8}"/>
              </a:ext>
            </a:extLst>
          </p:cNvPr>
          <p:cNvSpPr/>
          <p:nvPr/>
        </p:nvSpPr>
        <p:spPr>
          <a:xfrm>
            <a:off x="6391721" y="4325535"/>
            <a:ext cx="1177450" cy="56060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>
                <a:solidFill>
                  <a:schemeClr val="bg1"/>
                </a:solidFill>
                <a:latin typeface="Century Gothic" panose="020B0502020202020204" pitchFamily="34" charset="0"/>
              </a:rPr>
              <a:t>ICMS</a:t>
            </a:r>
          </a:p>
        </p:txBody>
      </p:sp>
      <p:sp>
        <p:nvSpPr>
          <p:cNvPr id="33" name="Retângulo: Cantos Arredondados 32">
            <a:extLst>
              <a:ext uri="{FF2B5EF4-FFF2-40B4-BE49-F238E27FC236}">
                <a16:creationId xmlns:a16="http://schemas.microsoft.com/office/drawing/2014/main" id="{788E40E0-833F-9BAC-7E0A-9068C1172CD9}"/>
              </a:ext>
            </a:extLst>
          </p:cNvPr>
          <p:cNvSpPr/>
          <p:nvPr/>
        </p:nvSpPr>
        <p:spPr>
          <a:xfrm>
            <a:off x="6391721" y="4973102"/>
            <a:ext cx="1177450" cy="56060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>
                <a:solidFill>
                  <a:schemeClr val="bg1"/>
                </a:solidFill>
                <a:latin typeface="Century Gothic" panose="020B0502020202020204" pitchFamily="34" charset="0"/>
              </a:rPr>
              <a:t>ISS</a:t>
            </a:r>
          </a:p>
        </p:txBody>
      </p:sp>
      <p:sp>
        <p:nvSpPr>
          <p:cNvPr id="34" name="Retângulo: Cantos Arredondados 33">
            <a:extLst>
              <a:ext uri="{FF2B5EF4-FFF2-40B4-BE49-F238E27FC236}">
                <a16:creationId xmlns:a16="http://schemas.microsoft.com/office/drawing/2014/main" id="{0E31A371-A2EB-B2D0-850C-E136E5047A64}"/>
              </a:ext>
            </a:extLst>
          </p:cNvPr>
          <p:cNvSpPr/>
          <p:nvPr/>
        </p:nvSpPr>
        <p:spPr>
          <a:xfrm>
            <a:off x="6388297" y="3018547"/>
            <a:ext cx="1177450" cy="56060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>
                <a:solidFill>
                  <a:schemeClr val="bg1"/>
                </a:solidFill>
                <a:latin typeface="Century Gothic" panose="020B0502020202020204" pitchFamily="34" charset="0"/>
              </a:rPr>
              <a:t>IOF</a:t>
            </a:r>
            <a:r>
              <a:rPr lang="pt-BR" sz="1600" b="1">
                <a:solidFill>
                  <a:schemeClr val="bg1"/>
                </a:solidFill>
                <a:latin typeface="Century Gothic" panose="020B0502020202020204" pitchFamily="34" charset="0"/>
              </a:rPr>
              <a:t>-Seguros</a:t>
            </a:r>
            <a:endParaRPr lang="pt-BR" b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Chave Direita 34">
            <a:extLst>
              <a:ext uri="{FF2B5EF4-FFF2-40B4-BE49-F238E27FC236}">
                <a16:creationId xmlns:a16="http://schemas.microsoft.com/office/drawing/2014/main" id="{47282441-5954-3BF8-7223-3F91EAA29CE0}"/>
              </a:ext>
            </a:extLst>
          </p:cNvPr>
          <p:cNvSpPr/>
          <p:nvPr/>
        </p:nvSpPr>
        <p:spPr>
          <a:xfrm>
            <a:off x="7438747" y="1672098"/>
            <a:ext cx="474209" cy="3932786"/>
          </a:xfrm>
          <a:prstGeom prst="rightBrace">
            <a:avLst>
              <a:gd name="adj1" fmla="val 0"/>
              <a:gd name="adj2" fmla="val 35330"/>
            </a:avLst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latin typeface="Century Gothic" panose="020B0502020202020204" pitchFamily="34" charset="0"/>
            </a:endParaRPr>
          </a:p>
        </p:txBody>
      </p:sp>
      <p:sp>
        <p:nvSpPr>
          <p:cNvPr id="36" name="Triângulo isósceles 35">
            <a:extLst>
              <a:ext uri="{FF2B5EF4-FFF2-40B4-BE49-F238E27FC236}">
                <a16:creationId xmlns:a16="http://schemas.microsoft.com/office/drawing/2014/main" id="{739440CB-DF2D-F980-DB7F-B4CD54253229}"/>
              </a:ext>
            </a:extLst>
          </p:cNvPr>
          <p:cNvSpPr/>
          <p:nvPr/>
        </p:nvSpPr>
        <p:spPr>
          <a:xfrm rot="5400000">
            <a:off x="7837513" y="3055189"/>
            <a:ext cx="289907" cy="152400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Century Gothic" panose="020B0502020202020204" pitchFamily="34" charset="0"/>
            </a:endParaRP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FF90A3A8-C9B1-0E07-8295-74B374720172}"/>
              </a:ext>
            </a:extLst>
          </p:cNvPr>
          <p:cNvSpPr txBox="1"/>
          <p:nvPr/>
        </p:nvSpPr>
        <p:spPr>
          <a:xfrm>
            <a:off x="6475185" y="1254529"/>
            <a:ext cx="925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>
                <a:solidFill>
                  <a:srgbClr val="FF0000"/>
                </a:solidFill>
                <a:latin typeface="Century Gothic" panose="020B0502020202020204" pitchFamily="34" charset="0"/>
              </a:rPr>
              <a:t>HOJE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54154AA2-A1D1-E5BB-B6E9-7C13388D752B}"/>
              </a:ext>
            </a:extLst>
          </p:cNvPr>
          <p:cNvSpPr txBox="1"/>
          <p:nvPr/>
        </p:nvSpPr>
        <p:spPr>
          <a:xfrm>
            <a:off x="8583253" y="1302765"/>
            <a:ext cx="271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>
                <a:solidFill>
                  <a:srgbClr val="0000FF"/>
                </a:solidFill>
                <a:latin typeface="Century Gothic" panose="020B0502020202020204" pitchFamily="34" charset="0"/>
              </a:rPr>
              <a:t>APÓS A REFORMA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393A6EFF-4EF7-61D5-CA64-E9EA9C758F82}"/>
              </a:ext>
            </a:extLst>
          </p:cNvPr>
          <p:cNvSpPr txBox="1"/>
          <p:nvPr/>
        </p:nvSpPr>
        <p:spPr>
          <a:xfrm>
            <a:off x="558410" y="1421619"/>
            <a:ext cx="5095783" cy="4013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Clr>
                <a:srgbClr val="33CC33"/>
              </a:buClr>
            </a:pPr>
            <a:r>
              <a:rPr lang="pt-BR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Montserrat" charset="0"/>
                <a:cs typeface="Montserrat" charset="0"/>
              </a:rPr>
              <a:t>A Reforma Tributária substitui </a:t>
            </a:r>
          </a:p>
          <a:p>
            <a:pPr>
              <a:lnSpc>
                <a:spcPct val="130000"/>
              </a:lnSpc>
              <a:buClr>
                <a:srgbClr val="33CC33"/>
              </a:buClr>
            </a:pPr>
            <a:r>
              <a:rPr lang="pt-BR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Montserrat" charset="0"/>
                <a:cs typeface="Montserrat" charset="0"/>
              </a:rPr>
              <a:t>6 tributos – PIS, </a:t>
            </a:r>
            <a:r>
              <a:rPr lang="pt-BR" b="1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Montserrat" charset="0"/>
                <a:cs typeface="Montserrat" charset="0"/>
              </a:rPr>
              <a:t>Cofins</a:t>
            </a:r>
            <a:r>
              <a:rPr lang="pt-BR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Montserrat" charset="0"/>
                <a:cs typeface="Montserrat" charset="0"/>
              </a:rPr>
              <a:t>, IOF-Seguros, IPI*, ICMS e ISS – por um IVA Dual de</a:t>
            </a:r>
            <a:r>
              <a:rPr lang="pt-BR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padrão internacional, composto pela Contribuição sobre Bens e Serviços  (CBS), federal, e pelo Imposto sobre Bens e Serviços (IBS), subnacional (de estados e municípios).  </a:t>
            </a: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Cria o Imposto Seletivo, de caráter regulatório, para desestimular o consumo de produtos prejudiciais à saúde ou ao meio ambiente.</a:t>
            </a:r>
          </a:p>
        </p:txBody>
      </p:sp>
      <p:sp>
        <p:nvSpPr>
          <p:cNvPr id="40" name="Retângulo: Cantos Arredondados 39">
            <a:extLst>
              <a:ext uri="{FF2B5EF4-FFF2-40B4-BE49-F238E27FC236}">
                <a16:creationId xmlns:a16="http://schemas.microsoft.com/office/drawing/2014/main" id="{AD083993-B044-326D-2DDD-C3FAB17D203E}"/>
              </a:ext>
            </a:extLst>
          </p:cNvPr>
          <p:cNvSpPr/>
          <p:nvPr/>
        </p:nvSpPr>
        <p:spPr>
          <a:xfrm>
            <a:off x="6388297" y="3664450"/>
            <a:ext cx="1177450" cy="56060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>
                <a:solidFill>
                  <a:schemeClr val="bg1"/>
                </a:solidFill>
                <a:latin typeface="Century Gothic" panose="020B0502020202020204" pitchFamily="34" charset="0"/>
              </a:rPr>
              <a:t>IPI*</a:t>
            </a:r>
          </a:p>
        </p:txBody>
      </p:sp>
      <p:grpSp>
        <p:nvGrpSpPr>
          <p:cNvPr id="41" name="Agrupar 40">
            <a:extLst>
              <a:ext uri="{FF2B5EF4-FFF2-40B4-BE49-F238E27FC236}">
                <a16:creationId xmlns:a16="http://schemas.microsoft.com/office/drawing/2014/main" id="{9CBE82BC-1637-9651-3CB3-3845D566CF94}"/>
              </a:ext>
            </a:extLst>
          </p:cNvPr>
          <p:cNvGrpSpPr/>
          <p:nvPr/>
        </p:nvGrpSpPr>
        <p:grpSpPr>
          <a:xfrm>
            <a:off x="9827934" y="4437284"/>
            <a:ext cx="1782362" cy="853341"/>
            <a:chOff x="711199" y="3791230"/>
            <a:chExt cx="1494971" cy="853341"/>
          </a:xfrm>
        </p:grpSpPr>
        <p:sp>
          <p:nvSpPr>
            <p:cNvPr id="42" name="Retângulo: Cantos Arredondados 41">
              <a:extLst>
                <a:ext uri="{FF2B5EF4-FFF2-40B4-BE49-F238E27FC236}">
                  <a16:creationId xmlns:a16="http://schemas.microsoft.com/office/drawing/2014/main" id="{180987D5-9105-5F1A-9D41-AB9372009D50}"/>
                </a:ext>
              </a:extLst>
            </p:cNvPr>
            <p:cNvSpPr/>
            <p:nvPr/>
          </p:nvSpPr>
          <p:spPr>
            <a:xfrm>
              <a:off x="711199" y="3791230"/>
              <a:ext cx="1494971" cy="8533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atin typeface="Century Gothic" panose="020B0502020202020204" pitchFamily="34" charset="0"/>
              </a:endParaRPr>
            </a:p>
          </p:txBody>
        </p:sp>
        <p:sp>
          <p:nvSpPr>
            <p:cNvPr id="43" name="CaixaDeTexto 42">
              <a:extLst>
                <a:ext uri="{FF2B5EF4-FFF2-40B4-BE49-F238E27FC236}">
                  <a16:creationId xmlns:a16="http://schemas.microsoft.com/office/drawing/2014/main" id="{86004715-47FD-1C27-C0B7-6C5D79E60FF7}"/>
                </a:ext>
              </a:extLst>
            </p:cNvPr>
            <p:cNvSpPr txBox="1"/>
            <p:nvPr/>
          </p:nvSpPr>
          <p:spPr>
            <a:xfrm>
              <a:off x="711199" y="3898005"/>
              <a:ext cx="14949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>
                  <a:solidFill>
                    <a:srgbClr val="33CC33"/>
                  </a:solidFill>
                  <a:latin typeface="Century Gothic" panose="020B0502020202020204" pitchFamily="34" charset="0"/>
                </a:rPr>
                <a:t>Imposto Seletivo</a:t>
              </a:r>
            </a:p>
          </p:txBody>
        </p: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A2D6BFA2-F740-199F-BD2E-ED042AA9020F}"/>
              </a:ext>
            </a:extLst>
          </p:cNvPr>
          <p:cNvSpPr txBox="1"/>
          <p:nvPr/>
        </p:nvSpPr>
        <p:spPr>
          <a:xfrm>
            <a:off x="8159700" y="5587513"/>
            <a:ext cx="3524435" cy="546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</a:rPr>
              <a:t>* O IPI será mantido para cerca de </a:t>
            </a:r>
            <a:b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</a:rPr>
            </a:b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</a:rPr>
              <a:t>5% dos produtos hoje alcançados</a:t>
            </a:r>
          </a:p>
        </p:txBody>
      </p:sp>
    </p:spTree>
    <p:extLst>
      <p:ext uri="{BB962C8B-B14F-4D97-AF65-F5344CB8AC3E}">
        <p14:creationId xmlns:p14="http://schemas.microsoft.com/office/powerpoint/2010/main" val="1745131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-1344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0" y="309274"/>
            <a:ext cx="9510381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IMPOSTO SELETIVO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CaixaDeTexto 7">
            <a:extLst>
              <a:ext uri="{FF2B5EF4-FFF2-40B4-BE49-F238E27FC236}">
                <a16:creationId xmlns:a16="http://schemas.microsoft.com/office/drawing/2014/main" id="{CB1D29AC-09E6-F108-78A8-3CCAE8CAEBAB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D3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2ED3037-DB18-BDB9-A503-3C5A78C40CCF}"/>
              </a:ext>
            </a:extLst>
          </p:cNvPr>
          <p:cNvSpPr txBox="1"/>
          <p:nvPr/>
        </p:nvSpPr>
        <p:spPr>
          <a:xfrm>
            <a:off x="390524" y="1296639"/>
            <a:ext cx="9334501" cy="498598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lvl="0">
              <a:spcAft>
                <a:spcPts val="1200"/>
              </a:spcAft>
              <a:buClr>
                <a:srgbClr val="183EFF"/>
              </a:buClr>
            </a:pPr>
            <a:r>
              <a:rPr lang="pt-BR" b="1" kern="100" dirty="0">
                <a:solidFill>
                  <a:srgbClr val="183EFF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INCIDÊNCIA</a:t>
            </a:r>
          </a:p>
          <a:p>
            <a:pPr marL="342900" indent="-342900"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Veículos, embarcações e aeronaves emissores de poluentes </a:t>
            </a:r>
          </a:p>
          <a:p>
            <a:pPr lvl="2">
              <a:spcAft>
                <a:spcPts val="1200"/>
              </a:spcAft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Diferenciação de alíquota para automóveis sustentáveis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Produtos </a:t>
            </a:r>
            <a:r>
              <a:rPr lang="pt-BR" kern="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fumígenos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(alíquota </a:t>
            </a:r>
            <a:r>
              <a:rPr lang="pt-BR" i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ad valorem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+ alíquota </a:t>
            </a:r>
            <a:r>
              <a:rPr lang="pt-BR" i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ad rem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1" indent="-342900"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Bebidas alcóolicas (alíquota </a:t>
            </a:r>
            <a:r>
              <a:rPr lang="pt-BR" i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ad valorem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+ alíquota </a:t>
            </a:r>
            <a:r>
              <a:rPr lang="pt-BR" i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ad rem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1" indent="-342900"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Bebidas açucaradas</a:t>
            </a:r>
          </a:p>
          <a:p>
            <a:pPr marL="342900" lvl="1" indent="-342900"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Bens minerais (teto de alíquota de 0.25%)</a:t>
            </a:r>
          </a:p>
          <a:p>
            <a:pPr marL="342900" lvl="1" indent="-342900">
              <a:spcAft>
                <a:spcPts val="24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Concursos de prognóstico e </a:t>
            </a:r>
            <a:r>
              <a:rPr lang="pt-BR" kern="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fantasy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pt-BR" kern="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sports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1200"/>
              </a:spcAft>
              <a:buClr>
                <a:srgbClr val="183EFF"/>
              </a:buClr>
            </a:pPr>
            <a:r>
              <a:rPr lang="pt-BR" b="1" kern="100" dirty="0">
                <a:solidFill>
                  <a:srgbClr val="183EFF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ALÍQUOTAS</a:t>
            </a:r>
          </a:p>
          <a:p>
            <a:pPr marL="342900" lvl="0" indent="-342900"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Definição das alíquotas ficará para a legislação ordinária</a:t>
            </a:r>
          </a:p>
          <a:p>
            <a:pPr marL="800100" lvl="1" indent="-342900">
              <a:spcAft>
                <a:spcPts val="1200"/>
              </a:spcAft>
              <a:buClr>
                <a:srgbClr val="183EFF"/>
              </a:buClr>
              <a:buFont typeface="Wingdings" panose="05000000000000000000" pitchFamily="2" charset="2"/>
              <a:buChar char="§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Escalonamento das alíquotas de bebidas alcoólicas durante a transição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8D38B2B-2D1B-A453-528C-CEEC3699C293}"/>
              </a:ext>
            </a:extLst>
          </p:cNvPr>
          <p:cNvSpPr txBox="1"/>
          <p:nvPr/>
        </p:nvSpPr>
        <p:spPr>
          <a:xfrm>
            <a:off x="8772526" y="2171700"/>
            <a:ext cx="3028950" cy="2434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pt-BR" sz="200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</a:rPr>
              <a:t>O Imposto Seletivo visa desestimular o consumo de produtos prejudiciais à saúde e ao meio ambiente.</a:t>
            </a:r>
          </a:p>
          <a:p>
            <a:pPr>
              <a:lnSpc>
                <a:spcPct val="110000"/>
              </a:lnSpc>
            </a:pPr>
            <a:r>
              <a:rPr lang="pt-BR" sz="2000" b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</a:rPr>
              <a:t>NÃO tem função arrecadatória.</a:t>
            </a:r>
          </a:p>
        </p:txBody>
      </p:sp>
      <p:sp>
        <p:nvSpPr>
          <p:cNvPr id="6" name="Lágrima 8">
            <a:extLst>
              <a:ext uri="{FF2B5EF4-FFF2-40B4-BE49-F238E27FC236}">
                <a16:creationId xmlns:a16="http://schemas.microsoft.com/office/drawing/2014/main" id="{4765E248-BCDB-3EF5-D64D-7BB0D7300BE2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0" name="CaixaDeTexto 11">
            <a:extLst>
              <a:ext uri="{FF2B5EF4-FFF2-40B4-BE49-F238E27FC236}">
                <a16:creationId xmlns:a16="http://schemas.microsoft.com/office/drawing/2014/main" id="{366B498E-A839-4BC2-EA80-1184C7E64EB8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21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0592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-284" y="-1344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0" y="309274"/>
            <a:ext cx="9510381" cy="5565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Lei Geral | </a:t>
            </a:r>
            <a:r>
              <a:rPr lang="pt-BR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AVALIAÇÃO QUINQUENAL E ALÍQUOTA</a:t>
            </a:r>
            <a:endParaRPr lang="pt-BR" sz="30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235E811-0D91-2363-83DA-56AD9E68EAEB}"/>
              </a:ext>
            </a:extLst>
          </p:cNvPr>
          <p:cNvSpPr txBox="1"/>
          <p:nvPr/>
        </p:nvSpPr>
        <p:spPr>
          <a:xfrm>
            <a:off x="717798" y="1138331"/>
            <a:ext cx="10991318" cy="492064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Avaliação, a cada 5 anos, da eficiência, eficácia e efetividade, enquanto políticas sociais, ambientais e de desenvolvimento econômico, das regras de incidência do IBS e da CBS que não decorram das normas gerais:</a:t>
            </a:r>
          </a:p>
          <a:p>
            <a:pPr marL="800100" marR="0" lvl="1" indent="-342900" algn="l" defTabSz="914400" rtl="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B0604020202020204" pitchFamily="34" charset="0"/>
              <a:buChar char="‐"/>
              <a:tabLst/>
              <a:defRPr/>
            </a:pPr>
            <a:r>
              <a:rPr kumimoji="0" lang="pt-BR" sz="16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Regimes diferenciados</a:t>
            </a:r>
          </a:p>
          <a:p>
            <a:pPr marL="800100" marR="0" lvl="1" indent="-342900" algn="l" defTabSz="914400" rtl="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B0604020202020204" pitchFamily="34" charset="0"/>
              <a:buChar char="‐"/>
              <a:tabLst/>
              <a:defRPr/>
            </a:pPr>
            <a:r>
              <a:rPr kumimoji="0" lang="pt-BR" sz="16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Regimes específicos</a:t>
            </a:r>
          </a:p>
          <a:p>
            <a:pPr marL="800100" marR="0" lvl="1" indent="-342900" algn="l" defTabSz="914400" rtl="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B0604020202020204" pitchFamily="34" charset="0"/>
              <a:buChar char="‐"/>
              <a:tabLst/>
              <a:defRPr/>
            </a:pPr>
            <a:r>
              <a:rPr kumimoji="0" lang="pt-BR" sz="16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Composição da Cesta Básica Nacional</a:t>
            </a:r>
          </a:p>
          <a:p>
            <a:pPr marL="800100" marR="0" lvl="1" indent="-342900" algn="l" defTabSz="914400" rtl="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B0604020202020204" pitchFamily="34" charset="0"/>
              <a:buChar char="‐"/>
              <a:tabLst/>
              <a:defRPr/>
            </a:pPr>
            <a:r>
              <a:rPr kumimoji="0" lang="pt-BR" sz="1600" b="1" i="0" u="none" strike="noStrike" kern="1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Cashback</a:t>
            </a:r>
            <a:endParaRPr kumimoji="0" lang="pt-BR" sz="1600" b="1" i="0" u="none" strike="noStrike" kern="1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/>
              <a:ea typeface="Aptos" panose="020B0004020202020204" pitchFamily="34" charset="0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Obrigatoriedade de avaliação da trajetória da alíquota de referência total na primeira revisão quinquenal, prevista para 2031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Caso a soma das alíquotas de IBS e de CBS projetadas para 2033 resulte em um valor superior a 26,5%, o Poder Executivo deverá enviar PLP propondo a diminuição das reduções de alíquotas dos regimes diferenciados e, eventualmente,  revisão dos regimes específicos para que a alíquota fique em 26,5%</a:t>
            </a:r>
          </a:p>
          <a:p>
            <a:pPr marL="342900" marR="0" lvl="0" indent="-342900" algn="l" defTabSz="914400" rtl="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,Sans-Serif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O Imposto Seletivo também será objeto da avaliação quinquenal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Aptos" panose="020B0004020202020204" pitchFamily="34" charset="0"/>
              <a:cs typeface="Times New Roman"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Lágrima 8">
            <a:extLst>
              <a:ext uri="{FF2B5EF4-FFF2-40B4-BE49-F238E27FC236}">
                <a16:creationId xmlns:a16="http://schemas.microsoft.com/office/drawing/2014/main" id="{E59A9408-8249-05D7-8308-8849A3FBB29F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8" name="CaixaDeTexto 11">
            <a:extLst>
              <a:ext uri="{FF2B5EF4-FFF2-40B4-BE49-F238E27FC236}">
                <a16:creationId xmlns:a16="http://schemas.microsoft.com/office/drawing/2014/main" id="{8069CF18-D363-C0A6-A22F-83202203379F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23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B9DDA16-8712-59E8-FF8C-7EA8F58C8728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973081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438" y="-1344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0" y="309274"/>
            <a:ext cx="10823746" cy="55658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Lei Geral | </a:t>
            </a:r>
            <a:r>
              <a:rPr lang="pt-BR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OUTRAS ALTERAÇÕES REALIZADAS PELA CÂMARA DOS DEPUTADOS</a:t>
            </a:r>
            <a:endParaRPr lang="pt-BR" sz="30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235E811-0D91-2363-83DA-56AD9E68EAEB}"/>
              </a:ext>
            </a:extLst>
          </p:cNvPr>
          <p:cNvSpPr txBox="1"/>
          <p:nvPr/>
        </p:nvSpPr>
        <p:spPr>
          <a:xfrm>
            <a:off x="717798" y="1138331"/>
            <a:ext cx="5378202" cy="41942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Alterações no Regime Específico para o setor imobiliário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Ampliações das listas dos anexos de regimes diferenciados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+mn-ea"/>
                <a:cs typeface="Times New Roman"/>
              </a:rPr>
              <a:t>Crédito para planos de saúde vale-refeição e vale-alimentação, quando forem destinados a empregados e decorrerem de convenção coletiva de trabalho.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kern="100" dirty="0">
                <a:solidFill>
                  <a:prstClr val="black">
                    <a:lumMod val="65000"/>
                    <a:lumOff val="35000"/>
                  </a:prstClr>
                </a:solidFill>
                <a:latin typeface="Century Gothic"/>
                <a:cs typeface="Times New Roman"/>
              </a:rPr>
              <a:t>Medidas para o setor cooperativo.</a:t>
            </a: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+mn-ea"/>
                <a:cs typeface="Times New Roman"/>
              </a:rPr>
              <a:t>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Regime de transição para os bens de capital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Lágrima 8">
            <a:extLst>
              <a:ext uri="{FF2B5EF4-FFF2-40B4-BE49-F238E27FC236}">
                <a16:creationId xmlns:a16="http://schemas.microsoft.com/office/drawing/2014/main" id="{E59A9408-8249-05D7-8308-8849A3FBB29F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8" name="CaixaDeTexto 11">
            <a:extLst>
              <a:ext uri="{FF2B5EF4-FFF2-40B4-BE49-F238E27FC236}">
                <a16:creationId xmlns:a16="http://schemas.microsoft.com/office/drawing/2014/main" id="{8069CF18-D363-C0A6-A22F-83202203379F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24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50CC39B-5D9B-29FC-CC33-238CC5CE635E}"/>
              </a:ext>
            </a:extLst>
          </p:cNvPr>
          <p:cNvSpPr txBox="1"/>
          <p:nvPr/>
        </p:nvSpPr>
        <p:spPr>
          <a:xfrm>
            <a:off x="6106438" y="1138331"/>
            <a:ext cx="5378202" cy="442512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Inclusão de bares e restaurantes no regime não-cumulativo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Devolução do IBS e da CBS ao turista estrangeiro (</a:t>
            </a:r>
            <a:r>
              <a:rPr lang="pt-BR" kern="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Tax-free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Retirada de requisitos de transparência e governança para entidades imunes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Alteração na Regime Específico de diplomatas e representantes consulares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Entre outros ajustes técnicos e de mérito...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Aptos" panose="020B0004020202020204" pitchFamily="34" charset="0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Aptos" panose="020B0004020202020204" pitchFamily="34" charset="0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Aptos" panose="020B0004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12082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56E7956C-3B3A-1DE4-91EC-E7ECB0535E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-14815"/>
            <a:ext cx="12192000" cy="685934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23D78D38-8924-7086-096F-F3DB60527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-1344"/>
            <a:ext cx="12192000" cy="6859344"/>
          </a:xfrm>
          <a:prstGeom prst="rect">
            <a:avLst/>
          </a:prstGeom>
        </p:spPr>
      </p:pic>
      <p:pic>
        <p:nvPicPr>
          <p:cNvPr id="7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8A6761BE-0AAF-2BE9-40CA-A716AD0F37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835" y="6193647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DB3D08F-1C77-939D-A55F-EAA92FD140D5}"/>
              </a:ext>
            </a:extLst>
          </p:cNvPr>
          <p:cNvSpPr txBox="1"/>
          <p:nvPr/>
        </p:nvSpPr>
        <p:spPr>
          <a:xfrm>
            <a:off x="651329" y="3454528"/>
            <a:ext cx="3196771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pt-BR" sz="2800" b="1">
                <a:solidFill>
                  <a:schemeClr val="bg1"/>
                </a:solidFill>
                <a:latin typeface="Century Gothic" panose="020B0502020202020204" pitchFamily="34" charset="0"/>
              </a:rPr>
              <a:t>Acesse e confira: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11A441F-2FFD-F2BF-F851-AD02CF8C8EE5}"/>
              </a:ext>
            </a:extLst>
          </p:cNvPr>
          <p:cNvSpPr txBox="1"/>
          <p:nvPr/>
        </p:nvSpPr>
        <p:spPr>
          <a:xfrm>
            <a:off x="647700" y="4031361"/>
            <a:ext cx="8699500" cy="923330"/>
          </a:xfrm>
          <a:prstGeom prst="rect">
            <a:avLst/>
          </a:prstGeom>
          <a:solidFill>
            <a:srgbClr val="183E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chemeClr val="bg1"/>
                </a:solidFill>
                <a:latin typeface="Century Gothic" panose="020B0502020202020204" pitchFamily="34" charset="0"/>
              </a:rPr>
              <a:t>gov.br/reformatributaria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BA57E6D-469E-9ECD-CF00-A3AE7A9C6C4A}"/>
              </a:ext>
            </a:extLst>
          </p:cNvPr>
          <p:cNvSpPr txBox="1"/>
          <p:nvPr/>
        </p:nvSpPr>
        <p:spPr>
          <a:xfrm>
            <a:off x="596735" y="1889933"/>
            <a:ext cx="845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>
                <a:solidFill>
                  <a:srgbClr val="FF0000"/>
                </a:solidFill>
                <a:latin typeface="Century Gothic" panose="020B0502020202020204" pitchFamily="34" charset="0"/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2801944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81F5DC07-EB79-0885-5461-C3B82AE282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6996" y="1411320"/>
            <a:ext cx="3981450" cy="401002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1" y="309274"/>
            <a:ext cx="10823745" cy="5565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Contextualização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| PROJETOS DE LEI COMPLEMENTAR</a:t>
            </a:r>
            <a:endParaRPr lang="pt-BR" sz="3000" b="1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3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172DA2A0-7F79-8B01-E3BE-175E20707A31}"/>
              </a:ext>
            </a:extLst>
          </p:cNvPr>
          <p:cNvSpPr/>
          <p:nvPr/>
        </p:nvSpPr>
        <p:spPr>
          <a:xfrm>
            <a:off x="1186996" y="1407276"/>
            <a:ext cx="1756229" cy="43104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Century Gothic" panose="020B0502020202020204" pitchFamily="34" charset="0"/>
              </a:rPr>
              <a:t>PLP 68/24</a:t>
            </a:r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DCCF4BC6-0D71-3942-FE24-D3C82B6BF6CE}"/>
              </a:ext>
            </a:extLst>
          </p:cNvPr>
          <p:cNvGrpSpPr/>
          <p:nvPr/>
        </p:nvGrpSpPr>
        <p:grpSpPr>
          <a:xfrm>
            <a:off x="4213060" y="6212696"/>
            <a:ext cx="2035340" cy="613922"/>
            <a:chOff x="5194135" y="6155546"/>
            <a:chExt cx="2035340" cy="613922"/>
          </a:xfrm>
        </p:grpSpPr>
        <p:sp>
          <p:nvSpPr>
            <p:cNvPr id="31" name="Retângulo: Cantos Arredondados 30">
              <a:extLst>
                <a:ext uri="{FF2B5EF4-FFF2-40B4-BE49-F238E27FC236}">
                  <a16:creationId xmlns:a16="http://schemas.microsoft.com/office/drawing/2014/main" id="{3F809FCB-7B4C-BC59-D695-9FC6DC142EE4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32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4D5CE80A-DC9A-013B-13C7-57173C6F07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8" name="Imagem 7">
            <a:extLst>
              <a:ext uri="{FF2B5EF4-FFF2-40B4-BE49-F238E27FC236}">
                <a16:creationId xmlns:a16="http://schemas.microsoft.com/office/drawing/2014/main" id="{30585F24-FA42-138D-7B3F-F1C8E19C42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344" y="1407276"/>
            <a:ext cx="3990975" cy="3990975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3F4398C6-9841-B934-D408-1AA8F9286D20}"/>
              </a:ext>
            </a:extLst>
          </p:cNvPr>
          <p:cNvSpPr/>
          <p:nvPr/>
        </p:nvSpPr>
        <p:spPr>
          <a:xfrm>
            <a:off x="6400344" y="1397333"/>
            <a:ext cx="1756229" cy="43104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dirty="0">
                <a:latin typeface="Century Gothic" panose="020B0502020202020204" pitchFamily="34" charset="0"/>
              </a:rPr>
              <a:t>PLP 108/24</a:t>
            </a:r>
          </a:p>
        </p:txBody>
      </p:sp>
    </p:spTree>
    <p:extLst>
      <p:ext uri="{BB962C8B-B14F-4D97-AF65-F5344CB8AC3E}">
        <p14:creationId xmlns:p14="http://schemas.microsoft.com/office/powerpoint/2010/main" val="2961194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28B66EA8-26AC-FB44-3B46-D9165F857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4</a:t>
            </a: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75B84D29-961C-4287-9956-966412668646}"/>
              </a:ext>
            </a:extLst>
          </p:cNvPr>
          <p:cNvGrpSpPr/>
          <p:nvPr/>
        </p:nvGrpSpPr>
        <p:grpSpPr>
          <a:xfrm>
            <a:off x="4984585" y="6227210"/>
            <a:ext cx="2035340" cy="613922"/>
            <a:chOff x="5194135" y="6155546"/>
            <a:chExt cx="2035340" cy="613922"/>
          </a:xfrm>
        </p:grpSpPr>
        <p:sp>
          <p:nvSpPr>
            <p:cNvPr id="14" name="Retângulo: Cantos Arredondados 13">
              <a:extLst>
                <a:ext uri="{FF2B5EF4-FFF2-40B4-BE49-F238E27FC236}">
                  <a16:creationId xmlns:a16="http://schemas.microsoft.com/office/drawing/2014/main" id="{C761FCC3-97CF-B36A-A85D-D7FDA38A92E8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6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F484F381-C33A-4CE3-E8CF-79E1063C2B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45FD277F-9CBB-1C5F-BDD0-8842DCF7F058}"/>
              </a:ext>
            </a:extLst>
          </p:cNvPr>
          <p:cNvSpPr txBox="1"/>
          <p:nvPr/>
        </p:nvSpPr>
        <p:spPr>
          <a:xfrm>
            <a:off x="885371" y="309274"/>
            <a:ext cx="10823745" cy="5565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Contextualização </a:t>
            </a:r>
            <a:r>
              <a:rPr lang="pt-BR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| CONSTRUÇÃO DOS PROJETOS</a:t>
            </a:r>
            <a:endParaRPr lang="pt-BR" sz="30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184B418-9D70-B10C-E87D-816B3A016FDC}"/>
              </a:ext>
            </a:extLst>
          </p:cNvPr>
          <p:cNvSpPr txBox="1"/>
          <p:nvPr/>
        </p:nvSpPr>
        <p:spPr>
          <a:xfrm>
            <a:off x="474673" y="1323373"/>
            <a:ext cx="3847194" cy="2495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</a:rPr>
              <a:t>Programa de Assessoramento Técnico à Implementação da Reforma da Tributação sobre o Consumo </a:t>
            </a:r>
          </a:p>
          <a:p>
            <a:pPr>
              <a:lnSpc>
                <a:spcPct val="110000"/>
              </a:lnSpc>
            </a:pP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</a:rPr>
              <a:t>(PAT-RTC)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CDF5EFC8-728D-1D56-72DF-B2AF633AF230}"/>
              </a:ext>
            </a:extLst>
          </p:cNvPr>
          <p:cNvSpPr txBox="1"/>
          <p:nvPr/>
        </p:nvSpPr>
        <p:spPr>
          <a:xfrm>
            <a:off x="1438017" y="4326086"/>
            <a:ext cx="20299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pt-BR" sz="4800" b="1" i="0" u="none" strike="noStrike" kern="1200" cap="none" spc="0" normalizeH="0" baseline="30000" noProof="0" dirty="0">
                <a:ln>
                  <a:noFill/>
                </a:ln>
                <a:solidFill>
                  <a:srgbClr val="183E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+</a:t>
            </a:r>
            <a:r>
              <a:rPr kumimoji="0" lang="pt-BR" sz="4400" b="1" i="0" u="none" strike="noStrike" kern="1200" cap="none" spc="0" normalizeH="0" baseline="30000" noProof="0" dirty="0">
                <a:ln>
                  <a:noFill/>
                </a:ln>
                <a:solidFill>
                  <a:srgbClr val="183E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pt-BR" sz="6600" b="1" dirty="0">
                <a:solidFill>
                  <a:srgbClr val="183EFF"/>
                </a:solidFill>
                <a:latin typeface="Century Gothic" panose="020B0502020202020204" pitchFamily="34" charset="0"/>
              </a:rPr>
              <a:t>300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679E7D1C-D042-3750-A092-BA5D803536D5}"/>
              </a:ext>
            </a:extLst>
          </p:cNvPr>
          <p:cNvSpPr txBox="1"/>
          <p:nvPr/>
        </p:nvSpPr>
        <p:spPr>
          <a:xfrm>
            <a:off x="4692284" y="1323373"/>
            <a:ext cx="7016832" cy="22549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pt-BR" sz="3000" b="1" dirty="0">
                <a:solidFill>
                  <a:srgbClr val="FF0000"/>
                </a:solidFill>
                <a:latin typeface="Century Gothic"/>
              </a:rPr>
              <a:t>Os projetos enviados ao Congresso Nacional foram fruto do trabalho coletivo da União, dos Estados, </a:t>
            </a:r>
          </a:p>
          <a:p>
            <a:pPr>
              <a:lnSpc>
                <a:spcPct val="120000"/>
              </a:lnSpc>
            </a:pPr>
            <a:r>
              <a:rPr lang="pt-BR" sz="3000" b="1" dirty="0">
                <a:solidFill>
                  <a:srgbClr val="FF0000"/>
                </a:solidFill>
                <a:latin typeface="Century Gothic"/>
              </a:rPr>
              <a:t>do Distrito Federal e dos Municípios.</a:t>
            </a:r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77689FA3-2BDB-5A19-2245-92066A03C212}"/>
              </a:ext>
            </a:extLst>
          </p:cNvPr>
          <p:cNvSpPr txBox="1"/>
          <p:nvPr/>
        </p:nvSpPr>
        <p:spPr>
          <a:xfrm>
            <a:off x="1689402" y="5235205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Profissionais envolvidos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E0FE6383-9A57-C215-C9DB-E304B043A4FB}"/>
              </a:ext>
            </a:extLst>
          </p:cNvPr>
          <p:cNvSpPr txBox="1"/>
          <p:nvPr/>
        </p:nvSpPr>
        <p:spPr>
          <a:xfrm>
            <a:off x="3616484" y="4326086"/>
            <a:ext cx="19992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pt-BR" sz="4800" b="1" i="0" u="none" strike="noStrike" kern="1200" cap="none" spc="0" normalizeH="0" baseline="30000" noProof="0" dirty="0">
                <a:ln>
                  <a:noFill/>
                </a:ln>
                <a:solidFill>
                  <a:srgbClr val="183E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+</a:t>
            </a:r>
            <a:r>
              <a:rPr kumimoji="0" lang="pt-BR" sz="4400" b="1" i="0" u="none" strike="noStrike" kern="1200" cap="none" spc="0" normalizeH="0" baseline="30000" noProof="0" dirty="0">
                <a:ln>
                  <a:noFill/>
                </a:ln>
                <a:solidFill>
                  <a:srgbClr val="183E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pt-BR" sz="6600" b="1" dirty="0">
                <a:solidFill>
                  <a:srgbClr val="183EFF"/>
                </a:solidFill>
                <a:latin typeface="Century Gothic" panose="020B0502020202020204" pitchFamily="34" charset="0"/>
              </a:rPr>
              <a:t>330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0699F4E1-4D69-F3F3-BA84-205487CF8F99}"/>
              </a:ext>
            </a:extLst>
          </p:cNvPr>
          <p:cNvSpPr txBox="1"/>
          <p:nvPr/>
        </p:nvSpPr>
        <p:spPr>
          <a:xfrm>
            <a:off x="3831839" y="5235205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Reuniões realizadas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D8C2CAFD-4393-EBE4-F7A5-3F74B911B6D2}"/>
              </a:ext>
            </a:extLst>
          </p:cNvPr>
          <p:cNvSpPr txBox="1"/>
          <p:nvPr/>
        </p:nvSpPr>
        <p:spPr>
          <a:xfrm>
            <a:off x="5779237" y="4326086"/>
            <a:ext cx="21746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baseline="30000" dirty="0">
                <a:solidFill>
                  <a:srgbClr val="183EFF"/>
                </a:solidFill>
                <a:latin typeface="Century Gothic" panose="020B0502020202020204" pitchFamily="34" charset="0"/>
              </a:rPr>
              <a:t>+</a:t>
            </a:r>
            <a:r>
              <a:rPr lang="pt-BR" sz="4400" b="1" baseline="30000" dirty="0">
                <a:solidFill>
                  <a:srgbClr val="183EFF"/>
                </a:solidFill>
                <a:latin typeface="Century Gothic" panose="020B0502020202020204" pitchFamily="34" charset="0"/>
              </a:rPr>
              <a:t> </a:t>
            </a:r>
            <a:r>
              <a:rPr lang="pt-BR" sz="6600" b="1" dirty="0">
                <a:solidFill>
                  <a:srgbClr val="183EFF"/>
                </a:solidFill>
                <a:latin typeface="Century Gothic" panose="020B0502020202020204" pitchFamily="34" charset="0"/>
              </a:rPr>
              <a:t>200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5830B325-CA1A-CFC5-805A-F7ECA53AF3F5}"/>
              </a:ext>
            </a:extLst>
          </p:cNvPr>
          <p:cNvSpPr txBox="1"/>
          <p:nvPr/>
        </p:nvSpPr>
        <p:spPr>
          <a:xfrm>
            <a:off x="5764253" y="5235205"/>
            <a:ext cx="224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Insumos técnicos analisados*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2D23DED7-4F16-D8AC-A0D9-DE46D5D06DFB}"/>
              </a:ext>
            </a:extLst>
          </p:cNvPr>
          <p:cNvSpPr txBox="1"/>
          <p:nvPr/>
        </p:nvSpPr>
        <p:spPr>
          <a:xfrm>
            <a:off x="8068640" y="5235205"/>
            <a:ext cx="2521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Instituições ouvidas em reuniões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2B35115E-FC9D-0B82-CE15-EB2438A63F32}"/>
              </a:ext>
            </a:extLst>
          </p:cNvPr>
          <p:cNvSpPr txBox="1"/>
          <p:nvPr/>
        </p:nvSpPr>
        <p:spPr>
          <a:xfrm>
            <a:off x="115208" y="6390869"/>
            <a:ext cx="4474547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1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* Insumos técnicos enviados por órgãos de governo, entidades do setor privado e organizações da sociedade civil.</a:t>
            </a:r>
            <a:endParaRPr lang="pt-BR" sz="110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F87D0EE-81E6-5A09-396A-F2F346F716CC}"/>
              </a:ext>
            </a:extLst>
          </p:cNvPr>
          <p:cNvSpPr txBox="1"/>
          <p:nvPr/>
        </p:nvSpPr>
        <p:spPr>
          <a:xfrm>
            <a:off x="8135805" y="4326086"/>
            <a:ext cx="21746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baseline="30000" dirty="0">
                <a:solidFill>
                  <a:srgbClr val="183EFF"/>
                </a:solidFill>
                <a:latin typeface="Century Gothic" panose="020B0502020202020204" pitchFamily="34" charset="0"/>
              </a:rPr>
              <a:t>+</a:t>
            </a:r>
            <a:r>
              <a:rPr lang="pt-BR" sz="4400" b="1" baseline="30000" dirty="0">
                <a:solidFill>
                  <a:srgbClr val="183EFF"/>
                </a:solidFill>
                <a:latin typeface="Century Gothic" panose="020B0502020202020204" pitchFamily="34" charset="0"/>
              </a:rPr>
              <a:t> </a:t>
            </a:r>
            <a:r>
              <a:rPr lang="pt-BR" sz="6600" b="1" dirty="0">
                <a:solidFill>
                  <a:srgbClr val="183EFF"/>
                </a:solidFill>
                <a:latin typeface="Century Gothic" panose="020B0502020202020204" pitchFamily="34" charset="0"/>
              </a:rPr>
              <a:t>70</a:t>
            </a:r>
          </a:p>
        </p:txBody>
      </p:sp>
    </p:spTree>
    <p:extLst>
      <p:ext uri="{BB962C8B-B14F-4D97-AF65-F5344CB8AC3E}">
        <p14:creationId xmlns:p14="http://schemas.microsoft.com/office/powerpoint/2010/main" val="284543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-1344"/>
            <a:ext cx="12192000" cy="6859344"/>
          </a:xfrm>
          <a:prstGeom prst="rect">
            <a:avLst/>
          </a:prstGeom>
        </p:spPr>
      </p:pic>
      <p:sp>
        <p:nvSpPr>
          <p:cNvPr id="62" name="Retângulo 61">
            <a:extLst>
              <a:ext uri="{FF2B5EF4-FFF2-40B4-BE49-F238E27FC236}">
                <a16:creationId xmlns:a16="http://schemas.microsoft.com/office/drawing/2014/main" id="{0C30CA27-1ED5-64AB-6092-38980CE8EAA9}"/>
              </a:ext>
            </a:extLst>
          </p:cNvPr>
          <p:cNvSpPr/>
          <p:nvPr/>
        </p:nvSpPr>
        <p:spPr>
          <a:xfrm>
            <a:off x="7312152" y="1510858"/>
            <a:ext cx="4219529" cy="50378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4" name="Retângulo 53">
            <a:extLst>
              <a:ext uri="{FF2B5EF4-FFF2-40B4-BE49-F238E27FC236}">
                <a16:creationId xmlns:a16="http://schemas.microsoft.com/office/drawing/2014/main" id="{0D783244-F708-D2E4-3CE8-1E5D3AC5E225}"/>
              </a:ext>
            </a:extLst>
          </p:cNvPr>
          <p:cNvSpPr/>
          <p:nvPr/>
        </p:nvSpPr>
        <p:spPr>
          <a:xfrm>
            <a:off x="9658212" y="4207750"/>
            <a:ext cx="1671819" cy="1314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29F0922B-33E8-9A4C-8CCC-B23E18E33FDA}"/>
              </a:ext>
            </a:extLst>
          </p:cNvPr>
          <p:cNvSpPr/>
          <p:nvPr/>
        </p:nvSpPr>
        <p:spPr>
          <a:xfrm>
            <a:off x="7466310" y="1609601"/>
            <a:ext cx="1644535" cy="1189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69" y="309274"/>
            <a:ext cx="10744656" cy="5565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ESTRUTURA DO PLP 68/2024 aprovado na Câmara dos Deputados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5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7A546918-D331-1ED9-7E0F-FFBBE7C575DD}"/>
              </a:ext>
            </a:extLst>
          </p:cNvPr>
          <p:cNvSpPr/>
          <p:nvPr/>
        </p:nvSpPr>
        <p:spPr>
          <a:xfrm>
            <a:off x="9689610" y="1602239"/>
            <a:ext cx="1644535" cy="1189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79346FF6-76C7-D211-0175-B25B9BC933F7}"/>
              </a:ext>
            </a:extLst>
          </p:cNvPr>
          <p:cNvSpPr/>
          <p:nvPr/>
        </p:nvSpPr>
        <p:spPr>
          <a:xfrm>
            <a:off x="7439026" y="4192934"/>
            <a:ext cx="1671819" cy="1314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9" name="Retângulo 38">
            <a:extLst>
              <a:ext uri="{FF2B5EF4-FFF2-40B4-BE49-F238E27FC236}">
                <a16:creationId xmlns:a16="http://schemas.microsoft.com/office/drawing/2014/main" id="{772166E7-29FF-428D-07C4-DCEBDED7DFEF}"/>
              </a:ext>
            </a:extLst>
          </p:cNvPr>
          <p:cNvSpPr/>
          <p:nvPr/>
        </p:nvSpPr>
        <p:spPr>
          <a:xfrm>
            <a:off x="7466310" y="2914738"/>
            <a:ext cx="1644535" cy="1189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ED11098C-0BCA-5CDA-584A-56D1AB2D101E}"/>
              </a:ext>
            </a:extLst>
          </p:cNvPr>
          <p:cNvSpPr/>
          <p:nvPr/>
        </p:nvSpPr>
        <p:spPr>
          <a:xfrm>
            <a:off x="9689609" y="2911410"/>
            <a:ext cx="1644535" cy="1189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Retângulo 48">
            <a:extLst>
              <a:ext uri="{FF2B5EF4-FFF2-40B4-BE49-F238E27FC236}">
                <a16:creationId xmlns:a16="http://schemas.microsoft.com/office/drawing/2014/main" id="{DCAB27A5-2251-2211-F9F1-8341BBA67942}"/>
              </a:ext>
            </a:extLst>
          </p:cNvPr>
          <p:cNvSpPr/>
          <p:nvPr/>
        </p:nvSpPr>
        <p:spPr>
          <a:xfrm>
            <a:off x="7439026" y="5614294"/>
            <a:ext cx="3895118" cy="8341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9" name="Retângulo: Cantos Arredondados 58">
            <a:extLst>
              <a:ext uri="{FF2B5EF4-FFF2-40B4-BE49-F238E27FC236}">
                <a16:creationId xmlns:a16="http://schemas.microsoft.com/office/drawing/2014/main" id="{A6287C2A-7112-6291-FC09-A1FE869B58E6}"/>
              </a:ext>
            </a:extLst>
          </p:cNvPr>
          <p:cNvSpPr/>
          <p:nvPr/>
        </p:nvSpPr>
        <p:spPr>
          <a:xfrm>
            <a:off x="1847849" y="1045151"/>
            <a:ext cx="2676525" cy="419101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Artigos por tema (%)</a:t>
            </a: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4C791832-2AD9-4A9A-9FF2-7A487FC58368}"/>
              </a:ext>
            </a:extLst>
          </p:cNvPr>
          <p:cNvSpPr txBox="1"/>
          <p:nvPr/>
        </p:nvSpPr>
        <p:spPr>
          <a:xfrm>
            <a:off x="1281416" y="5758732"/>
            <a:ext cx="389511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2400" dirty="0">
                <a:solidFill>
                  <a:srgbClr val="183EFF"/>
                </a:solidFill>
                <a:latin typeface="Century Gothic" panose="020B0502020202020204" pitchFamily="34" charset="0"/>
              </a:rPr>
              <a:t>TOTAL: </a:t>
            </a:r>
            <a:r>
              <a:rPr lang="pt-BR" sz="2400" b="1" dirty="0">
                <a:solidFill>
                  <a:srgbClr val="183EFF"/>
                </a:solidFill>
                <a:latin typeface="Century Gothic" panose="020B0502020202020204" pitchFamily="34" charset="0"/>
              </a:rPr>
              <a:t>515 artigos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E801C775-C4A5-8346-712C-91CD79C7C041}"/>
              </a:ext>
            </a:extLst>
          </p:cNvPr>
          <p:cNvSpPr txBox="1"/>
          <p:nvPr/>
        </p:nvSpPr>
        <p:spPr>
          <a:xfrm>
            <a:off x="7501819" y="1641123"/>
            <a:ext cx="1520250" cy="1234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4800" dirty="0">
                <a:solidFill>
                  <a:srgbClr val="183EFF"/>
                </a:solidFill>
                <a:latin typeface="Century Gothic" panose="020B0502020202020204" pitchFamily="34" charset="0"/>
              </a:rPr>
              <a:t>535</a:t>
            </a:r>
            <a:r>
              <a:rPr lang="pt-BR" sz="1400" dirty="0">
                <a:solidFill>
                  <a:srgbClr val="183EFF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artigos</a:t>
            </a:r>
          </a:p>
          <a:p>
            <a:pPr algn="ctr"/>
            <a:endParaRPr lang="pt-BR" sz="1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97CB118F-592D-7E26-1A25-79B4838BB5BD}"/>
              </a:ext>
            </a:extLst>
          </p:cNvPr>
          <p:cNvSpPr txBox="1"/>
          <p:nvPr/>
        </p:nvSpPr>
        <p:spPr>
          <a:xfrm>
            <a:off x="9733997" y="1624883"/>
            <a:ext cx="1520250" cy="1203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4800">
                <a:solidFill>
                  <a:srgbClr val="183EFF"/>
                </a:solidFill>
                <a:latin typeface="Century Gothic" panose="020B0502020202020204" pitchFamily="34" charset="0"/>
              </a:rPr>
              <a:t>76</a:t>
            </a:r>
            <a:r>
              <a:rPr lang="pt-BR" sz="1400">
                <a:solidFill>
                  <a:srgbClr val="183EFF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pt-BR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leis federais</a:t>
            </a:r>
          </a:p>
          <a:p>
            <a:pPr algn="ctr"/>
            <a:endParaRPr lang="pt-BR" sz="110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E796E4D0-49FE-8C62-0526-FA061C4CE101}"/>
              </a:ext>
            </a:extLst>
          </p:cNvPr>
          <p:cNvSpPr txBox="1"/>
          <p:nvPr/>
        </p:nvSpPr>
        <p:spPr>
          <a:xfrm>
            <a:off x="7501819" y="2997677"/>
            <a:ext cx="1520250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4800" dirty="0">
                <a:solidFill>
                  <a:srgbClr val="183EFF"/>
                </a:solidFill>
                <a:latin typeface="Century Gothic" panose="020B0502020202020204" pitchFamily="34" charset="0"/>
              </a:rPr>
              <a:t>810</a:t>
            </a:r>
          </a:p>
          <a:p>
            <a:pPr algn="ctr">
              <a:lnSpc>
                <a:spcPct val="90000"/>
              </a:lnSpc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artigos</a:t>
            </a:r>
            <a:endParaRPr lang="pt-BR" sz="1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Triângulo isósceles 42">
            <a:extLst>
              <a:ext uri="{FF2B5EF4-FFF2-40B4-BE49-F238E27FC236}">
                <a16:creationId xmlns:a16="http://schemas.microsoft.com/office/drawing/2014/main" id="{B8243332-6963-3AF8-01C0-132AC46B72BA}"/>
              </a:ext>
            </a:extLst>
          </p:cNvPr>
          <p:cNvSpPr/>
          <p:nvPr/>
        </p:nvSpPr>
        <p:spPr>
          <a:xfrm rot="5400000">
            <a:off x="9172487" y="1972374"/>
            <a:ext cx="493500" cy="279340"/>
          </a:xfrm>
          <a:prstGeom prst="triangle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Triângulo isósceles 43">
            <a:extLst>
              <a:ext uri="{FF2B5EF4-FFF2-40B4-BE49-F238E27FC236}">
                <a16:creationId xmlns:a16="http://schemas.microsoft.com/office/drawing/2014/main" id="{85437301-40DB-E7E2-984B-DDCD71796807}"/>
              </a:ext>
            </a:extLst>
          </p:cNvPr>
          <p:cNvSpPr/>
          <p:nvPr/>
        </p:nvSpPr>
        <p:spPr>
          <a:xfrm rot="5400000">
            <a:off x="9174246" y="3294298"/>
            <a:ext cx="493500" cy="279340"/>
          </a:xfrm>
          <a:prstGeom prst="triangle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8487B00B-B15A-34BB-70CB-AB2362A29AF0}"/>
              </a:ext>
            </a:extLst>
          </p:cNvPr>
          <p:cNvSpPr txBox="1"/>
          <p:nvPr/>
        </p:nvSpPr>
        <p:spPr>
          <a:xfrm>
            <a:off x="9606708" y="3217197"/>
            <a:ext cx="1924973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IN RFB nº 2121 (PIS/</a:t>
            </a:r>
            <a:r>
              <a:rPr lang="pt-BR" sz="1600" b="1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Cofins</a:t>
            </a:r>
            <a:r>
              <a:rPr lang="pt-BR" sz="16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</a:t>
            </a:r>
          </a:p>
          <a:p>
            <a:pPr algn="ctr"/>
            <a:endParaRPr lang="pt-BR" sz="1100" b="1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9EFCABDA-560F-48DD-AD6E-1EA9A03D6BFC}"/>
              </a:ext>
            </a:extLst>
          </p:cNvPr>
          <p:cNvSpPr txBox="1"/>
          <p:nvPr/>
        </p:nvSpPr>
        <p:spPr>
          <a:xfrm>
            <a:off x="7312152" y="4220395"/>
            <a:ext cx="1974167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4800" dirty="0">
                <a:solidFill>
                  <a:srgbClr val="00B050"/>
                </a:solidFill>
                <a:latin typeface="Century Gothic" panose="020B0502020202020204" pitchFamily="34" charset="0"/>
              </a:rPr>
              <a:t>27</a:t>
            </a:r>
          </a:p>
          <a:p>
            <a:pPr algn="ctr">
              <a:lnSpc>
                <a:spcPct val="90000"/>
              </a:lnSpc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regulamentos de ICMS</a:t>
            </a:r>
            <a:endParaRPr lang="pt-BR" sz="1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B1805FF3-DEC8-CD36-33FF-02B2D18947B2}"/>
              </a:ext>
            </a:extLst>
          </p:cNvPr>
          <p:cNvSpPr txBox="1"/>
          <p:nvPr/>
        </p:nvSpPr>
        <p:spPr>
          <a:xfrm>
            <a:off x="9678665" y="4520395"/>
            <a:ext cx="1670871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>
                <a:solidFill>
                  <a:srgbClr val="00B050"/>
                </a:solidFill>
                <a:latin typeface="Century Gothic" panose="020B0502020202020204" pitchFamily="34" charset="0"/>
              </a:rPr>
              <a:t>CENTENAS</a:t>
            </a:r>
            <a:r>
              <a:rPr lang="pt-BR" sz="16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pt-BR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de artigos</a:t>
            </a:r>
          </a:p>
          <a:p>
            <a:pPr algn="ctr"/>
            <a:endParaRPr lang="pt-BR" sz="1100" b="1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454E5A9C-FEEE-96DB-419D-C274554F19AB}"/>
              </a:ext>
            </a:extLst>
          </p:cNvPr>
          <p:cNvSpPr txBox="1"/>
          <p:nvPr/>
        </p:nvSpPr>
        <p:spPr>
          <a:xfrm>
            <a:off x="7559802" y="5729789"/>
            <a:ext cx="3720433" cy="61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+ MILHARES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de legislações municipais relacionadas ao ISS</a:t>
            </a: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39D513FD-A729-2AE6-5DCD-6E0E04F6C9CB}"/>
              </a:ext>
            </a:extLst>
          </p:cNvPr>
          <p:cNvSpPr txBox="1"/>
          <p:nvPr/>
        </p:nvSpPr>
        <p:spPr>
          <a:xfrm>
            <a:off x="9164337" y="4285089"/>
            <a:ext cx="623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>
                <a:solidFill>
                  <a:srgbClr val="00B050"/>
                </a:solidFill>
              </a:rPr>
              <a:t>x</a:t>
            </a:r>
            <a:endParaRPr lang="pt-BR" sz="2000">
              <a:solidFill>
                <a:srgbClr val="00B050"/>
              </a:solidFill>
            </a:endParaRPr>
          </a:p>
        </p:txBody>
      </p:sp>
      <p:sp>
        <p:nvSpPr>
          <p:cNvPr id="60" name="Retângulo: Cantos Arredondados 59">
            <a:extLst>
              <a:ext uri="{FF2B5EF4-FFF2-40B4-BE49-F238E27FC236}">
                <a16:creationId xmlns:a16="http://schemas.microsoft.com/office/drawing/2014/main" id="{4E9F1299-7A60-8E7A-15DC-F8E7D19C6653}"/>
              </a:ext>
            </a:extLst>
          </p:cNvPr>
          <p:cNvSpPr/>
          <p:nvPr/>
        </p:nvSpPr>
        <p:spPr>
          <a:xfrm>
            <a:off x="8334375" y="1045151"/>
            <a:ext cx="2400300" cy="419101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Revogações</a:t>
            </a: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32" name="Imagem 31">
            <a:extLst>
              <a:ext uri="{FF2B5EF4-FFF2-40B4-BE49-F238E27FC236}">
                <a16:creationId xmlns:a16="http://schemas.microsoft.com/office/drawing/2014/main" id="{361A4BB9-6B57-3A15-7FFA-F38A361A0E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354" t="4694" r="10048" b="6049"/>
          <a:stretch/>
        </p:blipFill>
        <p:spPr>
          <a:xfrm>
            <a:off x="560138" y="1599968"/>
            <a:ext cx="6523725" cy="4108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138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54" grpId="0" animBg="1"/>
      <p:bldP spid="28" grpId="0" animBg="1"/>
      <p:bldP spid="29" grpId="0" animBg="1"/>
      <p:bldP spid="38" grpId="0" animBg="1"/>
      <p:bldP spid="39" grpId="0" animBg="1"/>
      <p:bldP spid="45" grpId="0" animBg="1"/>
      <p:bldP spid="49" grpId="0" animBg="1"/>
      <p:bldP spid="59" grpId="0" animBg="1"/>
      <p:bldP spid="61" grpId="0"/>
      <p:bldP spid="23" grpId="0"/>
      <p:bldP spid="30" grpId="0"/>
      <p:bldP spid="40" grpId="0"/>
      <p:bldP spid="43" grpId="0" animBg="1"/>
      <p:bldP spid="44" grpId="0" animBg="1"/>
      <p:bldP spid="42" grpId="0"/>
      <p:bldP spid="47" grpId="0"/>
      <p:bldP spid="48" grpId="0"/>
      <p:bldP spid="51" grpId="0"/>
      <p:bldP spid="53" grpId="0"/>
      <p:bldP spid="6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438" y="4727"/>
            <a:ext cx="12192000" cy="6859344"/>
          </a:xfrm>
          <a:prstGeom prst="rect">
            <a:avLst/>
          </a:prstGeom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55A2F32F-ED77-CE99-42D8-46033A57BBA2}"/>
              </a:ext>
            </a:extLst>
          </p:cNvPr>
          <p:cNvSpPr/>
          <p:nvPr/>
        </p:nvSpPr>
        <p:spPr>
          <a:xfrm>
            <a:off x="6690365" y="3711231"/>
            <a:ext cx="5596885" cy="25499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334E5540-49CA-5DD0-48DB-8B91ECA91D74}"/>
              </a:ext>
            </a:extLst>
          </p:cNvPr>
          <p:cNvSpPr/>
          <p:nvPr/>
        </p:nvSpPr>
        <p:spPr>
          <a:xfrm>
            <a:off x="6690365" y="1104903"/>
            <a:ext cx="5596885" cy="20418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E68ECA1-4392-EA96-870D-ACD7265391D4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4924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6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6229B21-5D09-E8BF-B63C-881E63E299AA}"/>
              </a:ext>
            </a:extLst>
          </p:cNvPr>
          <p:cNvSpPr txBox="1"/>
          <p:nvPr/>
        </p:nvSpPr>
        <p:spPr>
          <a:xfrm>
            <a:off x="613164" y="1175130"/>
            <a:ext cx="5596885" cy="4975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pt-BR" b="1" dirty="0">
                <a:solidFill>
                  <a:srgbClr val="183EFF"/>
                </a:solidFill>
                <a:latin typeface="Century Gothic" panose="020B0502020202020204" pitchFamily="34" charset="0"/>
              </a:rPr>
              <a:t>IBS e CBS SOBRE OPERAÇÕES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Definições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Fato gerador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Imunidades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Momento da ocorrência do fato gerador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Local da operação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Base de cálculo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</a:rPr>
              <a:t>Alíquotas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Sujeição passiva 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</a:rPr>
              <a:t>Não cumulatividade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</a:rPr>
              <a:t>Pagamento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Bens de uso e consumo pessoal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Compras governamentais</a:t>
            </a:r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26A2069B-753B-C943-3F6A-E6C687D0720B}"/>
              </a:ext>
            </a:extLst>
          </p:cNvPr>
          <p:cNvGrpSpPr/>
          <p:nvPr/>
        </p:nvGrpSpPr>
        <p:grpSpPr>
          <a:xfrm>
            <a:off x="4984585" y="6317471"/>
            <a:ext cx="2035340" cy="613922"/>
            <a:chOff x="5194135" y="6155546"/>
            <a:chExt cx="2035340" cy="613922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77DDC36B-9E15-8C07-390B-1B99E6E6039B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7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D5E70632-972C-091B-F753-DFC2469AE1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1E047883-206D-8349-DA06-947DF6135592}"/>
              </a:ext>
            </a:extLst>
          </p:cNvPr>
          <p:cNvSpPr txBox="1"/>
          <p:nvPr/>
        </p:nvSpPr>
        <p:spPr>
          <a:xfrm>
            <a:off x="885371" y="299749"/>
            <a:ext cx="8764656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NORMAS GERAIS DO IBS E DA CBS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4903D41-28FA-5E2D-9599-E9A086DC6F88}"/>
              </a:ext>
            </a:extLst>
          </p:cNvPr>
          <p:cNvSpPr txBox="1"/>
          <p:nvPr/>
        </p:nvSpPr>
        <p:spPr>
          <a:xfrm>
            <a:off x="6957232" y="1212411"/>
            <a:ext cx="4844705" cy="17904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Autonomia</a:t>
            </a: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dos entes na fixação de sua </a:t>
            </a:r>
            <a:r>
              <a:rPr lang="pt-BR" sz="16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alíquota padrão</a:t>
            </a:r>
          </a:p>
          <a:p>
            <a:pPr marL="342900" indent="-342900">
              <a:lnSpc>
                <a:spcPct val="114999"/>
              </a:lnSpc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Alíquota de referência </a:t>
            </a: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fixada pelo </a:t>
            </a:r>
            <a:r>
              <a:rPr lang="pt-BR" sz="16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Senado</a:t>
            </a:r>
            <a:endParaRPr lang="pt-BR" dirty="0"/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Ajuste na alíquota de referência em caso de </a:t>
            </a:r>
            <a:r>
              <a:rPr lang="pt-BR" sz="16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mudanças na legislação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49201CDC-92AA-1A97-2407-05D3DCA2412D}"/>
              </a:ext>
            </a:extLst>
          </p:cNvPr>
          <p:cNvCxnSpPr>
            <a:cxnSpLocks/>
          </p:cNvCxnSpPr>
          <p:nvPr/>
        </p:nvCxnSpPr>
        <p:spPr>
          <a:xfrm>
            <a:off x="3400425" y="4773225"/>
            <a:ext cx="3289940" cy="0"/>
          </a:xfrm>
          <a:prstGeom prst="line">
            <a:avLst/>
          </a:prstGeom>
          <a:ln>
            <a:solidFill>
              <a:srgbClr val="183EFF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508A8EF-67EE-15FD-C73B-A6BE7F27AE43}"/>
              </a:ext>
            </a:extLst>
          </p:cNvPr>
          <p:cNvSpPr txBox="1"/>
          <p:nvPr/>
        </p:nvSpPr>
        <p:spPr>
          <a:xfrm>
            <a:off x="6823213" y="3859208"/>
            <a:ext cx="5264570" cy="222689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Contribuinte no regime regular pode </a:t>
            </a:r>
            <a:r>
              <a:rPr lang="pt-BR" sz="1600" b="1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apropriar créditos </a:t>
            </a:r>
            <a:r>
              <a:rPr lang="pt-BR" sz="1600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quando ocorrer o </a:t>
            </a:r>
            <a:r>
              <a:rPr lang="pt-BR" sz="1600" b="1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pagamento</a:t>
            </a:r>
            <a:r>
              <a:rPr lang="pt-BR" sz="1600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 do IBS e da CBS relativo às suas aquisições</a:t>
            </a:r>
          </a:p>
          <a:p>
            <a:pPr marL="342900" marR="0" indent="-342900" fontAlgn="auto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600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Formas de </a:t>
            </a:r>
            <a:r>
              <a:rPr lang="pt-BR" sz="1600" b="1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utilização dos créditos </a:t>
            </a:r>
            <a:r>
              <a:rPr lang="pt-BR" sz="1600" kern="1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apropriados:</a:t>
            </a:r>
          </a:p>
          <a:p>
            <a:pPr marL="800100" marR="0" lvl="1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183EFF"/>
              </a:buClr>
              <a:buSzTx/>
              <a:buFont typeface="Calibri" panose="020F0502020204030204" pitchFamily="34" charset="0"/>
              <a:buChar char="‐"/>
              <a:tabLst/>
              <a:defRPr/>
            </a:pPr>
            <a:r>
              <a:rPr lang="pt-BR" sz="1600" b="1" kern="100">
                <a:solidFill>
                  <a:prstClr val="black">
                    <a:lumMod val="65000"/>
                    <a:lumOff val="35000"/>
                  </a:prst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Compensação</a:t>
            </a:r>
            <a:r>
              <a:rPr lang="pt-BR" sz="1600" kern="100">
                <a:solidFill>
                  <a:prstClr val="black">
                    <a:lumMod val="65000"/>
                    <a:lumOff val="35000"/>
                  </a:prst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com débitos (automática)</a:t>
            </a:r>
          </a:p>
          <a:p>
            <a:pPr marL="800100" marR="0" lvl="1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183EFF"/>
              </a:buClr>
              <a:buSzTx/>
              <a:buFont typeface="Calibri" panose="020F0502020204030204" pitchFamily="34" charset="0"/>
              <a:buChar char="‐"/>
              <a:tabLst/>
              <a:defRPr/>
            </a:pPr>
            <a:r>
              <a:rPr kumimoji="0" lang="pt-BR" sz="1600" b="1" i="0" u="none" strike="noStrike" kern="1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Ressarcimento</a:t>
            </a:r>
          </a:p>
        </p:txBody>
      </p:sp>
      <p:cxnSp>
        <p:nvCxnSpPr>
          <p:cNvPr id="22" name="Conector: Angulado 21">
            <a:extLst>
              <a:ext uri="{FF2B5EF4-FFF2-40B4-BE49-F238E27FC236}">
                <a16:creationId xmlns:a16="http://schemas.microsoft.com/office/drawing/2014/main" id="{E7652F5B-2CC4-5B34-8884-BC2BD93F7EFB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2162175" y="2125837"/>
            <a:ext cx="4528190" cy="1941338"/>
          </a:xfrm>
          <a:prstGeom prst="bentConnector3">
            <a:avLst>
              <a:gd name="adj1" fmla="val 85549"/>
            </a:avLst>
          </a:prstGeom>
          <a:ln>
            <a:solidFill>
              <a:srgbClr val="183EFF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A343AA67-EB3B-EF77-FF2F-F0BC702FDA9C}"/>
              </a:ext>
            </a:extLst>
          </p:cNvPr>
          <p:cNvCxnSpPr>
            <a:cxnSpLocks/>
          </p:cNvCxnSpPr>
          <p:nvPr/>
        </p:nvCxnSpPr>
        <p:spPr>
          <a:xfrm flipH="1">
            <a:off x="-246744" y="5166803"/>
            <a:ext cx="974713" cy="0"/>
          </a:xfrm>
          <a:prstGeom prst="line">
            <a:avLst/>
          </a:prstGeom>
          <a:ln>
            <a:solidFill>
              <a:srgbClr val="183EFF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27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 animBg="1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438" y="-4326"/>
            <a:ext cx="12192000" cy="6859344"/>
          </a:xfrm>
          <a:prstGeom prst="rect">
            <a:avLst/>
          </a:prstGeom>
        </p:spPr>
      </p:pic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4924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7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26A2069B-753B-C943-3F6A-E6C687D0720B}"/>
              </a:ext>
            </a:extLst>
          </p:cNvPr>
          <p:cNvGrpSpPr/>
          <p:nvPr/>
        </p:nvGrpSpPr>
        <p:grpSpPr>
          <a:xfrm>
            <a:off x="4984585" y="6317471"/>
            <a:ext cx="2035340" cy="613922"/>
            <a:chOff x="5194135" y="6155546"/>
            <a:chExt cx="2035340" cy="613922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77DDC36B-9E15-8C07-390B-1B99E6E6039B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7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D5E70632-972C-091B-F753-DFC2469AE1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5" name="Retângulo 24">
            <a:extLst>
              <a:ext uri="{FF2B5EF4-FFF2-40B4-BE49-F238E27FC236}">
                <a16:creationId xmlns:a16="http://schemas.microsoft.com/office/drawing/2014/main" id="{2123957C-9E35-4BFB-CBB6-FF767A8380A6}"/>
              </a:ext>
            </a:extLst>
          </p:cNvPr>
          <p:cNvSpPr/>
          <p:nvPr/>
        </p:nvSpPr>
        <p:spPr>
          <a:xfrm>
            <a:off x="348194" y="208258"/>
            <a:ext cx="3683048" cy="23307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870BC883-1B58-1EAC-18B3-E317A215BD8D}"/>
              </a:ext>
            </a:extLst>
          </p:cNvPr>
          <p:cNvSpPr txBox="1"/>
          <p:nvPr/>
        </p:nvSpPr>
        <p:spPr>
          <a:xfrm>
            <a:off x="-771579" y="5134511"/>
            <a:ext cx="55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highlight>
                  <a:srgbClr val="FFD300"/>
                </a:highlight>
              </a:rPr>
              <a:t>A</a:t>
            </a:r>
          </a:p>
        </p:txBody>
      </p:sp>
      <p:cxnSp>
        <p:nvCxnSpPr>
          <p:cNvPr id="5" name="Conector: Angulado 4">
            <a:extLst>
              <a:ext uri="{FF2B5EF4-FFF2-40B4-BE49-F238E27FC236}">
                <a16:creationId xmlns:a16="http://schemas.microsoft.com/office/drawing/2014/main" id="{D9B98549-7717-E064-F44E-DC9CFF38E73F}"/>
              </a:ext>
            </a:extLst>
          </p:cNvPr>
          <p:cNvCxnSpPr>
            <a:cxnSpLocks/>
            <a:stCxn id="27" idx="3"/>
            <a:endCxn id="25" idx="1"/>
          </p:cNvCxnSpPr>
          <p:nvPr/>
        </p:nvCxnSpPr>
        <p:spPr>
          <a:xfrm flipV="1">
            <a:off x="-212285" y="1373636"/>
            <a:ext cx="560479" cy="3945541"/>
          </a:xfrm>
          <a:prstGeom prst="bentConnector3">
            <a:avLst>
              <a:gd name="adj1" fmla="val 67768"/>
            </a:avLst>
          </a:prstGeom>
          <a:ln>
            <a:solidFill>
              <a:srgbClr val="183EFF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401490D9-38DC-42E5-4738-D7EDAA472F57}"/>
              </a:ext>
            </a:extLst>
          </p:cNvPr>
          <p:cNvSpPr txBox="1"/>
          <p:nvPr/>
        </p:nvSpPr>
        <p:spPr>
          <a:xfrm>
            <a:off x="381738" y="284085"/>
            <a:ext cx="3649504" cy="245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sz="16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 hipóteses: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Compensação com créditos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Recolhimento na liquidação financeira (split </a:t>
            </a:r>
            <a:r>
              <a:rPr lang="pt-BR" sz="1600" kern="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payment</a:t>
            </a: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60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Recolhimento pelo adquirente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600" kern="100" dirty="0">
                <a:solidFill>
                  <a:prstClr val="black">
                    <a:lumMod val="65000"/>
                    <a:lumOff val="35000"/>
                  </a:prst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Pagamento pelo fornecedor</a:t>
            </a:r>
          </a:p>
          <a:p>
            <a:endParaRPr lang="pt-BR" dirty="0"/>
          </a:p>
        </p:txBody>
      </p:sp>
      <p:graphicFrame>
        <p:nvGraphicFramePr>
          <p:cNvPr id="68" name="Tabela 67">
            <a:extLst>
              <a:ext uri="{FF2B5EF4-FFF2-40B4-BE49-F238E27FC236}">
                <a16:creationId xmlns:a16="http://schemas.microsoft.com/office/drawing/2014/main" id="{6E8D26B7-1092-FD11-889F-2953F2323CF5}"/>
              </a:ext>
            </a:extLst>
          </p:cNvPr>
          <p:cNvGraphicFramePr>
            <a:graphicFrameLocks noGrp="1"/>
          </p:cNvGraphicFramePr>
          <p:nvPr/>
        </p:nvGraphicFramePr>
        <p:xfrm>
          <a:off x="4608508" y="4081716"/>
          <a:ext cx="1642370" cy="135753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2370">
                  <a:extLst>
                    <a:ext uri="{9D8B030D-6E8A-4147-A177-3AD203B41FA5}">
                      <a16:colId xmlns:a16="http://schemas.microsoft.com/office/drawing/2014/main" val="1401663092"/>
                    </a:ext>
                  </a:extLst>
                </a:gridCol>
              </a:tblGrid>
              <a:tr h="71745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ADQUIRENTE</a:t>
                      </a:r>
                    </a:p>
                    <a:p>
                      <a:pPr algn="ctr"/>
                      <a:r>
                        <a:rPr lang="pt-BR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CRÉDITO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0718260"/>
                  </a:ext>
                </a:extLst>
              </a:tr>
              <a:tr h="502291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R$ 26</a:t>
                      </a:r>
                    </a:p>
                    <a:p>
                      <a:pPr algn="ctr"/>
                      <a:endParaRPr lang="pt-BR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101913"/>
                  </a:ext>
                </a:extLst>
              </a:tr>
            </a:tbl>
          </a:graphicData>
        </a:graphic>
      </p:graphicFrame>
      <p:sp>
        <p:nvSpPr>
          <p:cNvPr id="69" name="CaixaDeTexto 68">
            <a:extLst>
              <a:ext uri="{FF2B5EF4-FFF2-40B4-BE49-F238E27FC236}">
                <a16:creationId xmlns:a16="http://schemas.microsoft.com/office/drawing/2014/main" id="{861582D4-FB64-2889-9A12-FEA4950D169B}"/>
              </a:ext>
            </a:extLst>
          </p:cNvPr>
          <p:cNvSpPr txBox="1"/>
          <p:nvPr/>
        </p:nvSpPr>
        <p:spPr>
          <a:xfrm>
            <a:off x="4638619" y="5575464"/>
            <a:ext cx="3083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FF0000"/>
                </a:solidFill>
                <a:latin typeface="Century Gothic" panose="020B0502020202020204" pitchFamily="34" charset="0"/>
              </a:rPr>
              <a:t>Diferença retida no split 2 = R$ 13</a:t>
            </a:r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A8DC125D-C1D4-5305-8D3F-54366E3F5B38}"/>
              </a:ext>
            </a:extLst>
          </p:cNvPr>
          <p:cNvSpPr txBox="1"/>
          <p:nvPr/>
        </p:nvSpPr>
        <p:spPr>
          <a:xfrm>
            <a:off x="1070101" y="2979419"/>
            <a:ext cx="10653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9F76352F-BACE-309F-A923-25A8CFB1555A}"/>
              </a:ext>
            </a:extLst>
          </p:cNvPr>
          <p:cNvSpPr txBox="1"/>
          <p:nvPr/>
        </p:nvSpPr>
        <p:spPr>
          <a:xfrm>
            <a:off x="181530" y="3624416"/>
            <a:ext cx="271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ATACADISTA</a:t>
            </a:r>
          </a:p>
        </p:txBody>
      </p:sp>
      <p:sp>
        <p:nvSpPr>
          <p:cNvPr id="72" name="CaixaDeTexto 71">
            <a:extLst>
              <a:ext uri="{FF2B5EF4-FFF2-40B4-BE49-F238E27FC236}">
                <a16:creationId xmlns:a16="http://schemas.microsoft.com/office/drawing/2014/main" id="{2D7E79DE-7CD9-B0A5-368A-76E3C3A53BA7}"/>
              </a:ext>
            </a:extLst>
          </p:cNvPr>
          <p:cNvSpPr txBox="1"/>
          <p:nvPr/>
        </p:nvSpPr>
        <p:spPr>
          <a:xfrm>
            <a:off x="5492403" y="2979419"/>
            <a:ext cx="1250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</a:t>
            </a:r>
          </a:p>
        </p:txBody>
      </p:sp>
      <p:cxnSp>
        <p:nvCxnSpPr>
          <p:cNvPr id="73" name="Conector de Seta Reta 72">
            <a:extLst>
              <a:ext uri="{FF2B5EF4-FFF2-40B4-BE49-F238E27FC236}">
                <a16:creationId xmlns:a16="http://schemas.microsoft.com/office/drawing/2014/main" id="{C069F664-4C2C-147F-CFE6-C5994AB96F95}"/>
              </a:ext>
            </a:extLst>
          </p:cNvPr>
          <p:cNvCxnSpPr>
            <a:cxnSpLocks/>
          </p:cNvCxnSpPr>
          <p:nvPr/>
        </p:nvCxnSpPr>
        <p:spPr>
          <a:xfrm>
            <a:off x="2414725" y="3794509"/>
            <a:ext cx="2834172" cy="0"/>
          </a:xfrm>
          <a:prstGeom prst="straightConnector1">
            <a:avLst/>
          </a:prstGeom>
          <a:ln w="38100">
            <a:solidFill>
              <a:srgbClr val="183E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aixaDeTexto 73">
            <a:extLst>
              <a:ext uri="{FF2B5EF4-FFF2-40B4-BE49-F238E27FC236}">
                <a16:creationId xmlns:a16="http://schemas.microsoft.com/office/drawing/2014/main" id="{B41D5969-0A90-F820-ABE4-4BF77F9FCA19}"/>
              </a:ext>
            </a:extLst>
          </p:cNvPr>
          <p:cNvSpPr txBox="1"/>
          <p:nvPr/>
        </p:nvSpPr>
        <p:spPr>
          <a:xfrm>
            <a:off x="9960815" y="2979419"/>
            <a:ext cx="10653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9FF84159-00C0-8B6C-C9A5-BA7218C2CA3F}"/>
              </a:ext>
            </a:extLst>
          </p:cNvPr>
          <p:cNvSpPr txBox="1"/>
          <p:nvPr/>
        </p:nvSpPr>
        <p:spPr>
          <a:xfrm>
            <a:off x="9271459" y="3592877"/>
            <a:ext cx="27145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CONSUMIDOR FINAL</a:t>
            </a:r>
          </a:p>
          <a:p>
            <a:pPr algn="ctr">
              <a:spcAft>
                <a:spcPts val="60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ADQUIRENTE</a:t>
            </a:r>
          </a:p>
          <a:p>
            <a:pPr algn="ctr"/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(não tem crédito)</a:t>
            </a:r>
          </a:p>
        </p:txBody>
      </p:sp>
      <p:sp>
        <p:nvSpPr>
          <p:cNvPr id="76" name="CaixaDeTexto 75">
            <a:extLst>
              <a:ext uri="{FF2B5EF4-FFF2-40B4-BE49-F238E27FC236}">
                <a16:creationId xmlns:a16="http://schemas.microsoft.com/office/drawing/2014/main" id="{1601A4A0-79F7-91D5-66A2-B34C671ED1A1}"/>
              </a:ext>
            </a:extLst>
          </p:cNvPr>
          <p:cNvSpPr txBox="1"/>
          <p:nvPr/>
        </p:nvSpPr>
        <p:spPr>
          <a:xfrm>
            <a:off x="9271458" y="4984043"/>
            <a:ext cx="27145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dirty="0">
                <a:solidFill>
                  <a:srgbClr val="183EFF"/>
                </a:solidFill>
                <a:latin typeface="Century Gothic" panose="020B0502020202020204" pitchFamily="34" charset="0"/>
              </a:rPr>
              <a:t>TOTAL de IBS e CBS recolhidos na cadeia = R$ 39</a:t>
            </a:r>
          </a:p>
        </p:txBody>
      </p:sp>
      <p:sp>
        <p:nvSpPr>
          <p:cNvPr id="77" name="CaixaDeTexto 76">
            <a:extLst>
              <a:ext uri="{FF2B5EF4-FFF2-40B4-BE49-F238E27FC236}">
                <a16:creationId xmlns:a16="http://schemas.microsoft.com/office/drawing/2014/main" id="{35B2FE4D-2895-DADF-2CC1-D25BB12057C4}"/>
              </a:ext>
            </a:extLst>
          </p:cNvPr>
          <p:cNvSpPr txBox="1"/>
          <p:nvPr/>
        </p:nvSpPr>
        <p:spPr>
          <a:xfrm>
            <a:off x="2486299" y="2757476"/>
            <a:ext cx="27145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Pagamento: </a:t>
            </a:r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R$ 100</a:t>
            </a:r>
          </a:p>
        </p:txBody>
      </p:sp>
      <p:sp>
        <p:nvSpPr>
          <p:cNvPr id="78" name="CaixaDeTexto 77">
            <a:extLst>
              <a:ext uri="{FF2B5EF4-FFF2-40B4-BE49-F238E27FC236}">
                <a16:creationId xmlns:a16="http://schemas.microsoft.com/office/drawing/2014/main" id="{0BE33358-2F38-4F27-D6B9-68F7C00FAB17}"/>
              </a:ext>
            </a:extLst>
          </p:cNvPr>
          <p:cNvSpPr txBox="1"/>
          <p:nvPr/>
        </p:nvSpPr>
        <p:spPr>
          <a:xfrm>
            <a:off x="6782755" y="3183465"/>
            <a:ext cx="27145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bem ou serviço</a:t>
            </a:r>
            <a:endParaRPr lang="pt-BR" sz="16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CaixaDeTexto 78">
            <a:extLst>
              <a:ext uri="{FF2B5EF4-FFF2-40B4-BE49-F238E27FC236}">
                <a16:creationId xmlns:a16="http://schemas.microsoft.com/office/drawing/2014/main" id="{2B8DF799-F256-0E53-2C6E-10EBEC138E3C}"/>
              </a:ext>
            </a:extLst>
          </p:cNvPr>
          <p:cNvSpPr txBox="1"/>
          <p:nvPr/>
        </p:nvSpPr>
        <p:spPr>
          <a:xfrm>
            <a:off x="2534360" y="3183465"/>
            <a:ext cx="27145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bem ou serviço</a:t>
            </a:r>
          </a:p>
        </p:txBody>
      </p:sp>
      <p:cxnSp>
        <p:nvCxnSpPr>
          <p:cNvPr id="80" name="Conector de Seta Reta 79">
            <a:extLst>
              <a:ext uri="{FF2B5EF4-FFF2-40B4-BE49-F238E27FC236}">
                <a16:creationId xmlns:a16="http://schemas.microsoft.com/office/drawing/2014/main" id="{BE9382F7-421E-EF71-90A5-89CE03A0F915}"/>
              </a:ext>
            </a:extLst>
          </p:cNvPr>
          <p:cNvCxnSpPr>
            <a:cxnSpLocks/>
          </p:cNvCxnSpPr>
          <p:nvPr/>
        </p:nvCxnSpPr>
        <p:spPr>
          <a:xfrm flipH="1">
            <a:off x="2414725" y="3122980"/>
            <a:ext cx="3504899" cy="0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aixaDeTexto 80">
            <a:extLst>
              <a:ext uri="{FF2B5EF4-FFF2-40B4-BE49-F238E27FC236}">
                <a16:creationId xmlns:a16="http://schemas.microsoft.com/office/drawing/2014/main" id="{F0FAFD48-7DC6-D110-5C23-36BC23BA1BD6}"/>
              </a:ext>
            </a:extLst>
          </p:cNvPr>
          <p:cNvSpPr txBox="1"/>
          <p:nvPr/>
        </p:nvSpPr>
        <p:spPr>
          <a:xfrm>
            <a:off x="1" y="5893310"/>
            <a:ext cx="213951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IBS + CBS = 26%</a:t>
            </a:r>
          </a:p>
        </p:txBody>
      </p:sp>
      <p:cxnSp>
        <p:nvCxnSpPr>
          <p:cNvPr id="82" name="Conector de Seta Reta 81">
            <a:extLst>
              <a:ext uri="{FF2B5EF4-FFF2-40B4-BE49-F238E27FC236}">
                <a16:creationId xmlns:a16="http://schemas.microsoft.com/office/drawing/2014/main" id="{D350515C-8BE3-187F-5B49-C65C8F9D28E9}"/>
              </a:ext>
            </a:extLst>
          </p:cNvPr>
          <p:cNvCxnSpPr>
            <a:cxnSpLocks/>
          </p:cNvCxnSpPr>
          <p:nvPr/>
        </p:nvCxnSpPr>
        <p:spPr>
          <a:xfrm flipH="1">
            <a:off x="6347998" y="3094131"/>
            <a:ext cx="4047753" cy="12268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de Seta Reta 82">
            <a:extLst>
              <a:ext uri="{FF2B5EF4-FFF2-40B4-BE49-F238E27FC236}">
                <a16:creationId xmlns:a16="http://schemas.microsoft.com/office/drawing/2014/main" id="{4C68B2E2-9943-3854-C401-444614470C34}"/>
              </a:ext>
            </a:extLst>
          </p:cNvPr>
          <p:cNvCxnSpPr>
            <a:cxnSpLocks/>
          </p:cNvCxnSpPr>
          <p:nvPr/>
        </p:nvCxnSpPr>
        <p:spPr>
          <a:xfrm>
            <a:off x="6786841" y="3768697"/>
            <a:ext cx="2635366" cy="8846"/>
          </a:xfrm>
          <a:prstGeom prst="straightConnector1">
            <a:avLst/>
          </a:prstGeom>
          <a:ln w="38100">
            <a:solidFill>
              <a:srgbClr val="183E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aixaDeTexto 83">
            <a:extLst>
              <a:ext uri="{FF2B5EF4-FFF2-40B4-BE49-F238E27FC236}">
                <a16:creationId xmlns:a16="http://schemas.microsoft.com/office/drawing/2014/main" id="{8EEA194F-DF3D-129B-B06A-E34DFCF4D334}"/>
              </a:ext>
            </a:extLst>
          </p:cNvPr>
          <p:cNvSpPr txBox="1"/>
          <p:nvPr/>
        </p:nvSpPr>
        <p:spPr>
          <a:xfrm>
            <a:off x="6689876" y="2741187"/>
            <a:ext cx="27513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Pagamento: </a:t>
            </a:r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R$ 150</a:t>
            </a:r>
          </a:p>
        </p:txBody>
      </p:sp>
      <p:sp>
        <p:nvSpPr>
          <p:cNvPr id="85" name="CaixaDeTexto 84">
            <a:extLst>
              <a:ext uri="{FF2B5EF4-FFF2-40B4-BE49-F238E27FC236}">
                <a16:creationId xmlns:a16="http://schemas.microsoft.com/office/drawing/2014/main" id="{2F248914-631D-221E-65E4-DBA674AB6D13}"/>
              </a:ext>
            </a:extLst>
          </p:cNvPr>
          <p:cNvSpPr txBox="1"/>
          <p:nvPr/>
        </p:nvSpPr>
        <p:spPr>
          <a:xfrm>
            <a:off x="3442360" y="1007526"/>
            <a:ext cx="5307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COMITÊ GESTOR DO IBS e RFB</a:t>
            </a:r>
          </a:p>
        </p:txBody>
      </p:sp>
      <p:cxnSp>
        <p:nvCxnSpPr>
          <p:cNvPr id="86" name="Conector de Seta Reta 85">
            <a:extLst>
              <a:ext uri="{FF2B5EF4-FFF2-40B4-BE49-F238E27FC236}">
                <a16:creationId xmlns:a16="http://schemas.microsoft.com/office/drawing/2014/main" id="{DBCC2DB6-EE2F-2B5D-AE3D-2B3FDBD6935C}"/>
              </a:ext>
            </a:extLst>
          </p:cNvPr>
          <p:cNvCxnSpPr>
            <a:cxnSpLocks/>
          </p:cNvCxnSpPr>
          <p:nvPr/>
        </p:nvCxnSpPr>
        <p:spPr>
          <a:xfrm flipV="1">
            <a:off x="5919624" y="1579538"/>
            <a:ext cx="11810" cy="1531881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de Seta Reta 86">
            <a:extLst>
              <a:ext uri="{FF2B5EF4-FFF2-40B4-BE49-F238E27FC236}">
                <a16:creationId xmlns:a16="http://schemas.microsoft.com/office/drawing/2014/main" id="{ECBC5FF9-3F29-000A-1EA0-22F674342E4E}"/>
              </a:ext>
            </a:extLst>
          </p:cNvPr>
          <p:cNvCxnSpPr>
            <a:cxnSpLocks/>
          </p:cNvCxnSpPr>
          <p:nvPr/>
        </p:nvCxnSpPr>
        <p:spPr>
          <a:xfrm>
            <a:off x="6237549" y="1588416"/>
            <a:ext cx="12795" cy="1507614"/>
          </a:xfrm>
          <a:prstGeom prst="straightConnector1">
            <a:avLst/>
          </a:prstGeom>
          <a:ln w="381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aixaDeTexto 87">
            <a:extLst>
              <a:ext uri="{FF2B5EF4-FFF2-40B4-BE49-F238E27FC236}">
                <a16:creationId xmlns:a16="http://schemas.microsoft.com/office/drawing/2014/main" id="{2066A9B3-C03B-14FD-F6CA-8CB93BCD76FF}"/>
              </a:ext>
            </a:extLst>
          </p:cNvPr>
          <p:cNvSpPr txBox="1"/>
          <p:nvPr/>
        </p:nvSpPr>
        <p:spPr>
          <a:xfrm>
            <a:off x="4507621" y="1835320"/>
            <a:ext cx="14825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Split 1: </a:t>
            </a:r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R$ 26</a:t>
            </a:r>
          </a:p>
        </p:txBody>
      </p:sp>
      <p:cxnSp>
        <p:nvCxnSpPr>
          <p:cNvPr id="89" name="Conector de Seta Reta 88">
            <a:extLst>
              <a:ext uri="{FF2B5EF4-FFF2-40B4-BE49-F238E27FC236}">
                <a16:creationId xmlns:a16="http://schemas.microsoft.com/office/drawing/2014/main" id="{95013C63-DAFB-EA23-E730-15747B7FC9ED}"/>
              </a:ext>
            </a:extLst>
          </p:cNvPr>
          <p:cNvCxnSpPr>
            <a:cxnSpLocks/>
          </p:cNvCxnSpPr>
          <p:nvPr/>
        </p:nvCxnSpPr>
        <p:spPr>
          <a:xfrm flipH="1" flipV="1">
            <a:off x="6968148" y="1486598"/>
            <a:ext cx="3427603" cy="1597822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CaixaDeTexto 89">
            <a:extLst>
              <a:ext uri="{FF2B5EF4-FFF2-40B4-BE49-F238E27FC236}">
                <a16:creationId xmlns:a16="http://schemas.microsoft.com/office/drawing/2014/main" id="{FCDD84B4-1D23-2795-686F-A750A6DCB834}"/>
              </a:ext>
            </a:extLst>
          </p:cNvPr>
          <p:cNvSpPr txBox="1"/>
          <p:nvPr/>
        </p:nvSpPr>
        <p:spPr>
          <a:xfrm>
            <a:off x="8371874" y="1823781"/>
            <a:ext cx="31208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Split 2: </a:t>
            </a:r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R$ 39 </a:t>
            </a: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para consulta</a:t>
            </a:r>
            <a:endParaRPr lang="pt-BR" sz="16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1" name="CaixaDeTexto 90">
            <a:extLst>
              <a:ext uri="{FF2B5EF4-FFF2-40B4-BE49-F238E27FC236}">
                <a16:creationId xmlns:a16="http://schemas.microsoft.com/office/drawing/2014/main" id="{58C93CFE-F580-55DC-52EA-528C83BE7F35}"/>
              </a:ext>
            </a:extLst>
          </p:cNvPr>
          <p:cNvSpPr txBox="1"/>
          <p:nvPr/>
        </p:nvSpPr>
        <p:spPr>
          <a:xfrm>
            <a:off x="6260776" y="1857112"/>
            <a:ext cx="151847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R$ 26</a:t>
            </a:r>
          </a:p>
          <a:p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(devolução do valor já pago – 3 dias úteis)</a:t>
            </a:r>
          </a:p>
        </p:txBody>
      </p:sp>
      <p:sp>
        <p:nvSpPr>
          <p:cNvPr id="92" name="CaixaDeTexto 91">
            <a:extLst>
              <a:ext uri="{FF2B5EF4-FFF2-40B4-BE49-F238E27FC236}">
                <a16:creationId xmlns:a16="http://schemas.microsoft.com/office/drawing/2014/main" id="{589C53B7-C74F-505D-1D83-1671DC260E46}"/>
              </a:ext>
            </a:extLst>
          </p:cNvPr>
          <p:cNvSpPr txBox="1"/>
          <p:nvPr/>
        </p:nvSpPr>
        <p:spPr>
          <a:xfrm>
            <a:off x="4720083" y="3601755"/>
            <a:ext cx="271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VAREJISTA</a:t>
            </a:r>
          </a:p>
        </p:txBody>
      </p:sp>
      <p:graphicFrame>
        <p:nvGraphicFramePr>
          <p:cNvPr id="93" name="Tabela 92">
            <a:extLst>
              <a:ext uri="{FF2B5EF4-FFF2-40B4-BE49-F238E27FC236}">
                <a16:creationId xmlns:a16="http://schemas.microsoft.com/office/drawing/2014/main" id="{177CCEC5-B750-DF9C-0F8C-C2FEDD4E034E}"/>
              </a:ext>
            </a:extLst>
          </p:cNvPr>
          <p:cNvGraphicFramePr>
            <a:graphicFrameLocks noGrp="1"/>
          </p:cNvGraphicFramePr>
          <p:nvPr/>
        </p:nvGraphicFramePr>
        <p:xfrm>
          <a:off x="6250344" y="4080472"/>
          <a:ext cx="1699389" cy="135753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9389">
                  <a:extLst>
                    <a:ext uri="{9D8B030D-6E8A-4147-A177-3AD203B41FA5}">
                      <a16:colId xmlns:a16="http://schemas.microsoft.com/office/drawing/2014/main" val="2353230037"/>
                    </a:ext>
                  </a:extLst>
                </a:gridCol>
              </a:tblGrid>
              <a:tr h="71745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FORNECEDOR</a:t>
                      </a:r>
                    </a:p>
                    <a:p>
                      <a:pPr algn="ctr"/>
                      <a:r>
                        <a:rPr lang="pt-BR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DÉBITO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0718260"/>
                  </a:ext>
                </a:extLst>
              </a:tr>
              <a:tr h="502291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R$ 39</a:t>
                      </a:r>
                    </a:p>
                    <a:p>
                      <a:pPr algn="ctr"/>
                      <a:endParaRPr lang="pt-BR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101913"/>
                  </a:ext>
                </a:extLst>
              </a:tr>
            </a:tbl>
          </a:graphicData>
        </a:graphic>
      </p:graphicFrame>
      <p:sp>
        <p:nvSpPr>
          <p:cNvPr id="94" name="CaixaDeTexto 93">
            <a:extLst>
              <a:ext uri="{FF2B5EF4-FFF2-40B4-BE49-F238E27FC236}">
                <a16:creationId xmlns:a16="http://schemas.microsoft.com/office/drawing/2014/main" id="{8D3B25A8-8535-3D2C-E5D3-02277AE9C4F8}"/>
              </a:ext>
            </a:extLst>
          </p:cNvPr>
          <p:cNvSpPr txBox="1"/>
          <p:nvPr/>
        </p:nvSpPr>
        <p:spPr>
          <a:xfrm>
            <a:off x="2534359" y="3439818"/>
            <a:ext cx="28952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(R$ 100 + 26% IVA = </a:t>
            </a: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R$ 126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95" name="CaixaDeTexto 94">
            <a:extLst>
              <a:ext uri="{FF2B5EF4-FFF2-40B4-BE49-F238E27FC236}">
                <a16:creationId xmlns:a16="http://schemas.microsoft.com/office/drawing/2014/main" id="{8666FDFA-6851-538C-4841-35DA321DA331}"/>
              </a:ext>
            </a:extLst>
          </p:cNvPr>
          <p:cNvSpPr txBox="1"/>
          <p:nvPr/>
        </p:nvSpPr>
        <p:spPr>
          <a:xfrm>
            <a:off x="6782756" y="3439818"/>
            <a:ext cx="28952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(R$ 150 + 26% IVA = </a:t>
            </a: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R$ 189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</a:t>
            </a:r>
          </a:p>
        </p:txBody>
      </p:sp>
      <p:graphicFrame>
        <p:nvGraphicFramePr>
          <p:cNvPr id="96" name="Tabela 95">
            <a:extLst>
              <a:ext uri="{FF2B5EF4-FFF2-40B4-BE49-F238E27FC236}">
                <a16:creationId xmlns:a16="http://schemas.microsoft.com/office/drawing/2014/main" id="{7A8981EE-E42D-C0A6-6012-194FEE64D0ED}"/>
              </a:ext>
            </a:extLst>
          </p:cNvPr>
          <p:cNvGraphicFramePr>
            <a:graphicFrameLocks noGrp="1"/>
          </p:cNvGraphicFramePr>
          <p:nvPr/>
        </p:nvGraphicFramePr>
        <p:xfrm>
          <a:off x="688331" y="4107127"/>
          <a:ext cx="1699389" cy="135753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9389">
                  <a:extLst>
                    <a:ext uri="{9D8B030D-6E8A-4147-A177-3AD203B41FA5}">
                      <a16:colId xmlns:a16="http://schemas.microsoft.com/office/drawing/2014/main" val="2353230037"/>
                    </a:ext>
                  </a:extLst>
                </a:gridCol>
              </a:tblGrid>
              <a:tr h="71745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FORNECEDOR</a:t>
                      </a:r>
                    </a:p>
                    <a:p>
                      <a:pPr algn="ctr"/>
                      <a:r>
                        <a:rPr lang="pt-BR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DÉBITO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0718260"/>
                  </a:ext>
                </a:extLst>
              </a:tr>
              <a:tr h="502291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R$ 26</a:t>
                      </a:r>
                    </a:p>
                    <a:p>
                      <a:pPr algn="ctr"/>
                      <a:endParaRPr lang="pt-BR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101913"/>
                  </a:ext>
                </a:extLst>
              </a:tr>
            </a:tbl>
          </a:graphicData>
        </a:graphic>
      </p:graphicFrame>
      <p:sp>
        <p:nvSpPr>
          <p:cNvPr id="98" name="CaixaDeTexto 97">
            <a:extLst>
              <a:ext uri="{FF2B5EF4-FFF2-40B4-BE49-F238E27FC236}">
                <a16:creationId xmlns:a16="http://schemas.microsoft.com/office/drawing/2014/main" id="{37EBBE96-0F0A-5463-E1DC-209C5969FFF3}"/>
              </a:ext>
            </a:extLst>
          </p:cNvPr>
          <p:cNvSpPr txBox="1"/>
          <p:nvPr/>
        </p:nvSpPr>
        <p:spPr>
          <a:xfrm>
            <a:off x="4394976" y="537224"/>
            <a:ext cx="3481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b="1" dirty="0">
                <a:solidFill>
                  <a:srgbClr val="183EFF"/>
                </a:solidFill>
                <a:latin typeface="Century Gothic" panose="020B0502020202020204" pitchFamily="34" charset="0"/>
              </a:rPr>
              <a:t>SPLIT PAYMENT |EXEMPLO</a:t>
            </a:r>
          </a:p>
        </p:txBody>
      </p:sp>
    </p:spTree>
    <p:extLst>
      <p:ext uri="{BB962C8B-B14F-4D97-AF65-F5344CB8AC3E}">
        <p14:creationId xmlns:p14="http://schemas.microsoft.com/office/powerpoint/2010/main" val="336853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/>
      <p:bldP spid="72" grpId="0"/>
      <p:bldP spid="74" grpId="0"/>
      <p:bldP spid="75" grpId="0"/>
      <p:bldP spid="76" grpId="0"/>
      <p:bldP spid="77" grpId="0"/>
      <p:bldP spid="78" grpId="0"/>
      <p:bldP spid="79" grpId="0"/>
      <p:bldP spid="81" grpId="0" animBg="1"/>
      <p:bldP spid="84" grpId="0"/>
      <p:bldP spid="85" grpId="0"/>
      <p:bldP spid="88" grpId="0"/>
      <p:bldP spid="90" grpId="0"/>
      <p:bldP spid="91" grpId="0"/>
      <p:bldP spid="92" grpId="0"/>
      <p:bldP spid="94" grpId="0"/>
      <p:bldP spid="95" grpId="0"/>
      <p:bldP spid="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3E68ECA1-4392-EA96-870D-ACD7265391D4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4081F531-C022-396F-DE1B-DC263F99BBF2}"/>
              </a:ext>
            </a:extLst>
          </p:cNvPr>
          <p:cNvSpPr txBox="1"/>
          <p:nvPr/>
        </p:nvSpPr>
        <p:spPr>
          <a:xfrm>
            <a:off x="523908" y="1137030"/>
            <a:ext cx="5572092" cy="30680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8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pt-BR" b="1" dirty="0">
                <a:solidFill>
                  <a:srgbClr val="183EFF"/>
                </a:solidFill>
                <a:latin typeface="Century Gothic" panose="020B0502020202020204" pitchFamily="34" charset="0"/>
              </a:rPr>
              <a:t>OPERACIONALIZAÇÃO 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Cadastro com identificação única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Documento fiscal eletrônico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Apuração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(mensal)</a:t>
            </a:r>
          </a:p>
          <a:p>
            <a:pPr marL="800100" lvl="1" indent="-342900">
              <a:lnSpc>
                <a:spcPct val="115000"/>
              </a:lnSpc>
              <a:spcAft>
                <a:spcPts val="8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Opcional: </a:t>
            </a:r>
            <a:r>
              <a:rPr lang="pt-BR" kern="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pré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-preenchida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Formas de recolhimento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Compensação e 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</a:rPr>
              <a:t>ressarcimento</a:t>
            </a: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Programas de Incentivo à Cidadania Fiscal</a:t>
            </a:r>
          </a:p>
        </p:txBody>
      </p:sp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4924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8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26A2069B-753B-C943-3F6A-E6C687D0720B}"/>
              </a:ext>
            </a:extLst>
          </p:cNvPr>
          <p:cNvGrpSpPr/>
          <p:nvPr/>
        </p:nvGrpSpPr>
        <p:grpSpPr>
          <a:xfrm>
            <a:off x="4984585" y="6212696"/>
            <a:ext cx="2035340" cy="613922"/>
            <a:chOff x="5194135" y="6155546"/>
            <a:chExt cx="2035340" cy="613922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77DDC36B-9E15-8C07-390B-1B99E6E6039B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7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D5E70632-972C-091B-F753-DFC2469AE1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1E047883-206D-8349-DA06-947DF6135592}"/>
              </a:ext>
            </a:extLst>
          </p:cNvPr>
          <p:cNvSpPr txBox="1"/>
          <p:nvPr/>
        </p:nvSpPr>
        <p:spPr>
          <a:xfrm>
            <a:off x="885370" y="309274"/>
            <a:ext cx="10823746" cy="5565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Lei Geral | 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OPERACIONALIZAÇÃO E ADMINISTRAÇÃO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084BAEC-140C-86A6-DEF8-E2F71325DE1F}"/>
              </a:ext>
            </a:extLst>
          </p:cNvPr>
          <p:cNvSpPr/>
          <p:nvPr/>
        </p:nvSpPr>
        <p:spPr>
          <a:xfrm>
            <a:off x="6324600" y="1419605"/>
            <a:ext cx="5867400" cy="46249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69DF7687-1D47-DFF1-35EC-C82B9F8040F3}"/>
              </a:ext>
            </a:extLst>
          </p:cNvPr>
          <p:cNvCxnSpPr>
            <a:cxnSpLocks/>
          </p:cNvCxnSpPr>
          <p:nvPr/>
        </p:nvCxnSpPr>
        <p:spPr>
          <a:xfrm>
            <a:off x="4610100" y="3567569"/>
            <a:ext cx="1714500" cy="0"/>
          </a:xfrm>
          <a:prstGeom prst="line">
            <a:avLst/>
          </a:prstGeom>
          <a:ln>
            <a:solidFill>
              <a:srgbClr val="183EFF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ECC171C-4F03-69AA-4E9C-E6373C41C449}"/>
              </a:ext>
            </a:extLst>
          </p:cNvPr>
          <p:cNvSpPr txBox="1"/>
          <p:nvPr/>
        </p:nvSpPr>
        <p:spPr>
          <a:xfrm>
            <a:off x="6622185" y="1557769"/>
            <a:ext cx="5086932" cy="4486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 algn="just" fontAlgn="auto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Apreciação em até </a:t>
            </a:r>
            <a:r>
              <a:rPr lang="pt-BR" sz="1600" b="1" kern="100" dirty="0">
                <a:solidFill>
                  <a:srgbClr val="183EFF"/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60 dias</a:t>
            </a:r>
            <a:r>
              <a:rPr lang="pt-BR" sz="1600" kern="100" dirty="0">
                <a:solidFill>
                  <a:prstClr val="black">
                    <a:lumMod val="65000"/>
                    <a:lumOff val="35000"/>
                  </a:prst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para pedidos que cumpram os seguintes requisitos: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Wingdings" panose="05000000000000000000" pitchFamily="2" charset="2"/>
              <a:buChar char="§"/>
              <a:defRPr/>
            </a:pPr>
            <a:r>
              <a:rPr lang="pt-BR" sz="1400" kern="100" dirty="0">
                <a:solidFill>
                  <a:prstClr val="black">
                    <a:lumMod val="65000"/>
                    <a:lumOff val="35000"/>
                  </a:prst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Bens e serviços incorporados ao ativo imobilizado;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Wingdings" panose="05000000000000000000" pitchFamily="2" charset="2"/>
              <a:buChar char="§"/>
              <a:defRPr/>
            </a:pPr>
            <a:r>
              <a:rPr lang="pt-BR" sz="1400" kern="100" dirty="0">
                <a:solidFill>
                  <a:prstClr val="black">
                    <a:lumMod val="65000"/>
                    <a:lumOff val="35000"/>
                  </a:prstClr>
                </a:solidFill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Valor igual ou inferior a 150% da média dos saldos credores acumulados nos 24 meses anteriores ao período de apuração, com ajuste pela sazonalidade.</a:t>
            </a:r>
          </a:p>
          <a:p>
            <a:pPr marL="342900" lvl="1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  <a:defRPr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Prazo de apreciação reduzido para </a:t>
            </a:r>
            <a:r>
              <a:rPr lang="pt-BR" sz="1600" b="1" kern="100" dirty="0">
                <a:solidFill>
                  <a:srgbClr val="183E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30 dias</a:t>
            </a: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no caso de contribuintes enquadrados em programas de conformidade</a:t>
            </a:r>
          </a:p>
          <a:p>
            <a:pPr marL="342900" lvl="1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  <a:defRPr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Apreciação em até </a:t>
            </a:r>
            <a:r>
              <a:rPr lang="pt-BR" sz="1600" b="1" kern="100" dirty="0">
                <a:solidFill>
                  <a:srgbClr val="183E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180 dias </a:t>
            </a: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nos demais casos</a:t>
            </a:r>
          </a:p>
          <a:p>
            <a:pPr marL="342900" lvl="1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  <a:defRPr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Ressarcimento em até 15 dias após o prazo de apreciação do pedido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CE6400E-CAA8-E3A8-5374-E533D974CA33}"/>
              </a:ext>
            </a:extLst>
          </p:cNvPr>
          <p:cNvSpPr txBox="1"/>
          <p:nvPr/>
        </p:nvSpPr>
        <p:spPr>
          <a:xfrm>
            <a:off x="523908" y="4648051"/>
            <a:ext cx="5800408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8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pt-BR" b="1" dirty="0">
                <a:solidFill>
                  <a:srgbClr val="183EFF"/>
                </a:solidFill>
                <a:latin typeface="Century Gothic" panose="020B0502020202020204" pitchFamily="34" charset="0"/>
              </a:rPr>
              <a:t>ADMINISTRAÇÃO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Regulamentos do IBS e da CBS com as mesmas disposições comuns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Harmonização da interpretação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Fiscalização</a:t>
            </a:r>
          </a:p>
        </p:txBody>
      </p:sp>
    </p:spTree>
    <p:extLst>
      <p:ext uri="{BB962C8B-B14F-4D97-AF65-F5344CB8AC3E}">
        <p14:creationId xmlns:p14="http://schemas.microsoft.com/office/powerpoint/2010/main" val="2255786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438" y="0"/>
            <a:ext cx="12192000" cy="6859344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3E68ECA1-4392-EA96-870D-ACD7265391D4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A3827EEE-83E8-7D7E-45E3-4C86384DAFE8}"/>
              </a:ext>
            </a:extLst>
          </p:cNvPr>
          <p:cNvSpPr txBox="1"/>
          <p:nvPr/>
        </p:nvSpPr>
        <p:spPr>
          <a:xfrm>
            <a:off x="771071" y="1337713"/>
            <a:ext cx="3936487" cy="25494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12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pt-BR" b="1">
                <a:solidFill>
                  <a:srgbClr val="183EFF"/>
                </a:solidFill>
                <a:latin typeface="Century Gothic" panose="020B0502020202020204" pitchFamily="34" charset="0"/>
              </a:rPr>
              <a:t>IMPORTAÇÕES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De bens imateriais e serviços</a:t>
            </a:r>
          </a:p>
          <a:p>
            <a:pPr marL="285750" indent="-285750">
              <a:spcAft>
                <a:spcPts val="1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De bens materiais</a:t>
            </a:r>
          </a:p>
          <a:p>
            <a:pPr>
              <a:spcAft>
                <a:spcPts val="1200"/>
              </a:spcAft>
              <a:buClr>
                <a:schemeClr val="tx1">
                  <a:lumMod val="65000"/>
                  <a:lumOff val="35000"/>
                </a:schemeClr>
              </a:buClr>
            </a:pPr>
            <a:endParaRPr lang="pt-BR" b="1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>
              <a:spcAft>
                <a:spcPts val="1200"/>
              </a:spcAft>
              <a:buClr>
                <a:schemeClr val="tx1">
                  <a:lumMod val="65000"/>
                  <a:lumOff val="35000"/>
                </a:schemeClr>
              </a:buClr>
            </a:pPr>
            <a:endParaRPr lang="pt-BR" b="1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>
              <a:spcAft>
                <a:spcPts val="1200"/>
              </a:spcAft>
              <a:buClr>
                <a:schemeClr val="tx1">
                  <a:lumMod val="65000"/>
                  <a:lumOff val="35000"/>
                </a:schemeClr>
              </a:buClr>
            </a:pPr>
            <a:endParaRPr lang="pt-BR">
              <a:solidFill>
                <a:schemeClr val="tx1">
                  <a:lumMod val="65000"/>
                  <a:lumOff val="35000"/>
                </a:schemeClr>
              </a:solidFill>
              <a:latin typeface="Century Gothic"/>
            </a:endParaRPr>
          </a:p>
        </p:txBody>
      </p:sp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4924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9</a:t>
            </a:r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26A2069B-753B-C943-3F6A-E6C687D0720B}"/>
              </a:ext>
            </a:extLst>
          </p:cNvPr>
          <p:cNvGrpSpPr/>
          <p:nvPr/>
        </p:nvGrpSpPr>
        <p:grpSpPr>
          <a:xfrm>
            <a:off x="4984585" y="6212696"/>
            <a:ext cx="2035340" cy="613922"/>
            <a:chOff x="5194135" y="6155546"/>
            <a:chExt cx="2035340" cy="613922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77DDC36B-9E15-8C07-390B-1B99E6E6039B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7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D5E70632-972C-091B-F753-DFC2469AE1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1E047883-206D-8349-DA06-947DF6135592}"/>
              </a:ext>
            </a:extLst>
          </p:cNvPr>
          <p:cNvSpPr txBox="1"/>
          <p:nvPr/>
        </p:nvSpPr>
        <p:spPr>
          <a:xfrm>
            <a:off x="885371" y="309274"/>
            <a:ext cx="8764656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COMÉRCIO EXTERIOR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5DFDD66-68E3-C744-6D57-50BD0522D4E9}"/>
              </a:ext>
            </a:extLst>
          </p:cNvPr>
          <p:cNvSpPr txBox="1"/>
          <p:nvPr/>
        </p:nvSpPr>
        <p:spPr>
          <a:xfrm>
            <a:off x="5707229" y="1337713"/>
            <a:ext cx="5782763" cy="47602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12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pt-BR" b="1" dirty="0">
                <a:solidFill>
                  <a:srgbClr val="183EFF"/>
                </a:solidFill>
                <a:latin typeface="Century Gothic" panose="020B0502020202020204" pitchFamily="34" charset="0"/>
              </a:rPr>
              <a:t>REGIMES ADUANEIROS ESPECIAIS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De trânsito, depósito, permanência temporária ou aperfeiçoamento</a:t>
            </a:r>
          </a:p>
          <a:p>
            <a:pPr marL="285750" indent="-285750">
              <a:spcAft>
                <a:spcPts val="1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Repetro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spcAft>
                <a:spcPts val="1800"/>
              </a:spcAft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pt-BR" sz="10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>
              <a:spcAft>
                <a:spcPts val="12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pt-BR" b="1" dirty="0">
                <a:solidFill>
                  <a:srgbClr val="183EFF"/>
                </a:solidFill>
                <a:latin typeface="Century Gothic" panose="020B0502020202020204" pitchFamily="34" charset="0"/>
              </a:rPr>
              <a:t>ZONAS DE PROCESSAMENTO DE EXPORTAÇÃO</a:t>
            </a:r>
          </a:p>
          <a:p>
            <a:pPr marL="285750" indent="-285750">
              <a:spcAft>
                <a:spcPts val="1800"/>
              </a:spcAft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pt-BR" sz="10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>
              <a:spcAft>
                <a:spcPts val="12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pt-BR" b="1" dirty="0">
                <a:solidFill>
                  <a:srgbClr val="183EFF"/>
                </a:solidFill>
                <a:latin typeface="Century Gothic" panose="020B0502020202020204" pitchFamily="34" charset="0"/>
              </a:rPr>
              <a:t>REGIMES DE DESONERAÇÃO DE BENS DE CAPITAL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Reporto</a:t>
            </a:r>
          </a:p>
          <a:p>
            <a:pPr marL="285750" indent="-285750">
              <a:spcAft>
                <a:spcPts val="1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Reidi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285750" indent="-285750">
              <a:spcAft>
                <a:spcPts val="1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Suspensão convertida em alíquota zero por ato conjunto (inclusive mercado interno)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4D72DC0-C2B4-4700-D3E4-65722A4D6306}"/>
              </a:ext>
            </a:extLst>
          </p:cNvPr>
          <p:cNvSpPr txBox="1"/>
          <p:nvPr/>
        </p:nvSpPr>
        <p:spPr>
          <a:xfrm>
            <a:off x="885893" y="2627706"/>
            <a:ext cx="3736642" cy="14243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0000"/>
              </a:lnSpc>
            </a:pPr>
            <a:r>
              <a:rPr lang="pt-BR" sz="1600" kern="100">
                <a:solidFill>
                  <a:prstClr val="black">
                    <a:lumMod val="65000"/>
                    <a:lumOff val="35000"/>
                  </a:prstClr>
                </a:solidFill>
                <a:highlight>
                  <a:srgbClr val="FFD300"/>
                </a:highlight>
                <a:latin typeface="Century Gothic"/>
                <a:ea typeface="Aptos" panose="020B0004020202020204" pitchFamily="34" charset="0"/>
                <a:cs typeface="Times New Roman"/>
              </a:rPr>
              <a:t>Plataformas digitais (inclusive domiciliadas no exterior) são responsáveis pelo recolhimento do IBS e da CBS nas operações realizadas por seu intermédio</a:t>
            </a:r>
            <a:endParaRPr kumimoji="0" lang="pt-BR" sz="1600" b="0" i="0" u="none" strike="noStrike" kern="1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highlight>
                <a:srgbClr val="FFD300"/>
              </a:highlight>
              <a:uLnTx/>
              <a:uFillTx/>
              <a:latin typeface="Century Gothic"/>
              <a:ea typeface="Aptos" panose="020B0004020202020204" pitchFamily="34" charset="0"/>
              <a:cs typeface="Times New Roman"/>
            </a:endParaRPr>
          </a:p>
        </p:txBody>
      </p:sp>
      <p:sp>
        <p:nvSpPr>
          <p:cNvPr id="5" name="CaixaDeTexto 19">
            <a:extLst>
              <a:ext uri="{FF2B5EF4-FFF2-40B4-BE49-F238E27FC236}">
                <a16:creationId xmlns:a16="http://schemas.microsoft.com/office/drawing/2014/main" id="{CC156ABE-B2F9-66F3-31B8-01CD73167091}"/>
              </a:ext>
            </a:extLst>
          </p:cNvPr>
          <p:cNvSpPr txBox="1"/>
          <p:nvPr/>
        </p:nvSpPr>
        <p:spPr>
          <a:xfrm>
            <a:off x="885894" y="4375275"/>
            <a:ext cx="3936487" cy="18364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120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pt-BR" b="1">
                <a:solidFill>
                  <a:srgbClr val="183EFF"/>
                </a:solidFill>
                <a:latin typeface="Century Gothic"/>
              </a:rPr>
              <a:t>EXPORTAÇÕES</a:t>
            </a:r>
            <a:endParaRPr lang="en-US">
              <a:latin typeface="Century Gothic"/>
            </a:endParaRP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Desoneração completa da cadeia de exportação</a:t>
            </a:r>
          </a:p>
          <a:p>
            <a:pPr marL="285750" indent="-285750">
              <a:spcAft>
                <a:spcPts val="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De bens imateriais e serviços</a:t>
            </a:r>
            <a:endParaRPr lang="pt-BR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spcAft>
                <a:spcPts val="1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De bens materiais</a:t>
            </a:r>
          </a:p>
        </p:txBody>
      </p:sp>
    </p:spTree>
    <p:extLst>
      <p:ext uri="{BB962C8B-B14F-4D97-AF65-F5344CB8AC3E}">
        <p14:creationId xmlns:p14="http://schemas.microsoft.com/office/powerpoint/2010/main" val="1193395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1407</TotalTime>
  <Words>2395</Words>
  <Application>Microsoft Office PowerPoint</Application>
  <PresentationFormat>Widescreen</PresentationFormat>
  <Paragraphs>407</Paragraphs>
  <Slides>23</Slides>
  <Notes>20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34" baseType="lpstr">
      <vt:lpstr>Arial</vt:lpstr>
      <vt:lpstr>Arial,Sans-Serif</vt:lpstr>
      <vt:lpstr>Calibri</vt:lpstr>
      <vt:lpstr>Calibri Light</vt:lpstr>
      <vt:lpstr>Century Gothic</vt:lpstr>
      <vt:lpstr>Montserrat</vt:lpstr>
      <vt:lpstr>Montserrat Bold</vt:lpstr>
      <vt:lpstr>Montserrat ExtraBold</vt:lpstr>
      <vt:lpstr>Montserrat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Jamil Miranda Ghani</dc:creator>
  <cp:lastModifiedBy>Caroline de Araújo Ribeiro</cp:lastModifiedBy>
  <cp:revision>14</cp:revision>
  <cp:lastPrinted>2024-05-28T11:41:09Z</cp:lastPrinted>
  <dcterms:created xsi:type="dcterms:W3CDTF">2019-01-08T13:56:17Z</dcterms:created>
  <dcterms:modified xsi:type="dcterms:W3CDTF">2024-10-29T14:30:45Z</dcterms:modified>
</cp:coreProperties>
</file>