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59" r:id="rId6"/>
    <p:sldId id="260" r:id="rId7"/>
    <p:sldId id="272" r:id="rId8"/>
    <p:sldId id="288" r:id="rId9"/>
    <p:sldId id="273" r:id="rId10"/>
    <p:sldId id="261" r:id="rId11"/>
    <p:sldId id="262" r:id="rId12"/>
    <p:sldId id="271" r:id="rId13"/>
    <p:sldId id="275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3" r:id="rId31"/>
    <p:sldId id="270" r:id="rId32"/>
    <p:sldId id="274" r:id="rId33"/>
    <p:sldId id="286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13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16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65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2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04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15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22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53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12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67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8D777-0FD4-439C-B1E4-4BC97394C4B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E1500-4DC6-4554-9995-20CCDF2A97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87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8991"/>
            <a:ext cx="9144000" cy="1496291"/>
          </a:xfrm>
        </p:spPr>
        <p:txBody>
          <a:bodyPr>
            <a:normAutofit/>
          </a:bodyPr>
          <a:lstStyle/>
          <a:p>
            <a:r>
              <a:rPr lang="pt-BR" sz="3600" b="1" i="1" dirty="0"/>
              <a:t>Congresso do Futuro: Democracia, Comunicação e Progresso no mundo digital e sustentável.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7354" y="1875453"/>
            <a:ext cx="9144000" cy="4650038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>
                <a:solidFill>
                  <a:srgbClr val="FF0000"/>
                </a:solidFill>
              </a:rPr>
              <a:t> </a:t>
            </a:r>
            <a:r>
              <a:rPr lang="pt-BR" sz="3600" dirty="0" smtClean="0">
                <a:solidFill>
                  <a:srgbClr val="FF0000"/>
                </a:solidFill>
              </a:rPr>
              <a:t>Painel</a:t>
            </a:r>
            <a:r>
              <a:rPr lang="pt-BR" dirty="0" smtClean="0">
                <a:solidFill>
                  <a:srgbClr val="FF0000"/>
                </a:solidFill>
              </a:rPr>
              <a:t>: </a:t>
            </a:r>
            <a:r>
              <a:rPr lang="pt-BR" sz="3600" dirty="0" smtClean="0">
                <a:solidFill>
                  <a:srgbClr val="FF0000"/>
                </a:solidFill>
              </a:rPr>
              <a:t>Educação</a:t>
            </a:r>
            <a:r>
              <a:rPr lang="pt-BR" sz="3600" dirty="0">
                <a:solidFill>
                  <a:srgbClr val="FF0000"/>
                </a:solidFill>
              </a:rPr>
              <a:t>, Ciência e Inovação do </a:t>
            </a:r>
            <a:r>
              <a:rPr lang="pt-BR" sz="3600" dirty="0" smtClean="0">
                <a:solidFill>
                  <a:srgbClr val="FF0000"/>
                </a:solidFill>
              </a:rPr>
              <a:t>Futuro</a:t>
            </a:r>
            <a:endParaRPr lang="pt-BR" sz="3600" dirty="0"/>
          </a:p>
          <a:p>
            <a:r>
              <a:rPr lang="pt-BR" sz="3600" dirty="0" smtClean="0">
                <a:solidFill>
                  <a:srgbClr val="0070C0"/>
                </a:solidFill>
              </a:rPr>
              <a:t>Isaac Roitman</a:t>
            </a:r>
          </a:p>
          <a:p>
            <a:r>
              <a:rPr lang="pt-BR" sz="3600" dirty="0" smtClean="0">
                <a:solidFill>
                  <a:srgbClr val="C00000"/>
                </a:solidFill>
              </a:rPr>
              <a:t>Núcleo de Estudos do Futuro / UnB</a:t>
            </a:r>
          </a:p>
          <a:p>
            <a:endParaRPr lang="pt-BR" sz="3600" dirty="0" smtClean="0"/>
          </a:p>
          <a:p>
            <a:r>
              <a:rPr lang="pt-BR" sz="3600" dirty="0" smtClean="0">
                <a:solidFill>
                  <a:srgbClr val="00B050"/>
                </a:solidFill>
              </a:rPr>
              <a:t>Comissão Senado do Futuro</a:t>
            </a:r>
          </a:p>
          <a:p>
            <a:endParaRPr lang="pt-BR" sz="3600" dirty="0" smtClean="0">
              <a:solidFill>
                <a:srgbClr val="00B050"/>
              </a:solidFill>
            </a:endParaRPr>
          </a:p>
          <a:p>
            <a:r>
              <a:rPr lang="pt-BR" sz="3600" dirty="0" smtClean="0"/>
              <a:t> </a:t>
            </a:r>
            <a:r>
              <a:rPr lang="pt-BR" sz="3600" dirty="0" smtClean="0">
                <a:solidFill>
                  <a:srgbClr val="FFC000"/>
                </a:solidFill>
              </a:rPr>
              <a:t>09 de dezembro de 2016</a:t>
            </a:r>
            <a:endParaRPr lang="pt-BR" sz="3600" dirty="0">
              <a:solidFill>
                <a:srgbClr val="FFC000"/>
              </a:solidFill>
            </a:endParaRP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3912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  Ensino </a:t>
            </a:r>
            <a:r>
              <a:rPr lang="pt-BR" dirty="0"/>
              <a:t>básico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182" y="1589809"/>
            <a:ext cx="7481453" cy="47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72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Ensino </a:t>
            </a:r>
            <a:r>
              <a:rPr lang="pt-B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Básico: Reflexões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53392"/>
            <a:ext cx="10515600" cy="50235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1. Políticas publicas para “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primeira infância</a:t>
            </a:r>
            <a:r>
              <a:rPr lang="pt-BR" dirty="0">
                <a:latin typeface="Arial" pitchFamily="34" charset="0"/>
                <a:cs typeface="Arial" pitchFamily="34" charset="0"/>
              </a:rPr>
              <a:t>”;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2. Conteúdos para 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objetivos</a:t>
            </a:r>
            <a:r>
              <a:rPr lang="pt-BR" dirty="0">
                <a:latin typeface="Arial" pitchFamily="34" charset="0"/>
                <a:cs typeface="Arial" pitchFamily="34" charset="0"/>
              </a:rPr>
              <a:t> de cada nível;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3.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Pedagogia</a:t>
            </a:r>
            <a:r>
              <a:rPr lang="pt-BR" dirty="0">
                <a:latin typeface="Arial" pitchFamily="34" charset="0"/>
                <a:cs typeface="Arial" pitchFamily="34" charset="0"/>
              </a:rPr>
              <a:t> contemporânea compatíveis com os avanços dos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TICs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4. Eliminação gradativa da aula expositiva;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5. Aprendizagem por temas e problemas;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Formação</a:t>
            </a:r>
            <a:r>
              <a:rPr lang="pt-BR" dirty="0">
                <a:latin typeface="Arial" pitchFamily="34" charset="0"/>
                <a:cs typeface="Arial" pitchFamily="34" charset="0"/>
              </a:rPr>
              <a:t> inicial e continuada de Professores;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7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Valorização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da carreira docente (salário, condições de trabalho e carreira);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8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Gestão</a:t>
            </a:r>
            <a:r>
              <a:rPr lang="pt-BR" dirty="0">
                <a:latin typeface="Arial" pitchFamily="34" charset="0"/>
                <a:cs typeface="Arial" pitchFamily="34" charset="0"/>
              </a:rPr>
              <a:t> profissional;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9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Integração</a:t>
            </a:r>
            <a:r>
              <a:rPr lang="pt-BR" dirty="0">
                <a:latin typeface="Arial" pitchFamily="34" charset="0"/>
                <a:cs typeface="Arial" pitchFamily="34" charset="0"/>
              </a:rPr>
              <a:t> com a família e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sociedade;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pt-BR" dirty="0">
                <a:latin typeface="Arial" pitchFamily="34" charset="0"/>
                <a:cs typeface="Arial" pitchFamily="34" charset="0"/>
              </a:rPr>
              <a:t>Promoção e consolidação de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valores</a:t>
            </a:r>
            <a:r>
              <a:rPr lang="pt-BR" dirty="0">
                <a:latin typeface="Arial" pitchFamily="34" charset="0"/>
                <a:cs typeface="Arial" pitchFamily="34" charset="0"/>
              </a:rPr>
              <a:t> 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virtudes.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469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611"/>
          </a:xfrm>
        </p:spPr>
        <p:txBody>
          <a:bodyPr/>
          <a:lstStyle/>
          <a:p>
            <a:r>
              <a:rPr lang="pt-BR" dirty="0" smtClean="0"/>
              <a:t>      </a:t>
            </a:r>
            <a:r>
              <a:rPr lang="pt-BR" b="1" dirty="0"/>
              <a:t>Domínios da Educação Básica (UNESCO)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48245"/>
            <a:ext cx="10515600" cy="4961227"/>
          </a:xfrm>
        </p:spPr>
        <p:txBody>
          <a:bodyPr/>
          <a:lstStyle/>
          <a:p>
            <a:pPr lvl="0"/>
            <a:r>
              <a:rPr lang="pt-BR" dirty="0"/>
              <a:t> </a:t>
            </a:r>
            <a:r>
              <a:rPr lang="pt-BR" dirty="0">
                <a:solidFill>
                  <a:prstClr val="black"/>
                </a:solidFill>
              </a:rPr>
              <a:t>1) </a:t>
            </a:r>
            <a:r>
              <a:rPr lang="pt-BR" b="1" dirty="0">
                <a:solidFill>
                  <a:prstClr val="black"/>
                </a:solidFill>
              </a:rPr>
              <a:t>Aprender a </a:t>
            </a:r>
            <a:r>
              <a:rPr lang="pt-BR" b="1" dirty="0">
                <a:solidFill>
                  <a:srgbClr val="C00000"/>
                </a:solidFill>
              </a:rPr>
              <a:t>conhecer</a:t>
            </a:r>
            <a:r>
              <a:rPr lang="pt-BR" b="1" dirty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- a aquisição do conhecimento propriamente dito;</a:t>
            </a:r>
          </a:p>
          <a:p>
            <a:pPr lvl="0"/>
            <a:r>
              <a:rPr lang="pt-BR" dirty="0">
                <a:solidFill>
                  <a:prstClr val="black"/>
                </a:solidFill>
              </a:rPr>
              <a:t> 2) </a:t>
            </a:r>
            <a:r>
              <a:rPr lang="pt-BR" b="1" dirty="0">
                <a:solidFill>
                  <a:prstClr val="black"/>
                </a:solidFill>
              </a:rPr>
              <a:t>Aprender a </a:t>
            </a:r>
            <a:r>
              <a:rPr lang="pt-BR" b="1" dirty="0">
                <a:solidFill>
                  <a:srgbClr val="C00000"/>
                </a:solidFill>
              </a:rPr>
              <a:t>fazer</a:t>
            </a:r>
            <a:r>
              <a:rPr lang="pt-BR" b="1" dirty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- o domínio de competências que permitem aplicar o conhecimento em problemas concretos;</a:t>
            </a:r>
          </a:p>
          <a:p>
            <a:pPr lvl="0"/>
            <a:r>
              <a:rPr lang="pt-BR" dirty="0">
                <a:solidFill>
                  <a:prstClr val="black"/>
                </a:solidFill>
              </a:rPr>
              <a:t> 3) </a:t>
            </a:r>
            <a:r>
              <a:rPr lang="pt-BR" b="1" dirty="0">
                <a:solidFill>
                  <a:prstClr val="black"/>
                </a:solidFill>
              </a:rPr>
              <a:t>Aprender a </a:t>
            </a:r>
            <a:r>
              <a:rPr lang="pt-BR" b="1" dirty="0">
                <a:solidFill>
                  <a:srgbClr val="C00000"/>
                </a:solidFill>
              </a:rPr>
              <a:t>conviver</a:t>
            </a:r>
            <a:r>
              <a:rPr lang="pt-BR" b="1" dirty="0">
                <a:solidFill>
                  <a:prstClr val="black"/>
                </a:solidFill>
              </a:rPr>
              <a:t> - as habilidades de convívio pacífico, democrático e colaborativo </a:t>
            </a:r>
            <a:r>
              <a:rPr lang="pt-BR" dirty="0">
                <a:solidFill>
                  <a:prstClr val="black"/>
                </a:solidFill>
              </a:rPr>
              <a:t>e; </a:t>
            </a:r>
          </a:p>
          <a:p>
            <a:pPr lvl="0"/>
            <a:r>
              <a:rPr lang="pt-BR" dirty="0">
                <a:solidFill>
                  <a:prstClr val="black"/>
                </a:solidFill>
              </a:rPr>
              <a:t>4) </a:t>
            </a:r>
            <a:r>
              <a:rPr lang="pt-BR" b="1" dirty="0">
                <a:solidFill>
                  <a:prstClr val="black"/>
                </a:solidFill>
              </a:rPr>
              <a:t>Aprender </a:t>
            </a:r>
            <a:r>
              <a:rPr lang="pt-BR" b="1" dirty="0">
                <a:solidFill>
                  <a:srgbClr val="C00000"/>
                </a:solidFill>
              </a:rPr>
              <a:t>a ser </a:t>
            </a:r>
            <a:r>
              <a:rPr lang="pt-BR" b="1" dirty="0">
                <a:solidFill>
                  <a:prstClr val="black"/>
                </a:solidFill>
              </a:rPr>
              <a:t>- dependente das três anteriores e materializa os efeitos do pleno desenvolvimento em cada um, tornando uma pessoa mais </a:t>
            </a:r>
            <a:r>
              <a:rPr lang="pt-BR" b="1" dirty="0" smtClean="0">
                <a:solidFill>
                  <a:prstClr val="black"/>
                </a:solidFill>
              </a:rPr>
              <a:t>feliz.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528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421" y="530225"/>
            <a:ext cx="9639158" cy="56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9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7648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                         Graduação</a:t>
            </a:r>
            <a:endParaRPr lang="pt-BR" sz="5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579418"/>
            <a:ext cx="8645237" cy="442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57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611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Graduação</a:t>
            </a:r>
            <a:r>
              <a:rPr lang="pt-B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Reflexões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7073"/>
            <a:ext cx="10515600" cy="5060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Formação: Cultura Universitária /   Verticalização X Integração;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Expansão da Iniciação Científica;</a:t>
            </a:r>
          </a:p>
          <a:p>
            <a:pPr marL="0" indent="0">
              <a:buNone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3. Combate à assimetria: Pesquisa -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Ensino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 -  </a:t>
            </a:r>
            <a:r>
              <a:rPr lang="pt-BR" sz="1100" b="1" dirty="0">
                <a:latin typeface="Arial" pitchFamily="34" charset="0"/>
                <a:cs typeface="Arial" pitchFamily="34" charset="0"/>
              </a:rPr>
              <a:t>Extensão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buNone/>
            </a:pPr>
            <a:r>
              <a:rPr lang="pt-BR" sz="3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4. Nova pedagogia: Redução de atividades tradicionais, trabalho em grupos, aprendizagem através de temas e problemas, etc.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1398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142999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Pós-Graduação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655" y="1558636"/>
            <a:ext cx="9112827" cy="447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07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Pós-Graduação</a:t>
            </a:r>
            <a:r>
              <a:rPr lang="pt-B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Reflexões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956463"/>
          </a:xfrm>
        </p:spPr>
        <p:txBody>
          <a:bodyPr>
            <a:normAutofit lnSpcReduction="10000"/>
          </a:bodyPr>
          <a:lstStyle/>
          <a:p>
            <a:endParaRPr lang="pt-BR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Planejamento de acordo com as demandas do País a curto, médio e longo prazo;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Flexibilidade;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Espaço para a formação de lideranças;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4. Responsabilidade social (valores e virtudes).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557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002"/>
          </a:xfrm>
        </p:spPr>
        <p:txBody>
          <a:bodyPr/>
          <a:lstStyle/>
          <a:p>
            <a:r>
              <a:rPr lang="pt-BR" b="1" dirty="0" smtClean="0"/>
              <a:t>           Desafios </a:t>
            </a:r>
            <a:r>
              <a:rPr lang="pt-BR" b="1" dirty="0"/>
              <a:t>da Universidade do Futuro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973" y="1132608"/>
            <a:ext cx="10515600" cy="4732627"/>
          </a:xfrm>
        </p:spPr>
        <p:txBody>
          <a:bodyPr>
            <a:normAutofit fontScale="92500"/>
          </a:bodyPr>
          <a:lstStyle/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1</a:t>
            </a:r>
            <a:r>
              <a:rPr lang="pt-BR" b="1" dirty="0"/>
              <a:t>. Atender a demanda para o acesso a educação superior e a necessidade de maior inclusão social, admitindo  em seus quadros os melhores talentos entre os estudantes sem barreiras socioeconômicas, étnicas ou de gênero;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b="1" dirty="0"/>
              <a:t>2. </a:t>
            </a:r>
            <a:r>
              <a:rPr lang="pt-BR" b="1" dirty="0" smtClean="0"/>
              <a:t>Formação </a:t>
            </a:r>
            <a:r>
              <a:rPr lang="pt-BR" b="1" dirty="0"/>
              <a:t>de recursos humanos que possam ter uma atuação profissional flexível e interdisciplinar; 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b="1" dirty="0"/>
              <a:t>3. </a:t>
            </a:r>
            <a:r>
              <a:rPr lang="pt-BR" b="1" dirty="0" smtClean="0"/>
              <a:t>Introdução </a:t>
            </a:r>
            <a:r>
              <a:rPr lang="pt-BR" b="1" dirty="0"/>
              <a:t>de novos modelos de ensino superior que permitam explorar o potencial das novas tecnologias de informação e comunicação;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4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5459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4. </a:t>
            </a:r>
            <a:r>
              <a:rPr lang="pt-BR" b="1" dirty="0" smtClean="0"/>
              <a:t>O </a:t>
            </a:r>
            <a:r>
              <a:rPr lang="pt-BR" b="1" dirty="0"/>
              <a:t>papel da universidade na melhoria da qualidade do ensino básico; </a:t>
            </a:r>
          </a:p>
          <a:p>
            <a:pPr marL="0" indent="0">
              <a:buNone/>
            </a:pPr>
            <a:r>
              <a:rPr lang="pt-BR" b="1" dirty="0"/>
              <a:t>5. </a:t>
            </a:r>
            <a:r>
              <a:rPr lang="pt-BR" b="1" dirty="0" smtClean="0"/>
              <a:t>A produção </a:t>
            </a:r>
            <a:r>
              <a:rPr lang="pt-BR" b="1" dirty="0"/>
              <a:t>de saber de qualidade e impactante para o aperfeiçoamento da ciência e desenvolvimento tecnológico com foco na melhoria da qualidade de vida da sociedade; </a:t>
            </a: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/>
              <a:t>6</a:t>
            </a:r>
            <a:r>
              <a:rPr lang="pt-BR" b="1" dirty="0" smtClean="0"/>
              <a:t>. </a:t>
            </a:r>
            <a:r>
              <a:rPr lang="pt-BR" b="1" dirty="0"/>
              <a:t>A universidade do futuro será um lugar ou um conceito, em rede, de tudo que une a busca de um saber, não só ensino superior?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b="1" dirty="0"/>
              <a:t>7</a:t>
            </a:r>
            <a:r>
              <a:rPr lang="pt-BR" b="1" dirty="0" smtClean="0"/>
              <a:t>. </a:t>
            </a:r>
            <a:r>
              <a:rPr lang="pt-BR" b="1" dirty="0"/>
              <a:t>Como a universidade deveria se relacionar com o setor produtivo e com o Estado?</a:t>
            </a:r>
          </a:p>
          <a:p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66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  FUTURO ?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27" y="1963882"/>
            <a:ext cx="4478482" cy="39216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465" y="1963882"/>
            <a:ext cx="4540826" cy="39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2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230"/>
          </a:xfrm>
        </p:spPr>
        <p:txBody>
          <a:bodyPr/>
          <a:lstStyle/>
          <a:p>
            <a:r>
              <a:rPr lang="pt-BR" b="1" dirty="0" smtClean="0"/>
              <a:t>     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681355"/>
          </a:xfrm>
        </p:spPr>
        <p:txBody>
          <a:bodyPr>
            <a:normAutofit lnSpcReduction="10000"/>
          </a:bodyPr>
          <a:lstStyle/>
          <a:p>
            <a:r>
              <a:rPr lang="pt-BR" sz="3600" b="1" dirty="0" smtClean="0"/>
              <a:t>Tendências:</a:t>
            </a:r>
          </a:p>
          <a:p>
            <a:endParaRPr lang="pt-BR" b="1" dirty="0" smtClean="0"/>
          </a:p>
          <a:p>
            <a:r>
              <a:rPr lang="pt-BR" b="1" dirty="0" smtClean="0"/>
              <a:t>Valorização </a:t>
            </a:r>
            <a:r>
              <a:rPr lang="pt-BR" b="1" dirty="0"/>
              <a:t>do Professor</a:t>
            </a:r>
          </a:p>
          <a:p>
            <a:r>
              <a:rPr lang="pt-BR" b="1" dirty="0">
                <a:solidFill>
                  <a:srgbClr val="C00000"/>
                </a:solidFill>
              </a:rPr>
              <a:t>Desaparecimento gradual da </a:t>
            </a:r>
            <a:r>
              <a:rPr lang="pt-BR" b="1" dirty="0" smtClean="0">
                <a:solidFill>
                  <a:srgbClr val="C00000"/>
                </a:solidFill>
              </a:rPr>
              <a:t>aula expositiva</a:t>
            </a:r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Eliminação do conhecimento inútil</a:t>
            </a:r>
          </a:p>
          <a:p>
            <a:r>
              <a:rPr lang="pt-BR" b="1" dirty="0">
                <a:solidFill>
                  <a:srgbClr val="00B050"/>
                </a:solidFill>
              </a:rPr>
              <a:t>Conhecimento para a resolução de problemas</a:t>
            </a:r>
          </a:p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Utilização inteligente das </a:t>
            </a:r>
            <a:r>
              <a:rPr lang="pt-BR" b="1" dirty="0" err="1">
                <a:solidFill>
                  <a:schemeClr val="accent6">
                    <a:lumMod val="50000"/>
                  </a:schemeClr>
                </a:solidFill>
              </a:rPr>
              <a:t>TICs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/ EAD</a:t>
            </a:r>
          </a:p>
          <a:p>
            <a:r>
              <a:rPr lang="pt-BR" b="1" dirty="0"/>
              <a:t>Educação em rede</a:t>
            </a:r>
          </a:p>
          <a:p>
            <a:r>
              <a:rPr lang="pt-BR" b="1" dirty="0">
                <a:solidFill>
                  <a:srgbClr val="00B050"/>
                </a:solidFill>
              </a:rPr>
              <a:t>Habilidades sociais e </a:t>
            </a:r>
            <a:r>
              <a:rPr lang="pt-BR" b="1" dirty="0" smtClean="0">
                <a:solidFill>
                  <a:srgbClr val="00B050"/>
                </a:solidFill>
              </a:rPr>
              <a:t>emocionais / Pensamento criativo</a:t>
            </a:r>
            <a:endParaRPr lang="pt-BR" b="1" dirty="0">
              <a:solidFill>
                <a:srgbClr val="00B05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Autonomia acadêmica e </a:t>
            </a:r>
            <a:r>
              <a:rPr lang="pt-BR" b="1" dirty="0" smtClean="0">
                <a:solidFill>
                  <a:srgbClr val="C00000"/>
                </a:solidFill>
              </a:rPr>
              <a:t>administrativa</a:t>
            </a:r>
          </a:p>
          <a:p>
            <a:r>
              <a:rPr lang="pt-BR" b="1" dirty="0" smtClean="0"/>
              <a:t>Interação com a família e sociedade</a:t>
            </a:r>
            <a:r>
              <a:rPr lang="pt-BR" b="1" dirty="0" smtClean="0">
                <a:solidFill>
                  <a:srgbClr val="C00000"/>
                </a:solidFill>
              </a:rPr>
              <a:t>  </a:t>
            </a:r>
            <a:endParaRPr lang="pt-BR" b="1" dirty="0">
              <a:solidFill>
                <a:srgbClr val="92D050"/>
              </a:solidFill>
            </a:endParaRPr>
          </a:p>
          <a:p>
            <a:r>
              <a:rPr lang="pt-BR" b="1" dirty="0">
                <a:solidFill>
                  <a:srgbClr val="00B0F0"/>
                </a:solidFill>
              </a:rPr>
              <a:t>Educação continuada</a:t>
            </a:r>
          </a:p>
          <a:p>
            <a:r>
              <a:rPr lang="pt-BR" b="1" dirty="0">
                <a:solidFill>
                  <a:srgbClr val="00B050"/>
                </a:solidFill>
              </a:rPr>
              <a:t>Interdisciplinaridade</a:t>
            </a:r>
          </a:p>
          <a:p>
            <a:r>
              <a:rPr lang="pt-BR" b="1" dirty="0">
                <a:solidFill>
                  <a:srgbClr val="FF0000"/>
                </a:solidFill>
              </a:rPr>
              <a:t>Flexibilidade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00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prstClr val="black"/>
                </a:solidFill>
              </a:rPr>
              <a:t>Educação para a </a:t>
            </a:r>
            <a:r>
              <a:rPr lang="pt-BR" sz="3600" b="1" dirty="0" smtClean="0">
                <a:solidFill>
                  <a:prstClr val="black"/>
                </a:solidFill>
              </a:rPr>
              <a:t>cidadania: Atitudes, Valores </a:t>
            </a:r>
            <a:r>
              <a:rPr lang="pt-BR" sz="3600" b="1" dirty="0">
                <a:solidFill>
                  <a:prstClr val="black"/>
                </a:solidFill>
              </a:rPr>
              <a:t>e </a:t>
            </a:r>
            <a:r>
              <a:rPr lang="pt-BR" sz="3600" b="1" dirty="0" smtClean="0">
                <a:solidFill>
                  <a:prstClr val="black"/>
                </a:solidFill>
              </a:rPr>
              <a:t>Virtudes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b="1" dirty="0">
                <a:solidFill>
                  <a:prstClr val="black"/>
                </a:solidFill>
              </a:rPr>
              <a:t>Ética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Solidariedade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Respeito a diversidade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Direitos e deveres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Bondade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Caridade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Respeito a natureza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Justiça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Fraternidade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Honestidade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Confiança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6724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41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</a:t>
            </a:r>
            <a:r>
              <a:rPr lang="pt-BR" sz="6600" b="1" dirty="0" smtClean="0"/>
              <a:t>CIÊNCIA</a:t>
            </a:r>
            <a:endParaRPr lang="pt-BR" sz="6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400" dirty="0"/>
              <a:t>A ciência afeta o nosso dia-a-dia e molda a nossa percepção do mundo. O motor da mudança é o desejo de questionar tudo quanto nos rodeia. Que descobertas revolucionárias fizemos sobre nós próprios, a nossa saúde, o nosso planeta e o nosso universo nos últimos séculos?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2821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156" y="488373"/>
            <a:ext cx="4977244" cy="35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9691" y="2878282"/>
            <a:ext cx="5216235" cy="367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7606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5346" y="767989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739297"/>
            <a:ext cx="2789965" cy="22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6660" y="4062845"/>
            <a:ext cx="3008157" cy="234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348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246" y="301337"/>
            <a:ext cx="2671763" cy="296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1221" y="301337"/>
            <a:ext cx="320560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8186" y="389000"/>
            <a:ext cx="3557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246" y="3588763"/>
            <a:ext cx="2671763" cy="280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220" y="3500438"/>
            <a:ext cx="320560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28186" y="3500438"/>
            <a:ext cx="3557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1891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314" y="149730"/>
            <a:ext cx="2239241" cy="227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8282" y="1392382"/>
            <a:ext cx="2701636" cy="214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9917" y="2318463"/>
            <a:ext cx="318871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632" y="3221181"/>
            <a:ext cx="3180913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9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2" y="114299"/>
            <a:ext cx="2684750" cy="2639291"/>
          </a:xfrm>
          <a:prstGeom prst="rect">
            <a:avLst/>
          </a:prstGeom>
        </p:spPr>
      </p:pic>
      <p:pic>
        <p:nvPicPr>
          <p:cNvPr id="5" name="Picture 2" descr="Resultado de imagem para sala de a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41" y="2088185"/>
            <a:ext cx="2718953" cy="25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674" y="4421331"/>
            <a:ext cx="3054926" cy="2296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396" y="3044536"/>
            <a:ext cx="3075277" cy="27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5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Ciência no século XXI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54728"/>
            <a:ext cx="10515600" cy="5216236"/>
          </a:xfrm>
        </p:spPr>
        <p:txBody>
          <a:bodyPr>
            <a:normAutofit/>
          </a:bodyPr>
          <a:lstStyle/>
          <a:p>
            <a:r>
              <a:rPr lang="pt-BR" dirty="0" smtClean="0"/>
              <a:t>Formação de recursos humanos: a) Ensino de Ciências; b) Iniciação Científica (Junior e Universitária/PIBIC); c) Iniciação Tecnológica (PIBIT); d) Identificação e estimulo a Talentos;</a:t>
            </a:r>
          </a:p>
          <a:p>
            <a:r>
              <a:rPr lang="pt-BR" dirty="0" smtClean="0"/>
              <a:t>Fomento adequado com continuidade;</a:t>
            </a:r>
          </a:p>
          <a:p>
            <a:r>
              <a:rPr lang="pt-BR" dirty="0" smtClean="0"/>
              <a:t>Gestão eficiente e ágil (desburocratização);</a:t>
            </a:r>
          </a:p>
          <a:p>
            <a:r>
              <a:rPr lang="pt-BR" dirty="0" smtClean="0"/>
              <a:t>Cooperação entre Academia e Empresas;</a:t>
            </a:r>
          </a:p>
          <a:p>
            <a:r>
              <a:rPr lang="pt-BR" dirty="0" smtClean="0"/>
              <a:t>Trabalhos em rede (exemplo: </a:t>
            </a:r>
            <a:r>
              <a:rPr lang="pt-BR" dirty="0" err="1" smtClean="0"/>
              <a:t>INCTs</a:t>
            </a:r>
            <a:r>
              <a:rPr lang="pt-BR" dirty="0" smtClean="0"/>
              <a:t>) ;</a:t>
            </a:r>
          </a:p>
          <a:p>
            <a:r>
              <a:rPr lang="pt-BR" dirty="0" smtClean="0"/>
              <a:t>Interdisciplinaridade; </a:t>
            </a:r>
          </a:p>
          <a:p>
            <a:r>
              <a:rPr lang="pt-BR" dirty="0" smtClean="0"/>
              <a:t>Contribuição ao saber;</a:t>
            </a:r>
          </a:p>
          <a:p>
            <a:r>
              <a:rPr lang="pt-BR" dirty="0" smtClean="0"/>
              <a:t>Tecnologia Social</a:t>
            </a:r>
            <a:r>
              <a:rPr lang="pt-BR" dirty="0"/>
              <a:t> </a:t>
            </a:r>
            <a:r>
              <a:rPr lang="pt-BR" dirty="0" smtClean="0"/>
              <a:t>(solução de problemas).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1772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Ensino de Ciências / Educação Científica</a:t>
            </a:r>
            <a:endParaRPr lang="pt-B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91" y="1558636"/>
            <a:ext cx="3803073" cy="233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909" y="1483220"/>
            <a:ext cx="3423835" cy="241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989" y="1483220"/>
            <a:ext cx="2987420" cy="24132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91" y="4010891"/>
            <a:ext cx="3803073" cy="25353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0909" y="4010891"/>
            <a:ext cx="3423835" cy="25353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89" y="4010891"/>
            <a:ext cx="2987420" cy="25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53291"/>
            <a:ext cx="10515600" cy="5823672"/>
          </a:xfrm>
        </p:spPr>
        <p:txBody>
          <a:bodyPr/>
          <a:lstStyle/>
          <a:p>
            <a:r>
              <a:rPr lang="pt-BR" dirty="0"/>
              <a:t>A distinção entre passado, presente e futuro é apenas uma ilusão teimosamente persistente</a:t>
            </a:r>
            <a:r>
              <a:rPr lang="pt-BR" dirty="0" smtClean="0"/>
              <a:t>. (Einstein)</a:t>
            </a:r>
          </a:p>
          <a:p>
            <a:r>
              <a:rPr lang="pt-BR" dirty="0" smtClean="0"/>
              <a:t>Se </a:t>
            </a:r>
            <a:r>
              <a:rPr lang="pt-BR" dirty="0"/>
              <a:t>queres prever o futuro, estuda o </a:t>
            </a:r>
            <a:r>
              <a:rPr lang="pt-BR" dirty="0" smtClean="0"/>
              <a:t>passado. (Confúcio)</a:t>
            </a:r>
          </a:p>
          <a:p>
            <a:r>
              <a:rPr lang="pt-BR" dirty="0"/>
              <a:t>O futuro dependerá daquilo que fazemos no presente</a:t>
            </a:r>
            <a:r>
              <a:rPr lang="pt-BR" dirty="0" smtClean="0"/>
              <a:t>. (Gandhi)</a:t>
            </a:r>
          </a:p>
          <a:p>
            <a:r>
              <a:rPr lang="pt-BR" dirty="0" smtClean="0"/>
              <a:t>O </a:t>
            </a:r>
            <a:r>
              <a:rPr lang="pt-BR" dirty="0"/>
              <a:t>que me impressiona, à vista de um macaco, não é que ele tenha sido nosso passado: é este pressentimento de que ele venha a ser nosso futuro</a:t>
            </a:r>
            <a:r>
              <a:rPr lang="pt-BR" dirty="0" smtClean="0"/>
              <a:t>. (Mario Quintana)</a:t>
            </a:r>
          </a:p>
          <a:p>
            <a:r>
              <a:rPr lang="pt-BR" dirty="0"/>
              <a:t>Saber exatamente qual a parte do futuro que pode ser introduzida no presente é o segredo de um bom governo</a:t>
            </a:r>
            <a:r>
              <a:rPr lang="pt-BR" dirty="0" smtClean="0"/>
              <a:t>. (Victor </a:t>
            </a:r>
            <a:r>
              <a:rPr lang="pt-BR" dirty="0"/>
              <a:t>H</a:t>
            </a:r>
            <a:r>
              <a:rPr lang="pt-BR" dirty="0" smtClean="0"/>
              <a:t>ugo)</a:t>
            </a:r>
          </a:p>
          <a:p>
            <a:r>
              <a:rPr lang="pt-BR" dirty="0"/>
              <a:t>Interessa-me o futuro porque é o lugar onde vou passar o resto de minha vida</a:t>
            </a:r>
            <a:r>
              <a:rPr lang="pt-BR" dirty="0" smtClean="0"/>
              <a:t>. (Woody Allen)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131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8088"/>
            <a:ext cx="10515600" cy="1325563"/>
          </a:xfrm>
        </p:spPr>
        <p:txBody>
          <a:bodyPr/>
          <a:lstStyle/>
          <a:p>
            <a:r>
              <a:rPr lang="pt-BR" dirty="0" smtClean="0"/>
              <a:t>                Talentos </a:t>
            </a:r>
            <a:r>
              <a:rPr lang="pt-BR" dirty="0"/>
              <a:t>(altas habilidades)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558" y="1799287"/>
            <a:ext cx="3096924" cy="237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761" y="1799287"/>
            <a:ext cx="3156248" cy="243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9287" y="1799287"/>
            <a:ext cx="3166640" cy="243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559" y="4238381"/>
            <a:ext cx="3096924" cy="22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5761" y="4238381"/>
            <a:ext cx="31562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0850" y="4238381"/>
            <a:ext cx="3125077" cy="230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5691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382" y="3330286"/>
            <a:ext cx="2133600" cy="21431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5864"/>
            <a:ext cx="10515600" cy="6348845"/>
          </a:xfrm>
        </p:spPr>
        <p:txBody>
          <a:bodyPr>
            <a:normAutofit/>
          </a:bodyPr>
          <a:lstStyle/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5864"/>
            <a:ext cx="10515600" cy="602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“Ontem um menino que brincava me falou que hoje é semente do amanhã…Para não ter medo que este tempo vai passar…Não se desespere não, nem pare de sonhar…Nunca se entregue, nasça sempre com as manhãs…” Gonzaguinha</a:t>
            </a:r>
            <a:endParaRPr lang="pt-BR" sz="3600" dirty="0"/>
          </a:p>
        </p:txBody>
      </p:sp>
      <p:sp>
        <p:nvSpPr>
          <p:cNvPr id="4" name="AutoShape 2" descr="Resultado de imagem para gonzaguin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4608"/>
            <a:ext cx="3037609" cy="31229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10" y="2901446"/>
            <a:ext cx="3262745" cy="31460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555" y="2924608"/>
            <a:ext cx="4051155" cy="31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2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736"/>
            <a:ext cx="10515600" cy="17560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Jacques Delors/ Educação – Um tesouro a descobrir – Educação para o século XXI (UNESCO)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164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/>
              <a:t>Trata-­se </a:t>
            </a:r>
            <a:r>
              <a:rPr lang="pt-BR" sz="3200" dirty="0"/>
              <a:t>também de uma constatação </a:t>
            </a:r>
            <a:r>
              <a:rPr lang="pt-BR" sz="3200" dirty="0" smtClean="0"/>
              <a:t>per­manente </a:t>
            </a:r>
            <a:r>
              <a:rPr lang="pt-BR" sz="3200" dirty="0"/>
              <a:t>–, a tensão entre o espiritual e o material. O ser humano – </a:t>
            </a:r>
            <a:r>
              <a:rPr lang="pt-BR" sz="3200" dirty="0" smtClean="0"/>
              <a:t>muitas vezes</a:t>
            </a:r>
            <a:r>
              <a:rPr lang="pt-BR" sz="3200" dirty="0"/>
              <a:t>, de forma insensível ou sem a capacidade de exprimir tal </a:t>
            </a:r>
            <a:r>
              <a:rPr lang="pt-BR" sz="3200" dirty="0" smtClean="0"/>
              <a:t>estado anímico </a:t>
            </a:r>
            <a:r>
              <a:rPr lang="pt-BR" sz="3200" dirty="0"/>
              <a:t>– tem sede de ideal ou de valores a que, para evitar ferir alguém</a:t>
            </a:r>
            <a:r>
              <a:rPr lang="pt-BR" sz="3200" dirty="0" smtClean="0"/>
              <a:t>, atribuímos </a:t>
            </a:r>
            <a:r>
              <a:rPr lang="pt-BR" sz="3200" dirty="0"/>
              <a:t>o qualificativo de morais. Compete à educação a nobre </a:t>
            </a:r>
            <a:r>
              <a:rPr lang="pt-BR" sz="3200" dirty="0" smtClean="0"/>
              <a:t>tarefa de </a:t>
            </a:r>
            <a:r>
              <a:rPr lang="pt-BR" sz="3200" dirty="0"/>
              <a:t>suscitar em todos, segundo as tradições e as convicções de cada um, </a:t>
            </a:r>
            <a:r>
              <a:rPr lang="pt-BR" sz="3200" dirty="0" smtClean="0"/>
              <a:t>no pleno </a:t>
            </a:r>
            <a:r>
              <a:rPr lang="pt-BR" sz="3200" dirty="0"/>
              <a:t>respeito do pluralismo, essa elevação do pensamento e do espírito </a:t>
            </a:r>
            <a:r>
              <a:rPr lang="pt-BR" sz="3200" dirty="0" smtClean="0"/>
              <a:t>até o </a:t>
            </a:r>
            <a:r>
              <a:rPr lang="pt-BR" sz="3200" dirty="0"/>
              <a:t>universal e, inclusive, uma espécie de superação de si mesmo. O que </a:t>
            </a:r>
            <a:r>
              <a:rPr lang="pt-BR" sz="3200" dirty="0" smtClean="0"/>
              <a:t>está em </a:t>
            </a:r>
            <a:r>
              <a:rPr lang="pt-BR" sz="3200" dirty="0"/>
              <a:t>jogo </a:t>
            </a:r>
            <a:r>
              <a:rPr lang="pt-BR" sz="3200" dirty="0" smtClean="0"/>
              <a:t> </a:t>
            </a:r>
            <a:r>
              <a:rPr lang="pt-BR" sz="3200" dirty="0"/>
              <a:t>é </a:t>
            </a:r>
            <a:r>
              <a:rPr lang="pt-BR" sz="3200" dirty="0" smtClean="0"/>
              <a:t>a sobrevivência </a:t>
            </a:r>
            <a:r>
              <a:rPr lang="pt-BR" sz="3200" dirty="0"/>
              <a:t>da humanidade.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5443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                     </a:t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                           </a:t>
            </a:r>
            <a:r>
              <a:rPr lang="pt-BR" sz="5400" b="1" dirty="0" smtClean="0"/>
              <a:t>OBRIGADO</a:t>
            </a:r>
            <a:endParaRPr lang="pt-BR" sz="54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83" y="2026228"/>
            <a:ext cx="5164282" cy="43953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828" y="2026229"/>
            <a:ext cx="5320146" cy="43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4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149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    Educação</a:t>
            </a:r>
            <a:r>
              <a:rPr lang="pt-BR" dirty="0">
                <a:solidFill>
                  <a:srgbClr val="FF0000"/>
                </a:solidFill>
              </a:rPr>
              <a:t>, Ciência e Inovação do </a:t>
            </a:r>
            <a:r>
              <a:rPr lang="pt-BR" dirty="0" smtClean="0">
                <a:solidFill>
                  <a:srgbClr val="FF0000"/>
                </a:solidFill>
              </a:rPr>
              <a:t>Futuro                       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                              </a:t>
            </a:r>
            <a:r>
              <a:rPr lang="pt-BR" dirty="0" smtClean="0">
                <a:solidFill>
                  <a:srgbClr val="0070C0"/>
                </a:solidFill>
              </a:rPr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96391"/>
            <a:ext cx="10515600" cy="412519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1. O futuro da educação;</a:t>
            </a:r>
          </a:p>
          <a:p>
            <a:pPr marL="0" indent="0">
              <a:buNone/>
            </a:pPr>
            <a:r>
              <a:rPr lang="pt-BR" dirty="0" smtClean="0"/>
              <a:t>2. Sistema educacional brasileiro/ Avaliação e Perspectivas;</a:t>
            </a:r>
          </a:p>
          <a:p>
            <a:pPr marL="0" indent="0">
              <a:buNone/>
            </a:pPr>
            <a:r>
              <a:rPr lang="pt-BR" dirty="0" smtClean="0"/>
              <a:t>3. Desafios da Universidade do Futuro;</a:t>
            </a:r>
          </a:p>
          <a:p>
            <a:pPr marL="0" indent="0">
              <a:buNone/>
            </a:pPr>
            <a:r>
              <a:rPr lang="pt-BR" dirty="0"/>
              <a:t>4</a:t>
            </a:r>
            <a:r>
              <a:rPr lang="pt-BR" dirty="0" smtClean="0"/>
              <a:t>. Avanços da Ciência;</a:t>
            </a:r>
          </a:p>
          <a:p>
            <a:pPr marL="0" indent="0">
              <a:buNone/>
            </a:pPr>
            <a:r>
              <a:rPr lang="pt-BR" dirty="0"/>
              <a:t>5</a:t>
            </a:r>
            <a:r>
              <a:rPr lang="pt-BR" dirty="0" smtClean="0"/>
              <a:t>. A Ciência do século 21;</a:t>
            </a:r>
          </a:p>
          <a:p>
            <a:pPr marL="0" indent="0">
              <a:buNone/>
            </a:pPr>
            <a:r>
              <a:rPr lang="pt-BR" dirty="0"/>
              <a:t>6</a:t>
            </a:r>
            <a:r>
              <a:rPr lang="pt-BR" dirty="0" smtClean="0"/>
              <a:t>. Educação científica / Talentos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382" y="3408218"/>
            <a:ext cx="341298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693"/>
          </a:xfrm>
        </p:spPr>
        <p:txBody>
          <a:bodyPr/>
          <a:lstStyle/>
          <a:p>
            <a:r>
              <a:rPr lang="pt-BR" dirty="0" smtClean="0"/>
              <a:t>                </a:t>
            </a:r>
            <a:r>
              <a:rPr lang="pt-BR" sz="5400" b="1" dirty="0" smtClean="0"/>
              <a:t>O  futuro  da educação</a:t>
            </a:r>
            <a:endParaRPr lang="pt-BR" sz="5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6973" y="1465119"/>
            <a:ext cx="96427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39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445" y="498764"/>
            <a:ext cx="802178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4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>
            <a:noAutofit/>
          </a:bodyPr>
          <a:lstStyle/>
          <a:p>
            <a:r>
              <a:rPr lang="pt-BR" sz="2800" b="1" dirty="0"/>
              <a:t>Jacques </a:t>
            </a:r>
            <a:r>
              <a:rPr lang="pt-BR" sz="2800" b="1" dirty="0" smtClean="0"/>
              <a:t>Delors/ Educação – Um tesouro a descobrir – Educação para o século XXI (UNESCO)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78082"/>
            <a:ext cx="10515600" cy="5237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Perante os múltiplos </a:t>
            </a:r>
            <a:r>
              <a:rPr lang="pt-BR" b="1" dirty="0"/>
              <a:t>desafios suscitados pelo futuro</a:t>
            </a:r>
            <a:r>
              <a:rPr lang="pt-BR" dirty="0"/>
              <a:t>, a educação surge </a:t>
            </a:r>
            <a:r>
              <a:rPr lang="pt-BR" dirty="0" smtClean="0"/>
              <a:t>como um </a:t>
            </a:r>
            <a:r>
              <a:rPr lang="pt-BR" dirty="0"/>
              <a:t>trunfo indispensável para que a humanidade tenha a possibilidade </a:t>
            </a:r>
            <a:r>
              <a:rPr lang="pt-BR" dirty="0" smtClean="0"/>
              <a:t>de progredir </a:t>
            </a:r>
            <a:r>
              <a:rPr lang="pt-BR" dirty="0"/>
              <a:t>na </a:t>
            </a:r>
            <a:r>
              <a:rPr lang="pt-BR" b="1" dirty="0"/>
              <a:t>consolidação dos ideais da paz, da liberdade e da justiça </a:t>
            </a:r>
            <a:r>
              <a:rPr lang="pt-BR" b="1" dirty="0" smtClean="0"/>
              <a:t>social.</a:t>
            </a:r>
            <a:endParaRPr lang="pt-BR" b="1" dirty="0"/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</a:rPr>
              <a:t>Mas, como aprender a conviver nesta aldeia global, se somos </a:t>
            </a:r>
            <a:r>
              <a:rPr lang="pt-BR" dirty="0" smtClean="0">
                <a:latin typeface="Times New Roman" panose="02020603050405020304" pitchFamily="18" charset="0"/>
              </a:rPr>
              <a:t>incapazes de </a:t>
            </a:r>
            <a:r>
              <a:rPr lang="pt-BR" dirty="0">
                <a:latin typeface="Times New Roman" panose="02020603050405020304" pitchFamily="18" charset="0"/>
              </a:rPr>
              <a:t>viver em paz nas comunidades naturais a que pertencemos: nação</a:t>
            </a:r>
            <a:r>
              <a:rPr lang="pt-BR" dirty="0" smtClean="0">
                <a:latin typeface="Times New Roman" panose="02020603050405020304" pitchFamily="18" charset="0"/>
              </a:rPr>
              <a:t>, região</a:t>
            </a:r>
            <a:r>
              <a:rPr lang="pt-BR" dirty="0">
                <a:latin typeface="Times New Roman" panose="02020603050405020304" pitchFamily="18" charset="0"/>
              </a:rPr>
              <a:t>, cidade, aldeia, vizinhança? A questão central da </a:t>
            </a:r>
            <a:r>
              <a:rPr lang="pt-BR" b="1" dirty="0">
                <a:latin typeface="Times New Roman" panose="02020603050405020304" pitchFamily="18" charset="0"/>
              </a:rPr>
              <a:t>democracia</a:t>
            </a:r>
            <a:r>
              <a:rPr lang="pt-BR" dirty="0">
                <a:latin typeface="Times New Roman" panose="02020603050405020304" pitchFamily="18" charset="0"/>
              </a:rPr>
              <a:t> é </a:t>
            </a:r>
            <a:r>
              <a:rPr lang="pt-BR" dirty="0" smtClean="0">
                <a:latin typeface="Times New Roman" panose="02020603050405020304" pitchFamily="18" charset="0"/>
              </a:rPr>
              <a:t>saber se </a:t>
            </a:r>
            <a:r>
              <a:rPr lang="pt-BR" dirty="0">
                <a:latin typeface="Times New Roman" panose="02020603050405020304" pitchFamily="18" charset="0"/>
              </a:rPr>
              <a:t>desejamos e somos capazes de participar da vida em </a:t>
            </a:r>
            <a:r>
              <a:rPr lang="pt-BR" b="1" dirty="0" smtClean="0">
                <a:latin typeface="Times New Roman" panose="02020603050405020304" pitchFamily="18" charset="0"/>
              </a:rPr>
              <a:t>comunidade</a:t>
            </a:r>
            <a:r>
              <a:rPr lang="pt-BR" dirty="0" smtClean="0">
                <a:latin typeface="Times New Roman" panose="02020603050405020304" pitchFamily="18" charset="0"/>
              </a:rPr>
              <a:t>. Convém </a:t>
            </a:r>
            <a:r>
              <a:rPr lang="pt-BR" dirty="0">
                <a:latin typeface="Times New Roman" panose="02020603050405020304" pitchFamily="18" charset="0"/>
              </a:rPr>
              <a:t>não esquecer que esse desejo depende do sentido da </a:t>
            </a:r>
            <a:r>
              <a:rPr lang="pt-BR" dirty="0" smtClean="0">
                <a:latin typeface="Times New Roman" panose="02020603050405020304" pitchFamily="18" charset="0"/>
              </a:rPr>
              <a:t>responsabilid­</a:t>
            </a:r>
            <a:r>
              <a:rPr lang="pt-BR" dirty="0" smtClean="0"/>
              <a:t>ade </a:t>
            </a:r>
            <a:r>
              <a:rPr lang="pt-BR" dirty="0"/>
              <a:t>de cada um. Ora, apesar de ter conquistado novos espaços, </a:t>
            </a:r>
            <a:r>
              <a:rPr lang="pt-BR" dirty="0" smtClean="0"/>
              <a:t>dominados </a:t>
            </a:r>
            <a:r>
              <a:rPr lang="pt-BR" dirty="0"/>
              <a:t>anteriormente pelo totalitarismo e pela arbitrariedade, </a:t>
            </a:r>
            <a:r>
              <a:rPr lang="pt-BR" b="1" dirty="0"/>
              <a:t>a </a:t>
            </a:r>
            <a:r>
              <a:rPr lang="pt-BR" b="1" dirty="0" smtClean="0"/>
              <a:t>democracia </a:t>
            </a:r>
            <a:r>
              <a:rPr lang="pt-BR" dirty="0" smtClean="0"/>
              <a:t>tem </a:t>
            </a:r>
            <a:r>
              <a:rPr lang="pt-BR" dirty="0"/>
              <a:t>tendência a debilitar</a:t>
            </a:r>
            <a:r>
              <a:rPr lang="pt-BR" dirty="0" smtClean="0"/>
              <a:t>­-se </a:t>
            </a:r>
            <a:r>
              <a:rPr lang="pt-BR" dirty="0"/>
              <a:t>com o decorrer dos anos; como se tudo tivesse</a:t>
            </a:r>
            <a:r>
              <a:rPr lang="pt-BR" dirty="0" smtClean="0"/>
              <a:t>, incessantemente</a:t>
            </a:r>
            <a:r>
              <a:rPr lang="pt-BR" dirty="0"/>
              <a:t>, de recomeçar, </a:t>
            </a:r>
            <a:r>
              <a:rPr lang="pt-BR" b="1" dirty="0"/>
              <a:t>renovar</a:t>
            </a:r>
            <a:r>
              <a:rPr lang="pt-BR" b="1" dirty="0" smtClean="0"/>
              <a:t>­-se </a:t>
            </a:r>
            <a:r>
              <a:rPr lang="pt-BR" b="1" dirty="0"/>
              <a:t>e ser reinventado</a:t>
            </a:r>
            <a:r>
              <a:rPr lang="pt-BR" dirty="0"/>
              <a:t>.</a:t>
            </a:r>
          </a:p>
          <a:p>
            <a:endParaRPr lang="pt-BR" dirty="0">
              <a:latin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92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9" y="1147665"/>
            <a:ext cx="5225142" cy="41707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42" y="1147665"/>
            <a:ext cx="4590661" cy="41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Sistema </a:t>
            </a:r>
            <a:r>
              <a:rPr lang="pt-B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Educação brasileiro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Educação  Básica: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Educação Infantil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Ensino fundamental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Ensino médio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Educação Superior: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Graduação e Pós-Graduação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0710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1265</Words>
  <Application>Microsoft Office PowerPoint</Application>
  <PresentationFormat>Widescreen</PresentationFormat>
  <Paragraphs>127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Tema do Office</vt:lpstr>
      <vt:lpstr>Congresso do Futuro: Democracia, Comunicação e Progresso no mundo digital e sustentável.</vt:lpstr>
      <vt:lpstr>                            FUTURO ? </vt:lpstr>
      <vt:lpstr>Apresentação do PowerPoint</vt:lpstr>
      <vt:lpstr>    Educação, Ciência e Inovação do Futuro                                                       Roteiro</vt:lpstr>
      <vt:lpstr>                O  futuro  da educação</vt:lpstr>
      <vt:lpstr> </vt:lpstr>
      <vt:lpstr>Jacques Delors/ Educação – Um tesouro a descobrir – Educação para o século XXI (UNESCO)</vt:lpstr>
      <vt:lpstr>Apresentação do PowerPoint</vt:lpstr>
      <vt:lpstr>   Sistema de Educação brasileiro</vt:lpstr>
      <vt:lpstr>                            Ensino básico</vt:lpstr>
      <vt:lpstr>         Ensino Básico: Reflexões</vt:lpstr>
      <vt:lpstr>      Domínios da Educação Básica (UNESCO)</vt:lpstr>
      <vt:lpstr>Apresentação do PowerPoint</vt:lpstr>
      <vt:lpstr>                         Graduação</vt:lpstr>
      <vt:lpstr>          Graduação: Reflexões</vt:lpstr>
      <vt:lpstr>                  Pós-Graduação</vt:lpstr>
      <vt:lpstr>           Pós-Graduação: Reflexões</vt:lpstr>
      <vt:lpstr>           Desafios da Universidade do Futuro</vt:lpstr>
      <vt:lpstr>Apresentação do PowerPoint</vt:lpstr>
      <vt:lpstr>       </vt:lpstr>
      <vt:lpstr>Educação para a cidadania: Atitudes, Valores e Virtudes</vt:lpstr>
      <vt:lpstr>                         CIÊNCIA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Ciência no século XXI</vt:lpstr>
      <vt:lpstr>Ensino de Ciências / Educação Científica</vt:lpstr>
      <vt:lpstr>                Talentos (altas habilidades)</vt:lpstr>
      <vt:lpstr>Apresentação do PowerPoint</vt:lpstr>
      <vt:lpstr>Jacques Delors/ Educação – Um tesouro a descobrir – Educação para o século XXI (UNESCO) </vt:lpstr>
      <vt:lpstr>                                                      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Congresso do Futuro: Democracia, Comunicação e Progresso no mundo digital e sustentável.</dc:title>
  <dc:creator>Isaac</dc:creator>
  <cp:lastModifiedBy>Andréia Mano da Silva Tavares</cp:lastModifiedBy>
  <cp:revision>43</cp:revision>
  <dcterms:created xsi:type="dcterms:W3CDTF">2016-11-08T17:15:42Z</dcterms:created>
  <dcterms:modified xsi:type="dcterms:W3CDTF">2016-12-06T15:16:49Z</dcterms:modified>
</cp:coreProperties>
</file>