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Default Extension="pptx" ContentType="application/vnd.openxmlformats-officedocument.presentationml.presentation"/>
  <Override PartName="/ppt/notesSlides/notesSlide14.xml" ContentType="application/vnd.openxmlformats-officedocument.presentationml.notesSlide+xml"/>
  <Override PartName="/ppt/slideLayouts/slideLayout10.xml" ContentType="application/vnd.openxmlformats-officedocument.presentationml.slideLayout+xml"/>
  <Default Extension="vml" ContentType="application/vnd.openxmlformats-officedocument.vmlDrawing"/>
  <Default Extension="gif" ContentType="image/gif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Default Extension="sldx" ContentType="application/vnd.openxmlformats-officedocument.presentationml.slide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emf" ContentType="image/x-emf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notesSlides/notesSlide1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0"/>
  </p:notesMasterIdLst>
  <p:handoutMasterIdLst>
    <p:handoutMasterId r:id="rId31"/>
  </p:handoutMasterIdLst>
  <p:sldIdLst>
    <p:sldId id="458" r:id="rId2"/>
    <p:sldId id="476" r:id="rId3"/>
    <p:sldId id="392" r:id="rId4"/>
    <p:sldId id="492" r:id="rId5"/>
    <p:sldId id="363" r:id="rId6"/>
    <p:sldId id="360" r:id="rId7"/>
    <p:sldId id="473" r:id="rId8"/>
    <p:sldId id="488" r:id="rId9"/>
    <p:sldId id="258" r:id="rId10"/>
    <p:sldId id="472" r:id="rId11"/>
    <p:sldId id="405" r:id="rId12"/>
    <p:sldId id="465" r:id="rId13"/>
    <p:sldId id="477" r:id="rId14"/>
    <p:sldId id="481" r:id="rId15"/>
    <p:sldId id="475" r:id="rId16"/>
    <p:sldId id="482" r:id="rId17"/>
    <p:sldId id="489" r:id="rId18"/>
    <p:sldId id="491" r:id="rId19"/>
    <p:sldId id="493" r:id="rId20"/>
    <p:sldId id="487" r:id="rId21"/>
    <p:sldId id="483" r:id="rId22"/>
    <p:sldId id="440" r:id="rId23"/>
    <p:sldId id="352" r:id="rId24"/>
    <p:sldId id="449" r:id="rId25"/>
    <p:sldId id="480" r:id="rId26"/>
    <p:sldId id="478" r:id="rId27"/>
    <p:sldId id="333" r:id="rId28"/>
    <p:sldId id="374" r:id="rId29"/>
  </p:sldIdLst>
  <p:sldSz cx="9144000" cy="6858000" type="screen4x3"/>
  <p:notesSz cx="6858000" cy="91440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6E6E6"/>
    <a:srgbClr val="000000"/>
    <a:srgbClr val="1C1C1C"/>
    <a:srgbClr val="0671C5"/>
    <a:srgbClr val="0062AC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21400" autoAdjust="0"/>
    <p:restoredTop sz="96595" autoAdjust="0"/>
  </p:normalViewPr>
  <p:slideViewPr>
    <p:cSldViewPr snapToGrid="0" snapToObjects="1">
      <p:cViewPr>
        <p:scale>
          <a:sx n="69" d="100"/>
          <a:sy n="69" d="100"/>
        </p:scale>
        <p:origin x="-1182" y="-13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napToObjects="1">
      <p:cViewPr varScale="1">
        <p:scale>
          <a:sx n="56" d="100"/>
          <a:sy n="56" d="100"/>
        </p:scale>
        <p:origin x="-2898" y="-84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35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image" Target="../media/image1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8.emf"/></Relationships>
</file>

<file path=ppt/handoutMasters/_rels/handoutMaster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Apresenta__o_do_Microsoft_Office_PowerPoint1.pptx"/><Relationship Id="rId2" Type="http://schemas.openxmlformats.org/officeDocument/2006/relationships/vmlDrawing" Target="../drawings/vmlDrawing1.vml"/><Relationship Id="rId1" Type="http://schemas.openxmlformats.org/officeDocument/2006/relationships/theme" Target="../theme/theme3.xml"/><Relationship Id="rId4" Type="http://schemas.openxmlformats.org/officeDocument/2006/relationships/package" Target="../embeddings/Apresenta__o_do_Microsoft_Office_PowerPoint2.pptx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CA040BC-091C-4E56-AA3A-8F63BB77D65E}" type="datetimeFigureOut">
              <a:rPr lang="en-US" smtClean="0"/>
              <a:pPr/>
              <a:t>11/27/2013</a:t>
            </a:fld>
            <a:endParaRPr lang="en-US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CB381FF-D336-4C16-91C3-618834F1BB67}" type="slidenum">
              <a:rPr lang="en-US" smtClean="0"/>
              <a:pPr/>
              <a:t>‹nº›</a:t>
            </a:fld>
            <a:endParaRPr lang="en-US"/>
          </a:p>
        </p:txBody>
      </p:sp>
      <p:graphicFrame>
        <p:nvGraphicFramePr>
          <p:cNvPr id="87042" name="Object 2"/>
          <p:cNvGraphicFramePr>
            <a:graphicFrameLocks noChangeAspect="1"/>
          </p:cNvGraphicFramePr>
          <p:nvPr/>
        </p:nvGraphicFramePr>
        <p:xfrm>
          <a:off x="1144588" y="2859088"/>
          <a:ext cx="4568825" cy="3425825"/>
        </p:xfrm>
        <a:graphic>
          <a:graphicData uri="http://schemas.openxmlformats.org/presentationml/2006/ole">
            <p:oleObj spid="_x0000_s87042" name="Apresentação" r:id="rId3" imgW="4569445" imgH="3426611" progId="PowerPoint.Show.12">
              <p:embed/>
            </p:oleObj>
          </a:graphicData>
        </a:graphic>
      </p:graphicFrame>
      <p:graphicFrame>
        <p:nvGraphicFramePr>
          <p:cNvPr id="87043" name="Object 3"/>
          <p:cNvGraphicFramePr>
            <a:graphicFrameLocks noChangeAspect="1"/>
          </p:cNvGraphicFramePr>
          <p:nvPr/>
        </p:nvGraphicFramePr>
        <p:xfrm>
          <a:off x="1144588" y="2859088"/>
          <a:ext cx="4568825" cy="3425825"/>
        </p:xfrm>
        <a:graphic>
          <a:graphicData uri="http://schemas.openxmlformats.org/presentationml/2006/ole">
            <p:oleObj spid="_x0000_s87043" name="Apresentação" r:id="rId4" imgW="4569445" imgH="3426611" progId="PowerPoint.Show.12">
              <p:embed/>
            </p:oleObj>
          </a:graphicData>
        </a:graphic>
      </p:graphicFrame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4B80875F-4ABE-491E-83A8-751840AA3C3B}" type="datetimeFigureOut">
              <a:rPr lang="en-US"/>
              <a:pPr>
                <a:defRPr/>
              </a:pPr>
              <a:t>11/27/2013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 noProof="0" smtClean="0"/>
              <a:t>Click to edit Master text styles</a:t>
            </a:r>
          </a:p>
          <a:p>
            <a:pPr lvl="1"/>
            <a:r>
              <a:rPr lang="pt-BR" noProof="0" smtClean="0"/>
              <a:t>Second level</a:t>
            </a:r>
          </a:p>
          <a:p>
            <a:pPr lvl="2"/>
            <a:r>
              <a:rPr lang="pt-BR" noProof="0" smtClean="0"/>
              <a:t>Third level</a:t>
            </a:r>
          </a:p>
          <a:p>
            <a:pPr lvl="3"/>
            <a:r>
              <a:rPr lang="pt-BR" noProof="0" smtClean="0"/>
              <a:t>Fourth level</a:t>
            </a:r>
          </a:p>
          <a:p>
            <a:pPr lvl="4"/>
            <a:r>
              <a:rPr lang="pt-BR" noProof="0" smtClean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B158200F-2596-40C5-AF5B-6D902203E20C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47627260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158200F-2596-40C5-AF5B-6D902203E20C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158200F-2596-40C5-AF5B-6D902203E20C}" type="slidenum">
              <a:rPr lang="en-US" smtClean="0"/>
              <a:pPr>
                <a:defRPr/>
              </a:pPr>
              <a:t>22</a:t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915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pt-BR" dirty="0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158200F-2596-40C5-AF5B-6D902203E20C}" type="slidenum">
              <a:rPr lang="en-US" smtClean="0"/>
              <a:pPr>
                <a:defRPr/>
              </a:pPr>
              <a:t>26</a:t>
            </a:fld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158200F-2596-40C5-AF5B-6D902203E20C}" type="slidenum">
              <a:rPr lang="en-US" smtClean="0"/>
              <a:pPr>
                <a:defRPr/>
              </a:pPr>
              <a:t>27</a:t>
            </a:fld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295370C-4FBB-40AF-A550-AE71C0C58BEA}" type="slidenum">
              <a:rPr lang="pt-BR" smtClean="0">
                <a:cs typeface="Arial" charset="0"/>
              </a:rPr>
              <a:pPr/>
              <a:t>28</a:t>
            </a:fld>
            <a:endParaRPr lang="pt-BR" smtClean="0">
              <a:cs typeface="Arial" charset="0"/>
            </a:endParaRPr>
          </a:p>
        </p:txBody>
      </p:sp>
      <p:sp>
        <p:nvSpPr>
          <p:cNvPr id="768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68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pt-BR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158200F-2596-40C5-AF5B-6D902203E20C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158200F-2596-40C5-AF5B-6D902203E20C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158200F-2596-40C5-AF5B-6D902203E20C}" type="slidenum">
              <a:rPr lang="en-US" smtClean="0"/>
              <a:pPr>
                <a:defRPr/>
              </a:pPr>
              <a:t>9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9155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t-BR" smtClean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863FF8F0-7822-42D7-8A13-70DAC616DE28}" type="slidenum">
              <a:rPr lang="en-US" smtClean="0"/>
              <a:pPr>
                <a:defRPr/>
              </a:pPr>
              <a:t>13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9155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t-BR" smtClean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863FF8F0-7822-42D7-8A13-70DAC616DE28}" type="slidenum">
              <a:rPr lang="en-US" smtClean="0"/>
              <a:pPr>
                <a:defRPr/>
              </a:pPr>
              <a:t>15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9155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t-BR" smtClean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863FF8F0-7822-42D7-8A13-70DAC616DE28}" type="slidenum">
              <a:rPr lang="en-US" smtClean="0"/>
              <a:pPr>
                <a:defRPr/>
              </a:pPr>
              <a:t>18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9155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t-BR" smtClean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863FF8F0-7822-42D7-8A13-70DAC616DE28}" type="slidenum">
              <a:rPr lang="en-US" smtClean="0"/>
              <a:pPr>
                <a:defRPr/>
              </a:pPr>
              <a:t>19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158200F-2596-40C5-AF5B-6D902203E20C}" type="slidenum">
              <a:rPr lang="en-US" smtClean="0"/>
              <a:pPr>
                <a:defRPr/>
              </a:pPr>
              <a:t>20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6F0A84-6EAA-44CF-9AC3-05DE943ECADF}" type="datetimeFigureOut">
              <a:rPr lang="en-US"/>
              <a:pPr>
                <a:defRPr/>
              </a:pPr>
              <a:t>11/27/2013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BF4050-DFE1-4FF2-8D6C-09BF39207E24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Click to edit Master text styles</a:t>
            </a:r>
          </a:p>
          <a:p>
            <a:pPr lvl="1"/>
            <a:r>
              <a:rPr lang="pt-BR" smtClean="0"/>
              <a:t>Second level</a:t>
            </a:r>
          </a:p>
          <a:p>
            <a:pPr lvl="2"/>
            <a:r>
              <a:rPr lang="pt-BR" smtClean="0"/>
              <a:t>Third level</a:t>
            </a:r>
          </a:p>
          <a:p>
            <a:pPr lvl="3"/>
            <a:r>
              <a:rPr lang="pt-BR" smtClean="0"/>
              <a:t>Fourth level</a:t>
            </a:r>
          </a:p>
          <a:p>
            <a:pPr lvl="4"/>
            <a:r>
              <a:rPr lang="pt-B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C81B81-EFE0-4580-B72C-FB3CB35BB60B}" type="datetimeFigureOut">
              <a:rPr lang="en-US"/>
              <a:pPr>
                <a:defRPr/>
              </a:pPr>
              <a:t>11/27/2013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87DD16-69F9-486F-BFD8-8CFE54745446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Click to edit Master text styles</a:t>
            </a:r>
          </a:p>
          <a:p>
            <a:pPr lvl="1"/>
            <a:r>
              <a:rPr lang="pt-BR" smtClean="0"/>
              <a:t>Second level</a:t>
            </a:r>
          </a:p>
          <a:p>
            <a:pPr lvl="2"/>
            <a:r>
              <a:rPr lang="pt-BR" smtClean="0"/>
              <a:t>Third level</a:t>
            </a:r>
          </a:p>
          <a:p>
            <a:pPr lvl="3"/>
            <a:r>
              <a:rPr lang="pt-BR" smtClean="0"/>
              <a:t>Fourth level</a:t>
            </a:r>
          </a:p>
          <a:p>
            <a:pPr lvl="4"/>
            <a:r>
              <a:rPr lang="pt-B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F00C8C-12F7-4696-92CC-91B86A00B57E}" type="datetimeFigureOut">
              <a:rPr lang="en-US"/>
              <a:pPr>
                <a:defRPr/>
              </a:pPr>
              <a:t>11/27/2013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287F14-4F5D-4EC3-AE42-0E46585A92A3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Click to edit Master text styles</a:t>
            </a:r>
          </a:p>
          <a:p>
            <a:pPr lvl="1"/>
            <a:r>
              <a:rPr lang="pt-BR" smtClean="0"/>
              <a:t>Second level</a:t>
            </a:r>
          </a:p>
          <a:p>
            <a:pPr lvl="2"/>
            <a:r>
              <a:rPr lang="pt-BR" smtClean="0"/>
              <a:t>Third level</a:t>
            </a:r>
          </a:p>
          <a:p>
            <a:pPr lvl="3"/>
            <a:r>
              <a:rPr lang="pt-BR" smtClean="0"/>
              <a:t>Fourth level</a:t>
            </a:r>
          </a:p>
          <a:p>
            <a:pPr lvl="4"/>
            <a:r>
              <a:rPr lang="pt-B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FEABA5-2073-475C-B16E-B2AE0664B756}" type="datetimeFigureOut">
              <a:rPr lang="en-US"/>
              <a:pPr>
                <a:defRPr/>
              </a:pPr>
              <a:t>11/27/2013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E1133A-AE38-43A9-AEE7-87D30775F7F7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64DE59-E7E5-4FAD-A67E-6FAD331344D3}" type="datetimeFigureOut">
              <a:rPr lang="en-US"/>
              <a:pPr>
                <a:defRPr/>
              </a:pPr>
              <a:t>11/27/2013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CA2A02-9A56-4F34-AFC2-0FDC9A4CCA6E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Click to edit Master text styles</a:t>
            </a:r>
          </a:p>
          <a:p>
            <a:pPr lvl="1"/>
            <a:r>
              <a:rPr lang="pt-BR" smtClean="0"/>
              <a:t>Second level</a:t>
            </a:r>
          </a:p>
          <a:p>
            <a:pPr lvl="2"/>
            <a:r>
              <a:rPr lang="pt-BR" smtClean="0"/>
              <a:t>Third level</a:t>
            </a:r>
          </a:p>
          <a:p>
            <a:pPr lvl="3"/>
            <a:r>
              <a:rPr lang="pt-BR" smtClean="0"/>
              <a:t>Fourth level</a:t>
            </a:r>
          </a:p>
          <a:p>
            <a:pPr lvl="4"/>
            <a:r>
              <a:rPr lang="pt-BR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Click to edit Master text styles</a:t>
            </a:r>
          </a:p>
          <a:p>
            <a:pPr lvl="1"/>
            <a:r>
              <a:rPr lang="pt-BR" smtClean="0"/>
              <a:t>Second level</a:t>
            </a:r>
          </a:p>
          <a:p>
            <a:pPr lvl="2"/>
            <a:r>
              <a:rPr lang="pt-BR" smtClean="0"/>
              <a:t>Third level</a:t>
            </a:r>
          </a:p>
          <a:p>
            <a:pPr lvl="3"/>
            <a:r>
              <a:rPr lang="pt-BR" smtClean="0"/>
              <a:t>Fourth level</a:t>
            </a:r>
          </a:p>
          <a:p>
            <a:pPr lvl="4"/>
            <a:r>
              <a:rPr lang="pt-BR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523B70-E72E-49F9-970B-65173773108B}" type="datetimeFigureOut">
              <a:rPr lang="en-US"/>
              <a:pPr>
                <a:defRPr/>
              </a:pPr>
              <a:t>11/27/2013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92A6C5-C1F5-40B1-8489-712E29EFA287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Click to edit Master text styles</a:t>
            </a:r>
          </a:p>
          <a:p>
            <a:pPr lvl="1"/>
            <a:r>
              <a:rPr lang="pt-BR" smtClean="0"/>
              <a:t>Second level</a:t>
            </a:r>
          </a:p>
          <a:p>
            <a:pPr lvl="2"/>
            <a:r>
              <a:rPr lang="pt-BR" smtClean="0"/>
              <a:t>Third level</a:t>
            </a:r>
          </a:p>
          <a:p>
            <a:pPr lvl="3"/>
            <a:r>
              <a:rPr lang="pt-BR" smtClean="0"/>
              <a:t>Fourth level</a:t>
            </a:r>
          </a:p>
          <a:p>
            <a:pPr lvl="4"/>
            <a:r>
              <a:rPr lang="pt-BR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Click to edit Master text styles</a:t>
            </a:r>
          </a:p>
          <a:p>
            <a:pPr lvl="1"/>
            <a:r>
              <a:rPr lang="pt-BR" smtClean="0"/>
              <a:t>Second level</a:t>
            </a:r>
          </a:p>
          <a:p>
            <a:pPr lvl="2"/>
            <a:r>
              <a:rPr lang="pt-BR" smtClean="0"/>
              <a:t>Third level</a:t>
            </a:r>
          </a:p>
          <a:p>
            <a:pPr lvl="3"/>
            <a:r>
              <a:rPr lang="pt-BR" smtClean="0"/>
              <a:t>Fourth level</a:t>
            </a:r>
          </a:p>
          <a:p>
            <a:pPr lvl="4"/>
            <a:r>
              <a:rPr lang="pt-BR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D8F8E5-840C-4DA5-80EB-411E0760B400}" type="datetimeFigureOut">
              <a:rPr lang="en-US"/>
              <a:pPr>
                <a:defRPr/>
              </a:pPr>
              <a:t>11/27/2013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561051-914A-4DD4-B992-126CB2B3A844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729D4E-CE9C-4AEB-9AD4-5CD8DC764E45}" type="datetimeFigureOut">
              <a:rPr lang="en-US"/>
              <a:pPr>
                <a:defRPr/>
              </a:pPr>
              <a:t>11/27/2013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E2CB6F-C58F-4270-84CA-11BC44DB66AA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6D9FFB-A367-4427-8A13-C7CA2BE087AA}" type="datetimeFigureOut">
              <a:rPr lang="en-US"/>
              <a:pPr>
                <a:defRPr/>
              </a:pPr>
              <a:t>11/27/2013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88668E-4430-44BD-A035-891A2D69D3A1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Click to edit Master text styles</a:t>
            </a:r>
          </a:p>
          <a:p>
            <a:pPr lvl="1"/>
            <a:r>
              <a:rPr lang="pt-BR" smtClean="0"/>
              <a:t>Second level</a:t>
            </a:r>
          </a:p>
          <a:p>
            <a:pPr lvl="2"/>
            <a:r>
              <a:rPr lang="pt-BR" smtClean="0"/>
              <a:t>Third level</a:t>
            </a:r>
          </a:p>
          <a:p>
            <a:pPr lvl="3"/>
            <a:r>
              <a:rPr lang="pt-BR" smtClean="0"/>
              <a:t>Fourth level</a:t>
            </a:r>
          </a:p>
          <a:p>
            <a:pPr lvl="4"/>
            <a:r>
              <a:rPr lang="pt-BR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62B16B-C1C0-4E5C-AB8A-F3767B325F81}" type="datetimeFigureOut">
              <a:rPr lang="en-US"/>
              <a:pPr>
                <a:defRPr/>
              </a:pPr>
              <a:t>11/27/2013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5E7180-1113-4ED8-9AF5-235EF8AEB7A3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D076EF-D796-4D8B-9D61-308ACD45F200}" type="datetimeFigureOut">
              <a:rPr lang="en-US"/>
              <a:pPr>
                <a:defRPr/>
              </a:pPr>
              <a:t>11/27/2013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68AA7B-2841-40DB-8FBB-E85401CFB351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Click to edit Master title style</a:t>
            </a:r>
            <a:endParaRPr lang="en-US" smtClean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Click to edit Master text styles</a:t>
            </a:r>
          </a:p>
          <a:p>
            <a:pPr lvl="1"/>
            <a:r>
              <a:rPr lang="pt-BR" smtClean="0"/>
              <a:t>Second level</a:t>
            </a:r>
          </a:p>
          <a:p>
            <a:pPr lvl="2"/>
            <a:r>
              <a:rPr lang="pt-BR" smtClean="0"/>
              <a:t>Third level</a:t>
            </a:r>
          </a:p>
          <a:p>
            <a:pPr lvl="3"/>
            <a:r>
              <a:rPr lang="pt-BR" smtClean="0"/>
              <a:t>Fourth level</a:t>
            </a:r>
          </a:p>
          <a:p>
            <a:pPr lvl="4"/>
            <a:r>
              <a:rPr lang="pt-BR" smtClean="0"/>
              <a:t>Fifth level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14AD95D6-F631-4BFA-8416-D899EDEA3E62}" type="datetimeFigureOut">
              <a:rPr lang="en-US"/>
              <a:pPr>
                <a:defRPr/>
              </a:pPr>
              <a:t>11/27/2013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C870A168-6024-42DC-9DDA-5F401A895959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gi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package" Target="../embeddings/Slide_do_Microsoft_Office_PowerPoint4.sldx"/><Relationship Id="rId5" Type="http://schemas.openxmlformats.org/officeDocument/2006/relationships/image" Target="../media/image29.jpeg"/><Relationship Id="rId4" Type="http://schemas.openxmlformats.org/officeDocument/2006/relationships/package" Target="../embeddings/Slide_do_Microsoft_Office_PowerPoint3.sldx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8" descr="base2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07657" y="-144464"/>
            <a:ext cx="9692639" cy="7002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Rectangle 10"/>
          <p:cNvSpPr/>
          <p:nvPr/>
        </p:nvSpPr>
        <p:spPr>
          <a:xfrm>
            <a:off x="-548638" y="3059116"/>
            <a:ext cx="9692638" cy="249236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n-US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44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44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oper Black" pitchFamily="18" charset="0"/>
                <a:ea typeface="Verdana" pitchFamily="34" charset="0"/>
                <a:cs typeface="Verdana" pitchFamily="34" charset="0"/>
              </a:rPr>
              <a:t>ENSINO SUPERIOR</a:t>
            </a:r>
          </a:p>
          <a:p>
            <a:pPr algn="ctr"/>
            <a:r>
              <a:rPr lang="en-US" sz="4400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oper Black" pitchFamily="18" charset="0"/>
                <a:ea typeface="Verdana" pitchFamily="34" charset="0"/>
                <a:cs typeface="Verdana" pitchFamily="34" charset="0"/>
              </a:rPr>
              <a:t>Desafios</a:t>
            </a:r>
            <a:r>
              <a:rPr lang="en-US" sz="44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oper Black" pitchFamily="18" charset="0"/>
                <a:ea typeface="Verdana" pitchFamily="34" charset="0"/>
                <a:cs typeface="Verdana" pitchFamily="34" charset="0"/>
              </a:rPr>
              <a:t> e </a:t>
            </a:r>
            <a:r>
              <a:rPr lang="en-US" sz="4400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oper Black" pitchFamily="18" charset="0"/>
                <a:ea typeface="Verdana" pitchFamily="34" charset="0"/>
                <a:cs typeface="Verdana" pitchFamily="34" charset="0"/>
              </a:rPr>
              <a:t>Oportunidades</a:t>
            </a:r>
            <a:endParaRPr lang="en-US" sz="4400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oper Black" pitchFamily="18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053" name="Title 1"/>
          <p:cNvSpPr txBox="1">
            <a:spLocks/>
          </p:cNvSpPr>
          <p:nvPr/>
        </p:nvSpPr>
        <p:spPr bwMode="auto">
          <a:xfrm>
            <a:off x="322167" y="319023"/>
            <a:ext cx="6181346" cy="40188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 anchor="b"/>
          <a:lstStyle/>
          <a:p>
            <a:pPr algn="ctr"/>
            <a:endParaRPr lang="en-US" sz="3200" b="1" dirty="0" smtClean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endParaRPr lang="en-US" sz="3600" b="1" dirty="0" smtClean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endParaRPr lang="en-US" sz="3600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054" name="Subtitle 2"/>
          <p:cNvSpPr txBox="1">
            <a:spLocks/>
          </p:cNvSpPr>
          <p:nvPr/>
        </p:nvSpPr>
        <p:spPr bwMode="auto">
          <a:xfrm>
            <a:off x="323850" y="4305300"/>
            <a:ext cx="8480425" cy="1992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>
              <a:buFont typeface="Arial" charset="0"/>
              <a:buNone/>
            </a:pPr>
            <a:endParaRPr lang="en-US" sz="2800" b="1" dirty="0">
              <a:solidFill>
                <a:srgbClr val="0000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056" name="TextBox 6"/>
          <p:cNvSpPr txBox="1">
            <a:spLocks noChangeArrowheads="1"/>
          </p:cNvSpPr>
          <p:nvPr/>
        </p:nvSpPr>
        <p:spPr bwMode="auto">
          <a:xfrm>
            <a:off x="657226" y="5551484"/>
            <a:ext cx="7730870" cy="13065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 bIns="0"/>
          <a:lstStyle/>
          <a:p>
            <a:pPr algn="ctr">
              <a:lnSpc>
                <a:spcPts val="2163"/>
              </a:lnSpc>
            </a:pPr>
            <a:endParaRPr lang="pt-BR" sz="2400" dirty="0" smtClean="0">
              <a:solidFill>
                <a:schemeClr val="tx2">
                  <a:lumMod val="75000"/>
                </a:schemeClr>
              </a:solidFill>
              <a:latin typeface="Cooper Black" pitchFamily="18" charset="0"/>
              <a:ea typeface="Verdana" pitchFamily="34" charset="0"/>
              <a:cs typeface="Verdana" pitchFamily="34" charset="0"/>
            </a:endParaRPr>
          </a:p>
          <a:p>
            <a:pPr algn="ctr">
              <a:lnSpc>
                <a:spcPts val="2163"/>
              </a:lnSpc>
            </a:pPr>
            <a:r>
              <a:rPr lang="pt-BR" sz="2400" dirty="0" smtClean="0">
                <a:solidFill>
                  <a:schemeClr val="tx2">
                    <a:lumMod val="75000"/>
                  </a:schemeClr>
                </a:solidFill>
                <a:latin typeface="Cooper Black" pitchFamily="18" charset="0"/>
                <a:ea typeface="Verdana" pitchFamily="34" charset="0"/>
                <a:cs typeface="Verdana" pitchFamily="34" charset="0"/>
              </a:rPr>
              <a:t>Ozires </a:t>
            </a:r>
            <a:r>
              <a:rPr lang="pt-BR" sz="2400" dirty="0">
                <a:solidFill>
                  <a:schemeClr val="tx2">
                    <a:lumMod val="75000"/>
                  </a:schemeClr>
                </a:solidFill>
                <a:latin typeface="Cooper Black" pitchFamily="18" charset="0"/>
                <a:ea typeface="Verdana" pitchFamily="34" charset="0"/>
                <a:cs typeface="Verdana" pitchFamily="34" charset="0"/>
              </a:rPr>
              <a:t>Silva </a:t>
            </a:r>
            <a:r>
              <a:rPr lang="pt-BR" sz="2400" dirty="0" smtClean="0">
                <a:solidFill>
                  <a:schemeClr val="tx2">
                    <a:lumMod val="75000"/>
                  </a:schemeClr>
                </a:solidFill>
                <a:latin typeface="Cooper Black" pitchFamily="18" charset="0"/>
                <a:ea typeface="Verdana" pitchFamily="34" charset="0"/>
                <a:cs typeface="Verdana" pitchFamily="34" charset="0"/>
              </a:rPr>
              <a:t> </a:t>
            </a:r>
          </a:p>
          <a:p>
            <a:pPr algn="ctr">
              <a:lnSpc>
                <a:spcPts val="2163"/>
              </a:lnSpc>
            </a:pPr>
            <a:r>
              <a:rPr lang="pt-BR" sz="2400" dirty="0" smtClean="0">
                <a:solidFill>
                  <a:schemeClr val="tx2">
                    <a:lumMod val="75000"/>
                  </a:schemeClr>
                </a:solidFill>
                <a:latin typeface="Cooper Black" pitchFamily="18" charset="0"/>
                <a:ea typeface="Verdana" pitchFamily="34" charset="0"/>
                <a:cs typeface="Verdana" pitchFamily="34" charset="0"/>
              </a:rPr>
              <a:t>Reitor UNIMONTE</a:t>
            </a:r>
          </a:p>
          <a:p>
            <a:pPr algn="ctr">
              <a:lnSpc>
                <a:spcPts val="2163"/>
              </a:lnSpc>
            </a:pPr>
            <a:endParaRPr lang="pt-BR" sz="2400" b="1" dirty="0" smtClean="0">
              <a:solidFill>
                <a:srgbClr val="0000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>
              <a:lnSpc>
                <a:spcPts val="2163"/>
              </a:lnSpc>
            </a:pPr>
            <a:endParaRPr lang="pt-BR" b="1" dirty="0" smtClean="0">
              <a:solidFill>
                <a:srgbClr val="0000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>
              <a:lnSpc>
                <a:spcPts val="2163"/>
              </a:lnSpc>
            </a:pPr>
            <a:endParaRPr lang="en-US" b="1" dirty="0">
              <a:solidFill>
                <a:srgbClr val="0000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057" name="Subtitle 2"/>
          <p:cNvSpPr txBox="1">
            <a:spLocks/>
          </p:cNvSpPr>
          <p:nvPr/>
        </p:nvSpPr>
        <p:spPr bwMode="auto">
          <a:xfrm>
            <a:off x="657225" y="3158260"/>
            <a:ext cx="3881438" cy="765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>
              <a:buFont typeface="Arial" charset="0"/>
              <a:buNone/>
            </a:pPr>
            <a:r>
              <a:rPr lang="en-US" sz="4800" b="1" dirty="0">
                <a:solidFill>
                  <a:srgbClr val="0062AC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endParaRPr lang="en-US" sz="4800" b="1" i="1" dirty="0">
              <a:solidFill>
                <a:srgbClr val="0062AC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66914" name="AutoShape 2" descr="data:image/jpeg;base64,/9j/4AAQSkZJRgABAQAAAQABAAD/2wCEAAkGBhQSERUUEhQUFBQVFRQXFRgXFyAWFhoWGhcYGBsbGBQcHSYfFxkjHBgaHy8gJCcpLCwtFR4xNTAqNSYrLCkBCQoKDgwOGg8PGiwkHyQ0NSo0LTUsLCwpKSksNSwsLCosLCwsLCwsKSwsLCwsLCwpLCwsLCwsLCksKSwpLCwsLP/AABEIAIEAtAMBIgACEQEDEQH/xAAcAAEAAQUBAQAAAAAAAAAAAAAABwEDBAUGAgj/xAA+EAACAQMCAwUDCgQFBQAAAAABAgMABBESIQUGMQcTIkFRFGGRIzJCUnFzgaGxsjViwdEXJENy8BUWVMLh/8QAGQEBAAMBAQAAAAAAAAAAAAAAAAIDBAUB/8QAJBEAAgMAAQMEAwEAAAAAAAAAAAECAxEEEiExFCJBUUJhoSP/2gAMAwEAAhEDEQA/AJxpSqaqArSvJamaA9Urzmmqh5p6pXnNVBoelaUpQClKpQFaUpQClKUApSlAKUpQClKpmgK0pSgKGsLivE0t4mkkOlVGSf6fbV+7uVjUs5CqoJJPQCoO545ya9l0pkQIfCPrH6x/pWjj0O6WfBl5F6qj+zZ3XP8APduyxSGA5JgA2Dj6r5+kfI7da0R52vgSDcSAgkEbZBHUVpYIWd1VAWdiAoHUnbGMdDt18q73mbs+m9lSfZ51Ud+oHztuo/mA6+tddxpqai8OSpW27JNnN/8AfF9/5Mn5f2rK4dzRfzNj2l1VRmRzgBF82O3wHmTWg4bw555FiiUs7HAHl9p9AKkPmHs7eGwVYCWZTrnXzk26j3L5DpS10xaji7itXS2Xcy+UO0kPN3ExOg4EUjfOJ6eMjYEnpUjq1fMXn/zr/epZ7OOee9At52+UAHdsfpDHQ+8fnWPl8XPfDwbOLyvxmSNmhavJNRbzXzvczXfsljthipYdWYYzhvoqPM1grrdjxG+21VrWSmWoGqK5eH8YtAJe+MyjBdQdZA89iNx9lU7QOZLqK8ijhmaMPFGcDpqZmHmPdVseM5SSTRU+Qox1olUGq5qHeMcU4tYFHmmDqxwOjKSN8EaQRtUncB4sLm2imAx3iBse/wA/0NQspcEpbqZOu9TbRs9VVzUKc0c+3PtkogmZYkfSAMYOnY5+0/pUt8F4iJ4I5R9NFb8SNx8aWUSripP5PK74zk4o2Nec1Qmo/wC0fnWW2dILfAkcZLYyQCcAAdAT6moVwdkulFlk1COskHNNVRa/BeMoveLc6z1KBgT64wRg/gav878xXUNpaurtFK+e9AABzpBIxg9D+tW+n2Simij1KS1pkl6q8yyYBPoCah6e/wCLw26XRn1RMFbqGwGxjUuBtXe8o8xG9su9YAOA6uB01AeXuORXllDgt3SdV6m8NvwDjkd3bR3EWru5V1LqGGxkjcfhStB2T/wez+6P72pVBoMDtbtp3tkMWTErMZgOp2Gkn+UHOfwqHRX05NEGGCAQRgg9MVC/aDyQbRzNCD3DHp9Rj/6mutwORGP+bOTzqZN9aMnsle3FwwkHy5HyRbpjzC+jVLc86opZiAoBJJ6AV8227sHUpkODlSOoI99dRzTz3NcQpASAAo74r9NvcfIVPk8SVliaZXx+Uq63F+TqeTeP2JvpxFH3bSt4HPRsdQB9HJ3x51IbuMEnAA+FfMysVIKnBHQjbB91djxPn+eezEI2YDErDYsvl/8AahfwZOScSVXNSi0zVc6TQPdyG2GF88fNL+ZUeQrWcMtZJJUSEHvCw04659c1jopJAAyScADzPuHn5fGpo7PuShax97KAZnGT/IMfNH9a13Wxoq6X3Znqrd9mo6bhkUiwosrBpAoDsBjJqKOzwgcVkEmNfy2M/X1DOPfipl01G/NvZ5Mbj2mxYK5OplzpIb6yt+ork8ea90ZdtOpfB+1r4JGLACoe7VWP/UYim57qIr9vePj8zWwfg3GLoCOZxHHkajkDOD56d2z9tZnOXJtzcXsMsSqyIkSsSwB8LljtU+PGNM9b+yu5ythiRyfG+JXN3cRW18yw4cDZcBS3Q+/3eVSpfyJYcPbRssMWE97YwPiTWq7QOSTeRq8IHfoMbnAZT1Bb3dQa0vEOBcTmsEtXjQsrjLd4PEijwg+pB/QVKUoWKPfPtEYxnW5dt3wcfwqaD2O6EsgE8hUxgjJyp15z08RP5V33ZRxYvZyRdWhZtI/lYZH55+NZ/BOzq2S3jWeBGlCjWevi89/dWq5L5QurK9diq+zsHXIcdAcp4eualbbXZGSRGqqyuSb+Sy/M3Gcn/KLjJ/0j0z695vtWw515Ie+EcqMqzBAHVtgfPHuIOa7oLXEc3cCvjdC4spMeBVZdWOhPUHY9azV2bJdOJmiytKL3Wji5L/inDCveM4TOAGIkjOPLPUH4Vsu0Xi3tVlZzY06yxI9DjB/Ort5yxxW+KpdFEjBz1UfjpHU1tOceRpXtbaC1UMIcg6m07aQM7++tjsrU4t5v8M3RY4tLcOYfiV/dWcdpHbsI9CLqCnxKBgeI7BdgakTlDl02dkY3OXOtnx01MOg91bLlyyaK1hjf5yRIrb53Awd62FwPA3+0/pWO67q2K8GqmnpyT8nK9k/8Hs/uj+9qU7J/4PZ/dH97UrMazrzWPeWayoyOAysCCD0IrJqhFE8PGk+zIpvOyaVHc27x4J8OvIKL6Dbr13rX/wCD939eH4n+1TLppitkebbFZpklwqmQ0ex+7+vD8T/avUPZJeKcrJDn7T+e24qYyK4HtFmaS7sLRpXht7h5e9ZGKFtCgqneDcZzXvr7vsj6Gocodm4t5jNPoZx8xV3VT5nf/grvgKji5v5bOaGwsJlYyC4lMlyxmEYjVfkgc5/EnbNaX/FK+mUtAkCBLD2pw4Y5KSOjhSPI6cjNZbLJWPZGquqNayJMWa8mo04j2iXKTW5YJBbSxWz940Tyq0kgBaMuD8kQDgZHXHlWLw/tAvbqRsQf5V3uYmIjI7sIrBW7/VhmJAyuNqgWEqAivQFQXwPil3GLeS2ZS6cG71hLqZSFncnAHVyBjNdHddo93Iuq3EEYi4fDeyiQE69YyUQ5GkD133oCUM0BqOe0bjDycIt507xDNJZsVjYo+JNyisOhPza57gPNs1nZX86d46rcxwwQTuZJYWYhSZM77k5AzvQE0V5zUWnn/iC93A8ccUs1ykUU80ZjTuymos0WrrnYb1jW3Os1wlnLOqMy8Smi8GUBWOJtwM+fv9aAl0GlRPbdpd5oimcQFLuG8eFEB1xNCrldZydYOnfpWRwrtDuvH7UbdFbhy3kbqrFUyVADr1br5UBJxYCq5qFuMc6XNxZ3cU2xibh8kbqhgZllnU7oWJAwPzrvOdOY5rd7SC27sSXUpTXKCUQKuokgdSenWgOtBrxcfMb/AGn9KhvgHONzbWVvFHmSa5vLtS+ky4CNvoj1ZYnOyk9Kkflbi09zZCS5i7mbDq64xuNsgZOM9ceVAYXZP/B7P7o/valOyj+D2f3R/e1KA64tVi34hHJqCOjlTpbSwOk+hx0NYfMnGBa2k05ziOJmGN8nHhGPPfFQdwHiF3w1LjEU0T3VmZ0LlW1XCNqZ0wTgaJDgHfIFAT2nE42laEOplVQzID4gp2BI9KyC9QHacS0PxKa2uZZ2HDoWE7HL95rTIBwOhJ2rJ4lxO+iS8IvrlvZobGdc6TqeXSHBIX5gBOwoCarficcjyIjqzxECRQclSRkAjy23rX8zWlnNGsd6ImR3AQSecm+Ap66uvSoz45xq4E94EleIniHDo9SYDBJIzrwcb+tVfi1wid287ymDjaQLI4DOYgoJB23GSd/fQHe3PIXDhAInt4lijZnG5GC2zHvMg77A71lx8o2ePDBHhoBb7ZwYNzo6/N3PxqILnjE1xHxC3knluH9nnkDxSh4NKuNKtFoBhYAYxnfFbmwmeWThlvacQuBFLbzGRwwchl0HR4htg5X3UBITcj2JkSU26F4wgQnOBoGlPDnB0gdSKsX3KnD4Xe8lijRhqZ5GJC5PhLFchdRB64zvUdx853B4iht5JirXNxE8EsusnSp0/JaAIlyBjBOa8w81KOHtLNeXU106AT24YIInMyjVvGe5C5xnfOo+lASRwbhPD5UzbJG6rEbXKkkCI5Yx5z6t+dXL3kKxmEQktkYQoI4xuMIMYU7+JR6Goq4dzRcCMxNctHajiPdyXEbZKwspbAm0DKk/Sxvmu05X49dNwi6lDPM8T3ItZHHikjUfJuRtq6nfG+KA6viFrazlbWYRsy6ZViJ3AQ+Fgo6AGvNxypaSPK7wRs06hZiRs4HTUucE+h6++oh4HxV+/ae3nlu5xwiRiXGWSfUpZEBUdDnb3V1HZbxuaadg90s6Pbq5j71pXSUEBicovd5yRo8sUBn8b5RsFj9kgezgleRH0T4mLYBA+Td9RPpg/hVzljgfD7URWRljmuIZ2lUHZhOQclUGwwu2N8bVxHGJYoeIytCbe8M94oktZYGFyjasHu5MeFRgNkH0rKk5nl/6qphaUH26WF4pGDMRpJ2h0ju0JGA2okigJItuQ7FHkkS2jDSq6uRno/zgBnAzvnGOtWbvhfDI3EcotkbuBbhHcKe4PSMKx6HH21wvJPM1xJd2Y9plmlm9o9ugf5kAUnRhQB3WMAAZOc1TnDgEt5xm6hiit3L2MKl5v9MFiNceAfGKA7+35DsFRkW3TRIItQ8R1CM6kySfI1sONcvW92ipcRLKqsGUN5MMgEEdDvUR8z8ems5hDDPMj2i2UZ1SYWUEqrFLfSdS77ktmsy95xlSWSAzyLOOMRALuD7KSAd8YEf40B3lrytw2a3NvHFE8MUreFSfBMPnYbOQ341t7HhMVtbmKBAkaq2FGT1BJOTuah234m8UkiGZ7W1l4tdi4mQ6WGFyi6sHSrHzqQezric0/De8uGZzqmVHYYZ4lJCOdupHn7qAudlH8Hs/uj+9qU7KP4PZ/dH97UoDrXjBGCAR6EZHwryYQeoB9Ns1dpQFlbVR0VR+AqpgG+w367dcdM+tXaUBZMA9B1B6eY/rVfZ1+qOuenn6/b76u0oCyLZRnCgZ64A3+31rxb2KIMKirux2UDdjk/iTvWTSgLHs4ByFGfXAz8fWtdYcsxRSzTYZ5J9OsuQ3hX5qgYACgknHvrcUoCwbRMEaVweowMH7RjBr2sQAAAAx0q5SgLS26joAPsAFUS1VSSqgZ64AGftq9SgLXsy5zpXPrgZ+PWqC2XOdIznOcDOfXPrV6lAWlt1BJCgE9SBuftPnVe7Gc4GfM+fxq5SgLTWyk5Kgn3gE09mXOdIz64Gau0oCy1spBBUEHcgjIz648zXruRjGNvTyq5SgLFlZpEipGioijCqowoGc7AdKVfpQClKUApSlAKUpQClKUApSlAKUpQClKUApSlAKUpQClKUApSlAKUpQClKUApSlAKUpQClKUApSlAKUpQClKUApSlAKUpQClKUApSlAKUpQClKUApSlAKUpQClKUApSlAKUpQClKUApSlAKUpQClKUApSlAKUpQH/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6" name="CaixaDeTexto 15"/>
          <p:cNvSpPr txBox="1"/>
          <p:nvPr/>
        </p:nvSpPr>
        <p:spPr>
          <a:xfrm>
            <a:off x="3228109" y="1500009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pic>
        <p:nvPicPr>
          <p:cNvPr id="171010" name="Picture 2" descr="http://2.bp.blogspot.com/-9fCBRH9Ngxs/ThW-5kkszwI/AAAAAAAAAjc/B6t5sKTrcSs/s280/200px-Coat_of_arms_of_Brazil_svg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5575" y="333673"/>
            <a:ext cx="1730654" cy="1730654"/>
          </a:xfrm>
          <a:prstGeom prst="rect">
            <a:avLst/>
          </a:prstGeom>
          <a:noFill/>
        </p:spPr>
      </p:pic>
      <p:pic>
        <p:nvPicPr>
          <p:cNvPr id="171012" name="Picture 4" descr="Logo do Senado Federal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472101" y="756635"/>
            <a:ext cx="3459593" cy="1112706"/>
          </a:xfrm>
          <a:prstGeom prst="rect">
            <a:avLst/>
          </a:prstGeom>
          <a:noFill/>
        </p:spPr>
      </p:pic>
      <p:sp>
        <p:nvSpPr>
          <p:cNvPr id="19" name="CaixaDeTexto 18"/>
          <p:cNvSpPr txBox="1"/>
          <p:nvPr/>
        </p:nvSpPr>
        <p:spPr>
          <a:xfrm>
            <a:off x="6123709" y="333672"/>
            <a:ext cx="3020291" cy="1200329"/>
          </a:xfrm>
          <a:prstGeom prst="rect">
            <a:avLst/>
          </a:prstGeom>
          <a:solidFill>
            <a:schemeClr val="bg2"/>
          </a:solidFill>
          <a:ln>
            <a:solidFill>
              <a:srgbClr val="0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Cooper Black" pitchFamily="18" charset="0"/>
                <a:ea typeface="Verdana" pitchFamily="34" charset="0"/>
                <a:cs typeface="Verdana" pitchFamily="34" charset="0"/>
              </a:rPr>
              <a:t>COMISSÃO SENADO DO FUTURO</a:t>
            </a:r>
            <a:endParaRPr lang="en-US" sz="2400" dirty="0">
              <a:latin typeface="Cooper Black" pitchFamily="18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4" name="CaixaDeTexto 13"/>
          <p:cNvSpPr txBox="1"/>
          <p:nvPr/>
        </p:nvSpPr>
        <p:spPr>
          <a:xfrm>
            <a:off x="5250873" y="2064328"/>
            <a:ext cx="378581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latin typeface="Cooper Black" pitchFamily="18" charset="0"/>
                <a:ea typeface="Verdana" pitchFamily="34" charset="0"/>
                <a:cs typeface="Verdana" pitchFamily="34" charset="0"/>
              </a:rPr>
              <a:t>28 </a:t>
            </a:r>
            <a:r>
              <a:rPr lang="en-US" sz="2800" b="1" dirty="0" err="1" smtClean="0">
                <a:latin typeface="Cooper Black" pitchFamily="18" charset="0"/>
                <a:ea typeface="Verdana" pitchFamily="34" charset="0"/>
                <a:cs typeface="Verdana" pitchFamily="34" charset="0"/>
              </a:rPr>
              <a:t>Novembro</a:t>
            </a:r>
            <a:r>
              <a:rPr lang="en-US" sz="2800" b="1" dirty="0" smtClean="0">
                <a:latin typeface="Cooper Black" pitchFamily="18" charset="0"/>
                <a:ea typeface="Verdana" pitchFamily="34" charset="0"/>
                <a:cs typeface="Verdana" pitchFamily="34" charset="0"/>
              </a:rPr>
              <a:t> 2013</a:t>
            </a:r>
            <a:endParaRPr lang="en-US" sz="2800" b="1" dirty="0">
              <a:latin typeface="Cooper Black" pitchFamily="18" charset="0"/>
              <a:ea typeface="Verdana" pitchFamily="34" charset="0"/>
              <a:cs typeface="Verdan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13" descr="base_topo_reduzido.pn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57606"/>
            <a:ext cx="9199461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Rectangle 9"/>
          <p:cNvSpPr/>
          <p:nvPr/>
        </p:nvSpPr>
        <p:spPr>
          <a:xfrm>
            <a:off x="0" y="193964"/>
            <a:ext cx="4964113" cy="2234997"/>
          </a:xfrm>
          <a:prstGeom prst="rect">
            <a:avLst/>
          </a:prstGeom>
          <a:solidFill>
            <a:srgbClr val="E6E6E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3" name="Rectangle 12"/>
          <p:cNvSpPr/>
          <p:nvPr/>
        </p:nvSpPr>
        <p:spPr>
          <a:xfrm flipH="1">
            <a:off x="4940299" y="761999"/>
            <a:ext cx="45719" cy="1666961"/>
          </a:xfrm>
          <a:prstGeom prst="rect">
            <a:avLst/>
          </a:prstGeom>
          <a:solidFill>
            <a:srgbClr val="0062A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4342" name="Subtitle 2"/>
          <p:cNvSpPr txBox="1">
            <a:spLocks/>
          </p:cNvSpPr>
          <p:nvPr/>
        </p:nvSpPr>
        <p:spPr bwMode="auto">
          <a:xfrm>
            <a:off x="566738" y="2762250"/>
            <a:ext cx="8180387" cy="3049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marL="342900" indent="-342900" algn="ctr">
              <a:spcBef>
                <a:spcPct val="20000"/>
              </a:spcBef>
              <a:buClr>
                <a:srgbClr val="0062AC"/>
              </a:buClr>
              <a:buFont typeface="Arial" charset="0"/>
              <a:buChar char="•"/>
            </a:pPr>
            <a:endParaRPr lang="en-US" sz="2600" b="1" dirty="0">
              <a:solidFill>
                <a:srgbClr val="0000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4343" name="Title 1"/>
          <p:cNvSpPr txBox="1">
            <a:spLocks/>
          </p:cNvSpPr>
          <p:nvPr/>
        </p:nvSpPr>
        <p:spPr bwMode="auto">
          <a:xfrm>
            <a:off x="2" y="1801091"/>
            <a:ext cx="4922118" cy="3325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 anchor="b"/>
          <a:lstStyle/>
          <a:p>
            <a:pPr algn="ctr"/>
            <a:endParaRPr lang="en-US" sz="3600" b="1" dirty="0" smtClean="0">
              <a:solidFill>
                <a:srgbClr val="0062AC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endParaRPr lang="en-US" sz="3600" b="1" dirty="0" smtClean="0">
              <a:solidFill>
                <a:srgbClr val="0062AC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en-US" sz="3200" dirty="0" smtClean="0">
                <a:solidFill>
                  <a:srgbClr val="002060"/>
                </a:solidFill>
                <a:latin typeface="Cooper Black" pitchFamily="18" charset="0"/>
                <a:ea typeface="Verdana" pitchFamily="34" charset="0"/>
                <a:cs typeface="Verdana" pitchFamily="34" charset="0"/>
              </a:rPr>
              <a:t>ESTAMOS ACOMODADOS E EXPORTANDO PRODUTOS BARATOS</a:t>
            </a:r>
            <a:endParaRPr lang="en-US" sz="3200" dirty="0">
              <a:solidFill>
                <a:srgbClr val="002060"/>
              </a:solidFill>
              <a:latin typeface="Cooper Black" pitchFamily="18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1" name="Retângulo 10"/>
          <p:cNvSpPr/>
          <p:nvPr/>
        </p:nvSpPr>
        <p:spPr>
          <a:xfrm>
            <a:off x="1" y="2762251"/>
            <a:ext cx="9144000" cy="3970318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  <a:buFont typeface="Wingdings" pitchFamily="2" charset="2"/>
              <a:buNone/>
            </a:pPr>
            <a:r>
              <a:rPr lang="en-US" sz="3000" b="1" dirty="0" smtClean="0">
                <a:latin typeface="Verdana" pitchFamily="34" charset="0"/>
              </a:rPr>
              <a:t>▪ Com a </a:t>
            </a:r>
            <a:r>
              <a:rPr lang="en-US" sz="3000" b="1" dirty="0" err="1" smtClean="0">
                <a:latin typeface="Verdana" pitchFamily="34" charset="0"/>
              </a:rPr>
              <a:t>queda</a:t>
            </a:r>
            <a:r>
              <a:rPr lang="en-US" sz="3000" b="1" dirty="0" smtClean="0">
                <a:latin typeface="Verdana" pitchFamily="34" charset="0"/>
              </a:rPr>
              <a:t> das </a:t>
            </a:r>
            <a:r>
              <a:rPr lang="en-US" sz="3000" b="1" dirty="0" err="1" smtClean="0">
                <a:latin typeface="Verdana" pitchFamily="34" charset="0"/>
              </a:rPr>
              <a:t>exportações</a:t>
            </a:r>
            <a:r>
              <a:rPr lang="en-US" sz="3000" b="1" dirty="0" smtClean="0">
                <a:latin typeface="Verdana" pitchFamily="34" charset="0"/>
              </a:rPr>
              <a:t> </a:t>
            </a:r>
            <a:r>
              <a:rPr lang="en-US" sz="3000" b="1" dirty="0" err="1" smtClean="0">
                <a:latin typeface="Verdana" pitchFamily="34" charset="0"/>
              </a:rPr>
              <a:t>estamos</a:t>
            </a:r>
            <a:r>
              <a:rPr lang="en-US" sz="3000" b="1" dirty="0" smtClean="0">
                <a:latin typeface="Verdana" pitchFamily="34" charset="0"/>
              </a:rPr>
              <a:t> </a:t>
            </a:r>
            <a:r>
              <a:rPr lang="en-US" sz="3000" b="1" dirty="0" err="1" smtClean="0">
                <a:latin typeface="Verdana" pitchFamily="34" charset="0"/>
              </a:rPr>
              <a:t>compensando</a:t>
            </a:r>
            <a:r>
              <a:rPr lang="en-US" sz="3000" b="1" dirty="0" smtClean="0">
                <a:latin typeface="Verdana" pitchFamily="34" charset="0"/>
              </a:rPr>
              <a:t> </a:t>
            </a:r>
            <a:r>
              <a:rPr lang="en-US" sz="3000" b="1" dirty="0" err="1" smtClean="0">
                <a:latin typeface="Verdana" pitchFamily="34" charset="0"/>
              </a:rPr>
              <a:t>nossos</a:t>
            </a:r>
            <a:r>
              <a:rPr lang="en-US" sz="3000" b="1" dirty="0" smtClean="0">
                <a:latin typeface="Verdana" pitchFamily="34" charset="0"/>
              </a:rPr>
              <a:t> deficits </a:t>
            </a:r>
            <a:r>
              <a:rPr lang="en-US" sz="3000" b="1" dirty="0" err="1" smtClean="0">
                <a:latin typeface="Verdana" pitchFamily="34" charset="0"/>
              </a:rPr>
              <a:t>financeiros</a:t>
            </a:r>
            <a:r>
              <a:rPr lang="en-US" sz="3000" b="1" dirty="0" smtClean="0">
                <a:latin typeface="Verdana" pitchFamily="34" charset="0"/>
              </a:rPr>
              <a:t> do </a:t>
            </a:r>
            <a:r>
              <a:rPr lang="en-US" sz="3000" b="1" dirty="0" err="1" smtClean="0">
                <a:latin typeface="Verdana" pitchFamily="34" charset="0"/>
              </a:rPr>
              <a:t>comércio</a:t>
            </a:r>
            <a:r>
              <a:rPr lang="en-US" sz="3000" b="1" dirty="0" smtClean="0">
                <a:latin typeface="Verdana" pitchFamily="34" charset="0"/>
              </a:rPr>
              <a:t> exterior, com </a:t>
            </a:r>
            <a:r>
              <a:rPr lang="en-US" sz="3000" b="1" dirty="0" err="1" smtClean="0">
                <a:latin typeface="Verdana" pitchFamily="34" charset="0"/>
              </a:rPr>
              <a:t>entradas</a:t>
            </a:r>
            <a:r>
              <a:rPr lang="en-US" sz="3000" b="1" dirty="0" smtClean="0">
                <a:latin typeface="Verdana" pitchFamily="34" charset="0"/>
              </a:rPr>
              <a:t> de </a:t>
            </a:r>
            <a:r>
              <a:rPr lang="en-US" sz="3000" b="1" dirty="0" err="1" smtClean="0">
                <a:latin typeface="Verdana" pitchFamily="34" charset="0"/>
              </a:rPr>
              <a:t>capitais</a:t>
            </a:r>
            <a:r>
              <a:rPr lang="en-US" sz="3000" b="1" dirty="0" smtClean="0">
                <a:latin typeface="Verdana" pitchFamily="34" charset="0"/>
              </a:rPr>
              <a:t> </a:t>
            </a:r>
            <a:r>
              <a:rPr lang="en-US" sz="3000" b="1" dirty="0" err="1" smtClean="0">
                <a:latin typeface="Verdana" pitchFamily="34" charset="0"/>
              </a:rPr>
              <a:t>estrangeiros</a:t>
            </a:r>
            <a:endParaRPr lang="en-US" sz="3000" b="1" dirty="0" smtClean="0">
              <a:latin typeface="Verdana" pitchFamily="34" charset="0"/>
            </a:endParaRPr>
          </a:p>
          <a:p>
            <a:pPr algn="ctr">
              <a:lnSpc>
                <a:spcPct val="90000"/>
              </a:lnSpc>
              <a:buFont typeface="Wingdings" pitchFamily="2" charset="2"/>
              <a:buNone/>
            </a:pPr>
            <a:endParaRPr lang="en-US" sz="1000" b="1" dirty="0" smtClean="0">
              <a:latin typeface="Verdana" pitchFamily="34" charset="0"/>
            </a:endParaRPr>
          </a:p>
          <a:p>
            <a:pPr algn="ctr">
              <a:lnSpc>
                <a:spcPct val="90000"/>
              </a:lnSpc>
              <a:buFont typeface="Wingdings" pitchFamily="2" charset="2"/>
              <a:buNone/>
            </a:pPr>
            <a:r>
              <a:rPr lang="en-US" sz="3000" b="1" dirty="0" smtClean="0">
                <a:latin typeface="Verdana" pitchFamily="34" charset="0"/>
              </a:rPr>
              <a:t>▪ </a:t>
            </a:r>
            <a:r>
              <a:rPr lang="en-US" sz="3000" b="1" dirty="0" err="1" smtClean="0">
                <a:latin typeface="Verdana" pitchFamily="34" charset="0"/>
              </a:rPr>
              <a:t>Esta</a:t>
            </a:r>
            <a:r>
              <a:rPr lang="en-US" sz="3000" b="1" dirty="0" smtClean="0">
                <a:latin typeface="Verdana" pitchFamily="34" charset="0"/>
              </a:rPr>
              <a:t> </a:t>
            </a:r>
            <a:r>
              <a:rPr lang="en-US" sz="3000" b="1" dirty="0" err="1" smtClean="0">
                <a:latin typeface="Verdana" pitchFamily="34" charset="0"/>
              </a:rPr>
              <a:t>equação</a:t>
            </a:r>
            <a:r>
              <a:rPr lang="en-US" sz="3000" b="1" dirty="0" smtClean="0">
                <a:latin typeface="Verdana" pitchFamily="34" charset="0"/>
              </a:rPr>
              <a:t> </a:t>
            </a:r>
            <a:r>
              <a:rPr lang="en-US" sz="3000" b="1" dirty="0" err="1" smtClean="0">
                <a:latin typeface="Verdana" pitchFamily="34" charset="0"/>
              </a:rPr>
              <a:t>não</a:t>
            </a:r>
            <a:r>
              <a:rPr lang="en-US" sz="3000" b="1" dirty="0" smtClean="0">
                <a:latin typeface="Verdana" pitchFamily="34" charset="0"/>
              </a:rPr>
              <a:t> se </a:t>
            </a:r>
            <a:r>
              <a:rPr lang="en-US" sz="3000" b="1" dirty="0" err="1" smtClean="0">
                <a:latin typeface="Verdana" pitchFamily="34" charset="0"/>
              </a:rPr>
              <a:t>fecha</a:t>
            </a:r>
            <a:r>
              <a:rPr lang="en-US" sz="3000" b="1" dirty="0" smtClean="0">
                <a:latin typeface="Verdana" pitchFamily="34" charset="0"/>
              </a:rPr>
              <a:t> e o </a:t>
            </a:r>
            <a:r>
              <a:rPr lang="en-US" sz="3000" b="1" dirty="0" err="1" smtClean="0">
                <a:latin typeface="Verdana" pitchFamily="34" charset="0"/>
              </a:rPr>
              <a:t>Brasil</a:t>
            </a:r>
            <a:r>
              <a:rPr lang="en-US" sz="3000" b="1" dirty="0" smtClean="0">
                <a:latin typeface="Verdana" pitchFamily="34" charset="0"/>
              </a:rPr>
              <a:t>, </a:t>
            </a:r>
            <a:r>
              <a:rPr lang="en-US" sz="3000" b="1" dirty="0" err="1" smtClean="0">
                <a:latin typeface="Verdana" pitchFamily="34" charset="0"/>
              </a:rPr>
              <a:t>embora</a:t>
            </a:r>
            <a:r>
              <a:rPr lang="en-US" sz="3000" b="1" dirty="0" smtClean="0">
                <a:latin typeface="Verdana" pitchFamily="34" charset="0"/>
              </a:rPr>
              <a:t> </a:t>
            </a:r>
            <a:r>
              <a:rPr lang="en-US" sz="3000" b="1" dirty="0" err="1" smtClean="0">
                <a:latin typeface="Verdana" pitchFamily="34" charset="0"/>
              </a:rPr>
              <a:t>seu</a:t>
            </a:r>
            <a:r>
              <a:rPr lang="en-US" sz="3000" b="1" dirty="0" smtClean="0">
                <a:latin typeface="Verdana" pitchFamily="34" charset="0"/>
              </a:rPr>
              <a:t> </a:t>
            </a:r>
            <a:r>
              <a:rPr lang="en-US" sz="3000" b="1" dirty="0" err="1" smtClean="0">
                <a:latin typeface="Verdana" pitchFamily="34" charset="0"/>
              </a:rPr>
              <a:t>atrativo</a:t>
            </a:r>
            <a:r>
              <a:rPr lang="en-US" sz="3000" b="1" dirty="0" smtClean="0">
                <a:latin typeface="Verdana" pitchFamily="34" charset="0"/>
              </a:rPr>
              <a:t> </a:t>
            </a:r>
            <a:r>
              <a:rPr lang="en-US" sz="3000" b="1" dirty="0" err="1" smtClean="0">
                <a:latin typeface="Verdana" pitchFamily="34" charset="0"/>
              </a:rPr>
              <a:t>mercado</a:t>
            </a:r>
            <a:r>
              <a:rPr lang="en-US" sz="3000" b="1" dirty="0" smtClean="0">
                <a:latin typeface="Verdana" pitchFamily="34" charset="0"/>
              </a:rPr>
              <a:t> </a:t>
            </a:r>
            <a:r>
              <a:rPr lang="en-US" sz="3000" b="1" dirty="0" err="1" smtClean="0">
                <a:latin typeface="Verdana" pitchFamily="34" charset="0"/>
              </a:rPr>
              <a:t>para</a:t>
            </a:r>
            <a:r>
              <a:rPr lang="en-US" sz="3000" b="1" dirty="0" smtClean="0">
                <a:latin typeface="Verdana" pitchFamily="34" charset="0"/>
              </a:rPr>
              <a:t> </a:t>
            </a:r>
            <a:r>
              <a:rPr lang="en-US" sz="3000" b="1" dirty="0" err="1" smtClean="0">
                <a:latin typeface="Verdana" pitchFamily="34" charset="0"/>
              </a:rPr>
              <a:t>produtos</a:t>
            </a:r>
            <a:r>
              <a:rPr lang="en-US" sz="3000" b="1" dirty="0" smtClean="0">
                <a:latin typeface="Verdana" pitchFamily="34" charset="0"/>
              </a:rPr>
              <a:t> </a:t>
            </a:r>
            <a:r>
              <a:rPr lang="en-US" sz="3000" b="1" dirty="0" err="1" smtClean="0">
                <a:latin typeface="Verdana" pitchFamily="34" charset="0"/>
              </a:rPr>
              <a:t>importados</a:t>
            </a:r>
            <a:r>
              <a:rPr lang="en-US" sz="3000" b="1" dirty="0" smtClean="0">
                <a:latin typeface="Verdana" pitchFamily="34" charset="0"/>
              </a:rPr>
              <a:t>, </a:t>
            </a:r>
            <a:r>
              <a:rPr lang="en-US" sz="3000" b="1" dirty="0" err="1" smtClean="0">
                <a:latin typeface="Verdana" pitchFamily="34" charset="0"/>
              </a:rPr>
              <a:t>corre</a:t>
            </a:r>
            <a:r>
              <a:rPr lang="en-US" sz="3000" b="1" dirty="0" smtClean="0">
                <a:latin typeface="Verdana" pitchFamily="34" charset="0"/>
              </a:rPr>
              <a:t> o </a:t>
            </a:r>
            <a:r>
              <a:rPr lang="en-US" sz="3000" b="1" dirty="0" err="1" smtClean="0">
                <a:latin typeface="Verdana" pitchFamily="34" charset="0"/>
              </a:rPr>
              <a:t>risco</a:t>
            </a:r>
            <a:r>
              <a:rPr lang="en-US" sz="3000" b="1" dirty="0" smtClean="0">
                <a:latin typeface="Verdana" pitchFamily="34" charset="0"/>
              </a:rPr>
              <a:t> de </a:t>
            </a:r>
            <a:r>
              <a:rPr lang="en-US" sz="3000" b="1" dirty="0" err="1" smtClean="0">
                <a:latin typeface="Verdana" pitchFamily="34" charset="0"/>
              </a:rPr>
              <a:t>não</a:t>
            </a:r>
            <a:r>
              <a:rPr lang="en-US" sz="3000" b="1" dirty="0" smtClean="0">
                <a:latin typeface="Verdana" pitchFamily="34" charset="0"/>
              </a:rPr>
              <a:t> </a:t>
            </a:r>
            <a:r>
              <a:rPr lang="en-US" sz="3000" b="1" dirty="0" err="1" smtClean="0">
                <a:latin typeface="Verdana" pitchFamily="34" charset="0"/>
              </a:rPr>
              <a:t>mais</a:t>
            </a:r>
            <a:r>
              <a:rPr lang="en-US" sz="3000" b="1" dirty="0" smtClean="0">
                <a:latin typeface="Verdana" pitchFamily="34" charset="0"/>
              </a:rPr>
              <a:t> </a:t>
            </a:r>
            <a:r>
              <a:rPr lang="en-US" sz="3000" b="1" dirty="0" err="1" smtClean="0">
                <a:latin typeface="Verdana" pitchFamily="34" charset="0"/>
              </a:rPr>
              <a:t>gerar</a:t>
            </a:r>
            <a:r>
              <a:rPr lang="en-US" sz="3000" b="1" dirty="0" smtClean="0">
                <a:latin typeface="Verdana" pitchFamily="34" charset="0"/>
              </a:rPr>
              <a:t> </a:t>
            </a:r>
            <a:r>
              <a:rPr lang="en-US" sz="3000" b="1" dirty="0" err="1" smtClean="0">
                <a:latin typeface="Verdana" pitchFamily="34" charset="0"/>
              </a:rPr>
              <a:t>recursos</a:t>
            </a:r>
            <a:r>
              <a:rPr lang="en-US" sz="3000" b="1" dirty="0" smtClean="0">
                <a:latin typeface="Verdana" pitchFamily="34" charset="0"/>
              </a:rPr>
              <a:t> </a:t>
            </a:r>
            <a:r>
              <a:rPr lang="en-US" sz="3000" b="1" dirty="0" err="1" smtClean="0">
                <a:latin typeface="Verdana" pitchFamily="34" charset="0"/>
              </a:rPr>
              <a:t>externos</a:t>
            </a:r>
            <a:r>
              <a:rPr lang="en-US" sz="3000" b="1" dirty="0" smtClean="0">
                <a:latin typeface="Verdana" pitchFamily="34" charset="0"/>
              </a:rPr>
              <a:t> </a:t>
            </a:r>
            <a:r>
              <a:rPr lang="en-US" sz="3000" b="1" dirty="0" err="1" smtClean="0">
                <a:latin typeface="Verdana" pitchFamily="34" charset="0"/>
              </a:rPr>
              <a:t>para</a:t>
            </a:r>
            <a:r>
              <a:rPr lang="en-US" sz="3000" b="1" dirty="0" smtClean="0">
                <a:latin typeface="Verdana" pitchFamily="34" charset="0"/>
              </a:rPr>
              <a:t> </a:t>
            </a:r>
            <a:r>
              <a:rPr lang="en-US" sz="3000" b="1" dirty="0" err="1" smtClean="0">
                <a:latin typeface="Verdana" pitchFamily="34" charset="0"/>
              </a:rPr>
              <a:t>pagar</a:t>
            </a:r>
            <a:r>
              <a:rPr lang="en-US" sz="3000" b="1" dirty="0" smtClean="0">
                <a:latin typeface="Verdana" pitchFamily="34" charset="0"/>
              </a:rPr>
              <a:t> </a:t>
            </a:r>
            <a:r>
              <a:rPr lang="en-US" sz="3000" b="1" dirty="0" err="1" smtClean="0">
                <a:latin typeface="Verdana" pitchFamily="34" charset="0"/>
              </a:rPr>
              <a:t>nossas</a:t>
            </a:r>
            <a:r>
              <a:rPr lang="en-US" sz="3000" b="1" dirty="0" smtClean="0">
                <a:latin typeface="Verdana" pitchFamily="34" charset="0"/>
              </a:rPr>
              <a:t> </a:t>
            </a:r>
            <a:r>
              <a:rPr lang="en-US" sz="3000" b="1" dirty="0" err="1" smtClean="0">
                <a:latin typeface="Verdana" pitchFamily="34" charset="0"/>
              </a:rPr>
              <a:t>crescentes</a:t>
            </a:r>
            <a:r>
              <a:rPr lang="en-US" sz="3000" b="1" dirty="0" smtClean="0">
                <a:latin typeface="Verdana" pitchFamily="34" charset="0"/>
              </a:rPr>
              <a:t> </a:t>
            </a:r>
            <a:r>
              <a:rPr lang="en-US" sz="3000" b="1" dirty="0" err="1" smtClean="0">
                <a:latin typeface="Verdana" pitchFamily="34" charset="0"/>
              </a:rPr>
              <a:t>importações</a:t>
            </a:r>
            <a:endParaRPr lang="en-US" sz="2800" i="1" dirty="0">
              <a:solidFill>
                <a:srgbClr val="FF0000"/>
              </a:solidFill>
              <a:latin typeface="Cooper Black" pitchFamily="18" charset="0"/>
            </a:endParaRPr>
          </a:p>
        </p:txBody>
      </p:sp>
      <p:pic>
        <p:nvPicPr>
          <p:cNvPr id="148482" name="Picture 2" descr="http://2.bp.blogspot.com/-aiEZNsukVZ4/TYSu-XDm5KI/AAAAAAAAB1U/8Tst4Vx28dE/s400/EMB-145%2BGTE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334000" y="-57606"/>
            <a:ext cx="3593234" cy="248656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pt-BR" smtClean="0"/>
          </a:p>
        </p:txBody>
      </p:sp>
      <p:sp>
        <p:nvSpPr>
          <p:cNvPr id="9219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pt-BR" smtClean="0"/>
          </a:p>
        </p:txBody>
      </p:sp>
      <p:pic>
        <p:nvPicPr>
          <p:cNvPr id="9220" name="Picture 3" descr="base_topo_reduzido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77726"/>
            <a:ext cx="9144000" cy="65493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4"/>
          <p:cNvSpPr/>
          <p:nvPr/>
        </p:nvSpPr>
        <p:spPr>
          <a:xfrm>
            <a:off x="0" y="274639"/>
            <a:ext cx="5448300" cy="1916112"/>
          </a:xfrm>
          <a:prstGeom prst="rect">
            <a:avLst/>
          </a:prstGeom>
          <a:solidFill>
            <a:srgbClr val="E6E6E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5448300" y="274639"/>
            <a:ext cx="69850" cy="1916111"/>
          </a:xfrm>
          <a:prstGeom prst="rect">
            <a:avLst/>
          </a:prstGeom>
          <a:solidFill>
            <a:srgbClr val="0062A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223" name="Title 1"/>
          <p:cNvSpPr txBox="1">
            <a:spLocks/>
          </p:cNvSpPr>
          <p:nvPr/>
        </p:nvSpPr>
        <p:spPr bwMode="auto">
          <a:xfrm>
            <a:off x="0" y="471489"/>
            <a:ext cx="5448300" cy="20772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 anchor="b"/>
          <a:lstStyle/>
          <a:p>
            <a:pPr algn="ctr"/>
            <a:r>
              <a:rPr lang="en-US" sz="3600" dirty="0" smtClean="0">
                <a:solidFill>
                  <a:schemeClr val="tx2">
                    <a:lumMod val="75000"/>
                  </a:schemeClr>
                </a:solidFill>
                <a:latin typeface="Cooper Black" pitchFamily="18" charset="0"/>
                <a:ea typeface="Verdana" pitchFamily="34" charset="0"/>
                <a:cs typeface="Verdana" pitchFamily="34" charset="0"/>
              </a:rPr>
              <a:t>O BRASIL NÃO ESTÁ ACOMPANHANDO O MUNDO</a:t>
            </a:r>
          </a:p>
          <a:p>
            <a:pPr algn="ctr"/>
            <a:endParaRPr lang="en-US" sz="3600" b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9224" name="Subtitle 2"/>
          <p:cNvSpPr txBox="1">
            <a:spLocks/>
          </p:cNvSpPr>
          <p:nvPr/>
        </p:nvSpPr>
        <p:spPr bwMode="auto">
          <a:xfrm>
            <a:off x="0" y="2779775"/>
            <a:ext cx="9144000" cy="3411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marL="342900" indent="-342900" algn="ctr">
              <a:spcBef>
                <a:spcPct val="20000"/>
              </a:spcBef>
              <a:buClr>
                <a:srgbClr val="0062AC"/>
              </a:buClr>
              <a:buFont typeface="Arial" charset="0"/>
              <a:buChar char="•"/>
            </a:pPr>
            <a:endParaRPr lang="en-US" sz="3600" b="1" dirty="0" smtClean="0">
              <a:solidFill>
                <a:srgbClr val="00206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4" name="Retângulo 13"/>
          <p:cNvSpPr/>
          <p:nvPr/>
        </p:nvSpPr>
        <p:spPr>
          <a:xfrm>
            <a:off x="0" y="2548712"/>
            <a:ext cx="9144000" cy="45520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pt-BR" sz="28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pt-BR" sz="2800" b="1" dirty="0" smtClean="0">
                <a:latin typeface="Verdana" pitchFamily="34" charset="0"/>
              </a:rPr>
              <a:t>▪ </a:t>
            </a:r>
            <a:r>
              <a:rPr lang="pt-BR" sz="28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70% da população brasileira é </a:t>
            </a:r>
          </a:p>
          <a:p>
            <a:pPr algn="ctr">
              <a:lnSpc>
                <a:spcPct val="90000"/>
              </a:lnSpc>
            </a:pPr>
            <a:r>
              <a:rPr lang="pt-BR" sz="28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analfabeta funcional</a:t>
            </a:r>
          </a:p>
          <a:p>
            <a:pPr algn="ctr">
              <a:lnSpc>
                <a:spcPct val="90000"/>
              </a:lnSpc>
            </a:pPr>
            <a:endParaRPr lang="pt-BR" sz="1000" b="1" dirty="0" smtClean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>
              <a:lnSpc>
                <a:spcPct val="90000"/>
              </a:lnSpc>
            </a:pPr>
            <a:r>
              <a:rPr lang="pt-BR" sz="28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▪ Em 65 países os alunos do Brasil aparecem na 53ª colocação !!!</a:t>
            </a:r>
          </a:p>
          <a:p>
            <a:pPr algn="ctr">
              <a:lnSpc>
                <a:spcPct val="90000"/>
              </a:lnSpc>
            </a:pPr>
            <a:r>
              <a:rPr lang="pt-BR" sz="28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(PISA* 2012)</a:t>
            </a:r>
          </a:p>
          <a:p>
            <a:pPr algn="ctr">
              <a:lnSpc>
                <a:spcPct val="90000"/>
              </a:lnSpc>
            </a:pPr>
            <a:r>
              <a:rPr lang="pt-BR" sz="28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▪ China (1º), Coréia do Sul (2º), </a:t>
            </a:r>
            <a:r>
              <a:rPr lang="pt-BR" sz="2800" b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Finlandia</a:t>
            </a:r>
            <a:r>
              <a:rPr lang="pt-BR" sz="28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3º) </a:t>
            </a:r>
            <a:r>
              <a:rPr lang="pt-BR" sz="2800" b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Hong</a:t>
            </a:r>
            <a:r>
              <a:rPr lang="pt-BR" sz="28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Kong (4º) e Cingapura (5º)</a:t>
            </a:r>
          </a:p>
          <a:p>
            <a:pPr algn="ctr">
              <a:lnSpc>
                <a:spcPct val="90000"/>
              </a:lnSpc>
            </a:pPr>
            <a:endParaRPr lang="pt-BR" sz="1600" b="1" dirty="0" smtClean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>
              <a:lnSpc>
                <a:spcPct val="90000"/>
              </a:lnSpc>
            </a:pPr>
            <a:r>
              <a:rPr lang="pt-BR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Quatro países asiáticos estão vencendo!?!?</a:t>
            </a:r>
          </a:p>
          <a:p>
            <a:pPr algn="ctr">
              <a:lnSpc>
                <a:spcPct val="90000"/>
              </a:lnSpc>
            </a:pPr>
            <a:endParaRPr lang="pt-BR" sz="28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153602" name="Picture 2" descr="http://turismo.culturamix.com/blog/wp-content/gallery/museu-historico-provincial-com-visitas-para-estudantes/museu-historico-provincial-com-visitas-para-estudantes-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223432" y="-170679"/>
            <a:ext cx="2463368" cy="269220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pt-BR" smtClean="0"/>
          </a:p>
        </p:txBody>
      </p:sp>
      <p:sp>
        <p:nvSpPr>
          <p:cNvPr id="9219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pt-BR" smtClean="0"/>
          </a:p>
        </p:txBody>
      </p:sp>
      <p:pic>
        <p:nvPicPr>
          <p:cNvPr id="9220" name="Picture 3" descr="base_topo_reduzido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77726"/>
            <a:ext cx="9144000" cy="65493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4"/>
          <p:cNvSpPr/>
          <p:nvPr/>
        </p:nvSpPr>
        <p:spPr>
          <a:xfrm>
            <a:off x="0" y="274638"/>
            <a:ext cx="5448300" cy="1916113"/>
          </a:xfrm>
          <a:prstGeom prst="rect">
            <a:avLst/>
          </a:prstGeom>
          <a:solidFill>
            <a:srgbClr val="E6E6E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5448300" y="274639"/>
            <a:ext cx="69850" cy="1916112"/>
          </a:xfrm>
          <a:prstGeom prst="rect">
            <a:avLst/>
          </a:prstGeom>
          <a:solidFill>
            <a:srgbClr val="0062A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223" name="Title 1"/>
          <p:cNvSpPr txBox="1">
            <a:spLocks/>
          </p:cNvSpPr>
          <p:nvPr/>
        </p:nvSpPr>
        <p:spPr bwMode="auto">
          <a:xfrm>
            <a:off x="0" y="1011381"/>
            <a:ext cx="5448300" cy="1537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 anchor="b"/>
          <a:lstStyle/>
          <a:p>
            <a:pPr algn="ctr"/>
            <a:endParaRPr lang="en-US" sz="3600" b="1" dirty="0" smtClean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en-US" sz="3200" dirty="0" smtClean="0">
                <a:solidFill>
                  <a:schemeClr val="tx2">
                    <a:lumMod val="75000"/>
                  </a:schemeClr>
                </a:solidFill>
                <a:latin typeface="Cooper Black" pitchFamily="18" charset="0"/>
                <a:ea typeface="Verdana" pitchFamily="34" charset="0"/>
                <a:cs typeface="Verdana" pitchFamily="34" charset="0"/>
              </a:rPr>
              <a:t>O BRASIL PRECISA DE MAIS ENGENHEIROS</a:t>
            </a:r>
          </a:p>
          <a:p>
            <a:pPr algn="ctr"/>
            <a:r>
              <a:rPr lang="en-US" sz="3200" dirty="0" smtClean="0">
                <a:solidFill>
                  <a:schemeClr val="tx2">
                    <a:lumMod val="75000"/>
                  </a:schemeClr>
                </a:solidFill>
                <a:latin typeface="Cooper Black" pitchFamily="18" charset="0"/>
                <a:ea typeface="Verdana" pitchFamily="34" charset="0"/>
                <a:cs typeface="Verdana" pitchFamily="34" charset="0"/>
              </a:rPr>
              <a:t>E TÉCNICOS</a:t>
            </a:r>
          </a:p>
          <a:p>
            <a:pPr algn="ctr"/>
            <a:endParaRPr lang="en-US" sz="3600" b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9224" name="Subtitle 2"/>
          <p:cNvSpPr txBox="1">
            <a:spLocks/>
          </p:cNvSpPr>
          <p:nvPr/>
        </p:nvSpPr>
        <p:spPr bwMode="auto">
          <a:xfrm>
            <a:off x="0" y="2779775"/>
            <a:ext cx="9144000" cy="3411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marL="342900" indent="-342900" algn="ctr">
              <a:spcBef>
                <a:spcPct val="20000"/>
              </a:spcBef>
              <a:buClr>
                <a:srgbClr val="0062AC"/>
              </a:buClr>
              <a:buFont typeface="Arial" charset="0"/>
              <a:buChar char="•"/>
            </a:pPr>
            <a:endParaRPr lang="en-US" sz="3600" b="1" dirty="0" smtClean="0">
              <a:solidFill>
                <a:srgbClr val="00206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4" name="Retângulo 13"/>
          <p:cNvSpPr/>
          <p:nvPr/>
        </p:nvSpPr>
        <p:spPr>
          <a:xfrm>
            <a:off x="0" y="2548712"/>
            <a:ext cx="9144000" cy="42196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r>
              <a:rPr lang="pt-BR" sz="28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pt-BR" sz="2800" b="1" dirty="0" smtClean="0">
                <a:latin typeface="Verdana" pitchFamily="34" charset="0"/>
              </a:rPr>
              <a:t>▪ </a:t>
            </a:r>
            <a:r>
              <a:rPr lang="pt-BR" sz="32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Graduam-se no Brasil </a:t>
            </a:r>
          </a:p>
          <a:p>
            <a:pPr algn="ctr">
              <a:lnSpc>
                <a:spcPct val="90000"/>
              </a:lnSpc>
            </a:pPr>
            <a:r>
              <a:rPr lang="pt-BR" sz="32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menos de 40 mil Engenheiros por ano!</a:t>
            </a:r>
          </a:p>
          <a:p>
            <a:pPr algn="ctr">
              <a:lnSpc>
                <a:spcPct val="90000"/>
              </a:lnSpc>
            </a:pPr>
            <a:endParaRPr lang="pt-BR" sz="1000" b="1" dirty="0" smtClean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>
              <a:lnSpc>
                <a:spcPct val="90000"/>
              </a:lnSpc>
            </a:pPr>
            <a:r>
              <a:rPr lang="pt-BR" sz="32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▪ A Coréia do Sul mais de 120 mil </a:t>
            </a:r>
          </a:p>
          <a:p>
            <a:pPr algn="ctr">
              <a:lnSpc>
                <a:spcPct val="90000"/>
              </a:lnSpc>
            </a:pPr>
            <a:endParaRPr lang="pt-BR" sz="1000" b="1" dirty="0" smtClean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>
              <a:lnSpc>
                <a:spcPct val="90000"/>
              </a:lnSpc>
            </a:pPr>
            <a:r>
              <a:rPr lang="pt-BR" sz="32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▪ A China, cerca de 620 mil Engenheiros</a:t>
            </a:r>
          </a:p>
          <a:p>
            <a:pPr algn="ctr">
              <a:lnSpc>
                <a:spcPct val="90000"/>
              </a:lnSpc>
            </a:pPr>
            <a:endParaRPr lang="pt-BR" sz="10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>
              <a:lnSpc>
                <a:spcPct val="90000"/>
              </a:lnSpc>
            </a:pPr>
            <a:r>
              <a:rPr lang="pt-BR" sz="3600" dirty="0" smtClean="0">
                <a:solidFill>
                  <a:srgbClr val="FF0000"/>
                </a:solidFill>
                <a:latin typeface="Cooper Black" pitchFamily="18" charset="0"/>
                <a:ea typeface="Verdana" pitchFamily="34" charset="0"/>
                <a:cs typeface="Verdana" pitchFamily="34" charset="0"/>
              </a:rPr>
              <a:t>Os países que estão vencendo apresentam índices educacionais, os melhores!</a:t>
            </a:r>
          </a:p>
        </p:txBody>
      </p:sp>
      <p:pic>
        <p:nvPicPr>
          <p:cNvPr id="2" name="Picture 2" descr="http://piadasnerds.com/wp-content/uploads/2010/03/ATT00002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607837" y="-21157"/>
            <a:ext cx="3276968" cy="280093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3" descr="base_topo_reduzido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4146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4"/>
          <p:cNvSpPr/>
          <p:nvPr/>
        </p:nvSpPr>
        <p:spPr>
          <a:xfrm>
            <a:off x="0" y="318656"/>
            <a:ext cx="5719292" cy="2099829"/>
          </a:xfrm>
          <a:prstGeom prst="rect">
            <a:avLst/>
          </a:prstGeom>
          <a:solidFill>
            <a:srgbClr val="E6E6E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Rectangle 5"/>
          <p:cNvSpPr/>
          <p:nvPr/>
        </p:nvSpPr>
        <p:spPr>
          <a:xfrm flipH="1">
            <a:off x="5719289" y="318657"/>
            <a:ext cx="45723" cy="2341412"/>
          </a:xfrm>
          <a:prstGeom prst="rect">
            <a:avLst/>
          </a:prstGeom>
          <a:solidFill>
            <a:srgbClr val="0062A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197" name="Title 1"/>
          <p:cNvSpPr txBox="1">
            <a:spLocks/>
          </p:cNvSpPr>
          <p:nvPr/>
        </p:nvSpPr>
        <p:spPr bwMode="auto">
          <a:xfrm>
            <a:off x="0" y="318657"/>
            <a:ext cx="5719292" cy="1911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 anchor="b"/>
          <a:lstStyle/>
          <a:p>
            <a:pPr algn="ctr"/>
            <a:r>
              <a:rPr lang="en-US" sz="3300" b="1" dirty="0" smtClean="0">
                <a:solidFill>
                  <a:srgbClr val="0671C5"/>
                </a:solidFill>
                <a:latin typeface="Cooper Black" pitchFamily="18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3000" dirty="0" smtClean="0">
                <a:solidFill>
                  <a:srgbClr val="002060"/>
                </a:solidFill>
                <a:latin typeface="Cooper Black" pitchFamily="18" charset="0"/>
                <a:ea typeface="Verdana" pitchFamily="34" charset="0"/>
                <a:cs typeface="Verdana" pitchFamily="34" charset="0"/>
              </a:rPr>
              <a:t>HÁ DÉCADAS QUE OUVIMOS SER O BRASIL UMA NAÇÃO DE GRANDE POTENCIAL</a:t>
            </a:r>
            <a:endParaRPr lang="en-US" sz="3000" dirty="0">
              <a:solidFill>
                <a:srgbClr val="002060"/>
              </a:solidFill>
              <a:latin typeface="Cooper Black" pitchFamily="18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8198" name="Subtitle 2"/>
          <p:cNvSpPr txBox="1">
            <a:spLocks/>
          </p:cNvSpPr>
          <p:nvPr/>
        </p:nvSpPr>
        <p:spPr bwMode="auto">
          <a:xfrm>
            <a:off x="0" y="2418485"/>
            <a:ext cx="9144000" cy="3800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marL="342900" indent="-342900" algn="ctr">
              <a:spcBef>
                <a:spcPct val="20000"/>
              </a:spcBef>
              <a:buClr>
                <a:srgbClr val="0062AC"/>
              </a:buClr>
              <a:defRPr/>
            </a:pPr>
            <a:endParaRPr lang="en-US" sz="2800" b="1" dirty="0">
              <a:solidFill>
                <a:srgbClr val="0062AC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8200" name="Picture 9" descr="Banco de Imagem - planos. fotosearch &#10;- busca de fotos, &#10;imagens e clipart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-420000">
            <a:off x="5894437" y="157824"/>
            <a:ext cx="3168949" cy="23177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CaixaDeTexto 8"/>
          <p:cNvSpPr txBox="1"/>
          <p:nvPr/>
        </p:nvSpPr>
        <p:spPr>
          <a:xfrm>
            <a:off x="48810" y="2660070"/>
            <a:ext cx="9144000" cy="5251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pt-BR" sz="28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▪  Mas h</a:t>
            </a:r>
            <a:r>
              <a:rPr lang="pt-BR" sz="32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á muito o que fazer para tirar milhões de brasileiros da marginalidade educacional para que ganhem qualidade de vida</a:t>
            </a:r>
          </a:p>
          <a:p>
            <a:pPr algn="ctr">
              <a:lnSpc>
                <a:spcPct val="90000"/>
              </a:lnSpc>
            </a:pPr>
            <a:endParaRPr lang="pt-BR" sz="10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>
              <a:lnSpc>
                <a:spcPct val="90000"/>
              </a:lnSpc>
            </a:pPr>
            <a:r>
              <a:rPr lang="pt-BR" sz="32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▪</a:t>
            </a:r>
            <a:r>
              <a:rPr lang="pt-BR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pt-BR" sz="32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Para esse trabalho a participação de todos é essencial!!!</a:t>
            </a:r>
          </a:p>
          <a:p>
            <a:pPr algn="ctr">
              <a:lnSpc>
                <a:spcPct val="90000"/>
              </a:lnSpc>
              <a:spcAft>
                <a:spcPts val="0"/>
              </a:spcAft>
              <a:buNone/>
            </a:pPr>
            <a:endParaRPr lang="pt-BR" sz="1000" b="1" dirty="0" smtClean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>
              <a:lnSpc>
                <a:spcPct val="90000"/>
              </a:lnSpc>
              <a:spcAft>
                <a:spcPts val="0"/>
              </a:spcAft>
              <a:buNone/>
            </a:pPr>
            <a:r>
              <a:rPr lang="pt-BR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oper Black" pitchFamily="18" charset="0"/>
                <a:ea typeface="Verdana" pitchFamily="34" charset="0"/>
                <a:cs typeface="Verdana" pitchFamily="34" charset="0"/>
              </a:rPr>
              <a:t> </a:t>
            </a:r>
            <a:r>
              <a:rPr lang="pt-BR" sz="3200" dirty="0" smtClean="0">
                <a:solidFill>
                  <a:srgbClr val="FF0000"/>
                </a:solidFill>
                <a:latin typeface="Cooper Black" pitchFamily="18" charset="0"/>
                <a:ea typeface="Verdana" pitchFamily="34" charset="0"/>
                <a:cs typeface="Verdana" pitchFamily="34" charset="0"/>
              </a:rPr>
              <a:t>Aberturas legais para as empresas e pessoas físicas </a:t>
            </a:r>
            <a:r>
              <a:rPr lang="pt-BR" sz="3200" dirty="0" err="1" smtClean="0">
                <a:solidFill>
                  <a:srgbClr val="FF0000"/>
                </a:solidFill>
                <a:latin typeface="Cooper Black" pitchFamily="18" charset="0"/>
                <a:ea typeface="Verdana" pitchFamily="34" charset="0"/>
                <a:cs typeface="Verdana" pitchFamily="34" charset="0"/>
              </a:rPr>
              <a:t>contribuirem</a:t>
            </a:r>
            <a:r>
              <a:rPr lang="pt-BR" sz="3200" dirty="0" smtClean="0">
                <a:solidFill>
                  <a:srgbClr val="FF0000"/>
                </a:solidFill>
                <a:latin typeface="Cooper Black" pitchFamily="18" charset="0"/>
                <a:ea typeface="Verdana" pitchFamily="34" charset="0"/>
                <a:cs typeface="Verdana" pitchFamily="34" charset="0"/>
              </a:rPr>
              <a:t> para melhoria da Educação!</a:t>
            </a:r>
          </a:p>
          <a:p>
            <a:pPr algn="ctr">
              <a:lnSpc>
                <a:spcPct val="90000"/>
              </a:lnSpc>
              <a:buNone/>
            </a:pPr>
            <a:endParaRPr lang="pt-BR" sz="1050" b="1" dirty="0" smtClean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>
              <a:lnSpc>
                <a:spcPct val="90000"/>
              </a:lnSpc>
              <a:buNone/>
            </a:pPr>
            <a:endParaRPr lang="pt-BR" sz="2700" b="1" dirty="0" smtClean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>
              <a:lnSpc>
                <a:spcPct val="90000"/>
              </a:lnSpc>
              <a:buNone/>
            </a:pPr>
            <a:endParaRPr lang="pt-BR" sz="2700" b="1" dirty="0" smtClean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pt-BR" smtClean="0"/>
          </a:p>
        </p:txBody>
      </p:sp>
      <p:sp>
        <p:nvSpPr>
          <p:cNvPr id="9219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pt-BR" smtClean="0"/>
          </a:p>
        </p:txBody>
      </p:sp>
      <p:pic>
        <p:nvPicPr>
          <p:cNvPr id="9220" name="Picture 3" descr="base_topo_reduzido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358142"/>
            <a:ext cx="9144000" cy="65493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4"/>
          <p:cNvSpPr/>
          <p:nvPr/>
        </p:nvSpPr>
        <p:spPr>
          <a:xfrm>
            <a:off x="0" y="1"/>
            <a:ext cx="5563868" cy="2190750"/>
          </a:xfrm>
          <a:prstGeom prst="rect">
            <a:avLst/>
          </a:prstGeom>
          <a:solidFill>
            <a:srgbClr val="E6E6E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Rectangle 5"/>
          <p:cNvSpPr/>
          <p:nvPr/>
        </p:nvSpPr>
        <p:spPr>
          <a:xfrm flipH="1">
            <a:off x="5518148" y="1"/>
            <a:ext cx="45719" cy="2190749"/>
          </a:xfrm>
          <a:prstGeom prst="rect">
            <a:avLst/>
          </a:prstGeom>
          <a:solidFill>
            <a:srgbClr val="0062A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223" name="Title 1"/>
          <p:cNvSpPr txBox="1">
            <a:spLocks/>
          </p:cNvSpPr>
          <p:nvPr/>
        </p:nvSpPr>
        <p:spPr bwMode="auto">
          <a:xfrm>
            <a:off x="0" y="1011381"/>
            <a:ext cx="5448300" cy="1537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 anchor="b"/>
          <a:lstStyle/>
          <a:p>
            <a:pPr algn="ctr"/>
            <a:endParaRPr lang="en-US" sz="3600" b="1" dirty="0" smtClean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en-US" sz="3600" dirty="0" smtClean="0">
                <a:solidFill>
                  <a:schemeClr val="tx2">
                    <a:lumMod val="75000"/>
                  </a:schemeClr>
                </a:solidFill>
                <a:latin typeface="Cooper Black" pitchFamily="18" charset="0"/>
                <a:ea typeface="Verdana" pitchFamily="34" charset="0"/>
                <a:cs typeface="Verdana" pitchFamily="34" charset="0"/>
              </a:rPr>
              <a:t>A ESSENCIAL MUDANÇAS DE ROTAS</a:t>
            </a:r>
          </a:p>
          <a:p>
            <a:pPr algn="ctr"/>
            <a:endParaRPr lang="en-US" sz="3600" dirty="0">
              <a:solidFill>
                <a:schemeClr val="tx2"/>
              </a:solidFill>
              <a:latin typeface="Cooper Black" pitchFamily="18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9224" name="Subtitle 2"/>
          <p:cNvSpPr txBox="1">
            <a:spLocks/>
          </p:cNvSpPr>
          <p:nvPr/>
        </p:nvSpPr>
        <p:spPr bwMode="auto">
          <a:xfrm>
            <a:off x="0" y="2779775"/>
            <a:ext cx="9144000" cy="3411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marL="342900" indent="-342900" algn="ctr">
              <a:spcBef>
                <a:spcPct val="20000"/>
              </a:spcBef>
              <a:buClr>
                <a:srgbClr val="0062AC"/>
              </a:buClr>
              <a:buFont typeface="Arial" charset="0"/>
              <a:buChar char="•"/>
            </a:pPr>
            <a:endParaRPr lang="en-US" sz="3600" b="1" dirty="0" smtClean="0">
              <a:solidFill>
                <a:srgbClr val="00206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4" name="Retângulo 13"/>
          <p:cNvSpPr/>
          <p:nvPr/>
        </p:nvSpPr>
        <p:spPr>
          <a:xfrm>
            <a:off x="0" y="2369128"/>
            <a:ext cx="9144000" cy="59370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pt-BR" sz="32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pt-BR" sz="30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▪ </a:t>
            </a:r>
            <a:r>
              <a:rPr lang="pt-BR" sz="3000" b="1" dirty="0" smtClean="0">
                <a:latin typeface="Verdana" pitchFamily="34" charset="0"/>
              </a:rPr>
              <a:t>Com estas rápidas visões de</a:t>
            </a:r>
          </a:p>
          <a:p>
            <a:pPr algn="ctr">
              <a:lnSpc>
                <a:spcPct val="90000"/>
              </a:lnSpc>
            </a:pPr>
            <a:r>
              <a:rPr lang="pt-BR" sz="3000" b="1" dirty="0" smtClean="0">
                <a:latin typeface="Verdana" pitchFamily="34" charset="0"/>
              </a:rPr>
              <a:t>cenários e de números mundiais facilmente se  pode concluir que nosso país não tem o potencial para o </a:t>
            </a:r>
            <a:r>
              <a:rPr lang="pt-BR" sz="4000" dirty="0" smtClean="0">
                <a:solidFill>
                  <a:srgbClr val="FF0000"/>
                </a:solidFill>
                <a:latin typeface="Cooper Black" pitchFamily="18" charset="0"/>
              </a:rPr>
              <a:t>desenvolvimento que aspiramos!!!</a:t>
            </a:r>
          </a:p>
          <a:p>
            <a:pPr algn="ctr">
              <a:lnSpc>
                <a:spcPct val="90000"/>
              </a:lnSpc>
            </a:pPr>
            <a:endParaRPr lang="pt-BR" sz="800" dirty="0" smtClean="0">
              <a:solidFill>
                <a:srgbClr val="FF0000"/>
              </a:solidFill>
              <a:latin typeface="Cooper Black" pitchFamily="18" charset="0"/>
            </a:endParaRPr>
          </a:p>
          <a:p>
            <a:pPr algn="ctr">
              <a:lnSpc>
                <a:spcPct val="90000"/>
              </a:lnSpc>
            </a:pPr>
            <a:r>
              <a:rPr lang="pt-BR" sz="3000" dirty="0" smtClean="0">
                <a:latin typeface="Cooper Black" pitchFamily="18" charset="0"/>
                <a:ea typeface="Verdana" pitchFamily="34" charset="0"/>
                <a:cs typeface="Verdana" pitchFamily="34" charset="0"/>
              </a:rPr>
              <a:t>▪</a:t>
            </a:r>
            <a:r>
              <a:rPr lang="pt-BR" sz="30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Como fazer para </a:t>
            </a:r>
            <a:r>
              <a:rPr lang="pt-BR" sz="3000" b="1" dirty="0" smtClean="0">
                <a:latin typeface="Verdana" pitchFamily="34" charset="0"/>
              </a:rPr>
              <a:t>conquistar uma posição de destaque diante da nossa insuficiente competição claramente demonstrada?</a:t>
            </a:r>
          </a:p>
          <a:p>
            <a:pPr algn="ctr">
              <a:lnSpc>
                <a:spcPct val="90000"/>
              </a:lnSpc>
            </a:pPr>
            <a:r>
              <a:rPr lang="pt-BR" sz="4000" dirty="0" smtClean="0">
                <a:solidFill>
                  <a:srgbClr val="FF0000"/>
                </a:solidFill>
                <a:latin typeface="Cooper Black" pitchFamily="18" charset="0"/>
              </a:rPr>
              <a:t>Mudanças ousadas são essenciais!</a:t>
            </a:r>
          </a:p>
          <a:p>
            <a:pPr algn="ctr">
              <a:lnSpc>
                <a:spcPct val="90000"/>
              </a:lnSpc>
            </a:pPr>
            <a:endParaRPr lang="pt-BR" sz="1000" b="1" dirty="0" smtClean="0">
              <a:latin typeface="Verdana" pitchFamily="34" charset="0"/>
            </a:endParaRPr>
          </a:p>
          <a:p>
            <a:pPr algn="ctr">
              <a:lnSpc>
                <a:spcPct val="90000"/>
              </a:lnSpc>
            </a:pPr>
            <a:endParaRPr lang="pt-BR" sz="10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  <a:p>
            <a:pPr algn="ctr">
              <a:lnSpc>
                <a:spcPct val="90000"/>
              </a:lnSpc>
            </a:pPr>
            <a:endParaRPr lang="pt-BR" sz="3200" b="1" dirty="0" smtClean="0">
              <a:latin typeface="Verdana" pitchFamily="34" charset="0"/>
            </a:endParaRPr>
          </a:p>
          <a:p>
            <a:pPr>
              <a:lnSpc>
                <a:spcPct val="90000"/>
              </a:lnSpc>
            </a:pPr>
            <a:endParaRPr lang="pt-BR" sz="32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150530" name="Picture 2" descr="http://img.youtube.com/vi/UjRwuGsugdE/default.jpg?h=90&amp;w=120&amp;sigh=__sPYqCRATxaUprM6HD5hLgw_gHmI=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871275" y="-122374"/>
            <a:ext cx="3023343" cy="226751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3" descr="base_topo_reduzido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-512618"/>
            <a:ext cx="9144000" cy="69272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4"/>
          <p:cNvSpPr/>
          <p:nvPr/>
        </p:nvSpPr>
        <p:spPr>
          <a:xfrm>
            <a:off x="0" y="0"/>
            <a:ext cx="5719292" cy="2202873"/>
          </a:xfrm>
          <a:prstGeom prst="rect">
            <a:avLst/>
          </a:prstGeom>
          <a:solidFill>
            <a:srgbClr val="E6E6E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Rectangle 5"/>
          <p:cNvSpPr/>
          <p:nvPr/>
        </p:nvSpPr>
        <p:spPr>
          <a:xfrm flipH="1">
            <a:off x="5719289" y="1"/>
            <a:ext cx="45719" cy="2202873"/>
          </a:xfrm>
          <a:prstGeom prst="rect">
            <a:avLst/>
          </a:prstGeom>
          <a:solidFill>
            <a:srgbClr val="0062A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197" name="Title 1"/>
          <p:cNvSpPr txBox="1">
            <a:spLocks/>
          </p:cNvSpPr>
          <p:nvPr/>
        </p:nvSpPr>
        <p:spPr bwMode="auto">
          <a:xfrm>
            <a:off x="0" y="1"/>
            <a:ext cx="5719292" cy="2022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 anchor="b"/>
          <a:lstStyle/>
          <a:p>
            <a:pPr algn="ctr"/>
            <a:r>
              <a:rPr lang="en-US" sz="3300" b="1" dirty="0" smtClean="0">
                <a:solidFill>
                  <a:srgbClr val="0671C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3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3000" dirty="0" smtClean="0">
                <a:solidFill>
                  <a:srgbClr val="002060"/>
                </a:solidFill>
                <a:latin typeface="Cooper Black" pitchFamily="18" charset="0"/>
                <a:ea typeface="Verdana" pitchFamily="34" charset="0"/>
                <a:cs typeface="Verdana" pitchFamily="34" charset="0"/>
              </a:rPr>
              <a:t>ASSIM NOSSA EDUCAÇÃO </a:t>
            </a:r>
          </a:p>
          <a:p>
            <a:pPr algn="ctr"/>
            <a:r>
              <a:rPr lang="en-US" sz="3000" dirty="0" smtClean="0">
                <a:solidFill>
                  <a:srgbClr val="002060"/>
                </a:solidFill>
                <a:latin typeface="Cooper Black" pitchFamily="18" charset="0"/>
                <a:ea typeface="Verdana" pitchFamily="34" charset="0"/>
                <a:cs typeface="Verdana" pitchFamily="34" charset="0"/>
              </a:rPr>
              <a:t>PRECISA GANHAR UMA REAL PRIORIDADE</a:t>
            </a:r>
          </a:p>
          <a:p>
            <a:pPr algn="ctr"/>
            <a:r>
              <a:rPr lang="en-US" sz="3000" dirty="0" smtClean="0">
                <a:solidFill>
                  <a:srgbClr val="002060"/>
                </a:solidFill>
                <a:latin typeface="Cooper Black" pitchFamily="18" charset="0"/>
                <a:ea typeface="Verdana" pitchFamily="34" charset="0"/>
                <a:cs typeface="Verdana" pitchFamily="34" charset="0"/>
              </a:rPr>
              <a:t>NACIONAL</a:t>
            </a:r>
            <a:endParaRPr lang="en-US" sz="3000" dirty="0">
              <a:solidFill>
                <a:srgbClr val="002060"/>
              </a:solidFill>
              <a:latin typeface="Cooper Black" pitchFamily="18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8198" name="Subtitle 2"/>
          <p:cNvSpPr txBox="1">
            <a:spLocks/>
          </p:cNvSpPr>
          <p:nvPr/>
        </p:nvSpPr>
        <p:spPr bwMode="auto">
          <a:xfrm>
            <a:off x="0" y="2418485"/>
            <a:ext cx="9144000" cy="3800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marL="342900" indent="-342900" algn="ctr">
              <a:spcBef>
                <a:spcPct val="20000"/>
              </a:spcBef>
              <a:buClr>
                <a:srgbClr val="0062AC"/>
              </a:buClr>
              <a:defRPr/>
            </a:pPr>
            <a:endParaRPr lang="en-US" sz="2800" b="1" dirty="0">
              <a:solidFill>
                <a:srgbClr val="0062AC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8200" name="Picture 9" descr="Banco de Imagem - planos. fotosearch &#10;- busca de fotos, &#10;imagens e clipart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-420000">
            <a:off x="6194992" y="139442"/>
            <a:ext cx="2853142" cy="20868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CaixaDeTexto 8"/>
          <p:cNvSpPr txBox="1"/>
          <p:nvPr/>
        </p:nvSpPr>
        <p:spPr>
          <a:xfrm>
            <a:off x="0" y="2390774"/>
            <a:ext cx="9144000" cy="43027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  <a:spcAft>
                <a:spcPts val="0"/>
              </a:spcAft>
              <a:buNone/>
            </a:pPr>
            <a:r>
              <a:rPr lang="pt-BR" sz="28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▪ Sairmos da retórica sobre a importância da prioridade para a Educação</a:t>
            </a:r>
          </a:p>
          <a:p>
            <a:pPr algn="ctr">
              <a:lnSpc>
                <a:spcPct val="90000"/>
              </a:lnSpc>
              <a:spcAft>
                <a:spcPts val="0"/>
              </a:spcAft>
              <a:buNone/>
            </a:pPr>
            <a:endParaRPr lang="pt-BR" sz="800" b="1" dirty="0" smtClean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>
              <a:lnSpc>
                <a:spcPct val="90000"/>
              </a:lnSpc>
              <a:spcAft>
                <a:spcPts val="0"/>
              </a:spcAft>
              <a:buNone/>
            </a:pPr>
            <a:r>
              <a:rPr lang="pt-BR" sz="28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▪ Sair da legislação ultrapassada que tem ensejado a repetição de erros que não funcionaram, e não funcionarão!</a:t>
            </a:r>
          </a:p>
          <a:p>
            <a:pPr algn="ctr">
              <a:lnSpc>
                <a:spcPct val="90000"/>
              </a:lnSpc>
              <a:spcAft>
                <a:spcPts val="0"/>
              </a:spcAft>
              <a:buNone/>
            </a:pPr>
            <a:endParaRPr lang="pt-BR" sz="800" b="1" dirty="0" smtClean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>
              <a:lnSpc>
                <a:spcPct val="90000"/>
              </a:lnSpc>
              <a:spcAft>
                <a:spcPts val="0"/>
              </a:spcAft>
              <a:buNone/>
            </a:pPr>
            <a:r>
              <a:rPr lang="pt-BR" sz="28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▪ Consagrar a meritocracia nas indicações para dirigentes educacionais, eliminando os critérios meramente políticos </a:t>
            </a:r>
          </a:p>
          <a:p>
            <a:pPr algn="ctr">
              <a:lnSpc>
                <a:spcPct val="90000"/>
              </a:lnSpc>
              <a:spcAft>
                <a:spcPts val="0"/>
              </a:spcAft>
              <a:buNone/>
            </a:pPr>
            <a:endParaRPr lang="pt-BR" sz="800" b="1" dirty="0" smtClean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>
              <a:lnSpc>
                <a:spcPct val="90000"/>
              </a:lnSpc>
              <a:spcAft>
                <a:spcPts val="0"/>
              </a:spcAft>
              <a:buNone/>
            </a:pPr>
            <a:r>
              <a:rPr lang="pt-BR" sz="28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▪ Reduzir o brutal custo administrativo do sistema educacional brasileiro</a:t>
            </a:r>
            <a:endParaRPr lang="pt-BR" sz="2700" b="1" dirty="0" smtClean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pt-BR" smtClean="0"/>
          </a:p>
        </p:txBody>
      </p:sp>
      <p:sp>
        <p:nvSpPr>
          <p:cNvPr id="9219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pt-BR" smtClean="0"/>
          </a:p>
        </p:txBody>
      </p:sp>
      <p:pic>
        <p:nvPicPr>
          <p:cNvPr id="9220" name="Picture 3" descr="base_topo_reduzido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358142"/>
            <a:ext cx="9144000" cy="65493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4"/>
          <p:cNvSpPr/>
          <p:nvPr/>
        </p:nvSpPr>
        <p:spPr>
          <a:xfrm>
            <a:off x="0" y="1"/>
            <a:ext cx="5563868" cy="2190750"/>
          </a:xfrm>
          <a:prstGeom prst="rect">
            <a:avLst/>
          </a:prstGeom>
          <a:solidFill>
            <a:srgbClr val="E6E6E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Rectangle 5"/>
          <p:cNvSpPr/>
          <p:nvPr/>
        </p:nvSpPr>
        <p:spPr>
          <a:xfrm flipH="1">
            <a:off x="5518148" y="1"/>
            <a:ext cx="45719" cy="2190749"/>
          </a:xfrm>
          <a:prstGeom prst="rect">
            <a:avLst/>
          </a:prstGeom>
          <a:solidFill>
            <a:srgbClr val="0062A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223" name="Title 1"/>
          <p:cNvSpPr txBox="1">
            <a:spLocks/>
          </p:cNvSpPr>
          <p:nvPr/>
        </p:nvSpPr>
        <p:spPr bwMode="auto">
          <a:xfrm>
            <a:off x="0" y="0"/>
            <a:ext cx="5448300" cy="20089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 anchor="b"/>
          <a:lstStyle/>
          <a:p>
            <a:pPr algn="ctr"/>
            <a:endParaRPr lang="en-US" sz="3600" b="1" dirty="0" smtClean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en-US" sz="3600" dirty="0" smtClean="0">
                <a:solidFill>
                  <a:schemeClr val="tx2">
                    <a:lumMod val="75000"/>
                  </a:schemeClr>
                </a:solidFill>
                <a:latin typeface="Cooper Black" pitchFamily="18" charset="0"/>
                <a:ea typeface="Verdana" pitchFamily="34" charset="0"/>
                <a:cs typeface="Verdana" pitchFamily="34" charset="0"/>
              </a:rPr>
              <a:t>NOVAS FORMAS DE GERENCIAR A EDUCAÇÃO</a:t>
            </a:r>
            <a:endParaRPr lang="en-US" sz="3600" dirty="0">
              <a:solidFill>
                <a:schemeClr val="tx2"/>
              </a:solidFill>
              <a:latin typeface="Cooper Black" pitchFamily="18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9224" name="Subtitle 2"/>
          <p:cNvSpPr txBox="1">
            <a:spLocks/>
          </p:cNvSpPr>
          <p:nvPr/>
        </p:nvSpPr>
        <p:spPr bwMode="auto">
          <a:xfrm>
            <a:off x="0" y="2779775"/>
            <a:ext cx="9144000" cy="3411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marL="342900" indent="-342900" algn="ctr">
              <a:spcBef>
                <a:spcPct val="20000"/>
              </a:spcBef>
              <a:buClr>
                <a:srgbClr val="0062AC"/>
              </a:buClr>
              <a:buFont typeface="Arial" charset="0"/>
              <a:buChar char="•"/>
            </a:pPr>
            <a:endParaRPr lang="en-US" sz="3600" b="1" dirty="0" smtClean="0">
              <a:solidFill>
                <a:srgbClr val="00206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4" name="Retângulo 13"/>
          <p:cNvSpPr/>
          <p:nvPr/>
        </p:nvSpPr>
        <p:spPr>
          <a:xfrm>
            <a:off x="0" y="2410690"/>
            <a:ext cx="9144000" cy="56877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pt-BR" sz="32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pt-BR" sz="30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▪ Precisamos de um choque de Gestão</a:t>
            </a:r>
          </a:p>
          <a:p>
            <a:pPr algn="ctr">
              <a:lnSpc>
                <a:spcPct val="90000"/>
              </a:lnSpc>
            </a:pPr>
            <a:endParaRPr lang="pt-BR" sz="800" b="1" dirty="0" smtClean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>
              <a:lnSpc>
                <a:spcPct val="90000"/>
              </a:lnSpc>
            </a:pPr>
            <a:r>
              <a:rPr lang="pt-BR" sz="30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▪ Certamente por estratégias bem discutidas e estabelecidas</a:t>
            </a:r>
          </a:p>
          <a:p>
            <a:pPr algn="ctr">
              <a:lnSpc>
                <a:spcPct val="90000"/>
              </a:lnSpc>
            </a:pPr>
            <a:endParaRPr lang="pt-BR" sz="800" b="1" dirty="0" smtClean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>
              <a:lnSpc>
                <a:spcPct val="90000"/>
              </a:lnSpc>
            </a:pPr>
            <a:r>
              <a:rPr lang="pt-BR" sz="30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▪ Melhoria da eficácia administrativa</a:t>
            </a:r>
          </a:p>
          <a:p>
            <a:pPr algn="ctr">
              <a:lnSpc>
                <a:spcPct val="90000"/>
              </a:lnSpc>
            </a:pPr>
            <a:endParaRPr lang="pt-BR" sz="800" b="1" dirty="0" smtClean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>
              <a:lnSpc>
                <a:spcPct val="90000"/>
              </a:lnSpc>
            </a:pPr>
            <a:r>
              <a:rPr lang="pt-BR" sz="30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▪ O sistema gerencial sob o comando do Ministério da Educação mostra-se ineficaz</a:t>
            </a:r>
          </a:p>
          <a:p>
            <a:pPr algn="ctr">
              <a:lnSpc>
                <a:spcPct val="90000"/>
              </a:lnSpc>
            </a:pPr>
            <a:endParaRPr lang="pt-BR" sz="800" b="1" dirty="0" smtClean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>
              <a:lnSpc>
                <a:spcPct val="90000"/>
              </a:lnSpc>
            </a:pPr>
            <a:r>
              <a:rPr lang="pt-BR" sz="30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▪ Estamos num país continental e a descentralização torna-se essencial</a:t>
            </a:r>
          </a:p>
          <a:p>
            <a:pPr algn="ctr">
              <a:lnSpc>
                <a:spcPct val="90000"/>
              </a:lnSpc>
            </a:pPr>
            <a:endParaRPr lang="pt-BR" sz="3600" dirty="0" smtClean="0">
              <a:solidFill>
                <a:srgbClr val="FF0000"/>
              </a:solidFill>
              <a:latin typeface="Cooper Black" pitchFamily="18" charset="0"/>
              <a:ea typeface="Verdana" pitchFamily="34" charset="0"/>
              <a:cs typeface="Verdana" pitchFamily="34" charset="0"/>
            </a:endParaRPr>
          </a:p>
          <a:p>
            <a:pPr algn="ctr">
              <a:lnSpc>
                <a:spcPct val="90000"/>
              </a:lnSpc>
            </a:pPr>
            <a:endParaRPr lang="pt-BR" sz="32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>
              <a:lnSpc>
                <a:spcPct val="90000"/>
              </a:lnSpc>
            </a:pPr>
            <a:endParaRPr lang="pt-BR" sz="32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151554" name="Picture 2" descr="http://2.bp.blogspot.com/-LhZPRc5k8Ps/UGcGPqM_KDI/AAAAAAAAAC8/H9FMwChjubY/s1600/bigstockphoto_World_Peace_1510068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63491" y="-151321"/>
            <a:ext cx="3186545" cy="234207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12" descr="base_topo_reduzido.pn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525" y="48768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Rectangle 9"/>
          <p:cNvSpPr/>
          <p:nvPr/>
        </p:nvSpPr>
        <p:spPr>
          <a:xfrm>
            <a:off x="0" y="192090"/>
            <a:ext cx="5518150" cy="2403192"/>
          </a:xfrm>
          <a:prstGeom prst="rect">
            <a:avLst/>
          </a:prstGeom>
          <a:solidFill>
            <a:srgbClr val="E6E6E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8436" name="Title 1"/>
          <p:cNvSpPr txBox="1">
            <a:spLocks/>
          </p:cNvSpPr>
          <p:nvPr/>
        </p:nvSpPr>
        <p:spPr bwMode="auto">
          <a:xfrm>
            <a:off x="329184" y="900835"/>
            <a:ext cx="5188966" cy="16944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 anchor="b"/>
          <a:lstStyle/>
          <a:p>
            <a:pPr algn="ctr"/>
            <a:endParaRPr lang="en-US" sz="3200" b="1" dirty="0" smtClean="0">
              <a:solidFill>
                <a:srgbClr val="0062AC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en-US" sz="3600" dirty="0" smtClean="0">
                <a:solidFill>
                  <a:schemeClr val="tx2">
                    <a:lumMod val="75000"/>
                  </a:schemeClr>
                </a:solidFill>
                <a:latin typeface="Cooper Black" pitchFamily="18" charset="0"/>
                <a:ea typeface="Verdana" pitchFamily="34" charset="0"/>
                <a:cs typeface="Verdana" pitchFamily="34" charset="0"/>
              </a:rPr>
              <a:t>HÁ RAZOÁVEL CONSENSO SOBRE A AGENDA DA NOSSA EDUCAÇÃO</a:t>
            </a:r>
            <a:endParaRPr lang="en-US" sz="3600" dirty="0">
              <a:solidFill>
                <a:schemeClr val="tx2">
                  <a:lumMod val="75000"/>
                </a:schemeClr>
              </a:solidFill>
              <a:latin typeface="Cooper Black" pitchFamily="18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8438" name="Subtitle 2"/>
          <p:cNvSpPr txBox="1">
            <a:spLocks/>
          </p:cNvSpPr>
          <p:nvPr/>
        </p:nvSpPr>
        <p:spPr bwMode="auto">
          <a:xfrm>
            <a:off x="329184" y="2595282"/>
            <a:ext cx="8506841" cy="29974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marL="342900" indent="-342900" algn="ctr">
              <a:spcBef>
                <a:spcPct val="20000"/>
              </a:spcBef>
              <a:buClr>
                <a:srgbClr val="0062AC"/>
              </a:buClr>
            </a:pPr>
            <a:endParaRPr lang="en-US" sz="2800" b="1" dirty="0">
              <a:solidFill>
                <a:srgbClr val="0000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1" name="Retângulo 10"/>
          <p:cNvSpPr/>
          <p:nvPr/>
        </p:nvSpPr>
        <p:spPr>
          <a:xfrm>
            <a:off x="9525" y="2992581"/>
            <a:ext cx="9134475" cy="43027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  <a:buFont typeface="Wingdings" pitchFamily="2" charset="2"/>
              <a:buNone/>
            </a:pPr>
            <a:r>
              <a:rPr lang="pt-BR" sz="3200" b="1" dirty="0" smtClean="0">
                <a:latin typeface="Verdana" pitchFamily="34" charset="0"/>
              </a:rPr>
              <a:t>▪ Cobertura da Educação Pré-Escolar, incluindo o período Pré-Infantil </a:t>
            </a:r>
          </a:p>
          <a:p>
            <a:pPr algn="ctr">
              <a:lnSpc>
                <a:spcPct val="90000"/>
              </a:lnSpc>
              <a:buFont typeface="Wingdings" pitchFamily="2" charset="2"/>
              <a:buNone/>
            </a:pPr>
            <a:endParaRPr lang="pt-BR" sz="800" b="1" dirty="0" smtClean="0">
              <a:latin typeface="Verdana" pitchFamily="34" charset="0"/>
            </a:endParaRPr>
          </a:p>
          <a:p>
            <a:pPr algn="ctr">
              <a:lnSpc>
                <a:spcPct val="90000"/>
              </a:lnSpc>
              <a:buFont typeface="Wingdings" pitchFamily="2" charset="2"/>
              <a:buNone/>
            </a:pPr>
            <a:r>
              <a:rPr lang="pt-BR" sz="3200" b="1" dirty="0" smtClean="0">
                <a:latin typeface="Verdana" pitchFamily="34" charset="0"/>
              </a:rPr>
              <a:t>▪ Melhorar a Educação Fundamental com implementação de maior motivação</a:t>
            </a:r>
          </a:p>
          <a:p>
            <a:pPr algn="ctr">
              <a:lnSpc>
                <a:spcPct val="90000"/>
              </a:lnSpc>
              <a:buFont typeface="Wingdings" pitchFamily="2" charset="2"/>
              <a:buNone/>
            </a:pPr>
            <a:endParaRPr lang="pt-BR" sz="800" b="1" dirty="0" smtClean="0">
              <a:latin typeface="Verdana" pitchFamily="34" charset="0"/>
            </a:endParaRPr>
          </a:p>
          <a:p>
            <a:pPr algn="ctr">
              <a:lnSpc>
                <a:spcPct val="90000"/>
              </a:lnSpc>
              <a:buFont typeface="Wingdings" pitchFamily="2" charset="2"/>
              <a:buNone/>
            </a:pPr>
            <a:r>
              <a:rPr lang="pt-BR" sz="3200" b="1" dirty="0" smtClean="0">
                <a:latin typeface="Verdana" pitchFamily="34" charset="0"/>
              </a:rPr>
              <a:t>▪ No Ensino Médio há problemas sérios de relevância e conteúdo, tendo como resultado uma acentuada evasão</a:t>
            </a:r>
          </a:p>
          <a:p>
            <a:pPr algn="ctr">
              <a:lnSpc>
                <a:spcPct val="90000"/>
              </a:lnSpc>
              <a:buFont typeface="Wingdings" pitchFamily="2" charset="2"/>
              <a:buNone/>
            </a:pPr>
            <a:endParaRPr lang="pt-BR" sz="3200" b="1" dirty="0" smtClean="0">
              <a:latin typeface="Verdana" pitchFamily="34" charset="0"/>
            </a:endParaRPr>
          </a:p>
        </p:txBody>
      </p:sp>
      <p:pic>
        <p:nvPicPr>
          <p:cNvPr id="83970" name="Picture 2" descr="http://portais.org/_regress/files/futuro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29868" y="192089"/>
            <a:ext cx="2817282" cy="211296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3" descr="base_topo_reduzido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-512618"/>
            <a:ext cx="9144000" cy="69272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4"/>
          <p:cNvSpPr/>
          <p:nvPr/>
        </p:nvSpPr>
        <p:spPr>
          <a:xfrm>
            <a:off x="0" y="0"/>
            <a:ext cx="5719292" cy="2202873"/>
          </a:xfrm>
          <a:prstGeom prst="rect">
            <a:avLst/>
          </a:prstGeom>
          <a:solidFill>
            <a:srgbClr val="E6E6E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Rectangle 5"/>
          <p:cNvSpPr/>
          <p:nvPr/>
        </p:nvSpPr>
        <p:spPr>
          <a:xfrm flipH="1">
            <a:off x="5719289" y="1"/>
            <a:ext cx="45719" cy="2202873"/>
          </a:xfrm>
          <a:prstGeom prst="rect">
            <a:avLst/>
          </a:prstGeom>
          <a:solidFill>
            <a:srgbClr val="0062A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197" name="Title 1"/>
          <p:cNvSpPr txBox="1">
            <a:spLocks/>
          </p:cNvSpPr>
          <p:nvPr/>
        </p:nvSpPr>
        <p:spPr bwMode="auto">
          <a:xfrm>
            <a:off x="0" y="1"/>
            <a:ext cx="5719292" cy="1717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 anchor="b"/>
          <a:lstStyle/>
          <a:p>
            <a:pPr algn="ctr"/>
            <a:r>
              <a:rPr lang="en-US" sz="3300" b="1" dirty="0" smtClean="0">
                <a:solidFill>
                  <a:srgbClr val="0671C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3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 NO NÍVEL SUPERIOR PREDOMINAM AS INSTITUIÇÕES PRIVADAS</a:t>
            </a:r>
            <a:endParaRPr lang="en-US" sz="3000" dirty="0">
              <a:solidFill>
                <a:srgbClr val="002060"/>
              </a:solidFill>
              <a:latin typeface="Cooper Black" pitchFamily="18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8198" name="Subtitle 2"/>
          <p:cNvSpPr txBox="1">
            <a:spLocks/>
          </p:cNvSpPr>
          <p:nvPr/>
        </p:nvSpPr>
        <p:spPr bwMode="auto">
          <a:xfrm>
            <a:off x="0" y="2418485"/>
            <a:ext cx="9144000" cy="3800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marL="342900" indent="-342900" algn="ctr">
              <a:spcBef>
                <a:spcPct val="20000"/>
              </a:spcBef>
              <a:buClr>
                <a:srgbClr val="0062AC"/>
              </a:buClr>
              <a:defRPr/>
            </a:pPr>
            <a:endParaRPr lang="en-US" sz="2800" b="1" dirty="0">
              <a:solidFill>
                <a:srgbClr val="0062AC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8200" name="Picture 9" descr="Banco de Imagem - planos. fotosearch &#10;- busca de fotos, &#10;imagens e clipart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-420000">
            <a:off x="6194992" y="139442"/>
            <a:ext cx="2853142" cy="20868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CaixaDeTexto 8"/>
          <p:cNvSpPr txBox="1"/>
          <p:nvPr/>
        </p:nvSpPr>
        <p:spPr>
          <a:xfrm>
            <a:off x="0" y="2390774"/>
            <a:ext cx="9144000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  <a:spcAft>
                <a:spcPts val="0"/>
              </a:spcAft>
              <a:buNone/>
            </a:pPr>
            <a:r>
              <a:rPr lang="pt-BR" sz="28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▪ Seus alunos (hoje da ordem de 70% dos jovens em graduação) são tributados</a:t>
            </a:r>
          </a:p>
          <a:p>
            <a:pPr algn="ctr">
              <a:lnSpc>
                <a:spcPct val="90000"/>
              </a:lnSpc>
              <a:spcAft>
                <a:spcPts val="0"/>
              </a:spcAft>
              <a:buNone/>
            </a:pPr>
            <a:endParaRPr lang="pt-BR" sz="1000" b="1" dirty="0" smtClean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>
              <a:lnSpc>
                <a:spcPct val="90000"/>
              </a:lnSpc>
              <a:spcAft>
                <a:spcPts val="0"/>
              </a:spcAft>
              <a:buNone/>
            </a:pPr>
            <a:r>
              <a:rPr lang="pt-BR" sz="28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▪ Todas as doações ou contribuições de PF e PJ para as  Escolas brasileiras igualmente são tributadas</a:t>
            </a:r>
            <a:endParaRPr lang="pt-BR" sz="1000" b="1" dirty="0" smtClean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>
              <a:lnSpc>
                <a:spcPct val="90000"/>
              </a:lnSpc>
              <a:spcAft>
                <a:spcPts val="0"/>
              </a:spcAft>
              <a:buNone/>
            </a:pPr>
            <a:endParaRPr lang="pt-BR" sz="1000" b="1" dirty="0" smtClean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>
              <a:lnSpc>
                <a:spcPct val="90000"/>
              </a:lnSpc>
              <a:spcAft>
                <a:spcPts val="0"/>
              </a:spcAft>
              <a:buNone/>
            </a:pPr>
            <a:r>
              <a:rPr lang="pt-BR" sz="28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▪ Os dispêndios das empresas que promovem educação e treinamento para seus empregados são enquadrados pelo INSS como “salário indireto”, obrigando ao recolhimento de Encargos Sociais</a:t>
            </a:r>
            <a:endParaRPr lang="pt-BR" sz="2700" b="1" dirty="0" smtClean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3" descr="base_topo_reduzido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51384" y="-760082"/>
            <a:ext cx="9144000" cy="69272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4"/>
          <p:cNvSpPr/>
          <p:nvPr/>
        </p:nvSpPr>
        <p:spPr>
          <a:xfrm>
            <a:off x="0" y="-512618"/>
            <a:ext cx="5719292" cy="2715491"/>
          </a:xfrm>
          <a:prstGeom prst="rect">
            <a:avLst/>
          </a:prstGeom>
          <a:solidFill>
            <a:srgbClr val="E6E6E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Rectangle 5"/>
          <p:cNvSpPr/>
          <p:nvPr/>
        </p:nvSpPr>
        <p:spPr>
          <a:xfrm flipH="1">
            <a:off x="5719288" y="-512617"/>
            <a:ext cx="45719" cy="2715492"/>
          </a:xfrm>
          <a:prstGeom prst="rect">
            <a:avLst/>
          </a:prstGeom>
          <a:solidFill>
            <a:srgbClr val="0062A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197" name="Title 1"/>
          <p:cNvSpPr txBox="1">
            <a:spLocks/>
          </p:cNvSpPr>
          <p:nvPr/>
        </p:nvSpPr>
        <p:spPr bwMode="auto">
          <a:xfrm>
            <a:off x="0" y="4"/>
            <a:ext cx="5719292" cy="18980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 anchor="b"/>
          <a:lstStyle/>
          <a:p>
            <a:pPr algn="ctr"/>
            <a:r>
              <a:rPr lang="en-US" sz="2900" b="1" dirty="0" smtClean="0">
                <a:solidFill>
                  <a:srgbClr val="0671C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29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 A GRADUAÇÃO SUPERIOR É O RESULTADO DE UM PROCESSO QUE COMEÇA NA INFÂNCIA</a:t>
            </a:r>
            <a:endParaRPr lang="en-US" sz="2900" dirty="0">
              <a:solidFill>
                <a:srgbClr val="002060"/>
              </a:solidFill>
              <a:latin typeface="Cooper Black" pitchFamily="18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8198" name="Subtitle 2"/>
          <p:cNvSpPr txBox="1">
            <a:spLocks/>
          </p:cNvSpPr>
          <p:nvPr/>
        </p:nvSpPr>
        <p:spPr bwMode="auto">
          <a:xfrm>
            <a:off x="0" y="2418485"/>
            <a:ext cx="9144000" cy="3800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marL="342900" indent="-342900" algn="ctr">
              <a:spcBef>
                <a:spcPct val="20000"/>
              </a:spcBef>
              <a:buClr>
                <a:srgbClr val="0062AC"/>
              </a:buClr>
              <a:defRPr/>
            </a:pPr>
            <a:endParaRPr lang="en-US" sz="2800" b="1" dirty="0">
              <a:solidFill>
                <a:srgbClr val="0062AC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9" name="CaixaDeTexto 8"/>
          <p:cNvSpPr txBox="1"/>
          <p:nvPr/>
        </p:nvSpPr>
        <p:spPr>
          <a:xfrm>
            <a:off x="0" y="2390774"/>
            <a:ext cx="9144000" cy="37764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  <a:spcAft>
                <a:spcPts val="0"/>
              </a:spcAft>
              <a:buNone/>
            </a:pPr>
            <a:r>
              <a:rPr lang="pt-BR" sz="28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▪ </a:t>
            </a:r>
            <a:r>
              <a:rPr lang="pt-BR" sz="32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Assim, toda a vida dos brasileiros, desde a infância até a idade adulta, precisa ser assistida e apoiada pela sociedade</a:t>
            </a:r>
          </a:p>
          <a:p>
            <a:pPr algn="ctr">
              <a:lnSpc>
                <a:spcPct val="90000"/>
              </a:lnSpc>
              <a:spcAft>
                <a:spcPts val="0"/>
              </a:spcAft>
              <a:buNone/>
            </a:pPr>
            <a:endParaRPr lang="pt-BR" sz="1000" b="1" dirty="0" smtClean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>
              <a:lnSpc>
                <a:spcPct val="90000"/>
              </a:lnSpc>
              <a:spcAft>
                <a:spcPts val="0"/>
              </a:spcAft>
              <a:buNone/>
            </a:pPr>
            <a:r>
              <a:rPr lang="pt-BR" sz="32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▪ É um processo contínuo de dedicação de todos, sobretudo dos pais, cabendo ao país fornecer e aprimorar os meios, em todo o território da Nação</a:t>
            </a:r>
          </a:p>
        </p:txBody>
      </p:sp>
      <p:pic>
        <p:nvPicPr>
          <p:cNvPr id="146436" name="Picture 4" descr="http://l.thumbs.canstockphoto.com/canstock0201183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975350" y="-235527"/>
            <a:ext cx="3117266" cy="24384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3" descr="base_topo_reduzido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" y="0"/>
            <a:ext cx="9258299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Rectangle 10"/>
          <p:cNvSpPr/>
          <p:nvPr/>
        </p:nvSpPr>
        <p:spPr>
          <a:xfrm>
            <a:off x="0" y="263236"/>
            <a:ext cx="5518150" cy="2319627"/>
          </a:xfrm>
          <a:prstGeom prst="rect">
            <a:avLst/>
          </a:prstGeom>
          <a:solidFill>
            <a:srgbClr val="E6E6E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3" name="Rectangle 12"/>
          <p:cNvSpPr/>
          <p:nvPr/>
        </p:nvSpPr>
        <p:spPr>
          <a:xfrm flipH="1">
            <a:off x="5518149" y="263236"/>
            <a:ext cx="45719" cy="2319627"/>
          </a:xfrm>
          <a:prstGeom prst="rect">
            <a:avLst/>
          </a:prstGeom>
          <a:solidFill>
            <a:srgbClr val="0062A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077" name="Title 1"/>
          <p:cNvSpPr>
            <a:spLocks noGrp="1"/>
          </p:cNvSpPr>
          <p:nvPr>
            <p:ph type="ctrTitle"/>
          </p:nvPr>
        </p:nvSpPr>
        <p:spPr>
          <a:xfrm>
            <a:off x="114299" y="909639"/>
            <a:ext cx="5334001" cy="1501052"/>
          </a:xfrm>
        </p:spPr>
        <p:txBody>
          <a:bodyPr lIns="0" tIns="0" rIns="0" bIns="0" anchor="b"/>
          <a:lstStyle/>
          <a:p>
            <a:pPr eaLnBrk="1" hangingPunct="1"/>
            <a:r>
              <a:rPr lang="en-US" sz="36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oper Black" pitchFamily="18" charset="0"/>
                <a:ea typeface="Verdana" pitchFamily="34" charset="0"/>
                <a:cs typeface="Verdana" pitchFamily="34" charset="0"/>
              </a:rPr>
              <a:t>O MUNDO DESAFIADOR </a:t>
            </a:r>
            <a:br>
              <a:rPr lang="en-US" sz="36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oper Black" pitchFamily="18" charset="0"/>
                <a:ea typeface="Verdana" pitchFamily="34" charset="0"/>
                <a:cs typeface="Verdana" pitchFamily="34" charset="0"/>
              </a:rPr>
            </a:br>
            <a:r>
              <a:rPr lang="en-US" sz="36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oper Black" pitchFamily="18" charset="0"/>
                <a:ea typeface="Verdana" pitchFamily="34" charset="0"/>
                <a:cs typeface="Verdana" pitchFamily="34" charset="0"/>
              </a:rPr>
              <a:t>AVANÇA COM VELOCIDADE </a:t>
            </a:r>
          </a:p>
        </p:txBody>
      </p:sp>
      <p:sp>
        <p:nvSpPr>
          <p:cNvPr id="3078" name="Subtitle 2"/>
          <p:cNvSpPr>
            <a:spLocks noGrp="1"/>
          </p:cNvSpPr>
          <p:nvPr>
            <p:ph type="subTitle" idx="1"/>
          </p:nvPr>
        </p:nvSpPr>
        <p:spPr>
          <a:xfrm>
            <a:off x="114299" y="2865438"/>
            <a:ext cx="9029701" cy="3840162"/>
          </a:xfrm>
          <a:noFill/>
          <a:ln>
            <a:noFill/>
          </a:ln>
          <a:effectLst/>
        </p:spPr>
        <p:txBody>
          <a:bodyPr lIns="0" tIns="0" rIns="0" bIns="0"/>
          <a:lstStyle/>
          <a:p>
            <a:pPr eaLnBrk="1" hangingPunct="1">
              <a:spcBef>
                <a:spcPts val="600"/>
              </a:spcBef>
            </a:pPr>
            <a:r>
              <a:rPr lang="pt-BR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</a:rPr>
              <a:t>O “NOVO” está vencendo! </a:t>
            </a:r>
            <a:br>
              <a:rPr lang="pt-BR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</a:rPr>
            </a:br>
            <a:r>
              <a:rPr lang="pt-BR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</a:rPr>
              <a:t>Tudo está sendo mudado!</a:t>
            </a:r>
          </a:p>
          <a:p>
            <a:pPr eaLnBrk="1" hangingPunct="1">
              <a:spcBef>
                <a:spcPts val="600"/>
              </a:spcBef>
            </a:pPr>
            <a:r>
              <a:rPr lang="pt-BR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</a:rPr>
              <a:t> Um produto ou serviço inovador</a:t>
            </a:r>
            <a:endParaRPr lang="pt-BR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3080" name="Picture 4" descr="shutterstock_3205380.pn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52027" y="0"/>
            <a:ext cx="4690436" cy="2865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CaixaDeTexto 8"/>
          <p:cNvSpPr txBox="1"/>
          <p:nvPr/>
        </p:nvSpPr>
        <p:spPr>
          <a:xfrm>
            <a:off x="1" y="4752109"/>
            <a:ext cx="9143999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000" dirty="0" smtClean="0">
                <a:solidFill>
                  <a:srgbClr val="FF0000"/>
                </a:solidFill>
                <a:latin typeface="Cooper Black" pitchFamily="18" charset="0"/>
                <a:ea typeface="Verdana" pitchFamily="34" charset="0"/>
                <a:cs typeface="Verdana" pitchFamily="34" charset="0"/>
              </a:rPr>
              <a:t>A COMPETIÇÃO É GLOBAL NO MUNDO E</a:t>
            </a:r>
          </a:p>
          <a:p>
            <a:pPr algn="ctr"/>
            <a:r>
              <a:rPr lang="pt-BR" sz="4000" dirty="0" smtClean="0">
                <a:solidFill>
                  <a:srgbClr val="FF0000"/>
                </a:solidFill>
                <a:latin typeface="Cooper Black" pitchFamily="18" charset="0"/>
                <a:ea typeface="Verdana" pitchFamily="34" charset="0"/>
                <a:cs typeface="Verdana" pitchFamily="34" charset="0"/>
              </a:rPr>
              <a:t> OCUPA NOVOS ESPAÇOS!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pt-BR" smtClean="0"/>
          </a:p>
        </p:txBody>
      </p:sp>
      <p:sp>
        <p:nvSpPr>
          <p:cNvPr id="1024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pt-BR" smtClean="0"/>
          </a:p>
        </p:txBody>
      </p:sp>
      <p:pic>
        <p:nvPicPr>
          <p:cNvPr id="10244" name="Picture 3" descr="base_topo_reduzido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6640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4"/>
          <p:cNvSpPr/>
          <p:nvPr/>
        </p:nvSpPr>
        <p:spPr>
          <a:xfrm>
            <a:off x="0" y="274639"/>
            <a:ext cx="5848350" cy="2087562"/>
          </a:xfrm>
          <a:prstGeom prst="rect">
            <a:avLst/>
          </a:prstGeom>
          <a:solidFill>
            <a:srgbClr val="E6E6E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5848350" y="274638"/>
            <a:ext cx="46038" cy="2087563"/>
          </a:xfrm>
          <a:prstGeom prst="rect">
            <a:avLst/>
          </a:prstGeom>
          <a:solidFill>
            <a:srgbClr val="0062A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0247" name="Title 1"/>
          <p:cNvSpPr txBox="1">
            <a:spLocks/>
          </p:cNvSpPr>
          <p:nvPr/>
        </p:nvSpPr>
        <p:spPr bwMode="auto">
          <a:xfrm>
            <a:off x="0" y="471488"/>
            <a:ext cx="5848350" cy="17036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 anchor="b"/>
          <a:lstStyle/>
          <a:p>
            <a:pPr algn="ctr"/>
            <a:r>
              <a:rPr lang="en-US" sz="4000" dirty="0" smtClean="0">
                <a:solidFill>
                  <a:srgbClr val="002060"/>
                </a:solidFill>
                <a:latin typeface="Cooper Black" pitchFamily="18" charset="0"/>
                <a:ea typeface="Verdana" pitchFamily="34" charset="0"/>
                <a:cs typeface="Verdana" pitchFamily="34" charset="0"/>
              </a:rPr>
              <a:t>TEMOS DE RECONHECER O PAPEL DOS PAIS</a:t>
            </a:r>
            <a:endParaRPr lang="en-US" sz="4000" dirty="0">
              <a:solidFill>
                <a:srgbClr val="002060"/>
              </a:solidFill>
              <a:latin typeface="Cooper Black" pitchFamily="18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0248" name="Subtitle 2"/>
          <p:cNvSpPr txBox="1">
            <a:spLocks/>
          </p:cNvSpPr>
          <p:nvPr/>
        </p:nvSpPr>
        <p:spPr bwMode="auto">
          <a:xfrm>
            <a:off x="0" y="2914650"/>
            <a:ext cx="9001125" cy="3276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marL="342900" indent="-342900" algn="ctr">
              <a:spcBef>
                <a:spcPct val="20000"/>
              </a:spcBef>
              <a:buClr>
                <a:srgbClr val="0062AC"/>
              </a:buClr>
              <a:buFont typeface="Arial" charset="0"/>
              <a:buChar char="•"/>
            </a:pPr>
            <a:endParaRPr lang="en-US" sz="2700" b="1" dirty="0">
              <a:solidFill>
                <a:srgbClr val="0000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10250" name="Imagem 11" descr="http://tudibao.com.br/blog/wp-content/uploads/2010/09/Contratos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-300000">
            <a:off x="6030236" y="188117"/>
            <a:ext cx="2933700" cy="21697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Retângulo 10"/>
          <p:cNvSpPr/>
          <p:nvPr/>
        </p:nvSpPr>
        <p:spPr>
          <a:xfrm>
            <a:off x="0" y="2673927"/>
            <a:ext cx="9089188" cy="35240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pt-BR" sz="28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▪</a:t>
            </a:r>
            <a:r>
              <a:rPr lang="pt-BR" sz="27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Convencer os pais quanto a importância </a:t>
            </a:r>
          </a:p>
          <a:p>
            <a:pPr algn="ctr">
              <a:buNone/>
            </a:pPr>
            <a:r>
              <a:rPr lang="pt-BR" sz="27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de lutar para que seus filhos tenham a</a:t>
            </a:r>
          </a:p>
          <a:p>
            <a:pPr algn="ctr">
              <a:buNone/>
            </a:pPr>
            <a:r>
              <a:rPr lang="pt-BR" sz="27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melhor graduação possível</a:t>
            </a:r>
          </a:p>
          <a:p>
            <a:pPr algn="ctr">
              <a:buNone/>
            </a:pPr>
            <a:endParaRPr lang="pt-BR" sz="1000" b="1" dirty="0" smtClean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>
              <a:buNone/>
            </a:pPr>
            <a:r>
              <a:rPr lang="pt-BR" sz="24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▪ </a:t>
            </a:r>
            <a:r>
              <a:rPr lang="pt-BR" sz="27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Se 70% da população não lê nem escreve, </a:t>
            </a:r>
          </a:p>
          <a:p>
            <a:pPr algn="ctr">
              <a:buNone/>
            </a:pPr>
            <a:r>
              <a:rPr lang="pt-BR" sz="27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somente podemos atingir o povo pela Rede Nacional de TV</a:t>
            </a:r>
          </a:p>
          <a:p>
            <a:pPr algn="ctr">
              <a:buNone/>
            </a:pPr>
            <a:endParaRPr lang="pt-BR" sz="1000" b="1" i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>
              <a:buNone/>
            </a:pPr>
            <a:r>
              <a:rPr lang="pt-BR" sz="4000" i="1" dirty="0" smtClean="0">
                <a:solidFill>
                  <a:srgbClr val="FF0000"/>
                </a:solidFill>
                <a:latin typeface="Cooper Black" pitchFamily="18" charset="0"/>
                <a:ea typeface="Verdana" pitchFamily="34" charset="0"/>
                <a:cs typeface="Verdana" pitchFamily="34" charset="0"/>
              </a:rPr>
              <a:t>O diálogo com a TV GLOBO!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12" descr="base_topo_reduzido.pn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525" y="0"/>
            <a:ext cx="9144000" cy="69543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Rectangle 9"/>
          <p:cNvSpPr/>
          <p:nvPr/>
        </p:nvSpPr>
        <p:spPr>
          <a:xfrm>
            <a:off x="0" y="682753"/>
            <a:ext cx="5518150" cy="1622298"/>
          </a:xfrm>
          <a:prstGeom prst="rect">
            <a:avLst/>
          </a:prstGeom>
          <a:solidFill>
            <a:srgbClr val="E6E6E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b="1" dirty="0" smtClean="0">
                <a:solidFill>
                  <a:srgbClr val="0062AC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PENSAR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b="1" dirty="0" smtClean="0">
                <a:solidFill>
                  <a:srgbClr val="0062AC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NO FUTURO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8436" name="Title 1"/>
          <p:cNvSpPr txBox="1">
            <a:spLocks/>
          </p:cNvSpPr>
          <p:nvPr/>
        </p:nvSpPr>
        <p:spPr bwMode="auto">
          <a:xfrm>
            <a:off x="566738" y="873125"/>
            <a:ext cx="4421187" cy="1279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 anchor="b"/>
          <a:lstStyle/>
          <a:p>
            <a:pPr algn="ctr"/>
            <a:endParaRPr lang="en-US" sz="3200" b="1" dirty="0">
              <a:solidFill>
                <a:srgbClr val="0062AC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8438" name="Subtitle 2"/>
          <p:cNvSpPr txBox="1">
            <a:spLocks/>
          </p:cNvSpPr>
          <p:nvPr/>
        </p:nvSpPr>
        <p:spPr bwMode="auto">
          <a:xfrm>
            <a:off x="329184" y="2595282"/>
            <a:ext cx="8506841" cy="29974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marL="342900" indent="-342900" algn="ctr">
              <a:spcBef>
                <a:spcPct val="20000"/>
              </a:spcBef>
              <a:buClr>
                <a:srgbClr val="0062AC"/>
              </a:buClr>
            </a:pPr>
            <a:endParaRPr lang="en-US" sz="2800" b="1" dirty="0">
              <a:solidFill>
                <a:srgbClr val="0000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2" name="Retângulo 11"/>
          <p:cNvSpPr/>
          <p:nvPr/>
        </p:nvSpPr>
        <p:spPr>
          <a:xfrm>
            <a:off x="19050" y="2320471"/>
            <a:ext cx="9134475" cy="41011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2800" b="1" dirty="0" smtClean="0">
                <a:latin typeface="Verdana" pitchFamily="34" charset="0"/>
              </a:rPr>
              <a:t>▪ Empresas brasileiras já deslocam sua produção, total ou parcialmente, </a:t>
            </a:r>
          </a:p>
          <a:p>
            <a:pPr algn="ctr"/>
            <a:r>
              <a:rPr lang="pt-BR" sz="2800" b="1" dirty="0" smtClean="0">
                <a:latin typeface="Verdana" pitchFamily="34" charset="0"/>
              </a:rPr>
              <a:t>para outros países, buscando redução dos custos</a:t>
            </a:r>
            <a:r>
              <a:rPr lang="en-US" sz="3600" b="1" dirty="0" smtClean="0">
                <a:latin typeface="Verdana" pitchFamily="34" charset="0"/>
              </a:rPr>
              <a:t>!!!</a:t>
            </a:r>
          </a:p>
          <a:p>
            <a:pPr algn="ctr"/>
            <a:endParaRPr lang="en-US" sz="1050" b="1" dirty="0" smtClean="0">
              <a:latin typeface="Verdana" pitchFamily="34" charset="0"/>
            </a:endParaRPr>
          </a:p>
          <a:p>
            <a:pPr algn="ctr"/>
            <a:r>
              <a:rPr lang="en-US" sz="3600" dirty="0" err="1" smtClean="0">
                <a:solidFill>
                  <a:srgbClr val="FF0000"/>
                </a:solidFill>
                <a:latin typeface="Cooper Black" pitchFamily="18" charset="0"/>
              </a:rPr>
              <a:t>Problemas</a:t>
            </a:r>
            <a:r>
              <a:rPr lang="en-US" sz="3600" dirty="0" smtClean="0">
                <a:solidFill>
                  <a:srgbClr val="FF0000"/>
                </a:solidFill>
                <a:latin typeface="Cooper Black" pitchFamily="18" charset="0"/>
              </a:rPr>
              <a:t>:</a:t>
            </a:r>
            <a:r>
              <a:rPr lang="en-US" sz="2800" b="1" dirty="0" smtClean="0">
                <a:latin typeface="Verdana" pitchFamily="34" charset="0"/>
              </a:rPr>
              <a:t> </a:t>
            </a:r>
            <a:r>
              <a:rPr lang="en-US" sz="2800" b="1" dirty="0" err="1" smtClean="0">
                <a:latin typeface="Verdana" pitchFamily="34" charset="0"/>
              </a:rPr>
              <a:t>Câmbio</a:t>
            </a:r>
            <a:r>
              <a:rPr lang="en-US" sz="2800" b="1" dirty="0" smtClean="0">
                <a:latin typeface="Verdana" pitchFamily="34" charset="0"/>
              </a:rPr>
              <a:t>, </a:t>
            </a:r>
            <a:r>
              <a:rPr lang="en-US" sz="2800" b="1" dirty="0" err="1" smtClean="0">
                <a:latin typeface="Verdana" pitchFamily="34" charset="0"/>
              </a:rPr>
              <a:t>Taxas</a:t>
            </a:r>
            <a:r>
              <a:rPr lang="en-US" sz="2800" b="1" dirty="0" smtClean="0">
                <a:latin typeface="Verdana" pitchFamily="34" charset="0"/>
              </a:rPr>
              <a:t> de </a:t>
            </a:r>
            <a:r>
              <a:rPr lang="en-US" sz="2800" b="1" dirty="0" err="1" smtClean="0">
                <a:latin typeface="Verdana" pitchFamily="34" charset="0"/>
              </a:rPr>
              <a:t>Juros</a:t>
            </a:r>
            <a:r>
              <a:rPr lang="en-US" sz="2800" b="1" dirty="0" smtClean="0">
                <a:latin typeface="Verdana" pitchFamily="34" charset="0"/>
              </a:rPr>
              <a:t>, </a:t>
            </a:r>
            <a:r>
              <a:rPr lang="en-US" sz="2800" b="1" dirty="0" err="1" smtClean="0">
                <a:latin typeface="Verdana" pitchFamily="34" charset="0"/>
              </a:rPr>
              <a:t>Nível</a:t>
            </a:r>
            <a:r>
              <a:rPr lang="en-US" sz="2800" b="1" dirty="0" smtClean="0">
                <a:latin typeface="Verdana" pitchFamily="34" charset="0"/>
              </a:rPr>
              <a:t> de </a:t>
            </a:r>
            <a:r>
              <a:rPr lang="en-US" sz="2800" b="1" dirty="0" err="1" smtClean="0">
                <a:latin typeface="Verdana" pitchFamily="34" charset="0"/>
              </a:rPr>
              <a:t>Tributação</a:t>
            </a:r>
            <a:r>
              <a:rPr lang="en-US" sz="2800" b="1" dirty="0" smtClean="0">
                <a:latin typeface="Verdana" pitchFamily="34" charset="0"/>
              </a:rPr>
              <a:t>, </a:t>
            </a:r>
            <a:r>
              <a:rPr lang="en-US" sz="2800" b="1" dirty="0" err="1" smtClean="0">
                <a:latin typeface="Verdana" pitchFamily="34" charset="0"/>
              </a:rPr>
              <a:t>Custos</a:t>
            </a:r>
            <a:r>
              <a:rPr lang="en-US" sz="2800" b="1" dirty="0" smtClean="0">
                <a:latin typeface="Verdana" pitchFamily="34" charset="0"/>
              </a:rPr>
              <a:t> </a:t>
            </a:r>
            <a:r>
              <a:rPr lang="en-US" sz="2800" b="1" dirty="0" err="1" smtClean="0">
                <a:latin typeface="Verdana" pitchFamily="34" charset="0"/>
              </a:rPr>
              <a:t>Trabalhistas</a:t>
            </a:r>
            <a:r>
              <a:rPr lang="en-US" sz="2800" b="1" dirty="0" smtClean="0">
                <a:latin typeface="Verdana" pitchFamily="34" charset="0"/>
              </a:rPr>
              <a:t>, </a:t>
            </a:r>
            <a:r>
              <a:rPr lang="en-US" sz="2800" b="1" dirty="0" err="1" smtClean="0">
                <a:latin typeface="Verdana" pitchFamily="34" charset="0"/>
              </a:rPr>
              <a:t>Burocracia</a:t>
            </a:r>
            <a:r>
              <a:rPr lang="en-US" sz="2800" b="1" dirty="0" smtClean="0">
                <a:latin typeface="Verdana" pitchFamily="34" charset="0"/>
              </a:rPr>
              <a:t> </a:t>
            </a:r>
            <a:r>
              <a:rPr lang="en-US" sz="2800" b="1" dirty="0" err="1" smtClean="0">
                <a:latin typeface="Verdana" pitchFamily="34" charset="0"/>
              </a:rPr>
              <a:t>Pesada</a:t>
            </a:r>
            <a:r>
              <a:rPr lang="en-US" sz="2800" b="1" dirty="0" smtClean="0">
                <a:latin typeface="Verdana" pitchFamily="34" charset="0"/>
              </a:rPr>
              <a:t>, Base </a:t>
            </a:r>
            <a:r>
              <a:rPr lang="en-US" sz="2800" b="1" dirty="0" err="1" smtClean="0">
                <a:latin typeface="Verdana" pitchFamily="34" charset="0"/>
              </a:rPr>
              <a:t>Tecnológica</a:t>
            </a:r>
            <a:r>
              <a:rPr lang="en-US" sz="2800" b="1" dirty="0" smtClean="0">
                <a:latin typeface="Verdana" pitchFamily="34" charset="0"/>
              </a:rPr>
              <a:t> </a:t>
            </a:r>
            <a:r>
              <a:rPr lang="en-US" sz="2800" b="1" dirty="0" err="1" smtClean="0">
                <a:latin typeface="Verdana" pitchFamily="34" charset="0"/>
              </a:rPr>
              <a:t>insuficiente</a:t>
            </a:r>
            <a:r>
              <a:rPr lang="en-US" sz="2800" b="1" dirty="0" smtClean="0">
                <a:latin typeface="Verdana" pitchFamily="34" charset="0"/>
              </a:rPr>
              <a:t>, </a:t>
            </a:r>
            <a:r>
              <a:rPr lang="en-US" sz="2800" b="1" dirty="0" err="1" smtClean="0">
                <a:latin typeface="Verdana" pitchFamily="34" charset="0"/>
              </a:rPr>
              <a:t>Capitais</a:t>
            </a:r>
            <a:r>
              <a:rPr lang="en-US" sz="2800" b="1" dirty="0" smtClean="0">
                <a:latin typeface="Verdana" pitchFamily="34" charset="0"/>
              </a:rPr>
              <a:t> </a:t>
            </a:r>
            <a:r>
              <a:rPr lang="en-US" sz="2800" b="1" dirty="0" err="1" smtClean="0">
                <a:latin typeface="Verdana" pitchFamily="34" charset="0"/>
              </a:rPr>
              <a:t>Sementes</a:t>
            </a:r>
            <a:r>
              <a:rPr lang="en-US" sz="2800" b="1" dirty="0" smtClean="0">
                <a:latin typeface="Verdana" pitchFamily="34" charset="0"/>
              </a:rPr>
              <a:t> </a:t>
            </a:r>
            <a:r>
              <a:rPr lang="en-US" sz="2800" b="1" dirty="0" err="1" smtClean="0">
                <a:latin typeface="Verdana" pitchFamily="34" charset="0"/>
              </a:rPr>
              <a:t>difíceis</a:t>
            </a:r>
            <a:r>
              <a:rPr lang="en-US" sz="2800" b="1" dirty="0" smtClean="0">
                <a:latin typeface="Verdana" pitchFamily="34" charset="0"/>
              </a:rPr>
              <a:t>…</a:t>
            </a:r>
          </a:p>
          <a:p>
            <a:pPr algn="ctr"/>
            <a:endParaRPr lang="en-US" sz="10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sp>
        <p:nvSpPr>
          <p:cNvPr id="9" name="Rectangle 9"/>
          <p:cNvSpPr/>
          <p:nvPr/>
        </p:nvSpPr>
        <p:spPr>
          <a:xfrm>
            <a:off x="0" y="682753"/>
            <a:ext cx="5518150" cy="1622298"/>
          </a:xfrm>
          <a:prstGeom prst="rect">
            <a:avLst/>
          </a:prstGeom>
          <a:solidFill>
            <a:srgbClr val="E6E6E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b="1" dirty="0" smtClean="0">
                <a:solidFill>
                  <a:srgbClr val="0062AC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1" name="Rectangle 9"/>
          <p:cNvSpPr/>
          <p:nvPr/>
        </p:nvSpPr>
        <p:spPr>
          <a:xfrm>
            <a:off x="9525" y="290945"/>
            <a:ext cx="5508625" cy="1690255"/>
          </a:xfrm>
          <a:prstGeom prst="rect">
            <a:avLst/>
          </a:prstGeom>
          <a:solidFill>
            <a:srgbClr val="E6E6E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b="1" dirty="0" smtClean="0">
                <a:solidFill>
                  <a:srgbClr val="0062AC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3000" dirty="0" smtClean="0">
                <a:solidFill>
                  <a:srgbClr val="002060"/>
                </a:solidFill>
                <a:latin typeface="Cooper Black" pitchFamily="18" charset="0"/>
                <a:ea typeface="Verdana" pitchFamily="34" charset="0"/>
                <a:cs typeface="Verdana" pitchFamily="34" charset="0"/>
              </a:rPr>
              <a:t>O BRASIL PRECISA CONQUISTAR  COMPETITIVIDADE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000" dirty="0" smtClean="0">
                <a:solidFill>
                  <a:srgbClr val="002060"/>
                </a:solidFill>
                <a:latin typeface="Cooper Black" pitchFamily="18" charset="0"/>
                <a:ea typeface="Verdana" pitchFamily="34" charset="0"/>
                <a:cs typeface="Verdana" pitchFamily="34" charset="0"/>
              </a:rPr>
              <a:t>SISTÊMICA</a:t>
            </a:r>
          </a:p>
        </p:txBody>
      </p:sp>
      <p:pic>
        <p:nvPicPr>
          <p:cNvPr id="107522" name="Picture 2" descr="http://www.msarh.com.br/blog/wp-content/uploads/2012/09/Equipe-Colaborar-ou-competir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165273" y="471489"/>
            <a:ext cx="2670752" cy="184898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pt-BR" smtClean="0"/>
          </a:p>
        </p:txBody>
      </p:sp>
      <p:sp>
        <p:nvSpPr>
          <p:cNvPr id="1024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pt-BR" smtClean="0"/>
          </a:p>
        </p:txBody>
      </p:sp>
      <p:pic>
        <p:nvPicPr>
          <p:cNvPr id="10244" name="Picture 3" descr="base_topo_reduzido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6640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4"/>
          <p:cNvSpPr/>
          <p:nvPr/>
        </p:nvSpPr>
        <p:spPr>
          <a:xfrm>
            <a:off x="0" y="274639"/>
            <a:ext cx="5848350" cy="2087562"/>
          </a:xfrm>
          <a:prstGeom prst="rect">
            <a:avLst/>
          </a:prstGeom>
          <a:solidFill>
            <a:srgbClr val="E6E6E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5848350" y="274639"/>
            <a:ext cx="46038" cy="2087562"/>
          </a:xfrm>
          <a:prstGeom prst="rect">
            <a:avLst/>
          </a:prstGeom>
          <a:solidFill>
            <a:srgbClr val="0062A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0247" name="Title 1"/>
          <p:cNvSpPr txBox="1">
            <a:spLocks/>
          </p:cNvSpPr>
          <p:nvPr/>
        </p:nvSpPr>
        <p:spPr bwMode="auto">
          <a:xfrm>
            <a:off x="0" y="471488"/>
            <a:ext cx="5848350" cy="17036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 anchor="b"/>
          <a:lstStyle/>
          <a:p>
            <a:pPr algn="ctr"/>
            <a:r>
              <a:rPr lang="en-US" sz="4000" dirty="0" smtClean="0">
                <a:solidFill>
                  <a:srgbClr val="002060"/>
                </a:solidFill>
                <a:latin typeface="Cooper Black" pitchFamily="18" charset="0"/>
                <a:ea typeface="Verdana" pitchFamily="34" charset="0"/>
                <a:cs typeface="Verdana" pitchFamily="34" charset="0"/>
              </a:rPr>
              <a:t>DESAFIOS PARA </a:t>
            </a:r>
          </a:p>
          <a:p>
            <a:pPr algn="ctr"/>
            <a:r>
              <a:rPr lang="en-US" sz="4000" dirty="0" smtClean="0">
                <a:solidFill>
                  <a:srgbClr val="002060"/>
                </a:solidFill>
                <a:latin typeface="Cooper Black" pitchFamily="18" charset="0"/>
                <a:ea typeface="Verdana" pitchFamily="34" charset="0"/>
                <a:cs typeface="Verdana" pitchFamily="34" charset="0"/>
              </a:rPr>
              <a:t>TODOS</a:t>
            </a:r>
            <a:endParaRPr lang="en-US" sz="4000" dirty="0">
              <a:solidFill>
                <a:srgbClr val="002060"/>
              </a:solidFill>
              <a:latin typeface="Cooper Black" pitchFamily="18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0248" name="Subtitle 2"/>
          <p:cNvSpPr txBox="1">
            <a:spLocks/>
          </p:cNvSpPr>
          <p:nvPr/>
        </p:nvSpPr>
        <p:spPr bwMode="auto">
          <a:xfrm>
            <a:off x="0" y="2914650"/>
            <a:ext cx="9001125" cy="3276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marL="342900" indent="-342900" algn="ctr">
              <a:spcBef>
                <a:spcPct val="20000"/>
              </a:spcBef>
              <a:buClr>
                <a:srgbClr val="0062AC"/>
              </a:buClr>
              <a:buFont typeface="Arial" charset="0"/>
              <a:buChar char="•"/>
            </a:pPr>
            <a:endParaRPr lang="en-US" sz="2700" b="1" dirty="0">
              <a:solidFill>
                <a:srgbClr val="0000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10250" name="Imagem 11" descr="http://tudibao.com.br/blog/wp-content/uploads/2010/09/Contratos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-300000">
            <a:off x="6030236" y="188117"/>
            <a:ext cx="2933700" cy="21697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Retângulo 10"/>
          <p:cNvSpPr/>
          <p:nvPr/>
        </p:nvSpPr>
        <p:spPr>
          <a:xfrm>
            <a:off x="0" y="2673927"/>
            <a:ext cx="9089188" cy="40010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pt-BR" sz="28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▪</a:t>
            </a:r>
            <a:r>
              <a:rPr lang="pt-BR" sz="27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Inovar e vencer na Competição Global</a:t>
            </a:r>
          </a:p>
          <a:p>
            <a:pPr algn="ctr">
              <a:buNone/>
            </a:pPr>
            <a:r>
              <a:rPr lang="pt-BR" sz="27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▪ Gerar PRODUTOS, tecnologias e marcas próprias</a:t>
            </a:r>
            <a:endParaRPr lang="pt-BR" sz="27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>
              <a:buNone/>
            </a:pPr>
            <a:r>
              <a:rPr lang="pt-BR" sz="27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▪ Ganhar posições nos mercados nacional </a:t>
            </a:r>
          </a:p>
          <a:p>
            <a:pPr algn="ctr">
              <a:buNone/>
            </a:pPr>
            <a:r>
              <a:rPr lang="pt-BR" sz="27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e internacional, com produtos atrativos</a:t>
            </a:r>
          </a:p>
          <a:p>
            <a:pPr algn="ctr">
              <a:buNone/>
            </a:pPr>
            <a:r>
              <a:rPr lang="pt-BR" sz="27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aos olhos dos consumidores mundiais! </a:t>
            </a:r>
          </a:p>
          <a:p>
            <a:pPr algn="ctr">
              <a:buNone/>
            </a:pPr>
            <a:endParaRPr lang="pt-BR" sz="1000" b="1" dirty="0" smtClean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>
              <a:buNone/>
            </a:pPr>
            <a:r>
              <a:rPr lang="pt-BR" sz="2700" i="1" dirty="0" smtClean="0">
                <a:solidFill>
                  <a:srgbClr val="FF0000"/>
                </a:solidFill>
                <a:latin typeface="Cooper Black" pitchFamily="18" charset="0"/>
                <a:ea typeface="Verdana" pitchFamily="34" charset="0"/>
                <a:cs typeface="Verdana" pitchFamily="34" charset="0"/>
              </a:rPr>
              <a:t>PRECISAMOS DE EDUCAÇÃO DE QUALIDADE MUNDIAL E  INTERESSAR OS ALUNOS PARA AS ÁREAS TÉCNICAS!!!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0"/>
            <a:ext cx="6230112" cy="2728278"/>
          </a:xfrm>
          <a:solidFill>
            <a:schemeClr val="bg2">
              <a:lumMod val="90000"/>
            </a:schemeClr>
          </a:solidFill>
        </p:spPr>
        <p:txBody>
          <a:bodyPr anchorCtr="1"/>
          <a:lstStyle/>
          <a:p>
            <a:r>
              <a:rPr lang="pt-BR" sz="3600" dirty="0" smtClean="0">
                <a:solidFill>
                  <a:srgbClr val="002060"/>
                </a:solidFill>
                <a:latin typeface="Cooper Black" pitchFamily="18" charset="0"/>
              </a:rPr>
              <a:t>O </a:t>
            </a:r>
            <a:r>
              <a:rPr lang="pt-BR" sz="3600" dirty="0">
                <a:solidFill>
                  <a:srgbClr val="002060"/>
                </a:solidFill>
                <a:latin typeface="Cooper Black" pitchFamily="18" charset="0"/>
              </a:rPr>
              <a:t>BRASIL </a:t>
            </a:r>
            <a:r>
              <a:rPr lang="pt-BR" sz="3600" dirty="0" smtClean="0">
                <a:solidFill>
                  <a:srgbClr val="002060"/>
                </a:solidFill>
                <a:latin typeface="Cooper Black" pitchFamily="18" charset="0"/>
              </a:rPr>
              <a:t>PRECISA DE      RESPOSTAS </a:t>
            </a:r>
            <a:r>
              <a:rPr lang="pt-BR" sz="3600" dirty="0">
                <a:solidFill>
                  <a:srgbClr val="002060"/>
                </a:solidFill>
                <a:latin typeface="Cooper Black" pitchFamily="18" charset="0"/>
              </a:rPr>
              <a:t>PARA O DESENVOLVIMENTO</a:t>
            </a:r>
          </a:p>
        </p:txBody>
      </p:sp>
      <p:sp>
        <p:nvSpPr>
          <p:cNvPr id="93187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66255" y="2728278"/>
            <a:ext cx="8977745" cy="3397886"/>
          </a:xfrm>
          <a:noFill/>
        </p:spPr>
        <p:txBody>
          <a:bodyPr/>
          <a:lstStyle/>
          <a:p>
            <a:pPr algn="ctr">
              <a:buFont typeface="Wingdings" pitchFamily="2" charset="2"/>
              <a:buNone/>
            </a:pPr>
            <a:r>
              <a:rPr lang="pt-BR" sz="2800" b="1" dirty="0" smtClean="0">
                <a:latin typeface="Verdana" pitchFamily="34" charset="0"/>
              </a:rPr>
              <a:t>▪ </a:t>
            </a:r>
            <a:r>
              <a:rPr lang="pt-BR" sz="28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O Art. 205 da nossa Constituição Federal estabelece que a </a:t>
            </a:r>
          </a:p>
          <a:p>
            <a:pPr algn="ctr">
              <a:buFont typeface="Wingdings" pitchFamily="2" charset="2"/>
              <a:buNone/>
            </a:pPr>
            <a:r>
              <a:rPr lang="pt-BR" sz="2800" dirty="0" smtClean="0">
                <a:solidFill>
                  <a:srgbClr val="FF0000"/>
                </a:solidFill>
                <a:latin typeface="Cooper Black" pitchFamily="18" charset="0"/>
                <a:ea typeface="Verdana" pitchFamily="34" charset="0"/>
                <a:cs typeface="Verdana" pitchFamily="34" charset="0"/>
              </a:rPr>
              <a:t>“A EDUCAÇÃO, DIREITO DE TODOS E DEVER DO ESTADO E DA FAMÍLIA, SERÁ PROMOVIDA E INCENTIVADA COM A COLABORAÇÃO DA SOCIEDADE...”</a:t>
            </a:r>
          </a:p>
          <a:p>
            <a:pPr algn="ctr">
              <a:buFont typeface="Wingdings" pitchFamily="2" charset="2"/>
              <a:buNone/>
            </a:pPr>
            <a:r>
              <a:rPr lang="pt-BR" sz="2800" b="1" dirty="0" smtClean="0">
                <a:latin typeface="Verdana" pitchFamily="34" charset="0"/>
              </a:rPr>
              <a:t>▪ </a:t>
            </a:r>
            <a:r>
              <a:rPr lang="pt-BR" sz="28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Assim, PRECISAMOS DE OBSERVAR A CONSTITUIÇÃO para avançarmos e vencer no Futuro!!!</a:t>
            </a:r>
            <a:endParaRPr lang="pt-BR" sz="2800" b="1" i="1" dirty="0">
              <a:solidFill>
                <a:srgbClr val="FF00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10244" name="Picture 4" descr="http://2.bp.blogspot.com/-aZOSQrKUKhI/T7qKE5YCKxI/AAAAAAAAD-4/jUZnWG_rGpg/s1600/meio_ambiente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230112" y="106998"/>
            <a:ext cx="2409562" cy="262128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12" descr="base_topo_reduzido.pn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71073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Rectangle 9"/>
          <p:cNvSpPr/>
          <p:nvPr/>
        </p:nvSpPr>
        <p:spPr>
          <a:xfrm>
            <a:off x="0" y="1048511"/>
            <a:ext cx="5518150" cy="1256540"/>
          </a:xfrm>
          <a:prstGeom prst="rect">
            <a:avLst/>
          </a:prstGeom>
          <a:solidFill>
            <a:srgbClr val="E6E6E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b="1" dirty="0" smtClean="0">
                <a:solidFill>
                  <a:srgbClr val="0062AC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PENSAR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b="1" dirty="0" smtClean="0">
                <a:solidFill>
                  <a:srgbClr val="0062AC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NO FUTURO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8436" name="Title 1"/>
          <p:cNvSpPr txBox="1">
            <a:spLocks/>
          </p:cNvSpPr>
          <p:nvPr/>
        </p:nvSpPr>
        <p:spPr bwMode="auto">
          <a:xfrm>
            <a:off x="566738" y="873125"/>
            <a:ext cx="4421187" cy="1279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 anchor="b"/>
          <a:lstStyle/>
          <a:p>
            <a:pPr algn="ctr"/>
            <a:endParaRPr lang="en-US" sz="3200" b="1" dirty="0">
              <a:solidFill>
                <a:srgbClr val="0062AC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8438" name="Subtitle 2"/>
          <p:cNvSpPr txBox="1">
            <a:spLocks/>
          </p:cNvSpPr>
          <p:nvPr/>
        </p:nvSpPr>
        <p:spPr bwMode="auto">
          <a:xfrm>
            <a:off x="329184" y="2595282"/>
            <a:ext cx="8506841" cy="29974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marL="342900" indent="-342900" algn="ctr">
              <a:spcBef>
                <a:spcPct val="20000"/>
              </a:spcBef>
              <a:buClr>
                <a:srgbClr val="0062AC"/>
              </a:buClr>
            </a:pPr>
            <a:endParaRPr lang="en-US" sz="2800" b="1" dirty="0">
              <a:solidFill>
                <a:srgbClr val="0000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2" name="Retângulo 11"/>
          <p:cNvSpPr/>
          <p:nvPr/>
        </p:nvSpPr>
        <p:spPr>
          <a:xfrm>
            <a:off x="19050" y="2595282"/>
            <a:ext cx="9134475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914400"/>
            <a:endParaRPr lang="pt-BR" sz="1000" b="1" dirty="0" smtClean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lvl="0" algn="ctr" defTabSz="914400"/>
            <a:r>
              <a:rPr lang="pt-BR" sz="3600" b="1" dirty="0" smtClean="0">
                <a:latin typeface="Verdana" pitchFamily="34" charset="0"/>
              </a:rPr>
              <a:t>▪ É um nosso dever melhorar, e muito, a nossa gestão sobre a Educação!</a:t>
            </a:r>
          </a:p>
          <a:p>
            <a:pPr lvl="0" algn="ctr" defTabSz="914400"/>
            <a:endParaRPr lang="pt-BR" sz="1000" b="1" dirty="0" smtClean="0">
              <a:latin typeface="Verdana" pitchFamily="34" charset="0"/>
            </a:endParaRPr>
          </a:p>
          <a:p>
            <a:pPr lvl="0" algn="ctr" defTabSz="914400"/>
            <a:r>
              <a:rPr lang="pt-BR" sz="3600" b="1" dirty="0" smtClean="0">
                <a:latin typeface="Verdana" pitchFamily="34" charset="0"/>
              </a:rPr>
              <a:t>▪ O que foi feito até agora, salvo umas poucas exceções, não tem sido adequado e </a:t>
            </a:r>
          </a:p>
          <a:p>
            <a:pPr lvl="0" algn="ctr" defTabSz="914400"/>
            <a:r>
              <a:rPr lang="pt-BR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</a:rPr>
              <a:t>claramente insuficiente!!!</a:t>
            </a:r>
          </a:p>
          <a:p>
            <a:pPr lvl="0" algn="ctr" defTabSz="914400"/>
            <a:endParaRPr lang="pt-BR" sz="3600" b="1" dirty="0" smtClean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9" name="Rectangle 9"/>
          <p:cNvSpPr/>
          <p:nvPr/>
        </p:nvSpPr>
        <p:spPr>
          <a:xfrm>
            <a:off x="0" y="2305051"/>
            <a:ext cx="5518150" cy="290231"/>
          </a:xfrm>
          <a:prstGeom prst="rect">
            <a:avLst/>
          </a:prstGeom>
          <a:solidFill>
            <a:srgbClr val="E6E6E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b="1" dirty="0" smtClean="0">
                <a:solidFill>
                  <a:srgbClr val="0062AC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1" name="Rectangle 9"/>
          <p:cNvSpPr/>
          <p:nvPr/>
        </p:nvSpPr>
        <p:spPr>
          <a:xfrm>
            <a:off x="9525" y="266172"/>
            <a:ext cx="5508625" cy="2329110"/>
          </a:xfrm>
          <a:prstGeom prst="rect">
            <a:avLst/>
          </a:prstGeom>
          <a:solidFill>
            <a:srgbClr val="E6E6E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 INSISTINDO!!!</a:t>
            </a:r>
            <a:endParaRPr lang="en-US" sz="4000" dirty="0" smtClean="0">
              <a:solidFill>
                <a:srgbClr val="002060"/>
              </a:solidFill>
              <a:latin typeface="Cooper Black" pitchFamily="18" charset="0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106498" name="Picture 2" descr="Thinkstock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650334" y="266171"/>
            <a:ext cx="3493666" cy="232911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12" descr="base_topo_reduzido.pn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525" y="0"/>
            <a:ext cx="9144000" cy="69543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Rectangle 9"/>
          <p:cNvSpPr/>
          <p:nvPr/>
        </p:nvSpPr>
        <p:spPr>
          <a:xfrm>
            <a:off x="0" y="346103"/>
            <a:ext cx="5518150" cy="1649474"/>
          </a:xfrm>
          <a:prstGeom prst="rect">
            <a:avLst/>
          </a:prstGeom>
          <a:solidFill>
            <a:srgbClr val="E6E6E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8436" name="Title 1"/>
          <p:cNvSpPr txBox="1">
            <a:spLocks/>
          </p:cNvSpPr>
          <p:nvPr/>
        </p:nvSpPr>
        <p:spPr bwMode="auto">
          <a:xfrm>
            <a:off x="566738" y="873125"/>
            <a:ext cx="4421187" cy="1279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 anchor="b"/>
          <a:lstStyle/>
          <a:p>
            <a:pPr algn="ctr"/>
            <a:endParaRPr lang="en-US" sz="3200" b="1" dirty="0">
              <a:solidFill>
                <a:srgbClr val="0062AC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8438" name="Subtitle 2"/>
          <p:cNvSpPr txBox="1">
            <a:spLocks/>
          </p:cNvSpPr>
          <p:nvPr/>
        </p:nvSpPr>
        <p:spPr bwMode="auto">
          <a:xfrm>
            <a:off x="566738" y="2595282"/>
            <a:ext cx="8506841" cy="29974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marL="342900" indent="-342900" algn="ctr">
              <a:spcBef>
                <a:spcPct val="20000"/>
              </a:spcBef>
              <a:buClr>
                <a:srgbClr val="0062AC"/>
              </a:buClr>
            </a:pPr>
            <a:endParaRPr lang="en-US" sz="2800" b="1" dirty="0">
              <a:solidFill>
                <a:srgbClr val="0000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2" name="Retângulo 11"/>
          <p:cNvSpPr/>
          <p:nvPr/>
        </p:nvSpPr>
        <p:spPr>
          <a:xfrm>
            <a:off x="19050" y="2341678"/>
            <a:ext cx="9134475" cy="45550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914400"/>
            <a:r>
              <a:rPr lang="pt-BR" sz="34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Há uma fome mundial pelo saber e pelo conhecimento, enquanto que, pelo que se observa, em menor escala no Brasil!</a:t>
            </a:r>
          </a:p>
          <a:p>
            <a:pPr lvl="0" algn="ctr" defTabSz="914400"/>
            <a:endParaRPr lang="pt-BR" sz="1000" b="1" i="1" dirty="0" smtClean="0">
              <a:solidFill>
                <a:srgbClr val="222222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lvl="0" algn="ctr" defTabSz="914400"/>
            <a:r>
              <a:rPr lang="pt-BR" sz="3600" i="1" dirty="0" smtClean="0">
                <a:solidFill>
                  <a:srgbClr val="FF0000"/>
                </a:solidFill>
                <a:latin typeface="Cooper Black" pitchFamily="18" charset="0"/>
                <a:ea typeface="Verdana" pitchFamily="34" charset="0"/>
                <a:cs typeface="Verdana" pitchFamily="34" charset="0"/>
              </a:rPr>
              <a:t>As classes políticas e o Governo não podem ignorá-la e precisam dar respostas ao clamor público que, cedo ou tarde, virá!</a:t>
            </a:r>
            <a:endParaRPr lang="pt-BR" sz="3600" dirty="0" smtClean="0">
              <a:solidFill>
                <a:srgbClr val="FF0000"/>
              </a:solidFill>
              <a:latin typeface="Cooper Black" pitchFamily="18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9" name="Rectangle 9"/>
          <p:cNvSpPr/>
          <p:nvPr/>
        </p:nvSpPr>
        <p:spPr>
          <a:xfrm>
            <a:off x="152400" y="1343891"/>
            <a:ext cx="5365750" cy="808759"/>
          </a:xfrm>
          <a:prstGeom prst="rect">
            <a:avLst/>
          </a:prstGeom>
          <a:solidFill>
            <a:srgbClr val="E6E6E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b="1" dirty="0" smtClean="0">
                <a:solidFill>
                  <a:srgbClr val="0062AC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1" name="Rectangle 9"/>
          <p:cNvSpPr/>
          <p:nvPr/>
        </p:nvSpPr>
        <p:spPr>
          <a:xfrm>
            <a:off x="9525" y="873126"/>
            <a:ext cx="5508625" cy="821562"/>
          </a:xfrm>
          <a:prstGeom prst="rect">
            <a:avLst/>
          </a:prstGeom>
          <a:solidFill>
            <a:srgbClr val="E6E6E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4000" dirty="0" smtClean="0">
                <a:solidFill>
                  <a:srgbClr val="002060"/>
                </a:solidFill>
                <a:latin typeface="Cooper Black" pitchFamily="18" charset="0"/>
                <a:ea typeface="Verdana" pitchFamily="34" charset="0"/>
                <a:cs typeface="Verdana" pitchFamily="34" charset="0"/>
              </a:rPr>
              <a:t>UMA CONCLUSÃO</a:t>
            </a:r>
          </a:p>
        </p:txBody>
      </p:sp>
      <p:pic>
        <p:nvPicPr>
          <p:cNvPr id="13" name="Picture 2" descr="http://www.clubedorh.com.br/wp-content/uploads/2010/08/gestaodepessoas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826125" y="346102"/>
            <a:ext cx="3317875" cy="199557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pt-BR" smtClean="0"/>
          </a:p>
        </p:txBody>
      </p:sp>
      <p:sp>
        <p:nvSpPr>
          <p:cNvPr id="1024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pt-BR" smtClean="0"/>
          </a:p>
        </p:txBody>
      </p:sp>
      <p:pic>
        <p:nvPicPr>
          <p:cNvPr id="10244" name="Picture 3" descr="base_topo_reduzido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6075" y="10986"/>
            <a:ext cx="9144000" cy="66640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4"/>
          <p:cNvSpPr/>
          <p:nvPr/>
        </p:nvSpPr>
        <p:spPr>
          <a:xfrm>
            <a:off x="0" y="274639"/>
            <a:ext cx="5848350" cy="2087562"/>
          </a:xfrm>
          <a:prstGeom prst="rect">
            <a:avLst/>
          </a:prstGeom>
          <a:solidFill>
            <a:srgbClr val="E6E6E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n-US" sz="4000" dirty="0" smtClean="0">
                <a:solidFill>
                  <a:schemeClr val="tx2">
                    <a:lumMod val="75000"/>
                  </a:schemeClr>
                </a:solidFill>
                <a:latin typeface="Cooper Black" pitchFamily="18" charset="0"/>
                <a:ea typeface="Verdana" pitchFamily="34" charset="0"/>
                <a:cs typeface="Verdana" pitchFamily="34" charset="0"/>
              </a:rPr>
              <a:t>FINALIZANDO</a:t>
            </a:r>
            <a:endParaRPr lang="en-US" sz="4000" dirty="0">
              <a:solidFill>
                <a:schemeClr val="tx2">
                  <a:lumMod val="75000"/>
                </a:schemeClr>
              </a:solidFill>
              <a:latin typeface="Cooper Black" pitchFamily="18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5848350" y="741363"/>
            <a:ext cx="46038" cy="1620837"/>
          </a:xfrm>
          <a:prstGeom prst="rect">
            <a:avLst/>
          </a:prstGeom>
          <a:solidFill>
            <a:srgbClr val="0062A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0247" name="Title 1"/>
          <p:cNvSpPr txBox="1">
            <a:spLocks/>
          </p:cNvSpPr>
          <p:nvPr/>
        </p:nvSpPr>
        <p:spPr bwMode="auto">
          <a:xfrm>
            <a:off x="0" y="471488"/>
            <a:ext cx="5848350" cy="1440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 anchor="b"/>
          <a:lstStyle/>
          <a:p>
            <a:pPr algn="ctr"/>
            <a:endParaRPr lang="en-US" sz="40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0248" name="Subtitle 2"/>
          <p:cNvSpPr txBox="1">
            <a:spLocks/>
          </p:cNvSpPr>
          <p:nvPr/>
        </p:nvSpPr>
        <p:spPr bwMode="auto">
          <a:xfrm>
            <a:off x="0" y="2914650"/>
            <a:ext cx="9001125" cy="3276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marL="342900" indent="-342900" algn="ctr">
              <a:spcBef>
                <a:spcPct val="20000"/>
              </a:spcBef>
              <a:buClr>
                <a:srgbClr val="0062AC"/>
              </a:buClr>
              <a:buFont typeface="Arial" charset="0"/>
              <a:buChar char="•"/>
            </a:pPr>
            <a:endParaRPr lang="en-US" sz="2700" b="1" dirty="0">
              <a:solidFill>
                <a:srgbClr val="0000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1" name="Retângulo 10"/>
          <p:cNvSpPr/>
          <p:nvPr/>
        </p:nvSpPr>
        <p:spPr>
          <a:xfrm>
            <a:off x="-1" y="2673927"/>
            <a:ext cx="9490075" cy="38164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pt-BR" sz="28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▪ </a:t>
            </a:r>
            <a:r>
              <a:rPr lang="pt-BR" sz="29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Se o BRASIL pretende oferecer um futuro melhor para seus jovens cidadãos é preciso também garantir a eles o </a:t>
            </a:r>
          </a:p>
          <a:p>
            <a:pPr algn="ctr">
              <a:buNone/>
            </a:pPr>
            <a:r>
              <a:rPr lang="pt-BR" sz="29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direito de aprender!</a:t>
            </a:r>
          </a:p>
          <a:p>
            <a:pPr algn="ctr">
              <a:buNone/>
            </a:pPr>
            <a:endParaRPr lang="pt-BR" sz="1000" b="1" dirty="0" smtClean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>
              <a:buNone/>
            </a:pPr>
            <a:r>
              <a:rPr lang="pt-BR" sz="29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▪ E isso se faz com investimentos fortes em escolas, na formação dos professores e com políticas educacionais integradas entre os Governos, a população e o setor privado.</a:t>
            </a:r>
            <a:endParaRPr lang="pt-BR" sz="2900" b="1" i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189442" name="Picture 2" descr="http://jesusmanero.cdnfacil.com.br/wp-content/uploads/2013/06/20130606jesus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943889" y="137593"/>
            <a:ext cx="3200111" cy="256008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873125"/>
            <a:ext cx="5518150" cy="1925494"/>
          </a:xfrm>
          <a:prstGeom prst="rect">
            <a:avLst/>
          </a:prstGeom>
          <a:solidFill>
            <a:srgbClr val="E6E6E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3600" b="1" dirty="0" smtClean="0">
              <a:solidFill>
                <a:srgbClr val="0062AC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8436" name="Title 1"/>
          <p:cNvSpPr txBox="1">
            <a:spLocks/>
          </p:cNvSpPr>
          <p:nvPr/>
        </p:nvSpPr>
        <p:spPr bwMode="auto">
          <a:xfrm>
            <a:off x="0" y="873126"/>
            <a:ext cx="5518150" cy="1941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 anchor="b"/>
          <a:lstStyle/>
          <a:p>
            <a:pPr algn="ctr"/>
            <a:r>
              <a:rPr lang="en-US" sz="3200" dirty="0" smtClean="0">
                <a:solidFill>
                  <a:schemeClr val="tx2">
                    <a:lumMod val="75000"/>
                  </a:schemeClr>
                </a:solidFill>
                <a:latin typeface="Cooper Black" pitchFamily="18" charset="0"/>
                <a:ea typeface="Verdana" pitchFamily="34" charset="0"/>
                <a:cs typeface="Verdana" pitchFamily="34" charset="0"/>
              </a:rPr>
              <a:t>AS SOLUÇÕES TERÃO DE VIR COM NOVAS INICIATIVAS E OUSADIAS</a:t>
            </a:r>
            <a:endParaRPr lang="en-US" sz="3200" dirty="0">
              <a:solidFill>
                <a:srgbClr val="0062AC"/>
              </a:solidFill>
              <a:latin typeface="Cooper Black" pitchFamily="18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8438" name="Subtitle 2"/>
          <p:cNvSpPr txBox="1">
            <a:spLocks/>
          </p:cNvSpPr>
          <p:nvPr/>
        </p:nvSpPr>
        <p:spPr bwMode="auto">
          <a:xfrm>
            <a:off x="329184" y="2595282"/>
            <a:ext cx="8506841" cy="29974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marL="342900" indent="-342900" algn="ctr">
              <a:spcBef>
                <a:spcPct val="20000"/>
              </a:spcBef>
              <a:buClr>
                <a:srgbClr val="0062AC"/>
              </a:buClr>
            </a:pPr>
            <a:endParaRPr lang="en-US" sz="2800" b="1" dirty="0">
              <a:solidFill>
                <a:srgbClr val="0000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9216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92161" name="Object 1"/>
          <p:cNvGraphicFramePr>
            <a:graphicFrameLocks noChangeAspect="1"/>
          </p:cNvGraphicFramePr>
          <p:nvPr/>
        </p:nvGraphicFramePr>
        <p:xfrm>
          <a:off x="1950316" y="3049588"/>
          <a:ext cx="4627418" cy="3466096"/>
        </p:xfrm>
        <a:graphic>
          <a:graphicData uri="http://schemas.openxmlformats.org/presentationml/2006/ole">
            <p:oleObj spid="_x0000_s92161" name="Slide" r:id="rId4" imgW="4569051" imgH="3425913" progId="PowerPoint.Slide.12">
              <p:embed/>
            </p:oleObj>
          </a:graphicData>
        </a:graphic>
      </p:graphicFrame>
      <p:pic>
        <p:nvPicPr>
          <p:cNvPr id="92163" name="Picture 3" descr="http://veja.abril.com.br/fwa/imagens/1224178980070_11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978525" y="287337"/>
            <a:ext cx="2857500" cy="2762251"/>
          </a:xfrm>
          <a:prstGeom prst="rect">
            <a:avLst/>
          </a:prstGeom>
          <a:noFill/>
        </p:spPr>
      </p:pic>
      <p:graphicFrame>
        <p:nvGraphicFramePr>
          <p:cNvPr id="11" name="Object 1"/>
          <p:cNvGraphicFramePr>
            <a:graphicFrameLocks noChangeAspect="1"/>
          </p:cNvGraphicFramePr>
          <p:nvPr/>
        </p:nvGraphicFramePr>
        <p:xfrm>
          <a:off x="2102716" y="3201988"/>
          <a:ext cx="4627418" cy="3466096"/>
        </p:xfrm>
        <a:graphic>
          <a:graphicData uri="http://schemas.openxmlformats.org/presentationml/2006/ole">
            <p:oleObj spid="_x0000_s92164" name="Slide" r:id="rId6" imgW="4569051" imgH="3425913" progId="PowerPoint.Slide.12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986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 anchorCtr="1"/>
          <a:lstStyle/>
          <a:p>
            <a:pPr>
              <a:defRPr/>
            </a:pPr>
            <a:endParaRPr lang="pt-BR">
              <a:latin typeface="+mj-lt"/>
              <a:ea typeface="+mj-ea"/>
              <a:cs typeface="+mj-cs"/>
            </a:endParaRPr>
          </a:p>
        </p:txBody>
      </p:sp>
      <p:sp>
        <p:nvSpPr>
          <p:cNvPr id="297987" name="Rectangle 3"/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38916" name="Picture 4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0" y="0"/>
            <a:ext cx="9144000" cy="718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CaixaDeTexto 4"/>
          <p:cNvSpPr txBox="1"/>
          <p:nvPr/>
        </p:nvSpPr>
        <p:spPr>
          <a:xfrm>
            <a:off x="-27710" y="-1"/>
            <a:ext cx="9144000" cy="769441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smtClean="0">
                <a:latin typeface="Cooper Black" pitchFamily="18" charset="0"/>
              </a:rPr>
              <a:t>NÃO DESISTIR NUNCA!!!</a:t>
            </a:r>
            <a:endParaRPr lang="en-US" sz="4400" b="1" dirty="0">
              <a:latin typeface="Cooper Black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12" descr="base_topo_reduzido.pn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525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Rectangle 9"/>
          <p:cNvSpPr/>
          <p:nvPr/>
        </p:nvSpPr>
        <p:spPr>
          <a:xfrm>
            <a:off x="0" y="281257"/>
            <a:ext cx="5448300" cy="2023793"/>
          </a:xfrm>
          <a:prstGeom prst="rect">
            <a:avLst/>
          </a:prstGeom>
          <a:solidFill>
            <a:srgbClr val="E6E6E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8436" name="Title 1"/>
          <p:cNvSpPr txBox="1">
            <a:spLocks/>
          </p:cNvSpPr>
          <p:nvPr/>
        </p:nvSpPr>
        <p:spPr bwMode="auto">
          <a:xfrm>
            <a:off x="268941" y="873125"/>
            <a:ext cx="4898803" cy="12726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 anchor="b"/>
          <a:lstStyle/>
          <a:p>
            <a:pPr algn="ctr"/>
            <a:r>
              <a:rPr lang="en-US" sz="3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O ACELERADO DESENVOLVIMENTO MUNDIAL</a:t>
            </a:r>
            <a:endParaRPr lang="en-US" sz="3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8438" name="Subtitle 2"/>
          <p:cNvSpPr txBox="1">
            <a:spLocks/>
          </p:cNvSpPr>
          <p:nvPr/>
        </p:nvSpPr>
        <p:spPr bwMode="auto">
          <a:xfrm>
            <a:off x="566738" y="2595282"/>
            <a:ext cx="8269287" cy="29974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marL="342900" indent="-342900" algn="ctr">
              <a:spcBef>
                <a:spcPct val="20000"/>
              </a:spcBef>
              <a:buClr>
                <a:srgbClr val="0062AC"/>
              </a:buClr>
              <a:buFont typeface="Arial" charset="0"/>
              <a:buChar char="•"/>
            </a:pPr>
            <a:endParaRPr lang="en-US" sz="2800" b="1" dirty="0">
              <a:solidFill>
                <a:srgbClr val="0000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8" name="Retângulo 7"/>
          <p:cNvSpPr/>
          <p:nvPr/>
        </p:nvSpPr>
        <p:spPr>
          <a:xfrm>
            <a:off x="9525" y="2305050"/>
            <a:ext cx="9134475" cy="5109091"/>
          </a:xfrm>
          <a:prstGeom prst="rect">
            <a:avLst/>
          </a:prstGeom>
          <a:noFill/>
          <a:ln>
            <a:noFill/>
          </a:ln>
          <a:effectLst/>
          <a:scene3d>
            <a:camera prst="perspectiveFront"/>
            <a:lightRig rig="threePt" dir="t"/>
          </a:scene3d>
        </p:spPr>
        <p:txBody>
          <a:bodyPr wrap="square">
            <a:spAutoFit/>
          </a:bodyPr>
          <a:lstStyle/>
          <a:p>
            <a:pPr algn="ctr"/>
            <a:r>
              <a:rPr lang="en-US" sz="2800" b="1" dirty="0" smtClean="0">
                <a:latin typeface="Verdana" pitchFamily="34" charset="0"/>
              </a:rPr>
              <a:t>▪ </a:t>
            </a:r>
            <a:r>
              <a:rPr lang="en-US" sz="2800" b="1" dirty="0" err="1" smtClean="0">
                <a:latin typeface="Verdana" pitchFamily="34" charset="0"/>
              </a:rPr>
              <a:t>Produtos</a:t>
            </a:r>
            <a:r>
              <a:rPr lang="en-US" sz="2800" b="1" dirty="0" smtClean="0">
                <a:latin typeface="Verdana" pitchFamily="34" charset="0"/>
              </a:rPr>
              <a:t> de alto valor </a:t>
            </a:r>
            <a:r>
              <a:rPr lang="en-US" sz="2800" b="1" dirty="0" err="1" smtClean="0">
                <a:latin typeface="Verdana" pitchFamily="34" charset="0"/>
              </a:rPr>
              <a:t>unitário</a:t>
            </a:r>
            <a:r>
              <a:rPr lang="en-US" sz="2800" b="1" dirty="0" smtClean="0">
                <a:latin typeface="Verdana" pitchFamily="34" charset="0"/>
              </a:rPr>
              <a:t> e </a:t>
            </a:r>
            <a:r>
              <a:rPr lang="en-US" sz="2800" b="1" dirty="0" err="1" smtClean="0">
                <a:latin typeface="Verdana" pitchFamily="34" charset="0"/>
              </a:rPr>
              <a:t>sofisticados</a:t>
            </a:r>
            <a:r>
              <a:rPr lang="en-US" sz="2800" b="1" dirty="0" smtClean="0">
                <a:latin typeface="Verdana" pitchFamily="34" charset="0"/>
              </a:rPr>
              <a:t> </a:t>
            </a:r>
            <a:r>
              <a:rPr lang="en-US" sz="2800" b="1" dirty="0" err="1" smtClean="0">
                <a:latin typeface="Verdana" pitchFamily="34" charset="0"/>
              </a:rPr>
              <a:t>dominam</a:t>
            </a:r>
            <a:r>
              <a:rPr lang="en-US" sz="2800" b="1" dirty="0" smtClean="0">
                <a:latin typeface="Verdana" pitchFamily="34" charset="0"/>
              </a:rPr>
              <a:t> o </a:t>
            </a:r>
            <a:r>
              <a:rPr lang="en-US" sz="2800" b="1" dirty="0" err="1" smtClean="0">
                <a:latin typeface="Verdana" pitchFamily="34" charset="0"/>
              </a:rPr>
              <a:t>mercado</a:t>
            </a:r>
            <a:r>
              <a:rPr lang="en-US" sz="2800" b="1" dirty="0" smtClean="0">
                <a:latin typeface="Verdana" pitchFamily="34" charset="0"/>
              </a:rPr>
              <a:t> </a:t>
            </a:r>
            <a:r>
              <a:rPr lang="en-US" sz="2800" b="1" dirty="0" err="1" smtClean="0">
                <a:latin typeface="Verdana" pitchFamily="34" charset="0"/>
              </a:rPr>
              <a:t>mundial</a:t>
            </a:r>
            <a:endParaRPr lang="en-US" sz="2800" b="1" dirty="0" smtClean="0">
              <a:latin typeface="Verdana" pitchFamily="34" charset="0"/>
            </a:endParaRPr>
          </a:p>
          <a:p>
            <a:pPr algn="ctr"/>
            <a:endParaRPr lang="en-US" sz="1000" b="1" dirty="0" smtClean="0">
              <a:latin typeface="Verdana" pitchFamily="34" charset="0"/>
            </a:endParaRPr>
          </a:p>
          <a:p>
            <a:pPr algn="ctr"/>
            <a:r>
              <a:rPr lang="en-US" sz="2800" b="1" dirty="0" smtClean="0">
                <a:latin typeface="Verdana" pitchFamily="34" charset="0"/>
              </a:rPr>
              <a:t>▪ O </a:t>
            </a:r>
            <a:r>
              <a:rPr lang="en-US" sz="2800" b="1" dirty="0" err="1" smtClean="0">
                <a:latin typeface="Verdana" pitchFamily="34" charset="0"/>
              </a:rPr>
              <a:t>comércio</a:t>
            </a:r>
            <a:r>
              <a:rPr lang="en-US" sz="2800" b="1" dirty="0" smtClean="0">
                <a:latin typeface="Verdana" pitchFamily="34" charset="0"/>
              </a:rPr>
              <a:t> exterior </a:t>
            </a:r>
            <a:r>
              <a:rPr lang="en-US" sz="2800" b="1" dirty="0" err="1" smtClean="0">
                <a:latin typeface="Verdana" pitchFamily="34" charset="0"/>
              </a:rPr>
              <a:t>ganhou</a:t>
            </a:r>
            <a:r>
              <a:rPr lang="en-US" sz="2800" b="1" dirty="0" smtClean="0">
                <a:latin typeface="Verdana" pitchFamily="34" charset="0"/>
              </a:rPr>
              <a:t> </a:t>
            </a:r>
            <a:r>
              <a:rPr lang="en-US" sz="2800" b="1" dirty="0" err="1" smtClean="0">
                <a:latin typeface="Verdana" pitchFamily="34" charset="0"/>
              </a:rPr>
              <a:t>importância</a:t>
            </a:r>
            <a:r>
              <a:rPr lang="en-US" sz="2800" b="1" dirty="0" smtClean="0">
                <a:latin typeface="Verdana" pitchFamily="34" charset="0"/>
              </a:rPr>
              <a:t> e </a:t>
            </a:r>
          </a:p>
          <a:p>
            <a:pPr algn="ctr"/>
            <a:r>
              <a:rPr lang="en-US" sz="2800" b="1" dirty="0" smtClean="0">
                <a:latin typeface="Verdana" pitchFamily="34" charset="0"/>
              </a:rPr>
              <a:t> bate </a:t>
            </a:r>
            <a:r>
              <a:rPr lang="en-US" sz="2800" b="1" dirty="0" err="1" smtClean="0">
                <a:latin typeface="Verdana" pitchFamily="34" charset="0"/>
              </a:rPr>
              <a:t>recordes</a:t>
            </a:r>
            <a:r>
              <a:rPr lang="en-US" sz="2800" b="1" dirty="0" smtClean="0">
                <a:latin typeface="Verdana" pitchFamily="34" charset="0"/>
              </a:rPr>
              <a:t> de </a:t>
            </a:r>
            <a:r>
              <a:rPr lang="en-US" sz="2800" b="1" dirty="0" err="1" smtClean="0">
                <a:latin typeface="Verdana" pitchFamily="34" charset="0"/>
              </a:rPr>
              <a:t>crescimento</a:t>
            </a:r>
            <a:endParaRPr lang="en-US" sz="2800" b="1" dirty="0" smtClean="0">
              <a:latin typeface="Verdana" pitchFamily="34" charset="0"/>
            </a:endParaRPr>
          </a:p>
          <a:p>
            <a:pPr algn="ctr"/>
            <a:endParaRPr lang="en-US" sz="1000" b="1" dirty="0" smtClean="0">
              <a:latin typeface="Verdana" pitchFamily="34" charset="0"/>
            </a:endParaRPr>
          </a:p>
          <a:p>
            <a:pPr algn="ctr"/>
            <a:r>
              <a:rPr lang="en-US" sz="2800" b="1" dirty="0" smtClean="0">
                <a:latin typeface="Verdana" pitchFamily="34" charset="0"/>
              </a:rPr>
              <a:t>▪ </a:t>
            </a:r>
            <a:r>
              <a:rPr lang="en-US" sz="2800" b="1" dirty="0" err="1" smtClean="0">
                <a:latin typeface="Verdana" pitchFamily="34" charset="0"/>
              </a:rPr>
              <a:t>Oportunidades</a:t>
            </a:r>
            <a:r>
              <a:rPr lang="en-US" sz="2800" b="1" dirty="0" smtClean="0">
                <a:latin typeface="Verdana" pitchFamily="34" charset="0"/>
              </a:rPr>
              <a:t> </a:t>
            </a:r>
            <a:r>
              <a:rPr lang="en-US" sz="2800" b="1" dirty="0" err="1" smtClean="0">
                <a:latin typeface="Verdana" pitchFamily="34" charset="0"/>
              </a:rPr>
              <a:t>amplas</a:t>
            </a:r>
            <a:r>
              <a:rPr lang="en-US" sz="2800" b="1" dirty="0" smtClean="0">
                <a:latin typeface="Verdana" pitchFamily="34" charset="0"/>
              </a:rPr>
              <a:t> </a:t>
            </a:r>
            <a:r>
              <a:rPr lang="en-US" sz="2800" b="1" dirty="0" err="1" smtClean="0">
                <a:latin typeface="Verdana" pitchFamily="34" charset="0"/>
              </a:rPr>
              <a:t>para</a:t>
            </a:r>
            <a:r>
              <a:rPr lang="en-US" sz="2800" b="1" dirty="0" smtClean="0">
                <a:latin typeface="Verdana" pitchFamily="34" charset="0"/>
              </a:rPr>
              <a:t> </a:t>
            </a:r>
            <a:r>
              <a:rPr lang="en-US" sz="2800" b="1" dirty="0" err="1" smtClean="0">
                <a:latin typeface="Verdana" pitchFamily="34" charset="0"/>
              </a:rPr>
              <a:t>quaisquer</a:t>
            </a:r>
            <a:r>
              <a:rPr lang="en-US" sz="2800" b="1" dirty="0" smtClean="0">
                <a:latin typeface="Verdana" pitchFamily="34" charset="0"/>
              </a:rPr>
              <a:t> </a:t>
            </a:r>
            <a:r>
              <a:rPr lang="en-US" sz="2800" b="1" dirty="0" err="1" smtClean="0">
                <a:latin typeface="Verdana" pitchFamily="34" charset="0"/>
              </a:rPr>
              <a:t>novos</a:t>
            </a:r>
            <a:r>
              <a:rPr lang="en-US" sz="2800" b="1" dirty="0" smtClean="0">
                <a:latin typeface="Verdana" pitchFamily="34" charset="0"/>
              </a:rPr>
              <a:t> </a:t>
            </a:r>
            <a:r>
              <a:rPr lang="en-US" sz="2800" b="1" dirty="0" err="1" smtClean="0">
                <a:latin typeface="Verdana" pitchFamily="34" charset="0"/>
              </a:rPr>
              <a:t>entrantes</a:t>
            </a:r>
            <a:r>
              <a:rPr lang="en-US" sz="2800" b="1" dirty="0" smtClean="0">
                <a:latin typeface="Verdana" pitchFamily="34" charset="0"/>
              </a:rPr>
              <a:t> com </a:t>
            </a:r>
            <a:r>
              <a:rPr lang="en-US" sz="2800" b="1" dirty="0" err="1" smtClean="0">
                <a:latin typeface="Verdana" pitchFamily="34" charset="0"/>
              </a:rPr>
              <a:t>produtos</a:t>
            </a:r>
            <a:r>
              <a:rPr lang="en-US" sz="2800" b="1" dirty="0" smtClean="0">
                <a:latin typeface="Verdana" pitchFamily="34" charset="0"/>
              </a:rPr>
              <a:t> </a:t>
            </a:r>
            <a:r>
              <a:rPr lang="en-US" sz="2800" b="1" dirty="0" err="1" smtClean="0">
                <a:latin typeface="Verdana" pitchFamily="34" charset="0"/>
              </a:rPr>
              <a:t>ou</a:t>
            </a:r>
            <a:r>
              <a:rPr lang="en-US" sz="2800" b="1" dirty="0" smtClean="0">
                <a:latin typeface="Verdana" pitchFamily="34" charset="0"/>
              </a:rPr>
              <a:t> </a:t>
            </a:r>
            <a:r>
              <a:rPr lang="en-US" sz="2800" b="1" dirty="0" err="1" smtClean="0">
                <a:latin typeface="Verdana" pitchFamily="34" charset="0"/>
              </a:rPr>
              <a:t>serviços</a:t>
            </a:r>
            <a:endParaRPr lang="en-US" sz="2800" b="1" dirty="0" smtClean="0">
              <a:latin typeface="Verdana" pitchFamily="34" charset="0"/>
            </a:endParaRPr>
          </a:p>
          <a:p>
            <a:pPr algn="ctr"/>
            <a:endParaRPr lang="en-US" sz="1000" b="1" dirty="0" smtClean="0">
              <a:latin typeface="Verdana" pitchFamily="34" charset="0"/>
            </a:endParaRPr>
          </a:p>
          <a:p>
            <a:pPr algn="ctr"/>
            <a:r>
              <a:rPr lang="en-US" sz="3200" dirty="0" smtClean="0">
                <a:solidFill>
                  <a:srgbClr val="FF0000"/>
                </a:solidFill>
                <a:latin typeface="Cooper Black" pitchFamily="18" charset="0"/>
              </a:rPr>
              <a:t>As </a:t>
            </a:r>
            <a:r>
              <a:rPr lang="en-US" sz="3200" dirty="0" err="1" smtClean="0">
                <a:solidFill>
                  <a:srgbClr val="FF0000"/>
                </a:solidFill>
                <a:latin typeface="Cooper Black" pitchFamily="18" charset="0"/>
              </a:rPr>
              <a:t>competências</a:t>
            </a:r>
            <a:r>
              <a:rPr lang="en-US" sz="3200" dirty="0" smtClean="0">
                <a:solidFill>
                  <a:srgbClr val="FF0000"/>
                </a:solidFill>
                <a:latin typeface="Cooper Black" pitchFamily="18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Cooper Black" pitchFamily="18" charset="0"/>
              </a:rPr>
              <a:t>empreendedoras</a:t>
            </a:r>
            <a:r>
              <a:rPr lang="en-US" sz="3200" dirty="0" smtClean="0">
                <a:solidFill>
                  <a:srgbClr val="FF0000"/>
                </a:solidFill>
                <a:latin typeface="Cooper Black" pitchFamily="18" charset="0"/>
              </a:rPr>
              <a:t>, </a:t>
            </a:r>
          </a:p>
          <a:p>
            <a:pPr algn="ctr"/>
            <a:r>
              <a:rPr lang="en-US" sz="3200" dirty="0" err="1" smtClean="0">
                <a:solidFill>
                  <a:srgbClr val="FF0000"/>
                </a:solidFill>
                <a:latin typeface="Cooper Black" pitchFamily="18" charset="0"/>
              </a:rPr>
              <a:t>culturais</a:t>
            </a:r>
            <a:r>
              <a:rPr lang="en-US" sz="3200" dirty="0" smtClean="0">
                <a:solidFill>
                  <a:srgbClr val="FF0000"/>
                </a:solidFill>
                <a:latin typeface="Cooper Black" pitchFamily="18" charset="0"/>
              </a:rPr>
              <a:t> e </a:t>
            </a:r>
            <a:r>
              <a:rPr lang="en-US" sz="3200" dirty="0" err="1" smtClean="0">
                <a:solidFill>
                  <a:srgbClr val="FF0000"/>
                </a:solidFill>
                <a:latin typeface="Cooper Black" pitchFamily="18" charset="0"/>
              </a:rPr>
              <a:t>econômicas</a:t>
            </a:r>
            <a:r>
              <a:rPr lang="en-US" sz="3200" dirty="0" smtClean="0">
                <a:solidFill>
                  <a:srgbClr val="FF0000"/>
                </a:solidFill>
                <a:latin typeface="Cooper Black" pitchFamily="18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Cooper Black" pitchFamily="18" charset="0"/>
              </a:rPr>
              <a:t>são</a:t>
            </a:r>
            <a:r>
              <a:rPr lang="en-US" sz="3200" dirty="0" smtClean="0">
                <a:solidFill>
                  <a:srgbClr val="FF0000"/>
                </a:solidFill>
                <a:latin typeface="Cooper Black" pitchFamily="18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Cooper Black" pitchFamily="18" charset="0"/>
              </a:rPr>
              <a:t>essenciais</a:t>
            </a:r>
            <a:r>
              <a:rPr lang="en-US" sz="3200" dirty="0" smtClean="0">
                <a:solidFill>
                  <a:srgbClr val="FF0000"/>
                </a:solidFill>
                <a:latin typeface="Cooper Black" pitchFamily="18" charset="0"/>
              </a:rPr>
              <a:t> </a:t>
            </a:r>
          </a:p>
          <a:p>
            <a:pPr algn="ctr"/>
            <a:r>
              <a:rPr lang="en-US" sz="3200" dirty="0" err="1" smtClean="0">
                <a:solidFill>
                  <a:srgbClr val="FF0000"/>
                </a:solidFill>
                <a:latin typeface="Cooper Black" pitchFamily="18" charset="0"/>
              </a:rPr>
              <a:t>para</a:t>
            </a:r>
            <a:r>
              <a:rPr lang="en-US" sz="3200" dirty="0" smtClean="0">
                <a:solidFill>
                  <a:srgbClr val="FF0000"/>
                </a:solidFill>
                <a:latin typeface="Cooper Black" pitchFamily="18" charset="0"/>
              </a:rPr>
              <a:t> o futuro </a:t>
            </a:r>
          </a:p>
          <a:p>
            <a:pPr algn="ctr"/>
            <a:endParaRPr lang="en-US" sz="32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oper Black" pitchFamily="18" charset="0"/>
            </a:endParaRPr>
          </a:p>
        </p:txBody>
      </p:sp>
      <p:pic>
        <p:nvPicPr>
          <p:cNvPr id="152580" name="Picture 4" descr="http://2.bp.blogspot.com/-nAfBPPGdvU8/Tx1Ho4kPf7I/AAAAAAAAAHw/CmUDyU63a_c/s1600/desenvolvim+imagem+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913582" y="281257"/>
            <a:ext cx="2922443" cy="2023793"/>
          </a:xfrm>
          <a:prstGeom prst="rect">
            <a:avLst/>
          </a:prstGeom>
          <a:noFill/>
        </p:spPr>
      </p:pic>
      <p:sp>
        <p:nvSpPr>
          <p:cNvPr id="9" name="Rectangle 12"/>
          <p:cNvSpPr/>
          <p:nvPr/>
        </p:nvSpPr>
        <p:spPr>
          <a:xfrm>
            <a:off x="5448300" y="281257"/>
            <a:ext cx="45719" cy="2023793"/>
          </a:xfrm>
          <a:prstGeom prst="rect">
            <a:avLst/>
          </a:prstGeom>
          <a:solidFill>
            <a:srgbClr val="0062A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3" descr="base_topo_reduzido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-152400"/>
            <a:ext cx="9258299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Rectangle 10"/>
          <p:cNvSpPr/>
          <p:nvPr/>
        </p:nvSpPr>
        <p:spPr>
          <a:xfrm>
            <a:off x="0" y="193964"/>
            <a:ext cx="5518150" cy="2452253"/>
          </a:xfrm>
          <a:prstGeom prst="rect">
            <a:avLst/>
          </a:prstGeom>
          <a:solidFill>
            <a:srgbClr val="E6E6E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3" name="Rectangle 12"/>
          <p:cNvSpPr/>
          <p:nvPr/>
        </p:nvSpPr>
        <p:spPr>
          <a:xfrm flipH="1">
            <a:off x="5494019" y="193964"/>
            <a:ext cx="45719" cy="2452253"/>
          </a:xfrm>
          <a:prstGeom prst="rect">
            <a:avLst/>
          </a:prstGeom>
          <a:solidFill>
            <a:srgbClr val="0062A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077" name="Title 1"/>
          <p:cNvSpPr>
            <a:spLocks noGrp="1"/>
          </p:cNvSpPr>
          <p:nvPr>
            <p:ph type="ctrTitle"/>
          </p:nvPr>
        </p:nvSpPr>
        <p:spPr>
          <a:xfrm>
            <a:off x="1" y="573959"/>
            <a:ext cx="5448300" cy="1656623"/>
          </a:xfrm>
        </p:spPr>
        <p:txBody>
          <a:bodyPr lIns="0" tIns="0" rIns="0" bIns="0" anchor="b"/>
          <a:lstStyle/>
          <a:p>
            <a:pPr eaLnBrk="1" hangingPunct="1"/>
            <a:r>
              <a:rPr lang="en-US" sz="3400" dirty="0" smtClean="0">
                <a:solidFill>
                  <a:srgbClr val="002060"/>
                </a:solidFill>
                <a:latin typeface="Cooper Black" pitchFamily="18" charset="0"/>
                <a:ea typeface="Verdana" pitchFamily="34" charset="0"/>
                <a:cs typeface="Verdana" pitchFamily="34" charset="0"/>
              </a:rPr>
              <a:t>A COMPETÊNCIA GLOBAL </a:t>
            </a:r>
            <a:br>
              <a:rPr lang="en-US" sz="3400" dirty="0" smtClean="0">
                <a:solidFill>
                  <a:srgbClr val="002060"/>
                </a:solidFill>
                <a:latin typeface="Cooper Black" pitchFamily="18" charset="0"/>
                <a:ea typeface="Verdana" pitchFamily="34" charset="0"/>
                <a:cs typeface="Verdana" pitchFamily="34" charset="0"/>
              </a:rPr>
            </a:br>
            <a:r>
              <a:rPr lang="en-US" sz="3400" dirty="0" smtClean="0">
                <a:solidFill>
                  <a:srgbClr val="002060"/>
                </a:solidFill>
                <a:latin typeface="Cooper Black" pitchFamily="18" charset="0"/>
                <a:ea typeface="Verdana" pitchFamily="34" charset="0"/>
                <a:cs typeface="Verdana" pitchFamily="34" charset="0"/>
              </a:rPr>
              <a:t> NÃO NOS ESPERA</a:t>
            </a:r>
          </a:p>
        </p:txBody>
      </p:sp>
      <p:sp>
        <p:nvSpPr>
          <p:cNvPr id="3078" name="Subtitle 2"/>
          <p:cNvSpPr>
            <a:spLocks noGrp="1"/>
          </p:cNvSpPr>
          <p:nvPr>
            <p:ph type="subTitle" idx="1"/>
          </p:nvPr>
        </p:nvSpPr>
        <p:spPr>
          <a:xfrm>
            <a:off x="114299" y="2646217"/>
            <a:ext cx="9029701" cy="4059383"/>
          </a:xfrm>
          <a:noFill/>
          <a:ln>
            <a:noFill/>
          </a:ln>
          <a:effectLst/>
        </p:spPr>
        <p:txBody>
          <a:bodyPr lIns="0" tIns="0" rIns="0" bIns="0"/>
          <a:lstStyle/>
          <a:p>
            <a:pPr eaLnBrk="1" hangingPunct="1">
              <a:spcBef>
                <a:spcPts val="0"/>
              </a:spcBef>
            </a:pPr>
            <a:r>
              <a:rPr lang="pt-BR" b="1" dirty="0" smtClean="0">
                <a:solidFill>
                  <a:schemeClr val="tx1"/>
                </a:solidFill>
                <a:latin typeface="Verdana" pitchFamily="34" charset="0"/>
              </a:rPr>
              <a:t>▪ </a:t>
            </a:r>
            <a:r>
              <a:rPr lang="pt-BR" b="1" dirty="0" smtClean="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A globalização ampliou a competição, outrora vivida somente entre empresas e cobre todos os setores!</a:t>
            </a:r>
          </a:p>
          <a:p>
            <a:pPr eaLnBrk="1" hangingPunct="1">
              <a:spcBef>
                <a:spcPts val="0"/>
              </a:spcBef>
            </a:pPr>
            <a:r>
              <a:rPr lang="pt-BR" b="1" dirty="0" smtClean="0">
                <a:solidFill>
                  <a:schemeClr val="tx1"/>
                </a:solidFill>
                <a:latin typeface="Verdana" pitchFamily="34" charset="0"/>
              </a:rPr>
              <a:t>▪ </a:t>
            </a:r>
            <a:r>
              <a:rPr lang="pt-BR" b="1" dirty="0" smtClean="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O fenômeno da produção mundial </a:t>
            </a:r>
          </a:p>
          <a:p>
            <a:pPr eaLnBrk="1" hangingPunct="1">
              <a:spcBef>
                <a:spcPts val="0"/>
              </a:spcBef>
            </a:pPr>
            <a:r>
              <a:rPr lang="pt-BR" b="1" dirty="0" smtClean="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para o mercado mundial!</a:t>
            </a:r>
          </a:p>
          <a:p>
            <a:pPr eaLnBrk="1" hangingPunct="1"/>
            <a:r>
              <a:rPr lang="pt-BR" dirty="0" smtClean="0">
                <a:solidFill>
                  <a:srgbClr val="FF0000"/>
                </a:solidFill>
                <a:latin typeface="Cooper Black" pitchFamily="18" charset="0"/>
              </a:rPr>
              <a:t>O crescimento da competência intelectual</a:t>
            </a:r>
            <a:r>
              <a:rPr lang="pt-BR" dirty="0" smtClean="0">
                <a:solidFill>
                  <a:srgbClr val="FF0000"/>
                </a:solidFill>
                <a:latin typeface="Cooper Black" pitchFamily="18" charset="0"/>
                <a:ea typeface="Verdana" pitchFamily="34" charset="0"/>
                <a:cs typeface="Verdana" pitchFamily="34" charset="0"/>
              </a:rPr>
              <a:t> tem sido o mecanismo mais presente na globalização!</a:t>
            </a:r>
          </a:p>
          <a:p>
            <a:pPr eaLnBrk="1" hangingPunct="1"/>
            <a:endParaRPr lang="pt-BR" sz="3000" b="1" dirty="0" smtClean="0">
              <a:solidFill>
                <a:schemeClr val="tx1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166914" name="Picture 2" descr="http://2.bp.blogspot.com/-ot9nurxjMGA/TcKNztxvUWI/AAAAAAAAAAc/WF3BB1j13_4/s1600/terra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220691" y="573958"/>
            <a:ext cx="2400300" cy="207225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9" descr="base_topo_reduzido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-168274"/>
            <a:ext cx="9144000" cy="777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Rectangle 13"/>
          <p:cNvSpPr/>
          <p:nvPr/>
        </p:nvSpPr>
        <p:spPr>
          <a:xfrm>
            <a:off x="-1" y="-94889"/>
            <a:ext cx="6181725" cy="1936390"/>
          </a:xfrm>
          <a:prstGeom prst="rect">
            <a:avLst/>
          </a:prstGeom>
          <a:solidFill>
            <a:srgbClr val="E6E6E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8" name="Rectangle 17"/>
          <p:cNvSpPr/>
          <p:nvPr/>
        </p:nvSpPr>
        <p:spPr>
          <a:xfrm>
            <a:off x="6181725" y="0"/>
            <a:ext cx="69850" cy="1841500"/>
          </a:xfrm>
          <a:prstGeom prst="rect">
            <a:avLst/>
          </a:prstGeom>
          <a:solidFill>
            <a:srgbClr val="0062A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150" name="Title 1"/>
          <p:cNvSpPr>
            <a:spLocks noGrp="1"/>
          </p:cNvSpPr>
          <p:nvPr>
            <p:ph type="ctrTitle"/>
          </p:nvPr>
        </p:nvSpPr>
        <p:spPr>
          <a:xfrm>
            <a:off x="1" y="192088"/>
            <a:ext cx="6181723" cy="1649414"/>
          </a:xfrm>
        </p:spPr>
        <p:txBody>
          <a:bodyPr lIns="0" tIns="0" rIns="0" bIns="0" anchor="b"/>
          <a:lstStyle/>
          <a:p>
            <a:pPr eaLnBrk="1" hangingPunct="1"/>
            <a:r>
              <a:rPr lang="en-US" sz="3600" dirty="0" smtClean="0">
                <a:solidFill>
                  <a:srgbClr val="002060"/>
                </a:solidFill>
                <a:latin typeface="Cooper Black" pitchFamily="18" charset="0"/>
                <a:ea typeface="Verdana" pitchFamily="34" charset="0"/>
                <a:cs typeface="Verdana" pitchFamily="34" charset="0"/>
              </a:rPr>
              <a:t>SOCIEDADE MUNDIAL </a:t>
            </a:r>
            <a:br>
              <a:rPr lang="en-US" sz="3600" dirty="0" smtClean="0">
                <a:solidFill>
                  <a:srgbClr val="002060"/>
                </a:solidFill>
                <a:latin typeface="Cooper Black" pitchFamily="18" charset="0"/>
                <a:ea typeface="Verdana" pitchFamily="34" charset="0"/>
                <a:cs typeface="Verdana" pitchFamily="34" charset="0"/>
              </a:rPr>
            </a:br>
            <a:r>
              <a:rPr lang="en-US" sz="3600" dirty="0" smtClean="0">
                <a:solidFill>
                  <a:srgbClr val="002060"/>
                </a:solidFill>
                <a:latin typeface="Cooper Black" pitchFamily="18" charset="0"/>
                <a:ea typeface="Verdana" pitchFamily="34" charset="0"/>
                <a:cs typeface="Verdana" pitchFamily="34" charset="0"/>
              </a:rPr>
              <a:t>DO</a:t>
            </a:r>
            <a:br>
              <a:rPr lang="en-US" sz="3600" dirty="0" smtClean="0">
                <a:solidFill>
                  <a:srgbClr val="002060"/>
                </a:solidFill>
                <a:latin typeface="Cooper Black" pitchFamily="18" charset="0"/>
                <a:ea typeface="Verdana" pitchFamily="34" charset="0"/>
                <a:cs typeface="Verdana" pitchFamily="34" charset="0"/>
              </a:rPr>
            </a:br>
            <a:r>
              <a:rPr lang="en-US" sz="3600" dirty="0" smtClean="0">
                <a:solidFill>
                  <a:srgbClr val="002060"/>
                </a:solidFill>
                <a:latin typeface="Cooper Black" pitchFamily="18" charset="0"/>
                <a:ea typeface="Verdana" pitchFamily="34" charset="0"/>
                <a:cs typeface="Verdana" pitchFamily="34" charset="0"/>
              </a:rPr>
              <a:t>CONHECIMENTO</a:t>
            </a:r>
          </a:p>
        </p:txBody>
      </p:sp>
      <p:sp>
        <p:nvSpPr>
          <p:cNvPr id="6151" name="Subtitle 2"/>
          <p:cNvSpPr>
            <a:spLocks noGrp="1"/>
          </p:cNvSpPr>
          <p:nvPr>
            <p:ph type="subTitle" idx="1"/>
          </p:nvPr>
        </p:nvSpPr>
        <p:spPr>
          <a:xfrm>
            <a:off x="1" y="1989139"/>
            <a:ext cx="9144000" cy="2534094"/>
          </a:xfrm>
        </p:spPr>
        <p:txBody>
          <a:bodyPr lIns="0" tIns="0" rIns="0" bIns="0"/>
          <a:lstStyle/>
          <a:p>
            <a:pPr marL="342900" indent="-468000" eaLnBrk="1" hangingPunct="1">
              <a:spcBef>
                <a:spcPts val="0"/>
              </a:spcBef>
              <a:buClr>
                <a:srgbClr val="0062AC"/>
              </a:buClr>
            </a:pPr>
            <a:endParaRPr lang="pt-BR" sz="1000" b="1" dirty="0" smtClean="0">
              <a:solidFill>
                <a:srgbClr val="00206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342900" indent="-468000" eaLnBrk="1" hangingPunct="1">
              <a:spcBef>
                <a:spcPts val="0"/>
              </a:spcBef>
              <a:buClr>
                <a:srgbClr val="0062AC"/>
              </a:buClr>
            </a:pPr>
            <a:r>
              <a:rPr lang="pt-BR" sz="3600" dirty="0" smtClean="0">
                <a:solidFill>
                  <a:srgbClr val="FF0000"/>
                </a:solidFill>
                <a:latin typeface="Cooper Black" pitchFamily="18" charset="0"/>
                <a:ea typeface="Verdana" pitchFamily="34" charset="0"/>
                <a:cs typeface="Verdana" pitchFamily="34" charset="0"/>
              </a:rPr>
              <a:t>A COMPETÊNCIA SE GENERALIZA</a:t>
            </a:r>
          </a:p>
          <a:p>
            <a:pPr marL="342900" indent="-468000" eaLnBrk="1" hangingPunct="1">
              <a:spcBef>
                <a:spcPts val="0"/>
              </a:spcBef>
              <a:buClr>
                <a:srgbClr val="0062AC"/>
              </a:buClr>
            </a:pPr>
            <a:endParaRPr lang="pt-BR" sz="1000" dirty="0" smtClean="0">
              <a:solidFill>
                <a:schemeClr val="tx1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342900" indent="-468000" eaLnBrk="1" hangingPunct="1">
              <a:spcBef>
                <a:spcPts val="0"/>
              </a:spcBef>
              <a:spcAft>
                <a:spcPts val="600"/>
              </a:spcAft>
              <a:buClr>
                <a:srgbClr val="0062AC"/>
              </a:buClr>
            </a:pPr>
            <a:r>
              <a:rPr lang="pt-BR" b="1" dirty="0" smtClean="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▪ A Educação, e seus processos de ensino, assegurando altos níveis de aprendizado, transformou-se em prioridade nacional em países que estão conquistando posições de destaque nos campos da ciência, tecnologia, treinamento e enriquecimento de suas populações</a:t>
            </a:r>
          </a:p>
          <a:p>
            <a:pPr marL="342900" indent="-468000" eaLnBrk="1" hangingPunct="1">
              <a:spcBef>
                <a:spcPts val="0"/>
              </a:spcBef>
              <a:spcAft>
                <a:spcPts val="600"/>
              </a:spcAft>
              <a:buClr>
                <a:srgbClr val="0062AC"/>
              </a:buClr>
            </a:pPr>
            <a:endParaRPr lang="pt-BR" sz="2800" b="1" dirty="0" smtClean="0">
              <a:solidFill>
                <a:schemeClr val="tx1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342900" indent="-468000" eaLnBrk="1" hangingPunct="1">
              <a:spcBef>
                <a:spcPts val="0"/>
              </a:spcBef>
              <a:spcAft>
                <a:spcPts val="600"/>
              </a:spcAft>
              <a:buClr>
                <a:srgbClr val="0062AC"/>
              </a:buClr>
            </a:pPr>
            <a:endParaRPr lang="pt-BR" sz="2800" b="1" dirty="0" smtClean="0">
              <a:solidFill>
                <a:schemeClr val="tx1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342900" indent="-468000" eaLnBrk="1" hangingPunct="1">
              <a:spcBef>
                <a:spcPts val="0"/>
              </a:spcBef>
              <a:spcAft>
                <a:spcPts val="600"/>
              </a:spcAft>
              <a:buClr>
                <a:srgbClr val="0062AC"/>
              </a:buClr>
            </a:pPr>
            <a:endParaRPr lang="pt-BR" sz="3600" dirty="0" smtClean="0">
              <a:solidFill>
                <a:srgbClr val="FF0000"/>
              </a:solidFill>
              <a:latin typeface="Cooper Black" pitchFamily="18" charset="0"/>
              <a:ea typeface="Verdana" pitchFamily="34" charset="0"/>
              <a:cs typeface="Verdana" pitchFamily="34" charset="0"/>
            </a:endParaRPr>
          </a:p>
          <a:p>
            <a:pPr marL="342900" indent="-468000" eaLnBrk="1" hangingPunct="1">
              <a:spcBef>
                <a:spcPts val="0"/>
              </a:spcBef>
              <a:buClr>
                <a:srgbClr val="0062AC"/>
              </a:buClr>
            </a:pPr>
            <a:endParaRPr lang="pt-BR" sz="2800" b="1" dirty="0" smtClean="0">
              <a:solidFill>
                <a:schemeClr val="tx1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342900" indent="-468000" eaLnBrk="1" hangingPunct="1">
              <a:spcBef>
                <a:spcPts val="0"/>
              </a:spcBef>
              <a:buClr>
                <a:srgbClr val="0062AC"/>
              </a:buClr>
            </a:pPr>
            <a:endParaRPr lang="en-US" sz="2600" dirty="0" smtClean="0">
              <a:solidFill>
                <a:srgbClr val="000000"/>
              </a:solidFill>
            </a:endParaRPr>
          </a:p>
        </p:txBody>
      </p:sp>
      <p:sp>
        <p:nvSpPr>
          <p:cNvPr id="6152" name="Subtitle 2"/>
          <p:cNvSpPr txBox="1">
            <a:spLocks/>
          </p:cNvSpPr>
          <p:nvPr/>
        </p:nvSpPr>
        <p:spPr bwMode="auto">
          <a:xfrm>
            <a:off x="566738" y="192088"/>
            <a:ext cx="3697287" cy="279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>
              <a:spcBef>
                <a:spcPct val="20000"/>
              </a:spcBef>
              <a:buFont typeface="Arial" charset="0"/>
              <a:buNone/>
            </a:pPr>
            <a:endParaRPr lang="en-US" sz="2000" dirty="0">
              <a:solidFill>
                <a:schemeClr val="bg1"/>
              </a:solidFill>
              <a:latin typeface="Calibri" pitchFamily="34" charset="0"/>
            </a:endParaRPr>
          </a:p>
        </p:txBody>
      </p:sp>
      <p:pic>
        <p:nvPicPr>
          <p:cNvPr id="159746" name="Picture 2" descr="http://www.das.ufsc.br/~cancian/ciencia/jpgs/ciencia/atomo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743238" y="192088"/>
            <a:ext cx="1746713" cy="179705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pt-BR" smtClean="0"/>
          </a:p>
        </p:txBody>
      </p:sp>
      <p:sp>
        <p:nvSpPr>
          <p:cNvPr id="9219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pt-BR" smtClean="0"/>
          </a:p>
        </p:txBody>
      </p:sp>
      <p:pic>
        <p:nvPicPr>
          <p:cNvPr id="9220" name="Picture 3" descr="base_topo_reduzido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47370" y="-386334"/>
            <a:ext cx="919137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4"/>
          <p:cNvSpPr/>
          <p:nvPr/>
        </p:nvSpPr>
        <p:spPr>
          <a:xfrm>
            <a:off x="-47370" y="227013"/>
            <a:ext cx="5565520" cy="2280660"/>
          </a:xfrm>
          <a:prstGeom prst="rect">
            <a:avLst/>
          </a:prstGeom>
          <a:solidFill>
            <a:srgbClr val="E6E6E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5413375" y="274639"/>
            <a:ext cx="69850" cy="2233034"/>
          </a:xfrm>
          <a:prstGeom prst="rect">
            <a:avLst/>
          </a:prstGeom>
          <a:solidFill>
            <a:srgbClr val="0062A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223" name="Title 1"/>
          <p:cNvSpPr txBox="1">
            <a:spLocks/>
          </p:cNvSpPr>
          <p:nvPr/>
        </p:nvSpPr>
        <p:spPr bwMode="auto">
          <a:xfrm>
            <a:off x="52387" y="1417637"/>
            <a:ext cx="5360988" cy="755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 anchor="b"/>
          <a:lstStyle/>
          <a:p>
            <a:pPr algn="ctr"/>
            <a:r>
              <a:rPr lang="en-US" sz="36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oper Black" pitchFamily="18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3600" dirty="0" smtClean="0">
                <a:solidFill>
                  <a:schemeClr val="tx2">
                    <a:lumMod val="75000"/>
                  </a:schemeClr>
                </a:solidFill>
                <a:latin typeface="Cooper Black" pitchFamily="18" charset="0"/>
                <a:ea typeface="Verdana" pitchFamily="34" charset="0"/>
                <a:cs typeface="Verdana" pitchFamily="34" charset="0"/>
              </a:rPr>
              <a:t>PAÍSES ASIÁTICOS APROVEITARAM OPORTUNIDADES </a:t>
            </a:r>
            <a:endParaRPr lang="en-US" sz="3600" dirty="0">
              <a:solidFill>
                <a:schemeClr val="tx2">
                  <a:lumMod val="75000"/>
                </a:schemeClr>
              </a:solidFill>
              <a:latin typeface="Cooper Black" pitchFamily="18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9224" name="Subtitle 2"/>
          <p:cNvSpPr txBox="1">
            <a:spLocks/>
          </p:cNvSpPr>
          <p:nvPr/>
        </p:nvSpPr>
        <p:spPr bwMode="auto">
          <a:xfrm>
            <a:off x="0" y="2757055"/>
            <a:ext cx="9144000" cy="34341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marL="342900" indent="-342900" algn="ctr">
              <a:spcBef>
                <a:spcPct val="20000"/>
              </a:spcBef>
              <a:buClr>
                <a:srgbClr val="0062AC"/>
              </a:buClr>
            </a:pPr>
            <a:r>
              <a:rPr lang="pt-BR" sz="3600" b="1" dirty="0" smtClean="0">
                <a:latin typeface="Verdana" pitchFamily="34" charset="0"/>
              </a:rPr>
              <a:t>▪ </a:t>
            </a:r>
            <a:r>
              <a:rPr lang="en-US" sz="3600" b="1" dirty="0" err="1" smtClean="0">
                <a:solidFill>
                  <a:srgbClr val="0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Produtos</a:t>
            </a:r>
            <a:r>
              <a:rPr lang="en-US" sz="3600" b="1" dirty="0" smtClean="0">
                <a:solidFill>
                  <a:srgbClr val="0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3600" b="1" dirty="0" err="1" smtClean="0">
                <a:solidFill>
                  <a:srgbClr val="0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coreanos</a:t>
            </a:r>
            <a:r>
              <a:rPr lang="en-US" sz="3600" b="1" dirty="0" smtClean="0">
                <a:solidFill>
                  <a:srgbClr val="0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e </a:t>
            </a:r>
            <a:r>
              <a:rPr lang="en-US" sz="3600" b="1" dirty="0" err="1" smtClean="0">
                <a:solidFill>
                  <a:srgbClr val="0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chineses</a:t>
            </a:r>
            <a:r>
              <a:rPr lang="en-US" sz="3600" b="1" dirty="0" smtClean="0">
                <a:solidFill>
                  <a:srgbClr val="0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3600" b="1" dirty="0" err="1" smtClean="0">
                <a:solidFill>
                  <a:srgbClr val="0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estão</a:t>
            </a:r>
            <a:r>
              <a:rPr lang="en-US" sz="3600" b="1" dirty="0" smtClean="0">
                <a:solidFill>
                  <a:srgbClr val="0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3600" b="1" dirty="0" err="1" smtClean="0">
                <a:solidFill>
                  <a:srgbClr val="0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em</a:t>
            </a:r>
            <a:r>
              <a:rPr lang="en-US" sz="3600" b="1" dirty="0" smtClean="0">
                <a:solidFill>
                  <a:srgbClr val="0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3600" b="1" dirty="0" err="1" smtClean="0">
                <a:solidFill>
                  <a:srgbClr val="0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todas</a:t>
            </a:r>
            <a:r>
              <a:rPr lang="en-US" sz="3600" b="1" dirty="0" smtClean="0">
                <a:solidFill>
                  <a:srgbClr val="0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3600" b="1" dirty="0" err="1" smtClean="0">
                <a:solidFill>
                  <a:srgbClr val="0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cidades</a:t>
            </a:r>
            <a:r>
              <a:rPr lang="en-US" sz="3600" b="1" dirty="0" smtClean="0">
                <a:solidFill>
                  <a:srgbClr val="0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do </a:t>
            </a:r>
            <a:r>
              <a:rPr lang="en-US" sz="3600" b="1" dirty="0" err="1" smtClean="0">
                <a:solidFill>
                  <a:srgbClr val="0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Brasil</a:t>
            </a:r>
            <a:r>
              <a:rPr lang="en-US" sz="3600" b="1" dirty="0" smtClean="0">
                <a:solidFill>
                  <a:srgbClr val="0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e do </a:t>
            </a:r>
            <a:r>
              <a:rPr lang="en-US" sz="3600" b="1" dirty="0" err="1" smtClean="0">
                <a:solidFill>
                  <a:srgbClr val="0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Mundo</a:t>
            </a:r>
            <a:r>
              <a:rPr lang="en-US" sz="3600" b="1" dirty="0" smtClean="0">
                <a:solidFill>
                  <a:srgbClr val="0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!</a:t>
            </a:r>
          </a:p>
          <a:p>
            <a:pPr marL="342900" indent="-342900" algn="ctr">
              <a:spcBef>
                <a:spcPct val="20000"/>
              </a:spcBef>
              <a:buClr>
                <a:srgbClr val="0062AC"/>
              </a:buClr>
            </a:pPr>
            <a:r>
              <a:rPr lang="pt-BR" sz="3600" b="1" dirty="0" smtClean="0">
                <a:latin typeface="Verdana" pitchFamily="34" charset="0"/>
              </a:rPr>
              <a:t>▪ </a:t>
            </a:r>
            <a:r>
              <a:rPr lang="en-US" sz="3600" b="1" dirty="0" err="1" smtClean="0">
                <a:solidFill>
                  <a:srgbClr val="0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Não</a:t>
            </a:r>
            <a:r>
              <a:rPr lang="en-US" sz="3600" b="1" dirty="0" smtClean="0">
                <a:solidFill>
                  <a:srgbClr val="0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3600" b="1" dirty="0" err="1" smtClean="0">
                <a:solidFill>
                  <a:srgbClr val="0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há</a:t>
            </a:r>
            <a:r>
              <a:rPr lang="en-US" sz="3600" b="1" dirty="0" smtClean="0">
                <a:solidFill>
                  <a:srgbClr val="0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3600" b="1" dirty="0" err="1" smtClean="0">
                <a:solidFill>
                  <a:srgbClr val="0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produtos</a:t>
            </a:r>
            <a:r>
              <a:rPr lang="en-US" sz="3600" b="1" dirty="0" smtClean="0">
                <a:solidFill>
                  <a:srgbClr val="0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3600" b="1" dirty="0" err="1" smtClean="0">
                <a:solidFill>
                  <a:srgbClr val="0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brasileiros</a:t>
            </a:r>
            <a:r>
              <a:rPr lang="en-US" sz="3600" b="1" dirty="0" smtClean="0">
                <a:solidFill>
                  <a:srgbClr val="0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3600" b="1" dirty="0" err="1" smtClean="0">
                <a:solidFill>
                  <a:srgbClr val="0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nas</a:t>
            </a:r>
            <a:r>
              <a:rPr lang="en-US" sz="3600" b="1" dirty="0" smtClean="0">
                <a:solidFill>
                  <a:srgbClr val="0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3600" b="1" dirty="0" err="1" smtClean="0">
                <a:solidFill>
                  <a:srgbClr val="0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ruas</a:t>
            </a:r>
            <a:r>
              <a:rPr lang="en-US" sz="3600" b="1" dirty="0" smtClean="0">
                <a:solidFill>
                  <a:srgbClr val="0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3600" b="1" dirty="0" err="1" smtClean="0">
                <a:solidFill>
                  <a:srgbClr val="0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chinesas</a:t>
            </a:r>
            <a:r>
              <a:rPr lang="en-US" sz="3600" b="1" dirty="0" smtClean="0">
                <a:solidFill>
                  <a:srgbClr val="0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e </a:t>
            </a:r>
            <a:r>
              <a:rPr lang="en-US" sz="3600" b="1" dirty="0" err="1" smtClean="0">
                <a:solidFill>
                  <a:srgbClr val="0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coreanas</a:t>
            </a:r>
            <a:r>
              <a:rPr lang="en-US" sz="3600" b="1" dirty="0" smtClean="0">
                <a:solidFill>
                  <a:srgbClr val="0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!!!</a:t>
            </a:r>
          </a:p>
          <a:p>
            <a:pPr marL="342900" indent="-342900" algn="ctr">
              <a:spcBef>
                <a:spcPct val="20000"/>
              </a:spcBef>
              <a:buClr>
                <a:srgbClr val="0062AC"/>
              </a:buClr>
            </a:pPr>
            <a:r>
              <a:rPr lang="en-US" sz="4000" dirty="0" smtClean="0">
                <a:solidFill>
                  <a:srgbClr val="FF0000"/>
                </a:solidFill>
                <a:latin typeface="Cooper Black" pitchFamily="18" charset="0"/>
                <a:ea typeface="Verdana" pitchFamily="34" charset="0"/>
                <a:cs typeface="Verdana" pitchFamily="34" charset="0"/>
              </a:rPr>
              <a:t>E </a:t>
            </a:r>
            <a:r>
              <a:rPr lang="en-US" sz="4000" dirty="0" err="1" smtClean="0">
                <a:solidFill>
                  <a:srgbClr val="FF0000"/>
                </a:solidFill>
                <a:latin typeface="Cooper Black" pitchFamily="18" charset="0"/>
                <a:ea typeface="Verdana" pitchFamily="34" charset="0"/>
                <a:cs typeface="Verdana" pitchFamily="34" charset="0"/>
              </a:rPr>
              <a:t>também</a:t>
            </a:r>
            <a:r>
              <a:rPr lang="en-US" sz="4000" dirty="0" smtClean="0">
                <a:solidFill>
                  <a:srgbClr val="FF0000"/>
                </a:solidFill>
                <a:latin typeface="Cooper Black" pitchFamily="18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4000" dirty="0" err="1" smtClean="0">
                <a:solidFill>
                  <a:srgbClr val="FF0000"/>
                </a:solidFill>
                <a:latin typeface="Cooper Black" pitchFamily="18" charset="0"/>
                <a:ea typeface="Verdana" pitchFamily="34" charset="0"/>
                <a:cs typeface="Verdana" pitchFamily="34" charset="0"/>
              </a:rPr>
              <a:t>em</a:t>
            </a:r>
            <a:r>
              <a:rPr lang="en-US" sz="4000" dirty="0" smtClean="0">
                <a:solidFill>
                  <a:srgbClr val="FF0000"/>
                </a:solidFill>
                <a:latin typeface="Cooper Black" pitchFamily="18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4000" dirty="0" err="1" smtClean="0">
                <a:solidFill>
                  <a:srgbClr val="FF0000"/>
                </a:solidFill>
                <a:latin typeface="Cooper Black" pitchFamily="18" charset="0"/>
                <a:ea typeface="Verdana" pitchFamily="34" charset="0"/>
                <a:cs typeface="Verdana" pitchFamily="34" charset="0"/>
              </a:rPr>
              <a:t>outros</a:t>
            </a:r>
            <a:r>
              <a:rPr lang="en-US" sz="4000" dirty="0" smtClean="0">
                <a:solidFill>
                  <a:srgbClr val="FF0000"/>
                </a:solidFill>
                <a:latin typeface="Cooper Black" pitchFamily="18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4000" dirty="0" err="1" smtClean="0">
                <a:solidFill>
                  <a:srgbClr val="FF0000"/>
                </a:solidFill>
                <a:latin typeface="Cooper Black" pitchFamily="18" charset="0"/>
                <a:ea typeface="Verdana" pitchFamily="34" charset="0"/>
                <a:cs typeface="Verdana" pitchFamily="34" charset="0"/>
              </a:rPr>
              <a:t>países</a:t>
            </a:r>
            <a:r>
              <a:rPr lang="en-US" sz="4000" dirty="0" smtClean="0">
                <a:solidFill>
                  <a:srgbClr val="FF0000"/>
                </a:solidFill>
                <a:latin typeface="Cooper Black" pitchFamily="18" charset="0"/>
                <a:ea typeface="Verdana" pitchFamily="34" charset="0"/>
                <a:cs typeface="Verdana" pitchFamily="34" charset="0"/>
              </a:rPr>
              <a:t>!!!</a:t>
            </a:r>
          </a:p>
          <a:p>
            <a:pPr marL="342900" indent="-342900" algn="ctr">
              <a:spcBef>
                <a:spcPct val="20000"/>
              </a:spcBef>
              <a:buClr>
                <a:srgbClr val="0062AC"/>
              </a:buClr>
              <a:buFont typeface="Arial" charset="0"/>
              <a:buChar char="•"/>
            </a:pPr>
            <a:endParaRPr lang="en-US" sz="1600" b="1" dirty="0" smtClean="0">
              <a:solidFill>
                <a:srgbClr val="0000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154626" name="Picture 2" descr="http://www.ajegoias.com.br/wp-content/uploads/2012/05/oportunidades3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206836" y="227013"/>
            <a:ext cx="2253673" cy="194623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pt-BR" smtClean="0"/>
          </a:p>
        </p:txBody>
      </p:sp>
      <p:sp>
        <p:nvSpPr>
          <p:cNvPr id="9219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pt-BR" smtClean="0"/>
          </a:p>
        </p:txBody>
      </p:sp>
      <p:pic>
        <p:nvPicPr>
          <p:cNvPr id="9220" name="Picture 3" descr="base_topo_reduzido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77726"/>
            <a:ext cx="9144000" cy="65493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4"/>
          <p:cNvSpPr/>
          <p:nvPr/>
        </p:nvSpPr>
        <p:spPr>
          <a:xfrm>
            <a:off x="0" y="171451"/>
            <a:ext cx="5448300" cy="1996148"/>
          </a:xfrm>
          <a:prstGeom prst="rect">
            <a:avLst/>
          </a:prstGeom>
          <a:solidFill>
            <a:srgbClr val="E6E6E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 smtClean="0">
                <a:solidFill>
                  <a:srgbClr val="002060"/>
                </a:solidFill>
                <a:latin typeface="Cooper Black" pitchFamily="18" charset="0"/>
                <a:ea typeface="Verdana" pitchFamily="34" charset="0"/>
                <a:cs typeface="Verdana" pitchFamily="34" charset="0"/>
              </a:rPr>
              <a:t>O QUE MUDOU NOS PAÍSES DE SUCESSO</a:t>
            </a:r>
            <a:r>
              <a:rPr lang="en-US" sz="3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?</a:t>
            </a:r>
            <a:endParaRPr lang="en-US" sz="36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5448300" y="471489"/>
            <a:ext cx="45719" cy="1696110"/>
          </a:xfrm>
          <a:prstGeom prst="rect">
            <a:avLst/>
          </a:prstGeom>
          <a:solidFill>
            <a:srgbClr val="0062A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223" name="Title 1"/>
          <p:cNvSpPr txBox="1">
            <a:spLocks/>
          </p:cNvSpPr>
          <p:nvPr/>
        </p:nvSpPr>
        <p:spPr bwMode="auto">
          <a:xfrm>
            <a:off x="0" y="471488"/>
            <a:ext cx="5360988" cy="13988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 anchor="b"/>
          <a:lstStyle/>
          <a:p>
            <a:pPr algn="ctr"/>
            <a:endParaRPr lang="en-US" sz="4000" b="1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9224" name="Subtitle 2"/>
          <p:cNvSpPr txBox="1">
            <a:spLocks/>
          </p:cNvSpPr>
          <p:nvPr/>
        </p:nvSpPr>
        <p:spPr bwMode="auto">
          <a:xfrm>
            <a:off x="0" y="2779775"/>
            <a:ext cx="9144000" cy="3411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marL="342900" indent="-342900" algn="ctr">
              <a:spcBef>
                <a:spcPct val="20000"/>
              </a:spcBef>
              <a:buClr>
                <a:srgbClr val="0062AC"/>
              </a:buClr>
              <a:buFont typeface="Arial" charset="0"/>
              <a:buChar char="•"/>
            </a:pPr>
            <a:endParaRPr lang="en-US" sz="3600" b="1" dirty="0" smtClean="0">
              <a:solidFill>
                <a:srgbClr val="00206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1" name="Retângulo 10"/>
          <p:cNvSpPr/>
          <p:nvPr/>
        </p:nvSpPr>
        <p:spPr>
          <a:xfrm>
            <a:off x="235527" y="1600201"/>
            <a:ext cx="8451273" cy="48444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ctr">
              <a:spcBef>
                <a:spcPct val="20000"/>
              </a:spcBef>
              <a:buClr>
                <a:srgbClr val="0062AC"/>
              </a:buClr>
            </a:pPr>
            <a:endParaRPr lang="en-US" sz="3200" b="1" dirty="0" smtClean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342900" indent="-342900" algn="ctr">
              <a:spcBef>
                <a:spcPct val="20000"/>
              </a:spcBef>
              <a:buClr>
                <a:srgbClr val="0062AC"/>
              </a:buClr>
            </a:pPr>
            <a:endParaRPr lang="en-US" sz="3200" b="1" dirty="0" smtClean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342900" indent="-342900">
              <a:spcBef>
                <a:spcPct val="20000"/>
              </a:spcBef>
              <a:buClr>
                <a:srgbClr val="0062AC"/>
              </a:buClr>
            </a:pPr>
            <a:r>
              <a:rPr lang="en-US" sz="2800" b="1" dirty="0" err="1" smtClean="0">
                <a:latin typeface="Cooper Black" pitchFamily="18" charset="0"/>
                <a:ea typeface="Verdana" pitchFamily="34" charset="0"/>
                <a:cs typeface="Verdana" pitchFamily="34" charset="0"/>
              </a:rPr>
              <a:t>Manchetes</a:t>
            </a:r>
            <a:r>
              <a:rPr lang="en-US" sz="2800" b="1" dirty="0" smtClean="0">
                <a:latin typeface="Cooper Black" pitchFamily="18" charset="0"/>
                <a:ea typeface="Verdana" pitchFamily="34" charset="0"/>
                <a:cs typeface="Verdana" pitchFamily="34" charset="0"/>
              </a:rPr>
              <a:t> do FINANCIAL TIMES (</a:t>
            </a:r>
            <a:r>
              <a:rPr lang="en-US" sz="2800" b="1" dirty="0" err="1" smtClean="0">
                <a:latin typeface="Cooper Black" pitchFamily="18" charset="0"/>
                <a:ea typeface="Verdana" pitchFamily="34" charset="0"/>
                <a:cs typeface="Verdana" pitchFamily="34" charset="0"/>
              </a:rPr>
              <a:t>Londres</a:t>
            </a:r>
            <a:r>
              <a:rPr lang="en-US" sz="2800" b="1" dirty="0" smtClean="0">
                <a:latin typeface="Cooper Black" pitchFamily="18" charset="0"/>
                <a:ea typeface="Verdana" pitchFamily="34" charset="0"/>
                <a:cs typeface="Verdana" pitchFamily="34" charset="0"/>
              </a:rPr>
              <a:t>):</a:t>
            </a:r>
          </a:p>
          <a:p>
            <a:pPr marL="342900" indent="-342900" algn="ctr">
              <a:spcBef>
                <a:spcPct val="20000"/>
              </a:spcBef>
              <a:buClr>
                <a:srgbClr val="0062AC"/>
              </a:buClr>
            </a:pPr>
            <a:r>
              <a:rPr lang="en-US" sz="3600" b="1" dirty="0" smtClean="0">
                <a:solidFill>
                  <a:srgbClr val="FF0000"/>
                </a:solidFill>
                <a:latin typeface="Cooper Black" pitchFamily="18" charset="0"/>
                <a:ea typeface="Verdana" pitchFamily="34" charset="0"/>
                <a:cs typeface="Verdana" pitchFamily="34" charset="0"/>
              </a:rPr>
              <a:t>CORÉIA DO SUL </a:t>
            </a:r>
          </a:p>
          <a:p>
            <a:pPr marL="342900" indent="-342900" algn="ctr">
              <a:spcBef>
                <a:spcPct val="20000"/>
              </a:spcBef>
              <a:buClr>
                <a:srgbClr val="0062AC"/>
              </a:buClr>
            </a:pPr>
            <a:r>
              <a:rPr lang="en-US" sz="32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“</a:t>
            </a:r>
            <a:r>
              <a:rPr lang="en-US" sz="3200" b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Fanatismo</a:t>
            </a:r>
            <a:r>
              <a:rPr lang="en-US" sz="32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3200" b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pela</a:t>
            </a:r>
            <a:r>
              <a:rPr lang="en-US" sz="32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3200" b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Educação</a:t>
            </a:r>
            <a:r>
              <a:rPr lang="en-US" sz="32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!”</a:t>
            </a:r>
          </a:p>
          <a:p>
            <a:pPr marL="342900" indent="-342900" algn="ctr">
              <a:spcBef>
                <a:spcPct val="20000"/>
              </a:spcBef>
              <a:buClr>
                <a:srgbClr val="0062AC"/>
              </a:buClr>
            </a:pPr>
            <a:endParaRPr lang="en-US" sz="800" b="1" dirty="0" smtClean="0">
              <a:solidFill>
                <a:srgbClr val="0000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342900" indent="-342900" algn="ctr">
              <a:spcBef>
                <a:spcPct val="20000"/>
              </a:spcBef>
              <a:buClr>
                <a:srgbClr val="0062AC"/>
              </a:buClr>
            </a:pPr>
            <a:r>
              <a:rPr lang="en-US" sz="3600" b="1" dirty="0" smtClean="0">
                <a:solidFill>
                  <a:srgbClr val="FF0000"/>
                </a:solidFill>
                <a:latin typeface="Cooper Black" pitchFamily="18" charset="0"/>
                <a:ea typeface="Verdana" pitchFamily="34" charset="0"/>
                <a:cs typeface="Verdana" pitchFamily="34" charset="0"/>
              </a:rPr>
              <a:t>CHINA </a:t>
            </a:r>
          </a:p>
          <a:p>
            <a:pPr marL="342900" indent="-342900" algn="ctr">
              <a:spcBef>
                <a:spcPct val="20000"/>
              </a:spcBef>
              <a:buClr>
                <a:srgbClr val="0062AC"/>
              </a:buClr>
            </a:pPr>
            <a:r>
              <a:rPr lang="en-US" sz="32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“</a:t>
            </a:r>
            <a:r>
              <a:rPr lang="en-US" sz="3200" b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Maior</a:t>
            </a:r>
            <a:r>
              <a:rPr lang="en-US" sz="32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3200" b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Revolução</a:t>
            </a:r>
            <a:r>
              <a:rPr lang="en-US" sz="32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3200" b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Educacional</a:t>
            </a:r>
            <a:r>
              <a:rPr lang="en-US" sz="32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do </a:t>
            </a:r>
            <a:r>
              <a:rPr lang="en-US" sz="3200" b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Mundo</a:t>
            </a:r>
            <a:r>
              <a:rPr lang="en-US" sz="32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3200" b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Moderno</a:t>
            </a:r>
            <a:r>
              <a:rPr lang="en-US" sz="32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!”</a:t>
            </a:r>
            <a:endParaRPr lang="en-US" sz="3200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164866" name="Picture 2" descr="http://www.fotosimagens.net/wp-content/uploads/2012/05/Educa%C3%A7%C3%A3o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400801" y="171451"/>
            <a:ext cx="2285998" cy="1996148"/>
          </a:xfrm>
          <a:prstGeom prst="rect">
            <a:avLst/>
          </a:prstGeom>
          <a:noFill/>
        </p:spPr>
      </p:pic>
      <p:sp>
        <p:nvSpPr>
          <p:cNvPr id="12" name="Retângulo 11"/>
          <p:cNvSpPr/>
          <p:nvPr/>
        </p:nvSpPr>
        <p:spPr>
          <a:xfrm>
            <a:off x="235527" y="2167599"/>
            <a:ext cx="890847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 smtClean="0">
                <a:solidFill>
                  <a:srgbClr val="FF0000"/>
                </a:solidFill>
                <a:latin typeface="Cooper Black" pitchFamily="18" charset="0"/>
                <a:ea typeface="Verdana" pitchFamily="34" charset="0"/>
                <a:cs typeface="Verdana" pitchFamily="34" charset="0"/>
              </a:rPr>
              <a:t>AS RESPOSTAS ESTÃO NA EDUCAÇÃO</a:t>
            </a:r>
            <a:endParaRPr lang="en-US" sz="3200" dirty="0">
              <a:solidFill>
                <a:srgbClr val="FF0000"/>
              </a:solidFill>
              <a:latin typeface="Cooper Black" pitchFamily="18" charset="0"/>
              <a:ea typeface="Verdana" pitchFamily="34" charset="0"/>
              <a:cs typeface="Verdan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12" descr="base_topo_reduzido.pn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525" y="0"/>
            <a:ext cx="9144000" cy="6906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Rectangle 9"/>
          <p:cNvSpPr/>
          <p:nvPr/>
        </p:nvSpPr>
        <p:spPr>
          <a:xfrm>
            <a:off x="0" y="192089"/>
            <a:ext cx="5518150" cy="1730308"/>
          </a:xfrm>
          <a:prstGeom prst="rect">
            <a:avLst/>
          </a:prstGeom>
          <a:solidFill>
            <a:srgbClr val="E6E6E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8436" name="Title 1"/>
          <p:cNvSpPr txBox="1">
            <a:spLocks/>
          </p:cNvSpPr>
          <p:nvPr/>
        </p:nvSpPr>
        <p:spPr bwMode="auto">
          <a:xfrm>
            <a:off x="329184" y="900835"/>
            <a:ext cx="5188966" cy="10215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 anchor="b"/>
          <a:lstStyle/>
          <a:p>
            <a:pPr algn="ctr"/>
            <a:endParaRPr lang="en-US" sz="3200" b="1" dirty="0" smtClean="0">
              <a:solidFill>
                <a:srgbClr val="0062AC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en-US" sz="3600" dirty="0" smtClean="0">
                <a:solidFill>
                  <a:schemeClr val="tx2">
                    <a:lumMod val="75000"/>
                  </a:schemeClr>
                </a:solidFill>
                <a:latin typeface="Cooper Black" pitchFamily="18" charset="0"/>
                <a:ea typeface="Verdana" pitchFamily="34" charset="0"/>
                <a:cs typeface="Verdana" pitchFamily="34" charset="0"/>
              </a:rPr>
              <a:t>O SIGNIFICATIVO EXEMPLO DA CORÉIA DO SUL </a:t>
            </a:r>
            <a:endParaRPr lang="en-US" sz="3600" dirty="0">
              <a:solidFill>
                <a:schemeClr val="tx2">
                  <a:lumMod val="75000"/>
                </a:schemeClr>
              </a:solidFill>
              <a:latin typeface="Cooper Black" pitchFamily="18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8438" name="Subtitle 2"/>
          <p:cNvSpPr txBox="1">
            <a:spLocks/>
          </p:cNvSpPr>
          <p:nvPr/>
        </p:nvSpPr>
        <p:spPr bwMode="auto">
          <a:xfrm>
            <a:off x="329184" y="2595282"/>
            <a:ext cx="8506841" cy="29974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marL="342900" indent="-342900" algn="ctr">
              <a:spcBef>
                <a:spcPct val="20000"/>
              </a:spcBef>
              <a:buClr>
                <a:srgbClr val="0062AC"/>
              </a:buClr>
            </a:pPr>
            <a:endParaRPr lang="en-US" sz="2800" b="1" dirty="0">
              <a:solidFill>
                <a:srgbClr val="0000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96257" name="Rectangle 1"/>
          <p:cNvSpPr>
            <a:spLocks noChangeArrowheads="1"/>
          </p:cNvSpPr>
          <p:nvPr/>
        </p:nvSpPr>
        <p:spPr bwMode="auto">
          <a:xfrm>
            <a:off x="0" y="1712461"/>
            <a:ext cx="9144000" cy="54784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BR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lvl="0" algn="ctr" defTabSz="914400"/>
            <a:r>
              <a:rPr lang="pt-BR" sz="2800" b="1" dirty="0" smtClean="0">
                <a:latin typeface="Verdana" pitchFamily="34" charset="0"/>
              </a:rPr>
              <a:t>▪ </a:t>
            </a:r>
            <a:r>
              <a:rPr kumimoji="0" lang="pt-BR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  <a:ea typeface="Verdana" pitchFamily="34" charset="0"/>
                <a:cs typeface="Verdana" pitchFamily="34" charset="0"/>
              </a:rPr>
              <a:t>Na reconstrução da Coreia do Sul, nenhum funcionário publico ganha mais do que um professor. Com isso, engenheiros, médicos, profissionais em geral, migraram para a área de ensino</a:t>
            </a:r>
          </a:p>
          <a:p>
            <a:pPr lvl="0" algn="ctr" defTabSz="914400"/>
            <a:endParaRPr kumimoji="0" lang="pt-BR" sz="1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lvl="0" algn="ctr" defTabSz="914400" eaLnBrk="0" hangingPunct="0"/>
            <a:r>
              <a:rPr lang="pt-BR" sz="2800" b="1" dirty="0" smtClean="0">
                <a:latin typeface="Verdana" pitchFamily="34" charset="0"/>
              </a:rPr>
              <a:t>▪ </a:t>
            </a:r>
            <a:r>
              <a:rPr lang="pt-BR" sz="28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No Brasil, em </a:t>
            </a:r>
            <a:r>
              <a:rPr kumimoji="0" lang="pt-BR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  <a:ea typeface="Verdana" pitchFamily="34" charset="0"/>
                <a:cs typeface="Verdana" pitchFamily="34" charset="0"/>
              </a:rPr>
              <a:t>face</a:t>
            </a:r>
            <a:r>
              <a:rPr kumimoji="0" lang="pt-BR" sz="280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  <a:ea typeface="Verdana" pitchFamily="34" charset="0"/>
                <a:cs typeface="Verdana" pitchFamily="34" charset="0"/>
              </a:rPr>
              <a:t> às nossas falhas na educação</a:t>
            </a:r>
            <a:r>
              <a:rPr kumimoji="0" lang="pt-BR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  <a:ea typeface="Verdana" pitchFamily="34" charset="0"/>
                <a:cs typeface="Verdana" pitchFamily="34" charset="0"/>
              </a:rPr>
              <a:t>, temos cerca de + 1 milhão de “carteiras escolares “abandonadas” no Ensino</a:t>
            </a:r>
            <a:r>
              <a:rPr lang="pt-BR" sz="28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Básico  e Fundamental. </a:t>
            </a:r>
          </a:p>
          <a:p>
            <a:pPr lvl="0" algn="ctr" defTabSz="914400" eaLnBrk="0" hangingPunct="0"/>
            <a:r>
              <a:rPr lang="pt-BR" sz="3200" b="1" dirty="0" smtClean="0">
                <a:solidFill>
                  <a:srgbClr val="FF0000"/>
                </a:solidFill>
                <a:latin typeface="Cooper Black" pitchFamily="18" charset="0"/>
                <a:ea typeface="Verdana" pitchFamily="34" charset="0"/>
                <a:cs typeface="Verdana" pitchFamily="34" charset="0"/>
              </a:rPr>
              <a:t>E</a:t>
            </a:r>
            <a:r>
              <a:rPr kumimoji="0" lang="pt-BR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latin typeface="Cooper Black" pitchFamily="18" charset="0"/>
                <a:ea typeface="Verdana" pitchFamily="34" charset="0"/>
                <a:cs typeface="Verdana" pitchFamily="34" charset="0"/>
              </a:rPr>
              <a:t>, no Superior,</a:t>
            </a:r>
            <a:r>
              <a:rPr kumimoji="0" lang="pt-BR" sz="3200" b="1" i="0" u="none" strike="noStrike" cap="none" normalizeH="0" dirty="0" smtClean="0">
                <a:ln>
                  <a:noFill/>
                </a:ln>
                <a:solidFill>
                  <a:srgbClr val="FF0000"/>
                </a:solidFill>
                <a:latin typeface="Cooper Black" pitchFamily="18" charset="0"/>
                <a:ea typeface="Verdana" pitchFamily="34" charset="0"/>
                <a:cs typeface="Verdana" pitchFamily="34" charset="0"/>
              </a:rPr>
              <a:t> da ordem de</a:t>
            </a:r>
            <a:r>
              <a:rPr kumimoji="0" lang="pt-BR" sz="3200" i="0" u="none" strike="noStrike" cap="none" normalizeH="0" dirty="0" smtClean="0">
                <a:ln>
                  <a:noFill/>
                </a:ln>
                <a:solidFill>
                  <a:srgbClr val="FF0000"/>
                </a:solidFill>
                <a:latin typeface="Cooper Black" pitchFamily="18" charset="0"/>
                <a:ea typeface="Verdana" pitchFamily="34" charset="0"/>
                <a:cs typeface="Verdana" pitchFamily="34" charset="0"/>
              </a:rPr>
              <a:t> </a:t>
            </a:r>
            <a:r>
              <a:rPr kumimoji="0" lang="pt-BR" sz="3200" b="1" i="0" u="none" strike="noStrike" cap="none" normalizeH="0" dirty="0" smtClean="0">
                <a:ln>
                  <a:noFill/>
                </a:ln>
                <a:solidFill>
                  <a:srgbClr val="FF0000"/>
                </a:solidFill>
                <a:latin typeface="Cooper Black" pitchFamily="18" charset="0"/>
                <a:ea typeface="Verdana" pitchFamily="34" charset="0"/>
                <a:cs typeface="Verdana" pitchFamily="34" charset="0"/>
              </a:rPr>
              <a:t>7 milhões!!!</a:t>
            </a:r>
            <a:endParaRPr kumimoji="0" lang="pt-BR" sz="32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latin typeface="Cooper Black" pitchFamily="18" charset="0"/>
              <a:ea typeface="Verdana" pitchFamily="34" charset="0"/>
              <a:cs typeface="Verdana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rebuchet MS" pitchFamily="34" charset="0"/>
                <a:cs typeface="Times New Roman" pitchFamily="18" charset="0"/>
              </a:rPr>
              <a:t>.</a:t>
            </a:r>
            <a:endParaRPr kumimoji="0" lang="pt-BR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96259" name="Picture 3" descr="http://sr.photos2.fotosearch.com/bthumb/CSP/CSP990/k11269424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999018" y="192089"/>
            <a:ext cx="2615334" cy="196919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3" descr="base_topo_reduzido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258299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Rectangle 10"/>
          <p:cNvSpPr/>
          <p:nvPr/>
        </p:nvSpPr>
        <p:spPr>
          <a:xfrm>
            <a:off x="0" y="346364"/>
            <a:ext cx="5678167" cy="2519073"/>
          </a:xfrm>
          <a:prstGeom prst="rect">
            <a:avLst/>
          </a:prstGeom>
          <a:solidFill>
            <a:srgbClr val="E6E6E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3" name="Rectangle 12"/>
          <p:cNvSpPr/>
          <p:nvPr/>
        </p:nvSpPr>
        <p:spPr>
          <a:xfrm flipH="1">
            <a:off x="5632446" y="346364"/>
            <a:ext cx="45719" cy="2519073"/>
          </a:xfrm>
          <a:prstGeom prst="rect">
            <a:avLst/>
          </a:prstGeom>
          <a:solidFill>
            <a:srgbClr val="0062A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077" name="Title 1"/>
          <p:cNvSpPr>
            <a:spLocks noGrp="1"/>
          </p:cNvSpPr>
          <p:nvPr>
            <p:ph type="ctrTitle"/>
          </p:nvPr>
        </p:nvSpPr>
        <p:spPr>
          <a:xfrm>
            <a:off x="114299" y="1246909"/>
            <a:ext cx="5334001" cy="1413164"/>
          </a:xfrm>
        </p:spPr>
        <p:txBody>
          <a:bodyPr lIns="0" tIns="0" rIns="0" bIns="0" anchor="b"/>
          <a:lstStyle/>
          <a:p>
            <a:pPr eaLnBrk="1" hangingPunct="1"/>
            <a:r>
              <a:rPr lang="en-US" sz="3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O BRASIL ESTÁ PERDENDO A CORRIDA MUNDIAL PELA EDUCAÇÃO</a:t>
            </a:r>
          </a:p>
        </p:txBody>
      </p:sp>
      <p:sp>
        <p:nvSpPr>
          <p:cNvPr id="3078" name="Subtitle 2"/>
          <p:cNvSpPr>
            <a:spLocks noGrp="1"/>
          </p:cNvSpPr>
          <p:nvPr>
            <p:ph type="subTitle" idx="1"/>
          </p:nvPr>
        </p:nvSpPr>
        <p:spPr>
          <a:xfrm>
            <a:off x="114299" y="4059381"/>
            <a:ext cx="9029701" cy="2646217"/>
          </a:xfrm>
          <a:noFill/>
          <a:ln>
            <a:noFill/>
          </a:ln>
          <a:effectLst/>
        </p:spPr>
        <p:txBody>
          <a:bodyPr lIns="0" tIns="0" rIns="0" bIns="0"/>
          <a:lstStyle/>
          <a:p>
            <a:pPr eaLnBrk="1" hangingPunct="1"/>
            <a:r>
              <a:rPr lang="pt-BR" sz="3600" b="1" dirty="0" smtClean="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São resultados da inovação mundial que avança com velocidade e oriundos de equipes técnicas da melhor qualidade e bem preparadas</a:t>
            </a:r>
            <a:endParaRPr lang="pt-BR" b="1" dirty="0" smtClean="0">
              <a:solidFill>
                <a:schemeClr val="tx1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3080" name="Picture 4" descr="shutterstock_3205380.pn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52027" y="0"/>
            <a:ext cx="4690436" cy="2865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CaixaDeTexto 11"/>
          <p:cNvSpPr txBox="1"/>
          <p:nvPr/>
        </p:nvSpPr>
        <p:spPr>
          <a:xfrm>
            <a:off x="-1" y="2865438"/>
            <a:ext cx="914400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smtClean="0">
                <a:solidFill>
                  <a:srgbClr val="FF0000"/>
                </a:solidFill>
                <a:latin typeface="Cooper Black" pitchFamily="18" charset="0"/>
                <a:ea typeface="Verdana" pitchFamily="34" charset="0"/>
                <a:cs typeface="Verdana" pitchFamily="34" charset="0"/>
              </a:rPr>
              <a:t>OS PRODUTOS QUE IMPORTAMOS SÃO COMPLEXOS E SOFISTICADOS</a:t>
            </a:r>
            <a:endParaRPr lang="en-US" sz="3600" dirty="0">
              <a:solidFill>
                <a:srgbClr val="FF0000"/>
              </a:solidFill>
              <a:latin typeface="Cooper Black" pitchFamily="18" charset="0"/>
              <a:ea typeface="Verdana" pitchFamily="34" charset="0"/>
              <a:cs typeface="Verdan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ersonalizada 1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12039</TotalTime>
  <Words>1378</Words>
  <Application>Microsoft Office PowerPoint</Application>
  <PresentationFormat>Apresentação na tela (4:3)</PresentationFormat>
  <Paragraphs>211</Paragraphs>
  <Slides>28</Slides>
  <Notes>14</Notes>
  <HiddenSlides>0</HiddenSlides>
  <MMClips>0</MMClips>
  <ScaleCrop>false</ScaleCrop>
  <HeadingPairs>
    <vt:vector size="6" baseType="variant">
      <vt:variant>
        <vt:lpstr>Tema</vt:lpstr>
      </vt:variant>
      <vt:variant>
        <vt:i4>1</vt:i4>
      </vt:variant>
      <vt:variant>
        <vt:lpstr>Servidores OLE incorporados</vt:lpstr>
      </vt:variant>
      <vt:variant>
        <vt:i4>2</vt:i4>
      </vt:variant>
      <vt:variant>
        <vt:lpstr>Títulos de slides</vt:lpstr>
      </vt:variant>
      <vt:variant>
        <vt:i4>28</vt:i4>
      </vt:variant>
    </vt:vector>
  </HeadingPairs>
  <TitlesOfParts>
    <vt:vector size="31" baseType="lpstr">
      <vt:lpstr>Office Theme</vt:lpstr>
      <vt:lpstr>Slide</vt:lpstr>
      <vt:lpstr>Apresentação</vt:lpstr>
      <vt:lpstr>Slide 1</vt:lpstr>
      <vt:lpstr>O MUNDO DESAFIADOR  AVANÇA COM VELOCIDADE </vt:lpstr>
      <vt:lpstr>Slide 3</vt:lpstr>
      <vt:lpstr>A COMPETÊNCIA GLOBAL   NÃO NOS ESPERA</vt:lpstr>
      <vt:lpstr>SOCIEDADE MUNDIAL  DO CONHECIMENTO</vt:lpstr>
      <vt:lpstr>Slide 6</vt:lpstr>
      <vt:lpstr>Slide 7</vt:lpstr>
      <vt:lpstr>Slide 8</vt:lpstr>
      <vt:lpstr>O BRASIL ESTÁ PERDENDO A CORRIDA MUNDIAL PELA EDUCAÇÃO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O BRASIL PRECISA DE      RESPOSTAS PARA O DESENVOLVIMENTO</vt:lpstr>
      <vt:lpstr>Slide 24</vt:lpstr>
      <vt:lpstr>Slide 25</vt:lpstr>
      <vt:lpstr>Slide 26</vt:lpstr>
      <vt:lpstr>Slide 27</vt:lpstr>
      <vt:lpstr>Slide 28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André Almeida</dc:creator>
  <cp:lastModifiedBy>Ozires Silva</cp:lastModifiedBy>
  <cp:revision>1047</cp:revision>
  <dcterms:created xsi:type="dcterms:W3CDTF">2012-02-01T16:25:39Z</dcterms:created>
  <dcterms:modified xsi:type="dcterms:W3CDTF">2013-11-27T07:48:04Z</dcterms:modified>
</cp:coreProperties>
</file>