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58" r:id="rId2"/>
    <p:sldId id="476" r:id="rId3"/>
    <p:sldId id="392" r:id="rId4"/>
    <p:sldId id="492" r:id="rId5"/>
    <p:sldId id="363" r:id="rId6"/>
    <p:sldId id="360" r:id="rId7"/>
    <p:sldId id="473" r:id="rId8"/>
    <p:sldId id="488" r:id="rId9"/>
    <p:sldId id="258" r:id="rId10"/>
    <p:sldId id="472" r:id="rId11"/>
    <p:sldId id="405" r:id="rId12"/>
    <p:sldId id="465" r:id="rId13"/>
    <p:sldId id="477" r:id="rId14"/>
    <p:sldId id="481" r:id="rId15"/>
    <p:sldId id="475" r:id="rId16"/>
    <p:sldId id="482" r:id="rId17"/>
    <p:sldId id="489" r:id="rId18"/>
    <p:sldId id="491" r:id="rId19"/>
    <p:sldId id="493" r:id="rId20"/>
    <p:sldId id="487" r:id="rId21"/>
    <p:sldId id="483" r:id="rId22"/>
    <p:sldId id="440" r:id="rId23"/>
    <p:sldId id="352" r:id="rId24"/>
    <p:sldId id="449" r:id="rId25"/>
    <p:sldId id="480" r:id="rId26"/>
    <p:sldId id="478" r:id="rId27"/>
    <p:sldId id="333" r:id="rId28"/>
    <p:sldId id="374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  <a:srgbClr val="1C1C1C"/>
    <a:srgbClr val="0671C5"/>
    <a:srgbClr val="0062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400" autoAdjust="0"/>
    <p:restoredTop sz="96595" autoAdjust="0"/>
  </p:normalViewPr>
  <p:slideViewPr>
    <p:cSldViewPr snapToGrid="0" snapToObjects="1">
      <p:cViewPr>
        <p:scale>
          <a:sx n="69" d="100"/>
          <a:sy n="69" d="100"/>
        </p:scale>
        <p:origin x="-118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presenta__o_do_Microsoft_Office_PowerPoint1.pptx"/><Relationship Id="rId2" Type="http://schemas.openxmlformats.org/officeDocument/2006/relationships/vmlDrawing" Target="../drawings/vmlDrawing1.vml"/><Relationship Id="rId1" Type="http://schemas.openxmlformats.org/officeDocument/2006/relationships/theme" Target="../theme/theme3.xml"/><Relationship Id="rId4" Type="http://schemas.openxmlformats.org/officeDocument/2006/relationships/package" Target="../embeddings/Apresenta__o_do_Microsoft_Office_PowerPoint2.pptx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040BC-091C-4E56-AA3A-8F63BB77D65E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381FF-D336-4C16-91C3-618834F1BB67}" type="slidenum">
              <a:rPr lang="en-US" smtClean="0"/>
              <a:pPr/>
              <a:t>‹nº›</a:t>
            </a:fld>
            <a:endParaRPr lang="en-US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1144588" y="2859088"/>
          <a:ext cx="4568825" cy="3425825"/>
        </p:xfrm>
        <a:graphic>
          <a:graphicData uri="http://schemas.openxmlformats.org/presentationml/2006/ole">
            <p:oleObj spid="_x0000_s87042" name="Apresentação" r:id="rId3" imgW="4569445" imgH="3426611" progId="PowerPoint.Show.12">
              <p:embed/>
            </p:oleObj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144588" y="2859088"/>
          <a:ext cx="4568825" cy="3425825"/>
        </p:xfrm>
        <a:graphic>
          <a:graphicData uri="http://schemas.openxmlformats.org/presentationml/2006/ole">
            <p:oleObj spid="_x0000_s87043" name="Apresentação" r:id="rId4" imgW="4569445" imgH="3426611" progId="PowerPoint.Show.12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80875F-4ABE-491E-83A8-751840AA3C3B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58200F-2596-40C5-AF5B-6D902203E2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272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5370C-4FBB-40AF-A550-AE71C0C58BEA}" type="slidenum">
              <a:rPr lang="pt-BR" smtClean="0">
                <a:cs typeface="Arial" charset="0"/>
              </a:rPr>
              <a:pPr/>
              <a:t>28</a:t>
            </a:fld>
            <a:endParaRPr lang="pt-BR" smtClean="0"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FF8F0-7822-42D7-8A13-70DAC616DE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FF8F0-7822-42D7-8A13-70DAC616DE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FF8F0-7822-42D7-8A13-70DAC616DE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FF8F0-7822-42D7-8A13-70DAC616DE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F0A84-6EAA-44CF-9AC3-05DE943ECADF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4050-DFE1-4FF2-8D6C-09BF39207E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1B81-EFE0-4580-B72C-FB3CB35BB60B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DD16-69F9-486F-BFD8-8CFE547454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0C8C-12F7-4696-92CC-91B86A00B57E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7F14-4F5D-4EC3-AE42-0E46585A92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ABA5-2073-475C-B16E-B2AE0664B756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133A-AE38-43A9-AEE7-87D30775F7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DE59-E7E5-4FAD-A67E-6FAD331344D3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2A02-9A56-4F34-AFC2-0FDC9A4CCA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3B70-E72E-49F9-970B-65173773108B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A6C5-C1F5-40B1-8489-712E29EFA2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F8E5-840C-4DA5-80EB-411E0760B400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1051-914A-4DD4-B992-126CB2B3A8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29D4E-CE9C-4AEB-9AD4-5CD8DC764E45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CB6F-C58F-4270-84CA-11BC44DB66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D9FFB-A367-4427-8A13-C7CA2BE087AA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668E-4430-44BD-A035-891A2D69D3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B16B-C1C0-4E5C-AB8A-F3767B325F81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7180-1113-4ED8-9AF5-235EF8AEB7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76EF-D796-4D8B-9D61-308ACD45F200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AA7B-2841-40DB-8FBB-E85401CFB3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AD95D6-F631-4BFA-8416-D899EDEA3E62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0A168-6024-42DC-9DDA-5F401A8959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Slide_do_Microsoft_Office_PowerPoint4.sldx"/><Relationship Id="rId5" Type="http://schemas.openxmlformats.org/officeDocument/2006/relationships/image" Target="../media/image29.jpeg"/><Relationship Id="rId4" Type="http://schemas.openxmlformats.org/officeDocument/2006/relationships/package" Target="../embeddings/Slide_do_Microsoft_Office_PowerPoint3.sld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as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657" y="-144464"/>
            <a:ext cx="9692639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548638" y="3059116"/>
            <a:ext cx="9692638" cy="2492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ENSINO SUPERIOR</a:t>
            </a: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Desafios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Oportunidades</a:t>
            </a:r>
            <a:endParaRPr lang="en-US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3" name="Title 1"/>
          <p:cNvSpPr txBox="1">
            <a:spLocks/>
          </p:cNvSpPr>
          <p:nvPr/>
        </p:nvSpPr>
        <p:spPr bwMode="auto">
          <a:xfrm>
            <a:off x="322167" y="319023"/>
            <a:ext cx="6181346" cy="401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3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4" name="Subtitle 2"/>
          <p:cNvSpPr txBox="1">
            <a:spLocks/>
          </p:cNvSpPr>
          <p:nvPr/>
        </p:nvSpPr>
        <p:spPr bwMode="auto">
          <a:xfrm>
            <a:off x="323850" y="4305300"/>
            <a:ext cx="848042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None/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657226" y="5551484"/>
            <a:ext cx="7730870" cy="130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>
              <a:lnSpc>
                <a:spcPts val="2163"/>
              </a:lnSpc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2163"/>
              </a:lnSpc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Ozires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Silva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2163"/>
              </a:lnSpc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Reitor UNIMONTE</a:t>
            </a:r>
          </a:p>
          <a:p>
            <a:pPr algn="ctr">
              <a:lnSpc>
                <a:spcPts val="2163"/>
              </a:lnSpc>
            </a:pPr>
            <a:endParaRPr lang="pt-BR" sz="24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2163"/>
              </a:lnSpc>
            </a:pPr>
            <a:endParaRPr lang="pt-BR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2163"/>
              </a:lnSpc>
            </a:pPr>
            <a:endParaRPr lang="en-US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7" name="Subtitle 2"/>
          <p:cNvSpPr txBox="1">
            <a:spLocks/>
          </p:cNvSpPr>
          <p:nvPr/>
        </p:nvSpPr>
        <p:spPr bwMode="auto">
          <a:xfrm>
            <a:off x="657225" y="3158260"/>
            <a:ext cx="38814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None/>
            </a:pPr>
            <a:r>
              <a:rPr lang="en-US" sz="4800" b="1" dirty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4800" b="1" i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6914" name="AutoShape 2" descr="data:image/jpeg;base64,/9j/4AAQSkZJRgABAQAAAQABAAD/2wCEAAkGBhQSERUUEhQUFBQVFRQXFRgXFyAWFhoWGhcYGBsbGBQcHSYfFxkjHBgaHy8gJCcpLCwtFR4xNTAqNSYrLCkBCQoKDgwOGg8PGiwkHyQ0NSo0LTUsLCwpKSksNSwsLCosLCwsLCwsKSwsLCwsLCwpLCwsLCwsLCksKSwpLCwsLP/AABEIAIEAtAMBIgACEQEDEQH/xAAcAAEAAQUBAQAAAAAAAAAAAAAABwEDBAUGAgj/xAA+EAACAQMCAwUDCgQFBQAAAAABAgMABBESIQUGMQcTIkFRFGGRIzJCUnFzgaGxsjViwdEXJENy8BUWVMLh/8QAGQEBAAMBAQAAAAAAAAAAAAAAAAIDBAUB/8QAJBEAAgMAAQMEAwEAAAAAAAAAAAECAxEEEiExFCJBUUJhoSP/2gAMAwEAAhEDEQA/AJxpSqaqArSvJamaA9Urzmmqh5p6pXnNVBoelaUpQClKpQFaUpQClKUApSlAKUpQClKpmgK0pSgKGsLivE0t4mkkOlVGSf6fbV+7uVjUs5CqoJJPQCoO545ya9l0pkQIfCPrH6x/pWjj0O6WfBl5F6qj+zZ3XP8APduyxSGA5JgA2Dj6r5+kfI7da0R52vgSDcSAgkEbZBHUVpYIWd1VAWdiAoHUnbGMdDt18q73mbs+m9lSfZ51Ud+oHztuo/mA6+tddxpqai8OSpW27JNnN/8AfF9/5Mn5f2rK4dzRfzNj2l1VRmRzgBF82O3wHmTWg4bw555FiiUs7HAHl9p9AKkPmHs7eGwVYCWZTrnXzk26j3L5DpS10xaji7itXS2Xcy+UO0kPN3ExOg4EUjfOJ6eMjYEnpUjq1fMXn/zr/epZ7OOee9At52+UAHdsfpDHQ+8fnWPl8XPfDwbOLyvxmSNmhavJNRbzXzvczXfsljthipYdWYYzhvoqPM1grrdjxG+21VrWSmWoGqK5eH8YtAJe+MyjBdQdZA89iNx9lU7QOZLqK8ijhmaMPFGcDpqZmHmPdVseM5SSTRU+Qox1olUGq5qHeMcU4tYFHmmDqxwOjKSN8EaQRtUncB4sLm2imAx3iBse/wA/0NQspcEpbqZOu9TbRs9VVzUKc0c+3PtkogmZYkfSAMYOnY5+0/pUt8F4iJ4I5R9NFb8SNx8aWUSripP5PK74zk4o2Nec1Qmo/wC0fnWW2dILfAkcZLYyQCcAAdAT6moVwdkulFlk1COskHNNVRa/BeMoveLc6z1KBgT64wRg/gav878xXUNpaurtFK+e9AABzpBIxg9D+tW+n2Simij1KS1pkl6q8yyYBPoCah6e/wCLw26XRn1RMFbqGwGxjUuBtXe8o8xG9su9YAOA6uB01AeXuORXllDgt3SdV6m8NvwDjkd3bR3EWru5V1LqGGxkjcfhStB2T/wez+6P72pVBoMDtbtp3tkMWTErMZgOp2Gkn+UHOfwqHRX05NEGGCAQRgg9MVC/aDyQbRzNCD3DHp9Rj/6mutwORGP+bOTzqZN9aMnsle3FwwkHy5HyRbpjzC+jVLc86opZiAoBJJ6AV8227sHUpkODlSOoI99dRzTz3NcQpASAAo74r9NvcfIVPk8SVliaZXx+Uq63F+TqeTeP2JvpxFH3bSt4HPRsdQB9HJ3x51IbuMEnAA+FfMysVIKnBHQjbB91djxPn+eezEI2YDErDYsvl/8AahfwZOScSVXNSi0zVc6TQPdyG2GF88fNL+ZUeQrWcMtZJJUSEHvCw04659c1jopJAAyScADzPuHn5fGpo7PuShax97KAZnGT/IMfNH9a13Wxoq6X3Znqrd9mo6bhkUiwosrBpAoDsBjJqKOzwgcVkEmNfy2M/X1DOPfipl01G/NvZ5Mbj2mxYK5OplzpIb6yt+ork8ea90ZdtOpfB+1r4JGLACoe7VWP/UYim57qIr9vePj8zWwfg3GLoCOZxHHkajkDOD56d2z9tZnOXJtzcXsMsSqyIkSsSwB8LljtU+PGNM9b+yu5ythiRyfG+JXN3cRW18yw4cDZcBS3Q+/3eVSpfyJYcPbRssMWE97YwPiTWq7QOSTeRq8IHfoMbnAZT1Bb3dQa0vEOBcTmsEtXjQsrjLd4PEijwg+pB/QVKUoWKPfPtEYxnW5dt3wcfwqaD2O6EsgE8hUxgjJyp15z08RP5V33ZRxYvZyRdWhZtI/lYZH55+NZ/BOzq2S3jWeBGlCjWevi89/dWq5L5QurK9diq+zsHXIcdAcp4eualbbXZGSRGqqyuSb+Sy/M3Gcn/KLjJ/0j0z695vtWw515Ie+EcqMqzBAHVtgfPHuIOa7oLXEc3cCvjdC4spMeBVZdWOhPUHY9azV2bJdOJmiytKL3Wji5L/inDCveM4TOAGIkjOPLPUH4Vsu0Xi3tVlZzY06yxI9DjB/Ort5yxxW+KpdFEjBz1UfjpHU1tOceRpXtbaC1UMIcg6m07aQM7++tjsrU4t5v8M3RY4tLcOYfiV/dWcdpHbsI9CLqCnxKBgeI7BdgakTlDl02dkY3OXOtnx01MOg91bLlyyaK1hjf5yRIrb53Awd62FwPA3+0/pWO67q2K8GqmnpyT8nK9k/8Hs/uj+9qU7J/4PZ/dH97UrMazrzWPeWayoyOAysCCD0IrJqhFE8PGk+zIpvOyaVHc27x4J8OvIKL6Dbr13rX/wCD939eH4n+1TLppitkebbFZpklwqmQ0ex+7+vD8T/avUPZJeKcrJDn7T+e24qYyK4HtFmaS7sLRpXht7h5e9ZGKFtCgqneDcZzXvr7vsj6Gocodm4t5jNPoZx8xV3VT5nf/grvgKji5v5bOaGwsJlYyC4lMlyxmEYjVfkgc5/EnbNaX/FK+mUtAkCBLD2pw4Y5KSOjhSPI6cjNZbLJWPZGquqNayJMWa8mo04j2iXKTW5YJBbSxWz940Tyq0kgBaMuD8kQDgZHXHlWLw/tAvbqRsQf5V3uYmIjI7sIrBW7/VhmJAyuNqgWEqAivQFQXwPil3GLeS2ZS6cG71hLqZSFncnAHVyBjNdHddo93Iuq3EEYi4fDeyiQE69YyUQ5GkD133oCUM0BqOe0bjDycIt507xDNJZsVjYo+JNyisOhPza57gPNs1nZX86d46rcxwwQTuZJYWYhSZM77k5AzvQE0V5zUWnn/iC93A8ccUs1ykUU80ZjTuymos0WrrnYb1jW3Os1wlnLOqMy8Smi8GUBWOJtwM+fv9aAl0GlRPbdpd5oimcQFLuG8eFEB1xNCrldZydYOnfpWRwrtDuvH7UbdFbhy3kbqrFUyVADr1br5UBJxYCq5qFuMc6XNxZ3cU2xibh8kbqhgZllnU7oWJAwPzrvOdOY5rd7SC27sSXUpTXKCUQKuokgdSenWgOtBrxcfMb/AGn9KhvgHONzbWVvFHmSa5vLtS+ky4CNvoj1ZYnOyk9Kkflbi09zZCS5i7mbDq64xuNsgZOM9ceVAYXZP/B7P7o/valOyj+D2f3R/e1KA64tVi34hHJqCOjlTpbSwOk+hx0NYfMnGBa2k05ziOJmGN8nHhGPPfFQdwHiF3w1LjEU0T3VmZ0LlW1XCNqZ0wTgaJDgHfIFAT2nE42laEOplVQzID4gp2BI9KyC9QHacS0PxKa2uZZ2HDoWE7HL95rTIBwOhJ2rJ4lxO+iS8IvrlvZobGdc6TqeXSHBIX5gBOwoCarficcjyIjqzxECRQclSRkAjy23rX8zWlnNGsd6ImR3AQSecm+Ap66uvSoz45xq4E94EleIniHDo9SYDBJIzrwcb+tVfi1wid287ymDjaQLI4DOYgoJB23GSd/fQHe3PIXDhAInt4lijZnG5GC2zHvMg77A71lx8o2ePDBHhoBb7ZwYNzo6/N3PxqILnjE1xHxC3knluH9nnkDxSh4NKuNKtFoBhYAYxnfFbmwmeWThlvacQuBFLbzGRwwchl0HR4htg5X3UBITcj2JkSU26F4wgQnOBoGlPDnB0gdSKsX3KnD4Xe8lijRhqZ5GJC5PhLFchdRB64zvUdx853B4iht5JirXNxE8EsusnSp0/JaAIlyBjBOa8w81KOHtLNeXU106AT24YIInMyjVvGe5C5xnfOo+lASRwbhPD5UzbJG6rEbXKkkCI5Yx5z6t+dXL3kKxmEQktkYQoI4xuMIMYU7+JR6Goq4dzRcCMxNctHajiPdyXEbZKwspbAm0DKk/Sxvmu05X49dNwi6lDPM8T3ItZHHikjUfJuRtq6nfG+KA6viFrazlbWYRsy6ZViJ3AQ+Fgo6AGvNxypaSPK7wRs06hZiRs4HTUucE+h6++oh4HxV+/ae3nlu5xwiRiXGWSfUpZEBUdDnb3V1HZbxuaadg90s6Pbq5j71pXSUEBicovd5yRo8sUBn8b5RsFj9kgezgleRH0T4mLYBA+Td9RPpg/hVzljgfD7URWRljmuIZ2lUHZhOQclUGwwu2N8bVxHGJYoeIytCbe8M94oktZYGFyjasHu5MeFRgNkH0rKk5nl/6qphaUH26WF4pGDMRpJ2h0ju0JGA2okigJItuQ7FHkkS2jDSq6uRno/zgBnAzvnGOtWbvhfDI3EcotkbuBbhHcKe4PSMKx6HH21wvJPM1xJd2Y9plmlm9o9ugf5kAUnRhQB3WMAAZOc1TnDgEt5xm6hiit3L2MKl5v9MFiNceAfGKA7+35DsFRkW3TRIItQ8R1CM6kySfI1sONcvW92ipcRLKqsGUN5MMgEEdDvUR8z8ems5hDDPMj2i2UZ1SYWUEqrFLfSdS77ktmsy95xlSWSAzyLOOMRALuD7KSAd8YEf40B3lrytw2a3NvHFE8MUreFSfBMPnYbOQ341t7HhMVtbmKBAkaq2FGT1BJOTuah234m8UkiGZ7W1l4tdi4mQ6WGFyi6sHSrHzqQezric0/De8uGZzqmVHYYZ4lJCOdupHn7qAudlH8Hs/uj+9qU7KP4PZ/dH97UoDrXjBGCAR6EZHwryYQeoB9Ns1dpQFlbVR0VR+AqpgG+w367dcdM+tXaUBZMA9B1B6eY/rVfZ1+qOuenn6/b76u0oCyLZRnCgZ64A3+31rxb2KIMKirux2UDdjk/iTvWTSgLHs4ByFGfXAz8fWtdYcsxRSzTYZ5J9OsuQ3hX5qgYACgknHvrcUoCwbRMEaVweowMH7RjBr2sQAAAAx0q5SgLS26joAPsAFUS1VSSqgZ64AGftq9SgLXsy5zpXPrgZ+PWqC2XOdIznOcDOfXPrV6lAWlt1BJCgE9SBuftPnVe7Gc4GfM+fxq5SgLTWyk5Kgn3gE09mXOdIz64Gau0oCy1spBBUEHcgjIz648zXruRjGNvTyq5SgLFlZpEipGioijCqowoGc7AdKVfpQClKUApSlAKUpQClKUApSlAKUpQClKUApSlAKUpQClKUApSlAKUpQClKUApSlAKUpQClKUApSlAKUpQClKUApSlAKUpQClKUApSlA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3228109" y="15000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1010" name="Picture 2" descr="http://2.bp.blogspot.com/-9fCBRH9Ngxs/ThW-5kkszwI/AAAAAAAAAjc/B6t5sKTrcSs/s280/200px-Coat_of_arms_of_Brazil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333673"/>
            <a:ext cx="1730654" cy="1730654"/>
          </a:xfrm>
          <a:prstGeom prst="rect">
            <a:avLst/>
          </a:prstGeom>
          <a:noFill/>
        </p:spPr>
      </p:pic>
      <p:pic>
        <p:nvPicPr>
          <p:cNvPr id="171012" name="Picture 4" descr="Logo do Senado Feder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2101" y="756635"/>
            <a:ext cx="3459593" cy="1112706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6123709" y="333672"/>
            <a:ext cx="3020291" cy="1200329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COMISSÃO SENADO DO FUTURO</a:t>
            </a:r>
            <a:endParaRPr lang="en-US" sz="2400" dirty="0"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250873" y="2064328"/>
            <a:ext cx="378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28 </a:t>
            </a:r>
            <a:r>
              <a:rPr lang="en-US" sz="2800" b="1" dirty="0" err="1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Novembro</a:t>
            </a:r>
            <a:r>
              <a:rPr lang="en-US" sz="2800" b="1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 2013</a:t>
            </a:r>
            <a:endParaRPr lang="en-US" sz="2800" b="1" dirty="0"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606"/>
            <a:ext cx="91994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93964"/>
            <a:ext cx="4964113" cy="22349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4940299" y="761999"/>
            <a:ext cx="45719" cy="1666961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2" name="Subtitle 2"/>
          <p:cNvSpPr txBox="1">
            <a:spLocks/>
          </p:cNvSpPr>
          <p:nvPr/>
        </p:nvSpPr>
        <p:spPr bwMode="auto">
          <a:xfrm>
            <a:off x="566738" y="2762250"/>
            <a:ext cx="8180387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26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43" name="Title 1"/>
          <p:cNvSpPr txBox="1">
            <a:spLocks/>
          </p:cNvSpPr>
          <p:nvPr/>
        </p:nvSpPr>
        <p:spPr bwMode="auto">
          <a:xfrm>
            <a:off x="2" y="1801091"/>
            <a:ext cx="4922118" cy="3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600" b="1" dirty="0" smtClean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3600" b="1" dirty="0" smtClean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ESTAMOS ACOMODADOS E EXPORTANDO PRODUTOS BARATOS</a:t>
            </a:r>
            <a:endParaRPr lang="en-US" sz="32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" y="2762251"/>
            <a:ext cx="9144000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 smtClean="0">
                <a:latin typeface="Verdana" pitchFamily="34" charset="0"/>
              </a:rPr>
              <a:t>▪ Com a </a:t>
            </a:r>
            <a:r>
              <a:rPr lang="en-US" sz="3000" b="1" dirty="0" err="1" smtClean="0">
                <a:latin typeface="Verdana" pitchFamily="34" charset="0"/>
              </a:rPr>
              <a:t>queda</a:t>
            </a:r>
            <a:r>
              <a:rPr lang="en-US" sz="3000" b="1" dirty="0" smtClean="0">
                <a:latin typeface="Verdana" pitchFamily="34" charset="0"/>
              </a:rPr>
              <a:t> das </a:t>
            </a:r>
            <a:r>
              <a:rPr lang="en-US" sz="3000" b="1" dirty="0" err="1" smtClean="0">
                <a:latin typeface="Verdana" pitchFamily="34" charset="0"/>
              </a:rPr>
              <a:t>exportações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estamos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compensando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nossos</a:t>
            </a:r>
            <a:r>
              <a:rPr lang="en-US" sz="3000" b="1" dirty="0" smtClean="0">
                <a:latin typeface="Verdana" pitchFamily="34" charset="0"/>
              </a:rPr>
              <a:t> deficits </a:t>
            </a:r>
            <a:r>
              <a:rPr lang="en-US" sz="3000" b="1" dirty="0" err="1" smtClean="0">
                <a:latin typeface="Verdana" pitchFamily="34" charset="0"/>
              </a:rPr>
              <a:t>financeiros</a:t>
            </a:r>
            <a:r>
              <a:rPr lang="en-US" sz="3000" b="1" dirty="0" smtClean="0">
                <a:latin typeface="Verdana" pitchFamily="34" charset="0"/>
              </a:rPr>
              <a:t> do </a:t>
            </a:r>
            <a:r>
              <a:rPr lang="en-US" sz="3000" b="1" dirty="0" err="1" smtClean="0">
                <a:latin typeface="Verdana" pitchFamily="34" charset="0"/>
              </a:rPr>
              <a:t>comércio</a:t>
            </a:r>
            <a:r>
              <a:rPr lang="en-US" sz="3000" b="1" dirty="0" smtClean="0">
                <a:latin typeface="Verdana" pitchFamily="34" charset="0"/>
              </a:rPr>
              <a:t> exterior, com </a:t>
            </a:r>
            <a:r>
              <a:rPr lang="en-US" sz="3000" b="1" dirty="0" err="1" smtClean="0">
                <a:latin typeface="Verdana" pitchFamily="34" charset="0"/>
              </a:rPr>
              <a:t>entradas</a:t>
            </a:r>
            <a:r>
              <a:rPr lang="en-US" sz="3000" b="1" dirty="0" smtClean="0">
                <a:latin typeface="Verdana" pitchFamily="34" charset="0"/>
              </a:rPr>
              <a:t> de </a:t>
            </a:r>
            <a:r>
              <a:rPr lang="en-US" sz="3000" b="1" dirty="0" err="1" smtClean="0">
                <a:latin typeface="Verdana" pitchFamily="34" charset="0"/>
              </a:rPr>
              <a:t>capitais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estrangeiros</a:t>
            </a:r>
            <a:endParaRPr lang="en-US" sz="3000" b="1" dirty="0" smtClean="0">
              <a:latin typeface="Verdana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000" b="1" dirty="0" smtClean="0">
              <a:latin typeface="Verdana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 smtClean="0">
                <a:latin typeface="Verdana" pitchFamily="34" charset="0"/>
              </a:rPr>
              <a:t>▪ </a:t>
            </a:r>
            <a:r>
              <a:rPr lang="en-US" sz="3000" b="1" dirty="0" err="1" smtClean="0">
                <a:latin typeface="Verdana" pitchFamily="34" charset="0"/>
              </a:rPr>
              <a:t>Esta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equação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não</a:t>
            </a:r>
            <a:r>
              <a:rPr lang="en-US" sz="3000" b="1" dirty="0" smtClean="0">
                <a:latin typeface="Verdana" pitchFamily="34" charset="0"/>
              </a:rPr>
              <a:t> se </a:t>
            </a:r>
            <a:r>
              <a:rPr lang="en-US" sz="3000" b="1" dirty="0" err="1" smtClean="0">
                <a:latin typeface="Verdana" pitchFamily="34" charset="0"/>
              </a:rPr>
              <a:t>fecha</a:t>
            </a:r>
            <a:r>
              <a:rPr lang="en-US" sz="3000" b="1" dirty="0" smtClean="0">
                <a:latin typeface="Verdana" pitchFamily="34" charset="0"/>
              </a:rPr>
              <a:t> e o </a:t>
            </a:r>
            <a:r>
              <a:rPr lang="en-US" sz="3000" b="1" dirty="0" err="1" smtClean="0">
                <a:latin typeface="Verdana" pitchFamily="34" charset="0"/>
              </a:rPr>
              <a:t>Brasil</a:t>
            </a:r>
            <a:r>
              <a:rPr lang="en-US" sz="3000" b="1" dirty="0" smtClean="0">
                <a:latin typeface="Verdana" pitchFamily="34" charset="0"/>
              </a:rPr>
              <a:t>, </a:t>
            </a:r>
            <a:r>
              <a:rPr lang="en-US" sz="3000" b="1" dirty="0" err="1" smtClean="0">
                <a:latin typeface="Verdana" pitchFamily="34" charset="0"/>
              </a:rPr>
              <a:t>embora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seu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atrativo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mercado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para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produtos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importados</a:t>
            </a:r>
            <a:r>
              <a:rPr lang="en-US" sz="3000" b="1" dirty="0" smtClean="0">
                <a:latin typeface="Verdana" pitchFamily="34" charset="0"/>
              </a:rPr>
              <a:t>, </a:t>
            </a:r>
            <a:r>
              <a:rPr lang="en-US" sz="3000" b="1" dirty="0" err="1" smtClean="0">
                <a:latin typeface="Verdana" pitchFamily="34" charset="0"/>
              </a:rPr>
              <a:t>corre</a:t>
            </a:r>
            <a:r>
              <a:rPr lang="en-US" sz="3000" b="1" dirty="0" smtClean="0">
                <a:latin typeface="Verdana" pitchFamily="34" charset="0"/>
              </a:rPr>
              <a:t> o </a:t>
            </a:r>
            <a:r>
              <a:rPr lang="en-US" sz="3000" b="1" dirty="0" err="1" smtClean="0">
                <a:latin typeface="Verdana" pitchFamily="34" charset="0"/>
              </a:rPr>
              <a:t>risco</a:t>
            </a:r>
            <a:r>
              <a:rPr lang="en-US" sz="3000" b="1" dirty="0" smtClean="0">
                <a:latin typeface="Verdana" pitchFamily="34" charset="0"/>
              </a:rPr>
              <a:t> de </a:t>
            </a:r>
            <a:r>
              <a:rPr lang="en-US" sz="3000" b="1" dirty="0" err="1" smtClean="0">
                <a:latin typeface="Verdana" pitchFamily="34" charset="0"/>
              </a:rPr>
              <a:t>não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mais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gerar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recursos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externos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para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pagar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nossas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crescentes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importações</a:t>
            </a:r>
            <a:endParaRPr lang="en-US" sz="2800" i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148482" name="Picture 2" descr="http://2.bp.blogspot.com/-aiEZNsukVZ4/TYSu-XDm5KI/AAAAAAAAB1U/8Tst4Vx28dE/s400/EMB-145%2BG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-57606"/>
            <a:ext cx="3593234" cy="2486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9220" name="Picture 3" descr="base_topo_reduzid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7726"/>
            <a:ext cx="9144000" cy="65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74639"/>
            <a:ext cx="5448300" cy="19161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8300" y="274639"/>
            <a:ext cx="69850" cy="1916111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itle 1"/>
          <p:cNvSpPr txBox="1">
            <a:spLocks/>
          </p:cNvSpPr>
          <p:nvPr/>
        </p:nvSpPr>
        <p:spPr bwMode="auto">
          <a:xfrm>
            <a:off x="0" y="471489"/>
            <a:ext cx="5448300" cy="207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BRASIL NÃO ESTÁ ACOMPANHANDO O MUNDO</a:t>
            </a:r>
          </a:p>
          <a:p>
            <a:pPr algn="ctr"/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4" name="Subtitle 2"/>
          <p:cNvSpPr txBox="1">
            <a:spLocks/>
          </p:cNvSpPr>
          <p:nvPr/>
        </p:nvSpPr>
        <p:spPr bwMode="auto">
          <a:xfrm>
            <a:off x="0" y="2779775"/>
            <a:ext cx="9144000" cy="34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2548712"/>
            <a:ext cx="91440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1" dirty="0" smtClean="0">
                <a:latin typeface="Verdana" pitchFamily="34" charset="0"/>
              </a:rPr>
              <a:t>▪ 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70% da população brasileira é </a:t>
            </a:r>
          </a:p>
          <a:p>
            <a:pPr algn="ctr"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analfabeta funcional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Em 65 países os alunos do Brasil aparecem na 53ª colocação !!!</a:t>
            </a:r>
          </a:p>
          <a:p>
            <a:pPr algn="ctr"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(PISA* 2012)</a:t>
            </a:r>
          </a:p>
          <a:p>
            <a:pPr algn="ctr"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China (1º), Coréia do Sul (2º), </a:t>
            </a:r>
            <a:r>
              <a:rPr lang="pt-B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Finlandia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3º) </a:t>
            </a:r>
            <a:r>
              <a:rPr lang="pt-B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Hong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Kong (4º) e Cingapura (5º)</a:t>
            </a:r>
          </a:p>
          <a:p>
            <a:pPr algn="ctr">
              <a:lnSpc>
                <a:spcPct val="90000"/>
              </a:lnSpc>
            </a:pPr>
            <a:endParaRPr lang="pt-B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Quatro países asiáticos estão vencendo!?!?</a:t>
            </a:r>
          </a:p>
          <a:p>
            <a:pPr algn="ctr">
              <a:lnSpc>
                <a:spcPct val="90000"/>
              </a:lnSpc>
            </a:pPr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02" name="Picture 2" descr="http://turismo.culturamix.com/blog/wp-content/gallery/museu-historico-provincial-com-visitas-para-estudantes/museu-historico-provincial-com-visitas-para-estudante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432" y="-170679"/>
            <a:ext cx="2463368" cy="2692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9220" name="Picture 3" descr="base_topo_reduzid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7726"/>
            <a:ext cx="9144000" cy="65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74638"/>
            <a:ext cx="5448300" cy="1916113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8300" y="274639"/>
            <a:ext cx="69850" cy="1916112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itle 1"/>
          <p:cNvSpPr txBox="1">
            <a:spLocks/>
          </p:cNvSpPr>
          <p:nvPr/>
        </p:nvSpPr>
        <p:spPr bwMode="auto">
          <a:xfrm>
            <a:off x="0" y="1011381"/>
            <a:ext cx="5448300" cy="153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BRASIL PRECISA DE MAIS ENGENHEIROS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 TÉCNICOS</a:t>
            </a:r>
          </a:p>
          <a:p>
            <a:pPr algn="ctr"/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4" name="Subtitle 2"/>
          <p:cNvSpPr txBox="1">
            <a:spLocks/>
          </p:cNvSpPr>
          <p:nvPr/>
        </p:nvSpPr>
        <p:spPr bwMode="auto">
          <a:xfrm>
            <a:off x="0" y="2779775"/>
            <a:ext cx="9144000" cy="34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2548712"/>
            <a:ext cx="9144000" cy="421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1" dirty="0" smtClean="0">
                <a:latin typeface="Verdana" pitchFamily="34" charset="0"/>
              </a:rPr>
              <a:t>▪ </a:t>
            </a: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Graduam-se no Brasil </a:t>
            </a:r>
          </a:p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menos de 40 mil Engenheiros por ano!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A Coréia do Sul mais de 120 mil 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A China, cerca de 620 mil Engenheiros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Os países que estão vencendo apresentam índices educacionais, os melhores!</a:t>
            </a:r>
          </a:p>
        </p:txBody>
      </p:sp>
      <p:pic>
        <p:nvPicPr>
          <p:cNvPr id="2" name="Picture 2" descr="http://piadasnerds.com/wp-content/uploads/2010/03/ATT0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7837" y="-21157"/>
            <a:ext cx="3276968" cy="2800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1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18656"/>
            <a:ext cx="5719292" cy="20998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719289" y="318657"/>
            <a:ext cx="45723" cy="2341412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Title 1"/>
          <p:cNvSpPr txBox="1">
            <a:spLocks/>
          </p:cNvSpPr>
          <p:nvPr/>
        </p:nvSpPr>
        <p:spPr bwMode="auto">
          <a:xfrm>
            <a:off x="0" y="318657"/>
            <a:ext cx="5719292" cy="19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300" b="1" dirty="0" smtClean="0">
                <a:solidFill>
                  <a:srgbClr val="0671C5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HÁ DÉCADAS QUE OUVIMOS SER O BRASIL UMA NAÇÃO DE GRANDE POTENCIAL</a:t>
            </a:r>
            <a:endParaRPr lang="en-US" sz="30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8" name="Subtitle 2"/>
          <p:cNvSpPr txBox="1">
            <a:spLocks/>
          </p:cNvSpPr>
          <p:nvPr/>
        </p:nvSpPr>
        <p:spPr bwMode="auto">
          <a:xfrm>
            <a:off x="0" y="2418485"/>
            <a:ext cx="9144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defRPr/>
            </a:pPr>
            <a:endParaRPr lang="en-US" sz="28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200" name="Picture 9" descr="Banco de Imagem - planos. fotosearch &#10;- busca de fotos, &#10;imagens 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0000">
            <a:off x="5894437" y="157824"/>
            <a:ext cx="3168949" cy="231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8810" y="2660070"/>
            <a:ext cx="9144000" cy="525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 Mas h</a:t>
            </a: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 muito o que fazer para tirar milhões de brasileiros da marginalidade educacional para que ganhem qualidade de vida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esse trabalho a participação de todos é essencial!!!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Aberturas legais para as empresas e pessoas físicas </a:t>
            </a:r>
            <a:r>
              <a:rPr lang="pt-BR" sz="32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contribuirem</a:t>
            </a:r>
            <a:r>
              <a:rPr lang="pt-BR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para melhoria da Educação!</a:t>
            </a:r>
          </a:p>
          <a:p>
            <a:pPr algn="ctr">
              <a:lnSpc>
                <a:spcPct val="90000"/>
              </a:lnSpc>
              <a:buNone/>
            </a:pPr>
            <a:endParaRPr lang="pt-BR" sz="105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buNone/>
            </a:pPr>
            <a:endParaRPr lang="pt-BR" sz="2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buNone/>
            </a:pPr>
            <a:endParaRPr lang="pt-BR" sz="2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9220" name="Picture 3" descr="base_topo_reduzid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42"/>
            <a:ext cx="9144000" cy="65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"/>
            <a:ext cx="5563868" cy="219075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518148" y="1"/>
            <a:ext cx="45719" cy="2190749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itle 1"/>
          <p:cNvSpPr txBox="1">
            <a:spLocks/>
          </p:cNvSpPr>
          <p:nvPr/>
        </p:nvSpPr>
        <p:spPr bwMode="auto">
          <a:xfrm>
            <a:off x="0" y="1011381"/>
            <a:ext cx="5448300" cy="153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 ESSENCIAL MUDANÇAS DE ROTAS</a:t>
            </a:r>
          </a:p>
          <a:p>
            <a:pPr algn="ctr"/>
            <a:endParaRPr lang="en-US" sz="3600" dirty="0">
              <a:solidFill>
                <a:schemeClr val="tx2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4" name="Subtitle 2"/>
          <p:cNvSpPr txBox="1">
            <a:spLocks/>
          </p:cNvSpPr>
          <p:nvPr/>
        </p:nvSpPr>
        <p:spPr bwMode="auto">
          <a:xfrm>
            <a:off x="0" y="2779775"/>
            <a:ext cx="9144000" cy="34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2369128"/>
            <a:ext cx="9144000" cy="593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</a:t>
            </a:r>
            <a:r>
              <a:rPr lang="pt-BR" sz="3000" b="1" dirty="0" smtClean="0">
                <a:latin typeface="Verdana" pitchFamily="34" charset="0"/>
              </a:rPr>
              <a:t>Com estas rápidas visões de</a:t>
            </a:r>
          </a:p>
          <a:p>
            <a:pPr algn="ctr">
              <a:lnSpc>
                <a:spcPct val="90000"/>
              </a:lnSpc>
            </a:pPr>
            <a:r>
              <a:rPr lang="pt-BR" sz="3000" b="1" dirty="0" smtClean="0">
                <a:latin typeface="Verdana" pitchFamily="34" charset="0"/>
              </a:rPr>
              <a:t>cenários e de números mundiais facilmente se  pode concluir que nosso país não tem o potencial para o </a:t>
            </a:r>
            <a:r>
              <a:rPr lang="pt-BR" sz="4000" dirty="0" smtClean="0">
                <a:solidFill>
                  <a:srgbClr val="FF0000"/>
                </a:solidFill>
                <a:latin typeface="Cooper Black" pitchFamily="18" charset="0"/>
              </a:rPr>
              <a:t>desenvolvimento que aspiramos!!!</a:t>
            </a:r>
          </a:p>
          <a:p>
            <a:pPr algn="ctr">
              <a:lnSpc>
                <a:spcPct val="90000"/>
              </a:lnSpc>
            </a:pPr>
            <a:endParaRPr lang="pt-BR" sz="800" dirty="0" smtClean="0">
              <a:solidFill>
                <a:srgbClr val="FF0000"/>
              </a:solidFill>
              <a:latin typeface="Cooper Black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pt-BR" sz="3000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▪</a:t>
            </a: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fazer para </a:t>
            </a:r>
            <a:r>
              <a:rPr lang="pt-BR" sz="3000" b="1" dirty="0" smtClean="0">
                <a:latin typeface="Verdana" pitchFamily="34" charset="0"/>
              </a:rPr>
              <a:t>conquistar uma posição de destaque diante da nossa insuficiente competição claramente demonstrada?</a:t>
            </a:r>
          </a:p>
          <a:p>
            <a:pPr algn="ctr">
              <a:lnSpc>
                <a:spcPct val="90000"/>
              </a:lnSpc>
            </a:pPr>
            <a:r>
              <a:rPr lang="pt-BR" sz="4000" dirty="0" smtClean="0">
                <a:solidFill>
                  <a:srgbClr val="FF0000"/>
                </a:solidFill>
                <a:latin typeface="Cooper Black" pitchFamily="18" charset="0"/>
              </a:rPr>
              <a:t>Mudanças ousadas são essenciais!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latin typeface="Verdana" pitchFamily="34" charset="0"/>
            </a:endParaRPr>
          </a:p>
          <a:p>
            <a:pPr algn="ctr">
              <a:lnSpc>
                <a:spcPct val="90000"/>
              </a:lnSpc>
            </a:pPr>
            <a:endParaRPr lang="pt-BR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90000"/>
              </a:lnSpc>
            </a:pPr>
            <a:endParaRPr lang="pt-BR" sz="32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pt-B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0530" name="Picture 2" descr="http://img.youtube.com/vi/UjRwuGsugdE/default.jpg?h=90&amp;w=120&amp;sigh=__sPYqCRATxaUprM6HD5hLgw_gHmI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1275" y="-122374"/>
            <a:ext cx="3023343" cy="2267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12618"/>
            <a:ext cx="9144000" cy="692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719292" cy="2202873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719289" y="1"/>
            <a:ext cx="45719" cy="2202873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Title 1"/>
          <p:cNvSpPr txBox="1">
            <a:spLocks/>
          </p:cNvSpPr>
          <p:nvPr/>
        </p:nvSpPr>
        <p:spPr bwMode="auto">
          <a:xfrm>
            <a:off x="0" y="1"/>
            <a:ext cx="5719292" cy="20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300" b="1" dirty="0" smtClean="0">
                <a:solidFill>
                  <a:srgbClr val="0671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ASSIM NOSSA EDUCAÇÃO </a:t>
            </a:r>
          </a:p>
          <a:p>
            <a:pPr algn="ctr"/>
            <a:r>
              <a:rPr lang="en-US" sz="3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PRECISA GANHAR UMA REAL PRIORIDADE</a:t>
            </a:r>
          </a:p>
          <a:p>
            <a:pPr algn="ctr"/>
            <a:r>
              <a:rPr lang="en-US" sz="3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NACIONAL</a:t>
            </a:r>
            <a:endParaRPr lang="en-US" sz="30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8" name="Subtitle 2"/>
          <p:cNvSpPr txBox="1">
            <a:spLocks/>
          </p:cNvSpPr>
          <p:nvPr/>
        </p:nvSpPr>
        <p:spPr bwMode="auto">
          <a:xfrm>
            <a:off x="0" y="2418485"/>
            <a:ext cx="9144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defRPr/>
            </a:pPr>
            <a:endParaRPr lang="en-US" sz="28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200" name="Picture 9" descr="Banco de Imagem - planos. fotosearch &#10;- busca de fotos, &#10;imagens 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0000">
            <a:off x="6194992" y="139442"/>
            <a:ext cx="2853142" cy="20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0" y="2390774"/>
            <a:ext cx="914400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Sairmos da retórica sobre a importância da prioridade para a Educação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endParaRPr lang="pt-BR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Sair da legislação ultrapassada que tem ensejado a repetição de erros que não funcionaram, e não funcionarão!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endParaRPr lang="pt-BR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Consagrar a meritocracia nas indicações para dirigentes educacionais, eliminando os critérios meramente políticos 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endParaRPr lang="pt-BR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Reduzir o brutal custo administrativo do sistema educacional brasileiro</a:t>
            </a:r>
            <a:endParaRPr lang="pt-BR" sz="2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9220" name="Picture 3" descr="base_topo_reduzid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42"/>
            <a:ext cx="9144000" cy="65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"/>
            <a:ext cx="5563868" cy="219075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518148" y="1"/>
            <a:ext cx="45719" cy="2190749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itle 1"/>
          <p:cNvSpPr txBox="1">
            <a:spLocks/>
          </p:cNvSpPr>
          <p:nvPr/>
        </p:nvSpPr>
        <p:spPr bwMode="auto">
          <a:xfrm>
            <a:off x="0" y="0"/>
            <a:ext cx="5448300" cy="200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NOVAS FORMAS DE GERENCIAR A EDUCAÇÃO</a:t>
            </a:r>
            <a:endParaRPr lang="en-US" sz="3600" dirty="0">
              <a:solidFill>
                <a:schemeClr val="tx2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4" name="Subtitle 2"/>
          <p:cNvSpPr txBox="1">
            <a:spLocks/>
          </p:cNvSpPr>
          <p:nvPr/>
        </p:nvSpPr>
        <p:spPr bwMode="auto">
          <a:xfrm>
            <a:off x="0" y="2779775"/>
            <a:ext cx="9144000" cy="34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2410690"/>
            <a:ext cx="9144000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Precisamos de um choque de Gestão</a:t>
            </a:r>
          </a:p>
          <a:p>
            <a:pPr algn="ctr">
              <a:lnSpc>
                <a:spcPct val="90000"/>
              </a:lnSpc>
            </a:pPr>
            <a:endParaRPr lang="pt-BR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▪ Certamente por estratégias bem discutidas e estabelecidas</a:t>
            </a:r>
          </a:p>
          <a:p>
            <a:pPr algn="ctr">
              <a:lnSpc>
                <a:spcPct val="90000"/>
              </a:lnSpc>
            </a:pPr>
            <a:endParaRPr lang="pt-BR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Melhoria da eficácia administrativa</a:t>
            </a:r>
          </a:p>
          <a:p>
            <a:pPr algn="ctr">
              <a:lnSpc>
                <a:spcPct val="90000"/>
              </a:lnSpc>
            </a:pPr>
            <a:endParaRPr lang="pt-BR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▪ O sistema gerencial sob o comando do Ministério da Educação mostra-se ineficaz</a:t>
            </a:r>
          </a:p>
          <a:p>
            <a:pPr algn="ctr">
              <a:lnSpc>
                <a:spcPct val="90000"/>
              </a:lnSpc>
            </a:pPr>
            <a:endParaRPr lang="pt-BR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Estamos num país continental e a descentralização torna-se essencial</a:t>
            </a:r>
          </a:p>
          <a:p>
            <a:pPr algn="ctr">
              <a:lnSpc>
                <a:spcPct val="90000"/>
              </a:lnSpc>
            </a:pPr>
            <a:endParaRPr lang="pt-BR" sz="3600" dirty="0" smtClean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endParaRPr lang="pt-B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endParaRPr lang="pt-B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1554" name="Picture 2" descr="http://2.bp.blogspot.com/-LhZPRc5k8Ps/UGcGPqM_KDI/AAAAAAAAAC8/H9FMwChjubY/s1600/bigstockphoto_World_Peace_1510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3491" y="-151321"/>
            <a:ext cx="3186545" cy="2342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4876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92090"/>
            <a:ext cx="5518150" cy="240319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329184" y="900835"/>
            <a:ext cx="5188966" cy="169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200" b="1" dirty="0" smtClean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HÁ RAZOÁVEL CONSENSO SOBRE A AGENDA DA NOSSA EDUCAÇÃO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329184" y="2595282"/>
            <a:ext cx="8506841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525" y="2992581"/>
            <a:ext cx="9134475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sz="3200" b="1" dirty="0" smtClean="0">
                <a:latin typeface="Verdana" pitchFamily="34" charset="0"/>
              </a:rPr>
              <a:t>▪ Cobertura da Educação Pré-Escolar, incluindo o período Pré-Infantil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pt-BR" sz="800" b="1" dirty="0" smtClean="0">
              <a:latin typeface="Verdana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sz="3200" b="1" dirty="0" smtClean="0">
                <a:latin typeface="Verdana" pitchFamily="34" charset="0"/>
              </a:rPr>
              <a:t>▪ Melhorar a Educação Fundamental com implementação de maior motivação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pt-BR" sz="800" b="1" dirty="0" smtClean="0">
              <a:latin typeface="Verdana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sz="3200" b="1" dirty="0" smtClean="0">
                <a:latin typeface="Verdana" pitchFamily="34" charset="0"/>
              </a:rPr>
              <a:t>▪ No Ensino Médio há problemas sérios de relevância e conteúdo, tendo como resultado uma acentuada evasão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pt-BR" sz="3200" b="1" dirty="0" smtClean="0">
              <a:latin typeface="Verdana" pitchFamily="34" charset="0"/>
            </a:endParaRPr>
          </a:p>
        </p:txBody>
      </p:sp>
      <p:pic>
        <p:nvPicPr>
          <p:cNvPr id="83970" name="Picture 2" descr="http://portais.org/_regress/files/futu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868" y="192089"/>
            <a:ext cx="2817282" cy="2112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12618"/>
            <a:ext cx="9144000" cy="692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719292" cy="2202873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719289" y="1"/>
            <a:ext cx="45719" cy="2202873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Title 1"/>
          <p:cNvSpPr txBox="1">
            <a:spLocks/>
          </p:cNvSpPr>
          <p:nvPr/>
        </p:nvSpPr>
        <p:spPr bwMode="auto">
          <a:xfrm>
            <a:off x="0" y="1"/>
            <a:ext cx="5719292" cy="17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300" b="1" dirty="0" smtClean="0">
                <a:solidFill>
                  <a:srgbClr val="0671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NO NÍVEL SUPERIOR PREDOMINAM AS INSTITUIÇÕES PRIVADAS</a:t>
            </a:r>
            <a:endParaRPr lang="en-US" sz="30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8" name="Subtitle 2"/>
          <p:cNvSpPr txBox="1">
            <a:spLocks/>
          </p:cNvSpPr>
          <p:nvPr/>
        </p:nvSpPr>
        <p:spPr bwMode="auto">
          <a:xfrm>
            <a:off x="0" y="2418485"/>
            <a:ext cx="9144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defRPr/>
            </a:pPr>
            <a:endParaRPr lang="en-US" sz="28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200" name="Picture 9" descr="Banco de Imagem - planos. fotosearch &#10;- busca de fotos, &#10;imagens 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0000">
            <a:off x="6194992" y="139442"/>
            <a:ext cx="2853142" cy="20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0" y="239077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Seus alunos (hoje da ordem de 70% dos jovens em graduação) são tributados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Todas as doações ou contribuições de PF e PJ para as  Escolas brasileiras igualmente são tributadas</a:t>
            </a: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Os dispêndios das empresas que promovem educação e treinamento para seus empregados são enquadrados pelo INSS como “salário indireto”, obrigando ao recolhimento de Encargos Sociais</a:t>
            </a:r>
            <a:endParaRPr lang="pt-BR" sz="2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384" y="-760082"/>
            <a:ext cx="9144000" cy="692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-512618"/>
            <a:ext cx="5719292" cy="271549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719288" y="-512617"/>
            <a:ext cx="45719" cy="2715492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Title 1"/>
          <p:cNvSpPr txBox="1">
            <a:spLocks/>
          </p:cNvSpPr>
          <p:nvPr/>
        </p:nvSpPr>
        <p:spPr bwMode="auto">
          <a:xfrm>
            <a:off x="0" y="4"/>
            <a:ext cx="5719292" cy="189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2900" b="1" dirty="0" smtClean="0">
                <a:solidFill>
                  <a:srgbClr val="0671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 GRADUAÇÃO SUPERIOR É O RESULTADO DE UM PROCESSO QUE COMEÇA NA INFÂNCIA</a:t>
            </a:r>
            <a:endParaRPr lang="en-US" sz="29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8" name="Subtitle 2"/>
          <p:cNvSpPr txBox="1">
            <a:spLocks/>
          </p:cNvSpPr>
          <p:nvPr/>
        </p:nvSpPr>
        <p:spPr bwMode="auto">
          <a:xfrm>
            <a:off x="0" y="2418485"/>
            <a:ext cx="9144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defRPr/>
            </a:pPr>
            <a:endParaRPr lang="en-US" sz="28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2390774"/>
            <a:ext cx="9144000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</a:t>
            </a: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Assim, toda a vida dos brasileiros, desde a infância até a idade adulta, precisa ser assistida e apoiada pela sociedade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É um processo contínuo de dedicação de todos, sobretudo dos pais, cabendo ao país fornecer e aprimorar os meios, em todo o território da Nação</a:t>
            </a:r>
          </a:p>
        </p:txBody>
      </p:sp>
      <p:pic>
        <p:nvPicPr>
          <p:cNvPr id="146436" name="Picture 4" descr="http://l.thumbs.canstockphoto.com/canstock02011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350" y="-235527"/>
            <a:ext cx="3117266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2582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263236"/>
            <a:ext cx="5518150" cy="231962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5518149" y="263236"/>
            <a:ext cx="45719" cy="2319627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ctrTitle"/>
          </p:nvPr>
        </p:nvSpPr>
        <p:spPr>
          <a:xfrm>
            <a:off x="114299" y="909639"/>
            <a:ext cx="5334001" cy="1501052"/>
          </a:xfrm>
        </p:spPr>
        <p:txBody>
          <a:bodyPr lIns="0" tIns="0" rIns="0" bIns="0" anchor="b"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O MUNDO DESAFIADOR </a:t>
            </a:r>
            <a:b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AVANÇA COM VELOCIDADE </a:t>
            </a:r>
          </a:p>
        </p:txBody>
      </p:sp>
      <p:sp>
        <p:nvSpPr>
          <p:cNvPr id="3078" name="Subtitle 2"/>
          <p:cNvSpPr>
            <a:spLocks noGrp="1"/>
          </p:cNvSpPr>
          <p:nvPr>
            <p:ph type="subTitle" idx="1"/>
          </p:nvPr>
        </p:nvSpPr>
        <p:spPr>
          <a:xfrm>
            <a:off x="114299" y="2865438"/>
            <a:ext cx="9029701" cy="3840162"/>
          </a:xfrm>
          <a:noFill/>
          <a:ln>
            <a:noFill/>
          </a:ln>
          <a:effectLst/>
        </p:spPr>
        <p:txBody>
          <a:bodyPr lIns="0" tIns="0" rIns="0" bIns="0"/>
          <a:lstStyle/>
          <a:p>
            <a:pPr eaLnBrk="1" hangingPunct="1">
              <a:spcBef>
                <a:spcPts val="600"/>
              </a:spcBef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 “NOVO” está vencendo! </a:t>
            </a:r>
            <a:b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Tudo está sendo mudado!</a:t>
            </a:r>
          </a:p>
          <a:p>
            <a:pPr eaLnBrk="1" hangingPunct="1">
              <a:spcBef>
                <a:spcPts val="600"/>
              </a:spcBef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Um produto ou serviço inovador</a:t>
            </a: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80" name="Picture 4" descr="shutterstock_320538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027" y="0"/>
            <a:ext cx="4690436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" y="4752109"/>
            <a:ext cx="9143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 COMPETIÇÃO É GLOBAL NO MUNDO E</a:t>
            </a:r>
          </a:p>
          <a:p>
            <a:pPr algn="ctr"/>
            <a:r>
              <a:rPr lang="pt-BR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OCUPA NOVOS ESPAÇOS!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1024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74639"/>
            <a:ext cx="5848350" cy="208756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8350" y="274638"/>
            <a:ext cx="46038" cy="2087563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7" name="Title 1"/>
          <p:cNvSpPr txBox="1">
            <a:spLocks/>
          </p:cNvSpPr>
          <p:nvPr/>
        </p:nvSpPr>
        <p:spPr bwMode="auto">
          <a:xfrm>
            <a:off x="0" y="471488"/>
            <a:ext cx="5848350" cy="170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TEMOS DE RECONHECER O PAPEL DOS PAIS</a:t>
            </a:r>
            <a:endParaRPr lang="en-US" sz="40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8" name="Subtitle 2"/>
          <p:cNvSpPr txBox="1">
            <a:spLocks/>
          </p:cNvSpPr>
          <p:nvPr/>
        </p:nvSpPr>
        <p:spPr bwMode="auto">
          <a:xfrm>
            <a:off x="0" y="2914650"/>
            <a:ext cx="90011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27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50" name="Imagem 11" descr="http://tudibao.com.br/blog/wp-content/uploads/2010/09/Contrat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0000">
            <a:off x="6030236" y="188117"/>
            <a:ext cx="2933700" cy="21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0" y="2673927"/>
            <a:ext cx="908918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</a:t>
            </a: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Convencer os pais quanto a importância </a:t>
            </a: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lutar para que seus filhos tenham a</a:t>
            </a: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melhor graduação possível</a:t>
            </a:r>
          </a:p>
          <a:p>
            <a:pPr algn="ctr"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t-B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</a:t>
            </a: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70% da população não lê nem escreve, </a:t>
            </a: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somente podemos atingir o povo pela Rede Nacional de TV</a:t>
            </a:r>
          </a:p>
          <a:p>
            <a:pPr algn="ctr">
              <a:buNone/>
            </a:pPr>
            <a:endParaRPr lang="pt-BR" sz="1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t-BR" sz="4000" i="1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diálogo com a TV GLOBO!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44000" cy="695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82753"/>
            <a:ext cx="5518150" cy="162229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PENSAR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FUTURO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566738" y="873125"/>
            <a:ext cx="442118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2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329184" y="2595282"/>
            <a:ext cx="8506841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50" y="2320471"/>
            <a:ext cx="9134475" cy="410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Verdana" pitchFamily="34" charset="0"/>
              </a:rPr>
              <a:t>▪ Empresas brasileiras já deslocam sua produção, total ou parcialmente, </a:t>
            </a:r>
          </a:p>
          <a:p>
            <a:pPr algn="ctr"/>
            <a:r>
              <a:rPr lang="pt-BR" sz="2800" b="1" dirty="0" smtClean="0">
                <a:latin typeface="Verdana" pitchFamily="34" charset="0"/>
              </a:rPr>
              <a:t>para outros países, buscando redução dos custos</a:t>
            </a:r>
            <a:r>
              <a:rPr lang="en-US" sz="3600" b="1" dirty="0" smtClean="0">
                <a:latin typeface="Verdana" pitchFamily="34" charset="0"/>
              </a:rPr>
              <a:t>!!!</a:t>
            </a:r>
          </a:p>
          <a:p>
            <a:pPr algn="ctr"/>
            <a:endParaRPr lang="en-US" sz="1050" b="1" dirty="0" smtClean="0">
              <a:latin typeface="Verdana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Cooper Black" pitchFamily="18" charset="0"/>
              </a:rPr>
              <a:t>Problemas</a:t>
            </a:r>
            <a:r>
              <a:rPr lang="en-US" sz="3600" dirty="0" smtClean="0">
                <a:solidFill>
                  <a:srgbClr val="FF0000"/>
                </a:solidFill>
                <a:latin typeface="Cooper Black" pitchFamily="18" charset="0"/>
              </a:rPr>
              <a:t>: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Câmbio</a:t>
            </a:r>
            <a:r>
              <a:rPr lang="en-US" sz="2800" b="1" dirty="0" smtClean="0">
                <a:latin typeface="Verdana" pitchFamily="34" charset="0"/>
              </a:rPr>
              <a:t>, </a:t>
            </a:r>
            <a:r>
              <a:rPr lang="en-US" sz="2800" b="1" dirty="0" err="1" smtClean="0">
                <a:latin typeface="Verdana" pitchFamily="34" charset="0"/>
              </a:rPr>
              <a:t>Taxas</a:t>
            </a:r>
            <a:r>
              <a:rPr lang="en-US" sz="2800" b="1" dirty="0" smtClean="0">
                <a:latin typeface="Verdana" pitchFamily="34" charset="0"/>
              </a:rPr>
              <a:t> de </a:t>
            </a:r>
            <a:r>
              <a:rPr lang="en-US" sz="2800" b="1" dirty="0" err="1" smtClean="0">
                <a:latin typeface="Verdana" pitchFamily="34" charset="0"/>
              </a:rPr>
              <a:t>Juros</a:t>
            </a:r>
            <a:r>
              <a:rPr lang="en-US" sz="2800" b="1" dirty="0" smtClean="0">
                <a:latin typeface="Verdana" pitchFamily="34" charset="0"/>
              </a:rPr>
              <a:t>, </a:t>
            </a:r>
            <a:r>
              <a:rPr lang="en-US" sz="2800" b="1" dirty="0" err="1" smtClean="0">
                <a:latin typeface="Verdana" pitchFamily="34" charset="0"/>
              </a:rPr>
              <a:t>Nível</a:t>
            </a:r>
            <a:r>
              <a:rPr lang="en-US" sz="2800" b="1" dirty="0" smtClean="0">
                <a:latin typeface="Verdana" pitchFamily="34" charset="0"/>
              </a:rPr>
              <a:t> de </a:t>
            </a:r>
            <a:r>
              <a:rPr lang="en-US" sz="2800" b="1" dirty="0" err="1" smtClean="0">
                <a:latin typeface="Verdana" pitchFamily="34" charset="0"/>
              </a:rPr>
              <a:t>Tributação</a:t>
            </a:r>
            <a:r>
              <a:rPr lang="en-US" sz="2800" b="1" dirty="0" smtClean="0">
                <a:latin typeface="Verdana" pitchFamily="34" charset="0"/>
              </a:rPr>
              <a:t>, </a:t>
            </a:r>
            <a:r>
              <a:rPr lang="en-US" sz="2800" b="1" dirty="0" err="1" smtClean="0">
                <a:latin typeface="Verdana" pitchFamily="34" charset="0"/>
              </a:rPr>
              <a:t>Custos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Trabalhistas</a:t>
            </a:r>
            <a:r>
              <a:rPr lang="en-US" sz="2800" b="1" dirty="0" smtClean="0">
                <a:latin typeface="Verdana" pitchFamily="34" charset="0"/>
              </a:rPr>
              <a:t>, </a:t>
            </a:r>
            <a:r>
              <a:rPr lang="en-US" sz="2800" b="1" dirty="0" err="1" smtClean="0">
                <a:latin typeface="Verdana" pitchFamily="34" charset="0"/>
              </a:rPr>
              <a:t>Burocracia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Pesada</a:t>
            </a:r>
            <a:r>
              <a:rPr lang="en-US" sz="2800" b="1" dirty="0" smtClean="0">
                <a:latin typeface="Verdana" pitchFamily="34" charset="0"/>
              </a:rPr>
              <a:t>, Base </a:t>
            </a:r>
            <a:r>
              <a:rPr lang="en-US" sz="2800" b="1" dirty="0" err="1" smtClean="0">
                <a:latin typeface="Verdana" pitchFamily="34" charset="0"/>
              </a:rPr>
              <a:t>Tecnológica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insuficiente</a:t>
            </a:r>
            <a:r>
              <a:rPr lang="en-US" sz="2800" b="1" dirty="0" smtClean="0">
                <a:latin typeface="Verdana" pitchFamily="34" charset="0"/>
              </a:rPr>
              <a:t>, </a:t>
            </a:r>
            <a:r>
              <a:rPr lang="en-US" sz="2800" b="1" dirty="0" err="1" smtClean="0">
                <a:latin typeface="Verdana" pitchFamily="34" charset="0"/>
              </a:rPr>
              <a:t>Capitais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Sementes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difíceis</a:t>
            </a:r>
            <a:r>
              <a:rPr lang="en-US" sz="2800" b="1" dirty="0" smtClean="0">
                <a:latin typeface="Verdana" pitchFamily="34" charset="0"/>
              </a:rPr>
              <a:t>…</a:t>
            </a:r>
          </a:p>
          <a:p>
            <a:pPr algn="ctr"/>
            <a:endParaRPr lang="en-US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0" y="682753"/>
            <a:ext cx="5518150" cy="162229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9"/>
          <p:cNvSpPr/>
          <p:nvPr/>
        </p:nvSpPr>
        <p:spPr>
          <a:xfrm>
            <a:off x="9525" y="290945"/>
            <a:ext cx="5508625" cy="169025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BRASIL PRECISA CONQUISTAR  COMPETITIVIDADE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SISTÊMICA</a:t>
            </a:r>
          </a:p>
        </p:txBody>
      </p:sp>
      <p:pic>
        <p:nvPicPr>
          <p:cNvPr id="107522" name="Picture 2" descr="http://www.msarh.com.br/blog/wp-content/uploads/2012/09/Equipe-Colaborar-ou-compet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273" y="471489"/>
            <a:ext cx="2670752" cy="184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1024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74639"/>
            <a:ext cx="5848350" cy="208756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8350" y="274639"/>
            <a:ext cx="46038" cy="2087562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7" name="Title 1"/>
          <p:cNvSpPr txBox="1">
            <a:spLocks/>
          </p:cNvSpPr>
          <p:nvPr/>
        </p:nvSpPr>
        <p:spPr bwMode="auto">
          <a:xfrm>
            <a:off x="0" y="471488"/>
            <a:ext cx="5848350" cy="170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DESAFIOS PARA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TODOS</a:t>
            </a:r>
            <a:endParaRPr lang="en-US" sz="40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8" name="Subtitle 2"/>
          <p:cNvSpPr txBox="1">
            <a:spLocks/>
          </p:cNvSpPr>
          <p:nvPr/>
        </p:nvSpPr>
        <p:spPr bwMode="auto">
          <a:xfrm>
            <a:off x="0" y="2914650"/>
            <a:ext cx="90011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27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50" name="Imagem 11" descr="http://tudibao.com.br/blog/wp-content/uploads/2010/09/Contrat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0000">
            <a:off x="6030236" y="188117"/>
            <a:ext cx="2933700" cy="21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0" y="2673927"/>
            <a:ext cx="90891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</a:t>
            </a: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Inovar e vencer na Competição Global</a:t>
            </a: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Gerar PRODUTOS, tecnologias e marcas próprias</a:t>
            </a:r>
            <a:endParaRPr lang="pt-BR" sz="2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Ganhar posições nos mercados nacional </a:t>
            </a: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internacional, com produtos atrativos</a:t>
            </a: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aos olhos dos consumidores mundiais! </a:t>
            </a:r>
          </a:p>
          <a:p>
            <a:pPr algn="ctr"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t-BR" sz="2700" i="1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PRECISAMOS DE EDUCAÇÃO DE QUALIDADE MUNDIAL E  INTERESSAR OS ALUNOS PARA AS ÁREAS TÉCNICAS!!!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230112" cy="2728278"/>
          </a:xfrm>
          <a:solidFill>
            <a:schemeClr val="bg2">
              <a:lumMod val="90000"/>
            </a:schemeClr>
          </a:solidFill>
        </p:spPr>
        <p:txBody>
          <a:bodyPr anchorCtr="1"/>
          <a:lstStyle/>
          <a:p>
            <a:r>
              <a:rPr lang="pt-BR" sz="3600" dirty="0" smtClean="0">
                <a:solidFill>
                  <a:srgbClr val="002060"/>
                </a:solidFill>
                <a:latin typeface="Cooper Black" pitchFamily="18" charset="0"/>
              </a:rPr>
              <a:t>O </a:t>
            </a:r>
            <a:r>
              <a:rPr lang="pt-BR" sz="3600" dirty="0">
                <a:solidFill>
                  <a:srgbClr val="002060"/>
                </a:solidFill>
                <a:latin typeface="Cooper Black" pitchFamily="18" charset="0"/>
              </a:rPr>
              <a:t>BRASIL </a:t>
            </a:r>
            <a:r>
              <a:rPr lang="pt-BR" sz="3600" dirty="0" smtClean="0">
                <a:solidFill>
                  <a:srgbClr val="002060"/>
                </a:solidFill>
                <a:latin typeface="Cooper Black" pitchFamily="18" charset="0"/>
              </a:rPr>
              <a:t>PRECISA DE      RESPOSTAS </a:t>
            </a:r>
            <a:r>
              <a:rPr lang="pt-BR" sz="3600" dirty="0">
                <a:solidFill>
                  <a:srgbClr val="002060"/>
                </a:solidFill>
                <a:latin typeface="Cooper Black" pitchFamily="18" charset="0"/>
              </a:rPr>
              <a:t>PARA O DESENVOLVIMENTO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255" y="2728278"/>
            <a:ext cx="8977745" cy="3397886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2800" b="1" dirty="0" smtClean="0">
                <a:latin typeface="Verdana" pitchFamily="34" charset="0"/>
              </a:rPr>
              <a:t>▪ 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Art. 205 da nossa Constituição Federal estabelece que a </a:t>
            </a:r>
          </a:p>
          <a:p>
            <a:pPr algn="ctr">
              <a:buFont typeface="Wingdings" pitchFamily="2" charset="2"/>
              <a:buNone/>
            </a:pPr>
            <a:r>
              <a:rPr lang="pt-BR" sz="28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“A EDUCAÇÃO, DIREITO DE TODOS E DEVER DO ESTADO E DA FAMÍLIA, SERÁ PROMOVIDA E INCENTIVADA COM A COLABORAÇÃO DA SOCIEDADE...”</a:t>
            </a:r>
          </a:p>
          <a:p>
            <a:pPr algn="ctr">
              <a:buFont typeface="Wingdings" pitchFamily="2" charset="2"/>
              <a:buNone/>
            </a:pPr>
            <a:r>
              <a:rPr lang="pt-BR" sz="2800" b="1" dirty="0" smtClean="0">
                <a:latin typeface="Verdana" pitchFamily="34" charset="0"/>
              </a:rPr>
              <a:t>▪ 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Assim, PRECISAMOS DE OBSERVAR A CONSTITUIÇÃO para avançarmos e vencer no Futuro!!!</a:t>
            </a:r>
            <a:endParaRPr lang="pt-BR" sz="28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4" name="Picture 4" descr="http://2.bp.blogspot.com/-aZOSQrKUKhI/T7qKE5YCKxI/AAAAAAAAD-4/jUZnWG_rGpg/s1600/meio_ambien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0112" y="106998"/>
            <a:ext cx="2409562" cy="2621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0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048511"/>
            <a:ext cx="5518150" cy="125654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PENSAR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FUTURO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566738" y="873125"/>
            <a:ext cx="442118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2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329184" y="2595282"/>
            <a:ext cx="8506841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50" y="2595282"/>
            <a:ext cx="91344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 defTabSz="914400"/>
            <a:r>
              <a:rPr lang="pt-BR" sz="3600" b="1" dirty="0" smtClean="0">
                <a:latin typeface="Verdana" pitchFamily="34" charset="0"/>
              </a:rPr>
              <a:t>▪ É um nosso dever melhorar, e muito, a nossa gestão sobre a Educação!</a:t>
            </a:r>
          </a:p>
          <a:p>
            <a:pPr lvl="0" algn="ctr" defTabSz="914400"/>
            <a:endParaRPr lang="pt-BR" sz="1000" b="1" dirty="0" smtClean="0">
              <a:latin typeface="Verdana" pitchFamily="34" charset="0"/>
            </a:endParaRPr>
          </a:p>
          <a:p>
            <a:pPr lvl="0" algn="ctr" defTabSz="914400"/>
            <a:r>
              <a:rPr lang="pt-BR" sz="3600" b="1" dirty="0" smtClean="0">
                <a:latin typeface="Verdana" pitchFamily="34" charset="0"/>
              </a:rPr>
              <a:t>▪ O que foi feito até agora, salvo umas poucas exceções, não tem sido adequado e </a:t>
            </a:r>
          </a:p>
          <a:p>
            <a:pPr lvl="0" algn="ctr" defTabSz="914400"/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claramente insuficiente!!!</a:t>
            </a:r>
          </a:p>
          <a:p>
            <a:pPr lvl="0" algn="ctr" defTabSz="914400"/>
            <a:endParaRPr lang="pt-BR" sz="3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0" y="2305051"/>
            <a:ext cx="5518150" cy="2902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9"/>
          <p:cNvSpPr/>
          <p:nvPr/>
        </p:nvSpPr>
        <p:spPr>
          <a:xfrm>
            <a:off x="9525" y="266172"/>
            <a:ext cx="5508625" cy="232911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INSISTINDO!!!</a:t>
            </a:r>
            <a:endParaRPr lang="en-US" sz="4000" dirty="0" smtClean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6498" name="Picture 2" descr="Think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0334" y="266171"/>
            <a:ext cx="3493666" cy="2329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44000" cy="695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346103"/>
            <a:ext cx="5518150" cy="1649474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566738" y="873125"/>
            <a:ext cx="442118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2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566738" y="2595282"/>
            <a:ext cx="8506841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50" y="2341678"/>
            <a:ext cx="913447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pt-BR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Há uma fome mundial pelo saber e pelo conhecimento, enquanto que, pelo que se observa, em menor escala no Brasil!</a:t>
            </a:r>
          </a:p>
          <a:p>
            <a:pPr lvl="0" algn="ctr" defTabSz="914400"/>
            <a:endParaRPr lang="pt-BR" sz="1000" b="1" i="1" dirty="0" smtClean="0">
              <a:solidFill>
                <a:srgbClr val="22222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 defTabSz="914400"/>
            <a:r>
              <a:rPr lang="pt-BR" sz="3600" i="1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As classes políticas e o Governo não podem ignorá-la e precisam dar respostas ao clamor público que, cedo ou tarde, virá!</a:t>
            </a:r>
            <a:endParaRPr lang="pt-BR" sz="3600" dirty="0" smtClean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152400" y="1343891"/>
            <a:ext cx="5365750" cy="80875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9"/>
          <p:cNvSpPr/>
          <p:nvPr/>
        </p:nvSpPr>
        <p:spPr>
          <a:xfrm>
            <a:off x="9525" y="873126"/>
            <a:ext cx="5508625" cy="82156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UMA CONCLUSÃO</a:t>
            </a:r>
          </a:p>
        </p:txBody>
      </p:sp>
      <p:pic>
        <p:nvPicPr>
          <p:cNvPr id="13" name="Picture 2" descr="http://www.clubedorh.com.br/wp-content/uploads/2010/08/gestaodepesso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25" y="346102"/>
            <a:ext cx="3317875" cy="19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1024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0986"/>
            <a:ext cx="9144000" cy="66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74639"/>
            <a:ext cx="5848350" cy="208756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FINALIZANDO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8350" y="741363"/>
            <a:ext cx="46038" cy="1620837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7" name="Title 1"/>
          <p:cNvSpPr txBox="1">
            <a:spLocks/>
          </p:cNvSpPr>
          <p:nvPr/>
        </p:nvSpPr>
        <p:spPr bwMode="auto">
          <a:xfrm>
            <a:off x="0" y="471488"/>
            <a:ext cx="5848350" cy="14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8" name="Subtitle 2"/>
          <p:cNvSpPr txBox="1">
            <a:spLocks/>
          </p:cNvSpPr>
          <p:nvPr/>
        </p:nvSpPr>
        <p:spPr bwMode="auto">
          <a:xfrm>
            <a:off x="0" y="2914650"/>
            <a:ext cx="90011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27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" y="2673927"/>
            <a:ext cx="949007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</a:t>
            </a:r>
            <a:r>
              <a:rPr lang="pt-BR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o BRASIL pretende oferecer um futuro melhor para seus jovens cidadãos é preciso também garantir a eles o </a:t>
            </a:r>
          </a:p>
          <a:p>
            <a:pPr algn="ctr">
              <a:buNone/>
            </a:pPr>
            <a:r>
              <a:rPr lang="pt-BR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direito de aprender!</a:t>
            </a:r>
          </a:p>
          <a:p>
            <a:pPr algn="ctr"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t-BR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E isso se faz com investimentos fortes em escolas, na formação dos professores e com políticas educacionais integradas entre os Governos, a população e o setor privado.</a:t>
            </a:r>
            <a:endParaRPr lang="pt-BR" sz="29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9442" name="Picture 2" descr="http://jesusmanero.cdnfacil.com.br/wp-content/uploads/2013/06/20130606jesu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889" y="137593"/>
            <a:ext cx="3200111" cy="2560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73125"/>
            <a:ext cx="5518150" cy="1925494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0" y="873126"/>
            <a:ext cx="5518150" cy="19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AS SOLUÇÕES TERÃO DE VIR COM NOVAS INICIATIVAS E OUSADIAS</a:t>
            </a:r>
            <a:endParaRPr lang="en-US" sz="3200" dirty="0">
              <a:solidFill>
                <a:srgbClr val="0062AC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329184" y="2595282"/>
            <a:ext cx="8506841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1950316" y="3049588"/>
          <a:ext cx="4627418" cy="3466096"/>
        </p:xfrm>
        <a:graphic>
          <a:graphicData uri="http://schemas.openxmlformats.org/presentationml/2006/ole">
            <p:oleObj spid="_x0000_s92161" name="Slide" r:id="rId4" imgW="4569051" imgH="3425913" progId="PowerPoint.Slide.12">
              <p:embed/>
            </p:oleObj>
          </a:graphicData>
        </a:graphic>
      </p:graphicFrame>
      <p:pic>
        <p:nvPicPr>
          <p:cNvPr id="92163" name="Picture 3" descr="http://veja.abril.com.br/fwa/imagens/1224178980070_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8525" y="287337"/>
            <a:ext cx="2857500" cy="2762251"/>
          </a:xfrm>
          <a:prstGeom prst="rect">
            <a:avLst/>
          </a:prstGeom>
          <a:noFill/>
        </p:spPr>
      </p:pic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2102716" y="3201988"/>
          <a:ext cx="4627418" cy="3466096"/>
        </p:xfrm>
        <a:graphic>
          <a:graphicData uri="http://schemas.openxmlformats.org/presentationml/2006/ole">
            <p:oleObj spid="_x0000_s92164" name="Slide" r:id="rId6" imgW="4569051" imgH="342591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>
              <a:defRPr/>
            </a:pPr>
            <a:endParaRPr lang="pt-BR">
              <a:latin typeface="+mj-lt"/>
              <a:ea typeface="+mj-ea"/>
              <a:cs typeface="+mj-cs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18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-27710" y="-1"/>
            <a:ext cx="9144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ooper Black" pitchFamily="18" charset="0"/>
              </a:rPr>
              <a:t>NÃO DESISTIR NUNCA!!!</a:t>
            </a:r>
            <a:endParaRPr lang="en-US" sz="4400" b="1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281257"/>
            <a:ext cx="5448300" cy="2023793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268941" y="873125"/>
            <a:ext cx="4898803" cy="127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 ACELERADO DESENVOLVIMENTO MUNDIAL</a:t>
            </a:r>
            <a:endParaRPr lang="en-US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566738" y="2595282"/>
            <a:ext cx="8269287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525" y="2305050"/>
            <a:ext cx="9134475" cy="5109091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Verdana" pitchFamily="34" charset="0"/>
              </a:rPr>
              <a:t>▪ </a:t>
            </a:r>
            <a:r>
              <a:rPr lang="en-US" sz="2800" b="1" dirty="0" err="1" smtClean="0">
                <a:latin typeface="Verdana" pitchFamily="34" charset="0"/>
              </a:rPr>
              <a:t>Produtos</a:t>
            </a:r>
            <a:r>
              <a:rPr lang="en-US" sz="2800" b="1" dirty="0" smtClean="0">
                <a:latin typeface="Verdana" pitchFamily="34" charset="0"/>
              </a:rPr>
              <a:t> de alto valor </a:t>
            </a:r>
            <a:r>
              <a:rPr lang="en-US" sz="2800" b="1" dirty="0" err="1" smtClean="0">
                <a:latin typeface="Verdana" pitchFamily="34" charset="0"/>
              </a:rPr>
              <a:t>unitário</a:t>
            </a:r>
            <a:r>
              <a:rPr lang="en-US" sz="2800" b="1" dirty="0" smtClean="0">
                <a:latin typeface="Verdana" pitchFamily="34" charset="0"/>
              </a:rPr>
              <a:t> e </a:t>
            </a:r>
            <a:r>
              <a:rPr lang="en-US" sz="2800" b="1" dirty="0" err="1" smtClean="0">
                <a:latin typeface="Verdana" pitchFamily="34" charset="0"/>
              </a:rPr>
              <a:t>sofisticados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dominam</a:t>
            </a:r>
            <a:r>
              <a:rPr lang="en-US" sz="2800" b="1" dirty="0" smtClean="0">
                <a:latin typeface="Verdana" pitchFamily="34" charset="0"/>
              </a:rPr>
              <a:t> o </a:t>
            </a:r>
            <a:r>
              <a:rPr lang="en-US" sz="2800" b="1" dirty="0" err="1" smtClean="0">
                <a:latin typeface="Verdana" pitchFamily="34" charset="0"/>
              </a:rPr>
              <a:t>mercado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mundial</a:t>
            </a:r>
            <a:endParaRPr lang="en-US" sz="2800" b="1" dirty="0" smtClean="0">
              <a:latin typeface="Verdana" pitchFamily="34" charset="0"/>
            </a:endParaRPr>
          </a:p>
          <a:p>
            <a:pPr algn="ctr"/>
            <a:endParaRPr lang="en-US" sz="1000" b="1" dirty="0" smtClean="0">
              <a:latin typeface="Verdana" pitchFamily="34" charset="0"/>
            </a:endParaRPr>
          </a:p>
          <a:p>
            <a:pPr algn="ctr"/>
            <a:r>
              <a:rPr lang="en-US" sz="2800" b="1" dirty="0" smtClean="0">
                <a:latin typeface="Verdana" pitchFamily="34" charset="0"/>
              </a:rPr>
              <a:t>▪ O </a:t>
            </a:r>
            <a:r>
              <a:rPr lang="en-US" sz="2800" b="1" dirty="0" err="1" smtClean="0">
                <a:latin typeface="Verdana" pitchFamily="34" charset="0"/>
              </a:rPr>
              <a:t>comércio</a:t>
            </a:r>
            <a:r>
              <a:rPr lang="en-US" sz="2800" b="1" dirty="0" smtClean="0">
                <a:latin typeface="Verdana" pitchFamily="34" charset="0"/>
              </a:rPr>
              <a:t> exterior </a:t>
            </a:r>
            <a:r>
              <a:rPr lang="en-US" sz="2800" b="1" dirty="0" err="1" smtClean="0">
                <a:latin typeface="Verdana" pitchFamily="34" charset="0"/>
              </a:rPr>
              <a:t>ganhou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importância</a:t>
            </a:r>
            <a:r>
              <a:rPr lang="en-US" sz="2800" b="1" dirty="0" smtClean="0">
                <a:latin typeface="Verdana" pitchFamily="34" charset="0"/>
              </a:rPr>
              <a:t> e </a:t>
            </a:r>
          </a:p>
          <a:p>
            <a:pPr algn="ctr"/>
            <a:r>
              <a:rPr lang="en-US" sz="2800" b="1" dirty="0" smtClean="0">
                <a:latin typeface="Verdana" pitchFamily="34" charset="0"/>
              </a:rPr>
              <a:t> bate </a:t>
            </a:r>
            <a:r>
              <a:rPr lang="en-US" sz="2800" b="1" dirty="0" err="1" smtClean="0">
                <a:latin typeface="Verdana" pitchFamily="34" charset="0"/>
              </a:rPr>
              <a:t>recordes</a:t>
            </a:r>
            <a:r>
              <a:rPr lang="en-US" sz="2800" b="1" dirty="0" smtClean="0">
                <a:latin typeface="Verdana" pitchFamily="34" charset="0"/>
              </a:rPr>
              <a:t> de </a:t>
            </a:r>
            <a:r>
              <a:rPr lang="en-US" sz="2800" b="1" dirty="0" err="1" smtClean="0">
                <a:latin typeface="Verdana" pitchFamily="34" charset="0"/>
              </a:rPr>
              <a:t>crescimento</a:t>
            </a:r>
            <a:endParaRPr lang="en-US" sz="2800" b="1" dirty="0" smtClean="0">
              <a:latin typeface="Verdana" pitchFamily="34" charset="0"/>
            </a:endParaRPr>
          </a:p>
          <a:p>
            <a:pPr algn="ctr"/>
            <a:endParaRPr lang="en-US" sz="1000" b="1" dirty="0" smtClean="0">
              <a:latin typeface="Verdana" pitchFamily="34" charset="0"/>
            </a:endParaRPr>
          </a:p>
          <a:p>
            <a:pPr algn="ctr"/>
            <a:r>
              <a:rPr lang="en-US" sz="2800" b="1" dirty="0" smtClean="0">
                <a:latin typeface="Verdana" pitchFamily="34" charset="0"/>
              </a:rPr>
              <a:t>▪ </a:t>
            </a:r>
            <a:r>
              <a:rPr lang="en-US" sz="2800" b="1" dirty="0" err="1" smtClean="0">
                <a:latin typeface="Verdana" pitchFamily="34" charset="0"/>
              </a:rPr>
              <a:t>Oportunidades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amplas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para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quaisquer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novos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entrantes</a:t>
            </a:r>
            <a:r>
              <a:rPr lang="en-US" sz="2800" b="1" dirty="0" smtClean="0">
                <a:latin typeface="Verdana" pitchFamily="34" charset="0"/>
              </a:rPr>
              <a:t> com </a:t>
            </a:r>
            <a:r>
              <a:rPr lang="en-US" sz="2800" b="1" dirty="0" err="1" smtClean="0">
                <a:latin typeface="Verdana" pitchFamily="34" charset="0"/>
              </a:rPr>
              <a:t>produtos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ou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serviços</a:t>
            </a:r>
            <a:endParaRPr lang="en-US" sz="2800" b="1" dirty="0" smtClean="0">
              <a:latin typeface="Verdana" pitchFamily="34" charset="0"/>
            </a:endParaRPr>
          </a:p>
          <a:p>
            <a:pPr algn="ctr"/>
            <a:endParaRPr lang="en-US" sz="1000" b="1" dirty="0" smtClean="0">
              <a:latin typeface="Verdana" pitchFamily="34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As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competências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empreendedoras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,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culturais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 e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econômicas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são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essenciais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para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 o futuro 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52580" name="Picture 4" descr="http://2.bp.blogspot.com/-nAfBPPGdvU8/Tx1Ho4kPf7I/AAAAAAAAAHw/CmUDyU63a_c/s1600/desenvolvim+imagem+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3582" y="281257"/>
            <a:ext cx="2922443" cy="2023793"/>
          </a:xfrm>
          <a:prstGeom prst="rect">
            <a:avLst/>
          </a:prstGeom>
          <a:noFill/>
        </p:spPr>
      </p:pic>
      <p:sp>
        <p:nvSpPr>
          <p:cNvPr id="9" name="Rectangle 12"/>
          <p:cNvSpPr/>
          <p:nvPr/>
        </p:nvSpPr>
        <p:spPr>
          <a:xfrm>
            <a:off x="5448300" y="281257"/>
            <a:ext cx="45719" cy="2023793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2582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193964"/>
            <a:ext cx="5518150" cy="2452253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5494019" y="193964"/>
            <a:ext cx="45719" cy="2452253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ctrTitle"/>
          </p:nvPr>
        </p:nvSpPr>
        <p:spPr>
          <a:xfrm>
            <a:off x="1" y="573959"/>
            <a:ext cx="5448300" cy="1656623"/>
          </a:xfrm>
        </p:spPr>
        <p:txBody>
          <a:bodyPr lIns="0" tIns="0" rIns="0" bIns="0" anchor="b"/>
          <a:lstStyle/>
          <a:p>
            <a:pPr eaLnBrk="1" hangingPunct="1"/>
            <a:r>
              <a:rPr lang="en-US" sz="34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 COMPETÊNCIA GLOBAL </a:t>
            </a:r>
            <a:br>
              <a:rPr lang="en-US" sz="34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</a:br>
            <a:r>
              <a:rPr lang="en-US" sz="34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NÃO NOS ESPERA</a:t>
            </a:r>
          </a:p>
        </p:txBody>
      </p:sp>
      <p:sp>
        <p:nvSpPr>
          <p:cNvPr id="3078" name="Subtitle 2"/>
          <p:cNvSpPr>
            <a:spLocks noGrp="1"/>
          </p:cNvSpPr>
          <p:nvPr>
            <p:ph type="subTitle" idx="1"/>
          </p:nvPr>
        </p:nvSpPr>
        <p:spPr>
          <a:xfrm>
            <a:off x="114299" y="2646217"/>
            <a:ext cx="9029701" cy="4059383"/>
          </a:xfrm>
          <a:noFill/>
          <a:ln>
            <a:noFill/>
          </a:ln>
          <a:effectLst/>
        </p:spPr>
        <p:txBody>
          <a:bodyPr lIns="0" tIns="0" rIns="0" bIns="0"/>
          <a:lstStyle/>
          <a:p>
            <a:pPr eaLnBrk="1" hangingPunct="1">
              <a:spcBef>
                <a:spcPts val="0"/>
              </a:spcBef>
            </a:pPr>
            <a:r>
              <a:rPr lang="pt-BR" b="1" dirty="0" smtClean="0">
                <a:solidFill>
                  <a:schemeClr val="tx1"/>
                </a:solidFill>
                <a:latin typeface="Verdana" pitchFamily="34" charset="0"/>
              </a:rPr>
              <a:t>▪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globalização ampliou a competição, outrora vivida somente entre empresas e cobre todos os setores!</a:t>
            </a:r>
          </a:p>
          <a:p>
            <a:pPr eaLnBrk="1" hangingPunct="1">
              <a:spcBef>
                <a:spcPts val="0"/>
              </a:spcBef>
            </a:pPr>
            <a:r>
              <a:rPr lang="pt-BR" b="1" dirty="0" smtClean="0">
                <a:solidFill>
                  <a:schemeClr val="tx1"/>
                </a:solidFill>
                <a:latin typeface="Verdana" pitchFamily="34" charset="0"/>
              </a:rPr>
              <a:t>▪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fenômeno da produção mundial </a:t>
            </a:r>
          </a:p>
          <a:p>
            <a:pPr eaLnBrk="1" hangingPunct="1">
              <a:spcBef>
                <a:spcPts val="0"/>
              </a:spcBef>
            </a:pP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o mercado mundial!</a:t>
            </a:r>
          </a:p>
          <a:p>
            <a:pPr eaLnBrk="1" hangingPunct="1"/>
            <a:r>
              <a:rPr lang="pt-BR" dirty="0" smtClean="0">
                <a:solidFill>
                  <a:srgbClr val="FF0000"/>
                </a:solidFill>
                <a:latin typeface="Cooper Black" pitchFamily="18" charset="0"/>
              </a:rPr>
              <a:t>O crescimento da competência intelectual</a:t>
            </a:r>
            <a:r>
              <a:rPr lang="pt-BR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tem sido o mecanismo mais presente na globalização!</a:t>
            </a:r>
          </a:p>
          <a:p>
            <a:pPr eaLnBrk="1" hangingPunct="1"/>
            <a:endParaRPr lang="pt-BR" sz="3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6914" name="Picture 2" descr="http://2.bp.blogspot.com/-ot9nurxjMGA/TcKNztxvUWI/AAAAAAAAAAc/WF3BB1j13_4/s1600/ter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0691" y="573958"/>
            <a:ext cx="2400300" cy="2072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8274"/>
            <a:ext cx="9144000" cy="777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1" y="-94889"/>
            <a:ext cx="6181725" cy="193639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81725" y="0"/>
            <a:ext cx="69850" cy="1841500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0" name="Title 1"/>
          <p:cNvSpPr>
            <a:spLocks noGrp="1"/>
          </p:cNvSpPr>
          <p:nvPr>
            <p:ph type="ctrTitle"/>
          </p:nvPr>
        </p:nvSpPr>
        <p:spPr>
          <a:xfrm>
            <a:off x="1" y="192088"/>
            <a:ext cx="6181723" cy="1649414"/>
          </a:xfrm>
        </p:spPr>
        <p:txBody>
          <a:bodyPr lIns="0" tIns="0" rIns="0" bIns="0" anchor="b"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SOCIEDADE MUNDIAL </a:t>
            </a:r>
            <a:b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DO</a:t>
            </a:r>
            <a:b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CONHECIMENTO</a:t>
            </a:r>
          </a:p>
        </p:txBody>
      </p:sp>
      <p:sp>
        <p:nvSpPr>
          <p:cNvPr id="6151" name="Subtitle 2"/>
          <p:cNvSpPr>
            <a:spLocks noGrp="1"/>
          </p:cNvSpPr>
          <p:nvPr>
            <p:ph type="subTitle" idx="1"/>
          </p:nvPr>
        </p:nvSpPr>
        <p:spPr>
          <a:xfrm>
            <a:off x="1" y="1989139"/>
            <a:ext cx="9144000" cy="2534094"/>
          </a:xfrm>
        </p:spPr>
        <p:txBody>
          <a:bodyPr lIns="0" tIns="0" rIns="0" bIns="0"/>
          <a:lstStyle/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endParaRPr lang="pt-BR" sz="1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 COMPETÊNCIA SE GENERALIZA</a:t>
            </a:r>
          </a:p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endParaRPr lang="pt-BR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468000" eaLnBrk="1" hangingPunct="1">
              <a:spcBef>
                <a:spcPts val="0"/>
              </a:spcBef>
              <a:spcAft>
                <a:spcPts val="600"/>
              </a:spcAft>
              <a:buClr>
                <a:srgbClr val="0062AC"/>
              </a:buClr>
            </a:pP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▪ A Educação, e seus processos de ensino, assegurando altos níveis de aprendizado, transformou-se em prioridade nacional em países que estão conquistando posições de destaque nos campos da ciência, tecnologia, treinamento e enriquecimento de suas populações</a:t>
            </a:r>
          </a:p>
          <a:p>
            <a:pPr marL="342900" indent="-468000" eaLnBrk="1" hangingPunct="1">
              <a:spcBef>
                <a:spcPts val="0"/>
              </a:spcBef>
              <a:spcAft>
                <a:spcPts val="600"/>
              </a:spcAft>
              <a:buClr>
                <a:srgbClr val="0062AC"/>
              </a:buClr>
            </a:pPr>
            <a:endParaRPr lang="pt-BR" sz="2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468000" eaLnBrk="1" hangingPunct="1">
              <a:spcBef>
                <a:spcPts val="0"/>
              </a:spcBef>
              <a:spcAft>
                <a:spcPts val="600"/>
              </a:spcAft>
              <a:buClr>
                <a:srgbClr val="0062AC"/>
              </a:buClr>
            </a:pPr>
            <a:endParaRPr lang="pt-BR" sz="2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468000" eaLnBrk="1" hangingPunct="1">
              <a:spcBef>
                <a:spcPts val="0"/>
              </a:spcBef>
              <a:spcAft>
                <a:spcPts val="600"/>
              </a:spcAft>
              <a:buClr>
                <a:srgbClr val="0062AC"/>
              </a:buClr>
            </a:pPr>
            <a:endParaRPr lang="pt-BR" sz="3600" dirty="0" smtClean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endParaRPr lang="pt-BR" sz="2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endParaRPr lang="en-US" sz="2600" dirty="0" smtClean="0">
              <a:solidFill>
                <a:srgbClr val="000000"/>
              </a:solidFill>
            </a:endParaRPr>
          </a:p>
        </p:txBody>
      </p:sp>
      <p:sp>
        <p:nvSpPr>
          <p:cNvPr id="6152" name="Subtitle 2"/>
          <p:cNvSpPr txBox="1">
            <a:spLocks/>
          </p:cNvSpPr>
          <p:nvPr/>
        </p:nvSpPr>
        <p:spPr bwMode="auto">
          <a:xfrm>
            <a:off x="566738" y="192088"/>
            <a:ext cx="36972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9746" name="Picture 2" descr="http://www.das.ufsc.br/~cancian/ciencia/jpgs/ciencia/ato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238" y="192088"/>
            <a:ext cx="1746713" cy="179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9220" name="Picture 3" descr="base_topo_reduzid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370" y="-386334"/>
            <a:ext cx="9191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47370" y="227013"/>
            <a:ext cx="5565520" cy="228066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3375" y="274639"/>
            <a:ext cx="69850" cy="2233034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itle 1"/>
          <p:cNvSpPr txBox="1">
            <a:spLocks/>
          </p:cNvSpPr>
          <p:nvPr/>
        </p:nvSpPr>
        <p:spPr bwMode="auto">
          <a:xfrm>
            <a:off x="52387" y="1417637"/>
            <a:ext cx="5360988" cy="75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PAÍSES ASIÁTICOS APROVEITARAM OPORTUNIDADES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4" name="Subtitle 2"/>
          <p:cNvSpPr txBox="1">
            <a:spLocks/>
          </p:cNvSpPr>
          <p:nvPr/>
        </p:nvSpPr>
        <p:spPr bwMode="auto">
          <a:xfrm>
            <a:off x="0" y="2757055"/>
            <a:ext cx="9144000" cy="343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pt-BR" sz="3600" b="1" dirty="0" smtClean="0">
                <a:latin typeface="Verdana" pitchFamily="34" charset="0"/>
              </a:rPr>
              <a:t>▪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Produtos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coreanos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chineses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estão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todas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cidades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do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Mundo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pt-BR" sz="3600" b="1" dirty="0" smtClean="0">
                <a:latin typeface="Verdana" pitchFamily="34" charset="0"/>
              </a:rPr>
              <a:t>▪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Não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há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produtos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brasileiros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ruas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chinesas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coreanas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!!!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 </a:t>
            </a:r>
            <a:r>
              <a:rPr lang="en-US" sz="40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também</a:t>
            </a:r>
            <a:r>
              <a:rPr lang="en-US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outros</a:t>
            </a:r>
            <a:r>
              <a:rPr lang="en-US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países</a:t>
            </a:r>
            <a:r>
              <a:rPr lang="en-US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!!!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4626" name="Picture 2" descr="http://www.ajegoias.com.br/wp-content/uploads/2012/05/oportunidades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6836" y="227013"/>
            <a:ext cx="2253673" cy="194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9220" name="Picture 3" descr="base_topo_reduzid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7726"/>
            <a:ext cx="9144000" cy="65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1451"/>
            <a:ext cx="5448300" cy="199614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QUE MUDOU NOS PAÍSES DE SUCESSO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8300" y="471489"/>
            <a:ext cx="45719" cy="1696110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itle 1"/>
          <p:cNvSpPr txBox="1">
            <a:spLocks/>
          </p:cNvSpPr>
          <p:nvPr/>
        </p:nvSpPr>
        <p:spPr bwMode="auto">
          <a:xfrm>
            <a:off x="0" y="471488"/>
            <a:ext cx="5360988" cy="139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4" name="Subtitle 2"/>
          <p:cNvSpPr txBox="1">
            <a:spLocks/>
          </p:cNvSpPr>
          <p:nvPr/>
        </p:nvSpPr>
        <p:spPr bwMode="auto">
          <a:xfrm>
            <a:off x="0" y="2779775"/>
            <a:ext cx="9144000" cy="34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5527" y="1600201"/>
            <a:ext cx="8451273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62AC"/>
              </a:buClr>
            </a:pPr>
            <a:r>
              <a:rPr lang="en-US" sz="2800" b="1" dirty="0" err="1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Manchetes</a:t>
            </a:r>
            <a:r>
              <a:rPr lang="en-US" sz="2800" b="1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 do FINANCIAL TIMES (</a:t>
            </a:r>
            <a:r>
              <a:rPr lang="en-US" sz="2800" b="1" dirty="0" err="1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Londres</a:t>
            </a:r>
            <a:r>
              <a:rPr lang="en-US" sz="2800" b="1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):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3600" b="1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CORÉIA DO SUL 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Fanatismo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pela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Educação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!”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8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3600" b="1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CHINA 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Maior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Revolução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Educacional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Mundo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Moderno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!”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4866" name="Picture 2" descr="http://www.fotosimagens.net/wp-content/uploads/2012/05/Educa%C3%A7%C3%A3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1" y="171451"/>
            <a:ext cx="2285998" cy="199614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235527" y="2167599"/>
            <a:ext cx="8908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AS RESPOSTAS ESTÃO NA EDUCAÇÃO</a:t>
            </a:r>
            <a:endParaRPr lang="en-US" sz="3200" dirty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44000" cy="690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92089"/>
            <a:ext cx="5518150" cy="173030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329184" y="900835"/>
            <a:ext cx="5188966" cy="102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200" b="1" dirty="0" smtClean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SIGNIFICATIVO EXEMPLO DA CORÉIA DO SUL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329184" y="2595282"/>
            <a:ext cx="8506841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1712461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 defTabSz="914400"/>
            <a:r>
              <a:rPr lang="pt-BR" sz="2800" b="1" dirty="0" smtClean="0">
                <a:latin typeface="Verdana" pitchFamily="34" charset="0"/>
              </a:rPr>
              <a:t>▪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Na reconstrução da Coreia do Sul, nenhum funcionário publico ganha mais do que um professor. Com isso, engenheiros, médicos, profissionais em geral, migraram para a área de ensino</a:t>
            </a:r>
          </a:p>
          <a:p>
            <a:pPr lvl="0" algn="ctr" defTabSz="914400"/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 defTabSz="914400" eaLnBrk="0" hangingPunct="0"/>
            <a:r>
              <a:rPr lang="pt-BR" sz="2800" b="1" dirty="0" smtClean="0">
                <a:latin typeface="Verdana" pitchFamily="34" charset="0"/>
              </a:rPr>
              <a:t>▪ 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Brasil, em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face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às nossas falhas na educação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temos cerca de + 1 milhão de “carteiras escolares “abandonadas” no Ensino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Básico  e Fundamental. </a:t>
            </a:r>
          </a:p>
          <a:p>
            <a:pPr lvl="0" algn="ctr" defTabSz="914400" eaLnBrk="0" hangingPunct="0"/>
            <a:r>
              <a:rPr lang="pt-BR" sz="3200" b="1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, no Superior,</a:t>
            </a:r>
            <a:r>
              <a:rPr kumimoji="0" lang="pt-BR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da ordem de</a:t>
            </a:r>
            <a:r>
              <a:rPr kumimoji="0" lang="pt-BR" sz="3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pt-BR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7 milhões!!!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59" name="Picture 3" descr="http://sr.photos2.fotosearch.com/bthumb/CSP/CSP990/k11269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9018" y="192089"/>
            <a:ext cx="2615334" cy="1969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82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346364"/>
            <a:ext cx="5678167" cy="2519073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5632446" y="346364"/>
            <a:ext cx="45719" cy="2519073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ctrTitle"/>
          </p:nvPr>
        </p:nvSpPr>
        <p:spPr>
          <a:xfrm>
            <a:off x="114299" y="1246909"/>
            <a:ext cx="5334001" cy="1413164"/>
          </a:xfrm>
        </p:spPr>
        <p:txBody>
          <a:bodyPr lIns="0" tIns="0" rIns="0" bIns="0" anchor="b"/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 BRASIL ESTÁ PERDENDO A CORRIDA MUNDIAL PELA EDUCAÇÃO</a:t>
            </a:r>
          </a:p>
        </p:txBody>
      </p:sp>
      <p:sp>
        <p:nvSpPr>
          <p:cNvPr id="3078" name="Subtitle 2"/>
          <p:cNvSpPr>
            <a:spLocks noGrp="1"/>
          </p:cNvSpPr>
          <p:nvPr>
            <p:ph type="subTitle" idx="1"/>
          </p:nvPr>
        </p:nvSpPr>
        <p:spPr>
          <a:xfrm>
            <a:off x="114299" y="4059381"/>
            <a:ext cx="9029701" cy="2646217"/>
          </a:xfrm>
          <a:noFill/>
          <a:ln>
            <a:noFill/>
          </a:ln>
          <a:effectLst/>
        </p:spPr>
        <p:txBody>
          <a:bodyPr lIns="0" tIns="0" rIns="0" bIns="0"/>
          <a:lstStyle/>
          <a:p>
            <a:pPr eaLnBrk="1" hangingPunct="1"/>
            <a:r>
              <a:rPr lang="pt-BR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São resultados da inovação mundial que avança com velocidade e oriundos de equipes técnicas da melhor qualidade e bem preparadas</a:t>
            </a:r>
            <a:endParaRPr lang="pt-BR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80" name="Picture 4" descr="shutterstock_320538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027" y="0"/>
            <a:ext cx="4690436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-1" y="2865438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OS PRODUTOS QUE IMPORTAMOS SÃO COMPLEXOS E SOFISTICADOS</a:t>
            </a:r>
            <a:endParaRPr lang="en-US" sz="3600" dirty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12039</TotalTime>
  <Words>1378</Words>
  <Application>Microsoft Office PowerPoint</Application>
  <PresentationFormat>Apresentação na tela (4:3)</PresentationFormat>
  <Paragraphs>211</Paragraphs>
  <Slides>28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Office Theme</vt:lpstr>
      <vt:lpstr>Slide</vt:lpstr>
      <vt:lpstr>Apresentação</vt:lpstr>
      <vt:lpstr>Slide 1</vt:lpstr>
      <vt:lpstr>O MUNDO DESAFIADOR  AVANÇA COM VELOCIDADE </vt:lpstr>
      <vt:lpstr>Slide 3</vt:lpstr>
      <vt:lpstr>A COMPETÊNCIA GLOBAL   NÃO NOS ESPERA</vt:lpstr>
      <vt:lpstr>SOCIEDADE MUNDIAL  DO CONHECIMENTO</vt:lpstr>
      <vt:lpstr>Slide 6</vt:lpstr>
      <vt:lpstr>Slide 7</vt:lpstr>
      <vt:lpstr>Slide 8</vt:lpstr>
      <vt:lpstr>O BRASIL ESTÁ PERDENDO A CORRIDA MUNDIAL PELA EDUCAÇÃO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O BRASIL PRECISA DE      RESPOSTAS PARA O DESENVOLVIMENTO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André Almeida</dc:creator>
  <cp:lastModifiedBy>Ozires Silva</cp:lastModifiedBy>
  <cp:revision>1047</cp:revision>
  <dcterms:created xsi:type="dcterms:W3CDTF">2012-02-01T16:25:39Z</dcterms:created>
  <dcterms:modified xsi:type="dcterms:W3CDTF">2013-11-27T07:48:04Z</dcterms:modified>
</cp:coreProperties>
</file>