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67" r:id="rId2"/>
    <p:sldId id="268" r:id="rId3"/>
    <p:sldId id="273" r:id="rId4"/>
    <p:sldId id="283" r:id="rId5"/>
    <p:sldId id="276" r:id="rId6"/>
    <p:sldId id="275" r:id="rId7"/>
    <p:sldId id="277" r:id="rId8"/>
    <p:sldId id="274" r:id="rId9"/>
    <p:sldId id="278" r:id="rId10"/>
    <p:sldId id="271" r:id="rId11"/>
    <p:sldId id="270" r:id="rId12"/>
    <p:sldId id="279" r:id="rId13"/>
    <p:sldId id="280" r:id="rId14"/>
    <p:sldId id="282" r:id="rId15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312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1216" y="-11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EBB39A-ACC6-4895-B516-74EC40F69358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BE5E8AFA-D08F-495A-BA18-5D9A1298CF24}" type="pres">
      <dgm:prSet presAssocID="{59EBB39A-ACC6-4895-B516-74EC40F6935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2775B9C3-8226-4D95-9B6D-E0DAAF449F09}" type="presOf" srcId="{59EBB39A-ACC6-4895-B516-74EC40F69358}" destId="{BE5E8AFA-D08F-495A-BA18-5D9A1298CF24}" srcOrd="0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488A6B-25B8-4AC8-8CEF-C2AE9B987A9F}" type="doc">
      <dgm:prSet loTypeId="urn:microsoft.com/office/officeart/2005/8/layout/cycle1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ED30E157-2142-489B-B508-0A3946FF19A0}">
      <dgm:prSet phldrT="[Texto]"/>
      <dgm:spPr/>
      <dgm:t>
        <a:bodyPr/>
        <a:lstStyle/>
        <a:p>
          <a:r>
            <a:rPr lang="pt-BR" b="1" dirty="0" smtClean="0">
              <a:solidFill>
                <a:srgbClr val="376092"/>
              </a:solidFill>
            </a:rPr>
            <a:t>Reajuste da tarifa</a:t>
          </a:r>
          <a:endParaRPr lang="pt-BR" b="1" dirty="0">
            <a:solidFill>
              <a:srgbClr val="376092"/>
            </a:solidFill>
          </a:endParaRPr>
        </a:p>
      </dgm:t>
    </dgm:pt>
    <dgm:pt modelId="{344D852B-3642-42F0-8A4C-AD7D1E9FB3F1}" type="parTrans" cxnId="{D0325B05-5BA2-47A4-99EF-A8756D34A7E6}">
      <dgm:prSet/>
      <dgm:spPr/>
      <dgm:t>
        <a:bodyPr/>
        <a:lstStyle/>
        <a:p>
          <a:endParaRPr lang="pt-BR"/>
        </a:p>
      </dgm:t>
    </dgm:pt>
    <dgm:pt modelId="{CB0CC59B-FC50-4647-A4FD-8D2374B23C18}" type="sibTrans" cxnId="{D0325B05-5BA2-47A4-99EF-A8756D34A7E6}">
      <dgm:prSet/>
      <dgm:spPr/>
      <dgm:t>
        <a:bodyPr/>
        <a:lstStyle/>
        <a:p>
          <a:endParaRPr lang="pt-BR"/>
        </a:p>
      </dgm:t>
    </dgm:pt>
    <dgm:pt modelId="{655ADD66-5FFA-49B5-99C2-1EBA5B04E2EA}">
      <dgm:prSet phldrT="[Texto]"/>
      <dgm:spPr/>
      <dgm:t>
        <a:bodyPr/>
        <a:lstStyle/>
        <a:p>
          <a:r>
            <a:rPr lang="pt-BR" b="1" dirty="0" smtClean="0">
              <a:solidFill>
                <a:srgbClr val="376092"/>
              </a:solidFill>
            </a:rPr>
            <a:t>Evasão de passageiros</a:t>
          </a:r>
          <a:endParaRPr lang="pt-BR" b="1" dirty="0">
            <a:solidFill>
              <a:srgbClr val="376092"/>
            </a:solidFill>
          </a:endParaRPr>
        </a:p>
      </dgm:t>
    </dgm:pt>
    <dgm:pt modelId="{BAC48163-6896-41A0-9A4E-862BCBF6FF89}" type="parTrans" cxnId="{2585D622-4F1B-4D8D-96E2-1C23ACB9403E}">
      <dgm:prSet/>
      <dgm:spPr/>
      <dgm:t>
        <a:bodyPr/>
        <a:lstStyle/>
        <a:p>
          <a:endParaRPr lang="pt-BR"/>
        </a:p>
      </dgm:t>
    </dgm:pt>
    <dgm:pt modelId="{89A35AA6-9997-46C2-A12B-DDBE5C312567}" type="sibTrans" cxnId="{2585D622-4F1B-4D8D-96E2-1C23ACB9403E}">
      <dgm:prSet/>
      <dgm:spPr/>
      <dgm:t>
        <a:bodyPr/>
        <a:lstStyle/>
        <a:p>
          <a:endParaRPr lang="pt-BR"/>
        </a:p>
      </dgm:t>
    </dgm:pt>
    <dgm:pt modelId="{D0AC4548-0CA9-4423-A58F-BE343C585840}">
      <dgm:prSet phldrT="[Texto]"/>
      <dgm:spPr/>
      <dgm:t>
        <a:bodyPr/>
        <a:lstStyle/>
        <a:p>
          <a:r>
            <a:rPr lang="pt-BR" b="1" dirty="0" smtClean="0">
              <a:solidFill>
                <a:srgbClr val="376092"/>
              </a:solidFill>
            </a:rPr>
            <a:t>Queda na arrecadação</a:t>
          </a:r>
          <a:endParaRPr lang="pt-BR" b="1" dirty="0">
            <a:solidFill>
              <a:srgbClr val="376092"/>
            </a:solidFill>
          </a:endParaRPr>
        </a:p>
      </dgm:t>
    </dgm:pt>
    <dgm:pt modelId="{3B6C1564-59F1-4E81-859B-D6C561464F1E}" type="parTrans" cxnId="{E80D9A8F-313B-441B-A631-E8CCF294CD3E}">
      <dgm:prSet/>
      <dgm:spPr/>
      <dgm:t>
        <a:bodyPr/>
        <a:lstStyle/>
        <a:p>
          <a:endParaRPr lang="pt-BR"/>
        </a:p>
      </dgm:t>
    </dgm:pt>
    <dgm:pt modelId="{5A0D0D23-BE8F-4DD4-9A7C-33ADA62B38A0}" type="sibTrans" cxnId="{E80D9A8F-313B-441B-A631-E8CCF294CD3E}">
      <dgm:prSet/>
      <dgm:spPr/>
      <dgm:t>
        <a:bodyPr/>
        <a:lstStyle/>
        <a:p>
          <a:endParaRPr lang="pt-BR"/>
        </a:p>
      </dgm:t>
    </dgm:pt>
    <dgm:pt modelId="{A8AB4E82-6AEE-4182-BF5E-7E7DF034A260}" type="pres">
      <dgm:prSet presAssocID="{02488A6B-25B8-4AC8-8CEF-C2AE9B987A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88D6406-73CE-4A11-8BE1-67117F0A579A}" type="pres">
      <dgm:prSet presAssocID="{ED30E157-2142-489B-B508-0A3946FF19A0}" presName="dummy" presStyleCnt="0"/>
      <dgm:spPr/>
    </dgm:pt>
    <dgm:pt modelId="{3622016D-7B38-4717-9C9F-4956EF38F5F2}" type="pres">
      <dgm:prSet presAssocID="{ED30E157-2142-489B-B508-0A3946FF19A0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0DE487-DE01-4A53-805D-F977FB7F4E96}" type="pres">
      <dgm:prSet presAssocID="{CB0CC59B-FC50-4647-A4FD-8D2374B23C18}" presName="sibTrans" presStyleLbl="node1" presStyleIdx="0" presStyleCnt="3"/>
      <dgm:spPr/>
      <dgm:t>
        <a:bodyPr/>
        <a:lstStyle/>
        <a:p>
          <a:endParaRPr lang="pt-BR"/>
        </a:p>
      </dgm:t>
    </dgm:pt>
    <dgm:pt modelId="{A8389D75-3EBD-48AB-A131-48EDFDD927BB}" type="pres">
      <dgm:prSet presAssocID="{655ADD66-5FFA-49B5-99C2-1EBA5B04E2EA}" presName="dummy" presStyleCnt="0"/>
      <dgm:spPr/>
    </dgm:pt>
    <dgm:pt modelId="{85DE1C3D-137A-4B85-9AD7-F82388D09107}" type="pres">
      <dgm:prSet presAssocID="{655ADD66-5FFA-49B5-99C2-1EBA5B04E2EA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C362B3-03B4-4F8C-B3B0-7A8429255F62}" type="pres">
      <dgm:prSet presAssocID="{89A35AA6-9997-46C2-A12B-DDBE5C312567}" presName="sibTrans" presStyleLbl="node1" presStyleIdx="1" presStyleCnt="3"/>
      <dgm:spPr/>
      <dgm:t>
        <a:bodyPr/>
        <a:lstStyle/>
        <a:p>
          <a:endParaRPr lang="pt-BR"/>
        </a:p>
      </dgm:t>
    </dgm:pt>
    <dgm:pt modelId="{EEBCF88F-D612-493F-94B8-54438F0E52A1}" type="pres">
      <dgm:prSet presAssocID="{D0AC4548-0CA9-4423-A58F-BE343C585840}" presName="dummy" presStyleCnt="0"/>
      <dgm:spPr/>
    </dgm:pt>
    <dgm:pt modelId="{B9DF02F1-14DE-4F56-8051-B29FBD9E7C73}" type="pres">
      <dgm:prSet presAssocID="{D0AC4548-0CA9-4423-A58F-BE343C585840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BD3E77-B4E3-49C9-A3EC-13FF2236C5F4}" type="pres">
      <dgm:prSet presAssocID="{5A0D0D23-BE8F-4DD4-9A7C-33ADA62B38A0}" presName="sibTrans" presStyleLbl="node1" presStyleIdx="2" presStyleCnt="3"/>
      <dgm:spPr/>
      <dgm:t>
        <a:bodyPr/>
        <a:lstStyle/>
        <a:p>
          <a:endParaRPr lang="pt-BR"/>
        </a:p>
      </dgm:t>
    </dgm:pt>
  </dgm:ptLst>
  <dgm:cxnLst>
    <dgm:cxn modelId="{C154FEB6-5EFC-4AAB-BE81-EF206F1F93D6}" type="presOf" srcId="{ED30E157-2142-489B-B508-0A3946FF19A0}" destId="{3622016D-7B38-4717-9C9F-4956EF38F5F2}" srcOrd="0" destOrd="0" presId="urn:microsoft.com/office/officeart/2005/8/layout/cycle1"/>
    <dgm:cxn modelId="{D0325B05-5BA2-47A4-99EF-A8756D34A7E6}" srcId="{02488A6B-25B8-4AC8-8CEF-C2AE9B987A9F}" destId="{ED30E157-2142-489B-B508-0A3946FF19A0}" srcOrd="0" destOrd="0" parTransId="{344D852B-3642-42F0-8A4C-AD7D1E9FB3F1}" sibTransId="{CB0CC59B-FC50-4647-A4FD-8D2374B23C18}"/>
    <dgm:cxn modelId="{9EF27368-05E5-4C69-AF60-549C431422B8}" type="presOf" srcId="{02488A6B-25B8-4AC8-8CEF-C2AE9B987A9F}" destId="{A8AB4E82-6AEE-4182-BF5E-7E7DF034A260}" srcOrd="0" destOrd="0" presId="urn:microsoft.com/office/officeart/2005/8/layout/cycle1"/>
    <dgm:cxn modelId="{2585D622-4F1B-4D8D-96E2-1C23ACB9403E}" srcId="{02488A6B-25B8-4AC8-8CEF-C2AE9B987A9F}" destId="{655ADD66-5FFA-49B5-99C2-1EBA5B04E2EA}" srcOrd="1" destOrd="0" parTransId="{BAC48163-6896-41A0-9A4E-862BCBF6FF89}" sibTransId="{89A35AA6-9997-46C2-A12B-DDBE5C312567}"/>
    <dgm:cxn modelId="{69A22E28-BE53-4B60-8B1B-BA0EA48BCD00}" type="presOf" srcId="{655ADD66-5FFA-49B5-99C2-1EBA5B04E2EA}" destId="{85DE1C3D-137A-4B85-9AD7-F82388D09107}" srcOrd="0" destOrd="0" presId="urn:microsoft.com/office/officeart/2005/8/layout/cycle1"/>
    <dgm:cxn modelId="{40D25FA7-0C7B-4BBA-9FDB-49194804448A}" type="presOf" srcId="{5A0D0D23-BE8F-4DD4-9A7C-33ADA62B38A0}" destId="{F6BD3E77-B4E3-49C9-A3EC-13FF2236C5F4}" srcOrd="0" destOrd="0" presId="urn:microsoft.com/office/officeart/2005/8/layout/cycle1"/>
    <dgm:cxn modelId="{E80D9A8F-313B-441B-A631-E8CCF294CD3E}" srcId="{02488A6B-25B8-4AC8-8CEF-C2AE9B987A9F}" destId="{D0AC4548-0CA9-4423-A58F-BE343C585840}" srcOrd="2" destOrd="0" parTransId="{3B6C1564-59F1-4E81-859B-D6C561464F1E}" sibTransId="{5A0D0D23-BE8F-4DD4-9A7C-33ADA62B38A0}"/>
    <dgm:cxn modelId="{B093DBD4-55E8-4B05-825F-20D669191460}" type="presOf" srcId="{CB0CC59B-FC50-4647-A4FD-8D2374B23C18}" destId="{670DE487-DE01-4A53-805D-F977FB7F4E96}" srcOrd="0" destOrd="0" presId="urn:microsoft.com/office/officeart/2005/8/layout/cycle1"/>
    <dgm:cxn modelId="{C4801965-6030-4BF0-9C2B-1CCBD0C7D904}" type="presOf" srcId="{D0AC4548-0CA9-4423-A58F-BE343C585840}" destId="{B9DF02F1-14DE-4F56-8051-B29FBD9E7C73}" srcOrd="0" destOrd="0" presId="urn:microsoft.com/office/officeart/2005/8/layout/cycle1"/>
    <dgm:cxn modelId="{8CE9CC2B-7EA5-427A-9E99-5AA73B63D2EC}" type="presOf" srcId="{89A35AA6-9997-46C2-A12B-DDBE5C312567}" destId="{16C362B3-03B4-4F8C-B3B0-7A8429255F62}" srcOrd="0" destOrd="0" presId="urn:microsoft.com/office/officeart/2005/8/layout/cycle1"/>
    <dgm:cxn modelId="{8F0F6D00-041E-4044-B96E-352A1A971CD8}" type="presParOf" srcId="{A8AB4E82-6AEE-4182-BF5E-7E7DF034A260}" destId="{888D6406-73CE-4A11-8BE1-67117F0A579A}" srcOrd="0" destOrd="0" presId="urn:microsoft.com/office/officeart/2005/8/layout/cycle1"/>
    <dgm:cxn modelId="{88957855-70E8-49DF-92EF-04F887B7309C}" type="presParOf" srcId="{A8AB4E82-6AEE-4182-BF5E-7E7DF034A260}" destId="{3622016D-7B38-4717-9C9F-4956EF38F5F2}" srcOrd="1" destOrd="0" presId="urn:microsoft.com/office/officeart/2005/8/layout/cycle1"/>
    <dgm:cxn modelId="{A1450C0D-42D2-496C-9421-07AE415955C6}" type="presParOf" srcId="{A8AB4E82-6AEE-4182-BF5E-7E7DF034A260}" destId="{670DE487-DE01-4A53-805D-F977FB7F4E96}" srcOrd="2" destOrd="0" presId="urn:microsoft.com/office/officeart/2005/8/layout/cycle1"/>
    <dgm:cxn modelId="{A667561E-B032-439B-981D-400659E112A0}" type="presParOf" srcId="{A8AB4E82-6AEE-4182-BF5E-7E7DF034A260}" destId="{A8389D75-3EBD-48AB-A131-48EDFDD927BB}" srcOrd="3" destOrd="0" presId="urn:microsoft.com/office/officeart/2005/8/layout/cycle1"/>
    <dgm:cxn modelId="{EA194ECB-D86A-4FE2-BD11-F78370981FD7}" type="presParOf" srcId="{A8AB4E82-6AEE-4182-BF5E-7E7DF034A260}" destId="{85DE1C3D-137A-4B85-9AD7-F82388D09107}" srcOrd="4" destOrd="0" presId="urn:microsoft.com/office/officeart/2005/8/layout/cycle1"/>
    <dgm:cxn modelId="{878706D0-F144-4D18-948A-D0FC59829768}" type="presParOf" srcId="{A8AB4E82-6AEE-4182-BF5E-7E7DF034A260}" destId="{16C362B3-03B4-4F8C-B3B0-7A8429255F62}" srcOrd="5" destOrd="0" presId="urn:microsoft.com/office/officeart/2005/8/layout/cycle1"/>
    <dgm:cxn modelId="{BB3A0F57-0F46-4522-ABAF-104529F88B49}" type="presParOf" srcId="{A8AB4E82-6AEE-4182-BF5E-7E7DF034A260}" destId="{EEBCF88F-D612-493F-94B8-54438F0E52A1}" srcOrd="6" destOrd="0" presId="urn:microsoft.com/office/officeart/2005/8/layout/cycle1"/>
    <dgm:cxn modelId="{CFB25732-3A6E-4C79-BBCF-A8F7F0FDB6AC}" type="presParOf" srcId="{A8AB4E82-6AEE-4182-BF5E-7E7DF034A260}" destId="{B9DF02F1-14DE-4F56-8051-B29FBD9E7C73}" srcOrd="7" destOrd="0" presId="urn:microsoft.com/office/officeart/2005/8/layout/cycle1"/>
    <dgm:cxn modelId="{122BE42C-41A4-47C9-9AB2-73E8961734C7}" type="presParOf" srcId="{A8AB4E82-6AEE-4182-BF5E-7E7DF034A260}" destId="{F6BD3E77-B4E3-49C9-A3EC-13FF2236C5F4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2016D-7B38-4717-9C9F-4956EF38F5F2}">
      <dsp:nvSpPr>
        <dsp:cNvPr id="0" name=""/>
        <dsp:cNvSpPr/>
      </dsp:nvSpPr>
      <dsp:spPr>
        <a:xfrm>
          <a:off x="2598968" y="298779"/>
          <a:ext cx="1523690" cy="1523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solidFill>
                <a:srgbClr val="376092"/>
              </a:solidFill>
            </a:rPr>
            <a:t>Reajuste da tarifa</a:t>
          </a:r>
          <a:endParaRPr lang="pt-BR" sz="1900" b="1" kern="1200" dirty="0">
            <a:solidFill>
              <a:srgbClr val="376092"/>
            </a:solidFill>
          </a:endParaRPr>
        </a:p>
      </dsp:txBody>
      <dsp:txXfrm>
        <a:off x="2598968" y="298779"/>
        <a:ext cx="1523690" cy="1523690"/>
      </dsp:txXfrm>
    </dsp:sp>
    <dsp:sp modelId="{670DE487-DE01-4A53-805D-F977FB7F4E96}">
      <dsp:nvSpPr>
        <dsp:cNvPr id="0" name=""/>
        <dsp:cNvSpPr/>
      </dsp:nvSpPr>
      <dsp:spPr>
        <a:xfrm>
          <a:off x="279907" y="-533"/>
          <a:ext cx="3600874" cy="3600874"/>
        </a:xfrm>
        <a:prstGeom prst="circularArrow">
          <a:avLst>
            <a:gd name="adj1" fmla="val 8251"/>
            <a:gd name="adj2" fmla="val 576361"/>
            <a:gd name="adj3" fmla="val 2962740"/>
            <a:gd name="adj4" fmla="val 52470"/>
            <a:gd name="adj5" fmla="val 962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E1C3D-137A-4B85-9AD7-F82388D09107}">
      <dsp:nvSpPr>
        <dsp:cNvPr id="0" name=""/>
        <dsp:cNvSpPr/>
      </dsp:nvSpPr>
      <dsp:spPr>
        <a:xfrm>
          <a:off x="1318499" y="2516616"/>
          <a:ext cx="1523690" cy="1523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solidFill>
                <a:srgbClr val="376092"/>
              </a:solidFill>
            </a:rPr>
            <a:t>Evasão de passageiros</a:t>
          </a:r>
          <a:endParaRPr lang="pt-BR" sz="1900" b="1" kern="1200" dirty="0">
            <a:solidFill>
              <a:srgbClr val="376092"/>
            </a:solidFill>
          </a:endParaRPr>
        </a:p>
      </dsp:txBody>
      <dsp:txXfrm>
        <a:off x="1318499" y="2516616"/>
        <a:ext cx="1523690" cy="1523690"/>
      </dsp:txXfrm>
    </dsp:sp>
    <dsp:sp modelId="{16C362B3-03B4-4F8C-B3B0-7A8429255F62}">
      <dsp:nvSpPr>
        <dsp:cNvPr id="0" name=""/>
        <dsp:cNvSpPr/>
      </dsp:nvSpPr>
      <dsp:spPr>
        <a:xfrm>
          <a:off x="279907" y="-533"/>
          <a:ext cx="3600874" cy="3600874"/>
        </a:xfrm>
        <a:prstGeom prst="circularArrow">
          <a:avLst>
            <a:gd name="adj1" fmla="val 8251"/>
            <a:gd name="adj2" fmla="val 576361"/>
            <a:gd name="adj3" fmla="val 10171169"/>
            <a:gd name="adj4" fmla="val 7260899"/>
            <a:gd name="adj5" fmla="val 962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F02F1-14DE-4F56-8051-B29FBD9E7C73}">
      <dsp:nvSpPr>
        <dsp:cNvPr id="0" name=""/>
        <dsp:cNvSpPr/>
      </dsp:nvSpPr>
      <dsp:spPr>
        <a:xfrm>
          <a:off x="38031" y="298779"/>
          <a:ext cx="1523690" cy="1523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solidFill>
                <a:srgbClr val="376092"/>
              </a:solidFill>
            </a:rPr>
            <a:t>Queda na arrecadação</a:t>
          </a:r>
          <a:endParaRPr lang="pt-BR" sz="1900" b="1" kern="1200" dirty="0">
            <a:solidFill>
              <a:srgbClr val="376092"/>
            </a:solidFill>
          </a:endParaRPr>
        </a:p>
      </dsp:txBody>
      <dsp:txXfrm>
        <a:off x="38031" y="298779"/>
        <a:ext cx="1523690" cy="1523690"/>
      </dsp:txXfrm>
    </dsp:sp>
    <dsp:sp modelId="{F6BD3E77-B4E3-49C9-A3EC-13FF2236C5F4}">
      <dsp:nvSpPr>
        <dsp:cNvPr id="0" name=""/>
        <dsp:cNvSpPr/>
      </dsp:nvSpPr>
      <dsp:spPr>
        <a:xfrm>
          <a:off x="279907" y="-533"/>
          <a:ext cx="3600874" cy="3600874"/>
        </a:xfrm>
        <a:prstGeom prst="circularArrow">
          <a:avLst>
            <a:gd name="adj1" fmla="val 8251"/>
            <a:gd name="adj2" fmla="val 576361"/>
            <a:gd name="adj3" fmla="val 16855679"/>
            <a:gd name="adj4" fmla="val 14967960"/>
            <a:gd name="adj5" fmla="val 962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98422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690018" y="-594518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370512" y="2085976"/>
            <a:ext cx="5851525" cy="222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830262" y="-60323"/>
            <a:ext cx="5851525" cy="652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transition xmlns:p14="http://schemas.microsoft.com/office/powerpoint/2010/main"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16"/>
          <a:stretch/>
        </p:blipFill>
        <p:spPr>
          <a:xfrm>
            <a:off x="3859579" y="242719"/>
            <a:ext cx="2185064" cy="69264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10D89F7-B924-4EA4-BC2B-A7600EEA860F}"/>
              </a:ext>
            </a:extLst>
          </p:cNvPr>
          <p:cNvSpPr txBox="1"/>
          <p:nvPr/>
        </p:nvSpPr>
        <p:spPr>
          <a:xfrm>
            <a:off x="723900" y="2415383"/>
            <a:ext cx="8572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376092"/>
                </a:solidFill>
                <a:latin typeface="Calibri"/>
                <a:cs typeface="Arial" pitchFamily="34" charset="0"/>
              </a:rPr>
              <a:t>Política tarifária no Transporte Público Coletivo</a:t>
            </a:r>
          </a:p>
          <a:p>
            <a:pPr algn="ctr"/>
            <a:r>
              <a:rPr lang="pt-BR" sz="3200" b="1" i="1" dirty="0" smtClean="0">
                <a:solidFill>
                  <a:srgbClr val="376092"/>
                </a:solidFill>
                <a:latin typeface="Calibri"/>
                <a:cs typeface="Arial" pitchFamily="34" charset="0"/>
              </a:rPr>
              <a:t>Desafios e possibilidades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C52B372D-57E3-45AF-9C2E-839B662E14B3}"/>
              </a:ext>
            </a:extLst>
          </p:cNvPr>
          <p:cNvSpPr txBox="1"/>
          <p:nvPr/>
        </p:nvSpPr>
        <p:spPr>
          <a:xfrm>
            <a:off x="6848294" y="4818728"/>
            <a:ext cx="2448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376092"/>
                </a:solidFill>
                <a:latin typeface="Calibri"/>
                <a:cs typeface="Arial" pitchFamily="34" charset="0"/>
              </a:rPr>
              <a:t>Brasília, </a:t>
            </a:r>
            <a:r>
              <a:rPr lang="pt-BR" b="1" dirty="0" smtClean="0">
                <a:solidFill>
                  <a:srgbClr val="376092"/>
                </a:solidFill>
                <a:latin typeface="Calibri"/>
                <a:cs typeface="Arial" pitchFamily="34" charset="0"/>
              </a:rPr>
              <a:t>15 </a:t>
            </a:r>
            <a:r>
              <a:rPr lang="pt-BR" b="1" dirty="0">
                <a:solidFill>
                  <a:srgbClr val="376092"/>
                </a:solidFill>
                <a:latin typeface="Calibri"/>
                <a:cs typeface="Arial" pitchFamily="34" charset="0"/>
              </a:rPr>
              <a:t>de </a:t>
            </a:r>
            <a:r>
              <a:rPr lang="pt-BR" b="1" dirty="0" smtClean="0">
                <a:solidFill>
                  <a:srgbClr val="376092"/>
                </a:solidFill>
                <a:latin typeface="Calibri"/>
                <a:cs typeface="Arial" pitchFamily="34" charset="0"/>
              </a:rPr>
              <a:t>agosto </a:t>
            </a:r>
            <a:r>
              <a:rPr lang="pt-BR" b="1" dirty="0">
                <a:solidFill>
                  <a:srgbClr val="376092"/>
                </a:solidFill>
                <a:latin typeface="Calibri"/>
                <a:cs typeface="Arial" pitchFamily="34" charset="0"/>
              </a:rPr>
              <a:t>de </a:t>
            </a:r>
            <a:r>
              <a:rPr lang="pt-BR" b="1" dirty="0" smtClean="0">
                <a:solidFill>
                  <a:srgbClr val="376092"/>
                </a:solidFill>
                <a:latin typeface="Calibri"/>
                <a:cs typeface="Arial" pitchFamily="34" charset="0"/>
              </a:rPr>
              <a:t>2019.</a:t>
            </a:r>
            <a:endParaRPr lang="pt-BR" b="1" dirty="0">
              <a:solidFill>
                <a:srgbClr val="376092"/>
              </a:solidFill>
              <a:latin typeface="Calibri"/>
              <a:cs typeface="Arial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89716584-5518-477D-B45D-536B8DA02C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6505423"/>
              </p:ext>
            </p:extLst>
          </p:nvPr>
        </p:nvGraphicFramePr>
        <p:xfrm>
          <a:off x="5971994" y="0"/>
          <a:ext cx="1752599" cy="127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386687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CF32E459-BACC-4721-8B59-E0FCD61D2B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0722296"/>
              </p:ext>
            </p:extLst>
          </p:nvPr>
        </p:nvGraphicFramePr>
        <p:xfrm>
          <a:off x="703918" y="1947328"/>
          <a:ext cx="4160690" cy="4041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16"/>
          <a:stretch/>
        </p:blipFill>
        <p:spPr>
          <a:xfrm>
            <a:off x="3859579" y="242719"/>
            <a:ext cx="2185064" cy="69264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30063" y="928833"/>
            <a:ext cx="8273857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174" eaLnBrk="0" fontAlgn="base" hangingPunct="0">
              <a:spcBef>
                <a:spcPct val="0"/>
              </a:spcBef>
              <a:spcAft>
                <a:spcPts val="277"/>
              </a:spcAft>
            </a:pPr>
            <a:r>
              <a:rPr lang="pt-BR" sz="2800" b="1" dirty="0" smtClean="0">
                <a:solidFill>
                  <a:srgbClr val="4762AF"/>
                </a:solidFill>
                <a:latin typeface="Calibri"/>
                <a:cs typeface="Arial" pitchFamily="34" charset="0"/>
              </a:rPr>
              <a:t>Círculo “vicioso” da perda de qualidade do sistema</a:t>
            </a:r>
          </a:p>
          <a:p>
            <a:pPr defTabSz="844174" eaLnBrk="0" fontAlgn="base" hangingPunct="0">
              <a:spcBef>
                <a:spcPct val="0"/>
              </a:spcBef>
              <a:spcAft>
                <a:spcPts val="277"/>
              </a:spcAft>
            </a:pPr>
            <a:r>
              <a:rPr lang="pt-BR" sz="1800" i="1" dirty="0">
                <a:solidFill>
                  <a:srgbClr val="4762AF"/>
                </a:solidFill>
                <a:latin typeface="Calibri"/>
                <a:cs typeface="Arial" pitchFamily="34" charset="0"/>
              </a:rPr>
              <a:t>F</a:t>
            </a:r>
            <a:r>
              <a:rPr lang="pt-BR" sz="1800" i="1" dirty="0" smtClean="0">
                <a:solidFill>
                  <a:srgbClr val="4762AF"/>
                </a:solidFill>
                <a:latin typeface="Calibri"/>
                <a:cs typeface="Arial" pitchFamily="34" charset="0"/>
              </a:rPr>
              <a:t>atores preponderantes para o desequilíbrio do sistema</a:t>
            </a:r>
            <a:endParaRPr lang="pt-BR" sz="2800" b="1" dirty="0">
              <a:solidFill>
                <a:srgbClr val="4762A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148555" y="2666296"/>
            <a:ext cx="2690648" cy="954107"/>
          </a:xfrm>
          <a:prstGeom prst="rect">
            <a:avLst/>
          </a:prstGeom>
          <a:ln w="31750" cap="rnd">
            <a:noFill/>
            <a:round/>
          </a:ln>
        </p:spPr>
        <p:txBody>
          <a:bodyPr wrap="square">
            <a:spAutoFit/>
          </a:bodyPr>
          <a:lstStyle/>
          <a:p>
            <a:pPr marL="76200" algn="ctr"/>
            <a:r>
              <a:rPr lang="pt-BR" b="1" dirty="0" smtClean="0">
                <a:solidFill>
                  <a:srgbClr val="376092"/>
                </a:solidFill>
                <a:latin typeface="Calibri" panose="020F0502020204030204" pitchFamily="34" charset="0"/>
              </a:rPr>
              <a:t>Externalidades </a:t>
            </a:r>
          </a:p>
          <a:p>
            <a:pPr marL="76200" algn="ctr"/>
            <a:r>
              <a:rPr lang="pt-BR" b="1" dirty="0" smtClean="0">
                <a:solidFill>
                  <a:srgbClr val="376092"/>
                </a:solidFill>
                <a:latin typeface="Calibri" panose="020F0502020204030204" pitchFamily="34" charset="0"/>
              </a:rPr>
              <a:t>(sociais</a:t>
            </a:r>
            <a:r>
              <a:rPr lang="pt-BR" b="1" dirty="0">
                <a:solidFill>
                  <a:srgbClr val="376092"/>
                </a:solidFill>
                <a:latin typeface="Calibri" panose="020F0502020204030204" pitchFamily="34" charset="0"/>
              </a:rPr>
              <a:t>, econômicas, ambientais e de saúde </a:t>
            </a:r>
            <a:r>
              <a:rPr lang="pt-BR" b="1" dirty="0" smtClean="0">
                <a:solidFill>
                  <a:srgbClr val="376092"/>
                </a:solidFill>
                <a:latin typeface="Calibri" panose="020F0502020204030204" pitchFamily="34" charset="0"/>
              </a:rPr>
              <a:t>pública)	</a:t>
            </a:r>
            <a:r>
              <a:rPr lang="pt-BR" b="1" dirty="0">
                <a:solidFill>
                  <a:srgbClr val="376092"/>
                </a:solidFill>
                <a:latin typeface="Calibri" panose="020F0502020204030204" pitchFamily="34" charset="0"/>
              </a:rPr>
              <a:t>		</a:t>
            </a:r>
          </a:p>
        </p:txBody>
      </p:sp>
      <p:sp>
        <p:nvSpPr>
          <p:cNvPr id="9" name="Retângulo 8"/>
          <p:cNvSpPr/>
          <p:nvPr/>
        </p:nvSpPr>
        <p:spPr>
          <a:xfrm>
            <a:off x="6400802" y="3426427"/>
            <a:ext cx="22702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2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376092"/>
                </a:solidFill>
                <a:latin typeface="Calibri" panose="020F0502020204030204" pitchFamily="34" charset="0"/>
              </a:rPr>
              <a:t>Congestionamentos;</a:t>
            </a:r>
          </a:p>
          <a:p>
            <a:pPr marL="361950" lvl="1" indent="-2857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376092"/>
                </a:solidFill>
                <a:latin typeface="Calibri" panose="020F0502020204030204" pitchFamily="34" charset="0"/>
              </a:rPr>
              <a:t>Emissão </a:t>
            </a:r>
            <a:r>
              <a:rPr lang="pt-BR" dirty="0">
                <a:solidFill>
                  <a:srgbClr val="376092"/>
                </a:solidFill>
                <a:latin typeface="Calibri" panose="020F0502020204030204" pitchFamily="34" charset="0"/>
              </a:rPr>
              <a:t>de poluentes e gases de efeito estufa;</a:t>
            </a:r>
          </a:p>
          <a:p>
            <a:pPr marL="361950" indent="-2857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376092"/>
                </a:solidFill>
                <a:latin typeface="Calibri" panose="020F0502020204030204" pitchFamily="34" charset="0"/>
              </a:rPr>
              <a:t>Número </a:t>
            </a:r>
            <a:r>
              <a:rPr lang="pt-BR" dirty="0">
                <a:solidFill>
                  <a:srgbClr val="376092"/>
                </a:solidFill>
                <a:latin typeface="Calibri" panose="020F0502020204030204" pitchFamily="34" charset="0"/>
              </a:rPr>
              <a:t>significativo de mortes e internações por acidentes de trânsito.</a:t>
            </a:r>
            <a:endParaRPr lang="pt-BR" dirty="0">
              <a:solidFill>
                <a:srgbClr val="376092"/>
              </a:solidFill>
            </a:endParaRPr>
          </a:p>
        </p:txBody>
      </p:sp>
      <p:sp>
        <p:nvSpPr>
          <p:cNvPr id="10" name="Retângulo Arredondado 9"/>
          <p:cNvSpPr/>
          <p:nvPr/>
        </p:nvSpPr>
        <p:spPr>
          <a:xfrm>
            <a:off x="6211614" y="2501462"/>
            <a:ext cx="2690648" cy="27011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76092"/>
              </a:solidFill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5150071" y="3620403"/>
            <a:ext cx="767255" cy="52067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45717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30063" y="928833"/>
            <a:ext cx="8273857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174" eaLnBrk="0" fontAlgn="base" hangingPunct="0">
              <a:spcBef>
                <a:spcPct val="0"/>
              </a:spcBef>
              <a:spcAft>
                <a:spcPts val="277"/>
              </a:spcAft>
            </a:pPr>
            <a:r>
              <a:rPr lang="pt-BR" sz="2800" b="1" dirty="0" smtClean="0">
                <a:solidFill>
                  <a:srgbClr val="4762AF"/>
                </a:solidFill>
                <a:latin typeface="Calibri"/>
                <a:cs typeface="Arial" pitchFamily="34" charset="0"/>
              </a:rPr>
              <a:t>Como romper o círculo?</a:t>
            </a:r>
          </a:p>
          <a:p>
            <a:pPr defTabSz="844174" eaLnBrk="0" fontAlgn="base" hangingPunct="0">
              <a:spcBef>
                <a:spcPct val="0"/>
              </a:spcBef>
              <a:spcAft>
                <a:spcPts val="277"/>
              </a:spcAft>
            </a:pPr>
            <a:r>
              <a:rPr lang="pt-BR" sz="1800" i="1" dirty="0" smtClean="0">
                <a:solidFill>
                  <a:srgbClr val="4762AF"/>
                </a:solidFill>
                <a:latin typeface="Calibri"/>
                <a:cs typeface="Arial" pitchFamily="34" charset="0"/>
              </a:rPr>
              <a:t>Premissas para a sustentabilidade dos sistemas TPC</a:t>
            </a:r>
            <a:endParaRPr lang="pt-BR" sz="2800" b="1" dirty="0">
              <a:solidFill>
                <a:srgbClr val="4762AF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16"/>
          <a:stretch/>
        </p:blipFill>
        <p:spPr>
          <a:xfrm>
            <a:off x="3859579" y="242719"/>
            <a:ext cx="2185064" cy="692648"/>
          </a:xfrm>
          <a:prstGeom prst="rect">
            <a:avLst/>
          </a:prstGeom>
        </p:spPr>
      </p:pic>
      <p:sp>
        <p:nvSpPr>
          <p:cNvPr id="10" name="Espaço Reservado para Texto 2"/>
          <p:cNvSpPr txBox="1">
            <a:spLocks/>
          </p:cNvSpPr>
          <p:nvPr/>
        </p:nvSpPr>
        <p:spPr>
          <a:xfrm>
            <a:off x="114799" y="1618373"/>
            <a:ext cx="9623561" cy="4441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endParaRPr lang="pt-BR" dirty="0" smtClean="0">
              <a:solidFill>
                <a:srgbClr val="37609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376092"/>
                </a:solidFill>
              </a:rPr>
              <a:t>Reconhecimento do </a:t>
            </a:r>
            <a:r>
              <a:rPr lang="pt-BR" b="1" dirty="0" smtClean="0">
                <a:solidFill>
                  <a:srgbClr val="376092"/>
                </a:solidFill>
              </a:rPr>
              <a:t>caráter essencial do transporte público coletivo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376092"/>
                </a:solidFill>
              </a:rPr>
              <a:t>Insumo essencial da atividade econômica e do desenvolvimento social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376092"/>
                </a:solidFill>
              </a:rPr>
              <a:t>Custos do TPC devem ser assimilados por toda a sociedade e não só pelos seus usuários </a:t>
            </a:r>
            <a:r>
              <a:rPr lang="pt-BR" dirty="0" smtClean="0">
                <a:solidFill>
                  <a:srgbClr val="376092"/>
                </a:solidFill>
              </a:rPr>
              <a:t>diretos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pt-BR" sz="1800" dirty="0" smtClean="0">
              <a:solidFill>
                <a:srgbClr val="37609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376092"/>
                </a:solidFill>
              </a:rPr>
              <a:t>Priorização do TPC no sistema viário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376092"/>
                </a:solidFill>
              </a:rPr>
              <a:t>Ocupação mais racional das vias de circulação: os carros ocupam 75% das vias e só transportam 20% das pessoas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376092"/>
                </a:solidFill>
                <a:sym typeface="Wingdings" panose="05000000000000000000" pitchFamily="2" charset="2"/>
              </a:rPr>
              <a:t>Diminuição dos custos de operação e do tempo de viagem em </a:t>
            </a:r>
            <a:r>
              <a:rPr lang="pt-BR" dirty="0" smtClean="0">
                <a:solidFill>
                  <a:srgbClr val="376092"/>
                </a:solidFill>
                <a:sym typeface="Wingdings" panose="05000000000000000000" pitchFamily="2" charset="2"/>
              </a:rPr>
              <a:t>TPC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pt-BR" sz="1800" dirty="0" smtClean="0">
              <a:solidFill>
                <a:srgbClr val="376092"/>
              </a:solidFill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376092"/>
                </a:solidFill>
                <a:sym typeface="Wingdings" panose="05000000000000000000" pitchFamily="2" charset="2"/>
              </a:rPr>
              <a:t>Contribuição do Transporte Individual Motorizado</a:t>
            </a:r>
            <a:endParaRPr lang="pt-BR" dirty="0">
              <a:solidFill>
                <a:srgbClr val="376092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376092"/>
                </a:solidFill>
              </a:rPr>
              <a:t>Pedágios urbanos</a:t>
            </a:r>
            <a:r>
              <a:rPr lang="pt-BR" dirty="0" smtClean="0">
                <a:solidFill>
                  <a:srgbClr val="376092"/>
                </a:solidFill>
              </a:rPr>
              <a:t>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376092"/>
                </a:solidFill>
              </a:rPr>
              <a:t>Zona azul;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376092"/>
                </a:solidFill>
              </a:rPr>
              <a:t>IPVA/licenciamento </a:t>
            </a:r>
            <a:r>
              <a:rPr lang="pt-BR" dirty="0" smtClean="0">
                <a:solidFill>
                  <a:srgbClr val="376092"/>
                </a:solidFill>
              </a:rPr>
              <a:t>de veículos;</a:t>
            </a:r>
          </a:p>
          <a:p>
            <a:pPr marL="76200" indent="0"/>
            <a:endParaRPr lang="pt-BR" sz="1800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2458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30063" y="928833"/>
            <a:ext cx="8273857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174" eaLnBrk="0" fontAlgn="base" hangingPunct="0">
              <a:spcBef>
                <a:spcPct val="0"/>
              </a:spcBef>
              <a:spcAft>
                <a:spcPts val="277"/>
              </a:spcAft>
            </a:pPr>
            <a:r>
              <a:rPr lang="pt-BR" sz="2800" b="1" dirty="0" smtClean="0">
                <a:solidFill>
                  <a:srgbClr val="4762AF"/>
                </a:solidFill>
                <a:latin typeface="Calibri"/>
                <a:cs typeface="Arial" pitchFamily="34" charset="0"/>
              </a:rPr>
              <a:t>Como romper o círculo?</a:t>
            </a:r>
          </a:p>
          <a:p>
            <a:pPr defTabSz="844174" eaLnBrk="0" fontAlgn="base" hangingPunct="0">
              <a:spcBef>
                <a:spcPct val="0"/>
              </a:spcBef>
              <a:spcAft>
                <a:spcPts val="277"/>
              </a:spcAft>
            </a:pPr>
            <a:r>
              <a:rPr lang="pt-BR" sz="1800" i="1" dirty="0" smtClean="0">
                <a:solidFill>
                  <a:srgbClr val="4762AF"/>
                </a:solidFill>
                <a:latin typeface="Calibri"/>
                <a:cs typeface="Arial" pitchFamily="34" charset="0"/>
              </a:rPr>
              <a:t>A questão tarifária</a:t>
            </a:r>
            <a:endParaRPr lang="pt-BR" sz="2800" b="1" dirty="0">
              <a:solidFill>
                <a:srgbClr val="4762AF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16"/>
          <a:stretch/>
        </p:blipFill>
        <p:spPr>
          <a:xfrm>
            <a:off x="3859579" y="242719"/>
            <a:ext cx="2185064" cy="692648"/>
          </a:xfrm>
          <a:prstGeom prst="rect">
            <a:avLst/>
          </a:prstGeom>
        </p:spPr>
      </p:pic>
      <p:sp>
        <p:nvSpPr>
          <p:cNvPr id="10" name="Espaço Reservado para Texto 2"/>
          <p:cNvSpPr txBox="1">
            <a:spLocks/>
          </p:cNvSpPr>
          <p:nvPr/>
        </p:nvSpPr>
        <p:spPr>
          <a:xfrm>
            <a:off x="68338" y="1773273"/>
            <a:ext cx="9623561" cy="203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endParaRPr lang="pt-BR" dirty="0" smtClean="0">
              <a:solidFill>
                <a:srgbClr val="37609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376092"/>
                </a:solidFill>
              </a:rPr>
              <a:t>Desvinculação entre a </a:t>
            </a:r>
            <a:r>
              <a:rPr lang="pt-BR" b="1" dirty="0" smtClean="0">
                <a:solidFill>
                  <a:srgbClr val="376092"/>
                </a:solidFill>
              </a:rPr>
              <a:t>tarifa pública </a:t>
            </a:r>
            <a:r>
              <a:rPr lang="pt-BR" dirty="0" smtClean="0">
                <a:solidFill>
                  <a:srgbClr val="376092"/>
                </a:solidFill>
              </a:rPr>
              <a:t>e a</a:t>
            </a:r>
            <a:r>
              <a:rPr lang="pt-BR" b="1" dirty="0" smtClean="0">
                <a:solidFill>
                  <a:srgbClr val="376092"/>
                </a:solidFill>
              </a:rPr>
              <a:t> tarifa de remuneração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rgbClr val="376092"/>
                </a:solidFill>
              </a:rPr>
              <a:t>Tarifa de </a:t>
            </a:r>
            <a:r>
              <a:rPr lang="pt-BR" sz="1800" b="1" dirty="0" smtClean="0">
                <a:solidFill>
                  <a:srgbClr val="376092"/>
                </a:solidFill>
              </a:rPr>
              <a:t>remuneração: </a:t>
            </a:r>
            <a:r>
              <a:rPr lang="pt-BR" sz="1800" dirty="0">
                <a:solidFill>
                  <a:srgbClr val="376092"/>
                </a:solidFill>
              </a:rPr>
              <a:t>valor que o órgão gestor deve pagar à concessionária pela prestação do serviço de transporte público urbano.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rgbClr val="376092"/>
                </a:solidFill>
              </a:rPr>
              <a:t>Tarifa pública: </a:t>
            </a:r>
            <a:r>
              <a:rPr lang="pt-BR" sz="1800" dirty="0">
                <a:solidFill>
                  <a:srgbClr val="376092"/>
                </a:solidFill>
              </a:rPr>
              <a:t>valor pago pelos usuários pela utilização dos serviços.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376092"/>
                </a:solidFill>
              </a:rPr>
              <a:t>Uso de </a:t>
            </a:r>
            <a:r>
              <a:rPr lang="pt-BR" b="1" dirty="0" smtClean="0">
                <a:solidFill>
                  <a:srgbClr val="376092"/>
                </a:solidFill>
              </a:rPr>
              <a:t>subsídios públicos </a:t>
            </a:r>
            <a:r>
              <a:rPr lang="pt-BR" dirty="0" smtClean="0">
                <a:solidFill>
                  <a:srgbClr val="376092"/>
                </a:solidFill>
              </a:rPr>
              <a:t>e </a:t>
            </a:r>
            <a:r>
              <a:rPr lang="pt-BR" b="1" dirty="0" smtClean="0">
                <a:solidFill>
                  <a:srgbClr val="376092"/>
                </a:solidFill>
              </a:rPr>
              <a:t>receitas extra tarifárias </a:t>
            </a:r>
            <a:r>
              <a:rPr lang="pt-BR" dirty="0" smtClean="0">
                <a:solidFill>
                  <a:srgbClr val="376092"/>
                </a:solidFill>
              </a:rPr>
              <a:t>para custeio da tarifa de remuneração:</a:t>
            </a:r>
          </a:p>
          <a:p>
            <a:pPr marL="76200" indent="0"/>
            <a:endParaRPr lang="pt-BR" sz="1800" dirty="0">
              <a:solidFill>
                <a:srgbClr val="376092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1899" t="42547" r="41472" b="43590"/>
          <a:stretch/>
        </p:blipFill>
        <p:spPr>
          <a:xfrm>
            <a:off x="317048" y="3726215"/>
            <a:ext cx="9006214" cy="190237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737609" y="5628587"/>
            <a:ext cx="63779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i="1" dirty="0">
                <a:latin typeface="Calibri" panose="020F0502020204030204" pitchFamily="34" charset="0"/>
              </a:rPr>
              <a:t>Fonte: Caderno Técnico de </a:t>
            </a:r>
            <a:r>
              <a:rPr lang="pt-BR" sz="1000" i="1" dirty="0" smtClean="0">
                <a:latin typeface="Calibri" panose="020F0502020204030204" pitchFamily="34" charset="0"/>
              </a:rPr>
              <a:t>Referência - Gestão do Sistema de Transporte Público Coletivo (GIZ/MDR)</a:t>
            </a:r>
            <a:endParaRPr lang="pt-BR" sz="1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7745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30063" y="1106983"/>
            <a:ext cx="8273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174" eaLnBrk="0" fontAlgn="base" hangingPunct="0">
              <a:spcBef>
                <a:spcPct val="0"/>
              </a:spcBef>
              <a:spcAft>
                <a:spcPts val="277"/>
              </a:spcAft>
            </a:pPr>
            <a:r>
              <a:rPr lang="pt-BR" sz="2800" b="1" dirty="0" smtClean="0">
                <a:solidFill>
                  <a:srgbClr val="4762AF"/>
                </a:solidFill>
                <a:latin typeface="Calibri"/>
                <a:cs typeface="Arial" pitchFamily="34" charset="0"/>
              </a:rPr>
              <a:t>Principais desafios</a:t>
            </a:r>
            <a:endParaRPr lang="pt-BR" sz="2800" b="1" dirty="0">
              <a:solidFill>
                <a:srgbClr val="4762AF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16"/>
          <a:stretch/>
        </p:blipFill>
        <p:spPr>
          <a:xfrm>
            <a:off x="3859579" y="242719"/>
            <a:ext cx="2185064" cy="692648"/>
          </a:xfrm>
          <a:prstGeom prst="rect">
            <a:avLst/>
          </a:prstGeom>
        </p:spPr>
      </p:pic>
      <p:sp>
        <p:nvSpPr>
          <p:cNvPr id="10" name="Espaço Reservado para Texto 2"/>
          <p:cNvSpPr txBox="1">
            <a:spLocks/>
          </p:cNvSpPr>
          <p:nvPr/>
        </p:nvSpPr>
        <p:spPr>
          <a:xfrm>
            <a:off x="123896" y="1843254"/>
            <a:ext cx="9623561" cy="405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Revisão do modelo de negócio - mobilidade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urbana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1100" b="1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Reestruturaç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ão dos sistemas de transporte público coletivo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1100" b="1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Novas formas de financiamento</a:t>
            </a:r>
            <a:endParaRPr lang="pt-BR" b="1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pt-BR" sz="11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Subsídios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públicos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11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Ampliaç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ão das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eceitas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xtra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tarifárias: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Exploração publicitária veículos;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Receitas imobiliárias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exploração comercial de imóveis no entorno das estações e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terminais.</a:t>
            </a:r>
          </a:p>
          <a:p>
            <a:pPr marL="685800" lvl="1" indent="0"/>
            <a:endParaRPr lang="pt-BR" sz="1100" b="1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Custeio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das gratuidades pelo órgão ou entidade instituidora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pt-BR" sz="1800" b="1" dirty="0" smtClean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1770370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>
            <a:extLst>
              <a:ext uri="{FF2B5EF4-FFF2-40B4-BE49-F238E27FC236}">
                <a16:creationId xmlns:a16="http://schemas.microsoft.com/office/drawing/2014/main" xmlns="" id="{2DA1ABD1-A03E-48D0-A631-44C41D7E3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721020"/>
            <a:ext cx="8915400" cy="1823682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376092"/>
                </a:solidFill>
              </a:rPr>
              <a:t>OBRIGADO!</a:t>
            </a:r>
            <a:r>
              <a:rPr lang="pt-BR" dirty="0">
                <a:solidFill>
                  <a:srgbClr val="376092"/>
                </a:solidFill>
              </a:rPr>
              <a:t/>
            </a:r>
            <a:br>
              <a:rPr lang="pt-BR" dirty="0">
                <a:solidFill>
                  <a:srgbClr val="376092"/>
                </a:solidFill>
              </a:rPr>
            </a:br>
            <a:r>
              <a:rPr lang="pt-BR" sz="1800" dirty="0" smtClean="0">
                <a:solidFill>
                  <a:srgbClr val="376092"/>
                </a:solidFill>
              </a:rPr>
              <a:t>DEPLAN/SEMOB/MDR</a:t>
            </a:r>
            <a:endParaRPr lang="pt-BR" sz="1800" dirty="0">
              <a:solidFill>
                <a:srgbClr val="376092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16"/>
          <a:stretch/>
        </p:blipFill>
        <p:spPr>
          <a:xfrm>
            <a:off x="3859579" y="242719"/>
            <a:ext cx="2185064" cy="69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5988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16"/>
          <a:stretch/>
        </p:blipFill>
        <p:spPr>
          <a:xfrm>
            <a:off x="3859579" y="242719"/>
            <a:ext cx="2185064" cy="69264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159D2B7F-3B04-48E1-B967-469DD93FDEBB}"/>
              </a:ext>
            </a:extLst>
          </p:cNvPr>
          <p:cNvSpPr/>
          <p:nvPr/>
        </p:nvSpPr>
        <p:spPr>
          <a:xfrm>
            <a:off x="381014" y="1538964"/>
            <a:ext cx="8406725" cy="3654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174" eaLnBrk="0" fontAlgn="base" hangingPunct="0">
              <a:spcBef>
                <a:spcPct val="0"/>
              </a:spcBef>
              <a:spcAft>
                <a:spcPts val="277"/>
              </a:spcAft>
            </a:pPr>
            <a:r>
              <a:rPr lang="pt-BR" sz="3200" b="1" dirty="0" smtClean="0">
                <a:solidFill>
                  <a:srgbClr val="4762AF"/>
                </a:solidFill>
                <a:latin typeface="Calibri"/>
                <a:cs typeface="Arial" pitchFamily="34" charset="0"/>
              </a:rPr>
              <a:t>Visão:</a:t>
            </a:r>
          </a:p>
          <a:p>
            <a:pPr defTabSz="844174" eaLnBrk="0" fontAlgn="base" hangingPunct="0">
              <a:spcBef>
                <a:spcPct val="0"/>
              </a:spcBef>
              <a:spcAft>
                <a:spcPts val="277"/>
              </a:spcAft>
            </a:pPr>
            <a:endParaRPr lang="pt-BR" sz="1200" b="1" dirty="0" smtClean="0">
              <a:solidFill>
                <a:srgbClr val="4762AF"/>
              </a:solidFill>
              <a:latin typeface="Calibri"/>
              <a:cs typeface="Arial" pitchFamily="34" charset="0"/>
            </a:endParaRPr>
          </a:p>
          <a:p>
            <a:pPr defTabSz="844174" eaLnBrk="0" fontAlgn="base" hangingPunct="0">
              <a:spcBef>
                <a:spcPct val="0"/>
              </a:spcBef>
              <a:spcAft>
                <a:spcPts val="277"/>
              </a:spcAft>
            </a:pPr>
            <a:endParaRPr lang="pt-BR" sz="1200" b="1" dirty="0" smtClean="0">
              <a:solidFill>
                <a:srgbClr val="4762AF"/>
              </a:solidFill>
              <a:latin typeface="Calibri"/>
              <a:cs typeface="Arial" pitchFamily="34" charset="0"/>
            </a:endParaRPr>
          </a:p>
          <a:p>
            <a:pPr defTabSz="844174" eaLnBrk="0" fontAlgn="base" hangingPunct="0">
              <a:spcBef>
                <a:spcPct val="0"/>
              </a:spcBef>
              <a:spcAft>
                <a:spcPts val="277"/>
              </a:spcAft>
            </a:pPr>
            <a:endParaRPr lang="pt-BR" sz="1200" b="1" dirty="0" smtClean="0">
              <a:solidFill>
                <a:srgbClr val="4762AF"/>
              </a:solidFill>
              <a:latin typeface="Calibri"/>
              <a:cs typeface="Arial" pitchFamily="34" charset="0"/>
            </a:endParaRPr>
          </a:p>
          <a:p>
            <a:pPr defTabSz="844174" eaLnBrk="0" fontAlgn="base" hangingPunct="0">
              <a:spcBef>
                <a:spcPct val="0"/>
              </a:spcBef>
              <a:spcAft>
                <a:spcPts val="277"/>
              </a:spcAft>
            </a:pPr>
            <a:endParaRPr lang="pt-BR" sz="1200" b="1" dirty="0">
              <a:solidFill>
                <a:srgbClr val="4762AF"/>
              </a:solidFill>
              <a:latin typeface="Calibri"/>
              <a:cs typeface="Arial" pitchFamily="34" charset="0"/>
            </a:endParaRPr>
          </a:p>
          <a:p>
            <a:pPr defTabSz="844174" eaLnBrk="0" fontAlgn="base" hangingPunct="0">
              <a:spcBef>
                <a:spcPct val="0"/>
              </a:spcBef>
              <a:spcAft>
                <a:spcPts val="277"/>
              </a:spcAft>
            </a:pPr>
            <a:r>
              <a:rPr lang="pt-BR" sz="3200" b="1" dirty="0" smtClean="0">
                <a:solidFill>
                  <a:srgbClr val="4762AF"/>
                </a:solidFill>
                <a:latin typeface="Calibri"/>
                <a:cs typeface="Arial" pitchFamily="34" charset="0"/>
              </a:rPr>
              <a:t>Missão</a:t>
            </a:r>
            <a:r>
              <a:rPr lang="pt-BR" sz="3200" b="1" dirty="0">
                <a:solidFill>
                  <a:srgbClr val="4762AF"/>
                </a:solidFill>
                <a:latin typeface="Calibri"/>
                <a:cs typeface="Arial" pitchFamily="34" charset="0"/>
              </a:rPr>
              <a:t>:</a:t>
            </a:r>
          </a:p>
          <a:p>
            <a:pPr defTabSz="844174" eaLnBrk="0" fontAlgn="base" hangingPunct="0">
              <a:spcBef>
                <a:spcPct val="0"/>
              </a:spcBef>
              <a:spcAft>
                <a:spcPts val="277"/>
              </a:spcAft>
            </a:pPr>
            <a:endParaRPr lang="pt-BR" sz="1200" b="1" dirty="0" smtClean="0">
              <a:solidFill>
                <a:srgbClr val="4762AF"/>
              </a:solidFill>
              <a:latin typeface="Calibri"/>
              <a:cs typeface="Arial" pitchFamily="34" charset="0"/>
            </a:endParaRPr>
          </a:p>
          <a:p>
            <a:pPr defTabSz="844174" eaLnBrk="0" fontAlgn="base" hangingPunct="0">
              <a:spcBef>
                <a:spcPct val="0"/>
              </a:spcBef>
              <a:spcAft>
                <a:spcPts val="277"/>
              </a:spcAft>
            </a:pPr>
            <a:endParaRPr lang="pt-BR" sz="1200" b="1" dirty="0" smtClean="0">
              <a:solidFill>
                <a:srgbClr val="4762AF"/>
              </a:solidFill>
              <a:latin typeface="Calibri"/>
              <a:cs typeface="Arial" pitchFamily="34" charset="0"/>
            </a:endParaRPr>
          </a:p>
          <a:p>
            <a:pPr defTabSz="844174" eaLnBrk="0" fontAlgn="base" hangingPunct="0">
              <a:spcBef>
                <a:spcPct val="0"/>
              </a:spcBef>
              <a:spcAft>
                <a:spcPts val="277"/>
              </a:spcAft>
            </a:pPr>
            <a:endParaRPr lang="pt-BR" sz="1200" b="1" dirty="0" smtClean="0">
              <a:solidFill>
                <a:srgbClr val="4762AF"/>
              </a:solidFill>
              <a:latin typeface="Calibri"/>
              <a:cs typeface="Arial" pitchFamily="34" charset="0"/>
            </a:endParaRPr>
          </a:p>
          <a:p>
            <a:pPr defTabSz="844174" eaLnBrk="0" fontAlgn="base" hangingPunct="0">
              <a:spcBef>
                <a:spcPct val="0"/>
              </a:spcBef>
              <a:spcAft>
                <a:spcPts val="277"/>
              </a:spcAft>
            </a:pPr>
            <a:endParaRPr lang="pt-BR" sz="1200" b="1" dirty="0" smtClean="0">
              <a:solidFill>
                <a:srgbClr val="4762AF"/>
              </a:solidFill>
              <a:latin typeface="Calibri"/>
              <a:cs typeface="Arial" pitchFamily="34" charset="0"/>
            </a:endParaRPr>
          </a:p>
          <a:p>
            <a:pPr defTabSz="844174" eaLnBrk="0" fontAlgn="base" hangingPunct="0">
              <a:spcBef>
                <a:spcPct val="0"/>
              </a:spcBef>
              <a:spcAft>
                <a:spcPts val="277"/>
              </a:spcAft>
            </a:pPr>
            <a:endParaRPr lang="pt-BR" sz="1200" b="1" dirty="0">
              <a:solidFill>
                <a:srgbClr val="4762AF"/>
              </a:solidFill>
              <a:latin typeface="Calibri"/>
              <a:cs typeface="Arial" pitchFamily="34" charset="0"/>
            </a:endParaRPr>
          </a:p>
          <a:p>
            <a:pPr defTabSz="844174" eaLnBrk="0" fontAlgn="base" hangingPunct="0">
              <a:spcBef>
                <a:spcPct val="0"/>
              </a:spcBef>
              <a:spcAft>
                <a:spcPts val="277"/>
              </a:spcAft>
            </a:pPr>
            <a:r>
              <a:rPr lang="pt-BR" sz="3200" b="1" dirty="0" smtClean="0">
                <a:solidFill>
                  <a:srgbClr val="4762AF"/>
                </a:solidFill>
                <a:latin typeface="Calibri"/>
                <a:cs typeface="Arial" pitchFamily="34" charset="0"/>
              </a:rPr>
              <a:t>Valores: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5E89AD95-E441-49EA-B629-E9157293A185}"/>
              </a:ext>
            </a:extLst>
          </p:cNvPr>
          <p:cNvSpPr/>
          <p:nvPr/>
        </p:nvSpPr>
        <p:spPr>
          <a:xfrm>
            <a:off x="2252253" y="1538963"/>
            <a:ext cx="7467903" cy="7946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5E89AD95-E441-49EA-B629-E9157293A185}"/>
              </a:ext>
            </a:extLst>
          </p:cNvPr>
          <p:cNvSpPr/>
          <p:nvPr/>
        </p:nvSpPr>
        <p:spPr>
          <a:xfrm>
            <a:off x="2262151" y="2570788"/>
            <a:ext cx="7458005" cy="1278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372814" y="1602848"/>
            <a:ext cx="6680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4762AF"/>
                </a:solidFill>
                <a:latin typeface="Calibri"/>
                <a:cs typeface="Arial" pitchFamily="34" charset="0"/>
              </a:rPr>
              <a:t>Ser protagonista na promoção da mobilidade urbana sustentável no Brasil.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372812" y="2735023"/>
            <a:ext cx="6680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4762AF"/>
                </a:solidFill>
                <a:latin typeface="Calibri"/>
                <a:cs typeface="Arial" pitchFamily="34" charset="0"/>
              </a:rPr>
              <a:t>Fomentar a implantação da política de mobilidade urbana com a finalidade de proporcionar o acesso universal à cidade, de forma segura, socialmente inclusiva e sustentável.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262151" y="4120033"/>
            <a:ext cx="318090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Inovação</a:t>
            </a:r>
            <a:endParaRPr lang="pt-BR" sz="2000" b="1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262151" y="4649748"/>
            <a:ext cx="318090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Espírito colaborativo</a:t>
            </a:r>
            <a:endParaRPr lang="pt-BR" sz="2000" b="1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262150" y="5201760"/>
            <a:ext cx="3180909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Comprometimento </a:t>
            </a:r>
            <a:r>
              <a:rPr lang="pt-BR" sz="2000" b="1" dirty="0">
                <a:solidFill>
                  <a:schemeClr val="bg1"/>
                </a:solidFill>
                <a:latin typeface="Calibri"/>
                <a:cs typeface="Arial" pitchFamily="34" charset="0"/>
              </a:rPr>
              <a:t>com o interesse público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6" t="46187" r="49181" b="28266"/>
          <a:stretch/>
        </p:blipFill>
        <p:spPr bwMode="auto">
          <a:xfrm>
            <a:off x="5443060" y="4119400"/>
            <a:ext cx="4277096" cy="180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381014" y="910545"/>
            <a:ext cx="9524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174" eaLnBrk="0" fontAlgn="base" hangingPunct="0">
              <a:spcBef>
                <a:spcPct val="0"/>
              </a:spcBef>
              <a:spcAft>
                <a:spcPts val="277"/>
              </a:spcAft>
            </a:pPr>
            <a:r>
              <a:rPr lang="pt-BR" sz="3600" b="1" dirty="0" smtClean="0">
                <a:solidFill>
                  <a:srgbClr val="4762AF"/>
                </a:solidFill>
                <a:latin typeface="Calibri"/>
                <a:cs typeface="Arial" pitchFamily="34" charset="0"/>
              </a:rPr>
              <a:t>SEMOB</a:t>
            </a:r>
            <a:endParaRPr lang="pt-BR" sz="3600" b="1" dirty="0">
              <a:solidFill>
                <a:srgbClr val="4762AF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69190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0063" y="983697"/>
            <a:ext cx="7597201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174" eaLnBrk="0" fontAlgn="base" hangingPunct="0">
              <a:spcBef>
                <a:spcPct val="0"/>
              </a:spcBef>
              <a:spcAft>
                <a:spcPts val="277"/>
              </a:spcAft>
            </a:pPr>
            <a:r>
              <a:rPr lang="pt-BR" sz="2800" b="1" dirty="0" smtClean="0">
                <a:solidFill>
                  <a:srgbClr val="4762AF"/>
                </a:solidFill>
                <a:latin typeface="Calibri"/>
                <a:cs typeface="Arial" pitchFamily="34" charset="0"/>
              </a:rPr>
              <a:t>A Política Nacional de Mobilidade Urbana</a:t>
            </a:r>
          </a:p>
          <a:p>
            <a:pPr defTabSz="844174" eaLnBrk="0" fontAlgn="base" hangingPunct="0">
              <a:spcBef>
                <a:spcPct val="0"/>
              </a:spcBef>
              <a:spcAft>
                <a:spcPts val="277"/>
              </a:spcAft>
            </a:pPr>
            <a:r>
              <a:rPr lang="pt-BR" sz="1800" i="1" dirty="0" smtClean="0">
                <a:solidFill>
                  <a:srgbClr val="4762AF"/>
                </a:solidFill>
                <a:latin typeface="Calibri"/>
                <a:cs typeface="Arial" pitchFamily="34" charset="0"/>
                <a:sym typeface="Calibri"/>
              </a:rPr>
              <a:t>Lei nº 12.587, de 3 de janeiro de 2012</a:t>
            </a:r>
            <a:endParaRPr lang="pt-BR" sz="2800" b="1" dirty="0">
              <a:solidFill>
                <a:srgbClr val="4762AF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16"/>
          <a:stretch/>
        </p:blipFill>
        <p:spPr>
          <a:xfrm>
            <a:off x="3859579" y="242719"/>
            <a:ext cx="2185064" cy="69264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1917958"/>
            <a:ext cx="976579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228600">
              <a:spcBef>
                <a:spcPts val="360"/>
              </a:spcBef>
              <a:buClr>
                <a:srgbClr val="888888"/>
              </a:buClr>
              <a:buSzPts val="1800"/>
              <a:buFont typeface="Wingdings" panose="05000000000000000000" pitchFamily="2" charset="2"/>
              <a:buChar char="Ø"/>
            </a:pPr>
            <a:r>
              <a:rPr lang="pt-BR" sz="1800" b="1" dirty="0">
                <a:solidFill>
                  <a:srgbClr val="376092"/>
                </a:solidFill>
                <a:latin typeface="Calibri"/>
                <a:ea typeface="Calibri"/>
                <a:cs typeface="Calibri"/>
              </a:rPr>
              <a:t>Princípios (art. 5º</a:t>
            </a:r>
            <a:r>
              <a:rPr lang="pt-BR" sz="1800" b="1" dirty="0" smtClean="0">
                <a:solidFill>
                  <a:srgbClr val="376092"/>
                </a:solidFill>
                <a:latin typeface="Calibri"/>
                <a:ea typeface="Calibri"/>
                <a:cs typeface="Calibri"/>
              </a:rPr>
              <a:t>):</a:t>
            </a:r>
          </a:p>
          <a:p>
            <a:pPr marL="685800" lvl="2">
              <a:spcBef>
                <a:spcPts val="360"/>
              </a:spcBef>
              <a:buClr>
                <a:srgbClr val="888888"/>
              </a:buClr>
              <a:buSzPts val="1800"/>
            </a:pPr>
            <a:endParaRPr lang="pt-BR" sz="1800" dirty="0">
              <a:solidFill>
                <a:srgbClr val="37609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52044" y="2329243"/>
            <a:ext cx="89077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285750">
              <a:spcBef>
                <a:spcPts val="360"/>
              </a:spcBef>
              <a:buClr>
                <a:srgbClr val="888888"/>
              </a:buClr>
              <a:buSzPts val="1800"/>
              <a:buFont typeface="Wingdings" panose="05000000000000000000" pitchFamily="2" charset="2"/>
              <a:buChar char="ü"/>
            </a:pPr>
            <a:r>
              <a:rPr lang="pt-BR" sz="1600" i="1" dirty="0" smtClean="0">
                <a:solidFill>
                  <a:srgbClr val="376092"/>
                </a:solidFill>
                <a:latin typeface="Calibri"/>
                <a:ea typeface="Calibri"/>
                <a:cs typeface="Calibri"/>
              </a:rPr>
              <a:t>Equidade </a:t>
            </a:r>
            <a:r>
              <a:rPr lang="pt-BR" sz="1600" i="1" dirty="0">
                <a:solidFill>
                  <a:srgbClr val="376092"/>
                </a:solidFill>
                <a:latin typeface="Calibri"/>
                <a:ea typeface="Calibri"/>
                <a:cs typeface="Calibri"/>
              </a:rPr>
              <a:t>no acesso dos cidadãos ao transporte público coletivo (inciso III);</a:t>
            </a:r>
          </a:p>
          <a:p>
            <a:pPr marL="971550" lvl="1" indent="-285750">
              <a:spcBef>
                <a:spcPts val="360"/>
              </a:spcBef>
              <a:buClr>
                <a:srgbClr val="888888"/>
              </a:buClr>
              <a:buSzPts val="1800"/>
              <a:buFont typeface="Wingdings" panose="05000000000000000000" pitchFamily="2" charset="2"/>
              <a:buChar char="ü"/>
            </a:pPr>
            <a:r>
              <a:rPr lang="pt-BR" sz="1600" i="1" dirty="0" smtClean="0">
                <a:solidFill>
                  <a:srgbClr val="376092"/>
                </a:solidFill>
                <a:latin typeface="Calibri"/>
                <a:ea typeface="Calibri"/>
                <a:cs typeface="Calibri"/>
              </a:rPr>
              <a:t>Eficiência</a:t>
            </a:r>
            <a:r>
              <a:rPr lang="pt-BR" sz="1600" i="1" dirty="0">
                <a:solidFill>
                  <a:srgbClr val="376092"/>
                </a:solidFill>
                <a:latin typeface="Calibri"/>
                <a:ea typeface="Calibri"/>
                <a:cs typeface="Calibri"/>
              </a:rPr>
              <a:t>, eficácia e efetividade na prestação dos serviços de transporte urbano (inciso IV);</a:t>
            </a:r>
          </a:p>
          <a:p>
            <a:pPr marL="971550" lvl="1" indent="-285750">
              <a:spcBef>
                <a:spcPts val="360"/>
              </a:spcBef>
              <a:buClr>
                <a:srgbClr val="888888"/>
              </a:buClr>
              <a:buSzPts val="1800"/>
              <a:buFont typeface="Wingdings" panose="05000000000000000000" pitchFamily="2" charset="2"/>
              <a:buChar char="ü"/>
            </a:pPr>
            <a:r>
              <a:rPr lang="pt-BR" sz="1600" i="1" dirty="0" smtClean="0">
                <a:solidFill>
                  <a:srgbClr val="376092"/>
                </a:solidFill>
                <a:latin typeface="Calibri"/>
                <a:ea typeface="Calibri"/>
                <a:cs typeface="Calibri"/>
              </a:rPr>
              <a:t>Justa </a:t>
            </a:r>
            <a:r>
              <a:rPr lang="pt-BR" sz="1600" i="1" dirty="0">
                <a:solidFill>
                  <a:srgbClr val="376092"/>
                </a:solidFill>
                <a:latin typeface="Calibri"/>
                <a:ea typeface="Calibri"/>
                <a:cs typeface="Calibri"/>
              </a:rPr>
              <a:t>distribuição dos benefícios e ônus decorrentes do uso dos diferentes modos e serviços (inciso VII);</a:t>
            </a:r>
          </a:p>
          <a:p>
            <a:pPr marL="971550" lvl="1" indent="-285750">
              <a:spcBef>
                <a:spcPts val="360"/>
              </a:spcBef>
              <a:buClr>
                <a:srgbClr val="888888"/>
              </a:buClr>
              <a:buSzPts val="1800"/>
              <a:buFont typeface="Wingdings" panose="05000000000000000000" pitchFamily="2" charset="2"/>
              <a:buChar char="ü"/>
            </a:pPr>
            <a:r>
              <a:rPr lang="pt-BR" sz="1600" i="1" dirty="0" smtClean="0">
                <a:solidFill>
                  <a:srgbClr val="376092"/>
                </a:solidFill>
                <a:latin typeface="Calibri"/>
                <a:ea typeface="Calibri"/>
                <a:cs typeface="Calibri"/>
              </a:rPr>
              <a:t>Equidade </a:t>
            </a:r>
            <a:r>
              <a:rPr lang="pt-BR" sz="1600" i="1" dirty="0">
                <a:solidFill>
                  <a:srgbClr val="376092"/>
                </a:solidFill>
                <a:latin typeface="Calibri"/>
                <a:ea typeface="Calibri"/>
                <a:cs typeface="Calibri"/>
              </a:rPr>
              <a:t>no uso do espaço público de circulação, vias e logradouros (inciso VIII).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52044" y="4308777"/>
            <a:ext cx="890778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285750">
              <a:spcBef>
                <a:spcPts val="360"/>
              </a:spcBef>
              <a:buClr>
                <a:srgbClr val="888888"/>
              </a:buClr>
              <a:buSzPts val="1800"/>
              <a:buFont typeface="Wingdings" panose="05000000000000000000" pitchFamily="2" charset="2"/>
              <a:buChar char="ü"/>
            </a:pPr>
            <a:r>
              <a:rPr lang="pt-BR" sz="1600" i="1" dirty="0" smtClean="0">
                <a:solidFill>
                  <a:srgbClr val="376092"/>
                </a:solidFill>
                <a:latin typeface="Calibri"/>
                <a:ea typeface="Calibri"/>
                <a:cs typeface="Calibri"/>
              </a:rPr>
              <a:t>Prioridade </a:t>
            </a:r>
            <a:r>
              <a:rPr lang="pt-BR" sz="1600" i="1" dirty="0">
                <a:solidFill>
                  <a:srgbClr val="376092"/>
                </a:solidFill>
                <a:latin typeface="Calibri"/>
                <a:ea typeface="Calibri"/>
                <a:cs typeface="Calibri"/>
              </a:rPr>
              <a:t>dos serviços de transporte público coletivo sobre o transporte individual motorizado (inciso II);</a:t>
            </a:r>
          </a:p>
          <a:p>
            <a:pPr marL="971550" lvl="1" indent="-285750">
              <a:spcBef>
                <a:spcPts val="360"/>
              </a:spcBef>
              <a:buClr>
                <a:srgbClr val="888888"/>
              </a:buClr>
              <a:buSzPts val="1800"/>
              <a:buFont typeface="Wingdings" panose="05000000000000000000" pitchFamily="2" charset="2"/>
              <a:buChar char="ü"/>
            </a:pPr>
            <a:r>
              <a:rPr lang="pt-BR" sz="1600" i="1" dirty="0">
                <a:solidFill>
                  <a:srgbClr val="376092"/>
                </a:solidFill>
                <a:latin typeface="Calibri"/>
                <a:ea typeface="Calibri"/>
                <a:cs typeface="Calibri"/>
              </a:rPr>
              <a:t>Garantia de sustentabilidade econômica das redes de transporte público coletivo de passageiros, de modo a preservar a continuidade, a universalidade e a modicidade tarifária do serviço (inciso VIII). 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3910185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1" indent="-228600">
              <a:spcBef>
                <a:spcPts val="360"/>
              </a:spcBef>
              <a:buClr>
                <a:srgbClr val="888888"/>
              </a:buClr>
              <a:buSzPts val="1800"/>
              <a:buFont typeface="Wingdings" panose="05000000000000000000" pitchFamily="2" charset="2"/>
              <a:buChar char="Ø"/>
            </a:pPr>
            <a:r>
              <a:rPr lang="pt-BR" sz="1800" b="1" dirty="0">
                <a:solidFill>
                  <a:srgbClr val="376092"/>
                </a:solidFill>
                <a:latin typeface="Calibri"/>
                <a:ea typeface="Calibri"/>
                <a:cs typeface="Calibri"/>
              </a:rPr>
              <a:t>Diretrizes (art. 6º)</a:t>
            </a:r>
          </a:p>
        </p:txBody>
      </p:sp>
    </p:spTree>
    <p:extLst>
      <p:ext uri="{BB962C8B-B14F-4D97-AF65-F5344CB8AC3E}">
        <p14:creationId xmlns:p14="http://schemas.microsoft.com/office/powerpoint/2010/main" val="78892461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453570" y="3115310"/>
            <a:ext cx="2856197" cy="28614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4"/>
          <p:cNvSpPr/>
          <p:nvPr/>
        </p:nvSpPr>
        <p:spPr>
          <a:xfrm>
            <a:off x="356203" y="1851608"/>
            <a:ext cx="9143999" cy="97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600" dirty="0">
                <a:solidFill>
                  <a:srgbClr val="376092"/>
                </a:solidFill>
              </a:rPr>
              <a:t>Uma cidade </a:t>
            </a:r>
            <a:r>
              <a:rPr lang="pt-BR" sz="1600" dirty="0" smtClean="0">
                <a:solidFill>
                  <a:srgbClr val="376092"/>
                </a:solidFill>
              </a:rPr>
              <a:t>é uma área urbanizada e consiste </a:t>
            </a:r>
          </a:p>
          <a:p>
            <a:pPr algn="ctr">
              <a:lnSpc>
                <a:spcPct val="120000"/>
              </a:lnSpc>
            </a:pPr>
            <a:r>
              <a:rPr lang="pt-BR" sz="1600" dirty="0" smtClean="0">
                <a:solidFill>
                  <a:srgbClr val="376092"/>
                </a:solidFill>
              </a:rPr>
              <a:t>em </a:t>
            </a:r>
            <a:r>
              <a:rPr lang="pt-BR" sz="1600" dirty="0">
                <a:solidFill>
                  <a:srgbClr val="376092"/>
                </a:solidFill>
              </a:rPr>
              <a:t>um </a:t>
            </a:r>
            <a:r>
              <a:rPr lang="pt-BR" sz="1600" b="1" dirty="0">
                <a:solidFill>
                  <a:srgbClr val="376092"/>
                </a:solidFill>
              </a:rPr>
              <a:t>núcleo populacional</a:t>
            </a:r>
            <a:r>
              <a:rPr lang="pt-BR" sz="1600" dirty="0">
                <a:solidFill>
                  <a:srgbClr val="376092"/>
                </a:solidFill>
              </a:rPr>
              <a:t> </a:t>
            </a:r>
            <a:r>
              <a:rPr lang="pt-BR" sz="1600" dirty="0" smtClean="0">
                <a:solidFill>
                  <a:srgbClr val="376092"/>
                </a:solidFill>
              </a:rPr>
              <a:t>caracterizado </a:t>
            </a:r>
            <a:r>
              <a:rPr lang="pt-BR" sz="1600" dirty="0">
                <a:solidFill>
                  <a:srgbClr val="376092"/>
                </a:solidFill>
              </a:rPr>
              <a:t>por um espaço amplo </a:t>
            </a:r>
            <a:endParaRPr lang="pt-BR" sz="1600" dirty="0" smtClean="0">
              <a:solidFill>
                <a:srgbClr val="376092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pt-BR" sz="1600" dirty="0" smtClean="0">
                <a:solidFill>
                  <a:srgbClr val="376092"/>
                </a:solidFill>
              </a:rPr>
              <a:t>onde </a:t>
            </a:r>
            <a:r>
              <a:rPr lang="pt-BR" sz="1600" dirty="0">
                <a:solidFill>
                  <a:srgbClr val="376092"/>
                </a:solidFill>
              </a:rPr>
              <a:t>ocorrem </a:t>
            </a:r>
            <a:r>
              <a:rPr lang="pt-BR" sz="1600" b="1" dirty="0" smtClean="0">
                <a:solidFill>
                  <a:srgbClr val="376092"/>
                </a:solidFill>
              </a:rPr>
              <a:t>relações </a:t>
            </a:r>
            <a:r>
              <a:rPr lang="pt-BR" sz="1600" b="1" dirty="0">
                <a:solidFill>
                  <a:srgbClr val="376092"/>
                </a:solidFill>
              </a:rPr>
              <a:t>e fenômenos sociais, culturais e </a:t>
            </a:r>
            <a:r>
              <a:rPr lang="pt-BR" sz="1600" b="1" dirty="0" smtClean="0">
                <a:solidFill>
                  <a:srgbClr val="376092"/>
                </a:solidFill>
              </a:rPr>
              <a:t>econômicos</a:t>
            </a:r>
            <a:r>
              <a:rPr lang="pt-BR" sz="1600" dirty="0">
                <a:solidFill>
                  <a:srgbClr val="376092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94545" y="3983569"/>
            <a:ext cx="2387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Cidades</a:t>
            </a:r>
            <a:endParaRPr lang="pt-BR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1844" y="3309973"/>
            <a:ext cx="2341707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Sustentáveis</a:t>
            </a:r>
            <a:endParaRPr lang="pt-B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0902" y="3301085"/>
            <a:ext cx="1831952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Inclusivas</a:t>
            </a:r>
            <a:endParaRPr lang="pt-B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8634" y="4180011"/>
            <a:ext cx="2027719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Resilientes</a:t>
            </a:r>
            <a:endParaRPr lang="pt-B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1928" y="5048151"/>
            <a:ext cx="2198639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Inteligentes</a:t>
            </a:r>
            <a:endParaRPr lang="pt-B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8295" y="5042927"/>
            <a:ext cx="1905089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Acessíveis</a:t>
            </a:r>
            <a:endParaRPr lang="pt-B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29811" y="4180011"/>
            <a:ext cx="1786667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Humanas</a:t>
            </a:r>
            <a:endParaRPr lang="pt-B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tângulo 3"/>
          <p:cNvSpPr/>
          <p:nvPr/>
        </p:nvSpPr>
        <p:spPr>
          <a:xfrm>
            <a:off x="230063" y="983697"/>
            <a:ext cx="7597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174" eaLnBrk="0" fontAlgn="base" hangingPunct="0">
              <a:spcBef>
                <a:spcPct val="0"/>
              </a:spcBef>
              <a:spcAft>
                <a:spcPts val="277"/>
              </a:spcAft>
            </a:pPr>
            <a:r>
              <a:rPr lang="pt-BR" sz="2800" b="1" dirty="0" smtClean="0">
                <a:solidFill>
                  <a:srgbClr val="4762AF"/>
                </a:solidFill>
                <a:latin typeface="Calibri"/>
                <a:cs typeface="Arial" pitchFamily="34" charset="0"/>
              </a:rPr>
              <a:t>Planejamento Urbano</a:t>
            </a:r>
            <a:endParaRPr lang="pt-BR" sz="2800" b="1" dirty="0" smtClean="0">
              <a:solidFill>
                <a:srgbClr val="4762AF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1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16"/>
          <a:stretch/>
        </p:blipFill>
        <p:spPr>
          <a:xfrm>
            <a:off x="3859579" y="242719"/>
            <a:ext cx="2185064" cy="69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4811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0063" y="919689"/>
            <a:ext cx="7597201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174" eaLnBrk="0" fontAlgn="base" hangingPunct="0">
              <a:spcBef>
                <a:spcPct val="0"/>
              </a:spcBef>
              <a:spcAft>
                <a:spcPts val="277"/>
              </a:spcAft>
            </a:pPr>
            <a:r>
              <a:rPr lang="pt-BR" sz="2800" b="1" dirty="0">
                <a:solidFill>
                  <a:srgbClr val="4762AF"/>
                </a:solidFill>
                <a:latin typeface="Calibri"/>
                <a:cs typeface="Arial" pitchFamily="34" charset="0"/>
              </a:rPr>
              <a:t>Uso do Transporte Público </a:t>
            </a:r>
            <a:r>
              <a:rPr lang="pt-BR" sz="2800" b="1" dirty="0" smtClean="0">
                <a:solidFill>
                  <a:srgbClr val="4762AF"/>
                </a:solidFill>
                <a:latin typeface="Calibri"/>
                <a:cs typeface="Arial" pitchFamily="34" charset="0"/>
              </a:rPr>
              <a:t>Coletivo</a:t>
            </a:r>
          </a:p>
          <a:p>
            <a:pPr defTabSz="844174" eaLnBrk="0" fontAlgn="base" hangingPunct="0">
              <a:spcBef>
                <a:spcPct val="0"/>
              </a:spcBef>
              <a:spcAft>
                <a:spcPts val="277"/>
              </a:spcAft>
            </a:pPr>
            <a:r>
              <a:rPr lang="pt-BR" sz="1800" i="1" dirty="0">
                <a:solidFill>
                  <a:srgbClr val="4762AF"/>
                </a:solidFill>
                <a:latin typeface="Calibri"/>
                <a:cs typeface="Arial" pitchFamily="34" charset="0"/>
                <a:sym typeface="Calibri"/>
              </a:rPr>
              <a:t>Distribuição percentual das viagens por modo de transporte, </a:t>
            </a:r>
            <a:r>
              <a:rPr lang="pt-BR" sz="1800" i="1" dirty="0" smtClean="0">
                <a:solidFill>
                  <a:srgbClr val="4762AF"/>
                </a:solidFill>
                <a:latin typeface="Calibri"/>
                <a:cs typeface="Arial" pitchFamily="34" charset="0"/>
                <a:sym typeface="Calibri"/>
              </a:rPr>
              <a:t>2016</a:t>
            </a:r>
            <a:endParaRPr lang="pt-BR" sz="1800" i="1" dirty="0">
              <a:solidFill>
                <a:srgbClr val="4762AF"/>
              </a:solidFill>
              <a:latin typeface="Calibri"/>
              <a:cs typeface="Arial" pitchFamily="34" charset="0"/>
              <a:sym typeface="Calibri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4141" t="15637" r="39030" b="44956"/>
          <a:stretch/>
        </p:blipFill>
        <p:spPr>
          <a:xfrm>
            <a:off x="1752100" y="2769986"/>
            <a:ext cx="7254740" cy="280785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952244" y="5614416"/>
            <a:ext cx="63779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i="1" dirty="0">
                <a:latin typeface="Calibri" panose="020F0502020204030204" pitchFamily="34" charset="0"/>
              </a:rPr>
              <a:t>Fonte: </a:t>
            </a:r>
            <a:r>
              <a:rPr lang="pt-BR" sz="1000" i="1" dirty="0" err="1" smtClean="0">
                <a:latin typeface="Calibri" panose="020F0502020204030204" pitchFamily="34" charset="0"/>
              </a:rPr>
              <a:t>Simob</a:t>
            </a:r>
            <a:r>
              <a:rPr lang="pt-BR" sz="1000" i="1" dirty="0" smtClean="0">
                <a:latin typeface="Calibri" panose="020F0502020204030204" pitchFamily="34" charset="0"/>
              </a:rPr>
              <a:t>/ANTP, Relatório </a:t>
            </a:r>
            <a:r>
              <a:rPr lang="pt-BR" sz="1000" i="1" dirty="0">
                <a:latin typeface="Calibri" panose="020F0502020204030204" pitchFamily="34" charset="0"/>
              </a:rPr>
              <a:t>geral </a:t>
            </a:r>
            <a:r>
              <a:rPr lang="pt-BR" sz="1000" i="1" dirty="0" smtClean="0">
                <a:latin typeface="Calibri" panose="020F0502020204030204" pitchFamily="34" charset="0"/>
              </a:rPr>
              <a:t>2016 (Maio </a:t>
            </a:r>
            <a:r>
              <a:rPr lang="pt-BR" sz="1000" i="1" dirty="0">
                <a:latin typeface="Calibri" panose="020F0502020204030204" pitchFamily="34" charset="0"/>
              </a:rPr>
              <a:t>de </a:t>
            </a:r>
            <a:r>
              <a:rPr lang="pt-BR" sz="1000" i="1" dirty="0" smtClean="0">
                <a:latin typeface="Calibri" panose="020F0502020204030204" pitchFamily="34" charset="0"/>
              </a:rPr>
              <a:t>2018)</a:t>
            </a:r>
            <a:endParaRPr lang="pt-BR" sz="1000" i="1" dirty="0">
              <a:latin typeface="Calibri" panose="020F050202020403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16"/>
          <a:stretch/>
        </p:blipFill>
        <p:spPr>
          <a:xfrm>
            <a:off x="3859579" y="242719"/>
            <a:ext cx="2185064" cy="69264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1917958"/>
            <a:ext cx="9509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228600">
              <a:spcBef>
                <a:spcPts val="360"/>
              </a:spcBef>
              <a:buClr>
                <a:srgbClr val="888888"/>
              </a:buClr>
              <a:buSzPts val="1800"/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45,2% de todos os deslocamentos motorizados são realizados por ônibus </a:t>
            </a:r>
            <a:r>
              <a:rPr lang="pt-BR" sz="1600" i="1" dirty="0" smtClean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(Pesquisa Mobilidade da População Urbana 2017, CNT/NTU)</a:t>
            </a:r>
            <a:r>
              <a:rPr lang="pt-BR" sz="1600" dirty="0" smtClean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BR" sz="1600" dirty="0">
              <a:solidFill>
                <a:srgbClr val="37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434818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423256" y="5873450"/>
            <a:ext cx="63779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i="1" dirty="0">
                <a:latin typeface="Calibri" panose="020F0502020204030204" pitchFamily="34" charset="0"/>
              </a:rPr>
              <a:t>Fonte: MDR, novembro 2018 [Pesquisa Vale-Transporte]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1881382"/>
            <a:ext cx="9330612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228600">
              <a:spcBef>
                <a:spcPts val="360"/>
              </a:spcBef>
              <a:buClr>
                <a:srgbClr val="888888"/>
              </a:buClr>
              <a:buSzPts val="1800"/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Receitas extra tarifárias: subsídios públicos, publicidade, receitas imobiliárias, dentre outras</a:t>
            </a:r>
            <a:r>
              <a:rPr lang="pt-BR" sz="1600" dirty="0" smtClean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914400" lvl="1" indent="-228600">
              <a:spcBef>
                <a:spcPts val="360"/>
              </a:spcBef>
              <a:buClr>
                <a:srgbClr val="888888"/>
              </a:buClr>
              <a:buSzPts val="1800"/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Na Europa, 51,8% dos custos operacionais do transporte público nas áreas metropolitanas europeias são cobertos por receitas extra tarifárias (EMTA, 2013)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30063" y="928833"/>
            <a:ext cx="6847393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174" eaLnBrk="0" fontAlgn="base" hangingPunct="0">
              <a:spcBef>
                <a:spcPct val="0"/>
              </a:spcBef>
              <a:spcAft>
                <a:spcPts val="277"/>
              </a:spcAft>
            </a:pPr>
            <a:r>
              <a:rPr lang="pt-BR" sz="2800" b="1" dirty="0" smtClean="0">
                <a:solidFill>
                  <a:srgbClr val="4762AF"/>
                </a:solidFill>
                <a:latin typeface="Calibri"/>
                <a:cs typeface="Arial" pitchFamily="34" charset="0"/>
              </a:rPr>
              <a:t>Percentual </a:t>
            </a:r>
            <a:r>
              <a:rPr lang="pt-BR" sz="2800" b="1" dirty="0">
                <a:solidFill>
                  <a:srgbClr val="4762AF"/>
                </a:solidFill>
                <a:latin typeface="Calibri"/>
                <a:cs typeface="Arial" pitchFamily="34" charset="0"/>
              </a:rPr>
              <a:t>de receita </a:t>
            </a:r>
            <a:r>
              <a:rPr lang="pt-BR" sz="2800" b="1" dirty="0" err="1">
                <a:solidFill>
                  <a:srgbClr val="4762AF"/>
                </a:solidFill>
                <a:latin typeface="Calibri"/>
                <a:cs typeface="Arial" pitchFamily="34" charset="0"/>
              </a:rPr>
              <a:t>extra-tarifária</a:t>
            </a:r>
            <a:r>
              <a:rPr lang="pt-BR" sz="2800" b="1" dirty="0">
                <a:solidFill>
                  <a:srgbClr val="4762AF"/>
                </a:solidFill>
                <a:latin typeface="Calibri"/>
                <a:cs typeface="Arial" pitchFamily="34" charset="0"/>
              </a:rPr>
              <a:t> </a:t>
            </a:r>
            <a:endParaRPr lang="pt-BR" sz="2800" b="1" dirty="0" smtClean="0">
              <a:solidFill>
                <a:srgbClr val="4762AF"/>
              </a:solidFill>
              <a:latin typeface="Calibri"/>
              <a:cs typeface="Arial" pitchFamily="34" charset="0"/>
            </a:endParaRPr>
          </a:p>
          <a:p>
            <a:pPr defTabSz="844174" eaLnBrk="0" fontAlgn="base" hangingPunct="0">
              <a:spcBef>
                <a:spcPct val="0"/>
              </a:spcBef>
              <a:spcAft>
                <a:spcPts val="277"/>
              </a:spcAft>
            </a:pPr>
            <a:r>
              <a:rPr lang="pt-BR" sz="1800" i="1" dirty="0" smtClean="0">
                <a:solidFill>
                  <a:srgbClr val="4762AF"/>
                </a:solidFill>
                <a:latin typeface="Calibri"/>
                <a:cs typeface="Arial" pitchFamily="34" charset="0"/>
              </a:rPr>
              <a:t>Sistema </a:t>
            </a:r>
            <a:r>
              <a:rPr lang="pt-BR" sz="1800" i="1" dirty="0">
                <a:solidFill>
                  <a:srgbClr val="4762AF"/>
                </a:solidFill>
                <a:latin typeface="Calibri"/>
                <a:cs typeface="Arial" pitchFamily="34" charset="0"/>
              </a:rPr>
              <a:t>de transporte coletivo por </a:t>
            </a:r>
            <a:r>
              <a:rPr lang="pt-BR" sz="1800" i="1" dirty="0" smtClean="0">
                <a:solidFill>
                  <a:srgbClr val="4762AF"/>
                </a:solidFill>
                <a:latin typeface="Calibri"/>
                <a:cs typeface="Arial" pitchFamily="34" charset="0"/>
              </a:rPr>
              <a:t>ônibus, 2016</a:t>
            </a:r>
            <a:endParaRPr lang="pt-BR" sz="1800" i="1" dirty="0" smtClean="0">
              <a:solidFill>
                <a:srgbClr val="4762AF"/>
              </a:solidFill>
              <a:latin typeface="Calibri"/>
              <a:cs typeface="Arial" pitchFamily="34" charset="0"/>
              <a:sym typeface="Calibri"/>
            </a:endParaRPr>
          </a:p>
          <a:p>
            <a:pPr defTabSz="844174" eaLnBrk="0" fontAlgn="base" hangingPunct="0">
              <a:spcBef>
                <a:spcPct val="0"/>
              </a:spcBef>
              <a:spcAft>
                <a:spcPts val="277"/>
              </a:spcAft>
            </a:pPr>
            <a:endParaRPr lang="pt-BR" sz="2800" b="1" dirty="0">
              <a:solidFill>
                <a:srgbClr val="4762AF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0811" t="16927" r="45019" b="38530"/>
          <a:stretch/>
        </p:blipFill>
        <p:spPr>
          <a:xfrm>
            <a:off x="1604867" y="2720647"/>
            <a:ext cx="5591462" cy="314716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16"/>
          <a:stretch/>
        </p:blipFill>
        <p:spPr>
          <a:xfrm>
            <a:off x="3859579" y="242719"/>
            <a:ext cx="2185064" cy="69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2389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16"/>
          <a:stretch/>
        </p:blipFill>
        <p:spPr>
          <a:xfrm>
            <a:off x="3859579" y="242719"/>
            <a:ext cx="2185064" cy="692648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230063" y="928833"/>
            <a:ext cx="8273857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174" eaLnBrk="0" fontAlgn="base" hangingPunct="0">
              <a:spcBef>
                <a:spcPct val="0"/>
              </a:spcBef>
              <a:spcAft>
                <a:spcPts val="277"/>
              </a:spcAft>
            </a:pPr>
            <a:r>
              <a:rPr lang="pt-BR" sz="2800" b="1" dirty="0" smtClean="0">
                <a:solidFill>
                  <a:srgbClr val="4762AF"/>
                </a:solidFill>
                <a:latin typeface="Calibri"/>
                <a:cs typeface="Arial" pitchFamily="34" charset="0"/>
              </a:rPr>
              <a:t>Percentual da renda comprometida com transporte</a:t>
            </a:r>
            <a:endParaRPr lang="pt-BR" sz="2800" b="1" dirty="0">
              <a:solidFill>
                <a:srgbClr val="4762AF"/>
              </a:solidFill>
              <a:latin typeface="Calibri"/>
              <a:cs typeface="Arial" pitchFamily="34" charset="0"/>
            </a:endParaRPr>
          </a:p>
          <a:p>
            <a:pPr defTabSz="844174" eaLnBrk="0" fontAlgn="base" hangingPunct="0">
              <a:spcBef>
                <a:spcPct val="0"/>
              </a:spcBef>
              <a:spcAft>
                <a:spcPts val="277"/>
              </a:spcAft>
            </a:pPr>
            <a:r>
              <a:rPr lang="pt-BR" sz="1800" i="1" dirty="0">
                <a:solidFill>
                  <a:srgbClr val="4762AF"/>
                </a:solidFill>
                <a:latin typeface="Calibri"/>
                <a:cs typeface="Arial" pitchFamily="34" charset="0"/>
              </a:rPr>
              <a:t>Evolutivo do peso do custo do transporte público na renda média</a:t>
            </a:r>
            <a:endParaRPr lang="pt-BR" sz="2800" b="1" dirty="0">
              <a:solidFill>
                <a:srgbClr val="4762A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1881382"/>
            <a:ext cx="9330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228600">
              <a:spcBef>
                <a:spcPts val="360"/>
              </a:spcBef>
              <a:buClr>
                <a:srgbClr val="888888"/>
              </a:buClr>
              <a:buSzPts val="1800"/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Percentual significativo da renda comprometida com transporte coletivo, com tendência crescente</a:t>
            </a:r>
            <a:r>
              <a:rPr lang="pt-BR" sz="1600" dirty="0" smtClean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pt-BR" sz="1600" dirty="0">
              <a:solidFill>
                <a:srgbClr val="37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75484" y="2255845"/>
            <a:ext cx="91440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4" indent="-285750">
              <a:spcBef>
                <a:spcPts val="600"/>
              </a:spcBef>
              <a:spcAft>
                <a:spcPts val="600"/>
              </a:spcAft>
              <a:buClr>
                <a:srgbClr val="888888"/>
              </a:buClr>
              <a:buSzPts val="1800"/>
              <a:buFont typeface="Wingdings" panose="05000000000000000000" pitchFamily="2" charset="2"/>
              <a:buChar char="ü"/>
            </a:pPr>
            <a:r>
              <a:rPr lang="pt-BR" sz="1600" i="1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2010 – Cerca de 9,5% da renda média do trabalhador comprometida (realização de 50 viagens);</a:t>
            </a:r>
          </a:p>
          <a:p>
            <a:pPr marL="971550" lvl="4" indent="-285750">
              <a:spcBef>
                <a:spcPts val="600"/>
              </a:spcBef>
              <a:spcAft>
                <a:spcPts val="600"/>
              </a:spcAft>
              <a:buClr>
                <a:srgbClr val="888888"/>
              </a:buClr>
              <a:buSzPts val="1800"/>
              <a:buFont typeface="Wingdings" panose="05000000000000000000" pitchFamily="2" charset="2"/>
              <a:buChar char="ü"/>
            </a:pPr>
            <a:r>
              <a:rPr lang="pt-BR" sz="1600" i="1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2015 – 11,7% em média.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9041" t="13737" r="43004" b="45897"/>
          <a:stretch/>
        </p:blipFill>
        <p:spPr>
          <a:xfrm>
            <a:off x="1618487" y="3005618"/>
            <a:ext cx="6272785" cy="2947127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2423256" y="5873450"/>
            <a:ext cx="63779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i="1" dirty="0">
                <a:latin typeface="Calibri" panose="020F0502020204030204" pitchFamily="34" charset="0"/>
              </a:rPr>
              <a:t>Fonte: MDR, novembro </a:t>
            </a:r>
            <a:r>
              <a:rPr lang="pt-BR" sz="1000" i="1" dirty="0" smtClean="0">
                <a:latin typeface="Calibri" panose="020F0502020204030204" pitchFamily="34" charset="0"/>
              </a:rPr>
              <a:t>2018, a partir de dados da ANTP </a:t>
            </a:r>
            <a:r>
              <a:rPr lang="pt-BR" sz="1000" i="1" dirty="0">
                <a:latin typeface="Calibri" panose="020F0502020204030204" pitchFamily="34" charset="0"/>
              </a:rPr>
              <a:t>e IBGE (2010 a 2015</a:t>
            </a:r>
            <a:r>
              <a:rPr lang="pt-BR" sz="1000" i="1" dirty="0" smtClean="0">
                <a:latin typeface="Calibri" panose="020F0502020204030204" pitchFamily="34" charset="0"/>
              </a:rPr>
              <a:t>)</a:t>
            </a:r>
            <a:endParaRPr lang="pt-BR" sz="1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5752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5127" t="5899" r="39104" b="44551"/>
          <a:stretch/>
        </p:blipFill>
        <p:spPr>
          <a:xfrm>
            <a:off x="1997964" y="2924492"/>
            <a:ext cx="6204204" cy="3076627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468880" y="6001119"/>
            <a:ext cx="63779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i="1" dirty="0">
                <a:latin typeface="Calibri" panose="020F0502020204030204" pitchFamily="34" charset="0"/>
              </a:rPr>
              <a:t>Fonte: </a:t>
            </a:r>
            <a:r>
              <a:rPr lang="pt-BR" sz="1000" i="1" dirty="0" err="1" smtClean="0">
                <a:latin typeface="Calibri" panose="020F0502020204030204" pitchFamily="34" charset="0"/>
              </a:rPr>
              <a:t>Simob</a:t>
            </a:r>
            <a:r>
              <a:rPr lang="pt-BR" sz="1000" i="1" dirty="0" smtClean="0">
                <a:latin typeface="Calibri" panose="020F0502020204030204" pitchFamily="34" charset="0"/>
              </a:rPr>
              <a:t>/ANTP, Relatório </a:t>
            </a:r>
            <a:r>
              <a:rPr lang="pt-BR" sz="1000" i="1" dirty="0">
                <a:latin typeface="Calibri" panose="020F0502020204030204" pitchFamily="34" charset="0"/>
              </a:rPr>
              <a:t>geral </a:t>
            </a:r>
            <a:r>
              <a:rPr lang="pt-BR" sz="1000" i="1" dirty="0" smtClean="0">
                <a:latin typeface="Calibri" panose="020F0502020204030204" pitchFamily="34" charset="0"/>
              </a:rPr>
              <a:t>2016 (Maio </a:t>
            </a:r>
            <a:r>
              <a:rPr lang="pt-BR" sz="1000" i="1" dirty="0">
                <a:latin typeface="Calibri" panose="020F0502020204030204" pitchFamily="34" charset="0"/>
              </a:rPr>
              <a:t>de </a:t>
            </a:r>
            <a:r>
              <a:rPr lang="pt-BR" sz="1000" i="1" dirty="0" smtClean="0">
                <a:latin typeface="Calibri" panose="020F0502020204030204" pitchFamily="34" charset="0"/>
              </a:rPr>
              <a:t>2018)</a:t>
            </a:r>
            <a:endParaRPr lang="pt-BR" sz="1000" i="1" dirty="0">
              <a:latin typeface="Calibri" panose="020F0502020204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1917958"/>
            <a:ext cx="8112252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228600">
              <a:spcBef>
                <a:spcPts val="360"/>
              </a:spcBef>
              <a:buClr>
                <a:srgbClr val="888888"/>
              </a:buClr>
              <a:buSzPts val="1800"/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Os custos totais anuais da mobilidade (pessoais, públicos e dos impactos) podem </a:t>
            </a:r>
            <a:r>
              <a:rPr lang="pt-BR" sz="1600" dirty="0" smtClean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ser estimados </a:t>
            </a:r>
            <a:r>
              <a:rPr lang="pt-BR" sz="1600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em R$ 483,3 </a:t>
            </a:r>
            <a:r>
              <a:rPr lang="pt-BR" sz="1600" dirty="0" smtClean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bilhões (</a:t>
            </a:r>
            <a:r>
              <a:rPr lang="pt-BR" sz="1600" dirty="0" smtClean="0">
                <a:solidFill>
                  <a:srgbClr val="376092"/>
                </a:solidFill>
                <a:latin typeface="Calibri" panose="020F0502020204030204" pitchFamily="34" charset="0"/>
              </a:rPr>
              <a:t>valores </a:t>
            </a:r>
            <a:r>
              <a:rPr lang="pt-BR" sz="1600" dirty="0">
                <a:solidFill>
                  <a:srgbClr val="376092"/>
                </a:solidFill>
                <a:latin typeface="Calibri" panose="020F0502020204030204" pitchFamily="34" charset="0"/>
              </a:rPr>
              <a:t>de dezembro de </a:t>
            </a:r>
            <a:r>
              <a:rPr lang="pt-BR" sz="1600" dirty="0" smtClean="0">
                <a:solidFill>
                  <a:srgbClr val="376092"/>
                </a:solidFill>
                <a:latin typeface="Calibri" panose="020F0502020204030204" pitchFamily="34" charset="0"/>
              </a:rPr>
              <a:t>2016)</a:t>
            </a:r>
            <a:r>
              <a:rPr lang="pt-BR" sz="1600" dirty="0" smtClean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pt-BR" sz="1600" dirty="0">
              <a:solidFill>
                <a:srgbClr val="37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28600">
              <a:spcBef>
                <a:spcPts val="360"/>
              </a:spcBef>
              <a:buClr>
                <a:srgbClr val="888888"/>
              </a:buClr>
              <a:buSzPts val="1800"/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Os custos associados ao transporte individual (R$ </a:t>
            </a:r>
            <a:r>
              <a:rPr lang="pt-BR" sz="1600" dirty="0" smtClean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407,4 bilhões</a:t>
            </a:r>
            <a:r>
              <a:rPr lang="pt-BR" sz="1600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) correspondem a 84% do total.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30063" y="965409"/>
            <a:ext cx="6847393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174" eaLnBrk="0" fontAlgn="base" hangingPunct="0">
              <a:spcBef>
                <a:spcPct val="0"/>
              </a:spcBef>
              <a:spcAft>
                <a:spcPts val="277"/>
              </a:spcAft>
            </a:pPr>
            <a:r>
              <a:rPr lang="pt-BR" sz="2800" b="1" dirty="0">
                <a:solidFill>
                  <a:srgbClr val="376092"/>
                </a:solidFill>
                <a:latin typeface="Calibri"/>
                <a:cs typeface="Arial" pitchFamily="34" charset="0"/>
              </a:rPr>
              <a:t>Custos totais anuais da </a:t>
            </a:r>
            <a:r>
              <a:rPr lang="pt-BR" sz="2800" b="1" dirty="0" smtClean="0">
                <a:solidFill>
                  <a:srgbClr val="376092"/>
                </a:solidFill>
                <a:latin typeface="Calibri"/>
                <a:cs typeface="Arial" pitchFamily="34" charset="0"/>
              </a:rPr>
              <a:t>mobilidade</a:t>
            </a:r>
          </a:p>
          <a:p>
            <a:pPr defTabSz="844174" eaLnBrk="0" fontAlgn="base" hangingPunct="0">
              <a:spcBef>
                <a:spcPct val="0"/>
              </a:spcBef>
              <a:spcAft>
                <a:spcPts val="277"/>
              </a:spcAft>
            </a:pPr>
            <a:r>
              <a:rPr lang="pt-BR" sz="1800" i="1" dirty="0" smtClean="0">
                <a:solidFill>
                  <a:srgbClr val="376092"/>
                </a:solidFill>
                <a:latin typeface="Calibri"/>
                <a:cs typeface="Arial" pitchFamily="34" charset="0"/>
                <a:sym typeface="Calibri"/>
              </a:rPr>
              <a:t>Comparação </a:t>
            </a:r>
            <a:r>
              <a:rPr lang="pt-BR" sz="1800" i="1" dirty="0" smtClean="0">
                <a:solidFill>
                  <a:srgbClr val="376092"/>
                </a:solidFill>
                <a:latin typeface="Calibri"/>
                <a:cs typeface="Arial" pitchFamily="34" charset="0"/>
              </a:rPr>
              <a:t>por </a:t>
            </a:r>
            <a:r>
              <a:rPr lang="pt-BR" sz="1800" i="1" dirty="0">
                <a:solidFill>
                  <a:srgbClr val="376092"/>
                </a:solidFill>
                <a:latin typeface="Calibri"/>
                <a:cs typeface="Arial" pitchFamily="34" charset="0"/>
              </a:rPr>
              <a:t>modo de transporte, </a:t>
            </a:r>
            <a:r>
              <a:rPr lang="pt-BR" sz="1800" i="1" dirty="0" smtClean="0">
                <a:solidFill>
                  <a:srgbClr val="376092"/>
                </a:solidFill>
                <a:latin typeface="Calibri"/>
                <a:cs typeface="Arial" pitchFamily="34" charset="0"/>
              </a:rPr>
              <a:t>2016</a:t>
            </a:r>
            <a:endParaRPr lang="pt-BR" sz="1800" i="1" dirty="0">
              <a:solidFill>
                <a:srgbClr val="376092"/>
              </a:solidFill>
              <a:latin typeface="Calibri"/>
              <a:cs typeface="Arial" pitchFamily="34" charset="0"/>
              <a:sym typeface="Calibri"/>
            </a:endParaRPr>
          </a:p>
          <a:p>
            <a:pPr defTabSz="844174" eaLnBrk="0" fontAlgn="base" hangingPunct="0">
              <a:spcBef>
                <a:spcPct val="0"/>
              </a:spcBef>
              <a:spcAft>
                <a:spcPts val="277"/>
              </a:spcAft>
            </a:pPr>
            <a:endParaRPr lang="pt-BR" sz="2800" b="1" dirty="0">
              <a:solidFill>
                <a:srgbClr val="376092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16"/>
          <a:stretch/>
        </p:blipFill>
        <p:spPr>
          <a:xfrm>
            <a:off x="3859579" y="242719"/>
            <a:ext cx="2185064" cy="69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8391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16"/>
          <a:stretch/>
        </p:blipFill>
        <p:spPr>
          <a:xfrm>
            <a:off x="3859579" y="242719"/>
            <a:ext cx="2185064" cy="692648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230063" y="928833"/>
            <a:ext cx="8273857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174" eaLnBrk="0" fontAlgn="base" hangingPunct="0">
              <a:spcBef>
                <a:spcPct val="0"/>
              </a:spcBef>
              <a:spcAft>
                <a:spcPts val="277"/>
              </a:spcAft>
            </a:pPr>
            <a:r>
              <a:rPr lang="pt-BR" sz="2800" b="1" dirty="0" smtClean="0">
                <a:solidFill>
                  <a:srgbClr val="4762AF"/>
                </a:solidFill>
                <a:latin typeface="Calibri"/>
                <a:cs typeface="Arial" pitchFamily="34" charset="0"/>
              </a:rPr>
              <a:t>Situaç</a:t>
            </a:r>
            <a:r>
              <a:rPr lang="pt-BR" sz="2800" b="1" dirty="0" smtClean="0">
                <a:solidFill>
                  <a:srgbClr val="4762AF"/>
                </a:solidFill>
                <a:latin typeface="Calibri"/>
                <a:cs typeface="Arial" pitchFamily="34" charset="0"/>
              </a:rPr>
              <a:t>ão dos Sistemas</a:t>
            </a:r>
            <a:r>
              <a:rPr lang="pt-BR" sz="2800" b="1" dirty="0" smtClean="0">
                <a:solidFill>
                  <a:srgbClr val="4762AF"/>
                </a:solidFill>
                <a:latin typeface="Calibri"/>
                <a:cs typeface="Arial" pitchFamily="34" charset="0"/>
              </a:rPr>
              <a:t> de </a:t>
            </a:r>
            <a:r>
              <a:rPr lang="pt-BR" sz="2800" b="1" dirty="0" smtClean="0">
                <a:solidFill>
                  <a:srgbClr val="4762AF"/>
                </a:solidFill>
                <a:latin typeface="Calibri"/>
                <a:cs typeface="Arial" pitchFamily="34" charset="0"/>
              </a:rPr>
              <a:t>Transporte Coletivo Urbano</a:t>
            </a:r>
          </a:p>
          <a:p>
            <a:pPr defTabSz="844174" eaLnBrk="0" fontAlgn="base" hangingPunct="0">
              <a:spcBef>
                <a:spcPct val="0"/>
              </a:spcBef>
              <a:spcAft>
                <a:spcPts val="277"/>
              </a:spcAft>
            </a:pPr>
            <a:r>
              <a:rPr lang="pt-BR" sz="1800" i="1" dirty="0">
                <a:solidFill>
                  <a:srgbClr val="4762AF"/>
                </a:solidFill>
                <a:latin typeface="Calibri"/>
                <a:cs typeface="Arial" pitchFamily="34" charset="0"/>
              </a:rPr>
              <a:t>F</a:t>
            </a:r>
            <a:r>
              <a:rPr lang="pt-BR" sz="1800" i="1" dirty="0" smtClean="0">
                <a:solidFill>
                  <a:srgbClr val="4762AF"/>
                </a:solidFill>
                <a:latin typeface="Calibri"/>
                <a:cs typeface="Arial" pitchFamily="34" charset="0"/>
              </a:rPr>
              <a:t>atores </a:t>
            </a:r>
            <a:r>
              <a:rPr lang="pt-BR" sz="1800" i="1" dirty="0" smtClean="0">
                <a:solidFill>
                  <a:srgbClr val="4762AF"/>
                </a:solidFill>
                <a:latin typeface="Calibri"/>
                <a:cs typeface="Arial" pitchFamily="34" charset="0"/>
              </a:rPr>
              <a:t>preponderantes</a:t>
            </a:r>
            <a:endParaRPr lang="pt-BR" sz="2800" b="1" dirty="0">
              <a:solidFill>
                <a:srgbClr val="4762A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0" name="Espaço Reservado para Texto 2"/>
          <p:cNvSpPr txBox="1">
            <a:spLocks/>
          </p:cNvSpPr>
          <p:nvPr/>
        </p:nvSpPr>
        <p:spPr>
          <a:xfrm>
            <a:off x="114799" y="1814744"/>
            <a:ext cx="9623561" cy="4441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endParaRPr lang="pt-BR" dirty="0" smtClean="0">
              <a:solidFill>
                <a:srgbClr val="37609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376092"/>
                </a:solidFill>
              </a:rPr>
              <a:t>Receita </a:t>
            </a:r>
            <a:r>
              <a:rPr lang="pt-BR" dirty="0">
                <a:solidFill>
                  <a:srgbClr val="376092"/>
                </a:solidFill>
              </a:rPr>
              <a:t>advinda </a:t>
            </a:r>
            <a:r>
              <a:rPr lang="pt-BR" dirty="0" smtClean="0">
                <a:solidFill>
                  <a:srgbClr val="376092"/>
                </a:solidFill>
              </a:rPr>
              <a:t>preponderantemente da tarifa pública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pt-BR" sz="1100" dirty="0">
              <a:solidFill>
                <a:srgbClr val="37609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376092"/>
                </a:solidFill>
              </a:rPr>
              <a:t>Aumento sistemático da tarifa para fazer frente aos custos de operação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376092"/>
                </a:solidFill>
              </a:rPr>
              <a:t>Aumento acima da inflação para o Transporte Coletivo: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rgbClr val="376092"/>
                </a:solidFill>
              </a:rPr>
              <a:t>Ônibus Municipais – Cerca de 191% desde 1989;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rgbClr val="376092"/>
                </a:solidFill>
              </a:rPr>
              <a:t>Metrô – 184%.</a:t>
            </a:r>
          </a:p>
          <a:p>
            <a:pPr marL="1143000" lvl="2" indent="0"/>
            <a:endParaRPr lang="pt-BR" sz="1100" dirty="0" smtClean="0">
              <a:solidFill>
                <a:srgbClr val="37609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376092"/>
                </a:solidFill>
              </a:rPr>
              <a:t>Redução na quantidade de passageiros </a:t>
            </a:r>
            <a:r>
              <a:rPr lang="pt-BR" dirty="0" smtClean="0">
                <a:solidFill>
                  <a:srgbClr val="376092"/>
                </a:solidFill>
              </a:rPr>
              <a:t>transportados</a:t>
            </a:r>
            <a:endParaRPr lang="pt-BR" dirty="0">
              <a:solidFill>
                <a:srgbClr val="376092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376092"/>
                </a:solidFill>
              </a:rPr>
              <a:t>Queda de 9% entre 2014 e 2015 (Anuário 2016 – NTU: Associação Nacional das Empresas de Transportes Urbanos)</a:t>
            </a:r>
            <a:r>
              <a:rPr lang="pt-BR" dirty="0" smtClean="0">
                <a:solidFill>
                  <a:srgbClr val="376092"/>
                </a:solidFill>
              </a:rPr>
              <a:t>.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pt-BR" sz="1100" dirty="0">
              <a:solidFill>
                <a:srgbClr val="37609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376092"/>
                </a:solidFill>
              </a:rPr>
              <a:t>Concessão de gratuidades sem fontes de custeio específicas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376092"/>
                </a:solidFill>
              </a:rPr>
              <a:t>Oneração do valor das passagens em 21%, em média (NTU</a:t>
            </a:r>
            <a:r>
              <a:rPr lang="pt-BR" dirty="0" smtClean="0">
                <a:solidFill>
                  <a:srgbClr val="376092"/>
                </a:solidFill>
              </a:rPr>
              <a:t>)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pt-BR" sz="1100" dirty="0">
              <a:solidFill>
                <a:srgbClr val="37609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376092"/>
                </a:solidFill>
              </a:rPr>
              <a:t>Contratos de Concess</a:t>
            </a:r>
            <a:r>
              <a:rPr lang="pt-BR" dirty="0" smtClean="0">
                <a:solidFill>
                  <a:srgbClr val="376092"/>
                </a:solidFill>
              </a:rPr>
              <a:t>ão</a:t>
            </a:r>
            <a:endParaRPr lang="pt-BR" dirty="0" smtClean="0">
              <a:solidFill>
                <a:srgbClr val="376092"/>
              </a:solidFill>
            </a:endParaRPr>
          </a:p>
          <a:p>
            <a:pPr marL="76200" indent="0"/>
            <a:endParaRPr lang="pt-BR" sz="1800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9677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935</Words>
  <Application>Microsoft Macintosh PowerPoint</Application>
  <PresentationFormat>A4 Paper (210x297 mm)</PresentationFormat>
  <Paragraphs>127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OBRIGADO! DEPLAN/SEMOB/MDR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Giuliana de Abreu Correa</dc:creator>
  <cp:lastModifiedBy>Clever Almeida</cp:lastModifiedBy>
  <cp:revision>44</cp:revision>
  <dcterms:modified xsi:type="dcterms:W3CDTF">2019-08-16T16:11:54Z</dcterms:modified>
</cp:coreProperties>
</file>