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88" r:id="rId4"/>
    <p:sldMasterId id="2147483700" r:id="rId5"/>
    <p:sldMasterId id="2147483712" r:id="rId6"/>
  </p:sldMasterIdLst>
  <p:notesMasterIdLst>
    <p:notesMasterId r:id="rId32"/>
  </p:notesMasterIdLst>
  <p:sldIdLst>
    <p:sldId id="256" r:id="rId7"/>
    <p:sldId id="257" r:id="rId8"/>
    <p:sldId id="278" r:id="rId9"/>
    <p:sldId id="263" r:id="rId10"/>
    <p:sldId id="25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79" r:id="rId27"/>
    <p:sldId id="260" r:id="rId28"/>
    <p:sldId id="261" r:id="rId29"/>
    <p:sldId id="262" r:id="rId30"/>
    <p:sldId id="258" r:id="rId31"/>
  </p:sldIdLst>
  <p:sldSz cx="9144000" cy="6858000" type="screen4x3"/>
  <p:notesSz cx="7099300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70" userDrawn="1">
          <p15:clr>
            <a:srgbClr val="A4A3A4"/>
          </p15:clr>
        </p15:guide>
        <p15:guide id="2" pos="225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70"/>
        <p:guide pos="22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26E313-4309-4539-A2D2-62FED7C9A8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A17B599-25E2-46E6-ABEF-B48D4AA96988}">
      <dgm:prSet/>
      <dgm:spPr>
        <a:solidFill>
          <a:srgbClr val="00B050"/>
        </a:solidFill>
      </dgm:spPr>
      <dgm:t>
        <a:bodyPr/>
        <a:lstStyle/>
        <a:p>
          <a:pPr rtl="0"/>
          <a:r>
            <a:rPr lang="pt-PT" b="1" dirty="0" smtClean="0">
              <a:solidFill>
                <a:schemeClr val="tx1"/>
              </a:solidFill>
            </a:rPr>
            <a:t>Campo:  10%</a:t>
          </a:r>
          <a:endParaRPr lang="pt-BR" dirty="0">
            <a:solidFill>
              <a:schemeClr val="tx1"/>
            </a:solidFill>
          </a:endParaRPr>
        </a:p>
      </dgm:t>
    </dgm:pt>
    <dgm:pt modelId="{C11CD746-B539-40B5-A55F-07EF47D6FA10}" type="parTrans" cxnId="{E063ACE0-4972-42AE-A7D3-57B23C16FA5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3D576994-04E1-4184-9D0C-1D9A083DA445}" type="sibTrans" cxnId="{E063ACE0-4972-42AE-A7D3-57B23C16FA5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424F4F1-9C1A-4E58-8915-91121DD205E7}">
      <dgm:prSet/>
      <dgm:spPr>
        <a:solidFill>
          <a:srgbClr val="FF6600"/>
        </a:solidFill>
      </dgm:spPr>
      <dgm:t>
        <a:bodyPr/>
        <a:lstStyle/>
        <a:p>
          <a:pPr rtl="0"/>
          <a:r>
            <a:rPr lang="pt-PT" b="1" dirty="0" smtClean="0">
              <a:solidFill>
                <a:schemeClr val="tx1"/>
              </a:solidFill>
            </a:rPr>
            <a:t>Manuseio e transporte:  50%</a:t>
          </a:r>
          <a:endParaRPr lang="pt-BR" dirty="0">
            <a:solidFill>
              <a:schemeClr val="tx1"/>
            </a:solidFill>
          </a:endParaRPr>
        </a:p>
      </dgm:t>
    </dgm:pt>
    <dgm:pt modelId="{60BE6F94-2172-4FCB-8276-4FB2BD0CC6E1}" type="parTrans" cxnId="{8F28DBFB-85B5-486B-A103-B63C0E3DBA84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2A4E3B15-AB8F-4AD2-BCB5-A81928663867}" type="sibTrans" cxnId="{8F28DBFB-85B5-486B-A103-B63C0E3DBA84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CBF5C4F5-EBF1-4C48-9E60-82B48D7B75FB}">
      <dgm:prSet/>
      <dgm:spPr>
        <a:solidFill>
          <a:srgbClr val="C00000"/>
        </a:solidFill>
      </dgm:spPr>
      <dgm:t>
        <a:bodyPr/>
        <a:lstStyle/>
        <a:p>
          <a:pPr rtl="0"/>
          <a:r>
            <a:rPr lang="pt-PT" b="1" dirty="0" smtClean="0">
              <a:solidFill>
                <a:schemeClr val="tx1"/>
              </a:solidFill>
            </a:rPr>
            <a:t>Centrais de abastecimento e comercialização: 30%</a:t>
          </a:r>
          <a:endParaRPr lang="pt-BR" dirty="0">
            <a:solidFill>
              <a:schemeClr val="tx1"/>
            </a:solidFill>
          </a:endParaRPr>
        </a:p>
      </dgm:t>
    </dgm:pt>
    <dgm:pt modelId="{05F3FABF-14F9-4656-A06A-EF08EFA11C8C}" type="parTrans" cxnId="{FB168959-6644-4ECA-80BF-AAB56BDB9E5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30324D21-D6EB-4550-BA8C-25F170ADFDFC}" type="sibTrans" cxnId="{FB168959-6644-4ECA-80BF-AAB56BDB9E5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1392264E-DCEB-4DFB-AAC8-2CD821303124}">
      <dgm:prSet/>
      <dgm:spPr>
        <a:solidFill>
          <a:srgbClr val="FFFF99"/>
        </a:solidFill>
      </dgm:spPr>
      <dgm:t>
        <a:bodyPr/>
        <a:lstStyle/>
        <a:p>
          <a:pPr rtl="0"/>
          <a:r>
            <a:rPr lang="pt-PT" b="1" dirty="0" smtClean="0">
              <a:solidFill>
                <a:schemeClr val="tx1"/>
              </a:solidFill>
            </a:rPr>
            <a:t>Supermercados e consumidores: 10%</a:t>
          </a:r>
          <a:endParaRPr lang="pt-BR" dirty="0">
            <a:solidFill>
              <a:schemeClr val="tx1"/>
            </a:solidFill>
          </a:endParaRPr>
        </a:p>
      </dgm:t>
    </dgm:pt>
    <dgm:pt modelId="{370C7B65-9794-4795-BC3E-9B571A3D9779}" type="parTrans" cxnId="{7AD6A779-AD88-4937-B41A-47EF97E615B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DBE2D7D-39CA-444E-9015-69FDF663F4B3}" type="sibTrans" cxnId="{7AD6A779-AD88-4937-B41A-47EF97E615B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02931D6-7F70-4DA3-BD9D-5A909534ECBC}" type="pres">
      <dgm:prSet presAssocID="{9926E313-4309-4539-A2D2-62FED7C9A8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875FA3E-29A2-46E6-804C-2821C30C5B68}" type="pres">
      <dgm:prSet presAssocID="{6A17B599-25E2-46E6-ABEF-B48D4AA9698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1037B2-964F-446E-A0D4-67602B20B5EA}" type="pres">
      <dgm:prSet presAssocID="{3D576994-04E1-4184-9D0C-1D9A083DA445}" presName="spacer" presStyleCnt="0"/>
      <dgm:spPr/>
    </dgm:pt>
    <dgm:pt modelId="{0B91025D-7775-4C3A-A436-47B4BE5A7128}" type="pres">
      <dgm:prSet presAssocID="{4424F4F1-9C1A-4E58-8915-91121DD205E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D25CE2-0E65-4EDA-A176-B8D547FB79D4}" type="pres">
      <dgm:prSet presAssocID="{2A4E3B15-AB8F-4AD2-BCB5-A81928663867}" presName="spacer" presStyleCnt="0"/>
      <dgm:spPr/>
    </dgm:pt>
    <dgm:pt modelId="{514A29F8-6F5E-4CDB-86A7-3FE9D2F809D2}" type="pres">
      <dgm:prSet presAssocID="{CBF5C4F5-EBF1-4C48-9E60-82B48D7B75F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40AE6D8-0DFA-4D69-AE7D-D3A0184B5AE8}" type="pres">
      <dgm:prSet presAssocID="{30324D21-D6EB-4550-BA8C-25F170ADFDFC}" presName="spacer" presStyleCnt="0"/>
      <dgm:spPr/>
    </dgm:pt>
    <dgm:pt modelId="{A9D842EC-F11A-496E-99A3-6B56F6EE1891}" type="pres">
      <dgm:prSet presAssocID="{1392264E-DCEB-4DFB-AAC8-2CD82130312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D6A779-AD88-4937-B41A-47EF97E615B9}" srcId="{9926E313-4309-4539-A2D2-62FED7C9A8AD}" destId="{1392264E-DCEB-4DFB-AAC8-2CD821303124}" srcOrd="3" destOrd="0" parTransId="{370C7B65-9794-4795-BC3E-9B571A3D9779}" sibTransId="{9DBE2D7D-39CA-444E-9015-69FDF663F4B3}"/>
    <dgm:cxn modelId="{8F28DBFB-85B5-486B-A103-B63C0E3DBA84}" srcId="{9926E313-4309-4539-A2D2-62FED7C9A8AD}" destId="{4424F4F1-9C1A-4E58-8915-91121DD205E7}" srcOrd="1" destOrd="0" parTransId="{60BE6F94-2172-4FCB-8276-4FB2BD0CC6E1}" sibTransId="{2A4E3B15-AB8F-4AD2-BCB5-A81928663867}"/>
    <dgm:cxn modelId="{AF4D479F-E9BA-481A-91FB-C0071A7711AF}" type="presOf" srcId="{6A17B599-25E2-46E6-ABEF-B48D4AA96988}" destId="{5875FA3E-29A2-46E6-804C-2821C30C5B68}" srcOrd="0" destOrd="0" presId="urn:microsoft.com/office/officeart/2005/8/layout/vList2"/>
    <dgm:cxn modelId="{FBBC4437-91EB-4213-938F-2686381A5CD3}" type="presOf" srcId="{9926E313-4309-4539-A2D2-62FED7C9A8AD}" destId="{902931D6-7F70-4DA3-BD9D-5A909534ECBC}" srcOrd="0" destOrd="0" presId="urn:microsoft.com/office/officeart/2005/8/layout/vList2"/>
    <dgm:cxn modelId="{FB168959-6644-4ECA-80BF-AAB56BDB9E5C}" srcId="{9926E313-4309-4539-A2D2-62FED7C9A8AD}" destId="{CBF5C4F5-EBF1-4C48-9E60-82B48D7B75FB}" srcOrd="2" destOrd="0" parTransId="{05F3FABF-14F9-4656-A06A-EF08EFA11C8C}" sibTransId="{30324D21-D6EB-4550-BA8C-25F170ADFDFC}"/>
    <dgm:cxn modelId="{10B7011D-8F12-45C3-92E3-03E5042F186B}" type="presOf" srcId="{4424F4F1-9C1A-4E58-8915-91121DD205E7}" destId="{0B91025D-7775-4C3A-A436-47B4BE5A7128}" srcOrd="0" destOrd="0" presId="urn:microsoft.com/office/officeart/2005/8/layout/vList2"/>
    <dgm:cxn modelId="{0177D868-AD8D-4020-AF3D-7AAA9DAFE2EA}" type="presOf" srcId="{1392264E-DCEB-4DFB-AAC8-2CD821303124}" destId="{A9D842EC-F11A-496E-99A3-6B56F6EE1891}" srcOrd="0" destOrd="0" presId="urn:microsoft.com/office/officeart/2005/8/layout/vList2"/>
    <dgm:cxn modelId="{FF764814-E4FE-41F9-AC26-216202058459}" type="presOf" srcId="{CBF5C4F5-EBF1-4C48-9E60-82B48D7B75FB}" destId="{514A29F8-6F5E-4CDB-86A7-3FE9D2F809D2}" srcOrd="0" destOrd="0" presId="urn:microsoft.com/office/officeart/2005/8/layout/vList2"/>
    <dgm:cxn modelId="{E063ACE0-4972-42AE-A7D3-57B23C16FA5E}" srcId="{9926E313-4309-4539-A2D2-62FED7C9A8AD}" destId="{6A17B599-25E2-46E6-ABEF-B48D4AA96988}" srcOrd="0" destOrd="0" parTransId="{C11CD746-B539-40B5-A55F-07EF47D6FA10}" sibTransId="{3D576994-04E1-4184-9D0C-1D9A083DA445}"/>
    <dgm:cxn modelId="{451D6F93-7DFB-4D78-83CD-412458BBD095}" type="presParOf" srcId="{902931D6-7F70-4DA3-BD9D-5A909534ECBC}" destId="{5875FA3E-29A2-46E6-804C-2821C30C5B68}" srcOrd="0" destOrd="0" presId="urn:microsoft.com/office/officeart/2005/8/layout/vList2"/>
    <dgm:cxn modelId="{18785F7C-647C-402E-A301-C5CFFAFA925F}" type="presParOf" srcId="{902931D6-7F70-4DA3-BD9D-5A909534ECBC}" destId="{4F1037B2-964F-446E-A0D4-67602B20B5EA}" srcOrd="1" destOrd="0" presId="urn:microsoft.com/office/officeart/2005/8/layout/vList2"/>
    <dgm:cxn modelId="{E0715FD6-CD88-4675-8BDD-4EA17DC55DBF}" type="presParOf" srcId="{902931D6-7F70-4DA3-BD9D-5A909534ECBC}" destId="{0B91025D-7775-4C3A-A436-47B4BE5A7128}" srcOrd="2" destOrd="0" presId="urn:microsoft.com/office/officeart/2005/8/layout/vList2"/>
    <dgm:cxn modelId="{F1DD95EC-AF0B-4183-9838-41E277682815}" type="presParOf" srcId="{902931D6-7F70-4DA3-BD9D-5A909534ECBC}" destId="{B0D25CE2-0E65-4EDA-A176-B8D547FB79D4}" srcOrd="3" destOrd="0" presId="urn:microsoft.com/office/officeart/2005/8/layout/vList2"/>
    <dgm:cxn modelId="{3F9BFBAE-0640-4364-8623-D56A8C74EF6F}" type="presParOf" srcId="{902931D6-7F70-4DA3-BD9D-5A909534ECBC}" destId="{514A29F8-6F5E-4CDB-86A7-3FE9D2F809D2}" srcOrd="4" destOrd="0" presId="urn:microsoft.com/office/officeart/2005/8/layout/vList2"/>
    <dgm:cxn modelId="{C6CF92B0-4C1E-4655-A637-93A6D9D01273}" type="presParOf" srcId="{902931D6-7F70-4DA3-BD9D-5A909534ECBC}" destId="{940AE6D8-0DFA-4D69-AE7D-D3A0184B5AE8}" srcOrd="5" destOrd="0" presId="urn:microsoft.com/office/officeart/2005/8/layout/vList2"/>
    <dgm:cxn modelId="{0FBE21D1-A358-45B6-83E5-ABC965FA7FC9}" type="presParOf" srcId="{902931D6-7F70-4DA3-BD9D-5A909534ECBC}" destId="{A9D842EC-F11A-496E-99A3-6B56F6EE189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0" y="0"/>
            <a:ext cx="3077856" cy="51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4023102" y="0"/>
            <a:ext cx="3077856" cy="51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7174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46906" y="4861932"/>
            <a:ext cx="5203831" cy="46032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0" y="9723865"/>
            <a:ext cx="3077856" cy="51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023103" y="9723865"/>
            <a:ext cx="3074539" cy="50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294" tIns="48513" rIns="93294" bIns="485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0DF9B7C-26D0-444B-A091-8EA7867289A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07644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606634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80568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554501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028435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3D12976-66A6-4F52-BECE-B799B652A1A8}" type="slidenum">
              <a:rPr lang="en-US" altLang="pt-BR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pt-BR"/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4023103" y="9723865"/>
            <a:ext cx="3076198" cy="51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06" y="4861932"/>
            <a:ext cx="5205489" cy="46049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5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606634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80568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554501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028435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AFBACA-C9A3-4192-9429-5DC40EA59703}" type="slidenum">
              <a:rPr lang="en-US" altLang="pt-BR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pt-BR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103" y="9723865"/>
            <a:ext cx="3076198" cy="51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4" y="4861932"/>
            <a:ext cx="5679772" cy="46049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3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606634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80568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554501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028435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AFBACA-C9A3-4192-9429-5DC40EA59703}" type="slidenum">
              <a:rPr lang="en-US" altLang="pt-BR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pt-BR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103" y="9723865"/>
            <a:ext cx="3076198" cy="51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4" y="4861932"/>
            <a:ext cx="5679772" cy="46049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39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606634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80568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554501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028435" indent="-236967" defTabSz="4657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4060" algn="l"/>
                <a:tab pos="929766" algn="l"/>
                <a:tab pos="1395471" algn="l"/>
                <a:tab pos="1861177" algn="l"/>
                <a:tab pos="2326882" algn="l"/>
                <a:tab pos="2792588" algn="l"/>
                <a:tab pos="3258293" algn="l"/>
                <a:tab pos="3723999" algn="l"/>
                <a:tab pos="4189704" algn="l"/>
                <a:tab pos="4655410" algn="l"/>
                <a:tab pos="5121115" algn="l"/>
                <a:tab pos="5586821" algn="l"/>
                <a:tab pos="6052526" algn="l"/>
                <a:tab pos="6518232" algn="l"/>
                <a:tab pos="6983937" algn="l"/>
                <a:tab pos="7449643" algn="l"/>
                <a:tab pos="7915348" algn="l"/>
                <a:tab pos="8381054" algn="l"/>
                <a:tab pos="8846759" algn="l"/>
                <a:tab pos="931246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F48375A-52E9-4EC6-993D-B6C041668C38}" type="slidenum">
              <a:rPr lang="en-US" altLang="pt-BR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pt-BR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023103" y="9723865"/>
            <a:ext cx="3076198" cy="51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787" tIns="47393" rIns="94787" bIns="4739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3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06" y="4861932"/>
            <a:ext cx="5205489" cy="46049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4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B389E-1B1D-40F9-890F-92ABF37494C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6090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876FD-82DB-42CE-9139-63FB0E7E836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2148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4943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4943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5189A-CA55-4A5D-B9C8-0C98FC96FBA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17167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9E6B7-E8FA-4B91-B0AC-F7A3E9AD45B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6173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AC835-9F1B-478F-AE53-D9D04B0F7B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345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4A89C-34AE-442A-A3F9-FDC398F0EAA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1189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A6178-A212-481F-ACE8-9115A9FCFB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4705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5110F-7EBF-4CA0-8A00-106D33BCC11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7337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2731C-5BAA-4B8E-9A08-0DCB2D947D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44336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16305-450C-4A15-BBEA-240BC937F5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5951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6353D-BC04-4CE2-9D72-19A1AD3DCC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422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2648F-E688-472F-A421-269D3192445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5443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D7E28-A813-404B-B219-B27E0335AB4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7080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D282C-DE62-44FE-B99A-466A0E2863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33798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624B7-382A-49FA-8993-1C68F87DF4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1096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8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E9FB9-9B08-4AE5-A9F5-22B858CA189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7658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657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177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31645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566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008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46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5310F-C5EB-476E-95EA-F8D2A06647B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91604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51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63295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2944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780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4483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4483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634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220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935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26528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017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4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482E7-6A01-4742-A3F3-3D5B96817F4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60654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219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060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40722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91163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388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4483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4483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146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072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815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82442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26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CAA09-D939-4DC8-890E-2C5687FD379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30085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997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793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674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72590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840972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934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4483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4483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6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02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117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38656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BE5B2-DE0C-4EAA-A728-4EF7FE858ED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71161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174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289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457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3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97877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49112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189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4483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4483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72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82BF-128D-49FA-B7F0-CBE6D9DFDB2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5985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02103-A929-483F-AB15-9CCC1A5C270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1444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CA031-3EE8-4426-A028-7A88B7C290A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6168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9E085C0-3404-4B54-8F74-AB7BF2BB177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79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57850"/>
            <a:ext cx="18303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pitchFamily="32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pitchFamily="32" charset="-128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pitchFamily="32" charset="-128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 smtClean="0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653E16C-18E5-48C4-945F-84B8F75284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79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6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165100"/>
            <a:ext cx="627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8" name="Imagem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516563"/>
            <a:ext cx="57594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2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5719763"/>
            <a:ext cx="54387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6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5719763"/>
            <a:ext cx="56261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0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5675313"/>
            <a:ext cx="53435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hyperlink" Target="mailto:antonio.gomes@embrapa.b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0" y="692696"/>
            <a:ext cx="91440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pt-BR" altLang="pt-BR" sz="4400" b="1" dirty="0" smtClean="0">
                <a:solidFill>
                  <a:srgbClr val="008047"/>
                </a:solidFill>
                <a:latin typeface="Arial" panose="020B0604020202020204" pitchFamily="34" charset="0"/>
              </a:rPr>
              <a:t>Panorama das Perdas e do Desperdício de Alimentos no Brasil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pt-BR" altLang="pt-BR" sz="2800" b="1" dirty="0" smtClean="0">
                <a:solidFill>
                  <a:srgbClr val="008047"/>
                </a:solidFill>
                <a:latin typeface="Arial" panose="020B0604020202020204" pitchFamily="34" charset="0"/>
              </a:rPr>
              <a:t>Audiência Pública da Comissão de Agricultura e Reforma Agrária</a:t>
            </a: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pt-BR" altLang="pt-BR" sz="2800" dirty="0" smtClean="0">
              <a:solidFill>
                <a:srgbClr val="008047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pt-BR" altLang="pt-BR" sz="2800" dirty="0" smtClean="0">
                <a:solidFill>
                  <a:srgbClr val="008047"/>
                </a:solidFill>
                <a:latin typeface="Arial" panose="020B0604020202020204" pitchFamily="34" charset="0"/>
              </a:rPr>
              <a:t>Antonio Gomes Soares</a:t>
            </a: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pt-BR" altLang="pt-BR" sz="2800" dirty="0" smtClean="0">
                <a:solidFill>
                  <a:srgbClr val="008047"/>
                </a:solidFill>
                <a:latin typeface="Arial" panose="020B0604020202020204" pitchFamily="34" charset="0"/>
              </a:rPr>
              <a:t>Embrapa Agroindústria de Alimentos</a:t>
            </a:r>
            <a:endParaRPr lang="pt-BR" altLang="pt-BR" sz="2800" dirty="0">
              <a:solidFill>
                <a:srgbClr val="008047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NO GALPÃO DE EMBALAGEM</a:t>
            </a:r>
          </a:p>
        </p:txBody>
      </p:sp>
      <p:pic>
        <p:nvPicPr>
          <p:cNvPr id="7" name="Picture 3" descr="C:\Users\Murillo\Desktop\Fotos Simpósio Papaya 2015\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32" y="1069699"/>
            <a:ext cx="4148139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Murillo\Desktop\Fotos Simpósio Papaya 2015\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2" y="3733524"/>
            <a:ext cx="4537075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Murillo\Desktop\Fotos Simpósio Papaya 2015\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4" y="1069699"/>
            <a:ext cx="459263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Users\Murillo\Desktop\Fotos Simpósio Papaya 2015\0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32" y="3766861"/>
            <a:ext cx="4148139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8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NAS EMBALAGENS</a:t>
            </a:r>
          </a:p>
        </p:txBody>
      </p:sp>
      <p:pic>
        <p:nvPicPr>
          <p:cNvPr id="11" name="Imagem 3" descr="Caixa K Tom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7" y="1052736"/>
            <a:ext cx="7284877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NAS EMBALAGENS</a:t>
            </a:r>
          </a:p>
        </p:txBody>
      </p:sp>
      <p:pic>
        <p:nvPicPr>
          <p:cNvPr id="4" name="Imagem 1" descr="Mercado Produtor Hortaliças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43260"/>
            <a:ext cx="7500937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44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NAS EMBALAGENS</a:t>
            </a:r>
          </a:p>
        </p:txBody>
      </p:sp>
      <p:pic>
        <p:nvPicPr>
          <p:cNvPr id="5" name="Imagem 1" descr="Perdas Alface CEAS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76" y="980727"/>
            <a:ext cx="4140064" cy="552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7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8864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E DESPERDÍCIO NAS CENTRAIS DE ABASTECIMENTO</a:t>
            </a:r>
          </a:p>
        </p:txBody>
      </p:sp>
      <p:pic>
        <p:nvPicPr>
          <p:cNvPr id="4" name="Picture 2" descr="C:\Users\Murillo\Desktop\Mang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43" y="1052736"/>
            <a:ext cx="4059465" cy="24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urillo\Desktop\manga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3" y="1052736"/>
            <a:ext cx="4107602" cy="24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urillo\Desktop\separación de mango en las cajas de madera y plástic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6539"/>
            <a:ext cx="4227489" cy="281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Murillo\Desktop\manga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80" y="3766539"/>
            <a:ext cx="4033105" cy="283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2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E DESPERDÍCIO NAS CENTRAIS DE ABASTECIMENTO</a:t>
            </a:r>
          </a:p>
        </p:txBody>
      </p:sp>
      <p:pic>
        <p:nvPicPr>
          <p:cNvPr id="9" name="Imagem 2" descr="Laranja Granel Caminhã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1506"/>
            <a:ext cx="7072312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1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NO TRANSPORTE</a:t>
            </a:r>
          </a:p>
        </p:txBody>
      </p:sp>
      <p:pic>
        <p:nvPicPr>
          <p:cNvPr id="4" name="Picture 2" descr="E:\material workshop Roma\Fotos Perdas\DSC00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79" y="1239986"/>
            <a:ext cx="4357688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material workshop Roma\Fotos Perdas\DSC00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9986"/>
            <a:ext cx="45847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:\material workshop Roma\Fotos Perdas\DSC008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9" y="4067324"/>
            <a:ext cx="457517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E:\material workshop Roma\Fotos Perdas\DSC014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04" y="4067324"/>
            <a:ext cx="4373563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9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DESPERDÍCIO NO CAMPO</a:t>
            </a:r>
          </a:p>
        </p:txBody>
      </p:sp>
      <p:pic>
        <p:nvPicPr>
          <p:cNvPr id="8" name="Imagem 7" descr="https://s.yimg.com/ny/api/res/1.2/N.yNCqs2i5YeGcivzmBxHQ--/YXBwaWQ9aGlnaGxhbmRlcjtzbT0xO3c9ODAwO2lsPXBsYW5l/http:/41.media.tumblr.com/88d3d3f459f18304ed7110f33aaf09d1/tumblr_inline_o0fmyaflbW1smx6pa_12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624736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1331640" y="5657671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Produtores rurais do Espírito Santo jogaram 20 mil caixas de tomate na beira da estrada porque o preço baixou muito (04/01/2016).</a:t>
            </a:r>
            <a:endParaRPr lang="pt-BR" sz="2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6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E DESPERDÍCIO NO VAREJO</a:t>
            </a:r>
          </a:p>
        </p:txBody>
      </p:sp>
      <p:pic>
        <p:nvPicPr>
          <p:cNvPr id="5" name="Picture 2" descr="C:\Users\Murillo\Desktop\Fotos Simpósio Papaya 2015\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677816"/>
            <a:ext cx="439102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Murillo\Desktop\Fotos Simpósio Papaya 2015\0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77503"/>
            <a:ext cx="4222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Murillo\Desktop\Fotos Simpósio Papaya 2015\0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1209253"/>
            <a:ext cx="439102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Murillo\Desktop\Fotos Simpósio Papaya 2015\0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25428"/>
            <a:ext cx="4132263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3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E DESPERDÍCIO NO VAREJO</a:t>
            </a:r>
          </a:p>
        </p:txBody>
      </p:sp>
      <p:pic>
        <p:nvPicPr>
          <p:cNvPr id="11" name="Picture 2" descr="C:\Users\Murillo\Documents\Murillo\Perdas IICA FAO\Fotos poster Roma 2015\fotos 2015 Roma\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80729"/>
            <a:ext cx="4097776" cy="25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Murillo\Documents\Murillo\Perdas IICA FAO\Fotos poster Roma 2015\fotos 2015 Roma\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87" y="980728"/>
            <a:ext cx="4182593" cy="24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Murillo\Documents\Murillo\Perdas IICA FAO\Fotos poster Roma 2015\fotos 2015 Roma\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22905"/>
            <a:ext cx="4097777" cy="283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Murillo\Documents\Murillo\Perdas IICA FAO\Fotos poster Roma 2015\fotos 2015 Roma\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87" y="3645025"/>
            <a:ext cx="4182593" cy="29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539552" y="332656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3400" b="1" dirty="0" smtClean="0">
                <a:solidFill>
                  <a:srgbClr val="008047"/>
                </a:solidFill>
                <a:ea typeface="ＭＳ Ｐゴシック" panose="020B0600070205080204" pitchFamily="34" charset="-128"/>
              </a:rPr>
              <a:t>Conceito</a:t>
            </a:r>
            <a:endParaRPr lang="pt-BR" altLang="pt-BR" sz="3400" b="1" dirty="0">
              <a:solidFill>
                <a:srgbClr val="008047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611560" y="1268413"/>
            <a:ext cx="7955979" cy="472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algn="just" eaLnBrk="1" hangingPunct="1">
              <a:lnSpc>
                <a:spcPct val="10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ea typeface="ＭＳ Ｐゴシック" panose="020B0600070205080204" pitchFamily="34" charset="-128"/>
              </a:rPr>
              <a:t>As perdas se referem a algo não intencional e ocorre em toda a cadeia produtiva desde o plantio até o consumidor, devido a falta de infraestrutura adequada.</a:t>
            </a:r>
          </a:p>
          <a:p>
            <a:pPr marL="342900" indent="-342900" algn="just" eaLnBrk="1" hangingPunct="1">
              <a:lnSpc>
                <a:spcPct val="10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pt-BR" altLang="pt-BR" sz="2200" b="1" dirty="0"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100000"/>
              </a:lnSpc>
              <a:spcAft>
                <a:spcPts val="600"/>
              </a:spcAft>
              <a:buClrTx/>
            </a:pPr>
            <a:r>
              <a:rPr lang="pt-BR" altLang="pt-BR" sz="2200" b="1" dirty="0" smtClean="0">
                <a:ea typeface="ＭＳ Ｐゴシック" panose="020B0600070205080204" pitchFamily="34" charset="-128"/>
              </a:rPr>
              <a:t> </a:t>
            </a:r>
          </a:p>
          <a:p>
            <a:pPr marL="342900" indent="-342900" algn="just" eaLnBrk="1" hangingPunct="1">
              <a:lnSpc>
                <a:spcPct val="10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ea typeface="ＭＳ Ｐゴシック" panose="020B0600070205080204" pitchFamily="34" charset="-128"/>
              </a:rPr>
              <a:t>O desperdício se refere a algo intencional e ocorre mais no atacado, varejo e no consumidor. É o caso de alimentos com data de fabricação vencida, produtos "feios" sem padrão comercial e sobras de alimentos ocorridas em boxes das Centrais de Abastecimento, Gondolas de Supermercados, Centrais de Distribuição dos Varejistas, restaurantes, cozinhas industrias e consumidores.</a:t>
            </a:r>
            <a:endParaRPr lang="pt-BR" altLang="pt-BR" sz="2200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ixaDeTexto 3"/>
          <p:cNvSpPr txBox="1">
            <a:spLocks noChangeArrowheads="1"/>
          </p:cNvSpPr>
          <p:nvPr/>
        </p:nvSpPr>
        <p:spPr bwMode="auto">
          <a:xfrm>
            <a:off x="296862" y="181783"/>
            <a:ext cx="86439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nev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nev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nev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nev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nev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pitchFamily="34" charset="0"/>
              </a:defRPr>
            </a:lvl9pPr>
          </a:lstStyle>
          <a:p>
            <a:pPr algn="ctr" eaLnBrk="1" hangingPunct="1"/>
            <a:r>
              <a:rPr lang="pt-BR" altLang="pt-BR" sz="4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Mercado Curaçao</a:t>
            </a:r>
            <a:endParaRPr lang="pt-BR" altLang="pt-B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Murillo\Documents\Murillo\Perdas IICA FAO\Fotos poster Roma 2015\fotos 2015 Roma\sugestão venda\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2" y="908720"/>
            <a:ext cx="4303417" cy="28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urillo\Documents\Murillo\Perdas IICA FAO\Fotos poster Roma 2015\fotos 2015 Roma\sugestão venda\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19" y="3861048"/>
            <a:ext cx="4303416" cy="28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urillo\Documents\Murillo\Perdas IICA FAO\Fotos poster Roma 2015\fotos 2015 Roma\sugestão venda\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11" y="996732"/>
            <a:ext cx="4392488" cy="279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urillo\Documents\Murillo\Perdas IICA FAO\Fotos poster Roma 2015\fotos 2015 Roma\sugestão venda\1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" y="3861048"/>
            <a:ext cx="4392487" cy="28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33265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DESPERDÍCIO NO VAREJO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9551"/>
            <a:ext cx="3888432" cy="291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03070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0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0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4508500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PICT0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60" y="257175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ICT0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284843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ICT0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2346325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ICT01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28352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ICT01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2349500"/>
            <a:ext cx="266541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ICT01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6638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ICT01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37063"/>
            <a:ext cx="273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1520" y="476672"/>
            <a:ext cx="27991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Processo </a:t>
            </a:r>
            <a:r>
              <a:rPr lang="pt-BR" altLang="pt-BR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atual de </a:t>
            </a:r>
            <a:r>
              <a:rPr lang="pt-BR" altLang="pt-BR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embalagem de morango</a:t>
            </a:r>
            <a:endParaRPr lang="pt-BR" altLang="pt-BR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406876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PICT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39243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04048" y="4077072"/>
            <a:ext cx="3046412" cy="1978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Embalagens atuais</a:t>
            </a:r>
            <a:endParaRPr lang="pt-BR" altLang="pt-BR" sz="1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5" name="Picture 2" descr="PICT0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211637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581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44624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EMBALAGENS DESENVOLVIDAS PELA EMBRAPA, INSTITUTO NACIONAL DE TECNOLOGIA (INT) E INSTITUTO DE MACROMOLÉCULAS DA UFRJ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0598" y="1196753"/>
            <a:ext cx="4265369" cy="220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2915"/>
            <a:ext cx="3870073" cy="299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3" r="22379"/>
          <a:stretch>
            <a:fillRect/>
          </a:stretch>
        </p:blipFill>
        <p:spPr bwMode="auto">
          <a:xfrm>
            <a:off x="251521" y="1124744"/>
            <a:ext cx="3870072" cy="221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 descr="DSC0048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81" y="3581310"/>
            <a:ext cx="4155087" cy="30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961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0" y="908720"/>
            <a:ext cx="91440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3400" b="1" dirty="0" smtClean="0">
                <a:solidFill>
                  <a:srgbClr val="008047"/>
                </a:solidFill>
                <a:ea typeface="ＭＳ Ｐゴシック" panose="020B0600070205080204" pitchFamily="34" charset="-128"/>
              </a:rPr>
              <a:t>Obrigado pela Atenção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pt-BR" altLang="pt-BR" sz="3400" b="1" dirty="0">
              <a:solidFill>
                <a:srgbClr val="008047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pt-BR" altLang="pt-BR" sz="3400" b="1" dirty="0" smtClean="0">
              <a:solidFill>
                <a:srgbClr val="008047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3400" b="1" dirty="0" smtClean="0">
                <a:solidFill>
                  <a:srgbClr val="008047"/>
                </a:solidFill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 smtClean="0">
                <a:solidFill>
                  <a:srgbClr val="008047"/>
                </a:solidFill>
                <a:ea typeface="ＭＳ Ｐゴシック" panose="020B0600070205080204" pitchFamily="34" charset="-128"/>
              </a:rPr>
              <a:t>Antonio Gomes Soares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 smtClean="0">
                <a:solidFill>
                  <a:srgbClr val="008047"/>
                </a:solidFill>
                <a:ea typeface="ＭＳ Ｐゴシック" panose="020B0600070205080204" pitchFamily="34" charset="-128"/>
              </a:rPr>
              <a:t>Embrapa Agroindústria de Alimentos</a:t>
            </a:r>
            <a:r>
              <a:rPr lang="pt-BR" altLang="pt-BR" sz="3400" b="1" dirty="0">
                <a:solidFill>
                  <a:srgbClr val="008047"/>
                </a:solidFill>
                <a:ea typeface="ＭＳ Ｐゴシック" panose="020B0600070205080204" pitchFamily="34" charset="-128"/>
              </a:rPr>
              <a:t/>
            </a:r>
            <a:br>
              <a:rPr lang="pt-BR" altLang="pt-BR" sz="3400" b="1" dirty="0">
                <a:solidFill>
                  <a:srgbClr val="008047"/>
                </a:solidFill>
                <a:ea typeface="ＭＳ Ｐゴシック" panose="020B0600070205080204" pitchFamily="34" charset="-128"/>
              </a:rPr>
            </a:br>
            <a:r>
              <a:rPr lang="pt-BR" altLang="pt-BR" sz="2400" dirty="0" smtClean="0">
                <a:solidFill>
                  <a:srgbClr val="008047"/>
                </a:solidFill>
                <a:ea typeface="ＭＳ Ｐゴシック" panose="020B0600070205080204" pitchFamily="34" charset="-128"/>
                <a:hlinkClick r:id="rId4"/>
              </a:rPr>
              <a:t>antonio.gomes@embrapa.br</a:t>
            </a:r>
            <a:endParaRPr lang="pt-BR" altLang="pt-BR" sz="2400" dirty="0" smtClean="0">
              <a:solidFill>
                <a:srgbClr val="008047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 smtClean="0">
                <a:solidFill>
                  <a:srgbClr val="008047"/>
                </a:solidFill>
                <a:ea typeface="ＭＳ Ｐゴシック" panose="020B0600070205080204" pitchFamily="34" charset="-128"/>
              </a:rPr>
              <a:t>Fone: (21) 3622-9646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pt-BR" altLang="pt-BR" sz="2800" dirty="0">
              <a:solidFill>
                <a:srgbClr val="008047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539552" y="188640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3400" b="1" dirty="0">
                <a:solidFill>
                  <a:srgbClr val="008047"/>
                </a:solidFill>
                <a:ea typeface="ＭＳ Ｐゴシック" panose="020B0600070205080204" pitchFamily="34" charset="-128"/>
              </a:rPr>
              <a:t>Principais Causas das Perdas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611560" y="980728"/>
            <a:ext cx="7955979" cy="514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Manuseio inadequado no campo;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Uso de embalagens inadequadas;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Transporte inadequado;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Não uso da cadeia do frio;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Classificação não padronizada;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Comercialização a Granel;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Desconhecimento de técnicas de manuseio pré e pós-colheita;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Excesso de “toque”, pelos consumidores, nos produtos;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Acúmulo de produtos nas gôndolas de exposição de varejo;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altLang="pt-BR" sz="2000" b="1" dirty="0"/>
              <a:t>Deficiência Gerencial e Administrativas nos Centros </a:t>
            </a:r>
            <a:r>
              <a:rPr lang="pt-BR" altLang="pt-BR" sz="2000" b="1" dirty="0" smtClean="0"/>
              <a:t>Atacadistas</a:t>
            </a:r>
            <a:endParaRPr lang="pt-BR" alt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325159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229600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4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charset="0"/>
              </a:rPr>
              <a:t>Ocorrência</a:t>
            </a:r>
            <a:endParaRPr lang="pt-BR" altLang="pt-BR" sz="4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429139"/>
              </p:ext>
            </p:extLst>
          </p:nvPr>
        </p:nvGraphicFramePr>
        <p:xfrm>
          <a:off x="1115616" y="1193242"/>
          <a:ext cx="6851104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07972"/>
            <a:ext cx="2918947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07972"/>
            <a:ext cx="3049652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2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NO CAMPO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0" name="Grupo 8"/>
          <p:cNvGrpSpPr>
            <a:grpSpLocks/>
          </p:cNvGrpSpPr>
          <p:nvPr/>
        </p:nvGrpSpPr>
        <p:grpSpPr bwMode="auto">
          <a:xfrm>
            <a:off x="683568" y="1110580"/>
            <a:ext cx="7560840" cy="5054724"/>
            <a:chOff x="1714480" y="1357298"/>
            <a:chExt cx="6748486" cy="426791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80" y="1357298"/>
              <a:ext cx="33909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80" y="3429000"/>
              <a:ext cx="33909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66" y="1357298"/>
              <a:ext cx="33909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66" y="3491612"/>
              <a:ext cx="33909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33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NO CAMPO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 descr="C:\Users\Murillo\Desktop\Fotos Simpósio Papaya 2015\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0" y="3660353"/>
            <a:ext cx="43973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Murillo\Desktop\Fotos Simpósio Papaya 2015\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9" y="1224582"/>
            <a:ext cx="43973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Murillo\Desktop\Fotos Simpósio Papaya 2015\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96" y="1224582"/>
            <a:ext cx="4176713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Murillo\Desktop\Fotos Simpósio Papaya 2015\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96" y="3688382"/>
            <a:ext cx="417671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NO CAMPO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11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458667"/>
              </p:ext>
            </p:extLst>
          </p:nvPr>
        </p:nvGraphicFramePr>
        <p:xfrm>
          <a:off x="683568" y="1205829"/>
          <a:ext cx="7488832" cy="5197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6" name="Figura" r:id="rId3" imgW="2648687" imgH="1838983" progId="Word.Picture.8">
                  <p:embed/>
                </p:oleObj>
              </mc:Choice>
              <mc:Fallback>
                <p:oleObj name="Figura" r:id="rId3" imgW="2648687" imgH="1838983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205829"/>
                        <a:ext cx="7488832" cy="51978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76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NO GALPÃO DE EMBALAGEM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19572" y="890719"/>
            <a:ext cx="8528892" cy="5634625"/>
            <a:chOff x="219572" y="890719"/>
            <a:chExt cx="8240860" cy="5513409"/>
          </a:xfrm>
        </p:grpSpPr>
        <p:pic>
          <p:nvPicPr>
            <p:cNvPr id="4" name="Picture 2" descr="C:\Users\Murillo\Documents\Murillo\Fotos Zona Sul\Banana Supermercado  Zona Sul\fotos Janaúba\Fotos Janauba\DSC0700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645024"/>
              <a:ext cx="3947437" cy="2650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Murillo\Documents\Murillo\Fotos Zona Sul\Banana Supermercado  Zona Sul\fotos Janaúba\Fotos Janauba\DSC070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" y="3645024"/>
              <a:ext cx="4267416" cy="275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:\Users\Murillo\Documents\Murillo\Fotos Zona Sul\Banana Supermercado  Zona Sul\fotos Janaúba\Fotos Janauba\DSC0699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2" y="890719"/>
              <a:ext cx="4304491" cy="274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Murillo\Documents\Murillo\Fotos Zona Sul\Banana Supermercado  Zona Sul\fotos Janaúba\Fotos Janauba\DSC070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995" y="890719"/>
              <a:ext cx="3947437" cy="2757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03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3424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PERDAS NO GALPÃO DE EMBALAGEM</a:t>
            </a:r>
          </a:p>
        </p:txBody>
      </p:sp>
      <p:pic>
        <p:nvPicPr>
          <p:cNvPr id="8" name="Picture 3" descr="C:\Users\Murillo\Desktop\Fotos Simpósio Papaya 2015\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7885"/>
            <a:ext cx="442912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Murillo\Desktop\Fotos Simpósio Papaya 2015\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54" y="1217885"/>
            <a:ext cx="421322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Murillo\Desktop\Fotos Simpósio Papaya 2015\0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07148"/>
            <a:ext cx="442912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Murillo\Desktop\Fotos Simpósio Papaya 2015\0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54" y="4207148"/>
            <a:ext cx="421322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0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282</Words>
  <Application>Microsoft Office PowerPoint</Application>
  <PresentationFormat>Apresentação na tela (4:3)</PresentationFormat>
  <Paragraphs>58</Paragraphs>
  <Slides>25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9" baseType="lpstr">
      <vt:lpstr>Microsoft YaHei</vt:lpstr>
      <vt:lpstr>ＭＳ Ｐゴシック</vt:lpstr>
      <vt:lpstr>Arial</vt:lpstr>
      <vt:lpstr>Calibri</vt:lpstr>
      <vt:lpstr>Segoe UI</vt:lpstr>
      <vt:lpstr>Times New Roman</vt:lpstr>
      <vt:lpstr>Wingdings</vt:lpstr>
      <vt:lpstr>Tema do Office</vt:lpstr>
      <vt:lpstr>1_Tema do Office</vt:lpstr>
      <vt:lpstr>2_Tema do Office</vt:lpstr>
      <vt:lpstr>3_Tema do Office</vt:lpstr>
      <vt:lpstr>4_Tema do Office</vt:lpstr>
      <vt:lpstr>5_Tema do Office</vt:lpstr>
      <vt:lpstr>Figura</vt:lpstr>
      <vt:lpstr>Apresentação do PowerPoint</vt:lpstr>
      <vt:lpstr>Apresentação do PowerPoint</vt:lpstr>
      <vt:lpstr>Apresentação do PowerPoint</vt:lpstr>
      <vt:lpstr>Ocorrência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rose</dc:creator>
  <cp:lastModifiedBy>antonio.gomes</cp:lastModifiedBy>
  <cp:revision>361</cp:revision>
  <cp:lastPrinted>2016-06-13T12:29:21Z</cp:lastPrinted>
  <dcterms:created xsi:type="dcterms:W3CDTF">2010-09-09T14:20:48Z</dcterms:created>
  <dcterms:modified xsi:type="dcterms:W3CDTF">2016-06-14T19:19:40Z</dcterms:modified>
</cp:coreProperties>
</file>