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Lora Bold" charset="1" panose="00000800000000000000"/>
      <p:regular r:id="rId30"/>
    </p:embeddedFont>
    <p:embeddedFont>
      <p:font typeface="Inter Bold" charset="1" panose="02000503000000020004"/>
      <p:regular r:id="rId31"/>
    </p:embeddedFont>
    <p:embeddedFont>
      <p:font typeface="Inter" charset="1" panose="02000503000000020004"/>
      <p:regular r:id="rId32"/>
    </p:embeddedFont>
    <p:embeddedFont>
      <p:font typeface="Telegraf Bold" charset="1" panose="00000800000000000000"/>
      <p:regular r:id="rId33"/>
    </p:embeddedFont>
    <p:embeddedFont>
      <p:font typeface="Telegraf" charset="1" panose="00000500000000000000"/>
      <p:regular r:id="rId34"/>
    </p:embeddedFont>
    <p:embeddedFont>
      <p:font typeface="Assistant Bold" charset="1" panose="00000800000000000000"/>
      <p:regular r:id="rId35"/>
    </p:embeddedFont>
    <p:embeddedFont>
      <p:font typeface="Assistant" charset="1" panose="00000500000000000000"/>
      <p:regular r:id="rId36"/>
    </p:embeddedFont>
    <p:embeddedFont>
      <p:font typeface="Atkinson Hyperlegible" charset="1" panose="00000000000000000000"/>
      <p:regular r:id="rId37"/>
    </p:embeddedFont>
    <p:embeddedFont>
      <p:font typeface="Atkinson Hyperlegible Bold" charset="1" panose="0000000000000000000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11" Target="http://www.febraeda.org.br" TargetMode="External" Type="http://schemas.openxmlformats.org/officeDocument/2006/relationships/hyperlink"/><Relationship Id="rId12" Target="http://www.febraeda.org.br" TargetMode="External" Type="http://schemas.openxmlformats.org/officeDocument/2006/relationships/hyperlink"/><Relationship Id="rId13" Target="http://www.febraeda.org.br" TargetMode="External" Type="http://schemas.openxmlformats.org/officeDocument/2006/relationships/hyperlink"/><Relationship Id="rId14" Target="http://www.febraeda.org.br" TargetMode="External" Type="http://schemas.openxmlformats.org/officeDocument/2006/relationships/hyperlink"/><Relationship Id="rId15" Target="http://www.febraeda.org.br" TargetMode="External" Type="http://schemas.openxmlformats.org/officeDocument/2006/relationships/hyperlink"/><Relationship Id="rId16" Target="http://www.febraeda.org.br" TargetMode="External" Type="http://schemas.openxmlformats.org/officeDocument/2006/relationships/hyperlink"/><Relationship Id="rId17" Target="mailto:febraeda@febraeda.org.br" TargetMode="External" Type="http://schemas.openxmlformats.org/officeDocument/2006/relationships/hyperlink"/><Relationship Id="rId18" Target="mailto:febraeda@febraeda.org.br" TargetMode="External" Type="http://schemas.openxmlformats.org/officeDocument/2006/relationships/hyperlink"/><Relationship Id="rId19" Target="mailto:febraeda@febraeda.org.br" TargetMode="External" Type="http://schemas.openxmlformats.org/officeDocument/2006/relationships/hyperlink"/><Relationship Id="rId2" Target="../media/image21.png" Type="http://schemas.openxmlformats.org/officeDocument/2006/relationships/image"/><Relationship Id="rId20" Target="mailto:superintendencia@febraeda.org.br" TargetMode="External" Type="http://schemas.openxmlformats.org/officeDocument/2006/relationships/hyperlink"/><Relationship Id="rId21" Target="mailto:superintendencia@febraeda.org.br" TargetMode="External" Type="http://schemas.openxmlformats.org/officeDocument/2006/relationships/hyperlink"/><Relationship Id="rId22" Target="mailto:superintendencia@febraeda.org.br" TargetMode="External" Type="http://schemas.openxmlformats.org/officeDocument/2006/relationships/hyperlink"/><Relationship Id="rId23" Target="mailto:superintendencia@febraeda.org.br" TargetMode="External" Type="http://schemas.openxmlformats.org/officeDocument/2006/relationships/hyperlink"/><Relationship Id="rId24" Target="mailto:superintendencia@febraeda.org.br" TargetMode="External" Type="http://schemas.openxmlformats.org/officeDocument/2006/relationships/hyperlink"/><Relationship Id="rId25" Target="mailto:superintendencia@febraeda.org.br" TargetMode="External" Type="http://schemas.openxmlformats.org/officeDocument/2006/relationships/hyperlink"/><Relationship Id="rId26" Target="mailto:superintendencia@febraeda.org.br" TargetMode="External" Type="http://schemas.openxmlformats.org/officeDocument/2006/relationships/hyperlink"/><Relationship Id="rId27" Target="mailto:superintendencia@febraeda.org.br" TargetMode="External" Type="http://schemas.openxmlformats.org/officeDocument/2006/relationships/hyperlink"/><Relationship Id="rId28" Target="mailto:superintendencia@febraeda.org.br" TargetMode="External" Type="http://schemas.openxmlformats.org/officeDocument/2006/relationships/hyperlink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2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svg" Type="http://schemas.openxmlformats.org/officeDocument/2006/relationships/image"/><Relationship Id="rId2" Target="../media/image42.png" Type="http://schemas.openxmlformats.org/officeDocument/2006/relationships/image"/><Relationship Id="rId3" Target="../media/image33.pn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47.png" Type="http://schemas.openxmlformats.org/officeDocument/2006/relationships/image"/><Relationship Id="rId9" Target="../media/image4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09698" y="3282997"/>
            <a:ext cx="11868604" cy="7912403"/>
          </a:xfrm>
          <a:custGeom>
            <a:avLst/>
            <a:gdLst/>
            <a:ahLst/>
            <a:cxnLst/>
            <a:rect r="r" b="b" t="t" l="l"/>
            <a:pathLst>
              <a:path h="7912403" w="11868604">
                <a:moveTo>
                  <a:pt x="0" y="0"/>
                </a:moveTo>
                <a:lnTo>
                  <a:pt x="11868604" y="0"/>
                </a:lnTo>
                <a:lnTo>
                  <a:pt x="11868604" y="7912403"/>
                </a:lnTo>
                <a:lnTo>
                  <a:pt x="0" y="791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03178" y="683647"/>
            <a:ext cx="14681645" cy="341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79"/>
              </a:lnSpc>
            </a:pPr>
            <a:r>
              <a:rPr lang="en-US" b="true" sz="9699" spc="-620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PL 6.461/2019</a:t>
            </a:r>
          </a:p>
          <a:p>
            <a:pPr algn="ctr" marL="0" indent="0" lvl="0">
              <a:lnSpc>
                <a:spcPts val="13999"/>
              </a:lnSpc>
              <a:spcBef>
                <a:spcPct val="0"/>
              </a:spcBef>
            </a:pPr>
            <a:r>
              <a:rPr lang="en-US" b="true" sz="9999" spc="-639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b="true" sz="9999" spc="-639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ESTATUTO DO APRENDIZ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568125" y="4162858"/>
            <a:ext cx="13151750" cy="564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75"/>
              </a:lnSpc>
              <a:spcBef>
                <a:spcPct val="0"/>
              </a:spcBef>
            </a:pPr>
            <a:r>
              <a:rPr lang="en-US" b="true" sz="3268" spc="-81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25 ANOS DE APRENDIZAGEM PROFISSIONAL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045626" y="4621372"/>
            <a:ext cx="5212702" cy="4636928"/>
            <a:chOff x="0" y="0"/>
            <a:chExt cx="807584" cy="7183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07584" cy="718381"/>
            </a:xfrm>
            <a:custGeom>
              <a:avLst/>
              <a:gdLst/>
              <a:ahLst/>
              <a:cxnLst/>
              <a:rect r="r" b="b" t="t" l="l"/>
              <a:pathLst>
                <a:path h="718381" w="807584">
                  <a:moveTo>
                    <a:pt x="0" y="0"/>
                  </a:moveTo>
                  <a:lnTo>
                    <a:pt x="807584" y="0"/>
                  </a:lnTo>
                  <a:lnTo>
                    <a:pt x="807584" y="718381"/>
                  </a:lnTo>
                  <a:lnTo>
                    <a:pt x="0" y="718381"/>
                  </a:lnTo>
                  <a:close/>
                </a:path>
              </a:pathLst>
            </a:custGeom>
            <a:blipFill>
              <a:blip r:embed="rId2"/>
              <a:stretch>
                <a:fillRect l="-9302" t="0" r="-9302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4621372"/>
            <a:ext cx="5212702" cy="4636928"/>
            <a:chOff x="0" y="0"/>
            <a:chExt cx="807584" cy="71838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07584" cy="718381"/>
            </a:xfrm>
            <a:custGeom>
              <a:avLst/>
              <a:gdLst/>
              <a:ahLst/>
              <a:cxnLst/>
              <a:rect r="r" b="b" t="t" l="l"/>
              <a:pathLst>
                <a:path h="718381" w="807584">
                  <a:moveTo>
                    <a:pt x="0" y="0"/>
                  </a:moveTo>
                  <a:lnTo>
                    <a:pt x="807584" y="0"/>
                  </a:lnTo>
                  <a:lnTo>
                    <a:pt x="807584" y="718381"/>
                  </a:lnTo>
                  <a:lnTo>
                    <a:pt x="0" y="718381"/>
                  </a:lnTo>
                  <a:close/>
                </a:path>
              </a:pathLst>
            </a:custGeom>
            <a:blipFill>
              <a:blip r:embed="rId3"/>
              <a:stretch>
                <a:fillRect l="-9256" t="0" r="-9256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537649" y="4621372"/>
            <a:ext cx="5212702" cy="4636928"/>
            <a:chOff x="0" y="0"/>
            <a:chExt cx="807584" cy="71838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07584" cy="718381"/>
            </a:xfrm>
            <a:custGeom>
              <a:avLst/>
              <a:gdLst/>
              <a:ahLst/>
              <a:cxnLst/>
              <a:rect r="r" b="b" t="t" l="l"/>
              <a:pathLst>
                <a:path h="718381" w="807584">
                  <a:moveTo>
                    <a:pt x="0" y="0"/>
                  </a:moveTo>
                  <a:lnTo>
                    <a:pt x="807584" y="0"/>
                  </a:lnTo>
                  <a:lnTo>
                    <a:pt x="807584" y="718381"/>
                  </a:lnTo>
                  <a:lnTo>
                    <a:pt x="0" y="718381"/>
                  </a:lnTo>
                  <a:close/>
                </a:path>
              </a:pathLst>
            </a:custGeom>
            <a:blipFill>
              <a:blip r:embed="rId4"/>
              <a:stretch>
                <a:fillRect l="-16741" t="0" r="-16741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4148966"/>
            <a:ext cx="16230600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74"/>
              </a:lnSpc>
            </a:pPr>
            <a:r>
              <a:rPr lang="en-US" b="true" sz="2312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Educação • Trabalho • Inclusão • Desenvolvimento • Produtividade • Juventude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367258" y="1541384"/>
            <a:ext cx="3892042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A aprendizagem profissional impulsiona a produtividade nacional, reduz desigualdades e fortalece a economia brasileira de forma sustentável.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367258" y="1028700"/>
            <a:ext cx="3892042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  <a:spcBef>
                <a:spcPct val="0"/>
              </a:spcBef>
            </a:pPr>
            <a:r>
              <a:rPr lang="en-US" b="true" sz="2300" spc="-92" strike="noStrike" u="none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Desenvolvimento Econômico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908676" y="1541384"/>
            <a:ext cx="3892042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Integração entre escola e trabalho garante mobilidade social, combate à evasão escolar e desenvolvimento socioemocional da juventude brasileira.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908676" y="1028700"/>
            <a:ext cx="3892042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  <a:spcBef>
                <a:spcPct val="0"/>
              </a:spcBef>
            </a:pPr>
            <a:r>
              <a:rPr lang="en-US" b="true" sz="2300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Educação &amp; Inclusão Social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1775150"/>
            <a:ext cx="6852135" cy="1375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60"/>
              </a:lnSpc>
            </a:pP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IMPACTO</a:t>
            </a: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 PARA O BRASIL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777014"/>
            <a:ext cx="696536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 6.461/2019 - ESTATUTO DO APRENDIZ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0" y="0"/>
            <a:ext cx="243604" cy="10287000"/>
            <a:chOff x="0" y="0"/>
            <a:chExt cx="64159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1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64159">
                  <a:moveTo>
                    <a:pt x="0" y="0"/>
                  </a:moveTo>
                  <a:lnTo>
                    <a:pt x="64159" y="0"/>
                  </a:lnTo>
                  <a:lnTo>
                    <a:pt x="641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6415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326090" y="0"/>
            <a:ext cx="252653" cy="10287000"/>
            <a:chOff x="0" y="0"/>
            <a:chExt cx="66542" cy="27093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542" cy="2709333"/>
            </a:xfrm>
            <a:custGeom>
              <a:avLst/>
              <a:gdLst/>
              <a:ahLst/>
              <a:cxnLst/>
              <a:rect r="r" b="b" t="t" l="l"/>
              <a:pathLst>
                <a:path h="2709333" w="66542">
                  <a:moveTo>
                    <a:pt x="0" y="0"/>
                  </a:moveTo>
                  <a:lnTo>
                    <a:pt x="66542" y="0"/>
                  </a:lnTo>
                  <a:lnTo>
                    <a:pt x="6654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66542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702568" y="0"/>
            <a:ext cx="214553" cy="10287000"/>
            <a:chOff x="0" y="0"/>
            <a:chExt cx="56508" cy="27093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6508" cy="2709333"/>
            </a:xfrm>
            <a:custGeom>
              <a:avLst/>
              <a:gdLst/>
              <a:ahLst/>
              <a:cxnLst/>
              <a:rect r="r" b="b" t="t" l="l"/>
              <a:pathLst>
                <a:path h="2709333" w="56508">
                  <a:moveTo>
                    <a:pt x="0" y="0"/>
                  </a:moveTo>
                  <a:lnTo>
                    <a:pt x="56508" y="0"/>
                  </a:lnTo>
                  <a:lnTo>
                    <a:pt x="565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56508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10800000">
            <a:off x="1069816" y="0"/>
            <a:ext cx="217531" cy="10287000"/>
            <a:chOff x="0" y="0"/>
            <a:chExt cx="57292" cy="270933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72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57292">
                  <a:moveTo>
                    <a:pt x="0" y="0"/>
                  </a:moveTo>
                  <a:lnTo>
                    <a:pt x="57292" y="0"/>
                  </a:lnTo>
                  <a:lnTo>
                    <a:pt x="572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57292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10800000">
            <a:off x="1819866" y="0"/>
            <a:ext cx="185113" cy="10287000"/>
            <a:chOff x="0" y="0"/>
            <a:chExt cx="48754" cy="270933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8754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754">
                  <a:moveTo>
                    <a:pt x="0" y="0"/>
                  </a:moveTo>
                  <a:lnTo>
                    <a:pt x="48754" y="0"/>
                  </a:lnTo>
                  <a:lnTo>
                    <a:pt x="4875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48754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10800000">
            <a:off x="1439746" y="0"/>
            <a:ext cx="191881" cy="10287000"/>
            <a:chOff x="0" y="0"/>
            <a:chExt cx="50537" cy="270933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0537" cy="2709333"/>
            </a:xfrm>
            <a:custGeom>
              <a:avLst/>
              <a:gdLst/>
              <a:ahLst/>
              <a:cxnLst/>
              <a:rect r="r" b="b" t="t" l="l"/>
              <a:pathLst>
                <a:path h="2709333" w="50537">
                  <a:moveTo>
                    <a:pt x="0" y="0"/>
                  </a:moveTo>
                  <a:lnTo>
                    <a:pt x="50537" y="0"/>
                  </a:lnTo>
                  <a:lnTo>
                    <a:pt x="505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50537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10800000">
            <a:off x="2185954" y="0"/>
            <a:ext cx="177842" cy="10287000"/>
            <a:chOff x="0" y="0"/>
            <a:chExt cx="46839" cy="270933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6839" cy="2709333"/>
            </a:xfrm>
            <a:custGeom>
              <a:avLst/>
              <a:gdLst/>
              <a:ahLst/>
              <a:cxnLst/>
              <a:rect r="r" b="b" t="t" l="l"/>
              <a:pathLst>
                <a:path h="2709333" w="46839">
                  <a:moveTo>
                    <a:pt x="0" y="0"/>
                  </a:moveTo>
                  <a:lnTo>
                    <a:pt x="46839" y="0"/>
                  </a:lnTo>
                  <a:lnTo>
                    <a:pt x="468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4683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10800000">
            <a:off x="2544771" y="0"/>
            <a:ext cx="177842" cy="10287000"/>
            <a:chOff x="0" y="0"/>
            <a:chExt cx="46839" cy="270933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6839" cy="2709333"/>
            </a:xfrm>
            <a:custGeom>
              <a:avLst/>
              <a:gdLst/>
              <a:ahLst/>
              <a:cxnLst/>
              <a:rect r="r" b="b" t="t" l="l"/>
              <a:pathLst>
                <a:path h="2709333" w="46839">
                  <a:moveTo>
                    <a:pt x="0" y="0"/>
                  </a:moveTo>
                  <a:lnTo>
                    <a:pt x="46839" y="0"/>
                  </a:lnTo>
                  <a:lnTo>
                    <a:pt x="468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28575"/>
              <a:ext cx="4683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-10800000">
            <a:off x="2913112" y="0"/>
            <a:ext cx="118344" cy="10287000"/>
            <a:chOff x="0" y="0"/>
            <a:chExt cx="31169" cy="270933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1169" cy="2709333"/>
            </a:xfrm>
            <a:custGeom>
              <a:avLst/>
              <a:gdLst/>
              <a:ahLst/>
              <a:cxnLst/>
              <a:rect r="r" b="b" t="t" l="l"/>
              <a:pathLst>
                <a:path h="2709333" w="31169">
                  <a:moveTo>
                    <a:pt x="0" y="0"/>
                  </a:moveTo>
                  <a:lnTo>
                    <a:pt x="31169" y="0"/>
                  </a:lnTo>
                  <a:lnTo>
                    <a:pt x="311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3116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-10800000">
            <a:off x="3270281" y="0"/>
            <a:ext cx="83291" cy="10287000"/>
            <a:chOff x="0" y="0"/>
            <a:chExt cx="21937" cy="2709333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1937" cy="2709333"/>
            </a:xfrm>
            <a:custGeom>
              <a:avLst/>
              <a:gdLst/>
              <a:ahLst/>
              <a:cxnLst/>
              <a:rect r="r" b="b" t="t" l="l"/>
              <a:pathLst>
                <a:path h="2709333" w="21937">
                  <a:moveTo>
                    <a:pt x="0" y="0"/>
                  </a:moveTo>
                  <a:lnTo>
                    <a:pt x="21937" y="0"/>
                  </a:lnTo>
                  <a:lnTo>
                    <a:pt x="219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21937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-10800000">
            <a:off x="3610457" y="0"/>
            <a:ext cx="60286" cy="10287000"/>
            <a:chOff x="0" y="0"/>
            <a:chExt cx="15878" cy="270933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587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5878">
                  <a:moveTo>
                    <a:pt x="0" y="0"/>
                  </a:moveTo>
                  <a:lnTo>
                    <a:pt x="15878" y="0"/>
                  </a:lnTo>
                  <a:lnTo>
                    <a:pt x="1587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28575"/>
              <a:ext cx="15878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-10800000">
            <a:off x="3981934" y="0"/>
            <a:ext cx="47625" cy="10287000"/>
            <a:chOff x="0" y="0"/>
            <a:chExt cx="12543" cy="2709333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2543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543">
                  <a:moveTo>
                    <a:pt x="0" y="0"/>
                  </a:moveTo>
                  <a:lnTo>
                    <a:pt x="12543" y="0"/>
                  </a:lnTo>
                  <a:lnTo>
                    <a:pt x="125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28575"/>
              <a:ext cx="12543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028700" y="2864810"/>
            <a:ext cx="7839417" cy="6172874"/>
            <a:chOff x="0" y="0"/>
            <a:chExt cx="1467673" cy="1155667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467673" cy="1155667"/>
            </a:xfrm>
            <a:custGeom>
              <a:avLst/>
              <a:gdLst/>
              <a:ahLst/>
              <a:cxnLst/>
              <a:rect r="r" b="b" t="t" l="l"/>
              <a:pathLst>
                <a:path h="1155667" w="1467673">
                  <a:moveTo>
                    <a:pt x="0" y="0"/>
                  </a:moveTo>
                  <a:lnTo>
                    <a:pt x="1467673" y="0"/>
                  </a:lnTo>
                  <a:lnTo>
                    <a:pt x="1467673" y="1155667"/>
                  </a:lnTo>
                  <a:lnTo>
                    <a:pt x="0" y="1155667"/>
                  </a:lnTo>
                  <a:close/>
                </a:path>
              </a:pathLst>
            </a:custGeom>
            <a:blipFill>
              <a:blip r:embed="rId2"/>
              <a:stretch>
                <a:fillRect l="0" t="-67685" r="0" b="-1644"/>
              </a:stretch>
            </a:blipFill>
          </p:spPr>
        </p:sp>
      </p:grpSp>
      <p:sp>
        <p:nvSpPr>
          <p:cNvPr name="TextBox 40" id="40"/>
          <p:cNvSpPr txBox="true"/>
          <p:nvPr/>
        </p:nvSpPr>
        <p:spPr>
          <a:xfrm rot="0">
            <a:off x="9820617" y="3272589"/>
            <a:ext cx="2218244" cy="752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27"/>
              </a:lnSpc>
            </a:pPr>
            <a:r>
              <a:rPr lang="en-US" b="true" sz="2523" spc="-100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Transformação Real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245434" y="3272589"/>
            <a:ext cx="4808160" cy="2257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27"/>
              </a:lnSpc>
            </a:pPr>
            <a:r>
              <a:rPr lang="en-US" sz="2523" spc="-100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"Oportunidade é o primeiro passo para transformar destinos."</a:t>
            </a:r>
          </a:p>
          <a:p>
            <a:pPr algn="l" marL="0" indent="0" lvl="0">
              <a:lnSpc>
                <a:spcPts val="3027"/>
              </a:lnSpc>
            </a:pPr>
            <a:r>
              <a:rPr lang="en-US" sz="2523" spc="-100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Cada jovem aprendiz representa uma história de superação, dignidade e futuro construído com trabalho e educação.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9820617" y="6261766"/>
            <a:ext cx="2218244" cy="752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27"/>
              </a:lnSpc>
            </a:pPr>
            <a:r>
              <a:rPr lang="en-US" b="true" sz="2523" spc="-100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Uma Geração em Movimento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245434" y="6261766"/>
            <a:ext cx="4808160" cy="1504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27"/>
              </a:lnSpc>
            </a:pPr>
            <a:r>
              <a:rPr lang="en-US" sz="2523" spc="-100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O Estatuto do Aprendiz não cria apenas vagas. Cria perspectivas, dignidade e oportunidades para milhões de jovens brasileiros.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28700" y="1775150"/>
            <a:ext cx="9554296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60"/>
              </a:lnSpc>
            </a:pP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MAIS</a:t>
            </a: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 QUE UMA LEI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28700" y="777014"/>
            <a:ext cx="696536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 6.461/2019 - ESTATUTO DO APRENDIZ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197036" y="1769784"/>
            <a:ext cx="7395797" cy="4402416"/>
            <a:chOff x="0" y="0"/>
            <a:chExt cx="1058152" cy="6298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58152" cy="629875"/>
            </a:xfrm>
            <a:custGeom>
              <a:avLst/>
              <a:gdLst/>
              <a:ahLst/>
              <a:cxnLst/>
              <a:rect r="r" b="b" t="t" l="l"/>
              <a:pathLst>
                <a:path h="629875" w="1058152">
                  <a:moveTo>
                    <a:pt x="0" y="0"/>
                  </a:moveTo>
                  <a:lnTo>
                    <a:pt x="1058152" y="0"/>
                  </a:lnTo>
                  <a:lnTo>
                    <a:pt x="1058152" y="629875"/>
                  </a:lnTo>
                  <a:lnTo>
                    <a:pt x="0" y="629875"/>
                  </a:lnTo>
                  <a:close/>
                </a:path>
              </a:pathLst>
            </a:custGeom>
            <a:blipFill>
              <a:blip r:embed="rId2"/>
              <a:stretch>
                <a:fillRect l="-21610" t="0" r="-2161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4799384"/>
            <a:ext cx="3842497" cy="3911329"/>
            <a:chOff x="0" y="0"/>
            <a:chExt cx="595303" cy="6059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95303" cy="605967"/>
            </a:xfrm>
            <a:custGeom>
              <a:avLst/>
              <a:gdLst/>
              <a:ahLst/>
              <a:cxnLst/>
              <a:rect r="r" b="b" t="t" l="l"/>
              <a:pathLst>
                <a:path h="605967" w="595303">
                  <a:moveTo>
                    <a:pt x="0" y="0"/>
                  </a:moveTo>
                  <a:lnTo>
                    <a:pt x="595303" y="0"/>
                  </a:lnTo>
                  <a:lnTo>
                    <a:pt x="595303" y="605967"/>
                  </a:lnTo>
                  <a:lnTo>
                    <a:pt x="0" y="605967"/>
                  </a:lnTo>
                  <a:close/>
                </a:path>
              </a:pathLst>
            </a:custGeom>
            <a:blipFill>
              <a:blip r:embed="rId3"/>
              <a:stretch>
                <a:fillRect l="-26373" t="0" r="-26373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2614586"/>
            <a:ext cx="9400556" cy="1702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06"/>
              </a:lnSpc>
            </a:pPr>
            <a:r>
              <a:rPr lang="en-US" b="true" sz="5382" spc="-344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FORTALECER A APRENDIZAGEM É INVESTIR NO FUTURO DO BRASIL.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728713" y="5030180"/>
            <a:ext cx="3610808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  <a:spcBef>
                <a:spcPct val="0"/>
              </a:spcBef>
            </a:pPr>
            <a:r>
              <a:rPr lang="en-US" b="true" sz="2300" spc="-92" strike="noStrike" u="none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"O Estatuto do Aprendiz não cria apenas vagas. Cria perspectivas, dignidade e oportunidades para milhões de jovens brasileiros."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728978" y="7800975"/>
            <a:ext cx="11416553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  <a:spcBef>
                <a:spcPct val="0"/>
              </a:spcBef>
            </a:pPr>
            <a:r>
              <a:rPr lang="en-US" sz="2300" spc="-92" strike="noStrike" u="non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Trabalho protegido. Qualificação. Futuro. Uma política pública que transforma trajetórias e impulsiona o desenvolvimento do Brasil.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777014"/>
            <a:ext cx="696536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 6.461/2019 - ESTATUTO DO APRENDIZ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10800000">
            <a:off x="16567980" y="8710713"/>
            <a:ext cx="1382639" cy="1322982"/>
          </a:xfrm>
          <a:custGeom>
            <a:avLst/>
            <a:gdLst/>
            <a:ahLst/>
            <a:cxnLst/>
            <a:rect r="r" b="b" t="t" l="l"/>
            <a:pathLst>
              <a:path h="1322982" w="1382639">
                <a:moveTo>
                  <a:pt x="0" y="0"/>
                </a:moveTo>
                <a:lnTo>
                  <a:pt x="1382640" y="0"/>
                </a:lnTo>
                <a:lnTo>
                  <a:pt x="1382640" y="1322983"/>
                </a:lnTo>
                <a:lnTo>
                  <a:pt x="0" y="132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6" r="0" b="-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6" t="0" r="0" b="-115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09856" y="898235"/>
            <a:ext cx="15868288" cy="4558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309"/>
              </a:lnSpc>
              <a:spcBef>
                <a:spcPct val="0"/>
              </a:spcBef>
            </a:pPr>
            <a:r>
              <a:rPr lang="en-US" b="true" sz="26649" spc="-1705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1.000.000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80299" y="5141931"/>
            <a:ext cx="4062164" cy="1160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550"/>
              </a:lnSpc>
              <a:spcBef>
                <a:spcPct val="0"/>
              </a:spcBef>
            </a:pPr>
            <a:r>
              <a:rPr lang="en-US" b="true" sz="6822" spc="-436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DE NOVAS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75889" y="1357537"/>
            <a:ext cx="813622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19"/>
              </a:lnSpc>
              <a:spcBef>
                <a:spcPct val="0"/>
              </a:spcBef>
            </a:pPr>
            <a:r>
              <a:rPr lang="en-US" b="true" sz="2299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TRABALHO PROTEGIDO. QUALIFICAÇÃO. FUTURO.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714994" y="5141931"/>
            <a:ext cx="6994235" cy="1160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550"/>
              </a:lnSpc>
              <a:spcBef>
                <a:spcPct val="0"/>
              </a:spcBef>
            </a:pPr>
            <a:r>
              <a:rPr lang="en-US" b="true" sz="6822" spc="-436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OPORTUNIDADES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810260"/>
            <a:ext cx="696536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 6.461/2019 - ESTATUTO DO APRENDIZ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711816" y="3985270"/>
            <a:ext cx="8564491" cy="6476896"/>
          </a:xfrm>
          <a:custGeom>
            <a:avLst/>
            <a:gdLst/>
            <a:ahLst/>
            <a:cxnLst/>
            <a:rect r="r" b="b" t="t" l="l"/>
            <a:pathLst>
              <a:path h="6476896" w="8564491">
                <a:moveTo>
                  <a:pt x="0" y="0"/>
                </a:moveTo>
                <a:lnTo>
                  <a:pt x="8564491" y="0"/>
                </a:lnTo>
                <a:lnTo>
                  <a:pt x="8564491" y="6476897"/>
                </a:lnTo>
                <a:lnTo>
                  <a:pt x="0" y="6476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390766" y="8497075"/>
            <a:ext cx="657309" cy="657309"/>
          </a:xfrm>
          <a:custGeom>
            <a:avLst/>
            <a:gdLst/>
            <a:ahLst/>
            <a:cxnLst/>
            <a:rect r="r" b="b" t="t" l="l"/>
            <a:pathLst>
              <a:path h="657309" w="657309">
                <a:moveTo>
                  <a:pt x="0" y="0"/>
                </a:moveTo>
                <a:lnTo>
                  <a:pt x="657309" y="0"/>
                </a:lnTo>
                <a:lnTo>
                  <a:pt x="657309" y="657309"/>
                </a:lnTo>
                <a:lnTo>
                  <a:pt x="0" y="6573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376376" y="9421098"/>
            <a:ext cx="686088" cy="686088"/>
          </a:xfrm>
          <a:custGeom>
            <a:avLst/>
            <a:gdLst/>
            <a:ahLst/>
            <a:cxnLst/>
            <a:rect r="r" b="b" t="t" l="l"/>
            <a:pathLst>
              <a:path h="686088" w="686088">
                <a:moveTo>
                  <a:pt x="0" y="0"/>
                </a:moveTo>
                <a:lnTo>
                  <a:pt x="686088" y="0"/>
                </a:lnTo>
                <a:lnTo>
                  <a:pt x="686088" y="686088"/>
                </a:lnTo>
                <a:lnTo>
                  <a:pt x="0" y="686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7405155" y="7573052"/>
            <a:ext cx="657309" cy="657309"/>
          </a:xfrm>
          <a:custGeom>
            <a:avLst/>
            <a:gdLst/>
            <a:ahLst/>
            <a:cxnLst/>
            <a:rect r="r" b="b" t="t" l="l"/>
            <a:pathLst>
              <a:path h="657309" w="657309">
                <a:moveTo>
                  <a:pt x="0" y="0"/>
                </a:moveTo>
                <a:lnTo>
                  <a:pt x="657309" y="0"/>
                </a:lnTo>
                <a:lnTo>
                  <a:pt x="657309" y="657309"/>
                </a:lnTo>
                <a:lnTo>
                  <a:pt x="0" y="6573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3" id="13"/>
          <p:cNvSpPr txBox="true"/>
          <p:nvPr/>
        </p:nvSpPr>
        <p:spPr>
          <a:xfrm rot="0">
            <a:off x="14381945" y="8572500"/>
            <a:ext cx="2877355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(11) 2068-6214</a:t>
            </a:r>
          </a:p>
          <a:p>
            <a:pPr algn="r" marL="0" indent="0" lvl="0">
              <a:lnSpc>
                <a:spcPts val="2760"/>
              </a:lnSpc>
              <a:spcBef>
                <a:spcPct val="0"/>
              </a:spcBef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(61) 3532-2357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249707" y="9601200"/>
            <a:ext cx="5009593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760"/>
              </a:lnSpc>
              <a:spcBef>
                <a:spcPct val="0"/>
              </a:spcBef>
            </a:pPr>
            <a:r>
              <a:rPr lang="en-US" sz="2300" spc="-92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1" tooltip="http://www.febraeda.org.br"/>
              </a:rPr>
              <a:t>www.</a:t>
            </a:r>
            <a:r>
              <a:rPr lang="en-US" sz="2300" spc="-92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2" tooltip="http://www.febraeda.org.br"/>
              </a:rPr>
              <a:t>febraeda</a:t>
            </a:r>
            <a:r>
              <a:rPr lang="en-US" sz="2300" spc="-92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3" tooltip="http://www.febraeda.org.br"/>
              </a:rPr>
              <a:t>.</a:t>
            </a:r>
            <a:r>
              <a:rPr lang="en-US" sz="2300" spc="-92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4" tooltip="http://www.febraeda.org.br"/>
              </a:rPr>
              <a:t>org</a:t>
            </a:r>
            <a:r>
              <a:rPr lang="en-US" sz="2300" spc="-92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5" tooltip="http://www.febraeda.org.br"/>
              </a:rPr>
              <a:t>.</a:t>
            </a:r>
            <a:r>
              <a:rPr lang="en-US" sz="2300" spc="-92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6" tooltip="http://www.febraeda.org.br"/>
              </a:rPr>
              <a:t>br</a:t>
            </a:r>
          </a:p>
          <a:p>
            <a:pPr algn="r" marL="0" indent="0" lvl="0">
              <a:lnSpc>
                <a:spcPts val="2760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2184465" y="7573052"/>
            <a:ext cx="5074835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759"/>
              </a:lnSpc>
              <a:spcBef>
                <a:spcPct val="0"/>
              </a:spcBef>
            </a:pPr>
            <a:r>
              <a:rPr lang="en-US" sz="2299" spc="-91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7" tooltip="mailto:febraeda@febraeda.org.br"/>
              </a:rPr>
              <a:t>febraeda@febraeda.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8" tooltip="mailto:febraeda@febraeda.org.br"/>
              </a:rPr>
              <a:t>o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9" tooltip="mailto:febraeda@febraeda.org.br"/>
              </a:rPr>
              <a:t>rg.br</a:t>
            </a:r>
          </a:p>
          <a:p>
            <a:pPr algn="r" marL="0" indent="0" lvl="0">
              <a:lnSpc>
                <a:spcPts val="2759"/>
              </a:lnSpc>
              <a:spcBef>
                <a:spcPct val="0"/>
              </a:spcBef>
            </a:pP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0" tooltip="mailto:superintendencia@febraeda.org.br"/>
              </a:rPr>
              <a:t>superi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1" tooltip="mailto:superintendencia@febraeda.org.br"/>
              </a:rPr>
              <a:t>nt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2" tooltip="mailto:superintendencia@febraeda.org.br"/>
              </a:rPr>
              <a:t>endenci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3" tooltip="mailto:superintendencia@febraeda.org.br"/>
              </a:rPr>
              <a:t>a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4" tooltip="mailto:superintendencia@febraeda.org.br"/>
              </a:rPr>
              <a:t>@febraeda.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5" tooltip="mailto:superintendencia@febraeda.org.br"/>
              </a:rPr>
              <a:t>o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6" tooltip="mailto:superintendencia@febraeda.org.br"/>
              </a:rPr>
              <a:t>rg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7" tooltip="mailto:superintendencia@febraeda.org.br"/>
              </a:rPr>
              <a:t>.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8" tooltip="mailto:superintendencia@febraeda.org.br"/>
              </a:rPr>
              <a:t>br</a:t>
            </a:r>
          </a:p>
          <a:p>
            <a:pPr algn="r" marL="0" indent="0" lvl="0">
              <a:lnSpc>
                <a:spcPts val="27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1706788">
            <a:off x="8932698" y="7109909"/>
            <a:ext cx="527331" cy="3177982"/>
            <a:chOff x="0" y="0"/>
            <a:chExt cx="138886" cy="8369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8886" cy="836999"/>
            </a:xfrm>
            <a:custGeom>
              <a:avLst/>
              <a:gdLst/>
              <a:ahLst/>
              <a:cxnLst/>
              <a:rect r="r" b="b" t="t" l="l"/>
              <a:pathLst>
                <a:path h="836999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836999"/>
                  </a:lnTo>
                  <a:lnTo>
                    <a:pt x="0" y="836999"/>
                  </a:lnTo>
                  <a:close/>
                </a:path>
              </a:pathLst>
            </a:custGeom>
            <a:solidFill>
              <a:srgbClr val="FFFA4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38886" cy="875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711180">
            <a:off x="8934322" y="4774379"/>
            <a:ext cx="527331" cy="3177982"/>
            <a:chOff x="0" y="0"/>
            <a:chExt cx="138886" cy="8369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8886" cy="836999"/>
            </a:xfrm>
            <a:custGeom>
              <a:avLst/>
              <a:gdLst/>
              <a:ahLst/>
              <a:cxnLst/>
              <a:rect r="r" b="b" t="t" l="l"/>
              <a:pathLst>
                <a:path h="836999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836999"/>
                  </a:lnTo>
                  <a:lnTo>
                    <a:pt x="0" y="836999"/>
                  </a:lnTo>
                  <a:close/>
                </a:path>
              </a:pathLst>
            </a:custGeom>
            <a:solidFill>
              <a:srgbClr val="FFFA4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38886" cy="875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1674790">
            <a:off x="9499063" y="5556305"/>
            <a:ext cx="2807428" cy="6051773"/>
            <a:chOff x="0" y="0"/>
            <a:chExt cx="739405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39405" cy="1593883"/>
            </a:xfrm>
            <a:custGeom>
              <a:avLst/>
              <a:gdLst/>
              <a:ahLst/>
              <a:cxnLst/>
              <a:rect r="r" b="b" t="t" l="l"/>
              <a:pathLst>
                <a:path h="1593883" w="739405">
                  <a:moveTo>
                    <a:pt x="0" y="0"/>
                  </a:moveTo>
                  <a:lnTo>
                    <a:pt x="739405" y="0"/>
                  </a:lnTo>
                  <a:lnTo>
                    <a:pt x="739405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739405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1461556">
            <a:off x="11249389" y="7607117"/>
            <a:ext cx="2715549" cy="4022230"/>
            <a:chOff x="0" y="0"/>
            <a:chExt cx="715206" cy="10593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15206" cy="1059353"/>
            </a:xfrm>
            <a:custGeom>
              <a:avLst/>
              <a:gdLst/>
              <a:ahLst/>
              <a:cxnLst/>
              <a:rect r="r" b="b" t="t" l="l"/>
              <a:pathLst>
                <a:path h="1059353" w="715206">
                  <a:moveTo>
                    <a:pt x="0" y="0"/>
                  </a:moveTo>
                  <a:lnTo>
                    <a:pt x="715206" y="0"/>
                  </a:lnTo>
                  <a:lnTo>
                    <a:pt x="715206" y="1059353"/>
                  </a:lnTo>
                  <a:lnTo>
                    <a:pt x="0" y="1059353"/>
                  </a:lnTo>
                  <a:close/>
                </a:path>
              </a:pathLst>
            </a:custGeom>
            <a:solidFill>
              <a:srgbClr val="FDFA4B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715206" cy="10974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1740697">
            <a:off x="10783292" y="7383232"/>
            <a:ext cx="801303" cy="1236156"/>
            <a:chOff x="0" y="0"/>
            <a:chExt cx="211043" cy="32557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11043" cy="325572"/>
            </a:xfrm>
            <a:custGeom>
              <a:avLst/>
              <a:gdLst/>
              <a:ahLst/>
              <a:cxnLst/>
              <a:rect r="r" b="b" t="t" l="l"/>
              <a:pathLst>
                <a:path h="325572" w="211043">
                  <a:moveTo>
                    <a:pt x="0" y="0"/>
                  </a:moveTo>
                  <a:lnTo>
                    <a:pt x="211043" y="0"/>
                  </a:lnTo>
                  <a:lnTo>
                    <a:pt x="211043" y="325572"/>
                  </a:lnTo>
                  <a:lnTo>
                    <a:pt x="0" y="325572"/>
                  </a:lnTo>
                  <a:close/>
                </a:path>
              </a:pathLst>
            </a:custGeom>
            <a:solidFill>
              <a:srgbClr val="FDFA4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11043" cy="3636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1723615">
            <a:off x="7633898" y="-1252208"/>
            <a:ext cx="2397808" cy="8737838"/>
            <a:chOff x="0" y="0"/>
            <a:chExt cx="631521" cy="230132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1521" cy="2301323"/>
            </a:xfrm>
            <a:custGeom>
              <a:avLst/>
              <a:gdLst/>
              <a:ahLst/>
              <a:cxnLst/>
              <a:rect r="r" b="b" t="t" l="l"/>
              <a:pathLst>
                <a:path h="2301323" w="631521">
                  <a:moveTo>
                    <a:pt x="0" y="0"/>
                  </a:moveTo>
                  <a:lnTo>
                    <a:pt x="631521" y="0"/>
                  </a:lnTo>
                  <a:lnTo>
                    <a:pt x="631521" y="2301323"/>
                  </a:lnTo>
                  <a:lnTo>
                    <a:pt x="0" y="2301323"/>
                  </a:ln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631521" cy="23394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1723615">
            <a:off x="9324217" y="-1316205"/>
            <a:ext cx="3811908" cy="4680202"/>
            <a:chOff x="0" y="0"/>
            <a:chExt cx="1003959" cy="12326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03959" cy="1232646"/>
            </a:xfrm>
            <a:custGeom>
              <a:avLst/>
              <a:gdLst/>
              <a:ahLst/>
              <a:cxnLst/>
              <a:rect r="r" b="b" t="t" l="l"/>
              <a:pathLst>
                <a:path h="1232646" w="1003959">
                  <a:moveTo>
                    <a:pt x="0" y="0"/>
                  </a:moveTo>
                  <a:lnTo>
                    <a:pt x="1003959" y="0"/>
                  </a:lnTo>
                  <a:lnTo>
                    <a:pt x="1003959" y="1232646"/>
                  </a:lnTo>
                  <a:lnTo>
                    <a:pt x="0" y="1232646"/>
                  </a:lnTo>
                  <a:close/>
                </a:path>
              </a:pathLst>
            </a:custGeom>
            <a:solidFill>
              <a:srgbClr val="FDFA4B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003959" cy="12707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10800000">
            <a:off x="9849618" y="0"/>
            <a:ext cx="8438382" cy="10287000"/>
            <a:chOff x="0" y="0"/>
            <a:chExt cx="735371" cy="896471"/>
          </a:xfrm>
        </p:grpSpPr>
        <p:sp>
          <p:nvSpPr>
            <p:cNvPr name="Freeform 24" id="24"/>
            <p:cNvSpPr/>
            <p:nvPr/>
          </p:nvSpPr>
          <p:spPr>
            <a:xfrm flipH="false" flipV="false" rot="-10800000">
              <a:off x="0" y="0"/>
              <a:ext cx="735371" cy="896471"/>
            </a:xfrm>
            <a:custGeom>
              <a:avLst/>
              <a:gdLst/>
              <a:ahLst/>
              <a:cxnLst/>
              <a:rect r="r" b="b" t="t" l="l"/>
              <a:pathLst>
                <a:path h="896471" w="735371">
                  <a:moveTo>
                    <a:pt x="203200" y="896471"/>
                  </a:moveTo>
                  <a:lnTo>
                    <a:pt x="735371" y="896471"/>
                  </a:lnTo>
                  <a:lnTo>
                    <a:pt x="735371" y="0"/>
                  </a:lnTo>
                  <a:lnTo>
                    <a:pt x="203200" y="0"/>
                  </a:lnTo>
                  <a:lnTo>
                    <a:pt x="0" y="448235"/>
                  </a:lnTo>
                  <a:lnTo>
                    <a:pt x="203200" y="896471"/>
                  </a:lnTo>
                  <a:close/>
                </a:path>
              </a:pathLst>
            </a:custGeom>
            <a:blipFill>
              <a:blip r:embed="rId2"/>
              <a:stretch>
                <a:fillRect l="-50925" t="0" r="-64890" b="0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530701" y="367209"/>
            <a:ext cx="1382639" cy="1322982"/>
          </a:xfrm>
          <a:custGeom>
            <a:avLst/>
            <a:gdLst/>
            <a:ahLst/>
            <a:cxnLst/>
            <a:rect r="r" b="b" t="t" l="l"/>
            <a:pathLst>
              <a:path h="1322982" w="1382639">
                <a:moveTo>
                  <a:pt x="0" y="0"/>
                </a:moveTo>
                <a:lnTo>
                  <a:pt x="1382640" y="0"/>
                </a:lnTo>
                <a:lnTo>
                  <a:pt x="1382640" y="1322982"/>
                </a:lnTo>
                <a:lnTo>
                  <a:pt x="0" y="1322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530701" y="3627736"/>
            <a:ext cx="7442602" cy="2190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16"/>
              </a:lnSpc>
            </a:pPr>
            <a:r>
              <a:rPr lang="en-US" b="true" sz="5196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Esclarecendo pontos fundamentais sobre o Estatuto do Aprendiz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30701" y="6091881"/>
            <a:ext cx="6295735" cy="495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97"/>
              </a:lnSpc>
            </a:pPr>
            <a:r>
              <a:rPr lang="en-US" b="true" sz="2997" spc="431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PL 6.461/2019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30701" y="8915400"/>
            <a:ext cx="7107872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27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Segurança Jurídica e Compromisso Social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766719">
            <a:off x="6143019" y="5201017"/>
            <a:ext cx="1981522" cy="6051773"/>
            <a:chOff x="0" y="0"/>
            <a:chExt cx="521882" cy="15938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1882" cy="1593883"/>
            </a:xfrm>
            <a:custGeom>
              <a:avLst/>
              <a:gdLst/>
              <a:ahLst/>
              <a:cxnLst/>
              <a:rect r="r" b="b" t="t" l="l"/>
              <a:pathLst>
                <a:path h="1593883" w="521882">
                  <a:moveTo>
                    <a:pt x="0" y="0"/>
                  </a:moveTo>
                  <a:lnTo>
                    <a:pt x="521882" y="0"/>
                  </a:lnTo>
                  <a:lnTo>
                    <a:pt x="521882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DFA4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21882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766719">
            <a:off x="4561991" y="6458020"/>
            <a:ext cx="2022192" cy="6051773"/>
            <a:chOff x="0" y="0"/>
            <a:chExt cx="532594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2594" cy="1593883"/>
            </a:xfrm>
            <a:custGeom>
              <a:avLst/>
              <a:gdLst/>
              <a:ahLst/>
              <a:cxnLst/>
              <a:rect r="r" b="b" t="t" l="l"/>
              <a:pathLst>
                <a:path h="1593883" w="532594">
                  <a:moveTo>
                    <a:pt x="0" y="0"/>
                  </a:moveTo>
                  <a:lnTo>
                    <a:pt x="532594" y="0"/>
                  </a:lnTo>
                  <a:lnTo>
                    <a:pt x="532594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532594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0"/>
            <a:ext cx="8015798" cy="10287000"/>
            <a:chOff x="0" y="0"/>
            <a:chExt cx="698544" cy="8964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98544" cy="896471"/>
            </a:xfrm>
            <a:custGeom>
              <a:avLst/>
              <a:gdLst/>
              <a:ahLst/>
              <a:cxnLst/>
              <a:rect r="r" b="b" t="t" l="l"/>
              <a:pathLst>
                <a:path h="896471" w="698544">
                  <a:moveTo>
                    <a:pt x="495344" y="0"/>
                  </a:moveTo>
                  <a:lnTo>
                    <a:pt x="0" y="0"/>
                  </a:lnTo>
                  <a:lnTo>
                    <a:pt x="0" y="896471"/>
                  </a:lnTo>
                  <a:lnTo>
                    <a:pt x="495344" y="896471"/>
                  </a:lnTo>
                  <a:lnTo>
                    <a:pt x="698544" y="448235"/>
                  </a:lnTo>
                  <a:lnTo>
                    <a:pt x="495344" y="0"/>
                  </a:lnTo>
                  <a:close/>
                </a:path>
              </a:pathLst>
            </a:custGeom>
            <a:blipFill>
              <a:blip r:embed="rId2"/>
              <a:stretch>
                <a:fillRect l="-1895" t="0" r="-1895" b="0"/>
              </a:stretch>
            </a:blipFill>
          </p:spPr>
        </p:sp>
      </p:grpSp>
      <p:sp>
        <p:nvSpPr>
          <p:cNvPr name="AutoShape 10" id="10"/>
          <p:cNvSpPr/>
          <p:nvPr/>
        </p:nvSpPr>
        <p:spPr>
          <a:xfrm flipV="true">
            <a:off x="9714491" y="4201061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9714491" y="2142709"/>
            <a:ext cx="7544809" cy="180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Apresentação e Contexto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14491" y="4579155"/>
            <a:ext cx="6899211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58"/>
              </a:lnSpc>
            </a:pPr>
            <a:r>
              <a:rPr lang="en-US" sz="2298" spc="45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Desinformações sobre o PL 6.461/2019 geram preocupações infundadas no setor empregador. O objetivo desta apresentação é esclarecer 8 pontos principais, demonstrando que o projeto NÃO cria novas obrigações ou riscos para as empresas.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14491" y="6863442"/>
            <a:ext cx="6899211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58"/>
              </a:lnSpc>
            </a:pPr>
            <a:r>
              <a:rPr lang="en-US" sz="2298" spc="45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Mensagem principal: "PL 6.461/2019 consolida entendimentos jurídicos já existentes e reforça a segurança jurídica para empregadores e aprendizes, sem inovações que onerem o setor produtivo."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837" t="0" r="-83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1" id="11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488441" y="1741316"/>
            <a:ext cx="7544809" cy="180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Blindagem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Contra Negociação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88441" y="4040494"/>
            <a:ext cx="792029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Mito: "As novas regras impedem sindicatos de negociar cotas de aprendizagem, criando blindagem legal contra acordos coletivos."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104996" y="7086789"/>
            <a:ext cx="4818664" cy="32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95"/>
              </a:lnSpc>
            </a:pPr>
            <a:r>
              <a:rPr lang="en-US" b="true" sz="1925" spc="277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NÃO HÁ INOVAÇÃO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495271" y="7086789"/>
            <a:ext cx="4818664" cy="32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95"/>
              </a:lnSpc>
            </a:pPr>
            <a:r>
              <a:rPr lang="en-US" b="true" sz="1925" spc="277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DIREITO DO APRENDIZ REFORÇADO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104996" y="7549347"/>
            <a:ext cx="481866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223"/>
              </a:lnSpc>
            </a:pPr>
            <a:r>
              <a:rPr lang="en-US" sz="1852" spc="37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O STF no Tema 1046 já consolidou que cotas de aprendizagem são normas de ordem pública e não podem ser negociadas coletivamente. O PL 6.461/2019 apenas codifica esse entendimento.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495271" y="7549347"/>
            <a:ext cx="481866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223"/>
              </a:lnSpc>
            </a:pPr>
            <a:r>
              <a:rPr lang="en-US" sz="1852" spc="37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A proteção ao aprendiz já estava garantida pela jurisprudência consolidada. O projeto reforça a segurança jurídica para empresas que cumprem a cota, sem criar novas obrigações.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837" t="0" r="-83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O MITO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A VERDADE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4996" y="7558872"/>
            <a:ext cx="4818664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194"/>
              </a:lnSpc>
            </a:pPr>
            <a:r>
              <a:rPr lang="en-US" sz="1828" spc="36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"A lei cria risco de nulidade dos contratos de aprendizagem, expondo empresas a passivos trabalhistas inéditos."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95271" y="7558872"/>
            <a:ext cx="4818664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194"/>
              </a:lnSpc>
            </a:pPr>
            <a:r>
              <a:rPr lang="en-US" sz="1828" spc="36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NÃO HÁ INOVAÇÃO. O Art. 433-A apenas reforça a regra do art. 9º da CLT e do art. 47 do Decreto 9.579/2018. Contratos que não cumprem requisitos já eram nulos. Empresas que cumprem a cota têm plena segurança jurídica.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88441" y="1741316"/>
            <a:ext cx="7544809" cy="180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Nu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lidade do Contrato</a:t>
            </a:r>
          </a:p>
        </p:txBody>
      </p:sp>
      <p:sp>
        <p:nvSpPr>
          <p:cNvPr name="AutoShape 17" id="17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1488441" y="4040494"/>
            <a:ext cx="7920291" cy="157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20"/>
              </a:lnSpc>
            </a:pPr>
            <a:r>
              <a:rPr lang="en-US" sz="2100" spc="42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"O texto cria risco de nulidade dos contratos de aprendizagem" — Esta preocupação não tem fundamento. O PL 6.461/2019 apenas consolida regras já existentes, sem criar novos riscos para empresas que cumprem corretamente a cota legal.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837" t="0" r="-83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MITO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VERDADE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4996" y="7549347"/>
            <a:ext cx="4818664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58"/>
              </a:lnSpc>
            </a:pPr>
            <a:r>
              <a:rPr lang="en-US" sz="2298" spc="45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"A lei cria estabilidade inédita para aprendizes gestantes, impondo novas obrigações aos empregadores."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95271" y="7549347"/>
            <a:ext cx="4818664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58"/>
              </a:lnSpc>
            </a:pPr>
            <a:r>
              <a:rPr lang="en-US" sz="2298" spc="45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NÃO HÁ INOVAÇÃO. A estabilidade já é garantida pelo art. 7º, II do ADCT e pela Súmula 244, III do TST — válida mesmo em contratos temporários.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88441" y="1741316"/>
            <a:ext cx="12704264" cy="180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Estabi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lidade para 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Aprendiz Gestante</a:t>
            </a:r>
          </a:p>
        </p:txBody>
      </p:sp>
      <p:sp>
        <p:nvSpPr>
          <p:cNvPr name="AutoShape 17" id="17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1488441" y="4040494"/>
            <a:ext cx="7920291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 PL 6.461/2019 não cria nenhuma novidade neste tema. A estabilidade para aprendizes gestantes já é amplamente garantida pelo ordenamento jurídico brasileiro vigente.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true" rot="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592189" y="1418783"/>
                  </a:moveTo>
                  <a:lnTo>
                    <a:pt x="0" y="1418783"/>
                  </a:lnTo>
                  <a:lnTo>
                    <a:pt x="0" y="0"/>
                  </a:lnTo>
                  <a:lnTo>
                    <a:pt x="592189" y="0"/>
                  </a:lnTo>
                  <a:lnTo>
                    <a:pt x="795389" y="709391"/>
                  </a:lnTo>
                  <a:lnTo>
                    <a:pt x="592189" y="1418783"/>
                  </a:lnTo>
                  <a:close/>
                </a:path>
              </a:pathLst>
            </a:custGeom>
            <a:blipFill>
              <a:blip r:embed="rId2"/>
              <a:stretch>
                <a:fillRect l="-109620" t="0" r="-10962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4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88441" y="1741316"/>
            <a:ext cx="12704264" cy="270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Estabi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lidade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por Acidente</a:t>
            </a:r>
          </a:p>
          <a:p>
            <a:pPr algn="l" marL="0" indent="0" lvl="0">
              <a:lnSpc>
                <a:spcPts val="7095"/>
              </a:lnSpc>
            </a:pPr>
          </a:p>
        </p:txBody>
      </p:sp>
      <p:sp>
        <p:nvSpPr>
          <p:cNvPr name="AutoShape 10" id="10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1488441" y="4040494"/>
            <a:ext cx="792029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Mito: "A nova lei amplia estabilidade para aprendizes acidentados, criando nova obrigação para empregadores." Veja a verdade sobre essa afirmação.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A VERDADE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495271" y="7539822"/>
            <a:ext cx="4818664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54"/>
              </a:lnSpc>
            </a:pPr>
            <a:r>
              <a:rPr lang="en-US" sz="2045" spc="40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NÃO HÁ INOVAÇÃO. A Súmula 378 do TST já estende a garantia provisória de emprego a contratos por prazo determinado, incluindo aprendizes acidentados.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104996" y="7539822"/>
            <a:ext cx="4818664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54"/>
              </a:lnSpc>
            </a:pPr>
            <a:r>
              <a:rPr lang="en-US" sz="2045" spc="40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"A nova lei amplia a estabilidade provisória para aprendizes acidentados, gerando novos riscos trabalhistas para as empresas."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O MITO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A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91379" y="627450"/>
            <a:ext cx="7267921" cy="5073860"/>
          </a:xfrm>
          <a:custGeom>
            <a:avLst/>
            <a:gdLst/>
            <a:ahLst/>
            <a:cxnLst/>
            <a:rect r="r" b="b" t="t" l="l"/>
            <a:pathLst>
              <a:path h="5073860" w="7267921">
                <a:moveTo>
                  <a:pt x="0" y="0"/>
                </a:moveTo>
                <a:lnTo>
                  <a:pt x="7267921" y="0"/>
                </a:lnTo>
                <a:lnTo>
                  <a:pt x="7267921" y="5073860"/>
                </a:lnTo>
                <a:lnTo>
                  <a:pt x="0" y="5073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0025" r="0" b="-5069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777014"/>
            <a:ext cx="696536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 6.461/2019 - ESTATUTO DO APRENDIZ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60902" y="7085997"/>
            <a:ext cx="3367714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9"/>
              </a:lnSpc>
            </a:pPr>
            <a:r>
              <a:rPr lang="en-US" sz="2299" spc="-91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Consolidação das Leis do Trabalho estabelece as primeiras bases legais da aprendizagem profissional no Brasil.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60902" y="6159169"/>
            <a:ext cx="3366111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9"/>
              </a:lnSpc>
            </a:pPr>
            <a:r>
              <a:rPr lang="en-US" b="true" sz="2299" spc="-91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1943 – Origens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338331" y="7085997"/>
            <a:ext cx="3366111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9"/>
              </a:lnSpc>
            </a:pPr>
            <a:r>
              <a:rPr lang="en-US" sz="2299" spc="-91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Emenda Constitucional 20 e a Lei 10.097 consolidam e ampliam os direitos e obrigações da aprendizagem no país.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38331" y="6159169"/>
            <a:ext cx="3366111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9"/>
              </a:lnSpc>
            </a:pPr>
            <a:r>
              <a:rPr lang="en-US" b="true" sz="2299" spc="-91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1998/2000 – EC 20 e Lei 10.097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615760" y="7085997"/>
            <a:ext cx="3366111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9"/>
              </a:lnSpc>
            </a:pPr>
            <a:r>
              <a:rPr lang="en-US" sz="2299" spc="-91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Regulamentação: novas regras para contratação, entidades formadoras e qualificação dos jovens aprendizes.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615760" y="6159169"/>
            <a:ext cx="3366111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9"/>
              </a:lnSpc>
            </a:pPr>
            <a:r>
              <a:rPr lang="en-US" b="true" sz="2299" spc="-91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2005 – Decreto 5.598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893189" y="7085997"/>
            <a:ext cx="3366111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9"/>
              </a:lnSpc>
            </a:pPr>
            <a:r>
              <a:rPr lang="en-US" sz="2299" spc="-91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PL 6.461/2019 projeta modernização, segurança jurídica e expansão para 1 milhão de novas oportunidades de aprendizagem.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893189" y="6159169"/>
            <a:ext cx="3366111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9"/>
              </a:lnSpc>
            </a:pPr>
            <a:r>
              <a:rPr lang="en-US" b="true" sz="2299" spc="-91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2026 – Estatuto do Aprendiz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992569"/>
            <a:ext cx="8583665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Aprendizagem Profissional – Política Pública Preventiva e Intersetorial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1775150"/>
            <a:ext cx="8583665" cy="2022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59"/>
              </a:lnSpc>
            </a:pPr>
            <a:r>
              <a:rPr lang="en-US" b="true" sz="6449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UMA</a:t>
            </a:r>
            <a:r>
              <a:rPr lang="en-US" b="true" sz="6449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 PONTE ENTRE EDUCAÇÃO, TRABALHO E INCLUSÃO SOCIAL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837" t="0" r="-83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NÃO HÁ INOVAÇÃO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RESCISÃO ANTECIPADA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4996" y="7558872"/>
            <a:ext cx="4818664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194"/>
              </a:lnSpc>
            </a:pPr>
            <a:r>
              <a:rPr lang="en-US" sz="1828" spc="36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As regras seguem os arts. 479 e 480 da CLT sobre rescisão antecipada de contratos por prazo determinado. A dispensa é possível, desde que respeitadas as condições legais já vigentes.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95271" y="7558872"/>
            <a:ext cx="4818664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194"/>
              </a:lnSpc>
            </a:pPr>
            <a:r>
              <a:rPr lang="en-US" sz="1828" spc="36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Empresas que cumprem a cota e seguem os procedimentos legais não enfrentam novos riscos. O projeto apenas consolida o entendimento jurídico já estabelecido na legislação trabalhista.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488441" y="1741316"/>
            <a:ext cx="7544809" cy="270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P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roibição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de Dispensar</a:t>
            </a:r>
          </a:p>
          <a:p>
            <a:pPr algn="l" marL="0" indent="0" lvl="0">
              <a:lnSpc>
                <a:spcPts val="7095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5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88441" y="4040494"/>
            <a:ext cx="7920291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Mito: "A lei impede demissões de aprendizes em crises econômicas, criando nova restrição ao empregador."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837" t="0" r="-83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NÃO HÁ INOVAÇÃO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SEGURANÇA JURÍDICA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4996" y="7539822"/>
            <a:ext cx="4818664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69"/>
              </a:lnSpc>
            </a:pPr>
            <a:r>
              <a:rPr lang="en-US" sz="2057" spc="41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A atualização pelo IPCA traz previsibilidade e evita defasagem histórica dos valores, sem onerar empresas de boa-fé que cumprem a legislação.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95271" y="7539822"/>
            <a:ext cx="4818664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69"/>
              </a:lnSpc>
            </a:pPr>
            <a:r>
              <a:rPr lang="en-US" sz="2057" spc="41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Empresas que cumprem a cota legal não sofrem impacto. A correção monetária equilibrada reforça a segurança jurídica para o setor produtivo.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488441" y="1741316"/>
            <a:ext cx="7544809" cy="270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S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istema de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Multas</a:t>
            </a:r>
          </a:p>
          <a:p>
            <a:pPr algn="l" marL="0" indent="0" lvl="0">
              <a:lnSpc>
                <a:spcPts val="7095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6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88441" y="4040494"/>
            <a:ext cx="792029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Mito: "As multas ficaram mais pesadas e punitivas para empresas que não cumprem as cotas de aprendizagem."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21261" t="0" r="0" b="-19264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NÃO HÁ INOVAÇÃO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REPOSIÇÃO E COTA LEGAL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4996" y="7549347"/>
            <a:ext cx="481866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237"/>
              </a:lnSpc>
            </a:pPr>
            <a:r>
              <a:rPr lang="en-US" sz="1864" spc="37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A obrigação já decorre da cota prevista no art. 429 da CLT. O PL 6.461/2019 não cria nova exigência — apenas reforça o cumprimento contínuo da cota já existente.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95271" y="7549347"/>
            <a:ext cx="481866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237"/>
              </a:lnSpc>
            </a:pPr>
            <a:r>
              <a:rPr lang="en-US" sz="1864" spc="37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Há uma fila de 5 milhões de jovens aguardando oportunidade. A reposição garante o cumprimento contínuo da cota legal e amplia o acesso à aprendizagem profissional.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488441" y="1741316"/>
            <a:ext cx="7544809" cy="270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O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brigação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Imediata?</a:t>
            </a:r>
          </a:p>
          <a:p>
            <a:pPr algn="l" marL="0" indent="0" lvl="0">
              <a:lnSpc>
                <a:spcPts val="7095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488441" y="1131716"/>
            <a:ext cx="1570309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7</a:t>
            </a:r>
          </a:p>
          <a:p>
            <a:pPr algn="just" marL="0" indent="0" lvl="0">
              <a:lnSpc>
                <a:spcPts val="3303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488441" y="4040494"/>
            <a:ext cx="792029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Mito: "A empresa deve contratar um novo aprendiz imediatamente assim que o contrato termina, gerando obrigação contínua e imediata."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837" t="0" r="-83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NÃO HÁ INOVAÇÃO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CARÁTER EDUCATIVO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4996" y="7549347"/>
            <a:ext cx="4818664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252"/>
              </a:lnSpc>
            </a:pPr>
            <a:r>
              <a:rPr lang="en-US" sz="1877" spc="37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O CEAP é uma alternativa subsidiária, não uma imposição. Suas medidas visam orientar e apoiar empresas, sem ampliar a intervenção estatal nas relações de trabalho.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95271" y="7549347"/>
            <a:ext cx="4818664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252"/>
              </a:lnSpc>
            </a:pPr>
            <a:r>
              <a:rPr lang="en-US" sz="1877" spc="37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O Censo do Aprendiz e as campanhas têm caráter exclusivamente educativo. O projeto reforça o apoio ao setor produtivo, sem criar novos mecanismos de controle ou fiscalização.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488441" y="1741316"/>
            <a:ext cx="9869749" cy="270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Ampl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iação da Intervenção Estatal</a:t>
            </a:r>
          </a:p>
          <a:p>
            <a:pPr algn="l" marL="0" indent="0" lvl="0">
              <a:lnSpc>
                <a:spcPts val="7095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8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88441" y="4040494"/>
            <a:ext cx="792029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Mito: "A nova lei aumentará a intervenção do Estado nas empresas, com mais fiscalização e controle sobre as contratações de aprendizes."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93523" y="0"/>
            <a:ext cx="5749969" cy="10287000"/>
            <a:chOff x="0" y="0"/>
            <a:chExt cx="890821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0821" cy="1593725"/>
            </a:xfrm>
            <a:custGeom>
              <a:avLst/>
              <a:gdLst/>
              <a:ahLst/>
              <a:cxnLst/>
              <a:rect r="r" b="b" t="t" l="l"/>
              <a:pathLst>
                <a:path h="1593725" w="890821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988" t="0" r="-988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-5400000">
            <a:off x="-1346738" y="1346738"/>
            <a:ext cx="10287000" cy="7593523"/>
            <a:chOff x="0" y="0"/>
            <a:chExt cx="2709333" cy="19999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09333" cy="1999940"/>
            </a:xfrm>
            <a:custGeom>
              <a:avLst/>
              <a:gdLst/>
              <a:ahLst/>
              <a:cxnLst/>
              <a:rect r="r" b="b" t="t" l="l"/>
              <a:pathLst>
                <a:path h="1999940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1999940"/>
                  </a:lnTo>
                  <a:lnTo>
                    <a:pt x="0" y="1999940"/>
                  </a:ln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709333" cy="20380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1132496" y="1522868"/>
            <a:ext cx="7155504" cy="2199420"/>
          </a:xfrm>
          <a:custGeom>
            <a:avLst/>
            <a:gdLst/>
            <a:ahLst/>
            <a:cxnLst/>
            <a:rect r="r" b="b" t="t" l="l"/>
            <a:pathLst>
              <a:path h="2199420" w="7155504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5249" t="0" r="-1184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132496" y="3427767"/>
            <a:ext cx="7155504" cy="2199420"/>
          </a:xfrm>
          <a:custGeom>
            <a:avLst/>
            <a:gdLst/>
            <a:ahLst/>
            <a:cxnLst/>
            <a:rect r="r" b="b" t="t" l="l"/>
            <a:pathLst>
              <a:path h="2199420" w="7155504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284896" y="5627187"/>
            <a:ext cx="7155504" cy="2199420"/>
          </a:xfrm>
          <a:custGeom>
            <a:avLst/>
            <a:gdLst/>
            <a:ahLst/>
            <a:cxnLst/>
            <a:rect r="r" b="b" t="t" l="l"/>
            <a:pathLst>
              <a:path h="2199420" w="7155504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437296" y="7826607"/>
            <a:ext cx="7155504" cy="2199420"/>
          </a:xfrm>
          <a:custGeom>
            <a:avLst/>
            <a:gdLst/>
            <a:ahLst/>
            <a:cxnLst/>
            <a:rect r="r" b="b" t="t" l="l"/>
            <a:pathLst>
              <a:path h="2199420" w="7155504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-5400000">
            <a:off x="14239892" y="-595907"/>
            <a:ext cx="1671670" cy="5234384"/>
            <a:chOff x="0" y="0"/>
            <a:chExt cx="440275" cy="137860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40275" cy="1378603"/>
            </a:xfrm>
            <a:custGeom>
              <a:avLst/>
              <a:gdLst/>
              <a:ahLst/>
              <a:cxnLst/>
              <a:rect r="r" b="b" t="t" l="l"/>
              <a:pathLst>
                <a:path h="1378603" w="440275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290610"/>
                  </a:lnTo>
                  <a:cubicBezTo>
                    <a:pt x="440275" y="1339207"/>
                    <a:pt x="400879" y="1378603"/>
                    <a:pt x="352282" y="1378603"/>
                  </a:cubicBezTo>
                  <a:lnTo>
                    <a:pt x="87994" y="1378603"/>
                  </a:lnTo>
                  <a:cubicBezTo>
                    <a:pt x="39396" y="1378603"/>
                    <a:pt x="0" y="1339207"/>
                    <a:pt x="0" y="1290610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440275" cy="14167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5400000">
            <a:off x="14239892" y="1486032"/>
            <a:ext cx="1671670" cy="5234384"/>
            <a:chOff x="0" y="0"/>
            <a:chExt cx="440275" cy="137860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40275" cy="1378603"/>
            </a:xfrm>
            <a:custGeom>
              <a:avLst/>
              <a:gdLst/>
              <a:ahLst/>
              <a:cxnLst/>
              <a:rect r="r" b="b" t="t" l="l"/>
              <a:pathLst>
                <a:path h="1378603" w="440275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290610"/>
                  </a:lnTo>
                  <a:cubicBezTo>
                    <a:pt x="440275" y="1339207"/>
                    <a:pt x="400879" y="1378603"/>
                    <a:pt x="352282" y="1378603"/>
                  </a:cubicBezTo>
                  <a:lnTo>
                    <a:pt x="87994" y="1378603"/>
                  </a:lnTo>
                  <a:cubicBezTo>
                    <a:pt x="39396" y="1378603"/>
                    <a:pt x="0" y="1339207"/>
                    <a:pt x="0" y="1290610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440275" cy="14167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14198527" y="3567278"/>
            <a:ext cx="1671670" cy="5234384"/>
            <a:chOff x="0" y="0"/>
            <a:chExt cx="440275" cy="137860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40275" cy="1378603"/>
            </a:xfrm>
            <a:custGeom>
              <a:avLst/>
              <a:gdLst/>
              <a:ahLst/>
              <a:cxnLst/>
              <a:rect r="r" b="b" t="t" l="l"/>
              <a:pathLst>
                <a:path h="1378603" w="440275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290610"/>
                  </a:lnTo>
                  <a:cubicBezTo>
                    <a:pt x="440275" y="1339207"/>
                    <a:pt x="400879" y="1378603"/>
                    <a:pt x="352282" y="1378603"/>
                  </a:cubicBezTo>
                  <a:lnTo>
                    <a:pt x="87994" y="1378603"/>
                  </a:lnTo>
                  <a:cubicBezTo>
                    <a:pt x="39396" y="1378603"/>
                    <a:pt x="0" y="1339207"/>
                    <a:pt x="0" y="1290610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440275" cy="14167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2005145" y="1595925"/>
            <a:ext cx="865416" cy="865416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2197172" y="1764387"/>
            <a:ext cx="522726" cy="528491"/>
          </a:xfrm>
          <a:custGeom>
            <a:avLst/>
            <a:gdLst/>
            <a:ahLst/>
            <a:cxnLst/>
            <a:rect r="r" b="b" t="t" l="l"/>
            <a:pathLst>
              <a:path h="528491" w="522726">
                <a:moveTo>
                  <a:pt x="0" y="0"/>
                </a:moveTo>
                <a:lnTo>
                  <a:pt x="522726" y="0"/>
                </a:lnTo>
                <a:lnTo>
                  <a:pt x="522726" y="528492"/>
                </a:lnTo>
                <a:lnTo>
                  <a:pt x="0" y="528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2005145" y="3659813"/>
            <a:ext cx="865416" cy="865416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2005145" y="5751762"/>
            <a:ext cx="865416" cy="86541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2196356" y="3863444"/>
            <a:ext cx="484849" cy="479560"/>
          </a:xfrm>
          <a:custGeom>
            <a:avLst/>
            <a:gdLst/>
            <a:ahLst/>
            <a:cxnLst/>
            <a:rect r="r" b="b" t="t" l="l"/>
            <a:pathLst>
              <a:path h="479560" w="484849">
                <a:moveTo>
                  <a:pt x="0" y="0"/>
                </a:moveTo>
                <a:lnTo>
                  <a:pt x="484849" y="0"/>
                </a:lnTo>
                <a:lnTo>
                  <a:pt x="484849" y="479560"/>
                </a:lnTo>
                <a:lnTo>
                  <a:pt x="0" y="479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1" id="31"/>
          <p:cNvSpPr txBox="true"/>
          <p:nvPr/>
        </p:nvSpPr>
        <p:spPr>
          <a:xfrm rot="0">
            <a:off x="13048439" y="1629681"/>
            <a:ext cx="2785365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60"/>
              </a:lnSpc>
              <a:spcBef>
                <a:spcPct val="0"/>
              </a:spcBef>
            </a:pPr>
            <a:r>
              <a:rPr lang="en-US" sz="2050" strike="noStrike" u="none">
                <a:solidFill>
                  <a:srgbClr val="40120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Sem Novas Obrigações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048439" y="1956010"/>
            <a:ext cx="4505448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9"/>
              </a:lnSpc>
              <a:spcBef>
                <a:spcPct val="0"/>
              </a:spcBef>
            </a:pPr>
            <a:r>
              <a:rPr lang="en-US" b="true" sz="2049" strike="noStrike" u="none">
                <a:solidFill>
                  <a:srgbClr val="401209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Nenhum ônus adicional ao empregador</a:t>
            </a:r>
          </a:p>
        </p:txBody>
      </p:sp>
      <p:grpSp>
        <p:nvGrpSpPr>
          <p:cNvPr name="Group 33" id="33"/>
          <p:cNvGrpSpPr/>
          <p:nvPr/>
        </p:nvGrpSpPr>
        <p:grpSpPr>
          <a:xfrm rot="-5400000">
            <a:off x="14303463" y="5648523"/>
            <a:ext cx="1671670" cy="5234384"/>
            <a:chOff x="0" y="0"/>
            <a:chExt cx="440275" cy="137860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440275" cy="1378603"/>
            </a:xfrm>
            <a:custGeom>
              <a:avLst/>
              <a:gdLst/>
              <a:ahLst/>
              <a:cxnLst/>
              <a:rect r="r" b="b" t="t" l="l"/>
              <a:pathLst>
                <a:path h="1378603" w="440275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290610"/>
                  </a:lnTo>
                  <a:cubicBezTo>
                    <a:pt x="440275" y="1339207"/>
                    <a:pt x="400879" y="1378603"/>
                    <a:pt x="352282" y="1378603"/>
                  </a:cubicBezTo>
                  <a:lnTo>
                    <a:pt x="87994" y="1378603"/>
                  </a:lnTo>
                  <a:cubicBezTo>
                    <a:pt x="39396" y="1378603"/>
                    <a:pt x="0" y="1339207"/>
                    <a:pt x="0" y="1290610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440275" cy="14167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2012612" y="7833007"/>
            <a:ext cx="865416" cy="865416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12210532" y="7939646"/>
            <a:ext cx="456496" cy="652138"/>
          </a:xfrm>
          <a:custGeom>
            <a:avLst/>
            <a:gdLst/>
            <a:ahLst/>
            <a:cxnLst/>
            <a:rect r="r" b="b" t="t" l="l"/>
            <a:pathLst>
              <a:path h="652138" w="456496">
                <a:moveTo>
                  <a:pt x="0" y="0"/>
                </a:moveTo>
                <a:lnTo>
                  <a:pt x="456497" y="0"/>
                </a:lnTo>
                <a:lnTo>
                  <a:pt x="456497" y="652138"/>
                </a:lnTo>
                <a:lnTo>
                  <a:pt x="0" y="652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0" id="40"/>
          <p:cNvSpPr/>
          <p:nvPr/>
        </p:nvSpPr>
        <p:spPr>
          <a:xfrm flipH="false" flipV="false" rot="0">
            <a:off x="12197172" y="6024753"/>
            <a:ext cx="496296" cy="319434"/>
          </a:xfrm>
          <a:custGeom>
            <a:avLst/>
            <a:gdLst/>
            <a:ahLst/>
            <a:cxnLst/>
            <a:rect r="r" b="b" t="t" l="l"/>
            <a:pathLst>
              <a:path h="319434" w="496296">
                <a:moveTo>
                  <a:pt x="0" y="0"/>
                </a:moveTo>
                <a:lnTo>
                  <a:pt x="496296" y="0"/>
                </a:lnTo>
                <a:lnTo>
                  <a:pt x="496296" y="319434"/>
                </a:lnTo>
                <a:lnTo>
                  <a:pt x="0" y="319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41" id="41"/>
          <p:cNvSpPr txBox="true"/>
          <p:nvPr/>
        </p:nvSpPr>
        <p:spPr>
          <a:xfrm rot="0">
            <a:off x="13048439" y="3722288"/>
            <a:ext cx="2785365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59"/>
              </a:lnSpc>
              <a:spcBef>
                <a:spcPct val="0"/>
              </a:spcBef>
            </a:pPr>
            <a:r>
              <a:rPr lang="en-US" sz="2049" strike="noStrike" u="none">
                <a:solidFill>
                  <a:srgbClr val="40120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Consolidação Jurídica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053155" y="4072265"/>
            <a:ext cx="429498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9"/>
              </a:lnSpc>
              <a:spcBef>
                <a:spcPct val="0"/>
              </a:spcBef>
            </a:pPr>
            <a:r>
              <a:rPr lang="en-US" b="true" sz="2049" strike="noStrike" u="none">
                <a:solidFill>
                  <a:srgbClr val="401209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Reafirma legislação e jurisprudência vigentes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3053155" y="5780618"/>
            <a:ext cx="2785365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59"/>
              </a:lnSpc>
              <a:spcBef>
                <a:spcPct val="0"/>
              </a:spcBef>
            </a:pPr>
            <a:r>
              <a:rPr lang="en-US" sz="2049" strike="noStrike" u="none">
                <a:solidFill>
                  <a:srgbClr val="40120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Segurança Jurídica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053155" y="6197834"/>
            <a:ext cx="4500732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9"/>
              </a:lnSpc>
              <a:spcBef>
                <a:spcPct val="0"/>
              </a:spcBef>
            </a:pPr>
            <a:r>
              <a:rPr lang="en-US" b="true" sz="2049" strike="noStrike" u="none">
                <a:solidFill>
                  <a:srgbClr val="401209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Previsibilidade e estabilidade para empresas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048439" y="7666528"/>
            <a:ext cx="2785365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59"/>
              </a:lnSpc>
              <a:spcBef>
                <a:spcPct val="0"/>
              </a:spcBef>
            </a:pPr>
            <a:r>
              <a:rPr lang="en-US" sz="2049" strike="noStrike" u="none">
                <a:solidFill>
                  <a:srgbClr val="40120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Formação Profissional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3048439" y="8083926"/>
            <a:ext cx="4500732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9"/>
              </a:lnSpc>
              <a:spcBef>
                <a:spcPct val="0"/>
              </a:spcBef>
            </a:pPr>
            <a:r>
              <a:rPr lang="en-US" b="true" sz="2049" strike="noStrike" u="none">
                <a:solidFill>
                  <a:srgbClr val="401209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Compromisso com o futuro dos jovens brasileiros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028700" y="6455007"/>
            <a:ext cx="5646230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O PL 6.461/2019 NÃO cria novas obrigações, riscos ou restrições ao setor empregador. Consolida entendimentos já firmados pela legislação e jurisprudência, reforçando a segurança jurídica e o compromisso com a formação profissional dos jovens brasileiros.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028700" y="1831062"/>
            <a:ext cx="8127285" cy="3596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Seguranç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a 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Jurídica e 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Compromisso 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Social</a:t>
            </a:r>
          </a:p>
        </p:txBody>
      </p:sp>
      <p:sp>
        <p:nvSpPr>
          <p:cNvPr name="AutoShape 49" id="49"/>
          <p:cNvSpPr/>
          <p:nvPr/>
        </p:nvSpPr>
        <p:spPr>
          <a:xfrm>
            <a:off x="1028700" y="5871105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982690" y="0"/>
            <a:ext cx="243604" cy="10287000"/>
            <a:chOff x="0" y="0"/>
            <a:chExt cx="64159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1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64159">
                  <a:moveTo>
                    <a:pt x="0" y="0"/>
                  </a:moveTo>
                  <a:lnTo>
                    <a:pt x="64159" y="0"/>
                  </a:lnTo>
                  <a:lnTo>
                    <a:pt x="641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6415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647551" y="0"/>
            <a:ext cx="252653" cy="10287000"/>
            <a:chOff x="0" y="0"/>
            <a:chExt cx="66542" cy="27093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542" cy="2709333"/>
            </a:xfrm>
            <a:custGeom>
              <a:avLst/>
              <a:gdLst/>
              <a:ahLst/>
              <a:cxnLst/>
              <a:rect r="r" b="b" t="t" l="l"/>
              <a:pathLst>
                <a:path h="2709333" w="66542">
                  <a:moveTo>
                    <a:pt x="0" y="0"/>
                  </a:moveTo>
                  <a:lnTo>
                    <a:pt x="66542" y="0"/>
                  </a:lnTo>
                  <a:lnTo>
                    <a:pt x="6654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66542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7309174" y="0"/>
            <a:ext cx="214553" cy="10287000"/>
            <a:chOff x="0" y="0"/>
            <a:chExt cx="56508" cy="27093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6508" cy="2709333"/>
            </a:xfrm>
            <a:custGeom>
              <a:avLst/>
              <a:gdLst/>
              <a:ahLst/>
              <a:cxnLst/>
              <a:rect r="r" b="b" t="t" l="l"/>
              <a:pathLst>
                <a:path h="2709333" w="56508">
                  <a:moveTo>
                    <a:pt x="0" y="0"/>
                  </a:moveTo>
                  <a:lnTo>
                    <a:pt x="56508" y="0"/>
                  </a:lnTo>
                  <a:lnTo>
                    <a:pt x="565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56508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938948" y="0"/>
            <a:ext cx="217531" cy="10287000"/>
            <a:chOff x="0" y="0"/>
            <a:chExt cx="57292" cy="270933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72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57292">
                  <a:moveTo>
                    <a:pt x="0" y="0"/>
                  </a:moveTo>
                  <a:lnTo>
                    <a:pt x="57292" y="0"/>
                  </a:lnTo>
                  <a:lnTo>
                    <a:pt x="572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57292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6221315" y="0"/>
            <a:ext cx="185113" cy="10287000"/>
            <a:chOff x="0" y="0"/>
            <a:chExt cx="48754" cy="270933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8754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754">
                  <a:moveTo>
                    <a:pt x="0" y="0"/>
                  </a:moveTo>
                  <a:lnTo>
                    <a:pt x="48754" y="0"/>
                  </a:lnTo>
                  <a:lnTo>
                    <a:pt x="4875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48754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862498" y="0"/>
            <a:ext cx="177842" cy="10287000"/>
            <a:chOff x="0" y="0"/>
            <a:chExt cx="46839" cy="270933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6839" cy="2709333"/>
            </a:xfrm>
            <a:custGeom>
              <a:avLst/>
              <a:gdLst/>
              <a:ahLst/>
              <a:cxnLst/>
              <a:rect r="r" b="b" t="t" l="l"/>
              <a:pathLst>
                <a:path h="2709333" w="46839">
                  <a:moveTo>
                    <a:pt x="0" y="0"/>
                  </a:moveTo>
                  <a:lnTo>
                    <a:pt x="46839" y="0"/>
                  </a:lnTo>
                  <a:lnTo>
                    <a:pt x="468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4683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5503681" y="0"/>
            <a:ext cx="177842" cy="10287000"/>
            <a:chOff x="0" y="0"/>
            <a:chExt cx="46839" cy="270933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6839" cy="2709333"/>
            </a:xfrm>
            <a:custGeom>
              <a:avLst/>
              <a:gdLst/>
              <a:ahLst/>
              <a:cxnLst/>
              <a:rect r="r" b="b" t="t" l="l"/>
              <a:pathLst>
                <a:path h="2709333" w="46839">
                  <a:moveTo>
                    <a:pt x="0" y="0"/>
                  </a:moveTo>
                  <a:lnTo>
                    <a:pt x="46839" y="0"/>
                  </a:lnTo>
                  <a:lnTo>
                    <a:pt x="468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4683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5194837" y="0"/>
            <a:ext cx="118344" cy="10287000"/>
            <a:chOff x="0" y="0"/>
            <a:chExt cx="31169" cy="270933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1169" cy="2709333"/>
            </a:xfrm>
            <a:custGeom>
              <a:avLst/>
              <a:gdLst/>
              <a:ahLst/>
              <a:cxnLst/>
              <a:rect r="r" b="b" t="t" l="l"/>
              <a:pathLst>
                <a:path h="2709333" w="31169">
                  <a:moveTo>
                    <a:pt x="0" y="0"/>
                  </a:moveTo>
                  <a:lnTo>
                    <a:pt x="31169" y="0"/>
                  </a:lnTo>
                  <a:lnTo>
                    <a:pt x="311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28575"/>
              <a:ext cx="3116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4872722" y="0"/>
            <a:ext cx="83291" cy="10287000"/>
            <a:chOff x="0" y="0"/>
            <a:chExt cx="21937" cy="270933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1937" cy="2709333"/>
            </a:xfrm>
            <a:custGeom>
              <a:avLst/>
              <a:gdLst/>
              <a:ahLst/>
              <a:cxnLst/>
              <a:rect r="r" b="b" t="t" l="l"/>
              <a:pathLst>
                <a:path h="2709333" w="21937">
                  <a:moveTo>
                    <a:pt x="0" y="0"/>
                  </a:moveTo>
                  <a:lnTo>
                    <a:pt x="21937" y="0"/>
                  </a:lnTo>
                  <a:lnTo>
                    <a:pt x="219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21937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4555551" y="0"/>
            <a:ext cx="60286" cy="10287000"/>
            <a:chOff x="0" y="0"/>
            <a:chExt cx="15878" cy="2709333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587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5878">
                  <a:moveTo>
                    <a:pt x="0" y="0"/>
                  </a:moveTo>
                  <a:lnTo>
                    <a:pt x="15878" y="0"/>
                  </a:lnTo>
                  <a:lnTo>
                    <a:pt x="1587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15878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4196734" y="0"/>
            <a:ext cx="47625" cy="10287000"/>
            <a:chOff x="0" y="0"/>
            <a:chExt cx="12543" cy="270933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2543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543">
                  <a:moveTo>
                    <a:pt x="0" y="0"/>
                  </a:moveTo>
                  <a:lnTo>
                    <a:pt x="12543" y="0"/>
                  </a:lnTo>
                  <a:lnTo>
                    <a:pt x="125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28575"/>
              <a:ext cx="12543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9094213" y="830967"/>
            <a:ext cx="7844735" cy="4808098"/>
            <a:chOff x="0" y="0"/>
            <a:chExt cx="855947" cy="52461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55947" cy="524617"/>
            </a:xfrm>
            <a:custGeom>
              <a:avLst/>
              <a:gdLst/>
              <a:ahLst/>
              <a:cxnLst/>
              <a:rect r="r" b="b" t="t" l="l"/>
              <a:pathLst>
                <a:path h="524617" w="855947">
                  <a:moveTo>
                    <a:pt x="0" y="0"/>
                  </a:moveTo>
                  <a:lnTo>
                    <a:pt x="855947" y="0"/>
                  </a:lnTo>
                  <a:lnTo>
                    <a:pt x="855947" y="524617"/>
                  </a:lnTo>
                  <a:lnTo>
                    <a:pt x="0" y="524617"/>
                  </a:lnTo>
                  <a:close/>
                </a:path>
              </a:pathLst>
            </a:custGeom>
            <a:blipFill>
              <a:blip r:embed="rId2"/>
              <a:stretch>
                <a:fillRect l="-4480" t="0" r="-4480" b="0"/>
              </a:stretch>
            </a:blip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6594666" y="0"/>
            <a:ext cx="191881" cy="10287000"/>
            <a:chOff x="0" y="0"/>
            <a:chExt cx="50537" cy="2709333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50537" cy="2709333"/>
            </a:xfrm>
            <a:custGeom>
              <a:avLst/>
              <a:gdLst/>
              <a:ahLst/>
              <a:cxnLst/>
              <a:rect r="r" b="b" t="t" l="l"/>
              <a:pathLst>
                <a:path h="2709333" w="50537">
                  <a:moveTo>
                    <a:pt x="0" y="0"/>
                  </a:moveTo>
                  <a:lnTo>
                    <a:pt x="50537" y="0"/>
                  </a:lnTo>
                  <a:lnTo>
                    <a:pt x="505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28575"/>
              <a:ext cx="50537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1028700" y="1775150"/>
            <a:ext cx="6852135" cy="2023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60"/>
              </a:lnSpc>
            </a:pP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EVOLUÇÃO E POTENCIAL DA APRENDIZAGEM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903761" y="4995378"/>
            <a:ext cx="7622209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1943 - 1999: </a:t>
            </a: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50 mil aprendizes com contratos ativos, segundo dados oficiais do Ministério do Trabalho e Emprego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903761" y="7776678"/>
            <a:ext cx="12711949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300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statuto do Aprendiz:</a:t>
            </a: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 Potencial de 1.000.000 (um milhão) de novas vagas. Uma das maiores políticas públicas de inclusão produtiva do país, conectando jovens ao mundo do trabalho com proteção e qualidade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03761" y="6328878"/>
            <a:ext cx="12664324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2000 a 2026: </a:t>
            </a: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726 </a:t>
            </a: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mil Contratos de Trabalho de Aprendizagem ativos. Mais de 6.000.000 milhões de jovens brasileiros contemplados. </a:t>
            </a:r>
          </a:p>
          <a:p>
            <a:pPr algn="just" marL="0" indent="0" lvl="0">
              <a:lnSpc>
                <a:spcPts val="2760"/>
              </a:lnSpc>
            </a:pPr>
          </a:p>
        </p:txBody>
      </p:sp>
      <p:sp>
        <p:nvSpPr>
          <p:cNvPr name="TextBox 44" id="44"/>
          <p:cNvSpPr txBox="true"/>
          <p:nvPr/>
        </p:nvSpPr>
        <p:spPr>
          <a:xfrm rot="0">
            <a:off x="1028700" y="777014"/>
            <a:ext cx="696536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 6.461/2019 - ESTATUTO DO APRENDIZ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-104109" y="0"/>
            <a:ext cx="7213961" cy="10287000"/>
            <a:chOff x="0" y="0"/>
            <a:chExt cx="189997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99973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99973">
                  <a:moveTo>
                    <a:pt x="0" y="0"/>
                  </a:moveTo>
                  <a:lnTo>
                    <a:pt x="1899973" y="0"/>
                  </a:lnTo>
                  <a:lnTo>
                    <a:pt x="189997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0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1899973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12596" y="3253561"/>
            <a:ext cx="5554331" cy="4124100"/>
            <a:chOff x="0" y="0"/>
            <a:chExt cx="1053226" cy="78202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53226" cy="782022"/>
            </a:xfrm>
            <a:custGeom>
              <a:avLst/>
              <a:gdLst/>
              <a:ahLst/>
              <a:cxnLst/>
              <a:rect r="r" b="b" t="t" l="l"/>
              <a:pathLst>
                <a:path h="782022" w="1053226">
                  <a:moveTo>
                    <a:pt x="0" y="0"/>
                  </a:moveTo>
                  <a:lnTo>
                    <a:pt x="1053226" y="0"/>
                  </a:lnTo>
                  <a:lnTo>
                    <a:pt x="1053226" y="782022"/>
                  </a:lnTo>
                  <a:lnTo>
                    <a:pt x="0" y="782022"/>
                  </a:lnTo>
                  <a:close/>
                </a:path>
              </a:pathLst>
            </a:custGeom>
            <a:blipFill>
              <a:blip r:embed="rId2"/>
              <a:stretch>
                <a:fillRect l="-15926" t="0" r="-1592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-10800000">
            <a:off x="7214627" y="0"/>
            <a:ext cx="276594" cy="10287000"/>
            <a:chOff x="0" y="0"/>
            <a:chExt cx="72848" cy="27093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28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72848">
                  <a:moveTo>
                    <a:pt x="0" y="0"/>
                  </a:moveTo>
                  <a:lnTo>
                    <a:pt x="72848" y="0"/>
                  </a:lnTo>
                  <a:lnTo>
                    <a:pt x="728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0AEE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72848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-10800000">
            <a:off x="7617444" y="0"/>
            <a:ext cx="263391" cy="10287000"/>
            <a:chOff x="0" y="0"/>
            <a:chExt cx="69370" cy="270933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9370" cy="2709333"/>
            </a:xfrm>
            <a:custGeom>
              <a:avLst/>
              <a:gdLst/>
              <a:ahLst/>
              <a:cxnLst/>
              <a:rect r="r" b="b" t="t" l="l"/>
              <a:pathLst>
                <a:path h="2709333" w="69370">
                  <a:moveTo>
                    <a:pt x="0" y="0"/>
                  </a:moveTo>
                  <a:lnTo>
                    <a:pt x="69370" y="0"/>
                  </a:lnTo>
                  <a:lnTo>
                    <a:pt x="6937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0AEE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69370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-10800000">
            <a:off x="8029903" y="0"/>
            <a:ext cx="183642" cy="10287000"/>
            <a:chOff x="0" y="0"/>
            <a:chExt cx="48367" cy="270933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8367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367">
                  <a:moveTo>
                    <a:pt x="0" y="0"/>
                  </a:moveTo>
                  <a:lnTo>
                    <a:pt x="48367" y="0"/>
                  </a:lnTo>
                  <a:lnTo>
                    <a:pt x="483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0AEE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48367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-10800000">
            <a:off x="8764518" y="0"/>
            <a:ext cx="133660" cy="10287000"/>
            <a:chOff x="0" y="0"/>
            <a:chExt cx="35203" cy="270933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5203" cy="2709333"/>
            </a:xfrm>
            <a:custGeom>
              <a:avLst/>
              <a:gdLst/>
              <a:ahLst/>
              <a:cxnLst/>
              <a:rect r="r" b="b" t="t" l="l"/>
              <a:pathLst>
                <a:path h="2709333" w="35203">
                  <a:moveTo>
                    <a:pt x="0" y="0"/>
                  </a:moveTo>
                  <a:lnTo>
                    <a:pt x="35203" y="0"/>
                  </a:lnTo>
                  <a:lnTo>
                    <a:pt x="352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0AEE7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35203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-10800000">
            <a:off x="9107728" y="0"/>
            <a:ext cx="95560" cy="10287000"/>
            <a:chOff x="0" y="0"/>
            <a:chExt cx="25168" cy="270933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5168" cy="2709333"/>
            </a:xfrm>
            <a:custGeom>
              <a:avLst/>
              <a:gdLst/>
              <a:ahLst/>
              <a:cxnLst/>
              <a:rect r="r" b="b" t="t" l="l"/>
              <a:pathLst>
                <a:path h="2709333" w="25168">
                  <a:moveTo>
                    <a:pt x="0" y="0"/>
                  </a:moveTo>
                  <a:lnTo>
                    <a:pt x="25168" y="0"/>
                  </a:lnTo>
                  <a:lnTo>
                    <a:pt x="2516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0AEE7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25168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-10800000">
            <a:off x="9431888" y="0"/>
            <a:ext cx="65853" cy="10287000"/>
            <a:chOff x="0" y="0"/>
            <a:chExt cx="17344" cy="270933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7344" cy="2709333"/>
            </a:xfrm>
            <a:custGeom>
              <a:avLst/>
              <a:gdLst/>
              <a:ahLst/>
              <a:cxnLst/>
              <a:rect r="r" b="b" t="t" l="l"/>
              <a:pathLst>
                <a:path h="2709333" w="17344">
                  <a:moveTo>
                    <a:pt x="0" y="0"/>
                  </a:moveTo>
                  <a:lnTo>
                    <a:pt x="17344" y="0"/>
                  </a:lnTo>
                  <a:lnTo>
                    <a:pt x="1734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0AEE7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17344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-10800000">
            <a:off x="8397471" y="0"/>
            <a:ext cx="167022" cy="10287000"/>
            <a:chOff x="0" y="0"/>
            <a:chExt cx="43989" cy="2709333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43989" cy="2709333"/>
            </a:xfrm>
            <a:custGeom>
              <a:avLst/>
              <a:gdLst/>
              <a:ahLst/>
              <a:cxnLst/>
              <a:rect r="r" b="b" t="t" l="l"/>
              <a:pathLst>
                <a:path h="2709333" w="43989">
                  <a:moveTo>
                    <a:pt x="0" y="0"/>
                  </a:moveTo>
                  <a:lnTo>
                    <a:pt x="43989" y="0"/>
                  </a:lnTo>
                  <a:lnTo>
                    <a:pt x="439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0AEE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28575"/>
              <a:ext cx="4398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-10800000">
            <a:off x="9773428" y="0"/>
            <a:ext cx="47625" cy="10287000"/>
            <a:chOff x="0" y="0"/>
            <a:chExt cx="12543" cy="270933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2543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543">
                  <a:moveTo>
                    <a:pt x="0" y="0"/>
                  </a:moveTo>
                  <a:lnTo>
                    <a:pt x="12543" y="0"/>
                  </a:lnTo>
                  <a:lnTo>
                    <a:pt x="125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0AEE7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28575"/>
              <a:ext cx="12543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1028700" y="7936277"/>
            <a:ext cx="5694672" cy="1614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48"/>
              </a:lnSpc>
            </a:pPr>
            <a:r>
              <a:rPr lang="en-US" b="true" sz="3810" spc="-243">
                <a:solidFill>
                  <a:srgbClr val="FFFA49"/>
                </a:solidFill>
                <a:latin typeface="Telegraf Bold"/>
                <a:ea typeface="Telegraf Bold"/>
                <a:cs typeface="Telegraf Bold"/>
                <a:sym typeface="Telegraf Bold"/>
              </a:rPr>
              <a:t>NENHUMA NOVA OBRIGAÇÃO.</a:t>
            </a:r>
          </a:p>
          <a:p>
            <a:pPr algn="l" marL="0" indent="0" lvl="0">
              <a:lnSpc>
                <a:spcPts val="3048"/>
              </a:lnSpc>
            </a:pPr>
            <a:r>
              <a:rPr lang="en-US" b="true" sz="3810" spc="-243">
                <a:solidFill>
                  <a:srgbClr val="FFFA49"/>
                </a:solidFill>
                <a:latin typeface="Telegraf Bold"/>
                <a:ea typeface="Telegraf Bold"/>
                <a:cs typeface="Telegraf Bold"/>
                <a:sym typeface="Telegraf Bold"/>
              </a:rPr>
              <a:t>NENHUMA NOVA COTA.</a:t>
            </a:r>
          </a:p>
          <a:p>
            <a:pPr algn="l" marL="0" indent="0" lvl="0">
              <a:lnSpc>
                <a:spcPts val="3048"/>
              </a:lnSpc>
            </a:pPr>
            <a:r>
              <a:rPr lang="en-US" b="true" sz="3810" spc="-243">
                <a:solidFill>
                  <a:srgbClr val="FFFA49"/>
                </a:solidFill>
                <a:latin typeface="Telegraf Bold"/>
                <a:ea typeface="Telegraf Bold"/>
                <a:cs typeface="Telegraf Bold"/>
                <a:sym typeface="Telegraf Bold"/>
              </a:rPr>
              <a:t>NENHUM NOVO CUSTO.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505528" y="4273258"/>
            <a:ext cx="3389003" cy="174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401209"/>
                </a:solidFill>
                <a:latin typeface="Telegraf"/>
                <a:ea typeface="Telegraf"/>
                <a:cs typeface="Telegraf"/>
                <a:sym typeface="Telegraf"/>
              </a:rPr>
              <a:t>Regras claras e estáveis para jovens, empresas e entidades formadoras, eliminando ambiguidades legais.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505528" y="3772560"/>
            <a:ext cx="338900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52AEE7"/>
                </a:solidFill>
                <a:latin typeface="Telegraf Bold"/>
                <a:ea typeface="Telegraf Bold"/>
                <a:cs typeface="Telegraf Bold"/>
                <a:sym typeface="Telegraf Bold"/>
              </a:rPr>
              <a:t>✔  Segurança Jurídica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468789" y="4172610"/>
            <a:ext cx="3389003" cy="174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401209"/>
                </a:solidFill>
                <a:latin typeface="Telegraf"/>
                <a:ea typeface="Telegraf"/>
                <a:cs typeface="Telegraf"/>
                <a:sym typeface="Telegraf"/>
              </a:rPr>
              <a:t>Padrões elevados de formação teórica e prática, garantindo desenvolvimento real para os jovens aprendizes.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468789" y="3772560"/>
            <a:ext cx="338900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52AEE7"/>
                </a:solidFill>
                <a:latin typeface="Telegraf Bold"/>
                <a:ea typeface="Telegraf Bold"/>
                <a:cs typeface="Telegraf Bold"/>
                <a:sym typeface="Telegraf Bold"/>
              </a:rPr>
              <a:t>✔  Qualidade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533549" y="1244111"/>
            <a:ext cx="3334686" cy="174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401209"/>
                </a:solidFill>
                <a:latin typeface="Telegraf"/>
                <a:ea typeface="Telegraf"/>
                <a:cs typeface="Telegraf"/>
                <a:sym typeface="Telegraf"/>
              </a:rPr>
              <a:t>Atualização da legislação para refletir o mercado de trabalho contemporâneo e as novas formas de aprendizado.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505528" y="796064"/>
            <a:ext cx="338900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52AEE7"/>
                </a:solidFill>
                <a:latin typeface="Telegraf Bold"/>
                <a:ea typeface="Telegraf Bold"/>
                <a:cs typeface="Telegraf Bold"/>
                <a:sym typeface="Telegraf Bold"/>
              </a:rPr>
              <a:t>✔  Modernização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506889" y="7712816"/>
            <a:ext cx="3350903" cy="174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401209"/>
                </a:solidFill>
                <a:latin typeface="Telegraf"/>
                <a:ea typeface="Telegraf"/>
                <a:cs typeface="Telegraf"/>
                <a:sym typeface="Telegraf"/>
              </a:rPr>
              <a:t>Potencial de geração de mais de 1 milhão de novas vagas, incluindo micro e pequenas empresas e setor público.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506889" y="6817614"/>
            <a:ext cx="3350903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52AEE7"/>
                </a:solidFill>
                <a:latin typeface="Telegraf Bold"/>
                <a:ea typeface="Telegraf Bold"/>
                <a:cs typeface="Telegraf Bold"/>
                <a:sym typeface="Telegraf Bold"/>
              </a:rPr>
              <a:t>✔  Expansão das Oportunidades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468789" y="1196114"/>
            <a:ext cx="3389003" cy="174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401209"/>
                </a:solidFill>
                <a:latin typeface="Telegraf"/>
                <a:ea typeface="Telegraf"/>
                <a:cs typeface="Telegraf"/>
                <a:sym typeface="Telegraf"/>
              </a:rPr>
              <a:t>Processos mais ágeis e desburocratizados para contratação e gestão dos programas de aprendizagem.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468789" y="796064"/>
            <a:ext cx="338900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52AEE7"/>
                </a:solidFill>
                <a:latin typeface="Telegraf Bold"/>
                <a:ea typeface="Telegraf Bold"/>
                <a:cs typeface="Telegraf Bold"/>
                <a:sym typeface="Telegraf Bold"/>
              </a:rPr>
              <a:t>✔  Simplificação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28700" y="1775150"/>
            <a:ext cx="6004952" cy="2023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60"/>
              </a:lnSpc>
            </a:pP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P</a:t>
            </a: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OR QUE O</a:t>
            </a:r>
          </a:p>
          <a:p>
            <a:pPr algn="l" marL="0" indent="0" lvl="0">
              <a:lnSpc>
                <a:spcPts val="5160"/>
              </a:lnSpc>
            </a:pP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PL 6.461/2019?</a:t>
            </a:r>
          </a:p>
          <a:p>
            <a:pPr algn="l" marL="0" indent="0" lvl="0">
              <a:lnSpc>
                <a:spcPts val="5160"/>
              </a:lnSpc>
            </a:pPr>
          </a:p>
        </p:txBody>
      </p:sp>
      <p:sp>
        <p:nvSpPr>
          <p:cNvPr name="TextBox 43" id="43"/>
          <p:cNvSpPr txBox="true"/>
          <p:nvPr/>
        </p:nvSpPr>
        <p:spPr>
          <a:xfrm rot="0">
            <a:off x="1028700" y="777014"/>
            <a:ext cx="696536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 6.461/2019 - ESTATUTO DO APRENDIZ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429292" y="7712816"/>
            <a:ext cx="3389003" cy="208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401209"/>
                </a:solidFill>
                <a:latin typeface="Telegraf"/>
                <a:ea typeface="Telegraf"/>
                <a:cs typeface="Telegraf"/>
                <a:sym typeface="Telegraf"/>
              </a:rPr>
              <a:t>Critérios objetivos, liberdade na contratação e cumprimento alternativo da cota, tornando a aprendizagem mais acessível e estratégica.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4429292" y="6817614"/>
            <a:ext cx="3389003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52AEE7"/>
                </a:solidFill>
                <a:latin typeface="Telegraf Bold"/>
                <a:ea typeface="Telegraf Bold"/>
                <a:cs typeface="Telegraf Bold"/>
                <a:sym typeface="Telegraf Bold"/>
              </a:rPr>
              <a:t>✔</a:t>
            </a:r>
            <a:r>
              <a:rPr lang="en-US" b="true" sz="2300" spc="-92">
                <a:solidFill>
                  <a:srgbClr val="52AEE7"/>
                </a:solidFill>
                <a:latin typeface="Telegraf Bold"/>
                <a:ea typeface="Telegraf Bold"/>
                <a:cs typeface="Telegraf Bold"/>
                <a:sym typeface="Telegraf Bold"/>
              </a:rPr>
              <a:t>  Atratividade para Empresas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600565" y="1961412"/>
            <a:ext cx="7658735" cy="6364176"/>
            <a:chOff x="0" y="0"/>
            <a:chExt cx="1186538" cy="98597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86539" cy="985977"/>
            </a:xfrm>
            <a:custGeom>
              <a:avLst/>
              <a:gdLst/>
              <a:ahLst/>
              <a:cxnLst/>
              <a:rect r="r" b="b" t="t" l="l"/>
              <a:pathLst>
                <a:path h="985977" w="1186539">
                  <a:moveTo>
                    <a:pt x="0" y="0"/>
                  </a:moveTo>
                  <a:lnTo>
                    <a:pt x="1186539" y="0"/>
                  </a:lnTo>
                  <a:lnTo>
                    <a:pt x="1186539" y="985977"/>
                  </a:lnTo>
                  <a:lnTo>
                    <a:pt x="0" y="985977"/>
                  </a:lnTo>
                  <a:close/>
                </a:path>
              </a:pathLst>
            </a:custGeom>
            <a:blipFill>
              <a:blip r:embed="rId2"/>
              <a:stretch>
                <a:fillRect l="-18" t="0" r="-18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3422022"/>
            <a:ext cx="7990834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</a:pPr>
            <a:r>
              <a:rPr lang="en-US" b="true" sz="4199" spc="-167">
                <a:solidFill>
                  <a:srgbClr val="FFFA49"/>
                </a:solidFill>
                <a:latin typeface="Telegraf Bold"/>
                <a:ea typeface="Telegraf Bold"/>
                <a:cs typeface="Telegraf Bold"/>
                <a:sym typeface="Telegraf Bold"/>
              </a:rPr>
              <a:t>#NENHUMA</a:t>
            </a:r>
            <a:r>
              <a:rPr lang="en-US" b="true" sz="4199" spc="-167">
                <a:solidFill>
                  <a:srgbClr val="FFFA49"/>
                </a:solidFill>
                <a:latin typeface="Telegraf Bold"/>
                <a:ea typeface="Telegraf Bold"/>
                <a:cs typeface="Telegraf Bold"/>
                <a:sym typeface="Telegraf Bold"/>
              </a:rPr>
              <a:t>PRENDIZAMENOS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7230" y="5457808"/>
            <a:ext cx="3372803" cy="1400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Telegraf"/>
                <a:ea typeface="Telegraf"/>
                <a:cs typeface="Telegraf"/>
                <a:sym typeface="Telegraf"/>
              </a:rPr>
              <a:t>Garantia plena dos direitos constitucionais dos jovens aprendizes em todo território nacional.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7230" y="5114925"/>
            <a:ext cx="337280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Telegraf Bold"/>
                <a:ea typeface="Telegraf Bold"/>
                <a:cs typeface="Telegraf Bold"/>
                <a:sym typeface="Telegraf Bold"/>
              </a:rPr>
              <a:t>Pilar I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203163" y="5457808"/>
            <a:ext cx="3372803" cy="1400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Telegraf"/>
                <a:ea typeface="Telegraf"/>
                <a:cs typeface="Telegraf"/>
                <a:sym typeface="Telegraf"/>
              </a:rPr>
              <a:t>Preservação integral dos direitos trabalhistas, assegurando proteção e dignidade ao aprendiz.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03163" y="5114925"/>
            <a:ext cx="337280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Telegraf Bold"/>
                <a:ea typeface="Telegraf Bold"/>
                <a:cs typeface="Telegraf Bold"/>
                <a:sym typeface="Telegraf Bold"/>
              </a:rPr>
              <a:t>Pilar II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7707185"/>
            <a:ext cx="3372803" cy="1400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Telegraf"/>
                <a:ea typeface="Telegraf"/>
                <a:cs typeface="Telegraf"/>
                <a:sym typeface="Telegraf"/>
              </a:rPr>
              <a:t>Proteção integral ao adolescente, priorizando seu desenvolvimento seguro e saudável.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7364301"/>
            <a:ext cx="337280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Telegraf Bold"/>
                <a:ea typeface="Telegraf Bold"/>
                <a:cs typeface="Telegraf Bold"/>
                <a:sym typeface="Telegraf Bold"/>
              </a:rPr>
              <a:t>Pilar III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314632" y="7707185"/>
            <a:ext cx="3372803" cy="174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Telegraf"/>
                <a:ea typeface="Telegraf"/>
                <a:cs typeface="Telegraf"/>
                <a:sym typeface="Telegraf"/>
              </a:rPr>
              <a:t>Integração entre Trabalho, Educação e Assistência Social como eixos estruturantes da aprendizagem.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314632" y="7364301"/>
            <a:ext cx="337280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Telegraf Bold"/>
                <a:ea typeface="Telegraf Bold"/>
                <a:cs typeface="Telegraf Bold"/>
                <a:sym typeface="Telegraf Bold"/>
              </a:rPr>
              <a:t>Pilar IV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777014"/>
            <a:ext cx="696536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 6.461/2019 - ESTATUTO DO APRENDIZ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1775150"/>
            <a:ext cx="6852135" cy="2023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60"/>
              </a:lnSpc>
            </a:pP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PR</a:t>
            </a: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EMISSAS</a:t>
            </a:r>
          </a:p>
          <a:p>
            <a:pPr algn="l" marL="0" indent="0" lvl="0">
              <a:lnSpc>
                <a:spcPts val="5160"/>
              </a:lnSpc>
            </a:pP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FUNDAMENTAIS</a:t>
            </a:r>
          </a:p>
          <a:p>
            <a:pPr algn="l" marL="0" indent="0" lvl="0">
              <a:lnSpc>
                <a:spcPts val="5160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130710"/>
            <a:ext cx="7680965" cy="6030389"/>
            <a:chOff x="0" y="0"/>
            <a:chExt cx="1299219" cy="10200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99219" cy="1020028"/>
            </a:xfrm>
            <a:custGeom>
              <a:avLst/>
              <a:gdLst/>
              <a:ahLst/>
              <a:cxnLst/>
              <a:rect r="r" b="b" t="t" l="l"/>
              <a:pathLst>
                <a:path h="1020028" w="1299219">
                  <a:moveTo>
                    <a:pt x="0" y="0"/>
                  </a:moveTo>
                  <a:lnTo>
                    <a:pt x="1299219" y="0"/>
                  </a:lnTo>
                  <a:lnTo>
                    <a:pt x="1299219" y="1020028"/>
                  </a:lnTo>
                  <a:lnTo>
                    <a:pt x="0" y="1020028"/>
                  </a:lnTo>
                  <a:close/>
                </a:path>
              </a:pathLst>
            </a:custGeom>
            <a:blipFill>
              <a:blip r:embed="rId2"/>
              <a:stretch>
                <a:fillRect l="-19787" t="0" r="-1978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10800000">
            <a:off x="16567980" y="8628919"/>
            <a:ext cx="1382639" cy="1322982"/>
          </a:xfrm>
          <a:custGeom>
            <a:avLst/>
            <a:gdLst/>
            <a:ahLst/>
            <a:cxnLst/>
            <a:rect r="r" b="b" t="t" l="l"/>
            <a:pathLst>
              <a:path h="1322982" w="1382639">
                <a:moveTo>
                  <a:pt x="0" y="0"/>
                </a:moveTo>
                <a:lnTo>
                  <a:pt x="1382640" y="0"/>
                </a:lnTo>
                <a:lnTo>
                  <a:pt x="1382640" y="1322983"/>
                </a:lnTo>
                <a:lnTo>
                  <a:pt x="0" y="1322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583850"/>
            <a:ext cx="6920622" cy="1375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60"/>
              </a:lnSpc>
            </a:pP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IMPACTO SOCIAL DO ESTATUTO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617569" y="1984436"/>
            <a:ext cx="3228384" cy="2715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11"/>
              </a:lnSpc>
            </a:pPr>
            <a:r>
              <a:rPr lang="en-US" sz="2259" spc="-90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A aprendizagem profissional fortalece os vínculos familiares e comunitários, promovendo estabilidade social e econômica para toda a família do jovem aprendiz.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620689" y="1560910"/>
            <a:ext cx="3228384" cy="347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11"/>
              </a:lnSpc>
            </a:pPr>
            <a:r>
              <a:rPr lang="en-US" b="true" sz="2259" spc="-90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Fortalecimento Familiar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485654" y="9258300"/>
            <a:ext cx="6224011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A Aprendizagem Transforma Trajetórias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550985" y="1993961"/>
            <a:ext cx="3429838" cy="2901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84"/>
              </a:lnSpc>
            </a:pPr>
            <a:r>
              <a:rPr lang="en-US" sz="2154" spc="-86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O programa fortalece a trajetória educacional dos jovens ao associar qualificação profissional e trabalho protegido, exigindo a conclusão do Ensino Médio com aproveitamento como condição de validade do contrato de aprendizagem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550985" y="1560910"/>
            <a:ext cx="3429838" cy="347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11"/>
              </a:lnSpc>
            </a:pPr>
            <a:r>
              <a:rPr lang="en-US" b="true" sz="2259" spc="-90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Combate à Evasão Escolar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46305" y="5766281"/>
            <a:ext cx="3228384" cy="1700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11"/>
              </a:lnSpc>
            </a:pPr>
            <a:r>
              <a:rPr lang="en-US" sz="2259" spc="-90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A inserção qualificada no mundo do trabalho amplia as possibilidades de ascensão educacional e profissional do jovem.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46305" y="5173209"/>
            <a:ext cx="3228384" cy="347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11"/>
              </a:lnSpc>
            </a:pPr>
            <a:r>
              <a:rPr lang="en-US" b="true" sz="2259" spc="-90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Mobilidade Educacional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616009" y="5766281"/>
            <a:ext cx="3228384" cy="1700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11"/>
              </a:lnSpc>
            </a:pPr>
            <a:r>
              <a:rPr lang="en-US" sz="2259" spc="-90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O vínculo formal protege adolescentes, afastando-os do trabalho infantil irregular e garantindo direitos plenos.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616009" y="5004094"/>
            <a:ext cx="3228384" cy="685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11"/>
              </a:lnSpc>
            </a:pPr>
            <a:r>
              <a:rPr lang="en-US" b="true" sz="2259" spc="-90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Combate ao Trabalho Infantil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46305" y="8266192"/>
            <a:ext cx="7298089" cy="1024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11"/>
              </a:lnSpc>
            </a:pPr>
            <a:r>
              <a:rPr lang="en-US" sz="2259" spc="-90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A aprendizagem desenvolve habilidades socioemocionais essenciais: resiliência, liderança, trabalho em equipe e responsabilidade.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548645" y="7886063"/>
            <a:ext cx="5224699" cy="347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11"/>
              </a:lnSpc>
            </a:pPr>
            <a:r>
              <a:rPr lang="en-US" b="true" sz="2259" spc="-90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Desenvolvimento Socioemocional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777014"/>
            <a:ext cx="696536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 6.461/2019 - ESTATUTO DO APRENDIZ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0981" y="6150310"/>
            <a:ext cx="10702856" cy="3855535"/>
            <a:chOff x="0" y="0"/>
            <a:chExt cx="1982653" cy="714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82653" cy="714219"/>
            </a:xfrm>
            <a:custGeom>
              <a:avLst/>
              <a:gdLst/>
              <a:ahLst/>
              <a:cxnLst/>
              <a:rect r="r" b="b" t="t" l="l"/>
              <a:pathLst>
                <a:path h="714219" w="1982653">
                  <a:moveTo>
                    <a:pt x="0" y="0"/>
                  </a:moveTo>
                  <a:lnTo>
                    <a:pt x="1982653" y="0"/>
                  </a:lnTo>
                  <a:lnTo>
                    <a:pt x="1982653" y="714219"/>
                  </a:lnTo>
                  <a:lnTo>
                    <a:pt x="0" y="714219"/>
                  </a:lnTo>
                  <a:close/>
                </a:path>
              </a:pathLst>
            </a:custGeom>
            <a:blipFill>
              <a:blip r:embed="rId2"/>
              <a:stretch>
                <a:fillRect l="0" t="-86152" r="0" b="-21552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790981" y="2986105"/>
            <a:ext cx="6512422" cy="1375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60"/>
              </a:lnSpc>
            </a:pP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PRINCIPAIS</a:t>
            </a:r>
          </a:p>
          <a:p>
            <a:pPr algn="l" marL="0" indent="0" lvl="0">
              <a:lnSpc>
                <a:spcPts val="5160"/>
              </a:lnSpc>
            </a:pP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INOVAÇÕES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90981" y="4361515"/>
            <a:ext cx="4743428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7"/>
              </a:lnSpc>
            </a:pPr>
            <a:r>
              <a:rPr lang="en-US" b="true" sz="2298" spc="-91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Modernização e Qualidade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085678" y="1654510"/>
            <a:ext cx="3194602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Infraestrutura mínima obrigatória para entidades formadoras, garantindo padrão de qualidade na formação profissional.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958878" y="1654510"/>
            <a:ext cx="1768994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Qualificação das Entidades formadoras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085678" y="4073860"/>
            <a:ext cx="3194602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Progressão de cursos e contratos sucessivos, permitindo continuidade e evolução na trajetória do aprendiz.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958878" y="4073860"/>
            <a:ext cx="1768994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Contratos Sucessivos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064698" y="1664035"/>
            <a:ext cx="3194602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Mínimo de 20% ou 400 horas de formação teórica, assegurando base sólida de conhecimento e qualificação.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893887" y="1664035"/>
            <a:ext cx="1768994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Carga Horária Teórica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064698" y="4083385"/>
            <a:ext cx="3194602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Uso de plataformas digitais e material didático moderno, ampliando acesso e inovação pedagógica.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893887" y="4083385"/>
            <a:ext cx="1768994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Plataformas Digitais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064698" y="6183630"/>
            <a:ext cx="3194602" cy="240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Contrato especial inclusivo para jovens em situação de vulnerabilidade, com educação básica obrigatória e horário especial.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893887" y="6229350"/>
            <a:ext cx="1768994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b="true" sz="2300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Contrato Inclusivo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777014"/>
            <a:ext cx="696536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 6.461/2019 - ESTATUTO DO APRENDIZ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5400000">
            <a:off x="16383136" y="854468"/>
            <a:ext cx="1382639" cy="1322982"/>
          </a:xfrm>
          <a:custGeom>
            <a:avLst/>
            <a:gdLst/>
            <a:ahLst/>
            <a:cxnLst/>
            <a:rect r="r" b="b" t="t" l="l"/>
            <a:pathLst>
              <a:path h="1322982" w="1382639">
                <a:moveTo>
                  <a:pt x="0" y="0"/>
                </a:moveTo>
                <a:lnTo>
                  <a:pt x="1382640" y="0"/>
                </a:lnTo>
                <a:lnTo>
                  <a:pt x="1382640" y="1322982"/>
                </a:lnTo>
                <a:lnTo>
                  <a:pt x="0" y="1322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367258" y="5122784"/>
            <a:ext cx="3892042" cy="4636928"/>
            <a:chOff x="0" y="0"/>
            <a:chExt cx="602979" cy="7183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2979" cy="718381"/>
            </a:xfrm>
            <a:custGeom>
              <a:avLst/>
              <a:gdLst/>
              <a:ahLst/>
              <a:cxnLst/>
              <a:rect r="r" b="b" t="t" l="l"/>
              <a:pathLst>
                <a:path h="718381" w="602979">
                  <a:moveTo>
                    <a:pt x="0" y="0"/>
                  </a:moveTo>
                  <a:lnTo>
                    <a:pt x="602979" y="0"/>
                  </a:lnTo>
                  <a:lnTo>
                    <a:pt x="602979" y="718381"/>
                  </a:lnTo>
                  <a:lnTo>
                    <a:pt x="0" y="718381"/>
                  </a:lnTo>
                  <a:close/>
                </a:path>
              </a:pathLst>
            </a:custGeom>
            <a:blipFill>
              <a:blip r:embed="rId2"/>
              <a:stretch>
                <a:fillRect l="-58515" t="-7063" r="-56415" b="-2823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9254025" y="5122784"/>
            <a:ext cx="3892042" cy="4636928"/>
            <a:chOff x="0" y="0"/>
            <a:chExt cx="602979" cy="71838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02979" cy="718381"/>
            </a:xfrm>
            <a:custGeom>
              <a:avLst/>
              <a:gdLst/>
              <a:ahLst/>
              <a:cxnLst/>
              <a:rect r="r" b="b" t="t" l="l"/>
              <a:pathLst>
                <a:path h="718381" w="602979">
                  <a:moveTo>
                    <a:pt x="0" y="0"/>
                  </a:moveTo>
                  <a:lnTo>
                    <a:pt x="602979" y="0"/>
                  </a:lnTo>
                  <a:lnTo>
                    <a:pt x="602979" y="718381"/>
                  </a:lnTo>
                  <a:lnTo>
                    <a:pt x="0" y="718381"/>
                  </a:lnTo>
                  <a:close/>
                </a:path>
              </a:pathLst>
            </a:custGeom>
            <a:blipFill>
              <a:blip r:embed="rId3"/>
              <a:stretch>
                <a:fillRect l="-52383" t="0" r="-6285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140792" y="5122784"/>
            <a:ext cx="3892042" cy="4636928"/>
            <a:chOff x="0" y="0"/>
            <a:chExt cx="602979" cy="71838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02979" cy="718381"/>
            </a:xfrm>
            <a:custGeom>
              <a:avLst/>
              <a:gdLst/>
              <a:ahLst/>
              <a:cxnLst/>
              <a:rect r="r" b="b" t="t" l="l"/>
              <a:pathLst>
                <a:path h="718381" w="602979">
                  <a:moveTo>
                    <a:pt x="0" y="0"/>
                  </a:moveTo>
                  <a:lnTo>
                    <a:pt x="602979" y="0"/>
                  </a:lnTo>
                  <a:lnTo>
                    <a:pt x="602979" y="718381"/>
                  </a:lnTo>
                  <a:lnTo>
                    <a:pt x="0" y="718381"/>
                  </a:lnTo>
                  <a:close/>
                </a:path>
              </a:pathLst>
            </a:custGeom>
            <a:blipFill>
              <a:blip r:embed="rId4"/>
              <a:stretch>
                <a:fillRect l="0" t="-5878" r="0" b="-5878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5122784"/>
            <a:ext cx="3892042" cy="4636928"/>
            <a:chOff x="0" y="0"/>
            <a:chExt cx="602979" cy="7183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02979" cy="718381"/>
            </a:xfrm>
            <a:custGeom>
              <a:avLst/>
              <a:gdLst/>
              <a:ahLst/>
              <a:cxnLst/>
              <a:rect r="r" b="b" t="t" l="l"/>
              <a:pathLst>
                <a:path h="718381" w="602979">
                  <a:moveTo>
                    <a:pt x="0" y="0"/>
                  </a:moveTo>
                  <a:lnTo>
                    <a:pt x="602979" y="0"/>
                  </a:lnTo>
                  <a:lnTo>
                    <a:pt x="602979" y="718381"/>
                  </a:lnTo>
                  <a:lnTo>
                    <a:pt x="0" y="718381"/>
                  </a:lnTo>
                  <a:close/>
                </a:path>
              </a:pathLst>
            </a:custGeom>
            <a:blipFill>
              <a:blip r:embed="rId5"/>
              <a:stretch>
                <a:fillRect l="-29425" t="0" r="-29425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3367258" y="1541384"/>
            <a:ext cx="3892042" cy="3429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✔ Estabilidade e previsibilidade das regras</a:t>
            </a:r>
          </a:p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✔ Critérios claros de contratação</a:t>
            </a:r>
          </a:p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✔ Liberdade na seleção de aprendizes</a:t>
            </a:r>
          </a:p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✔ Cumprimento alternativo da cota</a:t>
            </a:r>
          </a:p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✔ Segurança jurídica operacional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367258" y="1028700"/>
            <a:ext cx="3892042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  <a:spcBef>
                <a:spcPct val="0"/>
              </a:spcBef>
            </a:pPr>
            <a:r>
              <a:rPr lang="en-US" b="true" sz="2300" spc="-92" strike="noStrike" u="none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Empresas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254025" y="1541384"/>
            <a:ext cx="3892042" cy="3086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✔ Preservação de direitos trabalhistas</a:t>
            </a:r>
          </a:p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✔ Proteção contra negociação coletiva prejudicial</a:t>
            </a:r>
          </a:p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✔ Rotatividade garantida</a:t>
            </a:r>
          </a:p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✔ Educação básica assegurada</a:t>
            </a:r>
          </a:p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✔ Proteção integral ao adolescente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254025" y="1028700"/>
            <a:ext cx="3892042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  <a:spcBef>
                <a:spcPct val="0"/>
              </a:spcBef>
            </a:pPr>
            <a:r>
              <a:rPr lang="en-US" b="true" sz="2300" spc="-92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Jovens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1775150"/>
            <a:ext cx="7672340" cy="2023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60"/>
              </a:lnSpc>
            </a:pP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SEGURANÇA JURÍDICA PARA TODOS OS ATORES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777014"/>
            <a:ext cx="696536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 6.461/2019 - ESTATUTO DO APRENDIZ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6576254"/>
            <a:ext cx="8115300" cy="3040561"/>
            <a:chOff x="0" y="0"/>
            <a:chExt cx="1603974" cy="6009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03974" cy="600961"/>
            </a:xfrm>
            <a:custGeom>
              <a:avLst/>
              <a:gdLst/>
              <a:ahLst/>
              <a:cxnLst/>
              <a:rect r="r" b="b" t="t" l="l"/>
              <a:pathLst>
                <a:path h="600961" w="1603974">
                  <a:moveTo>
                    <a:pt x="0" y="0"/>
                  </a:moveTo>
                  <a:lnTo>
                    <a:pt x="1603974" y="0"/>
                  </a:lnTo>
                  <a:lnTo>
                    <a:pt x="1603974" y="600961"/>
                  </a:lnTo>
                  <a:lnTo>
                    <a:pt x="0" y="600961"/>
                  </a:lnTo>
                  <a:close/>
                </a:path>
              </a:pathLst>
            </a:custGeom>
            <a:blipFill>
              <a:blip r:embed="rId2"/>
              <a:stretch>
                <a:fillRect l="-1478" t="0" r="-1478" b="-5457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982690" y="0"/>
            <a:ext cx="243604" cy="10287000"/>
            <a:chOff x="0" y="0"/>
            <a:chExt cx="64159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41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64159">
                  <a:moveTo>
                    <a:pt x="0" y="0"/>
                  </a:moveTo>
                  <a:lnTo>
                    <a:pt x="64159" y="0"/>
                  </a:lnTo>
                  <a:lnTo>
                    <a:pt x="641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6415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647551" y="0"/>
            <a:ext cx="252653" cy="10287000"/>
            <a:chOff x="0" y="0"/>
            <a:chExt cx="66542" cy="27093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6542" cy="2709333"/>
            </a:xfrm>
            <a:custGeom>
              <a:avLst/>
              <a:gdLst/>
              <a:ahLst/>
              <a:cxnLst/>
              <a:rect r="r" b="b" t="t" l="l"/>
              <a:pathLst>
                <a:path h="2709333" w="66542">
                  <a:moveTo>
                    <a:pt x="0" y="0"/>
                  </a:moveTo>
                  <a:lnTo>
                    <a:pt x="66542" y="0"/>
                  </a:lnTo>
                  <a:lnTo>
                    <a:pt x="6654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66542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7309174" y="0"/>
            <a:ext cx="214553" cy="10287000"/>
            <a:chOff x="0" y="0"/>
            <a:chExt cx="56508" cy="270933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6508" cy="2709333"/>
            </a:xfrm>
            <a:custGeom>
              <a:avLst/>
              <a:gdLst/>
              <a:ahLst/>
              <a:cxnLst/>
              <a:rect r="r" b="b" t="t" l="l"/>
              <a:pathLst>
                <a:path h="2709333" w="56508">
                  <a:moveTo>
                    <a:pt x="0" y="0"/>
                  </a:moveTo>
                  <a:lnTo>
                    <a:pt x="56508" y="0"/>
                  </a:lnTo>
                  <a:lnTo>
                    <a:pt x="565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56508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938948" y="0"/>
            <a:ext cx="217531" cy="10287000"/>
            <a:chOff x="0" y="0"/>
            <a:chExt cx="57292" cy="270933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72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57292">
                  <a:moveTo>
                    <a:pt x="0" y="0"/>
                  </a:moveTo>
                  <a:lnTo>
                    <a:pt x="57292" y="0"/>
                  </a:lnTo>
                  <a:lnTo>
                    <a:pt x="572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57292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6221315" y="0"/>
            <a:ext cx="185113" cy="10287000"/>
            <a:chOff x="0" y="0"/>
            <a:chExt cx="48754" cy="270933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8754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754">
                  <a:moveTo>
                    <a:pt x="0" y="0"/>
                  </a:moveTo>
                  <a:lnTo>
                    <a:pt x="48754" y="0"/>
                  </a:lnTo>
                  <a:lnTo>
                    <a:pt x="4875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48754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862498" y="0"/>
            <a:ext cx="177842" cy="10287000"/>
            <a:chOff x="0" y="0"/>
            <a:chExt cx="46839" cy="270933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6839" cy="2709333"/>
            </a:xfrm>
            <a:custGeom>
              <a:avLst/>
              <a:gdLst/>
              <a:ahLst/>
              <a:cxnLst/>
              <a:rect r="r" b="b" t="t" l="l"/>
              <a:pathLst>
                <a:path h="2709333" w="46839">
                  <a:moveTo>
                    <a:pt x="0" y="0"/>
                  </a:moveTo>
                  <a:lnTo>
                    <a:pt x="46839" y="0"/>
                  </a:lnTo>
                  <a:lnTo>
                    <a:pt x="468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4683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5503681" y="0"/>
            <a:ext cx="177842" cy="10287000"/>
            <a:chOff x="0" y="0"/>
            <a:chExt cx="46839" cy="270933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6839" cy="2709333"/>
            </a:xfrm>
            <a:custGeom>
              <a:avLst/>
              <a:gdLst/>
              <a:ahLst/>
              <a:cxnLst/>
              <a:rect r="r" b="b" t="t" l="l"/>
              <a:pathLst>
                <a:path h="2709333" w="46839">
                  <a:moveTo>
                    <a:pt x="0" y="0"/>
                  </a:moveTo>
                  <a:lnTo>
                    <a:pt x="46839" y="0"/>
                  </a:lnTo>
                  <a:lnTo>
                    <a:pt x="468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4683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5194837" y="0"/>
            <a:ext cx="118344" cy="10287000"/>
            <a:chOff x="0" y="0"/>
            <a:chExt cx="31169" cy="2709333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1169" cy="2709333"/>
            </a:xfrm>
            <a:custGeom>
              <a:avLst/>
              <a:gdLst/>
              <a:ahLst/>
              <a:cxnLst/>
              <a:rect r="r" b="b" t="t" l="l"/>
              <a:pathLst>
                <a:path h="2709333" w="31169">
                  <a:moveTo>
                    <a:pt x="0" y="0"/>
                  </a:moveTo>
                  <a:lnTo>
                    <a:pt x="31169" y="0"/>
                  </a:lnTo>
                  <a:lnTo>
                    <a:pt x="311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28575"/>
              <a:ext cx="3116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4872722" y="0"/>
            <a:ext cx="83291" cy="10287000"/>
            <a:chOff x="0" y="0"/>
            <a:chExt cx="21937" cy="270933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1937" cy="2709333"/>
            </a:xfrm>
            <a:custGeom>
              <a:avLst/>
              <a:gdLst/>
              <a:ahLst/>
              <a:cxnLst/>
              <a:rect r="r" b="b" t="t" l="l"/>
              <a:pathLst>
                <a:path h="2709333" w="21937">
                  <a:moveTo>
                    <a:pt x="0" y="0"/>
                  </a:moveTo>
                  <a:lnTo>
                    <a:pt x="21937" y="0"/>
                  </a:lnTo>
                  <a:lnTo>
                    <a:pt x="219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28575"/>
              <a:ext cx="21937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4555551" y="0"/>
            <a:ext cx="60286" cy="10287000"/>
            <a:chOff x="0" y="0"/>
            <a:chExt cx="15878" cy="2709333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587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5878">
                  <a:moveTo>
                    <a:pt x="0" y="0"/>
                  </a:moveTo>
                  <a:lnTo>
                    <a:pt x="15878" y="0"/>
                  </a:lnTo>
                  <a:lnTo>
                    <a:pt x="1587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28575"/>
              <a:ext cx="15878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4196734" y="0"/>
            <a:ext cx="47625" cy="10287000"/>
            <a:chOff x="0" y="0"/>
            <a:chExt cx="12543" cy="2709333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2543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543">
                  <a:moveTo>
                    <a:pt x="0" y="0"/>
                  </a:moveTo>
                  <a:lnTo>
                    <a:pt x="12543" y="0"/>
                  </a:lnTo>
                  <a:lnTo>
                    <a:pt x="125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28575"/>
              <a:ext cx="12543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6594666" y="0"/>
            <a:ext cx="191881" cy="10287000"/>
            <a:chOff x="0" y="0"/>
            <a:chExt cx="50537" cy="2709333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50537" cy="2709333"/>
            </a:xfrm>
            <a:custGeom>
              <a:avLst/>
              <a:gdLst/>
              <a:ahLst/>
              <a:cxnLst/>
              <a:rect r="r" b="b" t="t" l="l"/>
              <a:pathLst>
                <a:path h="2709333" w="50537">
                  <a:moveTo>
                    <a:pt x="0" y="0"/>
                  </a:moveTo>
                  <a:lnTo>
                    <a:pt x="50537" y="0"/>
                  </a:lnTo>
                  <a:lnTo>
                    <a:pt x="505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B8F3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28575"/>
              <a:ext cx="50537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5"/>
                </a:lnSpc>
              </a:pP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1028700" y="1927532"/>
            <a:ext cx="8204439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Telegraf"/>
                <a:ea typeface="Telegraf"/>
                <a:cs typeface="Telegraf"/>
                <a:sym typeface="Telegraf"/>
              </a:rPr>
              <a:t>Empresas que ainda não cumprem a cota legal de aprendizagem representam um potencial imediato de +500 mil novas vagas em todo o Brasil.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28700" y="1503669"/>
            <a:ext cx="8204439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  <a:spcBef>
                <a:spcPct val="0"/>
              </a:spcBef>
            </a:pPr>
            <a:r>
              <a:rPr lang="en-US" b="true" sz="2300" spc="-92">
                <a:solidFill>
                  <a:srgbClr val="FFFA49"/>
                </a:solidFill>
                <a:latin typeface="Telegraf Bold"/>
                <a:ea typeface="Telegraf Bold"/>
                <a:cs typeface="Telegraf Bold"/>
                <a:sym typeface="Telegraf Bold"/>
              </a:rPr>
              <a:t>✔ Cumprimento da Lei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28700" y="3594668"/>
            <a:ext cx="8204439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Telegraf"/>
                <a:ea typeface="Telegraf"/>
                <a:cs typeface="Telegraf"/>
                <a:sym typeface="Telegraf"/>
              </a:rPr>
              <a:t>Representando 93% dos CNPJs brasileiros, as MPEs têm potencial para gerar mais de +1 milhão de vagas com a simplificação trazida pelo Estatuto.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58126" y="3211286"/>
            <a:ext cx="8204439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  <a:spcBef>
                <a:spcPct val="0"/>
              </a:spcBef>
            </a:pPr>
            <a:r>
              <a:rPr lang="en-US" b="true" sz="2300" spc="-92">
                <a:solidFill>
                  <a:srgbClr val="FFFA49"/>
                </a:solidFill>
                <a:latin typeface="Telegraf Bold"/>
                <a:ea typeface="Telegraf Bold"/>
                <a:cs typeface="Telegraf Bold"/>
                <a:sym typeface="Telegraf Bold"/>
              </a:rPr>
              <a:t>✔ Micro e Pequenas Empresas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28700" y="5261804"/>
            <a:ext cx="8204439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Telegraf"/>
                <a:ea typeface="Telegraf"/>
                <a:cs typeface="Telegraf"/>
                <a:sym typeface="Telegraf"/>
              </a:rPr>
              <a:t>A expansão do programa para órgãos públicos federais, estaduais e municipais representa uma nova fronteira de inclusão produtiva em escala nacional.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28700" y="4918904"/>
            <a:ext cx="8204439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  <a:spcBef>
                <a:spcPct val="0"/>
              </a:spcBef>
            </a:pPr>
            <a:r>
              <a:rPr lang="en-US" b="true" sz="2300" spc="-92">
                <a:solidFill>
                  <a:srgbClr val="FFFA49"/>
                </a:solidFill>
                <a:latin typeface="Telegraf Bold"/>
                <a:ea typeface="Telegraf Bold"/>
                <a:cs typeface="Telegraf Bold"/>
                <a:sym typeface="Telegraf Bold"/>
              </a:rPr>
              <a:t>✔ Administração Pública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215065" y="2437507"/>
            <a:ext cx="3791170" cy="208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19"/>
              </a:lnSpc>
            </a:pPr>
            <a:r>
              <a:rPr lang="en-US" b="true" sz="4599" spc="-183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+1,5 MILHÃO DE NOVAS VAGAS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843736" y="6566729"/>
            <a:ext cx="7465438" cy="1375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60"/>
              </a:lnSpc>
            </a:pPr>
            <a:r>
              <a:rPr lang="en-US" b="true" sz="6450" spc="-412">
                <a:solidFill>
                  <a:srgbClr val="FFFA49"/>
                </a:solidFill>
                <a:latin typeface="Lora Bold"/>
                <a:ea typeface="Lora Bold"/>
                <a:cs typeface="Lora Bold"/>
                <a:sym typeface="Lora Bold"/>
              </a:rPr>
              <a:t>GERAÇÃO DE OPORTUNIDADES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028700" y="777014"/>
            <a:ext cx="696536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pc="-57">
                <a:solidFill>
                  <a:srgbClr val="FFFA49"/>
                </a:solidFill>
                <a:latin typeface="Inter Bold"/>
                <a:ea typeface="Inter Bold"/>
                <a:cs typeface="Inter Bold"/>
                <a:sym typeface="Inter Bold"/>
              </a:rPr>
              <a:t>PL 6.461/2019 - ESTATUTO DO APRENDIZ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DAHNcjHn-28</dc:identifier>
  <dcterms:modified xsi:type="dcterms:W3CDTF">2011-08-01T06:04:30Z</dcterms:modified>
  <cp:revision>1</cp:revision>
  <dc:title>Cópia de Estatuto do Aprendiz: PL 6.461/2019 Elevando Juventude e Brasil</dc:title>
</cp:coreProperties>
</file>