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564" r:id="rId6"/>
    <p:sldId id="560" r:id="rId7"/>
    <p:sldId id="563" r:id="rId8"/>
    <p:sldId id="559" r:id="rId9"/>
    <p:sldId id="535" r:id="rId10"/>
    <p:sldId id="530" r:id="rId11"/>
    <p:sldId id="519" r:id="rId12"/>
    <p:sldId id="536" r:id="rId13"/>
    <p:sldId id="539" r:id="rId14"/>
    <p:sldId id="540" r:id="rId15"/>
    <p:sldId id="558" r:id="rId16"/>
    <p:sldId id="547" r:id="rId17"/>
    <p:sldId id="548" r:id="rId18"/>
    <p:sldId id="549" r:id="rId19"/>
    <p:sldId id="555" r:id="rId20"/>
    <p:sldId id="556" r:id="rId21"/>
    <p:sldId id="553" r:id="rId22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0572C0-7AFC-45DE-834D-8795BB130213}">
          <p14:sldIdLst>
            <p14:sldId id="256"/>
            <p14:sldId id="564"/>
            <p14:sldId id="560"/>
            <p14:sldId id="563"/>
            <p14:sldId id="559"/>
            <p14:sldId id="535"/>
            <p14:sldId id="530"/>
            <p14:sldId id="519"/>
            <p14:sldId id="536"/>
            <p14:sldId id="539"/>
            <p14:sldId id="540"/>
            <p14:sldId id="558"/>
            <p14:sldId id="547"/>
            <p14:sldId id="548"/>
            <p14:sldId id="549"/>
            <p14:sldId id="555"/>
            <p14:sldId id="556"/>
            <p14:sldId id="55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436"/>
    <a:srgbClr val="EDEDED"/>
    <a:srgbClr val="52807A"/>
    <a:srgbClr val="A68C50"/>
    <a:srgbClr val="F2CC74"/>
    <a:srgbClr val="99AD5E"/>
    <a:srgbClr val="61FA69"/>
    <a:srgbClr val="696969"/>
    <a:srgbClr val="7A6A0A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1" autoAdjust="0"/>
    <p:restoredTop sz="94660"/>
  </p:normalViewPr>
  <p:slideViewPr>
    <p:cSldViewPr>
      <p:cViewPr>
        <p:scale>
          <a:sx n="80" d="100"/>
          <a:sy n="80" d="100"/>
        </p:scale>
        <p:origin x="-2514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54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53716720143492"/>
          <c:y val="8.9844469109672573E-2"/>
          <c:w val="0.84239241623017491"/>
          <c:h val="0.814842127587650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5540849867256126E-2"/>
          <c:w val="0.7260930321714284"/>
          <c:h val="0.9040506514601826"/>
        </c:manualLayout>
      </c:layout>
      <c:pie3DChart>
        <c:varyColors val="1"/>
        <c:ser>
          <c:idx val="0"/>
          <c:order val="0"/>
          <c:dLbls>
            <c:spPr>
              <a:effectLst>
                <a:glow rad="127000">
                  <a:sysClr val="window" lastClr="FFFFFF"/>
                </a:glow>
              </a:effectLst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'SMP 2014'!$A$10:$A$16</c:f>
              <c:strCache>
                <c:ptCount val="7"/>
                <c:pt idx="0">
                  <c:v>Cobrança</c:v>
                </c:pt>
                <c:pt idx="1">
                  <c:v>Serviços Adicionais</c:v>
                </c:pt>
                <c:pt idx="2">
                  <c:v>Reparo</c:v>
                </c:pt>
                <c:pt idx="3">
                  <c:v>Cancelamento</c:v>
                </c:pt>
                <c:pt idx="4">
                  <c:v>Planos de serviço</c:v>
                </c:pt>
                <c:pt idx="5">
                  <c:v>Habilitação</c:v>
                </c:pt>
                <c:pt idx="6">
                  <c:v>Outros</c:v>
                </c:pt>
              </c:strCache>
            </c:strRef>
          </c:cat>
          <c:val>
            <c:numRef>
              <c:f>'SMP 2014'!$B$10:$B$16</c:f>
              <c:numCache>
                <c:formatCode>#,##0</c:formatCode>
                <c:ptCount val="7"/>
                <c:pt idx="0">
                  <c:v>496707</c:v>
                </c:pt>
                <c:pt idx="1">
                  <c:v>118500</c:v>
                </c:pt>
                <c:pt idx="2">
                  <c:v>70849</c:v>
                </c:pt>
                <c:pt idx="3">
                  <c:v>63743</c:v>
                </c:pt>
                <c:pt idx="4">
                  <c:v>59124</c:v>
                </c:pt>
                <c:pt idx="5">
                  <c:v>58032</c:v>
                </c:pt>
                <c:pt idx="6">
                  <c:v>309822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800" b="1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1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802985475936851E-2"/>
          <c:y val="0.17901314246859251"/>
          <c:w val="0.75346833545105629"/>
          <c:h val="0.7286812790816508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5E235-B216-4C7F-B380-003B44139CCA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1C6210-28C3-4307-ABDF-428A3A5574B6}">
      <dgm:prSet phldrT="[Texto]" custT="1"/>
      <dgm:spPr/>
      <dgm:t>
        <a:bodyPr/>
        <a:lstStyle/>
        <a:p>
          <a:r>
            <a:rPr lang="pt-B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Rede</a:t>
          </a:r>
          <a:endParaRPr lang="pt-BR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51173D-56E3-46B1-A520-CE0200636A0D}" type="parTrans" cxnId="{621A2AFC-E3A0-406C-B94E-962288B908AE}">
      <dgm:prSet/>
      <dgm:spPr/>
      <dgm:t>
        <a:bodyPr/>
        <a:lstStyle/>
        <a:p>
          <a:endParaRPr lang="pt-BR"/>
        </a:p>
      </dgm:t>
    </dgm:pt>
    <dgm:pt modelId="{3283295F-2CDC-4CD7-B4A4-6AFCEBDFD8B5}" type="sibTrans" cxnId="{621A2AFC-E3A0-406C-B94E-962288B908AE}">
      <dgm:prSet/>
      <dgm:spPr/>
      <dgm:t>
        <a:bodyPr/>
        <a:lstStyle/>
        <a:p>
          <a:endParaRPr lang="pt-BR"/>
        </a:p>
      </dgm:t>
    </dgm:pt>
    <dgm:pt modelId="{5C3F4FBD-4102-455E-9AD1-6059E16D2E98}">
      <dgm:prSet phldrT="[Texto]"/>
      <dgm:spPr/>
      <dgm:t>
        <a:bodyPr/>
        <a:lstStyle/>
        <a:p>
          <a:r>
            <a:rPr lang="pt-BR" dirty="0" smtClean="0"/>
            <a:t>Velocidade</a:t>
          </a:r>
          <a:endParaRPr lang="pt-BR" dirty="0"/>
        </a:p>
      </dgm:t>
    </dgm:pt>
    <dgm:pt modelId="{243192A0-3864-4736-BA1B-95DC5C874FBD}" type="parTrans" cxnId="{5BCC6B8E-AF44-4231-9BA3-E648ED16739E}">
      <dgm:prSet/>
      <dgm:spPr/>
      <dgm:t>
        <a:bodyPr/>
        <a:lstStyle/>
        <a:p>
          <a:endParaRPr lang="pt-BR"/>
        </a:p>
      </dgm:t>
    </dgm:pt>
    <dgm:pt modelId="{8B808407-05B1-4891-A522-BF581DE12905}" type="sibTrans" cxnId="{5BCC6B8E-AF44-4231-9BA3-E648ED16739E}">
      <dgm:prSet/>
      <dgm:spPr/>
      <dgm:t>
        <a:bodyPr/>
        <a:lstStyle/>
        <a:p>
          <a:endParaRPr lang="pt-BR"/>
        </a:p>
      </dgm:t>
    </dgm:pt>
    <dgm:pt modelId="{803B2B87-244B-49F1-ABEC-D93308B5EF1E}">
      <dgm:prSet phldrT="[Texto]"/>
      <dgm:spPr/>
      <dgm:t>
        <a:bodyPr/>
        <a:lstStyle/>
        <a:p>
          <a:r>
            <a:rPr lang="pt-BR" dirty="0" smtClean="0"/>
            <a:t>Queda</a:t>
          </a:r>
          <a:endParaRPr lang="pt-BR" dirty="0"/>
        </a:p>
      </dgm:t>
    </dgm:pt>
    <dgm:pt modelId="{DAA3C284-D208-4535-A5E3-F735FF57917E}" type="parTrans" cxnId="{2AC05955-99E0-4E80-854C-A7F58E74EF86}">
      <dgm:prSet/>
      <dgm:spPr/>
      <dgm:t>
        <a:bodyPr/>
        <a:lstStyle/>
        <a:p>
          <a:endParaRPr lang="pt-BR"/>
        </a:p>
      </dgm:t>
    </dgm:pt>
    <dgm:pt modelId="{5CBC483B-8C28-4947-BD75-95364575AD3C}" type="sibTrans" cxnId="{2AC05955-99E0-4E80-854C-A7F58E74EF86}">
      <dgm:prSet/>
      <dgm:spPr/>
      <dgm:t>
        <a:bodyPr/>
        <a:lstStyle/>
        <a:p>
          <a:endParaRPr lang="pt-BR"/>
        </a:p>
      </dgm:t>
    </dgm:pt>
    <dgm:pt modelId="{5B6DDBC5-7445-49AF-8EBE-DCD965989762}">
      <dgm:prSet phldrT="[Texto]"/>
      <dgm:spPr/>
      <dgm:t>
        <a:bodyPr/>
        <a:lstStyle/>
        <a:p>
          <a:r>
            <a:rPr lang="pt-BR" dirty="0" smtClean="0"/>
            <a:t>Interrupções</a:t>
          </a:r>
          <a:endParaRPr lang="pt-BR" dirty="0"/>
        </a:p>
      </dgm:t>
    </dgm:pt>
    <dgm:pt modelId="{4E997A31-EDEE-46AC-882B-ADC87A631E33}" type="parTrans" cxnId="{0CEB76EF-BB32-4C9D-A06C-C0EDCE6C694B}">
      <dgm:prSet/>
      <dgm:spPr/>
      <dgm:t>
        <a:bodyPr/>
        <a:lstStyle/>
        <a:p>
          <a:endParaRPr lang="pt-BR"/>
        </a:p>
      </dgm:t>
    </dgm:pt>
    <dgm:pt modelId="{AFBD5EF2-7810-4131-9C7D-DF2420E73B43}" type="sibTrans" cxnId="{0CEB76EF-BB32-4C9D-A06C-C0EDCE6C694B}">
      <dgm:prSet/>
      <dgm:spPr/>
      <dgm:t>
        <a:bodyPr/>
        <a:lstStyle/>
        <a:p>
          <a:endParaRPr lang="pt-BR"/>
        </a:p>
      </dgm:t>
    </dgm:pt>
    <dgm:pt modelId="{CE7FA230-977D-455A-AC4D-628F0D6F367D}">
      <dgm:prSet phldrT="[Texto]"/>
      <dgm:spPr/>
      <dgm:t>
        <a:bodyPr/>
        <a:lstStyle/>
        <a:p>
          <a:r>
            <a:rPr lang="pt-BR" dirty="0" smtClean="0"/>
            <a:t>Acesso</a:t>
          </a:r>
          <a:endParaRPr lang="pt-BR" dirty="0"/>
        </a:p>
      </dgm:t>
    </dgm:pt>
    <dgm:pt modelId="{81237DB1-2B14-4242-9A04-7CFBF23C2C30}" type="parTrans" cxnId="{63C94E2C-B90E-419C-8E9F-E07A28127644}">
      <dgm:prSet/>
      <dgm:spPr/>
      <dgm:t>
        <a:bodyPr/>
        <a:lstStyle/>
        <a:p>
          <a:endParaRPr lang="pt-BR"/>
        </a:p>
      </dgm:t>
    </dgm:pt>
    <dgm:pt modelId="{4EFA451C-CBF8-42D5-8C3B-136FA967F061}" type="sibTrans" cxnId="{63C94E2C-B90E-419C-8E9F-E07A28127644}">
      <dgm:prSet/>
      <dgm:spPr/>
      <dgm:t>
        <a:bodyPr/>
        <a:lstStyle/>
        <a:p>
          <a:endParaRPr lang="pt-BR"/>
        </a:p>
      </dgm:t>
    </dgm:pt>
    <dgm:pt modelId="{D0BCCDDE-06B1-4416-9448-06BF35B46FCD}">
      <dgm:prSet phldrT="[Texto]" custT="1"/>
      <dgm:spPr/>
      <dgm:t>
        <a:bodyPr/>
        <a:lstStyle/>
        <a:p>
          <a:r>
            <a:rPr lang="pt-BR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Relacionamento</a:t>
          </a:r>
          <a:endParaRPr lang="pt-BR" sz="3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2285B0-1176-4B4B-89CD-BC8D054824A5}" type="parTrans" cxnId="{650A3071-660A-41B8-B227-A6AC6650E562}">
      <dgm:prSet/>
      <dgm:spPr/>
      <dgm:t>
        <a:bodyPr/>
        <a:lstStyle/>
        <a:p>
          <a:endParaRPr lang="pt-BR"/>
        </a:p>
      </dgm:t>
    </dgm:pt>
    <dgm:pt modelId="{EEDB3CE5-F76B-4DFB-8076-53D61FC7FEAD}" type="sibTrans" cxnId="{650A3071-660A-41B8-B227-A6AC6650E562}">
      <dgm:prSet/>
      <dgm:spPr/>
      <dgm:t>
        <a:bodyPr/>
        <a:lstStyle/>
        <a:p>
          <a:endParaRPr lang="pt-BR"/>
        </a:p>
      </dgm:t>
    </dgm:pt>
    <dgm:pt modelId="{ACFB532A-3815-4111-8F44-D34178798688}">
      <dgm:prSet phldrT="[Texto]"/>
      <dgm:spPr/>
      <dgm:t>
        <a:bodyPr/>
        <a:lstStyle/>
        <a:p>
          <a:r>
            <a:rPr lang="pt-BR" dirty="0" smtClean="0"/>
            <a:t>Cobrança</a:t>
          </a:r>
          <a:endParaRPr lang="pt-BR" dirty="0"/>
        </a:p>
      </dgm:t>
    </dgm:pt>
    <dgm:pt modelId="{0DC629F2-9598-4A8F-AB1B-77065E87751A}" type="parTrans" cxnId="{ECA76DF2-A5C0-4373-838F-D1909FFF01C2}">
      <dgm:prSet/>
      <dgm:spPr/>
      <dgm:t>
        <a:bodyPr/>
        <a:lstStyle/>
        <a:p>
          <a:endParaRPr lang="pt-BR"/>
        </a:p>
      </dgm:t>
    </dgm:pt>
    <dgm:pt modelId="{7878B21C-AB1B-4EA1-9518-B397C67380A2}" type="sibTrans" cxnId="{ECA76DF2-A5C0-4373-838F-D1909FFF01C2}">
      <dgm:prSet/>
      <dgm:spPr/>
      <dgm:t>
        <a:bodyPr/>
        <a:lstStyle/>
        <a:p>
          <a:endParaRPr lang="pt-BR"/>
        </a:p>
      </dgm:t>
    </dgm:pt>
    <dgm:pt modelId="{8E2350EF-47F6-4C9F-9506-7DEF7571EE04}">
      <dgm:prSet phldrT="[Texto]"/>
      <dgm:spPr/>
      <dgm:t>
        <a:bodyPr/>
        <a:lstStyle/>
        <a:p>
          <a:r>
            <a:rPr lang="pt-BR" dirty="0" smtClean="0"/>
            <a:t>Oferta</a:t>
          </a:r>
          <a:endParaRPr lang="pt-BR" dirty="0"/>
        </a:p>
      </dgm:t>
    </dgm:pt>
    <dgm:pt modelId="{6128D62D-8B08-4B28-85EF-FFF219A4F24C}" type="parTrans" cxnId="{77FB4092-C2D3-4B8A-BC7C-6342B76F7719}">
      <dgm:prSet/>
      <dgm:spPr/>
      <dgm:t>
        <a:bodyPr/>
        <a:lstStyle/>
        <a:p>
          <a:endParaRPr lang="pt-BR"/>
        </a:p>
      </dgm:t>
    </dgm:pt>
    <dgm:pt modelId="{BA8A289D-CE96-49E7-A9C2-E020679BC2A5}" type="sibTrans" cxnId="{77FB4092-C2D3-4B8A-BC7C-6342B76F7719}">
      <dgm:prSet/>
      <dgm:spPr/>
      <dgm:t>
        <a:bodyPr/>
        <a:lstStyle/>
        <a:p>
          <a:endParaRPr lang="pt-BR"/>
        </a:p>
      </dgm:t>
    </dgm:pt>
    <dgm:pt modelId="{38235728-3C8C-48E0-ABC8-128D480762C2}">
      <dgm:prSet phldrT="[Texto]"/>
      <dgm:spPr/>
      <dgm:t>
        <a:bodyPr/>
        <a:lstStyle/>
        <a:p>
          <a:r>
            <a:rPr lang="pt-BR" dirty="0" smtClean="0"/>
            <a:t>Contrato</a:t>
          </a:r>
          <a:endParaRPr lang="pt-BR" dirty="0"/>
        </a:p>
      </dgm:t>
    </dgm:pt>
    <dgm:pt modelId="{17CE9DEB-E037-41A4-A9C0-B678A3FCB2EC}" type="parTrans" cxnId="{480BD027-A41D-40B2-B740-4D0F53A58F6E}">
      <dgm:prSet/>
      <dgm:spPr/>
      <dgm:t>
        <a:bodyPr/>
        <a:lstStyle/>
        <a:p>
          <a:endParaRPr lang="pt-BR"/>
        </a:p>
      </dgm:t>
    </dgm:pt>
    <dgm:pt modelId="{B765980A-DEB8-4B7D-80D4-01DF3B5D2E30}" type="sibTrans" cxnId="{480BD027-A41D-40B2-B740-4D0F53A58F6E}">
      <dgm:prSet/>
      <dgm:spPr/>
      <dgm:t>
        <a:bodyPr/>
        <a:lstStyle/>
        <a:p>
          <a:endParaRPr lang="pt-BR"/>
        </a:p>
      </dgm:t>
    </dgm:pt>
    <dgm:pt modelId="{83894B5A-662A-49CE-A712-1687E7F4B92C}">
      <dgm:prSet phldrT="[Texto]"/>
      <dgm:spPr/>
      <dgm:t>
        <a:bodyPr/>
        <a:lstStyle/>
        <a:p>
          <a:r>
            <a:rPr lang="pt-BR" dirty="0" smtClean="0"/>
            <a:t>Habilitação</a:t>
          </a:r>
          <a:endParaRPr lang="pt-BR" dirty="0"/>
        </a:p>
      </dgm:t>
    </dgm:pt>
    <dgm:pt modelId="{3FC9BF55-0FA3-4454-85F6-7B3E02E373EB}" type="parTrans" cxnId="{EAAC5F2E-AC82-448E-BD3D-23790BB789C9}">
      <dgm:prSet/>
      <dgm:spPr/>
      <dgm:t>
        <a:bodyPr/>
        <a:lstStyle/>
        <a:p>
          <a:endParaRPr lang="pt-BR"/>
        </a:p>
      </dgm:t>
    </dgm:pt>
    <dgm:pt modelId="{DF7CF37F-4555-4B27-88BE-2C3FFD0510B2}" type="sibTrans" cxnId="{EAAC5F2E-AC82-448E-BD3D-23790BB789C9}">
      <dgm:prSet/>
      <dgm:spPr/>
      <dgm:t>
        <a:bodyPr/>
        <a:lstStyle/>
        <a:p>
          <a:endParaRPr lang="pt-BR"/>
        </a:p>
      </dgm:t>
    </dgm:pt>
    <dgm:pt modelId="{47C06699-C986-48AE-972C-A2A31382D488}">
      <dgm:prSet phldrT="[Texto]"/>
      <dgm:spPr/>
      <dgm:t>
        <a:bodyPr/>
        <a:lstStyle/>
        <a:p>
          <a:r>
            <a:rPr lang="pt-BR" smtClean="0"/>
            <a:t>Cancelamento</a:t>
          </a:r>
          <a:endParaRPr lang="pt-BR" dirty="0"/>
        </a:p>
      </dgm:t>
    </dgm:pt>
    <dgm:pt modelId="{D3F14FF9-7D79-4B7B-B99E-009A03BC7005}" type="parTrans" cxnId="{4ACB6235-CC13-40EF-B680-D2C7B7FCE07F}">
      <dgm:prSet/>
      <dgm:spPr/>
      <dgm:t>
        <a:bodyPr/>
        <a:lstStyle/>
        <a:p>
          <a:endParaRPr lang="pt-BR"/>
        </a:p>
      </dgm:t>
    </dgm:pt>
    <dgm:pt modelId="{B9EBBB59-8F8B-4939-92DF-75D68AF7FC6B}" type="sibTrans" cxnId="{4ACB6235-CC13-40EF-B680-D2C7B7FCE07F}">
      <dgm:prSet/>
      <dgm:spPr/>
      <dgm:t>
        <a:bodyPr/>
        <a:lstStyle/>
        <a:p>
          <a:endParaRPr lang="pt-BR"/>
        </a:p>
      </dgm:t>
    </dgm:pt>
    <dgm:pt modelId="{0BCFBED6-84C0-4434-82DB-7FB21517D373}" type="pres">
      <dgm:prSet presAssocID="{1E25E235-B216-4C7F-B380-003B44139CC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23C590A-ECE8-4BEA-AC2F-0927EE2FAEC7}" type="pres">
      <dgm:prSet presAssocID="{E41C6210-28C3-4307-ABDF-428A3A5574B6}" presName="compNode" presStyleCnt="0"/>
      <dgm:spPr/>
    </dgm:pt>
    <dgm:pt modelId="{BF9C3DA3-8A82-4430-A839-B8754AF39701}" type="pres">
      <dgm:prSet presAssocID="{E41C6210-28C3-4307-ABDF-428A3A5574B6}" presName="aNode" presStyleLbl="bgShp" presStyleIdx="0" presStyleCnt="2"/>
      <dgm:spPr/>
      <dgm:t>
        <a:bodyPr/>
        <a:lstStyle/>
        <a:p>
          <a:endParaRPr lang="pt-BR"/>
        </a:p>
      </dgm:t>
    </dgm:pt>
    <dgm:pt modelId="{2D3AD49B-3FC1-4EBD-9D0C-E991DC310BBC}" type="pres">
      <dgm:prSet presAssocID="{E41C6210-28C3-4307-ABDF-428A3A5574B6}" presName="textNode" presStyleLbl="bgShp" presStyleIdx="0" presStyleCnt="2"/>
      <dgm:spPr/>
      <dgm:t>
        <a:bodyPr/>
        <a:lstStyle/>
        <a:p>
          <a:endParaRPr lang="pt-BR"/>
        </a:p>
      </dgm:t>
    </dgm:pt>
    <dgm:pt modelId="{667089AB-0F91-4CF6-A93B-DB2A9B4D655E}" type="pres">
      <dgm:prSet presAssocID="{E41C6210-28C3-4307-ABDF-428A3A5574B6}" presName="compChildNode" presStyleCnt="0"/>
      <dgm:spPr/>
    </dgm:pt>
    <dgm:pt modelId="{17DD0F31-4587-4F37-BF65-3485608809C7}" type="pres">
      <dgm:prSet presAssocID="{E41C6210-28C3-4307-ABDF-428A3A5574B6}" presName="theInnerList" presStyleCnt="0"/>
      <dgm:spPr/>
    </dgm:pt>
    <dgm:pt modelId="{76855AF0-B267-4511-9925-C1EC2E0018A1}" type="pres">
      <dgm:prSet presAssocID="{5C3F4FBD-4102-455E-9AD1-6059E16D2E98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3ED26B-5A81-4782-8B5A-D72495757848}" type="pres">
      <dgm:prSet presAssocID="{5C3F4FBD-4102-455E-9AD1-6059E16D2E98}" presName="aSpace2" presStyleCnt="0"/>
      <dgm:spPr/>
    </dgm:pt>
    <dgm:pt modelId="{58172BE4-4770-4049-A2A6-4D6BA1A5DAE6}" type="pres">
      <dgm:prSet presAssocID="{803B2B87-244B-49F1-ABEC-D93308B5EF1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8A50FA-6ACA-4C7A-B4C4-DE0221A09085}" type="pres">
      <dgm:prSet presAssocID="{803B2B87-244B-49F1-ABEC-D93308B5EF1E}" presName="aSpace2" presStyleCnt="0"/>
      <dgm:spPr/>
    </dgm:pt>
    <dgm:pt modelId="{9993D6B8-C4C9-4791-924E-524DE6EF6F5B}" type="pres">
      <dgm:prSet presAssocID="{5B6DDBC5-7445-49AF-8EBE-DCD965989762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0AE834-D26A-41D5-B4E3-CCB1948483ED}" type="pres">
      <dgm:prSet presAssocID="{5B6DDBC5-7445-49AF-8EBE-DCD965989762}" presName="aSpace2" presStyleCnt="0"/>
      <dgm:spPr/>
    </dgm:pt>
    <dgm:pt modelId="{07D64C2A-EB1F-4E85-928E-07EE95F718E2}" type="pres">
      <dgm:prSet presAssocID="{CE7FA230-977D-455A-AC4D-628F0D6F367D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E2D8D8-C896-467D-B687-04B9CED90762}" type="pres">
      <dgm:prSet presAssocID="{E41C6210-28C3-4307-ABDF-428A3A5574B6}" presName="aSpace" presStyleCnt="0"/>
      <dgm:spPr/>
    </dgm:pt>
    <dgm:pt modelId="{658D3DB2-435F-4B9E-99E5-D2EBAD2D13CF}" type="pres">
      <dgm:prSet presAssocID="{D0BCCDDE-06B1-4416-9448-06BF35B46FCD}" presName="compNode" presStyleCnt="0"/>
      <dgm:spPr/>
    </dgm:pt>
    <dgm:pt modelId="{3F25CB3A-7C11-4509-AE80-5F8FDD03B39C}" type="pres">
      <dgm:prSet presAssocID="{D0BCCDDE-06B1-4416-9448-06BF35B46FCD}" presName="aNode" presStyleLbl="bgShp" presStyleIdx="1" presStyleCnt="2"/>
      <dgm:spPr/>
      <dgm:t>
        <a:bodyPr/>
        <a:lstStyle/>
        <a:p>
          <a:endParaRPr lang="pt-BR"/>
        </a:p>
      </dgm:t>
    </dgm:pt>
    <dgm:pt modelId="{5524D03A-A6F3-4C1B-AC1F-3DA5C525312F}" type="pres">
      <dgm:prSet presAssocID="{D0BCCDDE-06B1-4416-9448-06BF35B46FCD}" presName="textNode" presStyleLbl="bgShp" presStyleIdx="1" presStyleCnt="2"/>
      <dgm:spPr/>
      <dgm:t>
        <a:bodyPr/>
        <a:lstStyle/>
        <a:p>
          <a:endParaRPr lang="pt-BR"/>
        </a:p>
      </dgm:t>
    </dgm:pt>
    <dgm:pt modelId="{471735F1-4CBB-40A4-B692-41C908A8EB79}" type="pres">
      <dgm:prSet presAssocID="{D0BCCDDE-06B1-4416-9448-06BF35B46FCD}" presName="compChildNode" presStyleCnt="0"/>
      <dgm:spPr/>
    </dgm:pt>
    <dgm:pt modelId="{D20E5D2F-6243-4EDD-9C11-47446A0CF97E}" type="pres">
      <dgm:prSet presAssocID="{D0BCCDDE-06B1-4416-9448-06BF35B46FCD}" presName="theInnerList" presStyleCnt="0"/>
      <dgm:spPr/>
    </dgm:pt>
    <dgm:pt modelId="{51B9BEA7-D79A-45DB-8FFE-D709455DE20C}" type="pres">
      <dgm:prSet presAssocID="{ACFB532A-3815-4111-8F44-D34178798688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D631C7-B167-492F-984B-A7AF0D1F689D}" type="pres">
      <dgm:prSet presAssocID="{ACFB532A-3815-4111-8F44-D34178798688}" presName="aSpace2" presStyleCnt="0"/>
      <dgm:spPr/>
    </dgm:pt>
    <dgm:pt modelId="{62BD4091-6F07-4A19-96D3-45B4F3B582E2}" type="pres">
      <dgm:prSet presAssocID="{8E2350EF-47F6-4C9F-9506-7DEF7571EE04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99ADEE-504E-402C-8A3D-46B2A3CA74FC}" type="pres">
      <dgm:prSet presAssocID="{8E2350EF-47F6-4C9F-9506-7DEF7571EE04}" presName="aSpace2" presStyleCnt="0"/>
      <dgm:spPr/>
    </dgm:pt>
    <dgm:pt modelId="{028BC7EB-5D2D-4A44-A132-FDF2017C57BD}" type="pres">
      <dgm:prSet presAssocID="{38235728-3C8C-48E0-ABC8-128D480762C2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0B6814-F9B4-40D7-ABCF-46FEA5EB7368}" type="pres">
      <dgm:prSet presAssocID="{38235728-3C8C-48E0-ABC8-128D480762C2}" presName="aSpace2" presStyleCnt="0"/>
      <dgm:spPr/>
    </dgm:pt>
    <dgm:pt modelId="{FC1B1AF7-1F51-4ECC-B618-9F5F898C6DA7}" type="pres">
      <dgm:prSet presAssocID="{47C06699-C986-48AE-972C-A2A31382D488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829337-7BB6-426D-95FB-8006CFB362B7}" type="pres">
      <dgm:prSet presAssocID="{47C06699-C986-48AE-972C-A2A31382D488}" presName="aSpace2" presStyleCnt="0"/>
      <dgm:spPr/>
    </dgm:pt>
    <dgm:pt modelId="{1A1DE6C5-075B-48FA-AACF-33A5712FD80F}" type="pres">
      <dgm:prSet presAssocID="{83894B5A-662A-49CE-A712-1687E7F4B92C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0C1F4B7-6772-457D-9B72-2183E7D96301}" type="presOf" srcId="{38235728-3C8C-48E0-ABC8-128D480762C2}" destId="{028BC7EB-5D2D-4A44-A132-FDF2017C57BD}" srcOrd="0" destOrd="0" presId="urn:microsoft.com/office/officeart/2005/8/layout/lProcess2"/>
    <dgm:cxn modelId="{98D51550-F952-4BAF-AC93-5FA85EA83437}" type="presOf" srcId="{8E2350EF-47F6-4C9F-9506-7DEF7571EE04}" destId="{62BD4091-6F07-4A19-96D3-45B4F3B582E2}" srcOrd="0" destOrd="0" presId="urn:microsoft.com/office/officeart/2005/8/layout/lProcess2"/>
    <dgm:cxn modelId="{4ACB6235-CC13-40EF-B680-D2C7B7FCE07F}" srcId="{D0BCCDDE-06B1-4416-9448-06BF35B46FCD}" destId="{47C06699-C986-48AE-972C-A2A31382D488}" srcOrd="3" destOrd="0" parTransId="{D3F14FF9-7D79-4B7B-B99E-009A03BC7005}" sibTransId="{B9EBBB59-8F8B-4939-92DF-75D68AF7FC6B}"/>
    <dgm:cxn modelId="{621A2AFC-E3A0-406C-B94E-962288B908AE}" srcId="{1E25E235-B216-4C7F-B380-003B44139CCA}" destId="{E41C6210-28C3-4307-ABDF-428A3A5574B6}" srcOrd="0" destOrd="0" parTransId="{D251173D-56E3-46B1-A520-CE0200636A0D}" sibTransId="{3283295F-2CDC-4CD7-B4A4-6AFCEBDFD8B5}"/>
    <dgm:cxn modelId="{63C94E2C-B90E-419C-8E9F-E07A28127644}" srcId="{E41C6210-28C3-4307-ABDF-428A3A5574B6}" destId="{CE7FA230-977D-455A-AC4D-628F0D6F367D}" srcOrd="3" destOrd="0" parTransId="{81237DB1-2B14-4242-9A04-7CFBF23C2C30}" sibTransId="{4EFA451C-CBF8-42D5-8C3B-136FA967F061}"/>
    <dgm:cxn modelId="{B8D2D592-1FA0-45B0-AD42-99ABD43023FF}" type="presOf" srcId="{5C3F4FBD-4102-455E-9AD1-6059E16D2E98}" destId="{76855AF0-B267-4511-9925-C1EC2E0018A1}" srcOrd="0" destOrd="0" presId="urn:microsoft.com/office/officeart/2005/8/layout/lProcess2"/>
    <dgm:cxn modelId="{D9E82770-E629-4860-9C3F-5E2FF850A363}" type="presOf" srcId="{83894B5A-662A-49CE-A712-1687E7F4B92C}" destId="{1A1DE6C5-075B-48FA-AACF-33A5712FD80F}" srcOrd="0" destOrd="0" presId="urn:microsoft.com/office/officeart/2005/8/layout/lProcess2"/>
    <dgm:cxn modelId="{ECA76DF2-A5C0-4373-838F-D1909FFF01C2}" srcId="{D0BCCDDE-06B1-4416-9448-06BF35B46FCD}" destId="{ACFB532A-3815-4111-8F44-D34178798688}" srcOrd="0" destOrd="0" parTransId="{0DC629F2-9598-4A8F-AB1B-77065E87751A}" sibTransId="{7878B21C-AB1B-4EA1-9518-B397C67380A2}"/>
    <dgm:cxn modelId="{9FAFF196-59B3-4B50-BC05-D7DB0619A0A6}" type="presOf" srcId="{D0BCCDDE-06B1-4416-9448-06BF35B46FCD}" destId="{5524D03A-A6F3-4C1B-AC1F-3DA5C525312F}" srcOrd="1" destOrd="0" presId="urn:microsoft.com/office/officeart/2005/8/layout/lProcess2"/>
    <dgm:cxn modelId="{7DF3E9CE-F52B-44D9-9183-CDD496D2CAD7}" type="presOf" srcId="{ACFB532A-3815-4111-8F44-D34178798688}" destId="{51B9BEA7-D79A-45DB-8FFE-D709455DE20C}" srcOrd="0" destOrd="0" presId="urn:microsoft.com/office/officeart/2005/8/layout/lProcess2"/>
    <dgm:cxn modelId="{2AC05955-99E0-4E80-854C-A7F58E74EF86}" srcId="{E41C6210-28C3-4307-ABDF-428A3A5574B6}" destId="{803B2B87-244B-49F1-ABEC-D93308B5EF1E}" srcOrd="1" destOrd="0" parTransId="{DAA3C284-D208-4535-A5E3-F735FF57917E}" sibTransId="{5CBC483B-8C28-4947-BD75-95364575AD3C}"/>
    <dgm:cxn modelId="{421EC784-838E-4B28-8B94-E0535A560181}" type="presOf" srcId="{47C06699-C986-48AE-972C-A2A31382D488}" destId="{FC1B1AF7-1F51-4ECC-B618-9F5F898C6DA7}" srcOrd="0" destOrd="0" presId="urn:microsoft.com/office/officeart/2005/8/layout/lProcess2"/>
    <dgm:cxn modelId="{0CEB76EF-BB32-4C9D-A06C-C0EDCE6C694B}" srcId="{E41C6210-28C3-4307-ABDF-428A3A5574B6}" destId="{5B6DDBC5-7445-49AF-8EBE-DCD965989762}" srcOrd="2" destOrd="0" parTransId="{4E997A31-EDEE-46AC-882B-ADC87A631E33}" sibTransId="{AFBD5EF2-7810-4131-9C7D-DF2420E73B43}"/>
    <dgm:cxn modelId="{3D49901F-2CB9-4429-A27C-5992C5842979}" type="presOf" srcId="{803B2B87-244B-49F1-ABEC-D93308B5EF1E}" destId="{58172BE4-4770-4049-A2A6-4D6BA1A5DAE6}" srcOrd="0" destOrd="0" presId="urn:microsoft.com/office/officeart/2005/8/layout/lProcess2"/>
    <dgm:cxn modelId="{650A3071-660A-41B8-B227-A6AC6650E562}" srcId="{1E25E235-B216-4C7F-B380-003B44139CCA}" destId="{D0BCCDDE-06B1-4416-9448-06BF35B46FCD}" srcOrd="1" destOrd="0" parTransId="{2F2285B0-1176-4B4B-89CD-BC8D054824A5}" sibTransId="{EEDB3CE5-F76B-4DFB-8076-53D61FC7FEAD}"/>
    <dgm:cxn modelId="{70208863-F272-473D-ADE8-503B0C941BFB}" type="presOf" srcId="{CE7FA230-977D-455A-AC4D-628F0D6F367D}" destId="{07D64C2A-EB1F-4E85-928E-07EE95F718E2}" srcOrd="0" destOrd="0" presId="urn:microsoft.com/office/officeart/2005/8/layout/lProcess2"/>
    <dgm:cxn modelId="{12A24DAC-D215-4987-8184-2B3D27FA726D}" type="presOf" srcId="{1E25E235-B216-4C7F-B380-003B44139CCA}" destId="{0BCFBED6-84C0-4434-82DB-7FB21517D373}" srcOrd="0" destOrd="0" presId="urn:microsoft.com/office/officeart/2005/8/layout/lProcess2"/>
    <dgm:cxn modelId="{EAAC5F2E-AC82-448E-BD3D-23790BB789C9}" srcId="{D0BCCDDE-06B1-4416-9448-06BF35B46FCD}" destId="{83894B5A-662A-49CE-A712-1687E7F4B92C}" srcOrd="4" destOrd="0" parTransId="{3FC9BF55-0FA3-4454-85F6-7B3E02E373EB}" sibTransId="{DF7CF37F-4555-4B27-88BE-2C3FFD0510B2}"/>
    <dgm:cxn modelId="{77FB4092-C2D3-4B8A-BC7C-6342B76F7719}" srcId="{D0BCCDDE-06B1-4416-9448-06BF35B46FCD}" destId="{8E2350EF-47F6-4C9F-9506-7DEF7571EE04}" srcOrd="1" destOrd="0" parTransId="{6128D62D-8B08-4B28-85EF-FFF219A4F24C}" sibTransId="{BA8A289D-CE96-49E7-A9C2-E020679BC2A5}"/>
    <dgm:cxn modelId="{128273CE-09C4-4858-8A0A-ADCC8823F66E}" type="presOf" srcId="{E41C6210-28C3-4307-ABDF-428A3A5574B6}" destId="{BF9C3DA3-8A82-4430-A839-B8754AF39701}" srcOrd="0" destOrd="0" presId="urn:microsoft.com/office/officeart/2005/8/layout/lProcess2"/>
    <dgm:cxn modelId="{5BCC6B8E-AF44-4231-9BA3-E648ED16739E}" srcId="{E41C6210-28C3-4307-ABDF-428A3A5574B6}" destId="{5C3F4FBD-4102-455E-9AD1-6059E16D2E98}" srcOrd="0" destOrd="0" parTransId="{243192A0-3864-4736-BA1B-95DC5C874FBD}" sibTransId="{8B808407-05B1-4891-A522-BF581DE12905}"/>
    <dgm:cxn modelId="{DF69BDC0-D7E1-4150-9A27-33DB87BFA25A}" type="presOf" srcId="{E41C6210-28C3-4307-ABDF-428A3A5574B6}" destId="{2D3AD49B-3FC1-4EBD-9D0C-E991DC310BBC}" srcOrd="1" destOrd="0" presId="urn:microsoft.com/office/officeart/2005/8/layout/lProcess2"/>
    <dgm:cxn modelId="{480BD027-A41D-40B2-B740-4D0F53A58F6E}" srcId="{D0BCCDDE-06B1-4416-9448-06BF35B46FCD}" destId="{38235728-3C8C-48E0-ABC8-128D480762C2}" srcOrd="2" destOrd="0" parTransId="{17CE9DEB-E037-41A4-A9C0-B678A3FCB2EC}" sibTransId="{B765980A-DEB8-4B7D-80D4-01DF3B5D2E30}"/>
    <dgm:cxn modelId="{24EA6FA7-FA39-4E6B-AB87-97E4A0AECB3F}" type="presOf" srcId="{5B6DDBC5-7445-49AF-8EBE-DCD965989762}" destId="{9993D6B8-C4C9-4791-924E-524DE6EF6F5B}" srcOrd="0" destOrd="0" presId="urn:microsoft.com/office/officeart/2005/8/layout/lProcess2"/>
    <dgm:cxn modelId="{6D7D1309-3D53-48BB-B93C-6101985DC4B8}" type="presOf" srcId="{D0BCCDDE-06B1-4416-9448-06BF35B46FCD}" destId="{3F25CB3A-7C11-4509-AE80-5F8FDD03B39C}" srcOrd="0" destOrd="0" presId="urn:microsoft.com/office/officeart/2005/8/layout/lProcess2"/>
    <dgm:cxn modelId="{8661AC40-9BF8-4450-834A-F30CBAB1F414}" type="presParOf" srcId="{0BCFBED6-84C0-4434-82DB-7FB21517D373}" destId="{623C590A-ECE8-4BEA-AC2F-0927EE2FAEC7}" srcOrd="0" destOrd="0" presId="urn:microsoft.com/office/officeart/2005/8/layout/lProcess2"/>
    <dgm:cxn modelId="{17611B69-4791-4CD0-95D6-9012C6DA1C25}" type="presParOf" srcId="{623C590A-ECE8-4BEA-AC2F-0927EE2FAEC7}" destId="{BF9C3DA3-8A82-4430-A839-B8754AF39701}" srcOrd="0" destOrd="0" presId="urn:microsoft.com/office/officeart/2005/8/layout/lProcess2"/>
    <dgm:cxn modelId="{2319AE8C-7DEA-4B66-982B-A68623C5A980}" type="presParOf" srcId="{623C590A-ECE8-4BEA-AC2F-0927EE2FAEC7}" destId="{2D3AD49B-3FC1-4EBD-9D0C-E991DC310BBC}" srcOrd="1" destOrd="0" presId="urn:microsoft.com/office/officeart/2005/8/layout/lProcess2"/>
    <dgm:cxn modelId="{6CEC38E1-D5EB-4355-952C-82026C2FDCC6}" type="presParOf" srcId="{623C590A-ECE8-4BEA-AC2F-0927EE2FAEC7}" destId="{667089AB-0F91-4CF6-A93B-DB2A9B4D655E}" srcOrd="2" destOrd="0" presId="urn:microsoft.com/office/officeart/2005/8/layout/lProcess2"/>
    <dgm:cxn modelId="{FD253010-F098-4B50-885C-DBBC5B7F2141}" type="presParOf" srcId="{667089AB-0F91-4CF6-A93B-DB2A9B4D655E}" destId="{17DD0F31-4587-4F37-BF65-3485608809C7}" srcOrd="0" destOrd="0" presId="urn:microsoft.com/office/officeart/2005/8/layout/lProcess2"/>
    <dgm:cxn modelId="{E9F20FDA-FA3C-4E8E-8D0C-30876A4C0108}" type="presParOf" srcId="{17DD0F31-4587-4F37-BF65-3485608809C7}" destId="{76855AF0-B267-4511-9925-C1EC2E0018A1}" srcOrd="0" destOrd="0" presId="urn:microsoft.com/office/officeart/2005/8/layout/lProcess2"/>
    <dgm:cxn modelId="{13579CCB-41C9-4BA0-8F84-80B5594E0553}" type="presParOf" srcId="{17DD0F31-4587-4F37-BF65-3485608809C7}" destId="{7C3ED26B-5A81-4782-8B5A-D72495757848}" srcOrd="1" destOrd="0" presId="urn:microsoft.com/office/officeart/2005/8/layout/lProcess2"/>
    <dgm:cxn modelId="{8780F34B-27CD-4049-9C74-E953ADE78D12}" type="presParOf" srcId="{17DD0F31-4587-4F37-BF65-3485608809C7}" destId="{58172BE4-4770-4049-A2A6-4D6BA1A5DAE6}" srcOrd="2" destOrd="0" presId="urn:microsoft.com/office/officeart/2005/8/layout/lProcess2"/>
    <dgm:cxn modelId="{4CF158E0-4820-4EE4-A961-8B9A3E026D82}" type="presParOf" srcId="{17DD0F31-4587-4F37-BF65-3485608809C7}" destId="{D58A50FA-6ACA-4C7A-B4C4-DE0221A09085}" srcOrd="3" destOrd="0" presId="urn:microsoft.com/office/officeart/2005/8/layout/lProcess2"/>
    <dgm:cxn modelId="{565984C3-BB3D-4839-8357-439E722212CF}" type="presParOf" srcId="{17DD0F31-4587-4F37-BF65-3485608809C7}" destId="{9993D6B8-C4C9-4791-924E-524DE6EF6F5B}" srcOrd="4" destOrd="0" presId="urn:microsoft.com/office/officeart/2005/8/layout/lProcess2"/>
    <dgm:cxn modelId="{202B1D45-FC06-4802-9B39-97F6279BA7A9}" type="presParOf" srcId="{17DD0F31-4587-4F37-BF65-3485608809C7}" destId="{850AE834-D26A-41D5-B4E3-CCB1948483ED}" srcOrd="5" destOrd="0" presId="urn:microsoft.com/office/officeart/2005/8/layout/lProcess2"/>
    <dgm:cxn modelId="{17487611-95E3-4B8D-BD11-9F6114226DB9}" type="presParOf" srcId="{17DD0F31-4587-4F37-BF65-3485608809C7}" destId="{07D64C2A-EB1F-4E85-928E-07EE95F718E2}" srcOrd="6" destOrd="0" presId="urn:microsoft.com/office/officeart/2005/8/layout/lProcess2"/>
    <dgm:cxn modelId="{C74B7A88-A923-4836-8894-D480D045933B}" type="presParOf" srcId="{0BCFBED6-84C0-4434-82DB-7FB21517D373}" destId="{72E2D8D8-C896-467D-B687-04B9CED90762}" srcOrd="1" destOrd="0" presId="urn:microsoft.com/office/officeart/2005/8/layout/lProcess2"/>
    <dgm:cxn modelId="{8D8B36F8-8D65-4432-B521-C04F22B15F2B}" type="presParOf" srcId="{0BCFBED6-84C0-4434-82DB-7FB21517D373}" destId="{658D3DB2-435F-4B9E-99E5-D2EBAD2D13CF}" srcOrd="2" destOrd="0" presId="urn:microsoft.com/office/officeart/2005/8/layout/lProcess2"/>
    <dgm:cxn modelId="{2D453460-BDE9-4BE6-BFE5-D005E1E021C5}" type="presParOf" srcId="{658D3DB2-435F-4B9E-99E5-D2EBAD2D13CF}" destId="{3F25CB3A-7C11-4509-AE80-5F8FDD03B39C}" srcOrd="0" destOrd="0" presId="urn:microsoft.com/office/officeart/2005/8/layout/lProcess2"/>
    <dgm:cxn modelId="{442048CE-C319-4127-B309-F3BBE96EBED0}" type="presParOf" srcId="{658D3DB2-435F-4B9E-99E5-D2EBAD2D13CF}" destId="{5524D03A-A6F3-4C1B-AC1F-3DA5C525312F}" srcOrd="1" destOrd="0" presId="urn:microsoft.com/office/officeart/2005/8/layout/lProcess2"/>
    <dgm:cxn modelId="{B1B3B1A0-82FE-40B7-AEFA-08C3473442A7}" type="presParOf" srcId="{658D3DB2-435F-4B9E-99E5-D2EBAD2D13CF}" destId="{471735F1-4CBB-40A4-B692-41C908A8EB79}" srcOrd="2" destOrd="0" presId="urn:microsoft.com/office/officeart/2005/8/layout/lProcess2"/>
    <dgm:cxn modelId="{84C080AF-95F1-4A47-BDF2-867A1C92EF78}" type="presParOf" srcId="{471735F1-4CBB-40A4-B692-41C908A8EB79}" destId="{D20E5D2F-6243-4EDD-9C11-47446A0CF97E}" srcOrd="0" destOrd="0" presId="urn:microsoft.com/office/officeart/2005/8/layout/lProcess2"/>
    <dgm:cxn modelId="{03A11630-F90A-4E58-B5B0-47D14B1CA8EE}" type="presParOf" srcId="{D20E5D2F-6243-4EDD-9C11-47446A0CF97E}" destId="{51B9BEA7-D79A-45DB-8FFE-D709455DE20C}" srcOrd="0" destOrd="0" presId="urn:microsoft.com/office/officeart/2005/8/layout/lProcess2"/>
    <dgm:cxn modelId="{302432BE-9E54-420F-B901-0BFDE373B3DE}" type="presParOf" srcId="{D20E5D2F-6243-4EDD-9C11-47446A0CF97E}" destId="{1FD631C7-B167-492F-984B-A7AF0D1F689D}" srcOrd="1" destOrd="0" presId="urn:microsoft.com/office/officeart/2005/8/layout/lProcess2"/>
    <dgm:cxn modelId="{E8D023BE-65CE-4248-865E-4694E64F358F}" type="presParOf" srcId="{D20E5D2F-6243-4EDD-9C11-47446A0CF97E}" destId="{62BD4091-6F07-4A19-96D3-45B4F3B582E2}" srcOrd="2" destOrd="0" presId="urn:microsoft.com/office/officeart/2005/8/layout/lProcess2"/>
    <dgm:cxn modelId="{E78A403A-41EE-422C-A8C6-30A29EEF6D53}" type="presParOf" srcId="{D20E5D2F-6243-4EDD-9C11-47446A0CF97E}" destId="{AA99ADEE-504E-402C-8A3D-46B2A3CA74FC}" srcOrd="3" destOrd="0" presId="urn:microsoft.com/office/officeart/2005/8/layout/lProcess2"/>
    <dgm:cxn modelId="{9C6CBAEF-7BFE-4F21-A46F-3AB83D9D16EC}" type="presParOf" srcId="{D20E5D2F-6243-4EDD-9C11-47446A0CF97E}" destId="{028BC7EB-5D2D-4A44-A132-FDF2017C57BD}" srcOrd="4" destOrd="0" presId="urn:microsoft.com/office/officeart/2005/8/layout/lProcess2"/>
    <dgm:cxn modelId="{ED9F072F-33D8-4910-AB31-520002C30315}" type="presParOf" srcId="{D20E5D2F-6243-4EDD-9C11-47446A0CF97E}" destId="{E50B6814-F9B4-40D7-ABCF-46FEA5EB7368}" srcOrd="5" destOrd="0" presId="urn:microsoft.com/office/officeart/2005/8/layout/lProcess2"/>
    <dgm:cxn modelId="{CF609C65-46C9-4712-A60E-F7E7C23608CA}" type="presParOf" srcId="{D20E5D2F-6243-4EDD-9C11-47446A0CF97E}" destId="{FC1B1AF7-1F51-4ECC-B618-9F5F898C6DA7}" srcOrd="6" destOrd="0" presId="urn:microsoft.com/office/officeart/2005/8/layout/lProcess2"/>
    <dgm:cxn modelId="{C929605D-ED42-48C2-985D-1EE7D4B4A8F3}" type="presParOf" srcId="{D20E5D2F-6243-4EDD-9C11-47446A0CF97E}" destId="{78829337-7BB6-426D-95FB-8006CFB362B7}" srcOrd="7" destOrd="0" presId="urn:microsoft.com/office/officeart/2005/8/layout/lProcess2"/>
    <dgm:cxn modelId="{9953926F-6B16-4D20-814D-DC859A8FDEEE}" type="presParOf" srcId="{D20E5D2F-6243-4EDD-9C11-47446A0CF97E}" destId="{1A1DE6C5-075B-48FA-AACF-33A5712FD80F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C3DA3-8A82-4430-A839-B8754AF39701}">
      <dsp:nvSpPr>
        <dsp:cNvPr id="0" name=""/>
        <dsp:cNvSpPr/>
      </dsp:nvSpPr>
      <dsp:spPr>
        <a:xfrm>
          <a:off x="3351" y="0"/>
          <a:ext cx="3224116" cy="29523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Rede</a:t>
          </a:r>
          <a:endParaRPr lang="pt-BR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1" y="0"/>
        <a:ext cx="3224116" cy="885698"/>
      </dsp:txXfrm>
    </dsp:sp>
    <dsp:sp modelId="{76855AF0-B267-4511-9925-C1EC2E0018A1}">
      <dsp:nvSpPr>
        <dsp:cNvPr id="0" name=""/>
        <dsp:cNvSpPr/>
      </dsp:nvSpPr>
      <dsp:spPr>
        <a:xfrm>
          <a:off x="325763" y="885770"/>
          <a:ext cx="2579292" cy="430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Velocidade</a:t>
          </a:r>
          <a:endParaRPr lang="pt-BR" sz="1800" kern="1200" dirty="0"/>
        </a:p>
      </dsp:txBody>
      <dsp:txXfrm>
        <a:off x="338360" y="898367"/>
        <a:ext cx="2554098" cy="404897"/>
      </dsp:txXfrm>
    </dsp:sp>
    <dsp:sp modelId="{58172BE4-4770-4049-A2A6-4D6BA1A5DAE6}">
      <dsp:nvSpPr>
        <dsp:cNvPr id="0" name=""/>
        <dsp:cNvSpPr/>
      </dsp:nvSpPr>
      <dsp:spPr>
        <a:xfrm>
          <a:off x="325763" y="1382029"/>
          <a:ext cx="2579292" cy="430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Queda</a:t>
          </a:r>
          <a:endParaRPr lang="pt-BR" sz="1800" kern="1200" dirty="0"/>
        </a:p>
      </dsp:txBody>
      <dsp:txXfrm>
        <a:off x="338360" y="1394626"/>
        <a:ext cx="2554098" cy="404897"/>
      </dsp:txXfrm>
    </dsp:sp>
    <dsp:sp modelId="{9993D6B8-C4C9-4791-924E-524DE6EF6F5B}">
      <dsp:nvSpPr>
        <dsp:cNvPr id="0" name=""/>
        <dsp:cNvSpPr/>
      </dsp:nvSpPr>
      <dsp:spPr>
        <a:xfrm>
          <a:off x="325763" y="1878288"/>
          <a:ext cx="2579292" cy="430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Interrupções</a:t>
          </a:r>
          <a:endParaRPr lang="pt-BR" sz="1800" kern="1200" dirty="0"/>
        </a:p>
      </dsp:txBody>
      <dsp:txXfrm>
        <a:off x="338360" y="1890885"/>
        <a:ext cx="2554098" cy="404897"/>
      </dsp:txXfrm>
    </dsp:sp>
    <dsp:sp modelId="{07D64C2A-EB1F-4E85-928E-07EE95F718E2}">
      <dsp:nvSpPr>
        <dsp:cNvPr id="0" name=""/>
        <dsp:cNvSpPr/>
      </dsp:nvSpPr>
      <dsp:spPr>
        <a:xfrm>
          <a:off x="325763" y="2374548"/>
          <a:ext cx="2579292" cy="430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Acesso</a:t>
          </a:r>
          <a:endParaRPr lang="pt-BR" sz="1800" kern="1200" dirty="0"/>
        </a:p>
      </dsp:txBody>
      <dsp:txXfrm>
        <a:off x="338360" y="2387145"/>
        <a:ext cx="2554098" cy="404897"/>
      </dsp:txXfrm>
    </dsp:sp>
    <dsp:sp modelId="{3F25CB3A-7C11-4509-AE80-5F8FDD03B39C}">
      <dsp:nvSpPr>
        <dsp:cNvPr id="0" name=""/>
        <dsp:cNvSpPr/>
      </dsp:nvSpPr>
      <dsp:spPr>
        <a:xfrm>
          <a:off x="3469276" y="0"/>
          <a:ext cx="3224116" cy="29523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Relacionamento</a:t>
          </a:r>
          <a:endParaRPr lang="pt-BR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69276" y="0"/>
        <a:ext cx="3224116" cy="885698"/>
      </dsp:txXfrm>
    </dsp:sp>
    <dsp:sp modelId="{51B9BEA7-D79A-45DB-8FFE-D709455DE20C}">
      <dsp:nvSpPr>
        <dsp:cNvPr id="0" name=""/>
        <dsp:cNvSpPr/>
      </dsp:nvSpPr>
      <dsp:spPr>
        <a:xfrm>
          <a:off x="3791687" y="886257"/>
          <a:ext cx="2579292" cy="3415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Cobrança</a:t>
          </a:r>
          <a:endParaRPr lang="pt-BR" sz="1800" kern="1200" dirty="0"/>
        </a:p>
      </dsp:txBody>
      <dsp:txXfrm>
        <a:off x="3801690" y="896260"/>
        <a:ext cx="2559286" cy="321537"/>
      </dsp:txXfrm>
    </dsp:sp>
    <dsp:sp modelId="{62BD4091-6F07-4A19-96D3-45B4F3B582E2}">
      <dsp:nvSpPr>
        <dsp:cNvPr id="0" name=""/>
        <dsp:cNvSpPr/>
      </dsp:nvSpPr>
      <dsp:spPr>
        <a:xfrm>
          <a:off x="3791687" y="1280345"/>
          <a:ext cx="2579292" cy="3415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Oferta</a:t>
          </a:r>
          <a:endParaRPr lang="pt-BR" sz="1800" kern="1200" dirty="0"/>
        </a:p>
      </dsp:txBody>
      <dsp:txXfrm>
        <a:off x="3801690" y="1290348"/>
        <a:ext cx="2559286" cy="321537"/>
      </dsp:txXfrm>
    </dsp:sp>
    <dsp:sp modelId="{028BC7EB-5D2D-4A44-A132-FDF2017C57BD}">
      <dsp:nvSpPr>
        <dsp:cNvPr id="0" name=""/>
        <dsp:cNvSpPr/>
      </dsp:nvSpPr>
      <dsp:spPr>
        <a:xfrm>
          <a:off x="3791687" y="1674433"/>
          <a:ext cx="2579292" cy="3415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Contrato</a:t>
          </a:r>
          <a:endParaRPr lang="pt-BR" sz="1800" kern="1200" dirty="0"/>
        </a:p>
      </dsp:txBody>
      <dsp:txXfrm>
        <a:off x="3801690" y="1684436"/>
        <a:ext cx="2559286" cy="321537"/>
      </dsp:txXfrm>
    </dsp:sp>
    <dsp:sp modelId="{FC1B1AF7-1F51-4ECC-B618-9F5F898C6DA7}">
      <dsp:nvSpPr>
        <dsp:cNvPr id="0" name=""/>
        <dsp:cNvSpPr/>
      </dsp:nvSpPr>
      <dsp:spPr>
        <a:xfrm>
          <a:off x="3791687" y="2068521"/>
          <a:ext cx="2579292" cy="3415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/>
            <a:t>Cancelamento</a:t>
          </a:r>
          <a:endParaRPr lang="pt-BR" sz="1800" kern="1200" dirty="0"/>
        </a:p>
      </dsp:txBody>
      <dsp:txXfrm>
        <a:off x="3801690" y="2078524"/>
        <a:ext cx="2559286" cy="321537"/>
      </dsp:txXfrm>
    </dsp:sp>
    <dsp:sp modelId="{1A1DE6C5-075B-48FA-AACF-33A5712FD80F}">
      <dsp:nvSpPr>
        <dsp:cNvPr id="0" name=""/>
        <dsp:cNvSpPr/>
      </dsp:nvSpPr>
      <dsp:spPr>
        <a:xfrm>
          <a:off x="3791687" y="2462609"/>
          <a:ext cx="2579292" cy="3415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Habilitação</a:t>
          </a:r>
          <a:endParaRPr lang="pt-BR" sz="1800" kern="1200" dirty="0"/>
        </a:p>
      </dsp:txBody>
      <dsp:txXfrm>
        <a:off x="3801690" y="2472612"/>
        <a:ext cx="2559286" cy="321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0.00389</cdr:x>
      <cdr:y>0.5391</cdr:y>
    </cdr:from>
    <cdr:to>
      <cdr:x>1</cdr:x>
      <cdr:y>1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3333" y="2526780"/>
          <a:ext cx="8535619" cy="2160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Verdana" panose="020B0604030504040204" pitchFamily="34" charset="0"/>
            </a:rPr>
            <a:t>A despeito de possuir a maior base de assinantes, o serviço de telefonia móvel é aquele que detém a relação mais  favorável, percebendo o menor índice entre os respectivos quantitativos totais de usuários e totais de solicitações registradas na Anatel em 2014.</a:t>
          </a:r>
          <a:endParaRPr lang="pt-BR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0.0457</cdr:y>
    </cdr:from>
    <cdr:to>
      <cdr:x>1</cdr:x>
      <cdr:y>0.50838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214210"/>
          <a:ext cx="8568952" cy="216855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60225-F110-46B8-BC32-DCFC53C2AABE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98691-DDAC-4EC4-BBD7-29D7F6A769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77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159BA-8672-4BD4-A74E-B81F290D111C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656E6-49D8-40EF-9170-BB0A632E74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55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56E6-49D8-40EF-9170-BB0A632E743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3298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9ED228-28F6-4DF4-B0EC-4884307F093F}" type="slidenum">
              <a:rPr lang="pt-BR" altLang="pt-BR" smtClean="0">
                <a:latin typeface="Georgia" pitchFamily="18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pt-BR" altLang="pt-BR" smtClean="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9ED228-28F6-4DF4-B0EC-4884307F093F}" type="slidenum">
              <a:rPr lang="pt-BR" altLang="pt-BR" smtClean="0">
                <a:latin typeface="Georgia" pitchFamily="18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pt-BR" altLang="pt-BR" smtClean="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9ED228-28F6-4DF4-B0EC-4884307F093F}" type="slidenum">
              <a:rPr lang="pt-BR" altLang="pt-BR" smtClean="0">
                <a:latin typeface="Georgia" pitchFamily="18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pt-BR" altLang="pt-BR" smtClean="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41B48B-148B-4B71-AC89-FA46A40BE05A}" type="slidenum">
              <a:rPr lang="pt-BR" altLang="pt-BR" smtClean="0">
                <a:latin typeface="Georgia" pitchFamily="18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pt-BR" altLang="pt-BR" smtClean="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56E6-49D8-40EF-9170-BB0A632E743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029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57F4EA-0C55-4A97-ABE8-E99563FBCA5E}" type="slidenum">
              <a:rPr lang="pt-BR" altLang="pt-BR" smtClean="0">
                <a:latin typeface="Georgia" pitchFamily="18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pt-BR" altLang="pt-BR" smtClean="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57F4EA-0C55-4A97-ABE8-E99563FBCA5E}" type="slidenum">
              <a:rPr lang="pt-BR" altLang="pt-BR" smtClean="0">
                <a:latin typeface="Georgia" pitchFamily="18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pt-BR" altLang="pt-BR" smtClean="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57F4EA-0C55-4A97-ABE8-E99563FBCA5E}" type="slidenum">
              <a:rPr lang="pt-BR" altLang="pt-BR" smtClean="0">
                <a:latin typeface="Georgia" pitchFamily="18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pt-BR" altLang="pt-BR" smtClean="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56E6-49D8-40EF-9170-BB0A632E743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948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56E6-49D8-40EF-9170-BB0A632E743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029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56E6-49D8-40EF-9170-BB0A632E743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029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56E6-49D8-40EF-9170-BB0A632E743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02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56E6-49D8-40EF-9170-BB0A632E743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029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56E6-49D8-40EF-9170-BB0A632E743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029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56E6-49D8-40EF-9170-BB0A632E743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029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56E6-49D8-40EF-9170-BB0A632E743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029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656E6-49D8-40EF-9170-BB0A632E743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02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5B37-2023-4244-A406-42F3CB4CC993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AF8E-54BB-4CF4-8883-8F7A1F11E8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37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5B37-2023-4244-A406-42F3CB4CC993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AF8E-54BB-4CF4-8883-8F7A1F11E8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003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5B37-2023-4244-A406-42F3CB4CC993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AF8E-54BB-4CF4-8883-8F7A1F11E8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83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 userDrawn="1"/>
        </p:nvSpPr>
        <p:spPr>
          <a:xfrm>
            <a:off x="179512" y="224644"/>
            <a:ext cx="8856984" cy="6516724"/>
          </a:xfrm>
          <a:prstGeom prst="roundRect">
            <a:avLst>
              <a:gd name="adj" fmla="val 4433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 userDrawn="1"/>
        </p:nvSpPr>
        <p:spPr>
          <a:xfrm>
            <a:off x="1691680" y="332656"/>
            <a:ext cx="6839670" cy="400110"/>
          </a:xfrm>
          <a:prstGeom prst="roundRect">
            <a:avLst/>
          </a:prstGeom>
          <a:solidFill>
            <a:schemeClr val="bg2">
              <a:lumMod val="90000"/>
              <a:alpha val="85000"/>
            </a:schemeClr>
          </a:solidFill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 userDrawn="1"/>
        </p:nvSpPr>
        <p:spPr>
          <a:xfrm>
            <a:off x="-468560" y="-963488"/>
            <a:ext cx="2304256" cy="237626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0366"/>
            <a:ext cx="8229600" cy="4525963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5B37-2023-4244-A406-42F3CB4CC993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AF8E-54BB-4CF4-8883-8F7A1F11E883}" type="slidenum">
              <a:rPr lang="pt-BR" smtClean="0"/>
              <a:t>‹nº›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23" y="-99392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43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5B37-2023-4244-A406-42F3CB4CC993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AF8E-54BB-4CF4-8883-8F7A1F11E8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10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5B37-2023-4244-A406-42F3CB4CC993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AF8E-54BB-4CF4-8883-8F7A1F11E8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74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5B37-2023-4244-A406-42F3CB4CC993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AF8E-54BB-4CF4-8883-8F7A1F11E8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09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5B37-2023-4244-A406-42F3CB4CC993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AF8E-54BB-4CF4-8883-8F7A1F11E8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83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5B37-2023-4244-A406-42F3CB4CC993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AF8E-54BB-4CF4-8883-8F7A1F11E8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28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5B37-2023-4244-A406-42F3CB4CC993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AF8E-54BB-4CF4-8883-8F7A1F11E8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88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5B37-2023-4244-A406-42F3CB4CC993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BAF8E-54BB-4CF4-8883-8F7A1F11E8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08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E5B37-2023-4244-A406-42F3CB4CC993}" type="datetimeFigureOut">
              <a:rPr lang="pt-BR" smtClean="0"/>
              <a:t>14/07/2015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BAF8E-54BB-4CF4-8883-8F7A1F11E8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63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anatel.gov.b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natel.gov.b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esentationload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2915816" y="476672"/>
            <a:ext cx="0" cy="59766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3347865" y="908720"/>
            <a:ext cx="5616622" cy="505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cap="small" dirty="0"/>
              <a:t>Comissão de Ciência, Tecnologia, </a:t>
            </a:r>
            <a:r>
              <a:rPr lang="pt-BR" sz="2800" b="1" cap="small" dirty="0" smtClean="0"/>
              <a:t>Inovação, Comunicação</a:t>
            </a:r>
          </a:p>
          <a:p>
            <a:pPr algn="ctr"/>
            <a:r>
              <a:rPr lang="pt-BR" sz="2800" b="1" cap="small" dirty="0" smtClean="0"/>
              <a:t> </a:t>
            </a:r>
            <a:r>
              <a:rPr lang="pt-BR" sz="2800" b="1" cap="small" dirty="0"/>
              <a:t>e Informática</a:t>
            </a:r>
          </a:p>
          <a:p>
            <a:pPr algn="ctr"/>
            <a:endParaRPr lang="pt-BR" sz="2800" b="1" cap="small" dirty="0" smtClean="0"/>
          </a:p>
          <a:p>
            <a:pPr algn="ctr"/>
            <a:endParaRPr lang="pt-BR" sz="2800" b="1" cap="small" dirty="0" smtClean="0"/>
          </a:p>
          <a:p>
            <a:pPr algn="ctr"/>
            <a:endParaRPr lang="pt-BR" sz="2800" b="1" cap="small" dirty="0" smtClean="0"/>
          </a:p>
          <a:p>
            <a:pPr algn="ctr"/>
            <a:r>
              <a:rPr lang="pt-BR" sz="2800" b="1" cap="small" dirty="0" smtClean="0"/>
              <a:t>Audiência Pública</a:t>
            </a:r>
          </a:p>
          <a:p>
            <a:pPr algn="ctr"/>
            <a:endParaRPr lang="pt-BR" sz="3200" b="1" cap="small" dirty="0"/>
          </a:p>
          <a:p>
            <a:pPr algn="ctr"/>
            <a:r>
              <a:rPr lang="pt-BR" sz="2200" b="1" cap="small" dirty="0" smtClean="0"/>
              <a:t>QUALIDADE DE SERVIÇO DE </a:t>
            </a:r>
          </a:p>
          <a:p>
            <a:pPr algn="ctr"/>
            <a:r>
              <a:rPr lang="pt-BR" sz="2200" b="1" cap="small" dirty="0" smtClean="0"/>
              <a:t>TELEFONIA MÓVEL</a:t>
            </a:r>
            <a:endParaRPr lang="pt-BR" sz="2200" b="1" cap="small" dirty="0"/>
          </a:p>
          <a:p>
            <a:pPr lvl="0" algn="ctr">
              <a:spcBef>
                <a:spcPct val="20000"/>
              </a:spcBef>
            </a:pPr>
            <a:endParaRPr lang="pt-BR" sz="1400" b="1" dirty="0" smtClean="0"/>
          </a:p>
          <a:p>
            <a:pPr lvl="0" algn="ctr">
              <a:spcBef>
                <a:spcPct val="20000"/>
              </a:spcBef>
            </a:pPr>
            <a:endParaRPr lang="pt-BR" sz="1400" b="1" dirty="0" smtClean="0"/>
          </a:p>
          <a:p>
            <a:pPr lvl="0" algn="ctr">
              <a:spcBef>
                <a:spcPct val="20000"/>
              </a:spcBef>
            </a:pPr>
            <a:r>
              <a:rPr lang="pt-BR" sz="1400" b="1" dirty="0" smtClean="0"/>
              <a:t>15 de julho de 2015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02160"/>
            <a:ext cx="1944216" cy="48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40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88832" cy="72008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2400" b="1" dirty="0"/>
              <a:t>Processos A&amp;C - Monitoramento de Redes</a:t>
            </a:r>
            <a:endParaRPr lang="en-US" sz="2400" b="1" dirty="0"/>
          </a:p>
        </p:txBody>
      </p:sp>
      <p:pic>
        <p:nvPicPr>
          <p:cNvPr id="7" name="Picture 2" descr="C:\Users\gustavosantana\Pictures\Sem tít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280920" cy="28139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866598" y="982469"/>
            <a:ext cx="7313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Publicação de ranking de qualidade das redes do SMP no site </a:t>
            </a:r>
            <a:r>
              <a:rPr lang="pt-BR" dirty="0" smtClean="0">
                <a:hlinkClick r:id="rId4"/>
              </a:rPr>
              <a:t>www.anatel.gov.br</a:t>
            </a:r>
            <a:r>
              <a:rPr lang="pt-BR" dirty="0" smtClean="0"/>
              <a:t> e no </a:t>
            </a:r>
            <a:r>
              <a:rPr lang="pt-BR" dirty="0" err="1" smtClean="0"/>
              <a:t>app</a:t>
            </a:r>
            <a:r>
              <a:rPr lang="pt-BR" dirty="0" smtClean="0"/>
              <a:t> “</a:t>
            </a:r>
            <a:r>
              <a:rPr lang="pt-BR" i="1" dirty="0" smtClean="0"/>
              <a:t>Anatel Serviço Móvel</a:t>
            </a:r>
            <a:r>
              <a:rPr lang="pt-BR" dirty="0" smtClean="0"/>
              <a:t>”: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33" y="2924944"/>
            <a:ext cx="1032123" cy="1834886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24944"/>
            <a:ext cx="1037139" cy="1843804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369" y="2924944"/>
            <a:ext cx="1030768" cy="1832477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  <p:sp>
        <p:nvSpPr>
          <p:cNvPr id="13" name="CaixaDeTexto 12"/>
          <p:cNvSpPr txBox="1"/>
          <p:nvPr/>
        </p:nvSpPr>
        <p:spPr>
          <a:xfrm>
            <a:off x="251520" y="4869160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Determinação de patamares mínimos de qualidade da telefonia móvel por município: acima 85% para acesso às redes de voz e dados e abaixo de 5% para queda das redes.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pt-BR" sz="2000" dirty="0" smtClean="0"/>
              <a:t>A partir de 6 meses para municípios com 1 operadora, 9 meses para municípios com 2 operadoras e 15 meses para todos os 5.570 municípios.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377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184600" y="188640"/>
            <a:ext cx="7488832" cy="72008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/>
              <a:t>Municípios</a:t>
            </a:r>
            <a:r>
              <a:rPr lang="en-US" sz="2400" b="1" dirty="0"/>
              <a:t> com </a:t>
            </a:r>
            <a:r>
              <a:rPr lang="en-US" sz="2400" b="1" dirty="0" err="1"/>
              <a:t>I</a:t>
            </a:r>
            <a:r>
              <a:rPr lang="en-US" sz="2400" b="1" dirty="0" err="1" smtClean="0"/>
              <a:t>ndicadores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Críticos</a:t>
            </a:r>
            <a:endParaRPr lang="en-US" sz="2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980728"/>
            <a:ext cx="720080" cy="49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4" y="1988840"/>
            <a:ext cx="836139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6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904656" cy="72008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 err="1"/>
              <a:t>Medições</a:t>
            </a:r>
            <a:r>
              <a:rPr lang="en-US" sz="2400" b="1" dirty="0"/>
              <a:t> Banda </a:t>
            </a:r>
            <a:r>
              <a:rPr lang="en-US" sz="2400" b="1" dirty="0" err="1" smtClean="0"/>
              <a:t>Larga</a:t>
            </a:r>
            <a:r>
              <a:rPr lang="en-US" sz="2400" b="1" dirty="0" smtClean="0"/>
              <a:t> - SMP </a:t>
            </a:r>
            <a:endParaRPr lang="en-US" sz="2400" b="1" dirty="0"/>
          </a:p>
        </p:txBody>
      </p:sp>
      <p:grpSp>
        <p:nvGrpSpPr>
          <p:cNvPr id="16" name="Gruppieren 211"/>
          <p:cNvGrpSpPr/>
          <p:nvPr/>
        </p:nvGrpSpPr>
        <p:grpSpPr>
          <a:xfrm>
            <a:off x="1409696" y="908721"/>
            <a:ext cx="7410776" cy="576063"/>
            <a:chOff x="9260" y="1555750"/>
            <a:chExt cx="11856340" cy="723900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gray">
            <a:xfrm>
              <a:off x="9260" y="1555750"/>
              <a:ext cx="782904" cy="7239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108000" tIns="72000" rIns="108000" bIns="72000" anchor="ctr"/>
            <a:lstStyle/>
            <a:p>
              <a:pPr algn="ctr" defTabSz="801688" eaLnBrk="0" hangingPunct="0"/>
              <a:r>
                <a:rPr lang="de-DE" altLang="de-DE" sz="1600" b="1" noProof="1">
                  <a:solidFill>
                    <a:srgbClr val="FFFFFF"/>
                  </a:solidFill>
                  <a:effectLst>
                    <a:outerShdw blurRad="190500" algn="ctr" rotWithShape="0">
                      <a:prstClr val="black">
                        <a:alpha val="50000"/>
                      </a:prstClr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27" name="Rectangle 3"/>
            <p:cNvSpPr>
              <a:spLocks noChangeArrowheads="1"/>
            </p:cNvSpPr>
            <p:nvPr/>
          </p:nvSpPr>
          <p:spPr bwMode="gray">
            <a:xfrm>
              <a:off x="787400" y="1555750"/>
              <a:ext cx="11078200" cy="7239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216000" tIns="108000" rIns="144000" bIns="72000" anchor="ctr"/>
            <a:lstStyle/>
            <a:p>
              <a:pPr fontAlgn="base">
                <a:spcBef>
                  <a:spcPct val="0"/>
                </a:spcBef>
                <a:spcAft>
                  <a:spcPts val="600"/>
                </a:spcAft>
              </a:pPr>
              <a:r>
                <a:rPr lang="pt-BR" sz="1600" dirty="0">
                  <a:solidFill>
                    <a:srgbClr val="000000"/>
                  </a:solidFill>
                  <a:cs typeface="Arial" charset="0"/>
                </a:rPr>
                <a:t>A EAQ seleciona aleatoriamente endereços de instalações (escolas públicas) em localidades com cobertura das prestadoras de SMP</a:t>
              </a:r>
            </a:p>
          </p:txBody>
        </p:sp>
      </p:grpSp>
      <p:pic>
        <p:nvPicPr>
          <p:cNvPr id="20" name="Picture 3" descr="C:\Users\303019\AppData\Local\Temp\notesF3B52A\Fot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0420" y="2480416"/>
            <a:ext cx="2789555" cy="3979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Rectangle 2"/>
          <p:cNvSpPr/>
          <p:nvPr/>
        </p:nvSpPr>
        <p:spPr>
          <a:xfrm>
            <a:off x="4499992" y="3064523"/>
            <a:ext cx="4320480" cy="2812749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44798E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Resultados das Medições para os Seguintes Estados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3" name="Tabe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513571"/>
              </p:ext>
            </p:extLst>
          </p:nvPr>
        </p:nvGraphicFramePr>
        <p:xfrm>
          <a:off x="4591432" y="3367007"/>
          <a:ext cx="4157032" cy="2479021"/>
        </p:xfrm>
        <a:graphic>
          <a:graphicData uri="http://schemas.openxmlformats.org/drawingml/2006/table">
            <a:tbl>
              <a:tblPr firstRow="1" bandRow="1"/>
              <a:tblGrid>
                <a:gridCol w="2017926"/>
                <a:gridCol w="2139106"/>
              </a:tblGrid>
              <a:tr h="2479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ACRE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ALAGOAS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AMAPÁ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AMAZONAS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BAHIA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CEARÁ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DISTRITO FEDERAL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ESPÍRITO SANTO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GOIÁS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MARANHÃO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MINAS GERAIS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MATO GROSSO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MATO</a:t>
                      </a:r>
                      <a:r>
                        <a:rPr lang="pt-BR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GROSSO DO SUL</a:t>
                      </a:r>
                      <a:endParaRPr lang="pt-BR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sz="11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87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PARÁ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PARAÍBA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PARANÁ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PERNAMBUCO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PIAUÍ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RIO DE JANEIRO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RIO GRANDE DO NORTE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RIO GRANDE DO SUL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RONDÔNIA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RORAIMA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SANTA CATARINA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SÃO PAULO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SERGIPE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TOCANTINS</a:t>
                      </a:r>
                      <a:endParaRPr lang="pt-BR" sz="11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878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202121"/>
              </p:ext>
            </p:extLst>
          </p:nvPr>
        </p:nvGraphicFramePr>
        <p:xfrm>
          <a:off x="299207" y="1604036"/>
          <a:ext cx="8521265" cy="1248900"/>
        </p:xfrm>
        <a:graphic>
          <a:graphicData uri="http://schemas.openxmlformats.org/drawingml/2006/table">
            <a:tbl>
              <a:tblPr firstRow="1" bandRow="1"/>
              <a:tblGrid>
                <a:gridCol w="903768"/>
                <a:gridCol w="3337764"/>
                <a:gridCol w="4279733"/>
              </a:tblGrid>
              <a:tr h="29303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                Indicador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3E7D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E7D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E7D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D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1400" b="1" dirty="0" smtClean="0">
                          <a:solidFill>
                            <a:schemeClr val="bg1"/>
                          </a:solidFill>
                        </a:rPr>
                        <a:t>Explicação</a:t>
                      </a: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E7D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E7D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E7D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D34"/>
                    </a:solidFill>
                  </a:tcPr>
                </a:tc>
              </a:tr>
              <a:tr h="5307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1050" b="1" dirty="0" smtClean="0"/>
                        <a:t>SMP10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9CA6A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A6A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E7D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A6A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indent="-85725" algn="l">
                        <a:buFont typeface="Arial" pitchFamily="34" charset="0"/>
                        <a:buChar char="•"/>
                      </a:pPr>
                      <a:r>
                        <a:rPr lang="pt-BR" sz="1050" dirty="0" smtClean="0"/>
                        <a:t>Velocidade</a:t>
                      </a:r>
                      <a:r>
                        <a:rPr lang="pt-BR" sz="1050" baseline="0" dirty="0" smtClean="0"/>
                        <a:t> </a:t>
                      </a:r>
                      <a:r>
                        <a:rPr lang="pt-BR" sz="1050" dirty="0" smtClean="0"/>
                        <a:t>Instantânea</a:t>
                      </a:r>
                    </a:p>
                    <a:p>
                      <a:pPr marL="85725" indent="-85725" algn="l">
                        <a:buFont typeface="Arial" pitchFamily="34" charset="0"/>
                        <a:buChar char="•"/>
                      </a:pPr>
                      <a:r>
                        <a:rPr lang="pt-BR" sz="1050" dirty="0" smtClean="0"/>
                        <a:t>Meta: no mínimo 40% da velocidade contratada em 95% das medições</a:t>
                      </a:r>
                      <a:endParaRPr lang="pt-BR" sz="105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9CA6A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A6A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E7D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050" dirty="0" smtClean="0"/>
                        <a:t>Velocidade de upload e download</a:t>
                      </a:r>
                      <a:r>
                        <a:rPr lang="pt-BR" sz="1050" baseline="0" dirty="0" smtClean="0"/>
                        <a:t> apurada no momento de utilização da internet pelo usuário</a:t>
                      </a:r>
                      <a:endParaRPr lang="pt-BR" sz="1050" i="1" dirty="0" smtClean="0"/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rgbClr val="9CA6A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A6A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E7D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6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1050" b="1" dirty="0" smtClean="0"/>
                        <a:t>SMP11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9CA6A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A6A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A6A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050" dirty="0" smtClean="0"/>
                        <a:t>Velocidade Média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050" dirty="0" smtClean="0"/>
                        <a:t>Meta: no mínimo 80% da velocidade contratada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9CA6A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A6A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5725" marR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050" dirty="0" smtClean="0"/>
                        <a:t>A média</a:t>
                      </a:r>
                      <a:r>
                        <a:rPr lang="pt-BR" sz="1050" baseline="0" dirty="0" smtClean="0"/>
                        <a:t> das medições de velocidade instantânea apuradas durante o mês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rgbClr val="9CA6A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A6A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Retângulo 21"/>
          <p:cNvSpPr/>
          <p:nvPr/>
        </p:nvSpPr>
        <p:spPr>
          <a:xfrm>
            <a:off x="470291" y="6199256"/>
            <a:ext cx="8417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4"/>
              </a:rPr>
              <a:t>www.anatel.gov.br</a:t>
            </a:r>
            <a:r>
              <a:rPr lang="pt-BR" dirty="0" smtClean="0"/>
              <a:t> &gt; “Dados” &gt; “Banda Larga Qualidade”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4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 bwMode="auto">
          <a:xfrm>
            <a:off x="431477" y="4653136"/>
            <a:ext cx="831698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ü"/>
              <a:defRPr/>
            </a:pPr>
            <a:r>
              <a:rPr lang="pt-BR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Mapeamento </a:t>
            </a:r>
            <a:r>
              <a:rPr lang="pt-B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da topologia das </a:t>
            </a:r>
            <a:r>
              <a:rPr lang="pt-BR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redes;</a:t>
            </a:r>
          </a:p>
          <a:p>
            <a:pPr>
              <a:buClrTx/>
              <a:buFont typeface="Wingdings" panose="05000000000000000000" pitchFamily="2" charset="2"/>
              <a:buChar char="ü"/>
              <a:defRPr/>
            </a:pPr>
            <a:endParaRPr lang="pt-BR" sz="3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  <a:defRPr/>
            </a:pPr>
            <a:r>
              <a:rPr lang="pt-BR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Gestão </a:t>
            </a:r>
            <a:r>
              <a:rPr lang="pt-B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de riscos baseada na análise </a:t>
            </a:r>
            <a:r>
              <a:rPr lang="pt-BR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da relevância e vulnerabilidade de elementos;</a:t>
            </a:r>
          </a:p>
          <a:p>
            <a:pPr>
              <a:buClrTx/>
              <a:buFont typeface="Wingdings" panose="05000000000000000000" pitchFamily="2" charset="2"/>
              <a:buChar char="ü"/>
              <a:defRPr/>
            </a:pPr>
            <a:endParaRPr lang="pt-BR" sz="3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ClrTx/>
              <a:buFont typeface="Wingdings" panose="05000000000000000000" pitchFamily="2" charset="2"/>
              <a:buChar char="ü"/>
              <a:defRPr/>
            </a:pPr>
            <a:r>
              <a:rPr lang="pt-BR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Monitoramento </a:t>
            </a:r>
            <a:r>
              <a:rPr lang="pt-BR" sz="1800" dirty="0">
                <a:latin typeface="Calibri" pitchFamily="34" charset="0"/>
                <a:ea typeface="Calibri" pitchFamily="34" charset="0"/>
                <a:cs typeface="Calibri" pitchFamily="34" charset="0"/>
              </a:rPr>
              <a:t>de </a:t>
            </a:r>
            <a:r>
              <a:rPr lang="pt-BR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indicadores de qualidade e de informações de capacidade, tráfego e interrupções.</a:t>
            </a:r>
            <a:endParaRPr lang="pt-BR" sz="2000" b="1" dirty="0">
              <a:solidFill>
                <a:srgbClr val="0000FF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048672" cy="72008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2400" b="1" dirty="0"/>
              <a:t>Centro de Monitoramento de Redes</a:t>
            </a:r>
            <a:endParaRPr lang="en-US" sz="2400" b="1" dirty="0"/>
          </a:p>
        </p:txBody>
      </p:sp>
      <p:pic>
        <p:nvPicPr>
          <p:cNvPr id="7" name="Picture 2" descr="C:\Users\fbarbosa\Downloads\P1040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4" y="1413612"/>
            <a:ext cx="8107639" cy="320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9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58" y="836712"/>
            <a:ext cx="4656138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221679" y="1469683"/>
            <a:ext cx="406228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pt-BR" altLang="pt-BR" dirty="0">
                <a:latin typeface="Calibri" pitchFamily="34" charset="0"/>
                <a:ea typeface="Calibri" pitchFamily="34" charset="0"/>
                <a:cs typeface="Calibri" pitchFamily="34" charset="0"/>
              </a:rPr>
              <a:t>O desafio é promover o desenvolvimento das telecomunicações do País de modo a dotá-lo de uma moderna e eficiente </a:t>
            </a:r>
            <a:r>
              <a:rPr lang="pt-BR" altLang="pt-BR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infra-estrutura</a:t>
            </a:r>
            <a:r>
              <a:rPr lang="pt-BR" altLang="pt-BR" dirty="0">
                <a:latin typeface="Calibri" pitchFamily="34" charset="0"/>
                <a:ea typeface="Calibri" pitchFamily="34" charset="0"/>
                <a:cs typeface="Calibri" pitchFamily="34" charset="0"/>
              </a:rPr>
              <a:t> de telecomunicações, capaz de oferecer à sociedade serviços adequados, diversificados e a preços justos, em todo o território nacional.</a:t>
            </a:r>
          </a:p>
        </p:txBody>
      </p:sp>
      <p:sp>
        <p:nvSpPr>
          <p:cNvPr id="11" name="Texto explicativo retangular com cantos arredondados 10"/>
          <p:cNvSpPr/>
          <p:nvPr/>
        </p:nvSpPr>
        <p:spPr>
          <a:xfrm>
            <a:off x="1691680" y="4077072"/>
            <a:ext cx="2087563" cy="1333500"/>
          </a:xfrm>
          <a:prstGeom prst="wedgeRoundRectCallout">
            <a:avLst>
              <a:gd name="adj1" fmla="val 76285"/>
              <a:gd name="adj2" fmla="val -1641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pt-B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Aprox. 85% da população (urbana) ocupa menos de 1% do território federal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403648" y="188640"/>
            <a:ext cx="5832648" cy="72008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2400" b="1" dirty="0" smtClean="0"/>
              <a:t>Cobertura - Desafio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034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88832" cy="72008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2400" b="1" dirty="0"/>
              <a:t>Compromissos de Abrangência – 3G</a:t>
            </a:r>
            <a:endParaRPr lang="en-US" sz="2400" b="1" dirty="0"/>
          </a:p>
        </p:txBody>
      </p:sp>
      <p:sp>
        <p:nvSpPr>
          <p:cNvPr id="5" name="Retângulo 4"/>
          <p:cNvSpPr/>
          <p:nvPr/>
        </p:nvSpPr>
        <p:spPr>
          <a:xfrm>
            <a:off x="467544" y="2060848"/>
            <a:ext cx="8280920" cy="43924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pt-B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Atender os Municípios com mais de 100 mil </a:t>
            </a:r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hab. até </a:t>
            </a: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maio/2013</a:t>
            </a:r>
            <a:r>
              <a:rPr lang="pt-B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defRPr/>
            </a:pPr>
            <a:r>
              <a:rPr lang="pt-BR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Municípios </a:t>
            </a:r>
            <a:r>
              <a:rPr lang="pt-BR" sz="2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entre 30 e 100 mil</a:t>
            </a:r>
            <a:r>
              <a:rPr lang="pt-BR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habitantes:</a:t>
            </a:r>
          </a:p>
          <a:p>
            <a:pPr marL="1200150" lvl="2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70</a:t>
            </a:r>
            <a:r>
              <a:rPr lang="pt-BR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% até maio de 2013;</a:t>
            </a:r>
          </a:p>
          <a:p>
            <a:pPr marL="1200150" lvl="2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100</a:t>
            </a:r>
            <a:r>
              <a:rPr lang="pt-BR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% até junho de 2016.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defRPr/>
            </a:pPr>
            <a:r>
              <a:rPr lang="pt-BR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Municípios </a:t>
            </a:r>
            <a:r>
              <a:rPr lang="pt-BR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 população </a:t>
            </a:r>
            <a:r>
              <a:rPr lang="pt-BR" sz="2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abaixo de 30 mil</a:t>
            </a:r>
            <a:r>
              <a:rPr lang="pt-BR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habitantes:</a:t>
            </a:r>
          </a:p>
          <a:p>
            <a:pPr marL="1200150" lvl="2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</a:t>
            </a:r>
            <a:r>
              <a:rPr lang="pt-BR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% até maio de 2013;</a:t>
            </a:r>
          </a:p>
          <a:p>
            <a:pPr marL="1200150" lvl="2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75</a:t>
            </a:r>
            <a:r>
              <a:rPr lang="pt-BR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% até junho de 2016;</a:t>
            </a:r>
          </a:p>
          <a:p>
            <a:pPr marL="1200150" lvl="2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100</a:t>
            </a:r>
            <a:r>
              <a:rPr lang="pt-BR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% até dezembro de 2019.</a:t>
            </a:r>
          </a:p>
          <a:p>
            <a:pPr>
              <a:spcAft>
                <a:spcPts val="1000"/>
              </a:spcAft>
            </a:pPr>
            <a:endParaRPr lang="pt-BR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67544" y="1340768"/>
            <a:ext cx="8280920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Compromissos das prestadoras móveis 3G</a:t>
            </a:r>
            <a:endParaRPr lang="en-US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339752" y="188640"/>
            <a:ext cx="7488832" cy="72008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sz="2400" b="1" dirty="0"/>
              <a:t>Compromissos de Abrangência – </a:t>
            </a:r>
            <a:r>
              <a:rPr lang="pt-BR" sz="2400" b="1" dirty="0" smtClean="0"/>
              <a:t>4G</a:t>
            </a:r>
            <a:endParaRPr lang="en-US" sz="2400" b="1" dirty="0"/>
          </a:p>
        </p:txBody>
      </p:sp>
      <p:sp>
        <p:nvSpPr>
          <p:cNvPr id="5" name="Retângulo 4"/>
          <p:cNvSpPr/>
          <p:nvPr/>
        </p:nvSpPr>
        <p:spPr>
          <a:xfrm>
            <a:off x="467544" y="2060848"/>
            <a:ext cx="8388932" cy="43924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24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Até 30/04/13 os municípios da Copa das Confederações;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endParaRPr lang="pt-BR" altLang="pt-BR" sz="24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24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Até 31/12/13 os municípios da Copa do Mundo;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endParaRPr lang="pt-BR" altLang="pt-BR" sz="24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24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Até 31/05/14 as capitais e municípios com mais de 500.000 </a:t>
            </a:r>
            <a:r>
              <a:rPr lang="pt-BR" altLang="pt-BR" sz="2400" dirty="0" err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hab</a:t>
            </a:r>
            <a:r>
              <a:rPr lang="pt-BR" altLang="pt-BR" sz="24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endParaRPr lang="pt-BR" altLang="pt-BR" sz="24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24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Até 31/12/15 os municípios com mais de 200.000 </a:t>
            </a:r>
            <a:r>
              <a:rPr lang="pt-BR" altLang="pt-BR" sz="2400" dirty="0" err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hab</a:t>
            </a:r>
            <a:r>
              <a:rPr lang="pt-BR" altLang="pt-BR" sz="24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; 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endParaRPr lang="pt-BR" altLang="pt-BR" sz="24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24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Até 31/12/16 os municípios com mais de 100.000 </a:t>
            </a:r>
            <a:r>
              <a:rPr lang="pt-BR" altLang="pt-BR" sz="2400" dirty="0" err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hab</a:t>
            </a:r>
            <a:r>
              <a:rPr lang="pt-BR" altLang="pt-BR" sz="24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endParaRPr lang="pt-BR" altLang="pt-BR" sz="24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24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Até 31/12/17 os municípios entre 30.000 e 100.000 hab.</a:t>
            </a:r>
          </a:p>
          <a:p>
            <a:pPr>
              <a:spcAft>
                <a:spcPts val="1000"/>
              </a:spcAft>
            </a:pPr>
            <a:endParaRPr lang="pt-BR" sz="14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67544" y="1340768"/>
            <a:ext cx="8388932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Compromissos das prestadoras móveis 4G</a:t>
            </a:r>
            <a:endParaRPr lang="en-US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4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88832" cy="72008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2400" b="1" dirty="0"/>
              <a:t>Compromissos de Abrangência – </a:t>
            </a:r>
            <a:r>
              <a:rPr lang="pt-BR" sz="2400" b="1" dirty="0" smtClean="0"/>
              <a:t>Área Rural</a:t>
            </a:r>
            <a:endParaRPr lang="en-US" sz="2400" b="1" dirty="0"/>
          </a:p>
        </p:txBody>
      </p:sp>
      <p:sp>
        <p:nvSpPr>
          <p:cNvPr id="5" name="Retângulo 4"/>
          <p:cNvSpPr/>
          <p:nvPr/>
        </p:nvSpPr>
        <p:spPr>
          <a:xfrm>
            <a:off x="467544" y="2060848"/>
            <a:ext cx="8496944" cy="4464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800"/>
              </a:spcAft>
            </a:pPr>
            <a:r>
              <a:rPr lang="pt-BR" sz="2400" dirty="0">
                <a:solidFill>
                  <a:schemeClr val="tx1"/>
                </a:solidFill>
                <a:latin typeface="+mj-lt"/>
              </a:rPr>
              <a:t>Abrangência: Áreas compreendidas até a distância de 30 km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do limite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das localidades sede de todos os municípios:</a:t>
            </a:r>
          </a:p>
          <a:p>
            <a:pPr>
              <a:spcAft>
                <a:spcPts val="1800"/>
              </a:spcAft>
            </a:pP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30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% dos municípios até 30 de junho de 2014;</a:t>
            </a:r>
          </a:p>
          <a:p>
            <a:pPr>
              <a:spcAft>
                <a:spcPts val="1800"/>
              </a:spcAft>
            </a:pP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60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% dos municípios até 31 de dezembro de 2014;</a:t>
            </a:r>
          </a:p>
          <a:p>
            <a:pPr>
              <a:spcAft>
                <a:spcPts val="1800"/>
              </a:spcAft>
            </a:pP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100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% dos municípios até 31 de dezembro de 2015. </a:t>
            </a:r>
          </a:p>
          <a:p>
            <a:pPr>
              <a:spcAft>
                <a:spcPts val="1800"/>
              </a:spcAft>
            </a:pP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Também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deverão ser atendidas, com internet banda larga, de forma gratuita, todas as escolas públicas rurais situadas nas áreas de prestação do serviço.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67544" y="1340768"/>
            <a:ext cx="849694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6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Compromissos Área </a:t>
            </a:r>
            <a:r>
              <a:rPr lang="pt-BR" sz="2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Rural</a:t>
            </a:r>
            <a:endParaRPr lang="en-US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10"/>
          <p:cNvGrpSpPr/>
          <p:nvPr/>
        </p:nvGrpSpPr>
        <p:grpSpPr>
          <a:xfrm>
            <a:off x="799730" y="2564904"/>
            <a:ext cx="5313002" cy="2646878"/>
            <a:chOff x="577074" y="2281594"/>
            <a:chExt cx="7083080" cy="2646878"/>
          </a:xfrm>
        </p:grpSpPr>
        <p:sp>
          <p:nvSpPr>
            <p:cNvPr id="8" name="Textfeld 6"/>
            <p:cNvSpPr txBox="1"/>
            <p:nvPr/>
          </p:nvSpPr>
          <p:spPr bwMode="gray">
            <a:xfrm>
              <a:off x="577074" y="2658332"/>
              <a:ext cx="5054316" cy="14527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5400" b="1" noProof="1" smtClean="0">
                  <a:ln w="12700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Obrigado,</a:t>
              </a:r>
            </a:p>
            <a:p>
              <a:pPr>
                <a:lnSpc>
                  <a:spcPct val="80000"/>
                </a:lnSpc>
              </a:pPr>
              <a:endParaRPr lang="de-DE" sz="3200" b="1" noProof="1" smtClean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80000"/>
                </a:lnSpc>
              </a:pPr>
              <a:r>
                <a:rPr lang="de-DE" sz="3200" b="1" noProof="1" smtClean="0">
                  <a:ln w="12700"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Roberto Pinto Martins</a:t>
              </a:r>
              <a:endParaRPr lang="de-DE" sz="3200" noProof="1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feld 7"/>
            <p:cNvSpPr txBox="1"/>
            <p:nvPr/>
          </p:nvSpPr>
          <p:spPr>
            <a:xfrm>
              <a:off x="7413878" y="2281594"/>
              <a:ext cx="246276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e-DE" sz="16600" b="1" noProof="1" smtClean="0">
                <a:ln w="12700">
                  <a:noFill/>
                </a:ln>
                <a:solidFill>
                  <a:srgbClr val="B2B2B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498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53"/>
          <p:cNvSpPr/>
          <p:nvPr/>
        </p:nvSpPr>
        <p:spPr bwMode="gray">
          <a:xfrm>
            <a:off x="1079612" y="3933056"/>
            <a:ext cx="3636404" cy="1467895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41" name="Retângulo 40"/>
          <p:cNvSpPr/>
          <p:nvPr/>
        </p:nvSpPr>
        <p:spPr>
          <a:xfrm>
            <a:off x="323528" y="1916832"/>
            <a:ext cx="8568952" cy="4721170"/>
          </a:xfrm>
          <a:prstGeom prst="rect">
            <a:avLst/>
          </a:prstGeom>
          <a:solidFill>
            <a:schemeClr val="bg2">
              <a:alpha val="42353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88832" cy="720080"/>
          </a:xfrm>
          <a:noFill/>
        </p:spPr>
        <p:txBody>
          <a:bodyPr>
            <a:noAutofit/>
          </a:bodyPr>
          <a:lstStyle/>
          <a:p>
            <a:r>
              <a:rPr lang="pt-BR" sz="2800" b="1" dirty="0" smtClean="0"/>
              <a:t>Sobre o Serviço de Telecom</a:t>
            </a:r>
            <a:endParaRPr lang="en-US" sz="2800" b="1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23528" y="1412776"/>
            <a:ext cx="8568952" cy="4320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Prestação do Serviço de Telecomunicações</a:t>
            </a:r>
            <a:endParaRPr lang="en-US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Ellipse 53"/>
          <p:cNvSpPr/>
          <p:nvPr/>
        </p:nvSpPr>
        <p:spPr bwMode="gray">
          <a:xfrm>
            <a:off x="1007604" y="3933056"/>
            <a:ext cx="3636404" cy="1467895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2" name="Ellipse 53"/>
          <p:cNvSpPr/>
          <p:nvPr/>
        </p:nvSpPr>
        <p:spPr bwMode="gray">
          <a:xfrm>
            <a:off x="4139952" y="3933056"/>
            <a:ext cx="3636404" cy="1467895"/>
          </a:xfrm>
          <a:prstGeom prst="ellipse">
            <a:avLst/>
          </a:prstGeom>
          <a:gradFill flip="none" rotWithShape="1"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4115533503"/>
              </p:ext>
            </p:extLst>
          </p:nvPr>
        </p:nvGraphicFramePr>
        <p:xfrm>
          <a:off x="1331640" y="2060848"/>
          <a:ext cx="669674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Retângulo de cantos arredondados 21"/>
          <p:cNvSpPr/>
          <p:nvPr/>
        </p:nvSpPr>
        <p:spPr>
          <a:xfrm>
            <a:off x="659819" y="5301208"/>
            <a:ext cx="38884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Regulamentos de Qualidade</a:t>
            </a:r>
            <a:endParaRPr lang="pt-BR" sz="2400" b="1" dirty="0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4734763" y="5301208"/>
            <a:ext cx="4013701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Regulamento do Consumidor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3421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323528" y="1412776"/>
            <a:ext cx="8568952" cy="4320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Motivos das Reclamações 2014 – Serviço Móvel Pessoal</a:t>
            </a:r>
            <a:endParaRPr lang="en-US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323528" y="1916832"/>
            <a:ext cx="8568952" cy="4608512"/>
          </a:xfrm>
          <a:prstGeom prst="rect">
            <a:avLst/>
          </a:prstGeom>
          <a:solidFill>
            <a:srgbClr val="B0A76A">
              <a:alpha val="42353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74805"/>
              </p:ext>
            </p:extLst>
          </p:nvPr>
        </p:nvGraphicFramePr>
        <p:xfrm>
          <a:off x="323528" y="1880929"/>
          <a:ext cx="8568509" cy="46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650067"/>
              </p:ext>
            </p:extLst>
          </p:nvPr>
        </p:nvGraphicFramePr>
        <p:xfrm>
          <a:off x="323528" y="2060848"/>
          <a:ext cx="828092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3"/>
          <p:cNvSpPr txBox="1">
            <a:spLocks/>
          </p:cNvSpPr>
          <p:nvPr/>
        </p:nvSpPr>
        <p:spPr>
          <a:xfrm>
            <a:off x="1547664" y="188640"/>
            <a:ext cx="6120680" cy="7200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smtClean="0"/>
              <a:t>Reclamações na Anatel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545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120680" cy="720080"/>
          </a:xfrm>
          <a:noFill/>
        </p:spPr>
        <p:txBody>
          <a:bodyPr>
            <a:noAutofit/>
          </a:bodyPr>
          <a:lstStyle/>
          <a:p>
            <a:r>
              <a:rPr lang="pt-BR" sz="2800" b="1" dirty="0" smtClean="0"/>
              <a:t>Reclamações na Anatel</a:t>
            </a:r>
            <a:endParaRPr lang="en-US" sz="2800" b="1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23528" y="1412776"/>
            <a:ext cx="8568952" cy="4320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Reclamações 2014</a:t>
            </a:r>
            <a:endParaRPr lang="en-US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323528" y="1916832"/>
            <a:ext cx="8568952" cy="4608512"/>
          </a:xfrm>
          <a:prstGeom prst="rect">
            <a:avLst/>
          </a:prstGeom>
          <a:solidFill>
            <a:srgbClr val="B0A76A">
              <a:alpha val="42353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509037"/>
              </p:ext>
            </p:extLst>
          </p:nvPr>
        </p:nvGraphicFramePr>
        <p:xfrm>
          <a:off x="323528" y="1838324"/>
          <a:ext cx="8568952" cy="4687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73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5736" y="188640"/>
            <a:ext cx="7488832" cy="720080"/>
          </a:xfrm>
          <a:noFill/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Serviços mais Reclamados no </a:t>
            </a:r>
            <a:r>
              <a:rPr lang="pt-BR" sz="2800" b="1" dirty="0" err="1" smtClean="0"/>
              <a:t>Sindec</a:t>
            </a:r>
            <a:endParaRPr lang="en-US" sz="2800" b="1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95536" y="1412776"/>
            <a:ext cx="8424936" cy="4320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6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Sindec</a:t>
            </a:r>
            <a:r>
              <a:rPr lang="pt-BR" sz="2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Ministério da Justiça – Boletim 2014</a:t>
            </a:r>
            <a:endParaRPr lang="en-US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323528" y="1916832"/>
            <a:ext cx="8640960" cy="4752528"/>
          </a:xfrm>
          <a:prstGeom prst="rect">
            <a:avLst/>
          </a:prstGeom>
          <a:solidFill>
            <a:srgbClr val="B0A76A">
              <a:alpha val="42353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664721"/>
              </p:ext>
            </p:extLst>
          </p:nvPr>
        </p:nvGraphicFramePr>
        <p:xfrm>
          <a:off x="683569" y="1994800"/>
          <a:ext cx="7920879" cy="2026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291"/>
                <a:gridCol w="2614703"/>
                <a:gridCol w="3228276"/>
                <a:gridCol w="1080609"/>
              </a:tblGrid>
              <a:tr h="1951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Posição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Assunto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Reclamações </a:t>
                      </a:r>
                      <a:r>
                        <a:rPr lang="pt-BR" sz="16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Sindec</a:t>
                      </a:r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2014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Perc</a:t>
                      </a:r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1727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1º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Telefonia Fixa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231.575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2º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Telefonia Celular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226.353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6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3º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Banco Comercial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165.778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64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4º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Cartão de Crédito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153.286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4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5º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TV por Assinatura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136.622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64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...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...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...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...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4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12º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Internet (Serviços)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53.946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tângulo 12"/>
          <p:cNvSpPr/>
          <p:nvPr/>
        </p:nvSpPr>
        <p:spPr>
          <a:xfrm>
            <a:off x="467544" y="4293096"/>
            <a:ext cx="4068452" cy="22322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pt-BR" sz="1200" b="1" dirty="0" smtClean="0">
                <a:solidFill>
                  <a:prstClr val="black"/>
                </a:solidFill>
                <a:latin typeface="Verdana" pitchFamily="34" charset="0"/>
              </a:rPr>
              <a:t>Telefonia Fixa + Móvel + Internet + TV Paga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prstClr val="black"/>
                </a:solidFill>
                <a:latin typeface="+mj-lt"/>
              </a:rPr>
              <a:t>Aproximadamente </a:t>
            </a:r>
            <a:r>
              <a:rPr lang="pt-BR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390 milhões  </a:t>
            </a:r>
            <a:r>
              <a:rPr lang="pt-BR" sz="1600" dirty="0" smtClean="0">
                <a:solidFill>
                  <a:prstClr val="black"/>
                </a:solidFill>
                <a:latin typeface="+mj-lt"/>
              </a:rPr>
              <a:t>de acessos ativos;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649 mil </a:t>
            </a:r>
            <a:r>
              <a:rPr lang="pt-BR" sz="1600" dirty="0" smtClean="0">
                <a:solidFill>
                  <a:prstClr val="black"/>
                </a:solidFill>
                <a:latin typeface="+mj-lt"/>
              </a:rPr>
              <a:t>reclamações no </a:t>
            </a:r>
            <a:r>
              <a:rPr lang="pt-BR" sz="1600" dirty="0" err="1" smtClean="0">
                <a:solidFill>
                  <a:prstClr val="black"/>
                </a:solidFill>
                <a:latin typeface="+mj-lt"/>
              </a:rPr>
              <a:t>Sindec</a:t>
            </a:r>
            <a:r>
              <a:rPr lang="pt-BR" sz="1600" dirty="0" smtClean="0">
                <a:solidFill>
                  <a:prstClr val="black"/>
                </a:solidFill>
                <a:latin typeface="+mj-lt"/>
              </a:rPr>
              <a:t>;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4716016" y="4293096"/>
            <a:ext cx="4068452" cy="22322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800"/>
              </a:spcAft>
            </a:pPr>
            <a:r>
              <a:rPr lang="pt-BR" sz="1500" b="1" dirty="0" smtClean="0">
                <a:solidFill>
                  <a:prstClr val="black"/>
                </a:solidFill>
                <a:latin typeface="Verdana" pitchFamily="34" charset="0"/>
              </a:rPr>
              <a:t>Conta Corrente +Cartão de Crédito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prstClr val="black"/>
                </a:solidFill>
                <a:latin typeface="+mj-lt"/>
              </a:rPr>
              <a:t>Aproximadamente </a:t>
            </a:r>
            <a:r>
              <a:rPr lang="pt-BR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210 milhões </a:t>
            </a:r>
            <a:r>
              <a:rPr lang="pt-BR" sz="1600" dirty="0" smtClean="0">
                <a:solidFill>
                  <a:prstClr val="black"/>
                </a:solidFill>
                <a:latin typeface="+mj-lt"/>
              </a:rPr>
              <a:t>de contas correntes e cartões </a:t>
            </a:r>
            <a:r>
              <a:rPr lang="pt-BR" sz="1600" dirty="0" err="1" smtClean="0">
                <a:solidFill>
                  <a:prstClr val="black"/>
                </a:solidFill>
                <a:latin typeface="+mj-lt"/>
              </a:rPr>
              <a:t>créd</a:t>
            </a:r>
            <a:r>
              <a:rPr lang="pt-BR" sz="1600" dirty="0" smtClean="0">
                <a:solidFill>
                  <a:prstClr val="black"/>
                </a:solidFill>
                <a:latin typeface="+mj-lt"/>
              </a:rPr>
              <a:t> ativos (110 milhões de  contas e 100 milhões de cartões)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320 mil </a:t>
            </a:r>
            <a:r>
              <a:rPr lang="pt-BR" sz="1600" dirty="0" smtClean="0">
                <a:solidFill>
                  <a:prstClr val="black"/>
                </a:solidFill>
                <a:latin typeface="+mj-lt"/>
              </a:rPr>
              <a:t>reclamações no </a:t>
            </a:r>
            <a:r>
              <a:rPr lang="pt-BR" sz="1600" dirty="0" err="1" smtClean="0">
                <a:solidFill>
                  <a:prstClr val="black"/>
                </a:solidFill>
                <a:latin typeface="+mj-lt"/>
              </a:rPr>
              <a:t>Sindec</a:t>
            </a:r>
            <a:r>
              <a:rPr lang="pt-BR" sz="1600" dirty="0" smtClean="0">
                <a:solidFill>
                  <a:prstClr val="black"/>
                </a:solidFill>
                <a:latin typeface="+mj-lt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749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1760" y="188640"/>
            <a:ext cx="7488832" cy="720080"/>
          </a:xfrm>
          <a:noFill/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Comparação entre grandezas</a:t>
            </a:r>
            <a:endParaRPr lang="en-US" sz="2800" b="1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95536" y="1412776"/>
            <a:ext cx="8424936" cy="4320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Relação entre transações e quantidade de usuários - 2014</a:t>
            </a:r>
            <a:endParaRPr lang="en-US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323528" y="1916832"/>
            <a:ext cx="8640960" cy="4752528"/>
          </a:xfrm>
          <a:prstGeom prst="rect">
            <a:avLst/>
          </a:prstGeom>
          <a:solidFill>
            <a:srgbClr val="B0A76A">
              <a:alpha val="42353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dirty="0" smtClean="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537775" y="2060848"/>
            <a:ext cx="8282697" cy="2160240"/>
          </a:xfrm>
          <a:prstGeom prst="rect">
            <a:avLst/>
          </a:pr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108000" rIns="144000" bIns="72000"/>
          <a:lstStyle/>
          <a:p>
            <a:pPr marL="285750" indent="-28575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r>
              <a:rPr lang="de-DE" sz="2800" b="1" noProof="1" smtClean="0">
                <a:solidFill>
                  <a:srgbClr val="000000"/>
                </a:solidFill>
                <a:cs typeface="Arial" charset="0"/>
              </a:rPr>
              <a:t>Cartão de Crédito</a:t>
            </a:r>
          </a:p>
          <a:p>
            <a:pPr marL="800100" lvl="1" indent="-3429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anose="05000000000000000000" pitchFamily="2" charset="2"/>
              <a:buChar char="ü"/>
              <a:defRPr/>
            </a:pPr>
            <a:r>
              <a:rPr lang="de-DE" sz="2200" b="1" noProof="1">
                <a:solidFill>
                  <a:srgbClr val="000000"/>
                </a:solidFill>
                <a:cs typeface="Arial" charset="0"/>
              </a:rPr>
              <a:t>	</a:t>
            </a:r>
            <a:r>
              <a:rPr lang="de-DE" sz="2200" b="1" noProof="1" smtClean="0">
                <a:solidFill>
                  <a:srgbClr val="000000"/>
                </a:solidFill>
                <a:cs typeface="Arial" charset="0"/>
              </a:rPr>
              <a:t>Aprox. 9.9 bilhões de transações em 2014 </a:t>
            </a:r>
          </a:p>
          <a:p>
            <a:pPr marL="800100" lvl="1" indent="-3429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anose="05000000000000000000" pitchFamily="2" charset="2"/>
              <a:buChar char="ü"/>
              <a:defRPr/>
            </a:pPr>
            <a:r>
              <a:rPr lang="de-DE" sz="2200" b="1" noProof="1" smtClean="0">
                <a:solidFill>
                  <a:srgbClr val="000000"/>
                </a:solidFill>
                <a:cs typeface="Arial" charset="0"/>
              </a:rPr>
              <a:t>	105 milhões de cartões ativos</a:t>
            </a:r>
          </a:p>
          <a:p>
            <a:pPr marL="800100" lvl="1" indent="-3429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anose="05000000000000000000" pitchFamily="2" charset="2"/>
              <a:buChar char="ü"/>
              <a:defRPr/>
            </a:pPr>
            <a:r>
              <a:rPr lang="de-DE" sz="2200" b="1" noProof="1">
                <a:solidFill>
                  <a:srgbClr val="000000"/>
                </a:solidFill>
                <a:cs typeface="Arial" charset="0"/>
              </a:rPr>
              <a:t>	</a:t>
            </a:r>
            <a:r>
              <a:rPr lang="de-DE" sz="2200" b="1" noProof="1" smtClean="0">
                <a:solidFill>
                  <a:srgbClr val="000000"/>
                </a:solidFill>
                <a:cs typeface="Arial" charset="0"/>
              </a:rPr>
              <a:t>média de 96 transações por ano/cartão</a:t>
            </a:r>
            <a:endParaRPr lang="de-DE" b="1" noProof="1" smtClean="0">
              <a:solidFill>
                <a:srgbClr val="000000"/>
              </a:solidFill>
              <a:cs typeface="Arial" charset="0"/>
            </a:endParaRPr>
          </a:p>
          <a:p>
            <a:pPr lvl="1" algn="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de-DE" b="1" noProof="1" smtClean="0">
                <a:solidFill>
                  <a:srgbClr val="000000"/>
                </a:solidFill>
                <a:cs typeface="Arial" charset="0"/>
              </a:rPr>
              <a:t>Fonte: Abecs – Assoc. Bras. das empresas de cartões de crédito e serviços</a:t>
            </a:r>
          </a:p>
          <a:p>
            <a:pPr lvl="1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endParaRPr lang="de-DE" sz="2800" b="1" noProof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539552" y="4365104"/>
            <a:ext cx="8282697" cy="2160240"/>
          </a:xfrm>
          <a:prstGeom prst="rect">
            <a:avLst/>
          </a:prstGeom>
          <a:solidFill>
            <a:srgbClr val="FFFFFF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108000" rIns="144000" bIns="72000"/>
          <a:lstStyle/>
          <a:p>
            <a:pPr marL="285750" indent="-28575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anose="05000000000000000000" pitchFamily="2" charset="2"/>
              <a:buChar char="§"/>
              <a:defRPr/>
            </a:pPr>
            <a:r>
              <a:rPr lang="de-DE" sz="2800" b="1" noProof="1" smtClean="0">
                <a:solidFill>
                  <a:srgbClr val="000000"/>
                </a:solidFill>
                <a:cs typeface="Arial" charset="0"/>
              </a:rPr>
              <a:t>Telefonia Móvel</a:t>
            </a:r>
          </a:p>
          <a:p>
            <a:pPr marL="800100" lvl="1" indent="-3429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anose="05000000000000000000" pitchFamily="2" charset="2"/>
              <a:buChar char="ü"/>
              <a:defRPr/>
            </a:pPr>
            <a:r>
              <a:rPr lang="de-DE" sz="2200" b="1" noProof="1" smtClean="0">
                <a:solidFill>
                  <a:srgbClr val="000000"/>
                </a:solidFill>
                <a:cs typeface="Arial" charset="0"/>
              </a:rPr>
              <a:t>Aprox.  137 </a:t>
            </a:r>
            <a:r>
              <a:rPr lang="de-DE" sz="2200" b="1" noProof="1">
                <a:solidFill>
                  <a:srgbClr val="000000"/>
                </a:solidFill>
                <a:cs typeface="Arial" charset="0"/>
              </a:rPr>
              <a:t>bilhões de </a:t>
            </a:r>
            <a:r>
              <a:rPr lang="de-DE" sz="2200" b="1" noProof="1" smtClean="0">
                <a:solidFill>
                  <a:srgbClr val="000000"/>
                </a:solidFill>
                <a:cs typeface="Arial" charset="0"/>
              </a:rPr>
              <a:t>chamadas* em </a:t>
            </a:r>
            <a:r>
              <a:rPr lang="de-DE" sz="2200" b="1" noProof="1">
                <a:solidFill>
                  <a:srgbClr val="000000"/>
                </a:solidFill>
                <a:cs typeface="Arial" charset="0"/>
              </a:rPr>
              <a:t>2014 </a:t>
            </a:r>
          </a:p>
          <a:p>
            <a:pPr marL="800100" lvl="1" indent="-3429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anose="05000000000000000000" pitchFamily="2" charset="2"/>
              <a:buChar char="ü"/>
              <a:defRPr/>
            </a:pPr>
            <a:r>
              <a:rPr lang="de-DE" sz="2200" b="1" noProof="1" smtClean="0">
                <a:solidFill>
                  <a:srgbClr val="000000"/>
                </a:solidFill>
                <a:cs typeface="Arial" charset="0"/>
              </a:rPr>
              <a:t>281 milhões </a:t>
            </a:r>
            <a:r>
              <a:rPr lang="de-DE" sz="2200" b="1" noProof="1">
                <a:solidFill>
                  <a:srgbClr val="000000"/>
                </a:solidFill>
                <a:cs typeface="Arial" charset="0"/>
              </a:rPr>
              <a:t>de </a:t>
            </a:r>
            <a:r>
              <a:rPr lang="de-DE" sz="2200" b="1" noProof="1" smtClean="0">
                <a:solidFill>
                  <a:srgbClr val="000000"/>
                </a:solidFill>
                <a:cs typeface="Arial" charset="0"/>
              </a:rPr>
              <a:t>acessos ativos </a:t>
            </a:r>
            <a:endParaRPr lang="de-DE" sz="2200" b="1" noProof="1">
              <a:solidFill>
                <a:srgbClr val="000000"/>
              </a:solidFill>
              <a:cs typeface="Arial" charset="0"/>
            </a:endParaRPr>
          </a:p>
          <a:p>
            <a:pPr marL="800100" lvl="1" indent="-3429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anose="05000000000000000000" pitchFamily="2" charset="2"/>
              <a:buChar char="ü"/>
              <a:defRPr/>
            </a:pPr>
            <a:r>
              <a:rPr lang="de-DE" sz="2200" b="1" noProof="1" smtClean="0">
                <a:solidFill>
                  <a:srgbClr val="000000"/>
                </a:solidFill>
                <a:cs typeface="Arial" charset="0"/>
              </a:rPr>
              <a:t>média </a:t>
            </a:r>
            <a:r>
              <a:rPr lang="de-DE" sz="2200" b="1" noProof="1">
                <a:solidFill>
                  <a:srgbClr val="000000"/>
                </a:solidFill>
                <a:cs typeface="Arial" charset="0"/>
              </a:rPr>
              <a:t>de </a:t>
            </a:r>
            <a:r>
              <a:rPr lang="de-DE" sz="2200" b="1" noProof="1" smtClean="0">
                <a:solidFill>
                  <a:srgbClr val="000000"/>
                </a:solidFill>
                <a:cs typeface="Arial" charset="0"/>
              </a:rPr>
              <a:t>482 chamadas por ano/acesso</a:t>
            </a:r>
          </a:p>
          <a:p>
            <a:pPr lvl="1" algn="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pt-BR" sz="1600" b="1" dirty="0" smtClean="0"/>
              <a:t>* considerados apenas os períodos de maior movimento (10h00:13h00</a:t>
            </a:r>
            <a:r>
              <a:rPr lang="pt-BR" sz="1600" b="1" dirty="0"/>
              <a:t>  e </a:t>
            </a:r>
            <a:r>
              <a:rPr lang="pt-BR" sz="1600" b="1" dirty="0" smtClean="0"/>
              <a:t>18h00:21h00)</a:t>
            </a:r>
            <a:endParaRPr lang="pt-BR" sz="1600" b="1" dirty="0"/>
          </a:p>
          <a:p>
            <a:pPr marL="800100" lvl="1" indent="-3429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anose="05000000000000000000" pitchFamily="2" charset="2"/>
              <a:buChar char="ü"/>
              <a:defRPr/>
            </a:pPr>
            <a:endParaRPr lang="de-DE" sz="2800" b="1" noProof="1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5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17108"/>
            <a:ext cx="6596769" cy="533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43808" y="188640"/>
            <a:ext cx="3960440" cy="720080"/>
          </a:xfrm>
          <a:noFill/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Reclamações na Anatel</a:t>
            </a:r>
            <a:endParaRPr lang="en-US" sz="2800" b="1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95536" y="904498"/>
            <a:ext cx="8424936" cy="4320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Relação entre Acessos e Número de Reclamações SMP / Ano</a:t>
            </a:r>
            <a:endParaRPr lang="en-US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572000" y="5949280"/>
            <a:ext cx="4390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noProof="1" smtClean="0">
                <a:solidFill>
                  <a:srgbClr val="000000"/>
                </a:solidFill>
                <a:cs typeface="Arial" charset="0"/>
              </a:rPr>
              <a:t>Reclamações para </a:t>
            </a:r>
            <a:r>
              <a:rPr lang="de-DE" b="1" noProof="1">
                <a:solidFill>
                  <a:srgbClr val="000000"/>
                </a:solidFill>
                <a:cs typeface="Arial" charset="0"/>
              </a:rPr>
              <a:t>cada 1.000 </a:t>
            </a:r>
            <a:r>
              <a:rPr lang="de-DE" b="1" noProof="1" smtClean="0">
                <a:solidFill>
                  <a:srgbClr val="000000"/>
                </a:solidFill>
                <a:cs typeface="Arial" charset="0"/>
              </a:rPr>
              <a:t>acessos</a:t>
            </a:r>
          </a:p>
          <a:p>
            <a:r>
              <a:rPr lang="de-DE" b="1" noProof="1" smtClean="0">
                <a:solidFill>
                  <a:srgbClr val="000000"/>
                </a:solidFill>
                <a:cs typeface="Arial" charset="0"/>
              </a:rPr>
              <a:t>Mais escuro -&gt; Mais reclamações por acesso</a:t>
            </a:r>
            <a:endParaRPr lang="pt-BR" dirty="0"/>
          </a:p>
        </p:txBody>
      </p:sp>
      <p:sp>
        <p:nvSpPr>
          <p:cNvPr id="8" name="Ellipse 61">
            <a:hlinkClick r:id="rId4"/>
          </p:cNvPr>
          <p:cNvSpPr/>
          <p:nvPr/>
        </p:nvSpPr>
        <p:spPr bwMode="gray">
          <a:xfrm flipH="1">
            <a:off x="7832694" y="1539016"/>
            <a:ext cx="843762" cy="8437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b="1" kern="0" dirty="0" smtClean="0">
                <a:solidFill>
                  <a:schemeClr val="bg1"/>
                </a:solidFill>
                <a:cs typeface="Arial" charset="0"/>
              </a:rPr>
              <a:t>2014</a:t>
            </a:r>
          </a:p>
        </p:txBody>
      </p:sp>
      <p:sp>
        <p:nvSpPr>
          <p:cNvPr id="9" name="Gleichschenkliges Dreieck 62"/>
          <p:cNvSpPr/>
          <p:nvPr/>
        </p:nvSpPr>
        <p:spPr bwMode="gray">
          <a:xfrm rot="13336385" flipH="1">
            <a:off x="7868963" y="2217017"/>
            <a:ext cx="118979" cy="214292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round/>
            <a:headEnd/>
            <a:tailEnd/>
          </a:ln>
        </p:spPr>
        <p:txBody>
          <a:bodyPr lIns="0" tIns="0" rIns="0" bIns="0" rtlCol="0" anchor="ctr"/>
          <a:lstStyle/>
          <a:p>
            <a:pPr algn="ctr">
              <a:defRPr/>
            </a:pPr>
            <a:endParaRPr lang="en-US" sz="2800" b="1" kern="0" dirty="0" smtClean="0">
              <a:solidFill>
                <a:srgbClr val="FFFFFF"/>
              </a:solidFill>
              <a:effectLst>
                <a:outerShdw blurRad="190500" algn="ctr" rotWithShape="0">
                  <a:prstClr val="black">
                    <a:alpha val="50000"/>
                  </a:prst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67544" y="1412776"/>
            <a:ext cx="8280920" cy="52565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000"/>
              </a:spcAft>
            </a:pPr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COBRANÇA</a:t>
            </a:r>
            <a:endParaRPr lang="pt-B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  <a:latin typeface="Verdana" pitchFamily="34" charset="0"/>
              </a:rPr>
              <a:t>Transparência </a:t>
            </a:r>
            <a:r>
              <a:rPr lang="pt-BR" dirty="0">
                <a:solidFill>
                  <a:prstClr val="black"/>
                </a:solidFill>
                <a:latin typeface="Verdana" pitchFamily="34" charset="0"/>
              </a:rPr>
              <a:t>na oferta;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black"/>
                </a:solidFill>
                <a:latin typeface="Verdana" pitchFamily="34" charset="0"/>
              </a:rPr>
              <a:t>Contestação de cobrança;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black"/>
                </a:solidFill>
                <a:latin typeface="Verdana" pitchFamily="34" charset="0"/>
              </a:rPr>
              <a:t>Informações para comparação de ofertas (inclusive na internet);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black"/>
                </a:solidFill>
                <a:latin typeface="Verdana" pitchFamily="34" charset="0"/>
              </a:rPr>
              <a:t>Validade dos créditos </a:t>
            </a:r>
            <a:r>
              <a:rPr lang="pt-BR" dirty="0" smtClean="0">
                <a:solidFill>
                  <a:prstClr val="black"/>
                </a:solidFill>
                <a:latin typeface="Verdana" pitchFamily="34" charset="0"/>
              </a:rPr>
              <a:t>pré-pagos</a:t>
            </a:r>
            <a:r>
              <a:rPr lang="pt-BR" dirty="0">
                <a:solidFill>
                  <a:prstClr val="black"/>
                </a:solidFill>
                <a:latin typeface="Verdana" pitchFamily="34" charset="0"/>
              </a:rPr>
              <a:t>.</a:t>
            </a:r>
            <a:endParaRPr lang="pt-BR" dirty="0" smtClean="0">
              <a:solidFill>
                <a:prstClr val="black"/>
              </a:solidFill>
              <a:latin typeface="Verdana" pitchFamily="34" charset="0"/>
            </a:endParaRPr>
          </a:p>
          <a:p>
            <a:pPr>
              <a:spcAft>
                <a:spcPts val="1000"/>
              </a:spcAft>
            </a:pPr>
            <a:endParaRPr lang="pt-BR" sz="4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spcAft>
                <a:spcPts val="1000"/>
              </a:spcAft>
            </a:pPr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CANCELAMENTO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  <a:latin typeface="Verdana" pitchFamily="34" charset="0"/>
              </a:rPr>
              <a:t>Cancelamento Automático</a:t>
            </a:r>
            <a:r>
              <a:rPr lang="pt-BR" dirty="0">
                <a:solidFill>
                  <a:prstClr val="black"/>
                </a:solidFill>
                <a:latin typeface="Verdana" pitchFamily="34" charset="0"/>
              </a:rPr>
              <a:t>.</a:t>
            </a:r>
            <a:endParaRPr lang="pt-BR" dirty="0" smtClean="0">
              <a:solidFill>
                <a:prstClr val="black"/>
              </a:solidFill>
              <a:latin typeface="Verdana" pitchFamily="34" charset="0"/>
            </a:endParaRPr>
          </a:p>
          <a:p>
            <a:pPr>
              <a:spcAft>
                <a:spcPts val="1000"/>
              </a:spcAft>
            </a:pPr>
            <a:endParaRPr lang="pt-BR" sz="4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spcAft>
                <a:spcPts val="1000"/>
              </a:spcAft>
            </a:pPr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ATENDIMENTO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prstClr val="black"/>
                </a:solidFill>
                <a:latin typeface="Verdana" pitchFamily="34" charset="0"/>
              </a:rPr>
              <a:t>Retorno de Ligação Descontinuada;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black"/>
                </a:solidFill>
                <a:latin typeface="Verdana" pitchFamily="34" charset="0"/>
              </a:rPr>
              <a:t>Entrega do histórico de demandas;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black"/>
                </a:solidFill>
                <a:latin typeface="Verdana" pitchFamily="34" charset="0"/>
              </a:rPr>
              <a:t>Espaço reservado do consumidor na </a:t>
            </a:r>
            <a:r>
              <a:rPr lang="pt-BR" dirty="0" smtClean="0">
                <a:solidFill>
                  <a:prstClr val="black"/>
                </a:solidFill>
                <a:latin typeface="Verdana" pitchFamily="34" charset="0"/>
              </a:rPr>
              <a:t>internet (registros de atendimento e fruição);</a:t>
            </a:r>
            <a:endParaRPr lang="pt-BR" dirty="0">
              <a:solidFill>
                <a:prstClr val="black"/>
              </a:solidFill>
              <a:latin typeface="Verdana" pitchFamily="34" charset="0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pt-BR" dirty="0">
                <a:solidFill>
                  <a:prstClr val="black"/>
                </a:solidFill>
                <a:latin typeface="Verdana" pitchFamily="34" charset="0"/>
              </a:rPr>
              <a:t>Gravação de todos os atendimentos </a:t>
            </a:r>
            <a:r>
              <a:rPr lang="pt-BR" dirty="0" smtClean="0">
                <a:solidFill>
                  <a:prstClr val="black"/>
                </a:solidFill>
                <a:latin typeface="Verdana" pitchFamily="34" charset="0"/>
              </a:rPr>
              <a:t>telefônicos (inclusive ativas).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88832" cy="720080"/>
          </a:xfrm>
          <a:noFill/>
        </p:spPr>
        <p:txBody>
          <a:bodyPr>
            <a:noAutofit/>
          </a:bodyPr>
          <a:lstStyle/>
          <a:p>
            <a:r>
              <a:rPr lang="pt-BR" sz="2400" b="1" dirty="0"/>
              <a:t>Regulamento Geral de Direitos do Consumidor</a:t>
            </a:r>
            <a:endParaRPr lang="pt-BR" sz="24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267744" y="908720"/>
            <a:ext cx="4680520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Principais Regras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67544" y="2204864"/>
            <a:ext cx="8280920" cy="4464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prstClr val="black"/>
              </a:solidFill>
              <a:latin typeface="Verdana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prstClr val="black"/>
                </a:solidFill>
                <a:latin typeface="Verdana" pitchFamily="34" charset="0"/>
              </a:rPr>
              <a:t>Fiscalização </a:t>
            </a:r>
            <a:r>
              <a:rPr lang="pt-BR" sz="2000" b="1" dirty="0">
                <a:solidFill>
                  <a:prstClr val="black"/>
                </a:solidFill>
                <a:latin typeface="Verdana" pitchFamily="34" charset="0"/>
              </a:rPr>
              <a:t>RGC;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prstClr val="black"/>
                </a:solidFill>
                <a:latin typeface="Verdana" pitchFamily="34" charset="0"/>
              </a:rPr>
              <a:t>Avaliação Qualitativa das Respostas aos usuários;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prstClr val="black"/>
                </a:solidFill>
                <a:latin typeface="Verdana" pitchFamily="34" charset="0"/>
              </a:rPr>
              <a:t>Despachos Cautelares;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prstClr val="black"/>
                </a:solidFill>
                <a:latin typeface="Verdana" pitchFamily="34" charset="0"/>
              </a:rPr>
              <a:t>Processo de Acompanhamento e Controle (A&amp;C);</a:t>
            </a:r>
          </a:p>
          <a:p>
            <a:pPr>
              <a:spcAft>
                <a:spcPts val="1000"/>
              </a:spcAft>
            </a:pPr>
            <a:endParaRPr lang="pt-BR" sz="14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696744" cy="720080"/>
          </a:xfrm>
          <a:noFill/>
        </p:spPr>
        <p:txBody>
          <a:bodyPr>
            <a:noAutofit/>
          </a:bodyPr>
          <a:lstStyle/>
          <a:p>
            <a:r>
              <a:rPr lang="pt-BR" sz="2400" b="1" dirty="0" smtClean="0"/>
              <a:t>Medidas</a:t>
            </a:r>
            <a:endParaRPr lang="en-US" sz="2400" b="1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67544" y="1412776"/>
            <a:ext cx="8280920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Algumas ações</a:t>
            </a:r>
            <a:endParaRPr lang="en-US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EDC2C9F15010C4D9E0991735BEE0FF8" ma:contentTypeVersion="0" ma:contentTypeDescription="Crie um novo documento." ma:contentTypeScope="" ma:versionID="6402ff8bbea42831c665fda993ed6f7f">
  <xsd:schema xmlns:xsd="http://www.w3.org/2001/XMLSchema" xmlns:p="http://schemas.microsoft.com/office/2006/metadata/properties" targetNamespace="http://schemas.microsoft.com/office/2006/metadata/properties" ma:root="true" ma:fieldsID="834597303d62dd03ddcd59f56325a21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2689000-4CB8-40A5-B87A-63301DBDD8A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A46167D-7129-4BB1-83D3-103A33A9C9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CF1294-5DBB-41D4-889F-12940A027F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51780</TotalTime>
  <Words>993</Words>
  <Application>Microsoft Office PowerPoint</Application>
  <PresentationFormat>Apresentação na tela (4:3)</PresentationFormat>
  <Paragraphs>219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Sobre o Serviço de Telecom</vt:lpstr>
      <vt:lpstr>Apresentação do PowerPoint</vt:lpstr>
      <vt:lpstr>Reclamações na Anatel</vt:lpstr>
      <vt:lpstr>Serviços mais Reclamados no Sindec</vt:lpstr>
      <vt:lpstr>Comparação entre grandezas</vt:lpstr>
      <vt:lpstr>Reclamações na Anatel</vt:lpstr>
      <vt:lpstr>Regulamento Geral de Direitos do Consumidor</vt:lpstr>
      <vt:lpstr>Medidas</vt:lpstr>
      <vt:lpstr>Processos A&amp;C - Monitoramento de Redes</vt:lpstr>
      <vt:lpstr>Municípios com Indicadores Críticos</vt:lpstr>
      <vt:lpstr>Medições Banda Larga - SMP </vt:lpstr>
      <vt:lpstr>Centro de Monitoramento de Redes</vt:lpstr>
      <vt:lpstr>Cobertura - Desafio</vt:lpstr>
      <vt:lpstr>Compromissos de Abrangência – 3G</vt:lpstr>
      <vt:lpstr>Compromissos de Abrangência – 4G</vt:lpstr>
      <vt:lpstr>Compromissos de Abrangência – Área Rural</vt:lpstr>
      <vt:lpstr>Apresentação do PowerPoint</vt:lpstr>
    </vt:vector>
  </TitlesOfParts>
  <Company>Anatel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Anatel</dc:creator>
  <cp:lastModifiedBy>Windows User</cp:lastModifiedBy>
  <cp:revision>1718</cp:revision>
  <cp:lastPrinted>2015-07-14T17:48:46Z</cp:lastPrinted>
  <dcterms:created xsi:type="dcterms:W3CDTF">2011-10-31T17:44:47Z</dcterms:created>
  <dcterms:modified xsi:type="dcterms:W3CDTF">2015-07-14T21:31:13Z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0x010100FEDC2C9F15010C4D9E0991735BEE0FF8</vt:lpwstr>
  </property>
</Properties>
</file>