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60" r:id="rId2"/>
    <p:sldId id="257" r:id="rId3"/>
    <p:sldId id="258" r:id="rId4"/>
    <p:sldId id="259" r:id="rId5"/>
    <p:sldId id="270" r:id="rId6"/>
    <p:sldId id="283" r:id="rId7"/>
    <p:sldId id="262" r:id="rId8"/>
    <p:sldId id="263" r:id="rId9"/>
    <p:sldId id="274" r:id="rId10"/>
    <p:sldId id="282" r:id="rId11"/>
    <p:sldId id="266" r:id="rId12"/>
    <p:sldId id="267" r:id="rId13"/>
    <p:sldId id="289" r:id="rId14"/>
    <p:sldId id="290" r:id="rId15"/>
    <p:sldId id="278" r:id="rId16"/>
    <p:sldId id="271" r:id="rId17"/>
    <p:sldId id="273" r:id="rId18"/>
    <p:sldId id="280" r:id="rId19"/>
    <p:sldId id="286" r:id="rId20"/>
    <p:sldId id="281" r:id="rId21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375" autoAdjust="0"/>
    <p:restoredTop sz="94660"/>
  </p:normalViewPr>
  <p:slideViewPr>
    <p:cSldViewPr snapToGrid="0">
      <p:cViewPr varScale="1">
        <p:scale>
          <a:sx n="86" d="100"/>
          <a:sy n="86" d="100"/>
        </p:scale>
        <p:origin x="72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51DD271-67BB-4D77-B7D9-4531F514CDB5}" type="datetimeFigureOut">
              <a:rPr lang="pt-BR" smtClean="0"/>
              <a:t>10/09/2025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35285F0-36CD-46F0-A722-033F082F7B3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760191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8" name="Google Shape;108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7901894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g30ea6cd74d9_0_1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82" name="Google Shape;282;g30ea6cd74d9_0_1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70821327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Google Shape;174;p10:notes"/>
          <p:cNvSpPr>
            <a:spLocks noGrp="1" noRot="1" noChangeAspect="1" noTextEdit="1"/>
          </p:cNvSpPr>
          <p:nvPr>
            <p:ph type="sldImg" idx="2"/>
          </p:nvPr>
        </p:nvSpPr>
        <p:spPr>
          <a:noFill/>
          <a:ln w="12700">
            <a:headEnd/>
            <a:tailEnd/>
          </a:ln>
        </p:spPr>
      </p:sp>
      <p:sp>
        <p:nvSpPr>
          <p:cNvPr id="30723" name="Google Shape;175;p10:notes"/>
          <p:cNvSpPr txBox="1">
            <a:spLocks noGrp="1"/>
          </p:cNvSpPr>
          <p:nvPr>
            <p:ph type="body" idx="1"/>
          </p:nvPr>
        </p:nvSpPr>
        <p:spPr>
          <a:noFill/>
          <a:ln/>
        </p:spPr>
        <p:txBody>
          <a:bodyPr tIns="45700" bIns="45700"/>
          <a:lstStyle/>
          <a:p>
            <a:pPr eaLnBrk="1" hangingPunct="1">
              <a:buSzPts val="1100"/>
              <a:buFont typeface="Arial" panose="020B0604020202020204" pitchFamily="34" charset="0"/>
              <a:buChar char="●"/>
            </a:pPr>
            <a:r>
              <a:rPr lang="pt-BR" altLang="pt-BR" sz="1100">
                <a:latin typeface="Arial" panose="020B0604020202020204" pitchFamily="34" charset="0"/>
                <a:cs typeface="Arial" panose="020B0604020202020204" pitchFamily="34" charset="0"/>
              </a:rPr>
              <a:t>O programa de exploração dos elementos terras raras foi e é motivado pela necessidade de se descobrir alvos economicamente viáveis. </a:t>
            </a:r>
          </a:p>
          <a:p>
            <a:pPr eaLnBrk="1" hangingPunct="1">
              <a:buSzPts val="1100"/>
              <a:buFont typeface="Arial" panose="020B0604020202020204" pitchFamily="34" charset="0"/>
              <a:buChar char="●"/>
            </a:pPr>
            <a:r>
              <a:rPr lang="pt-BR" altLang="pt-BR" sz="1100">
                <a:latin typeface="Arial" panose="020B0604020202020204" pitchFamily="34" charset="0"/>
                <a:cs typeface="Arial" panose="020B0604020202020204" pitchFamily="34" charset="0"/>
              </a:rPr>
              <a:t>Este desafio tem levado os técnicos a estudar projetos realizados pela CPRM/SGB para estudo específicos de ocorrências de terras raras como Projetos: Terras Raras na Serra Repartimento - RR (1997); Costa Marques - RO (1984), Seis Lagos - AM (1983)</a:t>
            </a:r>
          </a:p>
        </p:txBody>
      </p:sp>
    </p:spTree>
    <p:extLst>
      <p:ext uri="{BB962C8B-B14F-4D97-AF65-F5344CB8AC3E}">
        <p14:creationId xmlns:p14="http://schemas.microsoft.com/office/powerpoint/2010/main" val="185959104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1ea5939fae7_0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g1ea5939fae7_0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34038264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1ea5939fae7_0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g1ea5939fae7_0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91466448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g2d4e015d8f5_0_3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08" name="Google Shape;308;g2d4e015d8f5_0_3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16802471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Google Shape;133;p8:notes"/>
          <p:cNvSpPr>
            <a:spLocks noGrp="1" noRot="1" noChangeAspect="1" noTextEdit="1"/>
          </p:cNvSpPr>
          <p:nvPr>
            <p:ph type="sldImg" idx="2"/>
          </p:nvPr>
        </p:nvSpPr>
        <p:spPr>
          <a:custGeom>
            <a:avLst/>
            <a:gdLst>
              <a:gd name="T0" fmla="*/ 0 w 120000"/>
              <a:gd name="T1" fmla="*/ 0 h 120000"/>
              <a:gd name="T2" fmla="*/ 6096000 w 120000"/>
              <a:gd name="T3" fmla="*/ 0 h 120000"/>
              <a:gd name="T4" fmla="*/ 6096000 w 120000"/>
              <a:gd name="T5" fmla="*/ 3429000 h 120000"/>
              <a:gd name="T6" fmla="*/ 0 w 120000"/>
              <a:gd name="T7" fmla="*/ 3429000 h 120000"/>
              <a:gd name="T8" fmla="*/ 0 w 120000"/>
              <a:gd name="T9" fmla="*/ 0 h 1200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noFill/>
          <a:ln>
            <a:headEnd/>
            <a:tailEnd/>
          </a:ln>
        </p:spPr>
      </p:sp>
      <p:sp>
        <p:nvSpPr>
          <p:cNvPr id="54275" name="Google Shape;134;p8:notes"/>
          <p:cNvSpPr txBox="1"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marL="0" indent="0">
              <a:buSzPts val="1100"/>
            </a:pPr>
            <a:endParaRPr lang="pt-BR" altLang="pt-BR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954163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Google Shape;201;p10:notes"/>
          <p:cNvSpPr txBox="1"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marL="0" indent="0">
              <a:buSzPts val="1100"/>
            </a:pPr>
            <a:endParaRPr lang="pt-BR" altLang="pt-BR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2467" name="Google Shape;202;p10:notes"/>
          <p:cNvSpPr>
            <a:spLocks noGrp="1" noRot="1" noChangeAspect="1" noTextEdit="1"/>
          </p:cNvSpPr>
          <p:nvPr>
            <p:ph type="sldImg" idx="2"/>
          </p:nvPr>
        </p:nvSpPr>
        <p:spPr>
          <a:custGeom>
            <a:avLst/>
            <a:gdLst>
              <a:gd name="T0" fmla="*/ 0 w 120000"/>
              <a:gd name="T1" fmla="*/ 0 h 120000"/>
              <a:gd name="T2" fmla="*/ 6096000 w 120000"/>
              <a:gd name="T3" fmla="*/ 0 h 120000"/>
              <a:gd name="T4" fmla="*/ 6096000 w 120000"/>
              <a:gd name="T5" fmla="*/ 3429000 h 120000"/>
              <a:gd name="T6" fmla="*/ 0 w 120000"/>
              <a:gd name="T7" fmla="*/ 3429000 h 120000"/>
              <a:gd name="T8" fmla="*/ 0 w 120000"/>
              <a:gd name="T9" fmla="*/ 0 h 1200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noFill/>
          <a:ln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29247696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g2e58347372f_0_1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9" name="Google Shape;309;g2e58347372f_0_1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7895242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36" name="Google Shape;336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2780700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8" name="Google Shape;498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99" name="Google Shape;499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803852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5" name="Google Shape;115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39211298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7" name="Google Shape;487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88" name="Google Shape;488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95089386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94" name="Google Shape;194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5875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38334834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g2bf033e4f77_0_9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8" name="Google Shape;208;g2bf033e4f77_0_9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2501292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7" name="Google Shape;487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88" name="Google Shape;488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7029321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g30ea6cd74d9_0_1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08" name="Google Shape;208;g30ea6cd74d9_0_16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3168745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g30ea6cd74d9_0_1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82" name="Google Shape;282;g30ea6cd74d9_0_1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64986868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g30ea6cd74d9_0_1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82" name="Google Shape;282;g30ea6cd74d9_0_1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7249382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663A0-566A-4018-81DC-DF987B387A10}" type="datetimeFigureOut">
              <a:rPr lang="pt-BR" smtClean="0"/>
              <a:t>10/09/2025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1222BD-1025-4927-909A-6330A32A497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30283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663A0-566A-4018-81DC-DF987B387A10}" type="datetimeFigureOut">
              <a:rPr lang="pt-BR" smtClean="0"/>
              <a:t>10/09/2025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1222BD-1025-4927-909A-6330A32A497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757471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663A0-566A-4018-81DC-DF987B387A10}" type="datetimeFigureOut">
              <a:rPr lang="pt-BR" smtClean="0"/>
              <a:t>10/09/2025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1222BD-1025-4927-909A-6330A32A497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969758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9687751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1_Title and body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21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21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609585" lvl="0" indent="-457189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76" name="Google Shape;76;p21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873037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19"/>
          <p:cNvSpPr txBox="1">
            <a:spLocks noGrp="1"/>
          </p:cNvSpPr>
          <p:nvPr>
            <p:ph type="title"/>
          </p:nvPr>
        </p:nvSpPr>
        <p:spPr>
          <a:xfrm>
            <a:off x="4657933" y="719333"/>
            <a:ext cx="65740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4" name="Google Shape;14;p19"/>
          <p:cNvSpPr txBox="1">
            <a:spLocks noGrp="1"/>
          </p:cNvSpPr>
          <p:nvPr>
            <p:ph type="title" idx="2"/>
          </p:nvPr>
        </p:nvSpPr>
        <p:spPr>
          <a:xfrm>
            <a:off x="6653767" y="2120967"/>
            <a:ext cx="1284000" cy="59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40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endParaRPr/>
          </a:p>
        </p:txBody>
      </p:sp>
      <p:sp>
        <p:nvSpPr>
          <p:cNvPr id="15" name="Google Shape;15;p19"/>
          <p:cNvSpPr txBox="1">
            <a:spLocks noGrp="1"/>
          </p:cNvSpPr>
          <p:nvPr>
            <p:ph type="title" idx="3"/>
          </p:nvPr>
        </p:nvSpPr>
        <p:spPr>
          <a:xfrm>
            <a:off x="6653767" y="4336995"/>
            <a:ext cx="1284000" cy="59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40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endParaRPr/>
          </a:p>
        </p:txBody>
      </p:sp>
      <p:sp>
        <p:nvSpPr>
          <p:cNvPr id="16" name="Google Shape;16;p19"/>
          <p:cNvSpPr txBox="1">
            <a:spLocks noGrp="1"/>
          </p:cNvSpPr>
          <p:nvPr>
            <p:ph type="title" idx="4"/>
          </p:nvPr>
        </p:nvSpPr>
        <p:spPr>
          <a:xfrm>
            <a:off x="9948000" y="2120967"/>
            <a:ext cx="1284000" cy="59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40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endParaRPr/>
          </a:p>
        </p:txBody>
      </p:sp>
      <p:sp>
        <p:nvSpPr>
          <p:cNvPr id="17" name="Google Shape;17;p19"/>
          <p:cNvSpPr txBox="1">
            <a:spLocks noGrp="1"/>
          </p:cNvSpPr>
          <p:nvPr>
            <p:ph type="title" idx="5"/>
          </p:nvPr>
        </p:nvSpPr>
        <p:spPr>
          <a:xfrm>
            <a:off x="9948000" y="4336995"/>
            <a:ext cx="1284000" cy="59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40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endParaRPr/>
          </a:p>
        </p:txBody>
      </p:sp>
      <p:sp>
        <p:nvSpPr>
          <p:cNvPr id="18" name="Google Shape;18;p19"/>
          <p:cNvSpPr txBox="1">
            <a:spLocks noGrp="1"/>
          </p:cNvSpPr>
          <p:nvPr>
            <p:ph type="subTitle" idx="1"/>
          </p:nvPr>
        </p:nvSpPr>
        <p:spPr>
          <a:xfrm>
            <a:off x="5117633" y="2654000"/>
            <a:ext cx="2820000" cy="66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9" name="Google Shape;19;p19"/>
          <p:cNvSpPr txBox="1">
            <a:spLocks noGrp="1"/>
          </p:cNvSpPr>
          <p:nvPr>
            <p:ph type="subTitle" idx="6"/>
          </p:nvPr>
        </p:nvSpPr>
        <p:spPr>
          <a:xfrm>
            <a:off x="8412000" y="2654000"/>
            <a:ext cx="2820000" cy="66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20" name="Google Shape;20;p19"/>
          <p:cNvSpPr txBox="1">
            <a:spLocks noGrp="1"/>
          </p:cNvSpPr>
          <p:nvPr>
            <p:ph type="subTitle" idx="7"/>
          </p:nvPr>
        </p:nvSpPr>
        <p:spPr>
          <a:xfrm>
            <a:off x="5117633" y="4870100"/>
            <a:ext cx="2820000" cy="66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21" name="Google Shape;21;p19"/>
          <p:cNvSpPr txBox="1">
            <a:spLocks noGrp="1"/>
          </p:cNvSpPr>
          <p:nvPr>
            <p:ph type="subTitle" idx="8"/>
          </p:nvPr>
        </p:nvSpPr>
        <p:spPr>
          <a:xfrm>
            <a:off x="8412000" y="4870100"/>
            <a:ext cx="2820000" cy="66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22" name="Google Shape;22;p19"/>
          <p:cNvSpPr txBox="1">
            <a:spLocks noGrp="1"/>
          </p:cNvSpPr>
          <p:nvPr>
            <p:ph type="subTitle" idx="9"/>
          </p:nvPr>
        </p:nvSpPr>
        <p:spPr>
          <a:xfrm>
            <a:off x="5117633" y="3252883"/>
            <a:ext cx="2820000" cy="66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9pPr>
          </a:lstStyle>
          <a:p>
            <a:endParaRPr/>
          </a:p>
        </p:txBody>
      </p:sp>
      <p:sp>
        <p:nvSpPr>
          <p:cNvPr id="23" name="Google Shape;23;p19"/>
          <p:cNvSpPr txBox="1">
            <a:spLocks noGrp="1"/>
          </p:cNvSpPr>
          <p:nvPr>
            <p:ph type="subTitle" idx="13"/>
          </p:nvPr>
        </p:nvSpPr>
        <p:spPr>
          <a:xfrm>
            <a:off x="8412000" y="3252883"/>
            <a:ext cx="2820000" cy="66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9pPr>
          </a:lstStyle>
          <a:p>
            <a:endParaRPr/>
          </a:p>
        </p:txBody>
      </p:sp>
      <p:sp>
        <p:nvSpPr>
          <p:cNvPr id="24" name="Google Shape;24;p19"/>
          <p:cNvSpPr txBox="1">
            <a:spLocks noGrp="1"/>
          </p:cNvSpPr>
          <p:nvPr>
            <p:ph type="subTitle" idx="14"/>
          </p:nvPr>
        </p:nvSpPr>
        <p:spPr>
          <a:xfrm>
            <a:off x="5117633" y="5469067"/>
            <a:ext cx="2820000" cy="66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9pPr>
          </a:lstStyle>
          <a:p>
            <a:endParaRPr/>
          </a:p>
        </p:txBody>
      </p:sp>
      <p:sp>
        <p:nvSpPr>
          <p:cNvPr id="25" name="Google Shape;25;p19"/>
          <p:cNvSpPr txBox="1">
            <a:spLocks noGrp="1"/>
          </p:cNvSpPr>
          <p:nvPr>
            <p:ph type="subTitle" idx="15"/>
          </p:nvPr>
        </p:nvSpPr>
        <p:spPr>
          <a:xfrm>
            <a:off x="8412000" y="5469067"/>
            <a:ext cx="2820000" cy="66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9pPr>
          </a:lstStyle>
          <a:p>
            <a:endParaRPr/>
          </a:p>
        </p:txBody>
      </p:sp>
      <p:sp>
        <p:nvSpPr>
          <p:cNvPr id="26" name="Google Shape;26;p19"/>
          <p:cNvSpPr>
            <a:spLocks noGrp="1"/>
          </p:cNvSpPr>
          <p:nvPr>
            <p:ph type="pic" idx="16"/>
          </p:nvPr>
        </p:nvSpPr>
        <p:spPr>
          <a:xfrm>
            <a:off x="0" y="0"/>
            <a:ext cx="5100800" cy="6858000"/>
          </a:xfrm>
          <a:prstGeom prst="rect">
            <a:avLst/>
          </a:prstGeom>
          <a:noFill/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107141430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undo padrao">
  <p:cSld name="Fundo padrao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381044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663A0-566A-4018-81DC-DF987B387A10}" type="datetimeFigureOut">
              <a:rPr lang="pt-BR" smtClean="0"/>
              <a:t>10/09/2025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1222BD-1025-4927-909A-6330A32A497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84780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663A0-566A-4018-81DC-DF987B387A10}" type="datetimeFigureOut">
              <a:rPr lang="pt-BR" smtClean="0"/>
              <a:t>10/09/2025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1222BD-1025-4927-909A-6330A32A497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841907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663A0-566A-4018-81DC-DF987B387A10}" type="datetimeFigureOut">
              <a:rPr lang="pt-BR" smtClean="0"/>
              <a:t>10/09/2025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1222BD-1025-4927-909A-6330A32A497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191663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663A0-566A-4018-81DC-DF987B387A10}" type="datetimeFigureOut">
              <a:rPr lang="pt-BR" smtClean="0"/>
              <a:t>10/09/2025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1222BD-1025-4927-909A-6330A32A497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82597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663A0-566A-4018-81DC-DF987B387A10}" type="datetimeFigureOut">
              <a:rPr lang="pt-BR" smtClean="0"/>
              <a:t>10/09/2025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1222BD-1025-4927-909A-6330A32A497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436535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663A0-566A-4018-81DC-DF987B387A10}" type="datetimeFigureOut">
              <a:rPr lang="pt-BR" smtClean="0"/>
              <a:t>10/09/2025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1222BD-1025-4927-909A-6330A32A497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808726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663A0-566A-4018-81DC-DF987B387A10}" type="datetimeFigureOut">
              <a:rPr lang="pt-BR" smtClean="0"/>
              <a:t>10/09/2025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1222BD-1025-4927-909A-6330A32A497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375750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663A0-566A-4018-81DC-DF987B387A10}" type="datetimeFigureOut">
              <a:rPr lang="pt-BR" smtClean="0"/>
              <a:t>10/09/2025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1222BD-1025-4927-909A-6330A32A497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586701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F663A0-566A-4018-81DC-DF987B387A10}" type="datetimeFigureOut">
              <a:rPr lang="pt-BR" smtClean="0"/>
              <a:t>10/09/2025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1222BD-1025-4927-909A-6330A32A497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595773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9.png"/><Relationship Id="rId5" Type="http://schemas.openxmlformats.org/officeDocument/2006/relationships/image" Target="../media/image12.png"/><Relationship Id="rId4" Type="http://schemas.openxmlformats.org/officeDocument/2006/relationships/image" Target="../media/image2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7" Type="http://schemas.openxmlformats.org/officeDocument/2006/relationships/image" Target="../media/image36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5.png"/><Relationship Id="rId5" Type="http://schemas.openxmlformats.org/officeDocument/2006/relationships/image" Target="../media/image34.jpeg"/><Relationship Id="rId4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7" Type="http://schemas.openxmlformats.org/officeDocument/2006/relationships/image" Target="../media/image39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8.png"/><Relationship Id="rId5" Type="http://schemas.openxmlformats.org/officeDocument/2006/relationships/image" Target="../media/image37.jpeg"/><Relationship Id="rId4" Type="http://schemas.openxmlformats.org/officeDocument/2006/relationships/image" Target="../media/image1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4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jpg"/><Relationship Id="rId3" Type="http://schemas.openxmlformats.org/officeDocument/2006/relationships/image" Target="../media/image44.png"/><Relationship Id="rId7" Type="http://schemas.openxmlformats.org/officeDocument/2006/relationships/image" Target="../media/image4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7.png"/><Relationship Id="rId11" Type="http://schemas.openxmlformats.org/officeDocument/2006/relationships/image" Target="../media/image52.jpg"/><Relationship Id="rId5" Type="http://schemas.openxmlformats.org/officeDocument/2006/relationships/image" Target="../media/image46.png"/><Relationship Id="rId10" Type="http://schemas.openxmlformats.org/officeDocument/2006/relationships/image" Target="../media/image51.png"/><Relationship Id="rId4" Type="http://schemas.openxmlformats.org/officeDocument/2006/relationships/image" Target="../media/image45.png"/><Relationship Id="rId9" Type="http://schemas.openxmlformats.org/officeDocument/2006/relationships/image" Target="../media/image5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em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5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3" Type="http://schemas.openxmlformats.org/officeDocument/2006/relationships/image" Target="../media/image47.png"/><Relationship Id="rId7" Type="http://schemas.openxmlformats.org/officeDocument/2006/relationships/image" Target="../media/image5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6.png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60.png"/><Relationship Id="rId4" Type="http://schemas.openxmlformats.org/officeDocument/2006/relationships/image" Target="../media/image59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.png"/><Relationship Id="rId11" Type="http://schemas.openxmlformats.org/officeDocument/2006/relationships/image" Target="../media/image3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1.pn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12.png"/><Relationship Id="rId9" Type="http://schemas.openxmlformats.org/officeDocument/2006/relationships/image" Target="../media/image2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2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177"/>
            <a:ext cx="9699713" cy="6858000"/>
          </a:xfrm>
          <a:prstGeom prst="rect">
            <a:avLst/>
          </a:prstGeom>
        </p:spPr>
      </p:pic>
      <p:pic>
        <p:nvPicPr>
          <p:cNvPr id="110" name="Google Shape;110;p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11" name="Google Shape;111;p1"/>
          <p:cNvSpPr txBox="1"/>
          <p:nvPr/>
        </p:nvSpPr>
        <p:spPr>
          <a:xfrm>
            <a:off x="5895703" y="2126912"/>
            <a:ext cx="6104708" cy="38820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>
              <a:lnSpc>
                <a:spcPct val="80000"/>
              </a:lnSpc>
            </a:pPr>
            <a:r>
              <a:rPr lang="pt-BR" sz="3200" b="1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POTENCIAL DO BRASIL:</a:t>
            </a:r>
            <a:r>
              <a:rPr lang="pt-BR" sz="32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pt-BR" sz="24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MINERAIS ESTRATÉGICOS E CRÍTICOS: -Elementos Terras Raras-</a:t>
            </a:r>
            <a:r>
              <a:rPr lang="pt-BR" sz="2400" dirty="0" err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ETRs</a:t>
            </a:r>
            <a:r>
              <a:rPr lang="pt-BR" sz="24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-</a:t>
            </a:r>
          </a:p>
          <a:p>
            <a:pPr algn="just">
              <a:lnSpc>
                <a:spcPct val="80000"/>
              </a:lnSpc>
            </a:pPr>
            <a:endParaRPr lang="pt-BR" sz="2400" dirty="0">
              <a:solidFill>
                <a:schemeClr val="bg1"/>
              </a:solidFill>
            </a:endParaRPr>
          </a:p>
          <a:p>
            <a:pPr algn="just">
              <a:lnSpc>
                <a:spcPct val="80000"/>
              </a:lnSpc>
            </a:pPr>
            <a:r>
              <a:rPr lang="pt-BR" sz="2400" u="sng" dirty="0">
                <a:solidFill>
                  <a:schemeClr val="bg1"/>
                </a:solidFill>
              </a:rPr>
              <a:t>Objetivo Audiência pública</a:t>
            </a:r>
            <a:r>
              <a:rPr lang="pt-BR" sz="2400" dirty="0">
                <a:solidFill>
                  <a:schemeClr val="bg1"/>
                </a:solidFill>
              </a:rPr>
              <a:t>:</a:t>
            </a:r>
            <a:r>
              <a:rPr lang="pt-BR" dirty="0"/>
              <a:t>: </a:t>
            </a:r>
            <a:r>
              <a:rPr lang="pt-BR" i="1" dirty="0">
                <a:solidFill>
                  <a:schemeClr val="bg1"/>
                </a:solidFill>
              </a:rPr>
              <a:t>Debater o atual estado da arte, os desafios e o impacto econômico da mineração e beneficiamento das terras raras no Brasil</a:t>
            </a:r>
            <a:r>
              <a:rPr lang="pt-BR" dirty="0">
                <a:solidFill>
                  <a:schemeClr val="bg1"/>
                </a:solidFill>
              </a:rPr>
              <a:t> (Requerimentos nº 23  e nº 26/2025-CCT).</a:t>
            </a:r>
          </a:p>
          <a:p>
            <a:pPr algn="just">
              <a:lnSpc>
                <a:spcPct val="80000"/>
              </a:lnSpc>
            </a:pPr>
            <a:endParaRPr lang="pt-BR" sz="3200" dirty="0">
              <a:solidFill>
                <a:schemeClr val="bg1"/>
              </a:solidFill>
            </a:endParaRPr>
          </a:p>
          <a:p>
            <a:pPr algn="ctr">
              <a:lnSpc>
                <a:spcPct val="80000"/>
              </a:lnSpc>
            </a:pPr>
            <a:r>
              <a:rPr lang="pt-BR" sz="3200" dirty="0">
                <a:solidFill>
                  <a:schemeClr val="bg1"/>
                </a:solidFill>
              </a:rPr>
              <a:t>Francisco Valdir Silveira</a:t>
            </a:r>
          </a:p>
          <a:p>
            <a:pPr algn="ctr">
              <a:lnSpc>
                <a:spcPct val="80000"/>
              </a:lnSpc>
            </a:pPr>
            <a:r>
              <a:rPr lang="pt-BR" sz="2400" dirty="0">
                <a:solidFill>
                  <a:schemeClr val="bg1"/>
                </a:solidFill>
              </a:rPr>
              <a:t>Geólogo </a:t>
            </a:r>
            <a:r>
              <a:rPr lang="pt-BR" sz="2400" dirty="0" err="1">
                <a:solidFill>
                  <a:schemeClr val="bg1"/>
                </a:solidFill>
              </a:rPr>
              <a:t>MsC</a:t>
            </a:r>
            <a:r>
              <a:rPr lang="pt-BR" sz="2400" dirty="0">
                <a:solidFill>
                  <a:schemeClr val="bg1"/>
                </a:solidFill>
              </a:rPr>
              <a:t> &amp; PhD</a:t>
            </a:r>
          </a:p>
          <a:p>
            <a:pPr algn="ctr">
              <a:lnSpc>
                <a:spcPct val="80000"/>
              </a:lnSpc>
            </a:pPr>
            <a:r>
              <a:rPr lang="pt-BR" sz="2400" dirty="0">
                <a:solidFill>
                  <a:schemeClr val="accent4"/>
                </a:solidFill>
              </a:rPr>
              <a:t>Diretor de Geologia e Recursos Minerais do Serviço Geológico do Brasil</a:t>
            </a:r>
            <a:endParaRPr sz="2400" dirty="0">
              <a:solidFill>
                <a:schemeClr val="accent4"/>
              </a:solidFill>
            </a:endParaRPr>
          </a:p>
        </p:txBody>
      </p:sp>
      <p:pic>
        <p:nvPicPr>
          <p:cNvPr id="112" name="Google Shape;112;p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463701" y="1386830"/>
            <a:ext cx="3058401" cy="6237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635541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4" name="Google Shape;284;g30ea6cd74d9_0_1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86" name="Google Shape;286;g30ea6cd74d9_0_135"/>
          <p:cNvPicPr preferRelativeResize="0"/>
          <p:nvPr/>
        </p:nvPicPr>
        <p:blipFill rotWithShape="1">
          <a:blip r:embed="rId4">
            <a:alphaModFix/>
          </a:blip>
          <a:srcRect t="7683" r="2439" b="4303"/>
          <a:stretch/>
        </p:blipFill>
        <p:spPr>
          <a:xfrm>
            <a:off x="5157637" y="0"/>
            <a:ext cx="7272727" cy="6858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88" name="Google Shape;288;g30ea6cd74d9_0_135"/>
          <p:cNvGrpSpPr/>
          <p:nvPr/>
        </p:nvGrpSpPr>
        <p:grpSpPr>
          <a:xfrm>
            <a:off x="11647564" y="5944000"/>
            <a:ext cx="782800" cy="914000"/>
            <a:chOff x="8290675" y="4458149"/>
            <a:chExt cx="587100" cy="685500"/>
          </a:xfrm>
        </p:grpSpPr>
        <p:sp>
          <p:nvSpPr>
            <p:cNvPr id="289" name="Google Shape;289;g30ea6cd74d9_0_135"/>
            <p:cNvSpPr/>
            <p:nvPr/>
          </p:nvSpPr>
          <p:spPr>
            <a:xfrm>
              <a:off x="8290675" y="4458149"/>
              <a:ext cx="587100" cy="685500"/>
            </a:xfrm>
            <a:prstGeom prst="rect">
              <a:avLst/>
            </a:prstGeom>
            <a:solidFill>
              <a:srgbClr val="EEEEE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/>
            </a:p>
          </p:txBody>
        </p:sp>
        <p:pic>
          <p:nvPicPr>
            <p:cNvPr id="290" name="Google Shape;290;g30ea6cd74d9_0_135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8390144" y="4586844"/>
              <a:ext cx="388162" cy="4002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1" name="Google Shape;87;p16"/>
          <p:cNvSpPr txBox="1"/>
          <p:nvPr/>
        </p:nvSpPr>
        <p:spPr>
          <a:xfrm>
            <a:off x="0" y="214529"/>
            <a:ext cx="5157637" cy="53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SzPts val="3000"/>
            </a:pPr>
            <a:r>
              <a:rPr lang="pt-BR" altLang="pt-BR" sz="3200" b="1" dirty="0">
                <a:solidFill>
                  <a:schemeClr val="bg1"/>
                </a:solidFill>
              </a:rPr>
              <a:t>Brasil: Minerais Estratégicos</a:t>
            </a: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13190" y="962657"/>
            <a:ext cx="5090601" cy="5895343"/>
          </a:xfrm>
          <a:prstGeom prst="rect">
            <a:avLst/>
          </a:prstGeom>
        </p:spPr>
      </p:pic>
      <p:sp>
        <p:nvSpPr>
          <p:cNvPr id="3" name="CaixaDeTexto 2"/>
          <p:cNvSpPr txBox="1"/>
          <p:nvPr/>
        </p:nvSpPr>
        <p:spPr>
          <a:xfrm>
            <a:off x="2532110" y="5184522"/>
            <a:ext cx="857927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100" dirty="0"/>
              <a:t>Aníbal Diniz</a:t>
            </a:r>
          </a:p>
        </p:txBody>
      </p:sp>
      <p:sp>
        <p:nvSpPr>
          <p:cNvPr id="12" name="CaixaDeTexto 11"/>
          <p:cNvSpPr txBox="1"/>
          <p:nvPr/>
        </p:nvSpPr>
        <p:spPr>
          <a:xfrm>
            <a:off x="-93416" y="6147084"/>
            <a:ext cx="1829049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50" dirty="0"/>
              <a:t>Eduardo Braga e Gim </a:t>
            </a:r>
            <a:r>
              <a:rPr lang="pt-BR" sz="1050" dirty="0" err="1"/>
              <a:t>Argello</a:t>
            </a:r>
            <a:endParaRPr lang="pt-BR" sz="1050" dirty="0"/>
          </a:p>
        </p:txBody>
      </p:sp>
    </p:spTree>
    <p:extLst>
      <p:ext uri="{BB962C8B-B14F-4D97-AF65-F5344CB8AC3E}">
        <p14:creationId xmlns:p14="http://schemas.microsoft.com/office/powerpoint/2010/main" val="28239487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Google Shape;179;p10"/>
          <p:cNvSpPr>
            <a:spLocks noChangeArrowheads="1"/>
          </p:cNvSpPr>
          <p:nvPr/>
        </p:nvSpPr>
        <p:spPr bwMode="auto">
          <a:xfrm>
            <a:off x="8150240" y="4101839"/>
            <a:ext cx="2955563" cy="450851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rgbClr val="35C2E5"/>
              </a:gs>
              <a:gs pos="42999">
                <a:srgbClr val="56C2DC"/>
              </a:gs>
              <a:gs pos="100000">
                <a:srgbClr val="00A5D5"/>
              </a:gs>
            </a:gsLst>
            <a:lin ang="0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121900" tIns="121900" rIns="121900" bIns="121900" anchor="ctr"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eaLnBrk="1" hangingPunct="1">
              <a:buSzPts val="1500"/>
            </a:pPr>
            <a:r>
              <a:rPr lang="pt-BR" altLang="pt-BR" sz="1733" b="1" dirty="0">
                <a:solidFill>
                  <a:srgbClr val="FFFFFF"/>
                </a:solidFill>
              </a:rPr>
              <a:t>4-SERRA DOURADA-GO</a:t>
            </a:r>
          </a:p>
        </p:txBody>
      </p:sp>
      <p:sp>
        <p:nvSpPr>
          <p:cNvPr id="181" name="Google Shape;181;p10"/>
          <p:cNvSpPr txBox="1">
            <a:spLocks noChangeArrowheads="1"/>
          </p:cNvSpPr>
          <p:nvPr/>
        </p:nvSpPr>
        <p:spPr bwMode="auto">
          <a:xfrm>
            <a:off x="10815306" y="2712706"/>
            <a:ext cx="781049" cy="5128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21900" tIns="121900" rIns="121900" bIns="121900">
            <a:spAutoFit/>
          </a:bodyPr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>
              <a:spcBef>
                <a:spcPts val="400"/>
              </a:spcBef>
              <a:buSzPts val="1500"/>
            </a:pPr>
            <a:r>
              <a:rPr lang="pt-BR" altLang="pt-BR" sz="1733" dirty="0">
                <a:solidFill>
                  <a:srgbClr val="595959"/>
                </a:solidFill>
              </a:rPr>
              <a:t>1997</a:t>
            </a:r>
          </a:p>
        </p:txBody>
      </p:sp>
      <p:sp>
        <p:nvSpPr>
          <p:cNvPr id="29700" name="Google Shape;182;p10"/>
          <p:cNvSpPr>
            <a:spLocks noChangeArrowheads="1"/>
          </p:cNvSpPr>
          <p:nvPr/>
        </p:nvSpPr>
        <p:spPr bwMode="auto">
          <a:xfrm>
            <a:off x="8150241" y="2387707"/>
            <a:ext cx="3446114" cy="450851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rgbClr val="35C2E5"/>
              </a:gs>
              <a:gs pos="42999">
                <a:srgbClr val="56C2DC"/>
              </a:gs>
              <a:gs pos="100000">
                <a:srgbClr val="00A5D5"/>
              </a:gs>
            </a:gsLst>
            <a:lin ang="0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121900" tIns="121900" rIns="121900" bIns="121900" anchor="ctr"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eaLnBrk="1" hangingPunct="1">
              <a:buSzPts val="1500"/>
            </a:pPr>
            <a:r>
              <a:rPr lang="pt-BR" altLang="pt-BR" sz="1733" b="1" dirty="0">
                <a:solidFill>
                  <a:srgbClr val="FFFFFF"/>
                </a:solidFill>
              </a:rPr>
              <a:t>2-SERRA DO REPARTIMENTO</a:t>
            </a:r>
          </a:p>
        </p:txBody>
      </p:sp>
      <p:sp>
        <p:nvSpPr>
          <p:cNvPr id="184" name="Google Shape;184;p10"/>
          <p:cNvSpPr txBox="1">
            <a:spLocks noChangeArrowheads="1"/>
          </p:cNvSpPr>
          <p:nvPr/>
        </p:nvSpPr>
        <p:spPr bwMode="auto">
          <a:xfrm>
            <a:off x="9617029" y="3552143"/>
            <a:ext cx="916579" cy="5128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21900" tIns="121900" rIns="121900" bIns="121900">
            <a:spAutoFit/>
          </a:bodyPr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>
              <a:spcBef>
                <a:spcPts val="400"/>
              </a:spcBef>
              <a:buSzPts val="1500"/>
            </a:pPr>
            <a:r>
              <a:rPr lang="pt-BR" altLang="pt-BR" sz="1733" dirty="0">
                <a:solidFill>
                  <a:srgbClr val="595959"/>
                </a:solidFill>
              </a:rPr>
              <a:t>1984 </a:t>
            </a:r>
          </a:p>
        </p:txBody>
      </p:sp>
      <p:sp>
        <p:nvSpPr>
          <p:cNvPr id="29702" name="Google Shape;185;p10"/>
          <p:cNvSpPr>
            <a:spLocks noChangeArrowheads="1"/>
          </p:cNvSpPr>
          <p:nvPr/>
        </p:nvSpPr>
        <p:spPr bwMode="auto">
          <a:xfrm>
            <a:off x="8171408" y="3204186"/>
            <a:ext cx="3424947" cy="450851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rgbClr val="35C2E5"/>
              </a:gs>
              <a:gs pos="42999">
                <a:srgbClr val="56C2DC"/>
              </a:gs>
              <a:gs pos="100000">
                <a:srgbClr val="00A5D5"/>
              </a:gs>
            </a:gsLst>
            <a:lin ang="0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121900" tIns="121900" rIns="121900" bIns="121900" anchor="ctr"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eaLnBrk="1" hangingPunct="1">
              <a:buSzPts val="1500"/>
            </a:pPr>
            <a:r>
              <a:rPr lang="pt-BR" altLang="pt-BR" sz="1733" b="1" dirty="0">
                <a:solidFill>
                  <a:srgbClr val="FFFFFF"/>
                </a:solidFill>
              </a:rPr>
              <a:t>3-SUÍTE OURO FINO-Costa Marques-RO</a:t>
            </a:r>
          </a:p>
        </p:txBody>
      </p:sp>
      <p:sp>
        <p:nvSpPr>
          <p:cNvPr id="187" name="Google Shape;187;p10"/>
          <p:cNvSpPr txBox="1">
            <a:spLocks noChangeArrowheads="1"/>
          </p:cNvSpPr>
          <p:nvPr/>
        </p:nvSpPr>
        <p:spPr bwMode="auto">
          <a:xfrm>
            <a:off x="9167300" y="1730227"/>
            <a:ext cx="755834" cy="5128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21900" tIns="121900" rIns="121900" bIns="121900">
            <a:spAutoFit/>
          </a:bodyPr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>
              <a:spcBef>
                <a:spcPts val="400"/>
              </a:spcBef>
              <a:buSzPts val="1500"/>
            </a:pPr>
            <a:r>
              <a:rPr lang="pt-BR" altLang="pt-BR" sz="1733" dirty="0">
                <a:solidFill>
                  <a:srgbClr val="595959"/>
                </a:solidFill>
              </a:rPr>
              <a:t>1983</a:t>
            </a:r>
          </a:p>
        </p:txBody>
      </p:sp>
      <p:sp>
        <p:nvSpPr>
          <p:cNvPr id="29704" name="Google Shape;188;p10"/>
          <p:cNvSpPr>
            <a:spLocks noChangeArrowheads="1"/>
          </p:cNvSpPr>
          <p:nvPr/>
        </p:nvSpPr>
        <p:spPr bwMode="auto">
          <a:xfrm>
            <a:off x="8150241" y="1378179"/>
            <a:ext cx="2383367" cy="450851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rgbClr val="35C2E5"/>
              </a:gs>
              <a:gs pos="42999">
                <a:srgbClr val="56C2DC"/>
              </a:gs>
              <a:gs pos="100000">
                <a:srgbClr val="00A5D5"/>
              </a:gs>
            </a:gsLst>
            <a:lin ang="0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121900" tIns="121900" rIns="121900" bIns="121900" anchor="ctr"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eaLnBrk="1" hangingPunct="1">
              <a:buSzPts val="1500"/>
            </a:pPr>
            <a:r>
              <a:rPr lang="pt-BR" altLang="pt-BR" sz="1733" b="1" dirty="0">
                <a:solidFill>
                  <a:srgbClr val="FFFFFF"/>
                </a:solidFill>
              </a:rPr>
              <a:t>1-SEIS LAGOS_AM</a:t>
            </a:r>
          </a:p>
        </p:txBody>
      </p:sp>
      <p:sp>
        <p:nvSpPr>
          <p:cNvPr id="190" name="Google Shape;190;p10"/>
          <p:cNvSpPr txBox="1">
            <a:spLocks noChangeArrowheads="1"/>
          </p:cNvSpPr>
          <p:nvPr/>
        </p:nvSpPr>
        <p:spPr bwMode="auto">
          <a:xfrm>
            <a:off x="9545217" y="5353341"/>
            <a:ext cx="766235" cy="5128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21900" tIns="121900" rIns="121900" bIns="121900">
            <a:spAutoFit/>
          </a:bodyPr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>
              <a:spcBef>
                <a:spcPts val="400"/>
              </a:spcBef>
              <a:buSzPts val="1500"/>
            </a:pPr>
            <a:r>
              <a:rPr lang="pt-BR" altLang="pt-BR" sz="1733" dirty="0">
                <a:solidFill>
                  <a:srgbClr val="595959"/>
                </a:solidFill>
              </a:rPr>
              <a:t>1990</a:t>
            </a:r>
          </a:p>
        </p:txBody>
      </p:sp>
      <p:sp>
        <p:nvSpPr>
          <p:cNvPr id="29706" name="Google Shape;191;p10"/>
          <p:cNvSpPr>
            <a:spLocks noChangeArrowheads="1"/>
          </p:cNvSpPr>
          <p:nvPr/>
        </p:nvSpPr>
        <p:spPr bwMode="auto">
          <a:xfrm>
            <a:off x="8171409" y="5009090"/>
            <a:ext cx="2768140" cy="450849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rgbClr val="35C2E5"/>
              </a:gs>
              <a:gs pos="42999">
                <a:srgbClr val="56C2DC"/>
              </a:gs>
              <a:gs pos="100000">
                <a:srgbClr val="00A5D5"/>
              </a:gs>
            </a:gsLst>
            <a:lin ang="0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121900" tIns="121900" rIns="121900" bIns="121900" anchor="ctr"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eaLnBrk="1" hangingPunct="1">
              <a:buSzPts val="1500"/>
            </a:pPr>
            <a:r>
              <a:rPr lang="pt-BR" altLang="pt-BR" sz="1733" b="1" dirty="0">
                <a:solidFill>
                  <a:srgbClr val="FFFFFF"/>
                </a:solidFill>
              </a:rPr>
              <a:t>5-BLOCO JEQUIÉ-BA</a:t>
            </a:r>
          </a:p>
        </p:txBody>
      </p:sp>
      <p:pic>
        <p:nvPicPr>
          <p:cNvPr id="29707" name="Google Shape;192;p10"/>
          <p:cNvPicPr preferRelativeResize="0"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83" t="4791" r="3035"/>
          <a:stretch>
            <a:fillRect/>
          </a:stretch>
        </p:blipFill>
        <p:spPr bwMode="auto">
          <a:xfrm>
            <a:off x="0" y="1"/>
            <a:ext cx="6426200" cy="68897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708" name="Google Shape;193;p10"/>
          <p:cNvSpPr txBox="1">
            <a:spLocks noChangeArrowheads="1"/>
          </p:cNvSpPr>
          <p:nvPr/>
        </p:nvSpPr>
        <p:spPr bwMode="auto">
          <a:xfrm>
            <a:off x="5952928" y="360349"/>
            <a:ext cx="6130834" cy="8206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21900" tIns="121900" rIns="121900" bIns="121900">
            <a:spAutoFit/>
          </a:bodyPr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just">
              <a:buSzPts val="3000"/>
            </a:pPr>
            <a:r>
              <a:rPr lang="pt-BR" altLang="pt-BR" sz="3733" b="1" dirty="0">
                <a:solidFill>
                  <a:srgbClr val="3D85C6"/>
                </a:solidFill>
              </a:rPr>
              <a:t>SGB-Projetos Executados</a:t>
            </a:r>
          </a:p>
        </p:txBody>
      </p:sp>
      <p:sp>
        <p:nvSpPr>
          <p:cNvPr id="13" name="Google Shape;190;p10"/>
          <p:cNvSpPr txBox="1">
            <a:spLocks noChangeArrowheads="1"/>
          </p:cNvSpPr>
          <p:nvPr/>
        </p:nvSpPr>
        <p:spPr bwMode="auto">
          <a:xfrm>
            <a:off x="9901966" y="4496233"/>
            <a:ext cx="836083" cy="5128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21900" tIns="121900" rIns="121900" bIns="121900">
            <a:spAutoFit/>
          </a:bodyPr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>
              <a:spcBef>
                <a:spcPts val="400"/>
              </a:spcBef>
              <a:buSzPts val="1500"/>
            </a:pPr>
            <a:r>
              <a:rPr lang="pt-BR" altLang="pt-BR" sz="1733" dirty="0">
                <a:solidFill>
                  <a:srgbClr val="595959"/>
                </a:solidFill>
              </a:rPr>
              <a:t>2015</a:t>
            </a:r>
          </a:p>
        </p:txBody>
      </p:sp>
    </p:spTree>
    <p:extLst>
      <p:ext uri="{BB962C8B-B14F-4D97-AF65-F5344CB8AC3E}">
        <p14:creationId xmlns:p14="http://schemas.microsoft.com/office/powerpoint/2010/main" val="2291434012"/>
      </p:ext>
    </p:extLst>
  </p:cSld>
  <p:clrMapOvr>
    <a:masterClrMapping/>
  </p:clrMapOvr>
  <p:transition spd="med"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527051" y="1761068"/>
            <a:ext cx="11087100" cy="48622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just">
              <a:lnSpc>
                <a:spcPct val="120000"/>
              </a:lnSpc>
              <a:defRPr/>
            </a:pPr>
            <a:endParaRPr lang="en-US" sz="2133" spc="27" dirty="0">
              <a:solidFill>
                <a:schemeClr val="tx1">
                  <a:lumMod val="65000"/>
                  <a:lumOff val="35000"/>
                </a:schemeClr>
              </a:solidFill>
              <a:latin typeface="Arial Narrow"/>
              <a:cs typeface="Arial Narrow"/>
            </a:endParaRPr>
          </a:p>
        </p:txBody>
      </p:sp>
      <p:sp>
        <p:nvSpPr>
          <p:cNvPr id="31749" name="Título 3"/>
          <p:cNvSpPr txBox="1">
            <a:spLocks noGrp="1"/>
          </p:cNvSpPr>
          <p:nvPr>
            <p:ph type="title"/>
          </p:nvPr>
        </p:nvSpPr>
        <p:spPr>
          <a:xfrm>
            <a:off x="-112411" y="-358194"/>
            <a:ext cx="7638001" cy="1143000"/>
          </a:xfrm>
        </p:spPr>
        <p:txBody>
          <a:bodyPr anchor="ctr"/>
          <a:lstStyle/>
          <a:p>
            <a:r>
              <a:rPr lang="pt-BR" altLang="pt-BR" sz="3733" b="1" dirty="0">
                <a:solidFill>
                  <a:schemeClr val="accent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Depósitos Existentes e área potenciais</a:t>
            </a:r>
            <a:endParaRPr lang="en-US" altLang="pt-BR" sz="3733" b="1" dirty="0">
              <a:solidFill>
                <a:schemeClr val="accent1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pic>
        <p:nvPicPr>
          <p:cNvPr id="31750" name="Picture 6" descr="E:\Perfil\LUCY\ETR\LIVRO_ETR\Revisão Final_ETR\Figuras_Informe ETR\Fig V.3.t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151" b="4091"/>
          <a:stretch>
            <a:fillRect/>
          </a:stretch>
        </p:blipFill>
        <p:spPr bwMode="auto">
          <a:xfrm>
            <a:off x="0" y="502849"/>
            <a:ext cx="6477000" cy="62166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751" name="CaixaDeTexto 8"/>
          <p:cNvSpPr txBox="1">
            <a:spLocks noChangeArrowheads="1"/>
          </p:cNvSpPr>
          <p:nvPr/>
        </p:nvSpPr>
        <p:spPr bwMode="auto">
          <a:xfrm>
            <a:off x="1844245" y="6581001"/>
            <a:ext cx="1499128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r>
              <a:rPr lang="pt-BR" altLang="pt-BR" sz="1200" dirty="0"/>
              <a:t>(</a:t>
            </a:r>
            <a:r>
              <a:rPr lang="pt-BR" altLang="pt-BR" sz="1200" dirty="0" err="1"/>
              <a:t>Modif</a:t>
            </a:r>
            <a:r>
              <a:rPr lang="pt-BR" altLang="pt-BR" sz="1200" dirty="0"/>
              <a:t>. </a:t>
            </a:r>
            <a:r>
              <a:rPr lang="pt-BR" altLang="pt-BR" sz="1200" dirty="0" err="1"/>
              <a:t>Brod</a:t>
            </a:r>
            <a:r>
              <a:rPr lang="pt-BR" altLang="pt-BR" sz="1200" dirty="0"/>
              <a:t>, 2012)</a:t>
            </a:r>
            <a:endParaRPr lang="en-US" altLang="pt-BR" sz="1200" dirty="0"/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79352" y="889686"/>
            <a:ext cx="3861850" cy="5968314"/>
          </a:xfrm>
          <a:prstGeom prst="rect">
            <a:avLst/>
          </a:prstGeom>
        </p:spPr>
      </p:pic>
      <p:sp>
        <p:nvSpPr>
          <p:cNvPr id="11" name="CaixaDeTexto 8"/>
          <p:cNvSpPr txBox="1">
            <a:spLocks noChangeArrowheads="1"/>
          </p:cNvSpPr>
          <p:nvPr/>
        </p:nvSpPr>
        <p:spPr bwMode="auto">
          <a:xfrm>
            <a:off x="10018137" y="1186878"/>
            <a:ext cx="1878848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r>
              <a:rPr lang="pt-BR" altLang="pt-BR" sz="1200" dirty="0"/>
              <a:t>(</a:t>
            </a:r>
            <a:r>
              <a:rPr lang="pt-BR" altLang="pt-BR" sz="1200" dirty="0" err="1"/>
              <a:t>Modif</a:t>
            </a:r>
            <a:r>
              <a:rPr lang="pt-BR" altLang="pt-BR" sz="1200" dirty="0"/>
              <a:t>. Cavalcanti, 2011)</a:t>
            </a:r>
            <a:endParaRPr lang="en-US" altLang="pt-BR" sz="1200" dirty="0"/>
          </a:p>
        </p:txBody>
      </p:sp>
      <p:sp>
        <p:nvSpPr>
          <p:cNvPr id="12" name="Espaço Reservado para Conteúdo 1"/>
          <p:cNvSpPr txBox="1">
            <a:spLocks noGrp="1"/>
          </p:cNvSpPr>
          <p:nvPr>
            <p:ph sz="half" idx="1"/>
          </p:nvPr>
        </p:nvSpPr>
        <p:spPr>
          <a:xfrm>
            <a:off x="7265773" y="0"/>
            <a:ext cx="4926227" cy="1058333"/>
          </a:xfrm>
        </p:spPr>
        <p:txBody>
          <a:bodyPr/>
          <a:lstStyle/>
          <a:p>
            <a:pPr>
              <a:buClr>
                <a:schemeClr val="accent1"/>
              </a:buClr>
            </a:pPr>
            <a:r>
              <a:rPr lang="pt-BR" altLang="pt-BR" sz="2133" dirty="0">
                <a:latin typeface="Arial Narrow" panose="020B0606020202030204" pitchFamily="34" charset="0"/>
                <a:cs typeface="Arial" panose="020B0604020202020204" pitchFamily="34" charset="0"/>
              </a:rPr>
              <a:t>Distribuição de minerais pesados na zona econômica exclusiva e plataforma continental do Brasil-Areias </a:t>
            </a:r>
            <a:r>
              <a:rPr lang="pt-BR" altLang="pt-BR" sz="2133" dirty="0" err="1">
                <a:latin typeface="Arial Narrow" panose="020B0606020202030204" pitchFamily="34" charset="0"/>
                <a:cs typeface="Arial" panose="020B0604020202020204" pitchFamily="34" charset="0"/>
              </a:rPr>
              <a:t>Monaziticas</a:t>
            </a:r>
            <a:r>
              <a:rPr lang="pt-BR" altLang="pt-BR" sz="2133" dirty="0">
                <a:latin typeface="Arial Narrow" panose="020B0606020202030204" pitchFamily="34" charset="0"/>
                <a:cs typeface="Arial" panose="020B0604020202020204" pitchFamily="34" charset="0"/>
              </a:rPr>
              <a:t>.</a:t>
            </a:r>
            <a:endParaRPr lang="en-US" altLang="pt-BR" sz="2133" dirty="0"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29339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594"/>
            <a:ext cx="12193057" cy="6858594"/>
          </a:xfrm>
          <a:prstGeom prst="rect">
            <a:avLst/>
          </a:prstGeom>
        </p:spPr>
      </p:pic>
      <p:pic>
        <p:nvPicPr>
          <p:cNvPr id="82" name="Google Shape;82;p15"/>
          <p:cNvPicPr preferRelativeResize="0">
            <a:picLocks noChangeAspect="1"/>
          </p:cNvPicPr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6654" y="83889"/>
            <a:ext cx="665301" cy="685831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Google Shape;80;p15"/>
          <p:cNvSpPr txBox="1"/>
          <p:nvPr/>
        </p:nvSpPr>
        <p:spPr>
          <a:xfrm>
            <a:off x="771956" y="75587"/>
            <a:ext cx="11389049" cy="53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lvl="0"/>
            <a:r>
              <a:rPr lang="pt-BR" sz="2667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 ExtraBold"/>
                <a:ea typeface="Montserrat ExtraBold"/>
                <a:cs typeface="Montserrat ExtraBold"/>
                <a:sym typeface="Montserrat ExtraBold"/>
              </a:rPr>
              <a:t>Conhecimento Geológico:Mapeamento </a:t>
            </a:r>
            <a:r>
              <a:rPr lang="pt-BR" sz="2667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 ExtraBold"/>
                <a:ea typeface="Montserrat ExtraBold"/>
                <a:cs typeface="Montserrat ExtraBold"/>
                <a:sym typeface="Montserrat ExtraBold"/>
              </a:rPr>
              <a:t>Geológico – 1:250.000</a:t>
            </a:r>
            <a:endParaRPr sz="2667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sp>
        <p:nvSpPr>
          <p:cNvPr id="29" name="Google Shape;136;p28"/>
          <p:cNvSpPr txBox="1"/>
          <p:nvPr/>
        </p:nvSpPr>
        <p:spPr>
          <a:xfrm>
            <a:off x="8467002" y="750521"/>
            <a:ext cx="3606087" cy="59912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 marL="120648">
              <a:buClr>
                <a:srgbClr val="000000"/>
              </a:buClr>
              <a:buSzPts val="1400"/>
            </a:pPr>
            <a:r>
              <a:rPr lang="pt-BR" sz="2133" b="1" dirty="0">
                <a:solidFill>
                  <a:schemeClr val="bg1"/>
                </a:solidFill>
                <a:ea typeface="Montserrat"/>
                <a:cs typeface="Montserrat"/>
                <a:sym typeface="Montserrat"/>
              </a:rPr>
              <a:t>Escala 1:250.000:</a:t>
            </a:r>
          </a:p>
          <a:p>
            <a:pPr marL="601118" indent="-380990">
              <a:lnSpc>
                <a:spcPct val="200000"/>
              </a:lnSpc>
              <a:buClr>
                <a:srgbClr val="000000"/>
              </a:buClr>
              <a:buSzPts val="1400"/>
              <a:buFont typeface="Wingdings" panose="05000000000000000000" pitchFamily="2" charset="2"/>
              <a:buChar char="ü"/>
            </a:pPr>
            <a:r>
              <a:rPr lang="pt-BR" sz="1600" b="1" dirty="0">
                <a:solidFill>
                  <a:schemeClr val="bg1"/>
                </a:solidFill>
                <a:ea typeface="Montserrat"/>
                <a:cs typeface="Montserrat"/>
                <a:sym typeface="Montserrat"/>
              </a:rPr>
              <a:t>556</a:t>
            </a:r>
            <a:r>
              <a:rPr lang="pt-BR" sz="1600" dirty="0">
                <a:solidFill>
                  <a:schemeClr val="bg1"/>
                </a:solidFill>
                <a:ea typeface="Montserrat"/>
                <a:cs typeface="Montserrat"/>
                <a:sym typeface="Montserrat"/>
              </a:rPr>
              <a:t> Cartas Topográficas;</a:t>
            </a:r>
          </a:p>
          <a:p>
            <a:pPr marL="601118" indent="-380990">
              <a:lnSpc>
                <a:spcPct val="200000"/>
              </a:lnSpc>
              <a:buClr>
                <a:srgbClr val="000000"/>
              </a:buClr>
              <a:buSzPts val="1400"/>
              <a:buFont typeface="Wingdings" panose="05000000000000000000" pitchFamily="2" charset="2"/>
              <a:buChar char="ü"/>
            </a:pPr>
            <a:r>
              <a:rPr lang="pt-BR" sz="1600" dirty="0">
                <a:solidFill>
                  <a:schemeClr val="bg1"/>
                </a:solidFill>
                <a:ea typeface="Montserrat"/>
                <a:cs typeface="Montserrat"/>
                <a:sym typeface="Montserrat"/>
              </a:rPr>
              <a:t>Aproximadamente </a:t>
            </a:r>
            <a:r>
              <a:rPr lang="pt-BR" sz="1600" b="1" dirty="0">
                <a:solidFill>
                  <a:schemeClr val="bg1"/>
                </a:solidFill>
                <a:ea typeface="Montserrat"/>
                <a:cs typeface="Montserrat"/>
                <a:sym typeface="Montserrat"/>
              </a:rPr>
              <a:t>18.000 Km2 </a:t>
            </a:r>
            <a:r>
              <a:rPr lang="pt-BR" sz="1600" dirty="0">
                <a:solidFill>
                  <a:schemeClr val="bg1"/>
                </a:solidFill>
                <a:ea typeface="Montserrat"/>
                <a:cs typeface="Montserrat"/>
                <a:sym typeface="Montserrat"/>
              </a:rPr>
              <a:t>por carta;</a:t>
            </a:r>
          </a:p>
          <a:p>
            <a:pPr marL="601118" indent="-380990">
              <a:lnSpc>
                <a:spcPct val="200000"/>
              </a:lnSpc>
              <a:buClr>
                <a:srgbClr val="000000"/>
              </a:buClr>
              <a:buSzPts val="1400"/>
              <a:buFont typeface="Wingdings" panose="05000000000000000000" pitchFamily="2" charset="2"/>
              <a:buChar char="ü"/>
            </a:pPr>
            <a:r>
              <a:rPr lang="pt-BR" sz="1600" dirty="0">
                <a:solidFill>
                  <a:schemeClr val="bg1"/>
                </a:solidFill>
                <a:ea typeface="Montserrat"/>
                <a:cs typeface="Montserrat"/>
                <a:sym typeface="Montserrat"/>
              </a:rPr>
              <a:t>Execução: </a:t>
            </a:r>
            <a:r>
              <a:rPr lang="pt-BR" sz="1600" b="1" dirty="0">
                <a:solidFill>
                  <a:schemeClr val="bg1"/>
                </a:solidFill>
                <a:ea typeface="Montserrat"/>
                <a:cs typeface="Montserrat"/>
                <a:sym typeface="Montserrat"/>
              </a:rPr>
              <a:t>2 a 3 anos</a:t>
            </a:r>
          </a:p>
          <a:p>
            <a:pPr marL="601118" indent="-380990">
              <a:lnSpc>
                <a:spcPct val="200000"/>
              </a:lnSpc>
              <a:buSzPts val="1400"/>
              <a:buFont typeface="Wingdings" panose="05000000000000000000" pitchFamily="2" charset="2"/>
              <a:buChar char="ü"/>
            </a:pPr>
            <a:r>
              <a:rPr lang="pt-BR" sz="1600" dirty="0">
                <a:solidFill>
                  <a:schemeClr val="bg1"/>
                </a:solidFill>
                <a:ea typeface="Montserrat"/>
                <a:cs typeface="Montserrat"/>
                <a:sym typeface="Montserrat"/>
              </a:rPr>
              <a:t>Equipes envolvidas: </a:t>
            </a:r>
            <a:r>
              <a:rPr lang="pt-BR" sz="1600" b="1" dirty="0">
                <a:solidFill>
                  <a:schemeClr val="bg1"/>
                </a:solidFill>
                <a:ea typeface="Montserrat"/>
                <a:cs typeface="Montserrat"/>
                <a:sym typeface="Montserrat"/>
              </a:rPr>
              <a:t>geólogos, geofísicos, técnicos, auxiliares de campo;</a:t>
            </a:r>
          </a:p>
          <a:p>
            <a:pPr marL="601118" indent="-380990">
              <a:lnSpc>
                <a:spcPct val="200000"/>
              </a:lnSpc>
              <a:buClr>
                <a:srgbClr val="000000"/>
              </a:buClr>
              <a:buSzPts val="1400"/>
              <a:buFont typeface="Wingdings" panose="05000000000000000000" pitchFamily="2" charset="2"/>
              <a:buChar char="ü"/>
            </a:pPr>
            <a:r>
              <a:rPr lang="pt-BR" sz="1600" dirty="0">
                <a:solidFill>
                  <a:schemeClr val="bg1"/>
                </a:solidFill>
                <a:ea typeface="Montserrat"/>
                <a:cs typeface="Montserrat"/>
                <a:sym typeface="Montserrat"/>
              </a:rPr>
              <a:t>SGB </a:t>
            </a:r>
            <a:r>
              <a:rPr lang="pt-BR" sz="1600" b="1" dirty="0">
                <a:solidFill>
                  <a:schemeClr val="bg1"/>
                </a:solidFill>
                <a:ea typeface="Montserrat"/>
                <a:cs typeface="Montserrat"/>
                <a:sym typeface="Montserrat"/>
              </a:rPr>
              <a:t>já publicou 293 mapas </a:t>
            </a:r>
            <a:r>
              <a:rPr lang="pt-BR" sz="1600" dirty="0">
                <a:solidFill>
                  <a:schemeClr val="bg1"/>
                </a:solidFill>
                <a:ea typeface="Montserrat"/>
                <a:cs typeface="Montserrat"/>
                <a:sym typeface="Montserrat"/>
              </a:rPr>
              <a:t>(cobrindo 49% do território nacional)  </a:t>
            </a:r>
          </a:p>
          <a:p>
            <a:pPr marL="380990" indent="-380990">
              <a:buClr>
                <a:srgbClr val="000000"/>
              </a:buClr>
              <a:buSzPts val="1400"/>
              <a:buFont typeface="Noto Sans Symbols"/>
              <a:buChar char="▪"/>
            </a:pPr>
            <a:endParaRPr lang="pt-BR" sz="2400" dirty="0">
              <a:solidFill>
                <a:schemeClr val="bg1"/>
              </a:solidFill>
              <a:ea typeface="Montserrat"/>
              <a:cs typeface="Montserrat"/>
              <a:sym typeface="Montserrat"/>
            </a:endParaRPr>
          </a:p>
          <a:p>
            <a:pPr marL="380990" indent="-380990">
              <a:buClr>
                <a:srgbClr val="000000"/>
              </a:buClr>
              <a:buSzPts val="1400"/>
              <a:buFont typeface="Noto Sans Symbols"/>
              <a:buChar char="▪"/>
            </a:pPr>
            <a:endParaRPr lang="pt-BR" sz="1600" b="1" i="1" dirty="0">
              <a:solidFill>
                <a:schemeClr val="bg1"/>
              </a:solidFill>
              <a:ea typeface="Montserrat"/>
              <a:cs typeface="Montserrat"/>
              <a:sym typeface="Montserrat"/>
            </a:endParaRPr>
          </a:p>
        </p:txBody>
      </p:sp>
      <p:grpSp>
        <p:nvGrpSpPr>
          <p:cNvPr id="7" name="Agrupar 6"/>
          <p:cNvGrpSpPr/>
          <p:nvPr/>
        </p:nvGrpSpPr>
        <p:grpSpPr>
          <a:xfrm>
            <a:off x="2936385" y="815083"/>
            <a:ext cx="5470515" cy="6042917"/>
            <a:chOff x="2202289" y="611312"/>
            <a:chExt cx="4102886" cy="4532188"/>
          </a:xfrm>
        </p:grpSpPr>
        <p:grpSp>
          <p:nvGrpSpPr>
            <p:cNvPr id="6" name="Agrupar 5"/>
            <p:cNvGrpSpPr/>
            <p:nvPr/>
          </p:nvGrpSpPr>
          <p:grpSpPr>
            <a:xfrm>
              <a:off x="2202289" y="611312"/>
              <a:ext cx="4102886" cy="4532188"/>
              <a:chOff x="2202289" y="611312"/>
              <a:chExt cx="4102886" cy="4532188"/>
            </a:xfrm>
          </p:grpSpPr>
          <p:pic>
            <p:nvPicPr>
              <p:cNvPr id="5" name="Imagem 4"/>
              <p:cNvPicPr>
                <a:picLocks noChangeAspect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9201" r="11588" b="7481"/>
              <a:stretch/>
            </p:blipFill>
            <p:spPr>
              <a:xfrm>
                <a:off x="2202289" y="611312"/>
                <a:ext cx="4102886" cy="4532188"/>
              </a:xfrm>
              <a:prstGeom prst="rect">
                <a:avLst/>
              </a:prstGeom>
            </p:spPr>
          </p:pic>
          <p:sp>
            <p:nvSpPr>
              <p:cNvPr id="3" name="Retângulo 2"/>
              <p:cNvSpPr/>
              <p:nvPr/>
            </p:nvSpPr>
            <p:spPr>
              <a:xfrm>
                <a:off x="3013656" y="3400023"/>
                <a:ext cx="753414" cy="27045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sz="2400"/>
              </a:p>
            </p:txBody>
          </p:sp>
        </p:grpSp>
        <p:sp>
          <p:nvSpPr>
            <p:cNvPr id="2" name="CaixaDeTexto 1"/>
            <p:cNvSpPr txBox="1"/>
            <p:nvPr/>
          </p:nvSpPr>
          <p:spPr>
            <a:xfrm>
              <a:off x="2917064" y="3350585"/>
              <a:ext cx="1700011" cy="1615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800" dirty="0"/>
                <a:t>Base Cartas 250k </a:t>
              </a:r>
            </a:p>
          </p:txBody>
        </p:sp>
      </p:grpSp>
      <p:pic>
        <p:nvPicPr>
          <p:cNvPr id="9" name="Imagem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504" y="815083"/>
            <a:ext cx="11612048" cy="5955346"/>
          </a:xfrm>
          <a:prstGeom prst="rect">
            <a:avLst/>
          </a:prstGeom>
        </p:spPr>
      </p:pic>
      <p:grpSp>
        <p:nvGrpSpPr>
          <p:cNvPr id="12" name="Agrupar 11"/>
          <p:cNvGrpSpPr/>
          <p:nvPr/>
        </p:nvGrpSpPr>
        <p:grpSpPr>
          <a:xfrm>
            <a:off x="200298" y="3518263"/>
            <a:ext cx="3152502" cy="3260374"/>
            <a:chOff x="2202289" y="611312"/>
            <a:chExt cx="4102886" cy="4532188"/>
          </a:xfrm>
        </p:grpSpPr>
        <p:grpSp>
          <p:nvGrpSpPr>
            <p:cNvPr id="13" name="Agrupar 12"/>
            <p:cNvGrpSpPr/>
            <p:nvPr/>
          </p:nvGrpSpPr>
          <p:grpSpPr>
            <a:xfrm>
              <a:off x="2202289" y="611312"/>
              <a:ext cx="4102886" cy="4532188"/>
              <a:chOff x="2202289" y="611312"/>
              <a:chExt cx="4102886" cy="4532188"/>
            </a:xfrm>
          </p:grpSpPr>
          <p:pic>
            <p:nvPicPr>
              <p:cNvPr id="15" name="Imagem 14"/>
              <p:cNvPicPr>
                <a:picLocks noChangeAspect="1"/>
              </p:cNvPicPr>
              <p:nvPr/>
            </p:nvPicPr>
            <p:blipFill rotWithShape="1"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9201" r="11588" b="7481"/>
              <a:stretch/>
            </p:blipFill>
            <p:spPr>
              <a:xfrm>
                <a:off x="2202289" y="611312"/>
                <a:ext cx="4102886" cy="4532188"/>
              </a:xfrm>
              <a:prstGeom prst="rect">
                <a:avLst/>
              </a:prstGeom>
            </p:spPr>
          </p:pic>
          <p:sp>
            <p:nvSpPr>
              <p:cNvPr id="16" name="Retângulo 15"/>
              <p:cNvSpPr/>
              <p:nvPr/>
            </p:nvSpPr>
            <p:spPr>
              <a:xfrm>
                <a:off x="3013656" y="3400023"/>
                <a:ext cx="753414" cy="27045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sz="2400"/>
              </a:p>
            </p:txBody>
          </p:sp>
        </p:grpSp>
        <p:sp>
          <p:nvSpPr>
            <p:cNvPr id="14" name="CaixaDeTexto 13"/>
            <p:cNvSpPr txBox="1"/>
            <p:nvPr/>
          </p:nvSpPr>
          <p:spPr>
            <a:xfrm>
              <a:off x="2602670" y="3508895"/>
              <a:ext cx="1700011" cy="1615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800" dirty="0"/>
                <a:t>Base Cartas 250k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7814135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pic>
        <p:nvPicPr>
          <p:cNvPr id="82" name="Google Shape;82;p15"/>
          <p:cNvPicPr preferRelativeResize="0">
            <a:picLocks noChangeAspect="1"/>
          </p:cNvPicPr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6654" y="83889"/>
            <a:ext cx="665301" cy="685831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Google Shape;80;p15"/>
          <p:cNvSpPr txBox="1"/>
          <p:nvPr/>
        </p:nvSpPr>
        <p:spPr>
          <a:xfrm>
            <a:off x="771956" y="150404"/>
            <a:ext cx="11389049" cy="53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lvl="0"/>
            <a:r>
              <a:rPr lang="pt-BR" sz="2667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 ExtraBold"/>
                <a:ea typeface="Montserrat ExtraBold"/>
                <a:cs typeface="Montserrat ExtraBold"/>
                <a:sym typeface="Montserrat ExtraBold"/>
              </a:rPr>
              <a:t>Conhecimento Geológico:Mapeamento </a:t>
            </a:r>
            <a:r>
              <a:rPr lang="pt-BR" sz="2667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 ExtraBold"/>
                <a:ea typeface="Montserrat ExtraBold"/>
                <a:cs typeface="Montserrat ExtraBold"/>
                <a:sym typeface="Montserrat ExtraBold"/>
              </a:rPr>
              <a:t>Geológico – 1:100.000</a:t>
            </a: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511" r="9225" b="8058"/>
          <a:stretch/>
        </p:blipFill>
        <p:spPr>
          <a:xfrm>
            <a:off x="2769542" y="769719"/>
            <a:ext cx="5763648" cy="6115040"/>
          </a:xfrm>
          <a:prstGeom prst="rect">
            <a:avLst/>
          </a:prstGeom>
        </p:spPr>
      </p:pic>
      <p:sp>
        <p:nvSpPr>
          <p:cNvPr id="30" name="Google Shape;136;p28"/>
          <p:cNvSpPr txBox="1"/>
          <p:nvPr/>
        </p:nvSpPr>
        <p:spPr>
          <a:xfrm>
            <a:off x="8443959" y="1127065"/>
            <a:ext cx="3481877" cy="49652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 marL="120648">
              <a:buClr>
                <a:srgbClr val="000000"/>
              </a:buClr>
              <a:buSzPts val="1400"/>
            </a:pPr>
            <a:r>
              <a:rPr lang="pt-BR" sz="2133" b="1" dirty="0">
                <a:solidFill>
                  <a:schemeClr val="bg1"/>
                </a:solidFill>
                <a:ea typeface="Montserrat"/>
                <a:cs typeface="Montserrat"/>
                <a:sym typeface="Montserrat"/>
              </a:rPr>
              <a:t>Escala 1:100.000:</a:t>
            </a:r>
          </a:p>
          <a:p>
            <a:pPr marL="120648">
              <a:buClr>
                <a:srgbClr val="000000"/>
              </a:buClr>
              <a:buSzPts val="1400"/>
            </a:pPr>
            <a:endParaRPr lang="pt-BR" sz="2133" b="1" dirty="0">
              <a:solidFill>
                <a:schemeClr val="bg1"/>
              </a:solidFill>
              <a:ea typeface="Montserrat"/>
              <a:cs typeface="Montserrat"/>
              <a:sym typeface="Montserrat"/>
            </a:endParaRPr>
          </a:p>
          <a:p>
            <a:pPr marL="601118" indent="-380990">
              <a:lnSpc>
                <a:spcPct val="150000"/>
              </a:lnSpc>
              <a:buClr>
                <a:srgbClr val="000000"/>
              </a:buClr>
              <a:buSzPts val="1400"/>
              <a:buFont typeface="Wingdings" panose="05000000000000000000" pitchFamily="2" charset="2"/>
              <a:buChar char="ü"/>
            </a:pPr>
            <a:r>
              <a:rPr lang="pt-BR" sz="1600" b="1" dirty="0">
                <a:solidFill>
                  <a:schemeClr val="bg1"/>
                </a:solidFill>
                <a:ea typeface="Montserrat"/>
                <a:cs typeface="Montserrat"/>
                <a:sym typeface="Montserrat"/>
              </a:rPr>
              <a:t>3049</a:t>
            </a:r>
            <a:r>
              <a:rPr lang="pt-BR" sz="1600" dirty="0">
                <a:solidFill>
                  <a:schemeClr val="bg1"/>
                </a:solidFill>
                <a:ea typeface="Montserrat"/>
                <a:cs typeface="Montserrat"/>
                <a:sym typeface="Montserrat"/>
              </a:rPr>
              <a:t> Cartas Topográficas;</a:t>
            </a:r>
          </a:p>
          <a:p>
            <a:pPr marL="601118" indent="-380990">
              <a:lnSpc>
                <a:spcPct val="150000"/>
              </a:lnSpc>
              <a:buClr>
                <a:srgbClr val="000000"/>
              </a:buClr>
              <a:buSzPts val="1400"/>
              <a:buFont typeface="Wingdings" panose="05000000000000000000" pitchFamily="2" charset="2"/>
              <a:buChar char="ü"/>
            </a:pPr>
            <a:r>
              <a:rPr lang="pt-BR" sz="1600" dirty="0">
                <a:solidFill>
                  <a:schemeClr val="bg1"/>
                </a:solidFill>
                <a:ea typeface="Montserrat"/>
                <a:cs typeface="Montserrat"/>
                <a:sym typeface="Montserrat"/>
              </a:rPr>
              <a:t>Aproximadamente </a:t>
            </a:r>
            <a:r>
              <a:rPr lang="pt-BR" sz="1600" b="1" dirty="0">
                <a:solidFill>
                  <a:schemeClr val="bg1"/>
                </a:solidFill>
                <a:ea typeface="Montserrat"/>
                <a:cs typeface="Montserrat"/>
                <a:sym typeface="Montserrat"/>
              </a:rPr>
              <a:t>3.000 Km2</a:t>
            </a:r>
            <a:r>
              <a:rPr lang="pt-BR" sz="1600" dirty="0">
                <a:solidFill>
                  <a:schemeClr val="bg1"/>
                </a:solidFill>
                <a:ea typeface="Montserrat"/>
                <a:cs typeface="Montserrat"/>
                <a:sym typeface="Montserrat"/>
              </a:rPr>
              <a:t> por carta;.</a:t>
            </a:r>
          </a:p>
          <a:p>
            <a:pPr marL="601118" indent="-380990">
              <a:lnSpc>
                <a:spcPct val="150000"/>
              </a:lnSpc>
              <a:buClr>
                <a:srgbClr val="000000"/>
              </a:buClr>
              <a:buSzPts val="1400"/>
              <a:buFont typeface="Wingdings" panose="05000000000000000000" pitchFamily="2" charset="2"/>
              <a:buChar char="ü"/>
            </a:pPr>
            <a:r>
              <a:rPr lang="pt-BR" sz="1600" dirty="0">
                <a:solidFill>
                  <a:schemeClr val="bg1"/>
                </a:solidFill>
                <a:ea typeface="Montserrat"/>
                <a:cs typeface="Montserrat"/>
                <a:sym typeface="Montserrat"/>
              </a:rPr>
              <a:t>Execução: 2 a 3 anos;</a:t>
            </a:r>
          </a:p>
          <a:p>
            <a:pPr marL="601118" indent="-380990">
              <a:lnSpc>
                <a:spcPct val="150000"/>
              </a:lnSpc>
              <a:buSzPts val="1400"/>
              <a:buFont typeface="Wingdings" panose="05000000000000000000" pitchFamily="2" charset="2"/>
              <a:buChar char="ü"/>
            </a:pPr>
            <a:r>
              <a:rPr lang="pt-BR" sz="1600" dirty="0">
                <a:solidFill>
                  <a:schemeClr val="bg1"/>
                </a:solidFill>
                <a:ea typeface="Montserrat"/>
                <a:cs typeface="Montserrat"/>
                <a:sym typeface="Montserrat"/>
              </a:rPr>
              <a:t>Equipes envolvidas: </a:t>
            </a:r>
            <a:r>
              <a:rPr lang="pt-BR" sz="1600" b="1" dirty="0">
                <a:solidFill>
                  <a:schemeClr val="bg1"/>
                </a:solidFill>
                <a:ea typeface="Montserrat"/>
                <a:cs typeface="Montserrat"/>
                <a:sym typeface="Montserrat"/>
              </a:rPr>
              <a:t>geólogos, geofísicos, técnicos, auxiliares de campo;</a:t>
            </a:r>
          </a:p>
          <a:p>
            <a:pPr marL="601118" indent="-380990">
              <a:lnSpc>
                <a:spcPct val="150000"/>
              </a:lnSpc>
              <a:buClr>
                <a:srgbClr val="000000"/>
              </a:buClr>
              <a:buSzPts val="1400"/>
              <a:buFont typeface="Wingdings" panose="05000000000000000000" pitchFamily="2" charset="2"/>
              <a:buChar char="ü"/>
            </a:pPr>
            <a:r>
              <a:rPr lang="pt-BR" sz="1600" dirty="0">
                <a:solidFill>
                  <a:schemeClr val="bg1"/>
                </a:solidFill>
                <a:ea typeface="Montserrat"/>
                <a:cs typeface="Montserrat"/>
                <a:sym typeface="Montserrat"/>
              </a:rPr>
              <a:t>SGB já publicou </a:t>
            </a:r>
            <a:r>
              <a:rPr lang="pt-BR" sz="1600" b="1" dirty="0">
                <a:solidFill>
                  <a:schemeClr val="bg1"/>
                </a:solidFill>
                <a:ea typeface="Montserrat"/>
                <a:cs typeface="Montserrat"/>
                <a:sym typeface="Montserrat"/>
              </a:rPr>
              <a:t>871 mapas </a:t>
            </a:r>
            <a:r>
              <a:rPr lang="pt-BR" sz="1600" dirty="0">
                <a:solidFill>
                  <a:schemeClr val="bg1"/>
                </a:solidFill>
                <a:ea typeface="Montserrat"/>
                <a:cs typeface="Montserrat"/>
                <a:sym typeface="Montserrat"/>
              </a:rPr>
              <a:t>nessa escala (27% do território nacional)</a:t>
            </a:r>
          </a:p>
          <a:p>
            <a:pPr marL="380990" indent="-380990">
              <a:buClr>
                <a:srgbClr val="000000"/>
              </a:buClr>
              <a:buSzPts val="1400"/>
              <a:buFont typeface="Noto Sans Symbols"/>
              <a:buChar char="▪"/>
            </a:pPr>
            <a:endParaRPr lang="pt-BR" sz="1600" dirty="0">
              <a:solidFill>
                <a:schemeClr val="bg1"/>
              </a:solidFill>
              <a:ea typeface="Montserrat"/>
              <a:cs typeface="Montserrat"/>
              <a:sym typeface="Montserrat"/>
            </a:endParaRPr>
          </a:p>
          <a:p>
            <a:pPr marL="380990" indent="-380990">
              <a:buClr>
                <a:srgbClr val="000000"/>
              </a:buClr>
              <a:buSzPts val="1400"/>
              <a:buFont typeface="Noto Sans Symbols"/>
              <a:buChar char="▪"/>
            </a:pPr>
            <a:endParaRPr lang="pt-BR" sz="1600" b="1" i="1" dirty="0">
              <a:solidFill>
                <a:schemeClr val="bg1"/>
              </a:solidFill>
              <a:ea typeface="Montserrat"/>
              <a:cs typeface="Montserrat"/>
              <a:sym typeface="Montserrat"/>
            </a:endParaRPr>
          </a:p>
        </p:txBody>
      </p:sp>
      <p:pic>
        <p:nvPicPr>
          <p:cNvPr id="9" name="Imagem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813" y="769719"/>
            <a:ext cx="11696023" cy="5996913"/>
          </a:xfrm>
          <a:prstGeom prst="rect">
            <a:avLst/>
          </a:prstGeom>
        </p:spPr>
      </p:pic>
      <p:pic>
        <p:nvPicPr>
          <p:cNvPr id="10" name="Imagem 9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511" r="9225" b="8058"/>
          <a:stretch/>
        </p:blipFill>
        <p:spPr>
          <a:xfrm>
            <a:off x="168850" y="3648891"/>
            <a:ext cx="3111175" cy="33008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82281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0" name="Google Shape;310;g2d4e015d8f5_0_3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6" name="Google Shape;303;p24"/>
          <p:cNvSpPr txBox="1"/>
          <p:nvPr/>
        </p:nvSpPr>
        <p:spPr>
          <a:xfrm>
            <a:off x="553152" y="53167"/>
            <a:ext cx="7577594" cy="7220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lvl="0"/>
            <a:r>
              <a:rPr lang="pt-BR" sz="2667" b="1" dirty="0">
                <a:solidFill>
                  <a:schemeClr val="bg1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PROGRAMA DE MAPEAMENTO GEOLÓGICO</a:t>
            </a:r>
            <a:endParaRPr sz="2667" b="1" dirty="0">
              <a:solidFill>
                <a:schemeClr val="bg1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pic>
        <p:nvPicPr>
          <p:cNvPr id="28" name="Google Shape;305;p24"/>
          <p:cNvPicPr preferRelativeResize="0"/>
          <p:nvPr/>
        </p:nvPicPr>
        <p:blipFill rotWithShape="1">
          <a:blip r:embed="rId4">
            <a:alphaModFix/>
          </a:blip>
          <a:srcRect l="24074" t="11998" r="21109" b="34815"/>
          <a:stretch/>
        </p:blipFill>
        <p:spPr>
          <a:xfrm>
            <a:off x="5834242" y="712784"/>
            <a:ext cx="6360317" cy="5959927"/>
          </a:xfrm>
          <a:prstGeom prst="rect">
            <a:avLst/>
          </a:prstGeom>
          <a:noFill/>
          <a:ln>
            <a:noFill/>
          </a:ln>
        </p:spPr>
      </p:pic>
      <p:sp>
        <p:nvSpPr>
          <p:cNvPr id="30" name="Google Shape;307;p24"/>
          <p:cNvSpPr txBox="1"/>
          <p:nvPr/>
        </p:nvSpPr>
        <p:spPr>
          <a:xfrm>
            <a:off x="176309" y="5128088"/>
            <a:ext cx="5655374" cy="14925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67" tIns="19067" rIns="19067" bIns="19067" anchor="t" anchorCtr="0">
            <a:noAutofit/>
          </a:bodyPr>
          <a:lstStyle/>
          <a:p>
            <a:pPr marL="609585" indent="-380990" algn="just">
              <a:buClr>
                <a:srgbClr val="0070C0"/>
              </a:buClr>
              <a:buSzPts val="900"/>
              <a:buFont typeface="Wingdings" panose="05000000000000000000" pitchFamily="2" charset="2"/>
              <a:buChar char="ü"/>
            </a:pPr>
            <a:r>
              <a:rPr lang="es-ES" sz="1467" b="1" dirty="0" err="1">
                <a:solidFill>
                  <a:schemeClr val="bg1"/>
                </a:solidFill>
                <a:latin typeface="Montserrat" panose="020B0604020202020204" charset="0"/>
              </a:rPr>
              <a:t>Apoioar</a:t>
            </a:r>
            <a:r>
              <a:rPr lang="es-ES" sz="1467" b="1" dirty="0">
                <a:solidFill>
                  <a:schemeClr val="bg1"/>
                </a:solidFill>
                <a:latin typeface="Montserrat" panose="020B0604020202020204" charset="0"/>
              </a:rPr>
              <a:t> </a:t>
            </a:r>
            <a:r>
              <a:rPr lang="es-ES" sz="1467" b="1" dirty="0" err="1">
                <a:solidFill>
                  <a:schemeClr val="bg1"/>
                </a:solidFill>
                <a:latin typeface="Montserrat" panose="020B0604020202020204" charset="0"/>
              </a:rPr>
              <a:t>exploração</a:t>
            </a:r>
            <a:r>
              <a:rPr lang="es-ES" sz="1467" b="1" dirty="0">
                <a:solidFill>
                  <a:schemeClr val="bg1"/>
                </a:solidFill>
                <a:latin typeface="Montserrat" panose="020B0604020202020204" charset="0"/>
              </a:rPr>
              <a:t> mineral, </a:t>
            </a:r>
            <a:r>
              <a:rPr lang="es-ES" sz="1467" b="1" dirty="0" err="1">
                <a:solidFill>
                  <a:schemeClr val="bg1"/>
                </a:solidFill>
                <a:latin typeface="Montserrat" panose="020B0604020202020204" charset="0"/>
              </a:rPr>
              <a:t>estudos</a:t>
            </a:r>
            <a:r>
              <a:rPr lang="es-ES" sz="1467" b="1" dirty="0">
                <a:solidFill>
                  <a:schemeClr val="bg1"/>
                </a:solidFill>
                <a:latin typeface="Montserrat" panose="020B0604020202020204" charset="0"/>
              </a:rPr>
              <a:t> </a:t>
            </a:r>
            <a:r>
              <a:rPr lang="es-ES" sz="1467" b="1" dirty="0" err="1">
                <a:solidFill>
                  <a:schemeClr val="bg1"/>
                </a:solidFill>
                <a:latin typeface="Montserrat" panose="020B0604020202020204" charset="0"/>
              </a:rPr>
              <a:t>acadêmicos</a:t>
            </a:r>
            <a:r>
              <a:rPr lang="es-ES" sz="1467" b="1" dirty="0">
                <a:solidFill>
                  <a:schemeClr val="bg1"/>
                </a:solidFill>
                <a:latin typeface="Montserrat" panose="020B0604020202020204" charset="0"/>
              </a:rPr>
              <a:t>, </a:t>
            </a:r>
            <a:r>
              <a:rPr lang="es-ES" sz="1467" b="1" dirty="0" err="1">
                <a:solidFill>
                  <a:schemeClr val="bg1"/>
                </a:solidFill>
                <a:latin typeface="Montserrat" panose="020B0604020202020204" charset="0"/>
              </a:rPr>
              <a:t>investigações</a:t>
            </a:r>
            <a:r>
              <a:rPr lang="es-ES" sz="1467" b="1" dirty="0">
                <a:solidFill>
                  <a:schemeClr val="bg1"/>
                </a:solidFill>
                <a:latin typeface="Montserrat" panose="020B0604020202020204" charset="0"/>
              </a:rPr>
              <a:t> de recursos hídricos e </a:t>
            </a:r>
            <a:r>
              <a:rPr lang="es-ES" sz="1467" b="1" dirty="0" err="1">
                <a:solidFill>
                  <a:schemeClr val="bg1"/>
                </a:solidFill>
                <a:latin typeface="Montserrat" panose="020B0604020202020204" charset="0"/>
              </a:rPr>
              <a:t>ordenamento</a:t>
            </a:r>
            <a:r>
              <a:rPr lang="es-ES" sz="1467" b="1" dirty="0">
                <a:solidFill>
                  <a:schemeClr val="bg1"/>
                </a:solidFill>
                <a:latin typeface="Montserrat" panose="020B0604020202020204" charset="0"/>
              </a:rPr>
              <a:t> territorial</a:t>
            </a:r>
            <a:endParaRPr lang="pt-BR" sz="1467" b="1" dirty="0">
              <a:solidFill>
                <a:schemeClr val="bg1"/>
              </a:solidFill>
              <a:latin typeface="Montserrat" panose="020B0604020202020204" charset="0"/>
              <a:sym typeface="Montserrat"/>
            </a:endParaRPr>
          </a:p>
          <a:p>
            <a:pPr marL="609585" indent="-380990" algn="just">
              <a:buClr>
                <a:srgbClr val="0070C0"/>
              </a:buClr>
              <a:buSzPts val="900"/>
              <a:buFont typeface="Wingdings" panose="05000000000000000000" pitchFamily="2" charset="2"/>
              <a:buChar char="ü"/>
            </a:pPr>
            <a:endParaRPr sz="1467" b="1" dirty="0">
              <a:solidFill>
                <a:schemeClr val="bg1"/>
              </a:solidFill>
              <a:latin typeface="Montserrat" panose="020B0604020202020204" charset="0"/>
              <a:sym typeface="Montserrat"/>
            </a:endParaRPr>
          </a:p>
          <a:p>
            <a:pPr marL="609585" indent="-380990" algn="just">
              <a:buClr>
                <a:srgbClr val="0070C0"/>
              </a:buClr>
              <a:buSzPts val="900"/>
              <a:buFont typeface="Wingdings" panose="05000000000000000000" pitchFamily="2" charset="2"/>
              <a:buChar char="ü"/>
            </a:pPr>
            <a:r>
              <a:rPr lang="pt-BR" sz="1467" b="1" dirty="0">
                <a:solidFill>
                  <a:schemeClr val="bg1"/>
                </a:solidFill>
                <a:latin typeface="Montserrat" panose="020B0604020202020204" charset="0"/>
              </a:rPr>
              <a:t>Prioridade para escudos </a:t>
            </a:r>
            <a:r>
              <a:rPr lang="pt-BR" sz="1467" b="1" dirty="0" err="1">
                <a:solidFill>
                  <a:schemeClr val="bg1"/>
                </a:solidFill>
                <a:latin typeface="Montserrat" panose="020B0604020202020204" charset="0"/>
              </a:rPr>
              <a:t>precambrianos</a:t>
            </a:r>
            <a:r>
              <a:rPr lang="pt-BR" sz="1467" b="1" dirty="0">
                <a:solidFill>
                  <a:schemeClr val="bg1"/>
                </a:solidFill>
                <a:latin typeface="Montserrat" panose="020B0604020202020204" charset="0"/>
              </a:rPr>
              <a:t> e áreas de alto potencial mineral</a:t>
            </a:r>
            <a:endParaRPr sz="1467" b="1" dirty="0">
              <a:solidFill>
                <a:schemeClr val="bg1"/>
              </a:solidFill>
              <a:latin typeface="Montserrat" panose="020B0604020202020204" charset="0"/>
            </a:endParaRPr>
          </a:p>
        </p:txBody>
      </p:sp>
      <p:grpSp>
        <p:nvGrpSpPr>
          <p:cNvPr id="31" name="Google Shape;308;p24"/>
          <p:cNvGrpSpPr/>
          <p:nvPr/>
        </p:nvGrpSpPr>
        <p:grpSpPr>
          <a:xfrm>
            <a:off x="486307" y="1959758"/>
            <a:ext cx="2090941" cy="2999460"/>
            <a:chOff x="375678" y="1335795"/>
            <a:chExt cx="1568206" cy="2249595"/>
          </a:xfrm>
        </p:grpSpPr>
        <p:sp>
          <p:nvSpPr>
            <p:cNvPr id="32" name="Google Shape;309;p24"/>
            <p:cNvSpPr/>
            <p:nvPr/>
          </p:nvSpPr>
          <p:spPr>
            <a:xfrm>
              <a:off x="581723" y="1638975"/>
              <a:ext cx="290100" cy="1730400"/>
            </a:xfrm>
            <a:prstGeom prst="rect">
              <a:avLst/>
            </a:prstGeom>
            <a:solidFill>
              <a:srgbClr val="0C5ADB"/>
            </a:solidFill>
            <a:ln>
              <a:noFill/>
            </a:ln>
          </p:spPr>
          <p:txBody>
            <a:bodyPr spcFirstLastPara="1" wrap="square" lIns="121900" tIns="60933" rIns="121900" bIns="60933" anchor="ctr" anchorCtr="0">
              <a:noAutofit/>
            </a:bodyPr>
            <a:lstStyle/>
            <a:p>
              <a:pPr algn="ctr"/>
              <a:endParaRPr sz="32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" name="Google Shape;310;p24"/>
            <p:cNvSpPr/>
            <p:nvPr/>
          </p:nvSpPr>
          <p:spPr>
            <a:xfrm>
              <a:off x="1262546" y="2371239"/>
              <a:ext cx="296400" cy="998100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60933" rIns="121900" bIns="60933" anchor="ctr" anchorCtr="0">
              <a:noAutofit/>
            </a:bodyPr>
            <a:lstStyle/>
            <a:p>
              <a:pPr algn="ctr"/>
              <a:endParaRPr sz="32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" name="Google Shape;311;p24"/>
            <p:cNvSpPr txBox="1"/>
            <p:nvPr/>
          </p:nvSpPr>
          <p:spPr>
            <a:xfrm>
              <a:off x="377994" y="1335795"/>
              <a:ext cx="697500" cy="30778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60933" rIns="121900" bIns="60933" anchor="t" anchorCtr="0">
              <a:spAutoFit/>
            </a:bodyPr>
            <a:lstStyle/>
            <a:p>
              <a:r>
                <a:rPr lang="pt-BR" sz="1867" b="1" dirty="0">
                  <a:solidFill>
                    <a:schemeClr val="bg1"/>
                  </a:solidFill>
                  <a:latin typeface="Arial"/>
                  <a:ea typeface="Arial"/>
                  <a:cs typeface="Arial"/>
                  <a:sym typeface="Arial"/>
                </a:rPr>
                <a:t>~ 50%</a:t>
              </a:r>
              <a:endParaRPr sz="1867" b="1" dirty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" name="Google Shape;312;p24"/>
            <p:cNvSpPr txBox="1"/>
            <p:nvPr/>
          </p:nvSpPr>
          <p:spPr>
            <a:xfrm>
              <a:off x="1062009" y="2066127"/>
              <a:ext cx="881875" cy="36929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60933" rIns="121900" bIns="60933" anchor="t" anchorCtr="0">
              <a:spAutoFit/>
            </a:bodyPr>
            <a:lstStyle/>
            <a:p>
              <a:r>
                <a:rPr lang="pt-BR" sz="1867" b="1" dirty="0">
                  <a:solidFill>
                    <a:schemeClr val="bg1"/>
                  </a:solidFill>
                  <a:latin typeface="Arial"/>
                  <a:ea typeface="Arial"/>
                  <a:cs typeface="Arial"/>
                  <a:sym typeface="Arial"/>
                </a:rPr>
                <a:t>~ </a:t>
              </a:r>
              <a:r>
                <a:rPr lang="pt-BR" sz="2400" b="1" dirty="0">
                  <a:solidFill>
                    <a:schemeClr val="bg1"/>
                  </a:solidFill>
                </a:rPr>
                <a:t>3</a:t>
              </a:r>
              <a:r>
                <a:rPr lang="pt-BR" sz="1867" b="1" dirty="0">
                  <a:solidFill>
                    <a:schemeClr val="bg1"/>
                  </a:solidFill>
                  <a:latin typeface="Arial"/>
                  <a:ea typeface="Arial"/>
                  <a:cs typeface="Arial"/>
                  <a:sym typeface="Arial"/>
                </a:rPr>
                <a:t>0%</a:t>
              </a:r>
              <a:endParaRPr sz="1867" b="1" dirty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" name="Google Shape;313;p24"/>
            <p:cNvSpPr txBox="1"/>
            <p:nvPr/>
          </p:nvSpPr>
          <p:spPr>
            <a:xfrm>
              <a:off x="1071402" y="3422624"/>
              <a:ext cx="666300" cy="15384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lvl="1" algn="ctr"/>
              <a:r>
                <a:rPr lang="pt-BR" sz="1333" b="1" dirty="0">
                  <a:solidFill>
                    <a:schemeClr val="bg1"/>
                  </a:solidFill>
                  <a:latin typeface="Arial"/>
                  <a:ea typeface="Arial"/>
                  <a:cs typeface="Arial"/>
                  <a:sym typeface="Arial"/>
                </a:rPr>
                <a:t>1:100 k</a:t>
              </a:r>
              <a:endParaRPr sz="1333" b="1" dirty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" name="Google Shape;314;p24"/>
            <p:cNvSpPr txBox="1"/>
            <p:nvPr/>
          </p:nvSpPr>
          <p:spPr>
            <a:xfrm>
              <a:off x="375678" y="3431549"/>
              <a:ext cx="666300" cy="15384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lvl="1" algn="ctr"/>
              <a:r>
                <a:rPr lang="pt-BR" sz="1333" b="1" dirty="0">
                  <a:solidFill>
                    <a:schemeClr val="bg1"/>
                  </a:solidFill>
                  <a:latin typeface="Arial"/>
                  <a:ea typeface="Arial"/>
                  <a:cs typeface="Arial"/>
                  <a:sym typeface="Arial"/>
                </a:rPr>
                <a:t>1:250 k</a:t>
              </a:r>
              <a:endParaRPr sz="1333" b="1" dirty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8" name="Google Shape;315;p24"/>
          <p:cNvSpPr txBox="1"/>
          <p:nvPr/>
        </p:nvSpPr>
        <p:spPr>
          <a:xfrm>
            <a:off x="2909949" y="1552175"/>
            <a:ext cx="2941350" cy="6154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 lvl="0" algn="ctr"/>
            <a:r>
              <a:rPr lang="pt-BR" sz="1600" b="1" dirty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% </a:t>
            </a:r>
            <a:r>
              <a:rPr lang="pt-BR" sz="1600" b="1" dirty="0">
                <a:solidFill>
                  <a:schemeClr val="bg1"/>
                </a:solidFill>
              </a:rPr>
              <a:t>Cobertura escudo </a:t>
            </a:r>
            <a:r>
              <a:rPr lang="pt-BR" sz="1600" b="1" dirty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Pré-cambrianos</a:t>
            </a:r>
            <a:endParaRPr sz="1600" b="1" dirty="0">
              <a:solidFill>
                <a:schemeClr val="bg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" name="Google Shape;316;p24"/>
          <p:cNvSpPr txBox="1"/>
          <p:nvPr/>
        </p:nvSpPr>
        <p:spPr>
          <a:xfrm>
            <a:off x="4516259" y="4754097"/>
            <a:ext cx="888400" cy="2051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1" algn="ctr"/>
            <a:r>
              <a:rPr lang="pt-BR" sz="1333" b="1" dirty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1:100 k</a:t>
            </a:r>
            <a:endParaRPr sz="1333" b="1" dirty="0">
              <a:solidFill>
                <a:schemeClr val="bg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" name="Google Shape;317;p24"/>
          <p:cNvSpPr txBox="1"/>
          <p:nvPr/>
        </p:nvSpPr>
        <p:spPr>
          <a:xfrm>
            <a:off x="3089044" y="4754097"/>
            <a:ext cx="888400" cy="2051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1" algn="ctr"/>
            <a:r>
              <a:rPr lang="pt-BR" sz="1333" b="1" dirty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1:250 k</a:t>
            </a:r>
            <a:endParaRPr sz="1333" b="1" dirty="0">
              <a:solidFill>
                <a:schemeClr val="bg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1" name="Google Shape;318;p24"/>
          <p:cNvGrpSpPr/>
          <p:nvPr/>
        </p:nvGrpSpPr>
        <p:grpSpPr>
          <a:xfrm>
            <a:off x="2760909" y="3252671"/>
            <a:ext cx="1572800" cy="1548800"/>
            <a:chOff x="2070682" y="2294874"/>
            <a:chExt cx="1179600" cy="1161600"/>
          </a:xfrm>
        </p:grpSpPr>
        <p:pic>
          <p:nvPicPr>
            <p:cNvPr id="42" name="Google Shape;319;p24"/>
            <p:cNvPicPr preferRelativeResize="0"/>
            <p:nvPr/>
          </p:nvPicPr>
          <p:blipFill rotWithShape="1">
            <a:blip r:embed="rId5">
              <a:alphaModFix/>
            </a:blip>
            <a:srcRect l="19017" t="17255" r="3583" b="16607"/>
            <a:stretch/>
          </p:blipFill>
          <p:spPr>
            <a:xfrm>
              <a:off x="2070682" y="2294874"/>
              <a:ext cx="1179600" cy="11616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3" name="Google Shape;320;p24"/>
            <p:cNvSpPr txBox="1"/>
            <p:nvPr/>
          </p:nvSpPr>
          <p:spPr>
            <a:xfrm>
              <a:off x="2314007" y="2725067"/>
              <a:ext cx="697500" cy="30778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60933" rIns="121900" bIns="60933" anchor="t" anchorCtr="0">
              <a:spAutoFit/>
            </a:bodyPr>
            <a:lstStyle/>
            <a:p>
              <a:r>
                <a:rPr lang="pt-BR" sz="1867" b="1" dirty="0">
                  <a:solidFill>
                    <a:schemeClr val="bg1"/>
                  </a:solidFill>
                  <a:latin typeface="Arial"/>
                  <a:ea typeface="Arial"/>
                  <a:cs typeface="Arial"/>
                  <a:sym typeface="Arial"/>
                </a:rPr>
                <a:t>~ 70%</a:t>
              </a:r>
              <a:endParaRPr sz="1867" b="1" dirty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4" name="Google Shape;321;p24"/>
          <p:cNvGrpSpPr/>
          <p:nvPr/>
        </p:nvGrpSpPr>
        <p:grpSpPr>
          <a:xfrm>
            <a:off x="4259733" y="3308976"/>
            <a:ext cx="1440000" cy="1450800"/>
            <a:chOff x="3194800" y="2337450"/>
            <a:chExt cx="1080000" cy="1088100"/>
          </a:xfrm>
        </p:grpSpPr>
        <p:pic>
          <p:nvPicPr>
            <p:cNvPr id="45" name="Google Shape;322;p24"/>
            <p:cNvPicPr preferRelativeResize="0"/>
            <p:nvPr/>
          </p:nvPicPr>
          <p:blipFill rotWithShape="1">
            <a:blip r:embed="rId6">
              <a:alphaModFix/>
            </a:blip>
            <a:srcRect l="5523" t="18314" r="5523" b="18314"/>
            <a:stretch/>
          </p:blipFill>
          <p:spPr>
            <a:xfrm>
              <a:off x="3194800" y="2337450"/>
              <a:ext cx="1080000" cy="10881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6" name="Google Shape;323;p24"/>
            <p:cNvSpPr txBox="1"/>
            <p:nvPr/>
          </p:nvSpPr>
          <p:spPr>
            <a:xfrm>
              <a:off x="3388027" y="2738553"/>
              <a:ext cx="697500" cy="30778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60933" rIns="121900" bIns="60933" anchor="t" anchorCtr="0">
              <a:spAutoFit/>
            </a:bodyPr>
            <a:lstStyle/>
            <a:p>
              <a:r>
                <a:rPr lang="pt-BR" sz="1867" b="1" dirty="0">
                  <a:solidFill>
                    <a:schemeClr val="bg1"/>
                  </a:solidFill>
                  <a:latin typeface="Arial"/>
                  <a:ea typeface="Arial"/>
                  <a:cs typeface="Arial"/>
                  <a:sym typeface="Arial"/>
                </a:rPr>
                <a:t>~ 44%</a:t>
              </a:r>
              <a:endParaRPr sz="1867" b="1" dirty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47" name="Google Shape;324;p24"/>
          <p:cNvPicPr preferRelativeResize="0"/>
          <p:nvPr/>
        </p:nvPicPr>
        <p:blipFill rotWithShape="1">
          <a:blip r:embed="rId7">
            <a:alphaModFix/>
          </a:blip>
          <a:srcRect r="19048" b="21709"/>
          <a:stretch/>
        </p:blipFill>
        <p:spPr>
          <a:xfrm>
            <a:off x="6201099" y="6217316"/>
            <a:ext cx="637036" cy="508987"/>
          </a:xfrm>
          <a:prstGeom prst="rect">
            <a:avLst/>
          </a:prstGeom>
          <a:noFill/>
          <a:ln>
            <a:noFill/>
          </a:ln>
        </p:spPr>
      </p:pic>
      <p:sp>
        <p:nvSpPr>
          <p:cNvPr id="48" name="Google Shape;325;p24"/>
          <p:cNvSpPr txBox="1"/>
          <p:nvPr/>
        </p:nvSpPr>
        <p:spPr>
          <a:xfrm>
            <a:off x="6838135" y="6379890"/>
            <a:ext cx="1276000" cy="2051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1"/>
            <a:r>
              <a:rPr lang="pt-BR" sz="1333" dirty="0" err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Amazonia</a:t>
            </a:r>
            <a:endParaRPr sz="1333" dirty="0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" name="Google Shape;315;p24"/>
          <p:cNvSpPr txBox="1"/>
          <p:nvPr/>
        </p:nvSpPr>
        <p:spPr>
          <a:xfrm>
            <a:off x="387464" y="1546164"/>
            <a:ext cx="2941350" cy="3692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 lvl="0" algn="ctr"/>
            <a:r>
              <a:rPr lang="pt-BR" sz="1600" b="1" dirty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% </a:t>
            </a:r>
            <a:r>
              <a:rPr lang="pt-BR" sz="1600" b="1" dirty="0">
                <a:solidFill>
                  <a:schemeClr val="bg1"/>
                </a:solidFill>
              </a:rPr>
              <a:t>Cobertura todo território</a:t>
            </a:r>
            <a:endParaRPr sz="1600" b="1" dirty="0">
              <a:solidFill>
                <a:schemeClr val="bg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6246037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3250" name="Google Shape;136;p8"/>
          <p:cNvGrpSpPr>
            <a:grpSpLocks/>
          </p:cNvGrpSpPr>
          <p:nvPr/>
        </p:nvGrpSpPr>
        <p:grpSpPr bwMode="auto">
          <a:xfrm>
            <a:off x="0" y="0"/>
            <a:ext cx="12192000" cy="6858000"/>
            <a:chOff x="0" y="0"/>
            <a:chExt cx="9144003" cy="5143726"/>
          </a:xfrm>
        </p:grpSpPr>
        <p:pic>
          <p:nvPicPr>
            <p:cNvPr id="53277" name="Google Shape;137;p8"/>
            <p:cNvPicPr preferRelativeResize="0"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800000">
              <a:off x="3" y="226"/>
              <a:ext cx="9144000" cy="51435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3278" name="Google Shape;138;p8"/>
            <p:cNvPicPr preferRelativeResize="0"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800000">
              <a:off x="3" y="234"/>
              <a:ext cx="9144000" cy="51434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3279" name="Google Shape;139;p8"/>
            <p:cNvPicPr preferRelativeResize="0"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30478"/>
            <a:stretch>
              <a:fillRect/>
            </a:stretch>
          </p:blipFill>
          <p:spPr bwMode="auto">
            <a:xfrm rot="10800000">
              <a:off x="0" y="0"/>
              <a:ext cx="9144003" cy="51437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53251" name="Google Shape;140;p8"/>
          <p:cNvPicPr preferRelativeResize="0"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86585" y="6115051"/>
            <a:ext cx="518583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1" name="Google Shape;141;p8"/>
          <p:cNvSpPr/>
          <p:nvPr/>
        </p:nvSpPr>
        <p:spPr>
          <a:xfrm>
            <a:off x="3234581" y="3798152"/>
            <a:ext cx="2947592" cy="2883921"/>
          </a:xfrm>
          <a:prstGeom prst="ellipse">
            <a:avLst/>
          </a:prstGeom>
          <a:blipFill rotWithShape="1">
            <a:blip r:embed="rId7">
              <a:alphaModFix/>
            </a:blip>
            <a:stretch>
              <a:fillRect l="-13998" t="-16997" r="-10999" b="-16998"/>
            </a:stretch>
          </a:blipFill>
          <a:ln w="254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lIns="121900" tIns="121900" rIns="121900" bIns="121900" anchor="ctr"/>
          <a:lstStyle/>
          <a:p>
            <a:pPr>
              <a:defRPr/>
            </a:pPr>
            <a:endParaRPr sz="2400"/>
          </a:p>
        </p:txBody>
      </p:sp>
      <p:sp>
        <p:nvSpPr>
          <p:cNvPr id="53255" name="Google Shape;142;p8"/>
          <p:cNvSpPr>
            <a:spLocks/>
          </p:cNvSpPr>
          <p:nvPr/>
        </p:nvSpPr>
        <p:spPr bwMode="auto">
          <a:xfrm>
            <a:off x="3765551" y="5329767"/>
            <a:ext cx="1885949" cy="950384"/>
          </a:xfrm>
          <a:custGeom>
            <a:avLst/>
            <a:gdLst>
              <a:gd name="T0" fmla="*/ 0 w 382583"/>
              <a:gd name="T1" fmla="*/ 0 h 197269"/>
              <a:gd name="T2" fmla="*/ 1414462 w 382583"/>
              <a:gd name="T3" fmla="*/ 0 h 197269"/>
              <a:gd name="T4" fmla="*/ 1414462 w 382583"/>
              <a:gd name="T5" fmla="*/ 712788 h 197269"/>
              <a:gd name="T6" fmla="*/ 0 w 382583"/>
              <a:gd name="T7" fmla="*/ 712788 h 197269"/>
              <a:gd name="T8" fmla="*/ 0 w 382583"/>
              <a:gd name="T9" fmla="*/ 0 h 19726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382583" h="197269" extrusionOk="0">
                <a:moveTo>
                  <a:pt x="0" y="0"/>
                </a:moveTo>
                <a:lnTo>
                  <a:pt x="382583" y="0"/>
                </a:lnTo>
                <a:lnTo>
                  <a:pt x="382583" y="197269"/>
                </a:lnTo>
                <a:lnTo>
                  <a:pt x="0" y="197269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 anchor="b"/>
          <a:lstStyle/>
          <a:p>
            <a:endParaRPr lang="pt-BR" sz="2400"/>
          </a:p>
        </p:txBody>
      </p:sp>
      <p:sp>
        <p:nvSpPr>
          <p:cNvPr id="53256" name="Google Shape;143;p8"/>
          <p:cNvSpPr txBox="1">
            <a:spLocks noChangeArrowheads="1"/>
          </p:cNvSpPr>
          <p:nvPr/>
        </p:nvSpPr>
        <p:spPr bwMode="auto">
          <a:xfrm>
            <a:off x="3543300" y="4974167"/>
            <a:ext cx="2753784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900" tIns="121900" rIns="121900" bIns="121900" anchor="ctr"/>
          <a:lstStyle>
            <a:lvl1pPr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>
              <a:buClr>
                <a:srgbClr val="000000"/>
              </a:buClr>
              <a:buSzPts val="2800"/>
              <a:buFont typeface="Arial" panose="020B0604020202020204" pitchFamily="34" charset="0"/>
              <a:buNone/>
            </a:pPr>
            <a:r>
              <a:rPr lang="pt-BR" altLang="pt-BR" sz="3733" b="1">
                <a:solidFill>
                  <a:srgbClr val="FFFFFF"/>
                </a:solidFill>
                <a:latin typeface="Montserrat Black" charset="0"/>
                <a:cs typeface="Montserrat Black" charset="0"/>
                <a:sym typeface="Montserrat Black" charset="0"/>
              </a:rPr>
              <a:t>MT Brasil</a:t>
            </a:r>
          </a:p>
        </p:txBody>
      </p:sp>
      <p:grpSp>
        <p:nvGrpSpPr>
          <p:cNvPr id="53257" name="Google Shape;144;p8"/>
          <p:cNvGrpSpPr>
            <a:grpSpLocks/>
          </p:cNvGrpSpPr>
          <p:nvPr/>
        </p:nvGrpSpPr>
        <p:grpSpPr bwMode="auto">
          <a:xfrm>
            <a:off x="6618817" y="3860801"/>
            <a:ext cx="2946400" cy="2882900"/>
            <a:chOff x="3573472" y="3660295"/>
            <a:chExt cx="597786" cy="597786"/>
          </a:xfrm>
        </p:grpSpPr>
        <p:sp>
          <p:nvSpPr>
            <p:cNvPr id="145" name="Google Shape;145;p8"/>
            <p:cNvSpPr/>
            <p:nvPr/>
          </p:nvSpPr>
          <p:spPr>
            <a:xfrm>
              <a:off x="3573472" y="3660295"/>
              <a:ext cx="597786" cy="597786"/>
            </a:xfrm>
            <a:prstGeom prst="ellipse">
              <a:avLst/>
            </a:prstGeom>
            <a:blipFill rotWithShape="1">
              <a:blip r:embed="rId8">
                <a:alphaModFix/>
              </a:blip>
              <a:stretch>
                <a:fillRect t="-16997" b="-16998"/>
              </a:stretch>
            </a:blip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0800" dist="38100" dir="8100000" algn="tr" rotWithShape="0">
                <a:srgbClr val="000000">
                  <a:alpha val="40000"/>
                </a:srgbClr>
              </a:outerShdw>
            </a:effectLst>
          </p:spPr>
          <p:txBody>
            <a:bodyPr spcFirstLastPara="1" lIns="121900" tIns="121900" rIns="121900" bIns="121900" anchor="ctr"/>
            <a:lstStyle/>
            <a:p>
              <a:pPr>
                <a:defRPr/>
              </a:pPr>
              <a:endParaRPr sz="2400"/>
            </a:p>
          </p:txBody>
        </p:sp>
        <p:sp>
          <p:nvSpPr>
            <p:cNvPr id="146" name="Google Shape;146;p8"/>
            <p:cNvSpPr/>
            <p:nvPr/>
          </p:nvSpPr>
          <p:spPr>
            <a:xfrm>
              <a:off x="3681262" y="3977622"/>
              <a:ext cx="382205" cy="197506"/>
            </a:xfrm>
            <a:custGeom>
              <a:avLst/>
              <a:gdLst/>
              <a:ahLst/>
              <a:cxnLst/>
              <a:rect l="l" t="t" r="r" b="b"/>
              <a:pathLst>
                <a:path w="382583" h="197269" extrusionOk="0">
                  <a:moveTo>
                    <a:pt x="0" y="0"/>
                  </a:moveTo>
                  <a:lnTo>
                    <a:pt x="382583" y="0"/>
                  </a:lnTo>
                  <a:lnTo>
                    <a:pt x="382583" y="197269"/>
                  </a:lnTo>
                  <a:lnTo>
                    <a:pt x="0" y="197269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effectLst>
              <a:outerShdw blurRad="50800" dist="38100" dir="8100000" algn="tr" rotWithShape="0">
                <a:srgbClr val="000000">
                  <a:alpha val="40000"/>
                </a:srgbClr>
              </a:outerShdw>
            </a:effectLst>
          </p:spPr>
          <p:txBody>
            <a:bodyPr spcFirstLastPara="1" lIns="0" tIns="0" rIns="0" bIns="0" anchor="b"/>
            <a:lstStyle/>
            <a:p>
              <a:pPr algn="ctr">
                <a:lnSpc>
                  <a:spcPct val="90000"/>
                </a:lnSpc>
                <a:defRPr/>
              </a:pP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3258" name="Google Shape;147;p8"/>
          <p:cNvSpPr txBox="1">
            <a:spLocks noChangeArrowheads="1"/>
          </p:cNvSpPr>
          <p:nvPr/>
        </p:nvSpPr>
        <p:spPr bwMode="auto">
          <a:xfrm>
            <a:off x="6724651" y="5031317"/>
            <a:ext cx="2753783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900" tIns="121900" rIns="121900" bIns="121900" anchor="ctr"/>
          <a:lstStyle>
            <a:lvl1pPr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>
              <a:buClr>
                <a:srgbClr val="000000"/>
              </a:buClr>
              <a:buSzPts val="2800"/>
              <a:buFont typeface="Arial" panose="020B0604020202020204" pitchFamily="34" charset="0"/>
              <a:buNone/>
            </a:pPr>
            <a:r>
              <a:rPr lang="pt-BR" altLang="pt-BR" sz="3200" b="1">
                <a:solidFill>
                  <a:srgbClr val="FFFFFF"/>
                </a:solidFill>
                <a:latin typeface="Montserrat Black" charset="0"/>
                <a:cs typeface="Montserrat Black" charset="0"/>
                <a:sym typeface="Montserrat Black" charset="0"/>
              </a:rPr>
              <a:t>Grav Brasil</a:t>
            </a:r>
          </a:p>
        </p:txBody>
      </p:sp>
      <p:sp>
        <p:nvSpPr>
          <p:cNvPr id="53259" name="Google Shape;148;p8"/>
          <p:cNvSpPr>
            <a:spLocks noChangeArrowheads="1"/>
          </p:cNvSpPr>
          <p:nvPr/>
        </p:nvSpPr>
        <p:spPr bwMode="auto">
          <a:xfrm>
            <a:off x="3676651" y="2385484"/>
            <a:ext cx="5935133" cy="451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900" tIns="60933" rIns="121900" bIns="60933">
            <a:spAutoFit/>
          </a:bodyPr>
          <a:lstStyle>
            <a:lvl1pPr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r>
              <a:rPr lang="pt-BR" altLang="pt-BR" sz="2133" i="1">
                <a:solidFill>
                  <a:srgbClr val="FFFFFF"/>
                </a:solidFill>
                <a:latin typeface="Poppins" charset="0"/>
                <a:cs typeface="Poppins" charset="0"/>
                <a:sym typeface="Poppins" charset="0"/>
              </a:rPr>
              <a:t>D</a:t>
            </a:r>
            <a:r>
              <a:rPr lang="pt-BR" altLang="pt-BR" sz="1867" i="1">
                <a:solidFill>
                  <a:srgbClr val="FFFFFF"/>
                </a:solidFill>
                <a:latin typeface="Poppins" charset="0"/>
                <a:cs typeface="Poppins" charset="0"/>
                <a:sym typeface="Poppins" charset="0"/>
              </a:rPr>
              <a:t>eep </a:t>
            </a:r>
            <a:r>
              <a:rPr lang="pt-BR" altLang="pt-BR" sz="2133" i="1">
                <a:solidFill>
                  <a:srgbClr val="FFFFFF"/>
                </a:solidFill>
                <a:latin typeface="Poppins" charset="0"/>
                <a:cs typeface="Poppins" charset="0"/>
                <a:sym typeface="Poppins" charset="0"/>
              </a:rPr>
              <a:t>E</a:t>
            </a:r>
            <a:r>
              <a:rPr lang="pt-BR" altLang="pt-BR" sz="1867" i="1">
                <a:solidFill>
                  <a:srgbClr val="FFFFFF"/>
                </a:solidFill>
                <a:latin typeface="Poppins" charset="0"/>
                <a:cs typeface="Poppins" charset="0"/>
                <a:sym typeface="Poppins" charset="0"/>
              </a:rPr>
              <a:t>arth </a:t>
            </a:r>
            <a:r>
              <a:rPr lang="pt-BR" altLang="pt-BR" sz="2133" i="1">
                <a:solidFill>
                  <a:srgbClr val="FFFFFF"/>
                </a:solidFill>
                <a:latin typeface="Poppins" charset="0"/>
                <a:cs typeface="Poppins" charset="0"/>
                <a:sym typeface="Poppins" charset="0"/>
              </a:rPr>
              <a:t>E</a:t>
            </a:r>
            <a:r>
              <a:rPr lang="pt-BR" altLang="pt-BR" sz="1867" i="1">
                <a:solidFill>
                  <a:srgbClr val="FFFFFF"/>
                </a:solidFill>
                <a:latin typeface="Poppins" charset="0"/>
                <a:cs typeface="Poppins" charset="0"/>
                <a:sym typeface="Poppins" charset="0"/>
              </a:rPr>
              <a:t>xploration </a:t>
            </a:r>
            <a:r>
              <a:rPr lang="pt-BR" altLang="pt-BR" sz="2133" i="1">
                <a:solidFill>
                  <a:srgbClr val="FFFFFF"/>
                </a:solidFill>
                <a:latin typeface="Poppins" charset="0"/>
                <a:cs typeface="Poppins" charset="0"/>
                <a:sym typeface="Poppins" charset="0"/>
              </a:rPr>
              <a:t>Program of Brazil</a:t>
            </a:r>
            <a:endParaRPr lang="pt-BR" altLang="pt-BR" sz="1867" i="1">
              <a:solidFill>
                <a:srgbClr val="FFFFFF"/>
              </a:solidFill>
              <a:latin typeface="Poppins" charset="0"/>
              <a:cs typeface="Poppins" charset="0"/>
              <a:sym typeface="Poppins" charset="0"/>
            </a:endParaRPr>
          </a:p>
        </p:txBody>
      </p:sp>
      <p:sp>
        <p:nvSpPr>
          <p:cNvPr id="53260" name="Google Shape;149;p8"/>
          <p:cNvSpPr txBox="1">
            <a:spLocks noChangeArrowheads="1"/>
          </p:cNvSpPr>
          <p:nvPr/>
        </p:nvSpPr>
        <p:spPr bwMode="auto">
          <a:xfrm>
            <a:off x="3215130" y="1353799"/>
            <a:ext cx="6351724" cy="10636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900" tIns="121900" rIns="121900" bIns="121900" anchor="ctr"/>
          <a:lstStyle>
            <a:lvl1pPr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ctr">
              <a:buClr>
                <a:srgbClr val="000000"/>
              </a:buClr>
              <a:buSzPts val="2800"/>
              <a:buFont typeface="Arial" panose="020B0604020202020204" pitchFamily="34" charset="0"/>
              <a:buNone/>
            </a:pPr>
            <a:r>
              <a:rPr lang="pt-BR" altLang="pt-BR" sz="3733" b="1" dirty="0">
                <a:solidFill>
                  <a:srgbClr val="FFFFFF"/>
                </a:solidFill>
                <a:latin typeface="Poppins" charset="0"/>
                <a:cs typeface="Poppins" charset="0"/>
                <a:sym typeface="Poppins" charset="0"/>
              </a:rPr>
              <a:t>-GEOFISICA PROFUNDA-DEEP </a:t>
            </a:r>
            <a:r>
              <a:rPr lang="pt-BR" altLang="pt-BR" sz="3733" b="1" dirty="0" err="1">
                <a:solidFill>
                  <a:srgbClr val="FFFFFF"/>
                </a:solidFill>
                <a:latin typeface="Poppins" charset="0"/>
                <a:cs typeface="Poppins" charset="0"/>
                <a:sym typeface="Poppins" charset="0"/>
              </a:rPr>
              <a:t>Brazil</a:t>
            </a:r>
            <a:endParaRPr lang="pt-BR" altLang="pt-BR" sz="3733" b="1" dirty="0">
              <a:solidFill>
                <a:srgbClr val="FFFFFF"/>
              </a:solidFill>
              <a:latin typeface="Poppins" charset="0"/>
              <a:cs typeface="Poppins" charset="0"/>
              <a:sym typeface="Poppins" charset="0"/>
            </a:endParaRPr>
          </a:p>
        </p:txBody>
      </p:sp>
      <p:grpSp>
        <p:nvGrpSpPr>
          <p:cNvPr id="53261" name="Google Shape;150;p8"/>
          <p:cNvGrpSpPr>
            <a:grpSpLocks/>
          </p:cNvGrpSpPr>
          <p:nvPr/>
        </p:nvGrpSpPr>
        <p:grpSpPr bwMode="auto">
          <a:xfrm>
            <a:off x="9167285" y="1513418"/>
            <a:ext cx="2948516" cy="2882900"/>
            <a:chOff x="3573472" y="3660296"/>
            <a:chExt cx="597786" cy="597786"/>
          </a:xfrm>
        </p:grpSpPr>
        <p:sp>
          <p:nvSpPr>
            <p:cNvPr id="151" name="Google Shape;151;p8"/>
            <p:cNvSpPr/>
            <p:nvPr/>
          </p:nvSpPr>
          <p:spPr>
            <a:xfrm>
              <a:off x="3573472" y="3660296"/>
              <a:ext cx="597786" cy="597786"/>
            </a:xfrm>
            <a:prstGeom prst="ellipse">
              <a:avLst/>
            </a:prstGeom>
            <a:blipFill rotWithShape="1">
              <a:blip r:embed="rId9">
                <a:alphaModFix/>
              </a:blip>
              <a:stretch>
                <a:fillRect l="-13998" t="-16997" r="-10999" b="-16998"/>
              </a:stretch>
            </a:blip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0800" dist="38100" dir="8100000" algn="tr" rotWithShape="0">
                <a:srgbClr val="000000">
                  <a:alpha val="40000"/>
                </a:srgbClr>
              </a:outerShdw>
            </a:effectLst>
          </p:spPr>
          <p:txBody>
            <a:bodyPr spcFirstLastPara="1" lIns="121900" tIns="121900" rIns="121900" bIns="121900" anchor="ctr"/>
            <a:lstStyle/>
            <a:p>
              <a:pPr>
                <a:defRPr/>
              </a:pPr>
              <a:endParaRPr sz="2400"/>
            </a:p>
          </p:txBody>
        </p:sp>
        <p:sp>
          <p:nvSpPr>
            <p:cNvPr id="152" name="Google Shape;152;p8"/>
            <p:cNvSpPr/>
            <p:nvPr/>
          </p:nvSpPr>
          <p:spPr>
            <a:xfrm>
              <a:off x="3681185" y="3977623"/>
              <a:ext cx="382360" cy="197506"/>
            </a:xfrm>
            <a:custGeom>
              <a:avLst/>
              <a:gdLst/>
              <a:ahLst/>
              <a:cxnLst/>
              <a:rect l="l" t="t" r="r" b="b"/>
              <a:pathLst>
                <a:path w="382583" h="197269" extrusionOk="0">
                  <a:moveTo>
                    <a:pt x="0" y="0"/>
                  </a:moveTo>
                  <a:lnTo>
                    <a:pt x="382583" y="0"/>
                  </a:lnTo>
                  <a:lnTo>
                    <a:pt x="382583" y="197269"/>
                  </a:lnTo>
                  <a:lnTo>
                    <a:pt x="0" y="197269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effectLst>
              <a:outerShdw blurRad="50800" dist="38100" dir="8100000" algn="tr" rotWithShape="0">
                <a:srgbClr val="000000">
                  <a:alpha val="40000"/>
                </a:srgbClr>
              </a:outerShdw>
            </a:effectLst>
          </p:spPr>
          <p:txBody>
            <a:bodyPr spcFirstLastPara="1" lIns="0" tIns="0" rIns="0" bIns="0" anchor="b"/>
            <a:lstStyle/>
            <a:p>
              <a:pPr algn="ctr">
                <a:lnSpc>
                  <a:spcPct val="90000"/>
                </a:lnSpc>
                <a:defRPr/>
              </a:pP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53262" name="Google Shape;153;p8"/>
          <p:cNvPicPr preferRelativeResize="0"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484" y="289984"/>
            <a:ext cx="516467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3263" name="Google Shape;154;p8"/>
          <p:cNvSpPr txBox="1">
            <a:spLocks noChangeArrowheads="1"/>
          </p:cNvSpPr>
          <p:nvPr/>
        </p:nvSpPr>
        <p:spPr bwMode="auto">
          <a:xfrm>
            <a:off x="1098012" y="780771"/>
            <a:ext cx="10744201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900" tIns="121900" rIns="121900" bIns="121900" anchor="ctr"/>
          <a:lstStyle>
            <a:lvl1pPr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r>
              <a:rPr lang="pt-BR" altLang="pt-BR" sz="3200" b="1" dirty="0">
                <a:solidFill>
                  <a:srgbClr val="FFFFFF"/>
                </a:solidFill>
                <a:latin typeface="Montserrat ExtraBold" charset="0"/>
                <a:cs typeface="Montserrat ExtraBold" charset="0"/>
                <a:sym typeface="Montserrat ExtraBold" charset="0"/>
              </a:rPr>
              <a:t>PROGRAMA DE GEOFISICA PROFUNDA DO BRASIL</a:t>
            </a:r>
          </a:p>
        </p:txBody>
      </p:sp>
      <p:grpSp>
        <p:nvGrpSpPr>
          <p:cNvPr id="53264" name="Google Shape;155;p8"/>
          <p:cNvGrpSpPr>
            <a:grpSpLocks/>
          </p:cNvGrpSpPr>
          <p:nvPr/>
        </p:nvGrpSpPr>
        <p:grpSpPr bwMode="auto">
          <a:xfrm>
            <a:off x="283633" y="1198033"/>
            <a:ext cx="4377267" cy="3251200"/>
            <a:chOff x="-1382983" y="4982850"/>
            <a:chExt cx="3282643" cy="2438502"/>
          </a:xfrm>
        </p:grpSpPr>
        <p:sp>
          <p:nvSpPr>
            <p:cNvPr id="53266" name="Google Shape;156;p8"/>
            <p:cNvSpPr>
              <a:spLocks/>
            </p:cNvSpPr>
            <p:nvPr/>
          </p:nvSpPr>
          <p:spPr bwMode="auto">
            <a:xfrm>
              <a:off x="484816" y="4982850"/>
              <a:ext cx="1414844" cy="713769"/>
            </a:xfrm>
            <a:custGeom>
              <a:avLst/>
              <a:gdLst>
                <a:gd name="T0" fmla="*/ 0 w 382583"/>
                <a:gd name="T1" fmla="*/ 0 h 197269"/>
                <a:gd name="T2" fmla="*/ 1414844 w 382583"/>
                <a:gd name="T3" fmla="*/ 0 h 197269"/>
                <a:gd name="T4" fmla="*/ 1414844 w 382583"/>
                <a:gd name="T5" fmla="*/ 713769 h 197269"/>
                <a:gd name="T6" fmla="*/ 0 w 382583"/>
                <a:gd name="T7" fmla="*/ 713769 h 197269"/>
                <a:gd name="T8" fmla="*/ 0 w 382583"/>
                <a:gd name="T9" fmla="*/ 0 h 19726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82583" h="197269" extrusionOk="0">
                  <a:moveTo>
                    <a:pt x="0" y="0"/>
                  </a:moveTo>
                  <a:lnTo>
                    <a:pt x="382583" y="0"/>
                  </a:lnTo>
                  <a:lnTo>
                    <a:pt x="382583" y="197269"/>
                  </a:lnTo>
                  <a:lnTo>
                    <a:pt x="0" y="197269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 anchor="b"/>
            <a:lstStyle/>
            <a:p>
              <a:endParaRPr lang="pt-BR" sz="2400"/>
            </a:p>
          </p:txBody>
        </p:sp>
        <p:pic>
          <p:nvPicPr>
            <p:cNvPr id="157" name="Google Shape;157;p8"/>
            <p:cNvPicPr preferRelativeResize="0"/>
            <p:nvPr/>
          </p:nvPicPr>
          <p:blipFill rotWithShape="1">
            <a:blip r:embed="rId11">
              <a:alphaModFix/>
            </a:blip>
            <a:srcRect/>
            <a:stretch/>
          </p:blipFill>
          <p:spPr>
            <a:xfrm>
              <a:off x="-1382983" y="5196962"/>
              <a:ext cx="2198417" cy="2224390"/>
            </a:xfrm>
            <a:prstGeom prst="ellipse">
              <a:avLst/>
            </a:prstGeom>
            <a:noFill/>
            <a:ln w="381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381000" dist="292100" dir="5400000" sx="-80000" sy="-18000" rotWithShape="0">
                <a:srgbClr val="000000">
                  <a:alpha val="21960"/>
                </a:srgbClr>
              </a:outerShdw>
            </a:effectLst>
          </p:spPr>
        </p:pic>
        <p:sp>
          <p:nvSpPr>
            <p:cNvPr id="53268" name="Google Shape;158;p8"/>
            <p:cNvSpPr txBox="1">
              <a:spLocks noChangeArrowheads="1"/>
            </p:cNvSpPr>
            <p:nvPr/>
          </p:nvSpPr>
          <p:spPr bwMode="auto">
            <a:xfrm>
              <a:off x="-1316675" y="6532975"/>
              <a:ext cx="2065800" cy="400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21900" tIns="121900" rIns="121900" bIns="121900" anchor="ctr"/>
            <a:lstStyle>
              <a:lvl1pPr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1pPr>
              <a:lvl2pPr marL="742950" indent="-285750"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2pPr>
              <a:lvl3pPr marL="1143000" indent="-228600"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3pPr>
              <a:lvl4pPr marL="1600200" indent="-228600"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4pPr>
              <a:lvl5pPr marL="2057400" indent="-228600"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9pPr>
            </a:lstStyle>
            <a:p>
              <a:pPr algn="ctr">
                <a:buClr>
                  <a:srgbClr val="000000"/>
                </a:buClr>
                <a:buSzPts val="2800"/>
                <a:buFont typeface="Arial" panose="020B0604020202020204" pitchFamily="34" charset="0"/>
                <a:buNone/>
              </a:pPr>
              <a:r>
                <a:rPr lang="pt-BR" altLang="pt-BR" sz="2667" b="1">
                  <a:solidFill>
                    <a:srgbClr val="FFFFFF"/>
                  </a:solidFill>
                  <a:latin typeface="Montserrat Black" charset="0"/>
                  <a:cs typeface="Montserrat Black" charset="0"/>
                  <a:sym typeface="Montserrat Black" charset="0"/>
                </a:rPr>
                <a:t>Aerogeofísica</a:t>
              </a:r>
            </a:p>
            <a:p>
              <a:pPr algn="ctr">
                <a:buClr>
                  <a:srgbClr val="000000"/>
                </a:buClr>
                <a:buSzPts val="2800"/>
                <a:buFont typeface="Arial" panose="020B0604020202020204" pitchFamily="34" charset="0"/>
                <a:buNone/>
              </a:pPr>
              <a:r>
                <a:rPr lang="pt-BR" altLang="pt-BR" sz="2667" b="1">
                  <a:solidFill>
                    <a:srgbClr val="FFFFFF"/>
                  </a:solidFill>
                  <a:latin typeface="Montserrat Black" charset="0"/>
                  <a:cs typeface="Montserrat Black" charset="0"/>
                  <a:sym typeface="Montserrat Black" charset="0"/>
                </a:rPr>
                <a:t>Brasil</a:t>
              </a:r>
            </a:p>
          </p:txBody>
        </p:sp>
      </p:grpSp>
      <p:sp>
        <p:nvSpPr>
          <p:cNvPr id="53265" name="Google Shape;159;p8"/>
          <p:cNvSpPr txBox="1">
            <a:spLocks noChangeArrowheads="1"/>
          </p:cNvSpPr>
          <p:nvPr/>
        </p:nvSpPr>
        <p:spPr bwMode="auto">
          <a:xfrm>
            <a:off x="9264651" y="2817284"/>
            <a:ext cx="2753783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900" tIns="121900" rIns="121900" bIns="121900" anchor="ctr"/>
          <a:lstStyle>
            <a:lvl1pPr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ctr">
              <a:buClr>
                <a:srgbClr val="000000"/>
              </a:buClr>
              <a:buSzPts val="2800"/>
              <a:buFont typeface="Arial" panose="020B0604020202020204" pitchFamily="34" charset="0"/>
              <a:buNone/>
            </a:pPr>
            <a:r>
              <a:rPr lang="pt-BR" altLang="pt-BR" sz="3733" b="1">
                <a:solidFill>
                  <a:srgbClr val="FFFFFF"/>
                </a:solidFill>
                <a:latin typeface="Montserrat Black" charset="0"/>
                <a:cs typeface="Montserrat Black" charset="0"/>
                <a:sym typeface="Montserrat Black" charset="0"/>
              </a:rPr>
              <a:t>Sismo Brasil</a:t>
            </a:r>
          </a:p>
        </p:txBody>
      </p:sp>
      <p:sp>
        <p:nvSpPr>
          <p:cNvPr id="26" name="Google Shape;154;p8"/>
          <p:cNvSpPr txBox="1">
            <a:spLocks noChangeArrowheads="1"/>
          </p:cNvSpPr>
          <p:nvPr/>
        </p:nvSpPr>
        <p:spPr bwMode="auto">
          <a:xfrm>
            <a:off x="972943" y="201084"/>
            <a:ext cx="10686664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900" tIns="121900" rIns="121900" bIns="121900" anchor="ctr"/>
          <a:lstStyle>
            <a:lvl1pPr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r>
              <a:rPr lang="pt-BR" altLang="pt-BR" sz="3200" b="1" dirty="0">
                <a:solidFill>
                  <a:schemeClr val="tx1"/>
                </a:solidFill>
                <a:latin typeface="Montserrat ExtraBold" charset="0"/>
                <a:cs typeface="Montserrat ExtraBold" charset="0"/>
                <a:sym typeface="Montserrat ExtraBold" charset="0"/>
              </a:rPr>
              <a:t>UMA JANELA DE OPORTUNIDADE SE APRESENTA!!! </a:t>
            </a:r>
          </a:p>
        </p:txBody>
      </p:sp>
    </p:spTree>
    <p:extLst>
      <p:ext uri="{BB962C8B-B14F-4D97-AF65-F5344CB8AC3E}">
        <p14:creationId xmlns:p14="http://schemas.microsoft.com/office/powerpoint/2010/main" val="212314346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44" name="Imagem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884" y="903818"/>
            <a:ext cx="6703483" cy="5778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Google Shape;185;p9"/>
          <p:cNvSpPr txBox="1"/>
          <p:nvPr/>
        </p:nvSpPr>
        <p:spPr>
          <a:xfrm flipH="1">
            <a:off x="6955366" y="1884880"/>
            <a:ext cx="5117184" cy="41857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b">
            <a:spAutoFit/>
          </a:bodyPr>
          <a:lstStyle/>
          <a:p>
            <a:pPr marL="380990" indent="-380990">
              <a:buClr>
                <a:srgbClr val="000000"/>
              </a:buClr>
              <a:buSzPts val="1600"/>
              <a:buFont typeface="Wingdings" panose="05000000000000000000" pitchFamily="2" charset="2"/>
              <a:buChar char="Ø"/>
              <a:defRPr/>
            </a:pPr>
            <a:r>
              <a:rPr lang="pt-BR" sz="2400" dirty="0">
                <a:solidFill>
                  <a:srgbClr val="272727"/>
                </a:solidFill>
                <a:latin typeface="+mj-lt"/>
                <a:ea typeface="Poppins"/>
                <a:cs typeface="Poppins"/>
                <a:sym typeface="Poppins"/>
              </a:rPr>
              <a:t>Aquisição de </a:t>
            </a:r>
            <a:r>
              <a:rPr lang="pt-BR" sz="2400" b="1" dirty="0">
                <a:solidFill>
                  <a:srgbClr val="272727"/>
                </a:solidFill>
                <a:latin typeface="+mj-lt"/>
                <a:ea typeface="Poppins"/>
                <a:cs typeface="Poppins"/>
                <a:sym typeface="Poppins"/>
              </a:rPr>
              <a:t>novos métodos geofísicos</a:t>
            </a:r>
            <a:r>
              <a:rPr lang="pt-BR" sz="2400" dirty="0">
                <a:solidFill>
                  <a:srgbClr val="272727"/>
                </a:solidFill>
                <a:latin typeface="+mj-lt"/>
                <a:ea typeface="Poppins"/>
                <a:cs typeface="Poppins"/>
                <a:sym typeface="Poppins"/>
              </a:rPr>
              <a:t>;</a:t>
            </a:r>
          </a:p>
          <a:p>
            <a:pPr marL="380990" indent="-380990">
              <a:buClr>
                <a:srgbClr val="000000"/>
              </a:buClr>
              <a:buSzPts val="1600"/>
              <a:buFont typeface="Wingdings" panose="05000000000000000000" pitchFamily="2" charset="2"/>
              <a:buChar char="Ø"/>
              <a:defRPr/>
            </a:pPr>
            <a:endParaRPr lang="pt-BR" sz="2400" dirty="0">
              <a:solidFill>
                <a:srgbClr val="272727"/>
              </a:solidFill>
              <a:latin typeface="+mj-lt"/>
              <a:ea typeface="Poppins"/>
              <a:cs typeface="Poppins"/>
              <a:sym typeface="Poppins"/>
            </a:endParaRPr>
          </a:p>
          <a:p>
            <a:pPr marL="380990" indent="-380990">
              <a:buSzPts val="1600"/>
              <a:buFont typeface="Wingdings" panose="05000000000000000000" pitchFamily="2" charset="2"/>
              <a:buChar char="Ø"/>
              <a:defRPr/>
            </a:pPr>
            <a:r>
              <a:rPr lang="pt-BR" sz="2400" b="1" dirty="0">
                <a:solidFill>
                  <a:srgbClr val="272727"/>
                </a:solidFill>
                <a:latin typeface="+mj-lt"/>
                <a:ea typeface="Poppins"/>
                <a:cs typeface="Poppins"/>
                <a:sym typeface="Poppins"/>
              </a:rPr>
              <a:t>Finalizar cobertura </a:t>
            </a:r>
            <a:r>
              <a:rPr lang="pt-BR" sz="2400" dirty="0">
                <a:solidFill>
                  <a:srgbClr val="272727"/>
                </a:solidFill>
                <a:latin typeface="+mj-lt"/>
                <a:ea typeface="Poppins"/>
                <a:cs typeface="Poppins"/>
                <a:sym typeface="Poppins"/>
              </a:rPr>
              <a:t>por </a:t>
            </a:r>
            <a:r>
              <a:rPr lang="pt-BR" sz="2400" dirty="0" err="1">
                <a:solidFill>
                  <a:srgbClr val="272727"/>
                </a:solidFill>
                <a:latin typeface="+mj-lt"/>
                <a:ea typeface="Poppins"/>
                <a:cs typeface="Poppins"/>
                <a:sym typeface="Poppins"/>
              </a:rPr>
              <a:t>mag</a:t>
            </a:r>
            <a:r>
              <a:rPr lang="pt-BR" sz="2400" dirty="0">
                <a:solidFill>
                  <a:srgbClr val="272727"/>
                </a:solidFill>
                <a:latin typeface="+mj-lt"/>
                <a:ea typeface="Poppins"/>
                <a:cs typeface="Poppins"/>
                <a:sym typeface="Poppins"/>
              </a:rPr>
              <a:t> e gama do embasamento pré-cambriano;</a:t>
            </a:r>
          </a:p>
          <a:p>
            <a:pPr marL="380990" indent="-380990">
              <a:buSzPts val="1600"/>
              <a:buFont typeface="Wingdings" panose="05000000000000000000" pitchFamily="2" charset="2"/>
              <a:buChar char="Ø"/>
              <a:defRPr/>
            </a:pPr>
            <a:endParaRPr lang="pt-BR" sz="2400" dirty="0">
              <a:solidFill>
                <a:srgbClr val="272727"/>
              </a:solidFill>
              <a:latin typeface="+mj-lt"/>
              <a:ea typeface="Poppins"/>
              <a:cs typeface="Poppins"/>
              <a:sym typeface="Poppins"/>
            </a:endParaRPr>
          </a:p>
          <a:p>
            <a:pPr marL="380990" indent="-380990">
              <a:buSzPts val="1600"/>
              <a:buFont typeface="Wingdings" panose="05000000000000000000" pitchFamily="2" charset="2"/>
              <a:buChar char="Ø"/>
              <a:defRPr/>
            </a:pPr>
            <a:r>
              <a:rPr lang="pt-BR" sz="2400" dirty="0">
                <a:solidFill>
                  <a:srgbClr val="272727"/>
                </a:solidFill>
                <a:latin typeface="+mj-lt"/>
                <a:ea typeface="Poppins"/>
                <a:cs typeface="Poppins"/>
                <a:sym typeface="Poppins"/>
              </a:rPr>
              <a:t>Adquirir dados de </a:t>
            </a:r>
            <a:r>
              <a:rPr lang="pt-BR" sz="2400" dirty="0" err="1">
                <a:solidFill>
                  <a:srgbClr val="272727"/>
                </a:solidFill>
                <a:latin typeface="+mj-lt"/>
                <a:ea typeface="Poppins"/>
                <a:cs typeface="Poppins"/>
                <a:sym typeface="Poppins"/>
              </a:rPr>
              <a:t>mag</a:t>
            </a:r>
            <a:r>
              <a:rPr lang="pt-BR" sz="2400" dirty="0">
                <a:solidFill>
                  <a:srgbClr val="272727"/>
                </a:solidFill>
                <a:latin typeface="+mj-lt"/>
                <a:ea typeface="Poppins"/>
                <a:cs typeface="Poppins"/>
                <a:sym typeface="Poppins"/>
              </a:rPr>
              <a:t>, gama e </a:t>
            </a:r>
            <a:r>
              <a:rPr lang="pt-BR" sz="2400" dirty="0" err="1">
                <a:solidFill>
                  <a:srgbClr val="272727"/>
                </a:solidFill>
                <a:latin typeface="+mj-lt"/>
                <a:ea typeface="Poppins"/>
                <a:cs typeface="Poppins"/>
                <a:sym typeface="Poppins"/>
              </a:rPr>
              <a:t>grav</a:t>
            </a:r>
            <a:r>
              <a:rPr lang="pt-BR" sz="2400" dirty="0">
                <a:solidFill>
                  <a:srgbClr val="272727"/>
                </a:solidFill>
                <a:latin typeface="+mj-lt"/>
                <a:ea typeface="Poppins"/>
                <a:cs typeface="Poppins"/>
                <a:sym typeface="Poppins"/>
              </a:rPr>
              <a:t> nas </a:t>
            </a:r>
            <a:r>
              <a:rPr lang="pt-BR" sz="2400" b="1" dirty="0">
                <a:solidFill>
                  <a:srgbClr val="272727"/>
                </a:solidFill>
                <a:latin typeface="+mj-lt"/>
                <a:ea typeface="Poppins"/>
                <a:cs typeface="Poppins"/>
                <a:sym typeface="Poppins"/>
              </a:rPr>
              <a:t>bacias sedimentares</a:t>
            </a:r>
            <a:r>
              <a:rPr lang="pt-BR" sz="2400" dirty="0">
                <a:solidFill>
                  <a:srgbClr val="272727"/>
                </a:solidFill>
                <a:latin typeface="+mj-lt"/>
                <a:ea typeface="Poppins"/>
                <a:cs typeface="Poppins"/>
                <a:sym typeface="Poppins"/>
              </a:rPr>
              <a:t>;</a:t>
            </a:r>
          </a:p>
          <a:p>
            <a:pPr marL="380990" indent="-380990">
              <a:buSzPts val="1600"/>
              <a:buFont typeface="Wingdings" panose="05000000000000000000" pitchFamily="2" charset="2"/>
              <a:buChar char="Ø"/>
              <a:defRPr/>
            </a:pPr>
            <a:endParaRPr lang="pt-BR" sz="2400" dirty="0">
              <a:solidFill>
                <a:srgbClr val="272727"/>
              </a:solidFill>
              <a:latin typeface="+mj-lt"/>
              <a:ea typeface="Poppins"/>
              <a:cs typeface="Poppins"/>
              <a:sym typeface="Poppins"/>
            </a:endParaRPr>
          </a:p>
          <a:p>
            <a:pPr marL="380990" indent="-380990">
              <a:buSzPts val="1600"/>
              <a:buFont typeface="Wingdings" panose="05000000000000000000" pitchFamily="2" charset="2"/>
              <a:buChar char="Ø"/>
              <a:defRPr/>
            </a:pPr>
            <a:r>
              <a:rPr lang="pt-BR" sz="2400" dirty="0">
                <a:solidFill>
                  <a:srgbClr val="272727"/>
                </a:solidFill>
                <a:latin typeface="+mj-lt"/>
                <a:ea typeface="Poppins"/>
                <a:cs typeface="Poppins"/>
                <a:sym typeface="Poppins"/>
              </a:rPr>
              <a:t>Adensar </a:t>
            </a:r>
            <a:r>
              <a:rPr lang="pt-BR" sz="2400" b="1" dirty="0" err="1">
                <a:solidFill>
                  <a:srgbClr val="272727"/>
                </a:solidFill>
                <a:latin typeface="+mj-lt"/>
                <a:ea typeface="Poppins"/>
                <a:cs typeface="Poppins"/>
                <a:sym typeface="Poppins"/>
              </a:rPr>
              <a:t>mag</a:t>
            </a:r>
            <a:r>
              <a:rPr lang="pt-BR" sz="2400" dirty="0">
                <a:solidFill>
                  <a:srgbClr val="272727"/>
                </a:solidFill>
                <a:latin typeface="+mj-lt"/>
                <a:ea typeface="Poppins"/>
                <a:cs typeface="Poppins"/>
                <a:sym typeface="Poppins"/>
              </a:rPr>
              <a:t> e </a:t>
            </a:r>
            <a:r>
              <a:rPr lang="pt-BR" sz="2400" b="1" dirty="0">
                <a:solidFill>
                  <a:srgbClr val="272727"/>
                </a:solidFill>
                <a:latin typeface="+mj-lt"/>
                <a:ea typeface="Poppins"/>
                <a:cs typeface="Poppins"/>
                <a:sym typeface="Poppins"/>
              </a:rPr>
              <a:t>gama</a:t>
            </a:r>
            <a:r>
              <a:rPr lang="pt-BR" sz="2400" dirty="0">
                <a:solidFill>
                  <a:srgbClr val="272727"/>
                </a:solidFill>
                <a:latin typeface="+mj-lt"/>
                <a:ea typeface="Poppins"/>
                <a:cs typeface="Poppins"/>
                <a:sym typeface="Poppins"/>
              </a:rPr>
              <a:t> em regiões estratégicas.</a:t>
            </a:r>
            <a:endParaRPr sz="2400" b="1" dirty="0"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6" name="Google Shape;182;p9"/>
          <p:cNvSpPr txBox="1">
            <a:spLocks noChangeArrowheads="1"/>
          </p:cNvSpPr>
          <p:nvPr/>
        </p:nvSpPr>
        <p:spPr bwMode="auto">
          <a:xfrm>
            <a:off x="1138825" y="281505"/>
            <a:ext cx="9743016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900" tIns="121900" rIns="121900" bIns="121900" anchor="ctr"/>
          <a:lstStyle>
            <a:lvl1pPr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>
              <a:buClr>
                <a:srgbClr val="000000"/>
              </a:buClr>
              <a:buSzPts val="2000"/>
              <a:buFont typeface="Arial" panose="020B0604020202020204" pitchFamily="34" charset="0"/>
              <a:buNone/>
            </a:pPr>
            <a:r>
              <a:rPr lang="pt-BR" altLang="pt-BR" sz="2667" dirty="0">
                <a:solidFill>
                  <a:srgbClr val="1A79BD"/>
                </a:solidFill>
                <a:latin typeface="Montserrat ExtraBold" charset="0"/>
                <a:cs typeface="Montserrat ExtraBold" charset="0"/>
                <a:sym typeface="Montserrat ExtraBold" charset="0"/>
              </a:rPr>
              <a:t>Programa de retomada dos levantamentos </a:t>
            </a:r>
            <a:r>
              <a:rPr lang="pt-BR" altLang="pt-BR" sz="2667" dirty="0" err="1">
                <a:solidFill>
                  <a:srgbClr val="1A79BD"/>
                </a:solidFill>
                <a:latin typeface="Montserrat ExtraBold" charset="0"/>
                <a:cs typeface="Montserrat ExtraBold" charset="0"/>
                <a:sym typeface="Montserrat ExtraBold" charset="0"/>
              </a:rPr>
              <a:t>aerogeofísicos</a:t>
            </a:r>
            <a:r>
              <a:rPr lang="pt-BR" altLang="pt-BR" sz="2667" dirty="0">
                <a:solidFill>
                  <a:srgbClr val="1A79BD"/>
                </a:solidFill>
                <a:latin typeface="Montserrat ExtraBold" charset="0"/>
                <a:cs typeface="Montserrat ExtraBold" charset="0"/>
                <a:sym typeface="Montserrat ExtraBold" charset="0"/>
              </a:rPr>
              <a:t> do SGB – </a:t>
            </a:r>
            <a:r>
              <a:rPr lang="pt-BR" altLang="pt-BR" sz="2667" b="1" dirty="0">
                <a:solidFill>
                  <a:srgbClr val="1A79BD"/>
                </a:solidFill>
                <a:latin typeface="Montserrat ExtraBold" charset="0"/>
                <a:cs typeface="Montserrat ExtraBold" charset="0"/>
                <a:sym typeface="Montserrat ExtraBold" charset="0"/>
              </a:rPr>
              <a:t>NOVO PAC – (1 MILHÃO DE KM LINEARES)</a:t>
            </a:r>
            <a:endParaRPr lang="pt-BR" altLang="pt-BR" sz="2667" b="1" dirty="0">
              <a:solidFill>
                <a:srgbClr val="FFFFFF"/>
              </a:solidFill>
              <a:latin typeface="Montserrat ExtraBold" charset="0"/>
              <a:cs typeface="Montserrat ExtraBold" charset="0"/>
              <a:sym typeface="Montserrat ExtraBold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870984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p36"/>
          <p:cNvSpPr txBox="1"/>
          <p:nvPr/>
        </p:nvSpPr>
        <p:spPr>
          <a:xfrm>
            <a:off x="867391" y="213200"/>
            <a:ext cx="7703955" cy="53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r>
              <a:rPr lang="pt-BR" sz="2667" dirty="0">
                <a:solidFill>
                  <a:srgbClr val="1A79BD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Plataforma do Mapeamento Geológico</a:t>
            </a:r>
            <a:endParaRPr sz="2667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312" name="Google Shape;312;p36"/>
          <p:cNvPicPr preferRelativeResize="0"/>
          <p:nvPr/>
        </p:nvPicPr>
        <p:blipFill>
          <a:blip r:embed="rId3" cstate="print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949" y="213201"/>
            <a:ext cx="517660" cy="533633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Imagem 1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293"/>
          <a:stretch/>
        </p:blipFill>
        <p:spPr>
          <a:xfrm>
            <a:off x="3485239" y="968099"/>
            <a:ext cx="5810251" cy="165962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9" name="Imagem 1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438" y="2871510"/>
            <a:ext cx="2722913" cy="258582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0" name="Imagem 1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5902" y="2871509"/>
            <a:ext cx="2689823" cy="257164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3" name="Imagem 2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6275" y="2871510"/>
            <a:ext cx="2680368" cy="254800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4" name="Imagem 2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37194" y="2871510"/>
            <a:ext cx="2718185" cy="258109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5" name="Retângulo 24"/>
          <p:cNvSpPr/>
          <p:nvPr/>
        </p:nvSpPr>
        <p:spPr>
          <a:xfrm>
            <a:off x="9975273" y="1367021"/>
            <a:ext cx="1980105" cy="502573"/>
          </a:xfrm>
          <a:prstGeom prst="rect">
            <a:avLst/>
          </a:prstGeom>
          <a:solidFill>
            <a:srgbClr val="FFFF66"/>
          </a:solidFill>
        </p:spPr>
        <p:txBody>
          <a:bodyPr wrap="square">
            <a:spAutoFit/>
          </a:bodyPr>
          <a:lstStyle/>
          <a:p>
            <a:pPr algn="ctr"/>
            <a:r>
              <a:rPr lang="pt-BR" sz="1333" dirty="0"/>
              <a:t> PORTARIA 72/GM/MME</a:t>
            </a:r>
          </a:p>
          <a:p>
            <a:pPr algn="ctr"/>
            <a:r>
              <a:rPr lang="pt-BR" sz="1333" dirty="0"/>
              <a:t>(13/MARÇO/2024)</a:t>
            </a:r>
          </a:p>
        </p:txBody>
      </p:sp>
      <p:sp>
        <p:nvSpPr>
          <p:cNvPr id="26" name="Chave Esquerda 25"/>
          <p:cNvSpPr/>
          <p:nvPr/>
        </p:nvSpPr>
        <p:spPr>
          <a:xfrm rot="-5400000">
            <a:off x="4967416" y="1798155"/>
            <a:ext cx="146057" cy="7932397"/>
          </a:xfrm>
          <a:prstGeom prst="leftBrac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 sz="2400"/>
          </a:p>
        </p:txBody>
      </p:sp>
      <p:sp>
        <p:nvSpPr>
          <p:cNvPr id="27" name="CaixaDeTexto 26"/>
          <p:cNvSpPr txBox="1"/>
          <p:nvPr/>
        </p:nvSpPr>
        <p:spPr>
          <a:xfrm flipH="1">
            <a:off x="3223829" y="5924527"/>
            <a:ext cx="36332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dirty="0"/>
              <a:t>Publicação em 01/março 2024</a:t>
            </a:r>
          </a:p>
        </p:txBody>
      </p:sp>
      <p:sp>
        <p:nvSpPr>
          <p:cNvPr id="28" name="Chave Esquerda 27"/>
          <p:cNvSpPr/>
          <p:nvPr/>
        </p:nvSpPr>
        <p:spPr>
          <a:xfrm rot="-5400000">
            <a:off x="10515125" y="4397129"/>
            <a:ext cx="162323" cy="2718183"/>
          </a:xfrm>
          <a:prstGeom prst="leftBrac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 sz="2400"/>
          </a:p>
        </p:txBody>
      </p:sp>
      <p:sp>
        <p:nvSpPr>
          <p:cNvPr id="29" name="CaixaDeTexto 28"/>
          <p:cNvSpPr txBox="1"/>
          <p:nvPr/>
        </p:nvSpPr>
        <p:spPr>
          <a:xfrm flipH="1">
            <a:off x="9102942" y="5888631"/>
            <a:ext cx="31757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/>
              <a:t>15 de abril a 15 de junho/2024</a:t>
            </a:r>
          </a:p>
        </p:txBody>
      </p:sp>
    </p:spTree>
    <p:extLst>
      <p:ext uri="{BB962C8B-B14F-4D97-AF65-F5344CB8AC3E}">
        <p14:creationId xmlns:p14="http://schemas.microsoft.com/office/powerpoint/2010/main" val="343430848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8" name="Google Shape;338;p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39" name="Google Shape;339;p7"/>
          <p:cNvSpPr/>
          <p:nvPr/>
        </p:nvSpPr>
        <p:spPr>
          <a:xfrm rot="-540069">
            <a:off x="-3574471" y="-709321"/>
            <a:ext cx="9607920" cy="9057164"/>
          </a:xfrm>
          <a:prstGeom prst="roundRect">
            <a:avLst>
              <a:gd name="adj" fmla="val 3073"/>
            </a:avLst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blurRad="142875" dist="28575" dir="14940000" algn="bl" rotWithShape="0">
              <a:srgbClr val="000000">
                <a:alpha val="298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SzPts val="1400"/>
            </a:pPr>
            <a:endParaRPr sz="1867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40" name="Google Shape;340;p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560801" y="730399"/>
            <a:ext cx="8184436" cy="5982467"/>
          </a:xfrm>
          <a:prstGeom prst="rect">
            <a:avLst/>
          </a:prstGeom>
          <a:noFill/>
          <a:ln>
            <a:noFill/>
          </a:ln>
        </p:spPr>
      </p:pic>
      <p:sp>
        <p:nvSpPr>
          <p:cNvPr id="341" name="Google Shape;341;p7"/>
          <p:cNvSpPr/>
          <p:nvPr/>
        </p:nvSpPr>
        <p:spPr>
          <a:xfrm>
            <a:off x="-349900" y="5002233"/>
            <a:ext cx="4924800" cy="1375600"/>
          </a:xfrm>
          <a:prstGeom prst="roundRect">
            <a:avLst>
              <a:gd name="adj" fmla="val 16667"/>
            </a:avLst>
          </a:prstGeom>
          <a:solidFill>
            <a:srgbClr val="3B67AE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sz="2400"/>
          </a:p>
        </p:txBody>
      </p:sp>
      <p:sp>
        <p:nvSpPr>
          <p:cNvPr id="342" name="Google Shape;342;p7"/>
          <p:cNvSpPr txBox="1"/>
          <p:nvPr/>
        </p:nvSpPr>
        <p:spPr>
          <a:xfrm>
            <a:off x="125033" y="622904"/>
            <a:ext cx="5250800" cy="5492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457200" lvl="0" indent="-317500" algn="just">
              <a:lnSpc>
                <a:spcPct val="80000"/>
              </a:lnSpc>
              <a:buClr>
                <a:srgbClr val="3B67AE"/>
              </a:buClr>
              <a:buSzPts val="1400"/>
              <a:buFont typeface="Montserrat"/>
              <a:buChar char="●"/>
            </a:pPr>
            <a:r>
              <a:rPr lang="es-ES" sz="2400" dirty="0" err="1">
                <a:solidFill>
                  <a:srgbClr val="3B67AE"/>
                </a:solidFill>
                <a:latin typeface="Montserrat"/>
                <a:ea typeface="Montserrat"/>
                <a:cs typeface="Montserrat"/>
              </a:rPr>
              <a:t>Apoio</a:t>
            </a:r>
            <a:r>
              <a:rPr lang="es-ES" sz="2400" dirty="0">
                <a:solidFill>
                  <a:srgbClr val="3B67AE"/>
                </a:solidFill>
                <a:latin typeface="Montserrat"/>
                <a:ea typeface="Montserrat"/>
                <a:cs typeface="Montserrat"/>
              </a:rPr>
              <a:t> a pesquisa mineral, </a:t>
            </a:r>
            <a:r>
              <a:rPr lang="es-ES" sz="2400" dirty="0" err="1">
                <a:solidFill>
                  <a:srgbClr val="3B67AE"/>
                </a:solidFill>
                <a:latin typeface="Montserrat"/>
                <a:ea typeface="Montserrat"/>
                <a:cs typeface="Montserrat"/>
              </a:rPr>
              <a:t>estudos</a:t>
            </a:r>
            <a:r>
              <a:rPr lang="es-ES" sz="2400" dirty="0">
                <a:solidFill>
                  <a:srgbClr val="3B67AE"/>
                </a:solidFill>
                <a:latin typeface="Montserrat"/>
                <a:ea typeface="Montserrat"/>
                <a:cs typeface="Montserrat"/>
              </a:rPr>
              <a:t> </a:t>
            </a:r>
            <a:r>
              <a:rPr lang="es-ES" sz="2400" dirty="0" err="1">
                <a:solidFill>
                  <a:srgbClr val="3B67AE"/>
                </a:solidFill>
                <a:latin typeface="Montserrat"/>
                <a:ea typeface="Montserrat"/>
                <a:cs typeface="Montserrat"/>
              </a:rPr>
              <a:t>acadêmicos</a:t>
            </a:r>
            <a:r>
              <a:rPr lang="es-ES" sz="2400" dirty="0">
                <a:solidFill>
                  <a:srgbClr val="3B67AE"/>
                </a:solidFill>
                <a:latin typeface="Montserrat"/>
                <a:ea typeface="Montserrat"/>
                <a:cs typeface="Montserrat"/>
              </a:rPr>
              <a:t>, e </a:t>
            </a:r>
            <a:r>
              <a:rPr lang="es-ES" sz="2400" dirty="0" err="1">
                <a:solidFill>
                  <a:srgbClr val="3B67AE"/>
                </a:solidFill>
                <a:latin typeface="Montserrat"/>
                <a:ea typeface="Montserrat"/>
                <a:cs typeface="Montserrat"/>
              </a:rPr>
              <a:t>investigações</a:t>
            </a:r>
            <a:r>
              <a:rPr lang="es-ES" sz="2400" dirty="0">
                <a:solidFill>
                  <a:srgbClr val="3B67AE"/>
                </a:solidFill>
                <a:latin typeface="Montserrat"/>
                <a:ea typeface="Montserrat"/>
                <a:cs typeface="Montserrat"/>
              </a:rPr>
              <a:t> de recursos hídricos e </a:t>
            </a:r>
            <a:r>
              <a:rPr lang="es-ES" sz="2400" dirty="0" err="1">
                <a:solidFill>
                  <a:srgbClr val="3B67AE"/>
                </a:solidFill>
                <a:latin typeface="Montserrat"/>
                <a:ea typeface="Montserrat"/>
                <a:cs typeface="Montserrat"/>
              </a:rPr>
              <a:t>ordenamento</a:t>
            </a:r>
            <a:r>
              <a:rPr lang="es-ES" sz="2400" dirty="0">
                <a:solidFill>
                  <a:srgbClr val="3B67AE"/>
                </a:solidFill>
                <a:latin typeface="Montserrat"/>
                <a:ea typeface="Montserrat"/>
                <a:cs typeface="Montserrat"/>
              </a:rPr>
              <a:t> </a:t>
            </a:r>
            <a:r>
              <a:rPr lang="es-ES" sz="2400" dirty="0" err="1">
                <a:solidFill>
                  <a:srgbClr val="3B67AE"/>
                </a:solidFill>
                <a:latin typeface="Montserrat"/>
                <a:ea typeface="Montserrat"/>
                <a:cs typeface="Montserrat"/>
              </a:rPr>
              <a:t>territoral</a:t>
            </a:r>
            <a:r>
              <a:rPr lang="es-ES" sz="2400" dirty="0">
                <a:solidFill>
                  <a:srgbClr val="3B67AE"/>
                </a:solidFill>
                <a:latin typeface="Montserrat"/>
                <a:ea typeface="Montserrat"/>
                <a:cs typeface="Montserrat"/>
              </a:rPr>
              <a:t>;</a:t>
            </a:r>
          </a:p>
          <a:p>
            <a:pPr marL="457200" lvl="0" indent="-317500" algn="just">
              <a:lnSpc>
                <a:spcPct val="80000"/>
              </a:lnSpc>
              <a:buClr>
                <a:srgbClr val="3B67AE"/>
              </a:buClr>
              <a:buSzPts val="1400"/>
              <a:buFont typeface="Montserrat"/>
              <a:buChar char="●"/>
            </a:pPr>
            <a:endParaRPr lang="es-ES" sz="2400" dirty="0">
              <a:solidFill>
                <a:srgbClr val="3B67AE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indent="-317500" algn="just">
              <a:lnSpc>
                <a:spcPct val="80000"/>
              </a:lnSpc>
              <a:buClr>
                <a:srgbClr val="3B67AE"/>
              </a:buClr>
              <a:buSzPts val="1400"/>
              <a:buFont typeface="Montserrat"/>
              <a:buChar char="●"/>
            </a:pPr>
            <a:r>
              <a:rPr lang="es-ES" sz="2400" dirty="0" err="1">
                <a:solidFill>
                  <a:srgbClr val="3B67AE"/>
                </a:solidFill>
                <a:latin typeface="Montserrat"/>
                <a:ea typeface="Montserrat"/>
                <a:cs typeface="Montserrat"/>
              </a:rPr>
              <a:t>Priorização</a:t>
            </a:r>
            <a:r>
              <a:rPr lang="es-ES" sz="2400" dirty="0">
                <a:solidFill>
                  <a:srgbClr val="3B67AE"/>
                </a:solidFill>
                <a:latin typeface="Montserrat"/>
                <a:ea typeface="Montserrat"/>
                <a:cs typeface="Montserrat"/>
              </a:rPr>
              <a:t> dos escudos cristalinos e áreas </a:t>
            </a:r>
            <a:r>
              <a:rPr lang="es-ES" sz="2400" dirty="0" err="1">
                <a:solidFill>
                  <a:srgbClr val="3B67AE"/>
                </a:solidFill>
                <a:latin typeface="Montserrat"/>
                <a:ea typeface="Montserrat"/>
                <a:cs typeface="Montserrat"/>
              </a:rPr>
              <a:t>com</a:t>
            </a:r>
            <a:r>
              <a:rPr lang="es-ES" sz="2400" dirty="0">
                <a:solidFill>
                  <a:srgbClr val="3B67AE"/>
                </a:solidFill>
                <a:latin typeface="Montserrat"/>
                <a:ea typeface="Montserrat"/>
                <a:cs typeface="Montserrat"/>
              </a:rPr>
              <a:t> alto potencial mineral.</a:t>
            </a:r>
            <a:endParaRPr sz="2400" dirty="0">
              <a:solidFill>
                <a:srgbClr val="3B67AE"/>
              </a:solidFill>
            </a:endParaRPr>
          </a:p>
        </p:txBody>
      </p:sp>
      <p:sp>
        <p:nvSpPr>
          <p:cNvPr id="343" name="Google Shape;343;p7"/>
          <p:cNvSpPr/>
          <p:nvPr/>
        </p:nvSpPr>
        <p:spPr>
          <a:xfrm>
            <a:off x="3202809" y="5053133"/>
            <a:ext cx="1320000" cy="12740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sz="2400">
              <a:solidFill>
                <a:schemeClr val="lt1"/>
              </a:solidFill>
            </a:endParaRPr>
          </a:p>
        </p:txBody>
      </p:sp>
      <p:pic>
        <p:nvPicPr>
          <p:cNvPr id="344" name="Google Shape;344;p7"/>
          <p:cNvPicPr preferRelativeResize="0"/>
          <p:nvPr/>
        </p:nvPicPr>
        <p:blipFill rotWithShape="1">
          <a:blip r:embed="rId5">
            <a:alphaModFix/>
          </a:blip>
          <a:srcRect l="8959" t="7582" r="9039" b="8347"/>
          <a:stretch/>
        </p:blipFill>
        <p:spPr>
          <a:xfrm>
            <a:off x="3321576" y="5125500"/>
            <a:ext cx="1101333" cy="1129067"/>
          </a:xfrm>
          <a:prstGeom prst="rect">
            <a:avLst/>
          </a:prstGeom>
          <a:noFill/>
          <a:ln>
            <a:noFill/>
          </a:ln>
        </p:spPr>
      </p:pic>
      <p:sp>
        <p:nvSpPr>
          <p:cNvPr id="345" name="Google Shape;345;p7"/>
          <p:cNvSpPr txBox="1"/>
          <p:nvPr/>
        </p:nvSpPr>
        <p:spPr>
          <a:xfrm>
            <a:off x="480000" y="480000"/>
            <a:ext cx="5250800" cy="154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>
              <a:buClr>
                <a:srgbClr val="000000"/>
              </a:buClr>
              <a:buSzPts val="2400"/>
            </a:pPr>
            <a:r>
              <a:rPr lang="pt-BR" sz="4000" dirty="0">
                <a:solidFill>
                  <a:srgbClr val="3B67AE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Plataforma de Acesso Aberto</a:t>
            </a:r>
            <a:endParaRPr sz="4000" dirty="0">
              <a:solidFill>
                <a:srgbClr val="3B67AE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grpSp>
        <p:nvGrpSpPr>
          <p:cNvPr id="346" name="Google Shape;346;p7"/>
          <p:cNvGrpSpPr/>
          <p:nvPr/>
        </p:nvGrpSpPr>
        <p:grpSpPr>
          <a:xfrm>
            <a:off x="11054233" y="5944199"/>
            <a:ext cx="782800" cy="914000"/>
            <a:chOff x="8290675" y="4458149"/>
            <a:chExt cx="587100" cy="685500"/>
          </a:xfrm>
        </p:grpSpPr>
        <p:sp>
          <p:nvSpPr>
            <p:cNvPr id="347" name="Google Shape;347;p7"/>
            <p:cNvSpPr/>
            <p:nvPr/>
          </p:nvSpPr>
          <p:spPr>
            <a:xfrm>
              <a:off x="8290675" y="4458149"/>
              <a:ext cx="587100" cy="685500"/>
            </a:xfrm>
            <a:prstGeom prst="rect">
              <a:avLst/>
            </a:prstGeom>
            <a:solidFill>
              <a:srgbClr val="EEEEE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/>
            </a:p>
          </p:txBody>
        </p:sp>
        <p:pic>
          <p:nvPicPr>
            <p:cNvPr id="348" name="Google Shape;348;p7"/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8390144" y="4586844"/>
              <a:ext cx="388162" cy="4002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349" name="Google Shape;349;p7"/>
          <p:cNvSpPr txBox="1"/>
          <p:nvPr/>
        </p:nvSpPr>
        <p:spPr>
          <a:xfrm>
            <a:off x="480000" y="5002400"/>
            <a:ext cx="2565600" cy="137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>
              <a:buClr>
                <a:srgbClr val="000000"/>
              </a:buClr>
              <a:buSzPts val="2400"/>
            </a:pPr>
            <a:r>
              <a:rPr lang="pt-BR" sz="2400">
                <a:solidFill>
                  <a:schemeClr val="lt1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MAPEAMENTO</a:t>
            </a:r>
            <a:endParaRPr sz="2400">
              <a:solidFill>
                <a:schemeClr val="lt1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  <a:p>
            <a:pPr>
              <a:buClr>
                <a:srgbClr val="000000"/>
              </a:buClr>
              <a:buSzPts val="2400"/>
            </a:pPr>
            <a:r>
              <a:rPr lang="pt-BR" sz="2400">
                <a:solidFill>
                  <a:schemeClr val="lt1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GEOLÓGICO</a:t>
            </a:r>
            <a:endParaRPr sz="2400">
              <a:solidFill>
                <a:schemeClr val="lt1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</p:spTree>
    <p:extLst>
      <p:ext uri="{BB962C8B-B14F-4D97-AF65-F5344CB8AC3E}">
        <p14:creationId xmlns:p14="http://schemas.microsoft.com/office/powerpoint/2010/main" val="9176760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7" name="Google Shape;117;p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flipH="1">
            <a:off x="0" y="0"/>
            <a:ext cx="12592789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79" name="Google Shape;87;p16"/>
          <p:cNvSpPr txBox="1"/>
          <p:nvPr/>
        </p:nvSpPr>
        <p:spPr>
          <a:xfrm>
            <a:off x="2893570" y="1560886"/>
            <a:ext cx="3344664" cy="53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r>
              <a:rPr lang="pt-BR" sz="2667" dirty="0">
                <a:solidFill>
                  <a:schemeClr val="bg1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ONDE ESTAMOS?</a:t>
            </a:r>
            <a:endParaRPr sz="2667" dirty="0">
              <a:solidFill>
                <a:schemeClr val="bg1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grpSp>
        <p:nvGrpSpPr>
          <p:cNvPr id="81" name="Google Shape;104;p16"/>
          <p:cNvGrpSpPr/>
          <p:nvPr/>
        </p:nvGrpSpPr>
        <p:grpSpPr>
          <a:xfrm>
            <a:off x="1853303" y="1993293"/>
            <a:ext cx="5033811" cy="4559524"/>
            <a:chOff x="359475" y="982623"/>
            <a:chExt cx="4187037" cy="3800451"/>
          </a:xfrm>
        </p:grpSpPr>
        <p:pic>
          <p:nvPicPr>
            <p:cNvPr id="82" name="Google Shape;105;p16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854549" y="982625"/>
              <a:ext cx="3654658" cy="380044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3" name="Google Shape;106;p16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3225362" y="2680498"/>
              <a:ext cx="167900" cy="2388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4" name="Google Shape;107;p16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3057437" y="2856748"/>
              <a:ext cx="167900" cy="2388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5" name="Google Shape;108;p16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2374462" y="2593398"/>
              <a:ext cx="167900" cy="2388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6" name="Google Shape;109;p16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1648612" y="2157248"/>
              <a:ext cx="167900" cy="2388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7" name="Google Shape;110;p16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2097262" y="1536598"/>
              <a:ext cx="167900" cy="2388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8" name="Google Shape;111;p16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1900662" y="982623"/>
              <a:ext cx="167900" cy="2388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9" name="Google Shape;112;p16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3191262" y="1316723"/>
              <a:ext cx="167900" cy="2388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0" name="Google Shape;113;p16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3628537" y="1555573"/>
              <a:ext cx="167900" cy="2388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1" name="Google Shape;114;p16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3749662" y="1775448"/>
              <a:ext cx="167900" cy="2388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2" name="Google Shape;115;p16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4038862" y="1601823"/>
              <a:ext cx="167900" cy="2388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3" name="Google Shape;116;p16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4378612" y="1775448"/>
              <a:ext cx="167900" cy="2388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4" name="Google Shape;117;p16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4378612" y="1958973"/>
              <a:ext cx="167900" cy="2388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5" name="Google Shape;118;p16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3987887" y="2459873"/>
              <a:ext cx="167900" cy="2388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6" name="Google Shape;119;p16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3532812" y="3023723"/>
              <a:ext cx="167900" cy="2388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7" name="Google Shape;120;p16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3299437" y="3518048"/>
              <a:ext cx="167900" cy="2388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8" name="Google Shape;121;p16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3628537" y="3367998"/>
              <a:ext cx="167900" cy="2388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9" name="Google Shape;122;p16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3057437" y="3683223"/>
              <a:ext cx="167900" cy="2388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0" name="Google Shape;123;p16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3073312" y="3959223"/>
              <a:ext cx="167900" cy="2388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1" name="Google Shape;124;p16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2889537" y="4198073"/>
              <a:ext cx="167900" cy="23885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02" name="Google Shape;125;p16"/>
            <p:cNvSpPr/>
            <p:nvPr/>
          </p:nvSpPr>
          <p:spPr>
            <a:xfrm>
              <a:off x="2802825" y="4375075"/>
              <a:ext cx="86700" cy="86700"/>
            </a:xfrm>
            <a:prstGeom prst="ellipse">
              <a:avLst/>
            </a:prstGeom>
            <a:solidFill>
              <a:srgbClr val="55C3E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/>
            </a:p>
          </p:txBody>
        </p:sp>
        <p:sp>
          <p:nvSpPr>
            <p:cNvPr id="103" name="Google Shape;126;p16"/>
            <p:cNvSpPr/>
            <p:nvPr/>
          </p:nvSpPr>
          <p:spPr>
            <a:xfrm>
              <a:off x="1748200" y="2396100"/>
              <a:ext cx="86700" cy="86700"/>
            </a:xfrm>
            <a:prstGeom prst="ellipse">
              <a:avLst/>
            </a:prstGeom>
            <a:solidFill>
              <a:srgbClr val="55C3E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/>
            </a:p>
          </p:txBody>
        </p:sp>
        <p:sp>
          <p:nvSpPr>
            <p:cNvPr id="104" name="Google Shape;127;p16"/>
            <p:cNvSpPr/>
            <p:nvPr/>
          </p:nvSpPr>
          <p:spPr>
            <a:xfrm>
              <a:off x="2214875" y="1753975"/>
              <a:ext cx="86700" cy="86700"/>
            </a:xfrm>
            <a:prstGeom prst="ellipse">
              <a:avLst/>
            </a:prstGeom>
            <a:solidFill>
              <a:srgbClr val="55C3E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/>
            </a:p>
          </p:txBody>
        </p:sp>
        <p:sp>
          <p:nvSpPr>
            <p:cNvPr id="105" name="Google Shape;128;p16"/>
            <p:cNvSpPr/>
            <p:nvPr/>
          </p:nvSpPr>
          <p:spPr>
            <a:xfrm>
              <a:off x="3299425" y="1555575"/>
              <a:ext cx="86700" cy="86700"/>
            </a:xfrm>
            <a:prstGeom prst="ellipse">
              <a:avLst/>
            </a:prstGeom>
            <a:solidFill>
              <a:srgbClr val="55C3E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/>
            </a:p>
          </p:txBody>
        </p:sp>
        <p:sp>
          <p:nvSpPr>
            <p:cNvPr id="106" name="Google Shape;129;p16"/>
            <p:cNvSpPr/>
            <p:nvPr/>
          </p:nvSpPr>
          <p:spPr>
            <a:xfrm>
              <a:off x="3866988" y="2014300"/>
              <a:ext cx="86700" cy="86700"/>
            </a:xfrm>
            <a:prstGeom prst="ellipse">
              <a:avLst/>
            </a:prstGeom>
            <a:solidFill>
              <a:srgbClr val="55C3E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/>
            </a:p>
          </p:txBody>
        </p:sp>
        <p:grpSp>
          <p:nvGrpSpPr>
            <p:cNvPr id="107" name="Google Shape;130;p16"/>
            <p:cNvGrpSpPr/>
            <p:nvPr/>
          </p:nvGrpSpPr>
          <p:grpSpPr>
            <a:xfrm>
              <a:off x="359475" y="4329825"/>
              <a:ext cx="2182887" cy="376545"/>
              <a:chOff x="637675" y="4329825"/>
              <a:chExt cx="2182887" cy="376545"/>
            </a:xfrm>
          </p:grpSpPr>
          <p:sp>
            <p:nvSpPr>
              <p:cNvPr id="115" name="Google Shape;131;p16"/>
              <p:cNvSpPr/>
              <p:nvPr/>
            </p:nvSpPr>
            <p:spPr>
              <a:xfrm>
                <a:off x="649525" y="4350225"/>
                <a:ext cx="86700" cy="86700"/>
              </a:xfrm>
              <a:prstGeom prst="ellipse">
                <a:avLst/>
              </a:prstGeom>
              <a:solidFill>
                <a:srgbClr val="55C3EE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algn="ctr"/>
                <a:endParaRPr sz="2400"/>
              </a:p>
            </p:txBody>
          </p:sp>
          <p:sp>
            <p:nvSpPr>
              <p:cNvPr id="116" name="Google Shape;132;p16"/>
              <p:cNvSpPr/>
              <p:nvPr/>
            </p:nvSpPr>
            <p:spPr>
              <a:xfrm>
                <a:off x="637675" y="4514925"/>
                <a:ext cx="110400" cy="127500"/>
              </a:xfrm>
              <a:prstGeom prst="star6">
                <a:avLst>
                  <a:gd name="adj" fmla="val 28868"/>
                  <a:gd name="hf" fmla="val 115470"/>
                </a:avLst>
              </a:prstGeom>
              <a:solidFill>
                <a:srgbClr val="FDC855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algn="ctr"/>
                <a:endParaRPr sz="2400"/>
              </a:p>
            </p:txBody>
          </p:sp>
          <p:sp>
            <p:nvSpPr>
              <p:cNvPr id="192" name="Google Shape;133;p16"/>
              <p:cNvSpPr txBox="1"/>
              <p:nvPr/>
            </p:nvSpPr>
            <p:spPr>
              <a:xfrm>
                <a:off x="748200" y="4329825"/>
                <a:ext cx="1109401" cy="12749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r>
                  <a:rPr lang="pt-BR" sz="1333" dirty="0" err="1">
                    <a:solidFill>
                      <a:schemeClr val="bg1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Litotecas</a:t>
                </a:r>
                <a:endParaRPr sz="1333" dirty="0">
                  <a:solidFill>
                    <a:schemeClr val="bg1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93" name="Google Shape;134;p16"/>
              <p:cNvSpPr txBox="1"/>
              <p:nvPr/>
            </p:nvSpPr>
            <p:spPr>
              <a:xfrm>
                <a:off x="748200" y="4514925"/>
                <a:ext cx="2072362" cy="19144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r>
                  <a:rPr lang="pt-BR" sz="1333" dirty="0">
                    <a:solidFill>
                      <a:schemeClr val="bg1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Centros de Treinamento</a:t>
                </a:r>
                <a:endParaRPr sz="1333" dirty="0">
                  <a:solidFill>
                    <a:schemeClr val="bg1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</p:grpSp>
        <p:sp>
          <p:nvSpPr>
            <p:cNvPr id="108" name="Google Shape;135;p16"/>
            <p:cNvSpPr/>
            <p:nvPr/>
          </p:nvSpPr>
          <p:spPr>
            <a:xfrm>
              <a:off x="3191238" y="3484063"/>
              <a:ext cx="86700" cy="86700"/>
            </a:xfrm>
            <a:prstGeom prst="ellipse">
              <a:avLst/>
            </a:prstGeom>
            <a:solidFill>
              <a:srgbClr val="55C3E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/>
            </a:p>
          </p:txBody>
        </p:sp>
        <p:sp>
          <p:nvSpPr>
            <p:cNvPr id="109" name="Google Shape;136;p16"/>
            <p:cNvSpPr/>
            <p:nvPr/>
          </p:nvSpPr>
          <p:spPr>
            <a:xfrm>
              <a:off x="3669125" y="3201888"/>
              <a:ext cx="86700" cy="86700"/>
            </a:xfrm>
            <a:prstGeom prst="ellipse">
              <a:avLst/>
            </a:prstGeom>
            <a:solidFill>
              <a:srgbClr val="55C3E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/>
            </a:p>
          </p:txBody>
        </p:sp>
        <p:sp>
          <p:nvSpPr>
            <p:cNvPr id="110" name="Google Shape;137;p16"/>
            <p:cNvSpPr/>
            <p:nvPr/>
          </p:nvSpPr>
          <p:spPr>
            <a:xfrm>
              <a:off x="3013300" y="3066563"/>
              <a:ext cx="86700" cy="86700"/>
            </a:xfrm>
            <a:prstGeom prst="ellipse">
              <a:avLst/>
            </a:prstGeom>
            <a:solidFill>
              <a:srgbClr val="55C3E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/>
            </a:p>
          </p:txBody>
        </p:sp>
        <p:sp>
          <p:nvSpPr>
            <p:cNvPr id="111" name="Google Shape;138;p16"/>
            <p:cNvSpPr/>
            <p:nvPr/>
          </p:nvSpPr>
          <p:spPr>
            <a:xfrm>
              <a:off x="3967525" y="2669463"/>
              <a:ext cx="86700" cy="86700"/>
            </a:xfrm>
            <a:prstGeom prst="ellipse">
              <a:avLst/>
            </a:prstGeom>
            <a:solidFill>
              <a:srgbClr val="55C3E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/>
            </a:p>
          </p:txBody>
        </p:sp>
        <p:sp>
          <p:nvSpPr>
            <p:cNvPr id="112" name="Google Shape;139;p16"/>
            <p:cNvSpPr/>
            <p:nvPr/>
          </p:nvSpPr>
          <p:spPr>
            <a:xfrm>
              <a:off x="4300525" y="1916488"/>
              <a:ext cx="86700" cy="86700"/>
            </a:xfrm>
            <a:prstGeom prst="ellipse">
              <a:avLst/>
            </a:prstGeom>
            <a:solidFill>
              <a:srgbClr val="55C3E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/>
            </a:p>
          </p:txBody>
        </p:sp>
        <p:sp>
          <p:nvSpPr>
            <p:cNvPr id="113" name="Google Shape;140;p16"/>
            <p:cNvSpPr/>
            <p:nvPr/>
          </p:nvSpPr>
          <p:spPr>
            <a:xfrm>
              <a:off x="3778413" y="2434400"/>
              <a:ext cx="110400" cy="127500"/>
            </a:xfrm>
            <a:prstGeom prst="star6">
              <a:avLst>
                <a:gd name="adj" fmla="val 28868"/>
                <a:gd name="hf" fmla="val 115470"/>
              </a:avLst>
            </a:prstGeom>
            <a:solidFill>
              <a:srgbClr val="FDC85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/>
            </a:p>
          </p:txBody>
        </p:sp>
        <p:sp>
          <p:nvSpPr>
            <p:cNvPr id="114" name="Google Shape;141;p16"/>
            <p:cNvSpPr/>
            <p:nvPr/>
          </p:nvSpPr>
          <p:spPr>
            <a:xfrm>
              <a:off x="3254113" y="3683225"/>
              <a:ext cx="110400" cy="127500"/>
            </a:xfrm>
            <a:prstGeom prst="star6">
              <a:avLst>
                <a:gd name="adj" fmla="val 28868"/>
                <a:gd name="hf" fmla="val 115470"/>
              </a:avLst>
            </a:prstGeom>
            <a:solidFill>
              <a:srgbClr val="FDC85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/>
            </a:p>
          </p:txBody>
        </p:sp>
      </p:grpSp>
      <p:sp>
        <p:nvSpPr>
          <p:cNvPr id="216" name="Google Shape;87;p16"/>
          <p:cNvSpPr txBox="1"/>
          <p:nvPr/>
        </p:nvSpPr>
        <p:spPr>
          <a:xfrm>
            <a:off x="197001" y="782964"/>
            <a:ext cx="3113159" cy="53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r>
              <a:rPr lang="pt-BR" sz="2267" dirty="0">
                <a:solidFill>
                  <a:schemeClr val="bg1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QUEM SOMOS?</a:t>
            </a:r>
            <a:endParaRPr sz="2267" dirty="0">
              <a:solidFill>
                <a:schemeClr val="bg1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sp>
        <p:nvSpPr>
          <p:cNvPr id="217" name="Google Shape;157;p17"/>
          <p:cNvSpPr txBox="1"/>
          <p:nvPr/>
        </p:nvSpPr>
        <p:spPr>
          <a:xfrm>
            <a:off x="181893" y="4231813"/>
            <a:ext cx="3554464" cy="11492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algn="just">
              <a:buClr>
                <a:srgbClr val="000000"/>
              </a:buClr>
              <a:buSzPts val="1600"/>
            </a:pPr>
            <a:r>
              <a:rPr lang="pt-BR" sz="1467" dirty="0">
                <a:solidFill>
                  <a:schemeClr val="bg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Empresa Pública de Pesquisa </a:t>
            </a:r>
            <a:r>
              <a:rPr lang="pt-BR" sz="1467" dirty="0" err="1">
                <a:solidFill>
                  <a:schemeClr val="bg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Geocientífica</a:t>
            </a:r>
            <a:r>
              <a:rPr lang="pt-BR" sz="1467" dirty="0">
                <a:solidFill>
                  <a:schemeClr val="bg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vinculada ao MME, com atribuições de Serviço Geológico do Brasil (Constituição de 1988).</a:t>
            </a:r>
            <a:endParaRPr sz="1600" dirty="0">
              <a:solidFill>
                <a:schemeClr val="bg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8" name="Google Shape;182;p2"/>
          <p:cNvSpPr txBox="1"/>
          <p:nvPr/>
        </p:nvSpPr>
        <p:spPr>
          <a:xfrm>
            <a:off x="161608" y="195252"/>
            <a:ext cx="7138965" cy="4119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lvl="0">
              <a:lnSpc>
                <a:spcPct val="80000"/>
              </a:lnSpc>
              <a:buSzPts val="2000"/>
            </a:pPr>
            <a:r>
              <a:rPr lang="pt-BR" sz="3200" dirty="0">
                <a:solidFill>
                  <a:schemeClr val="bg1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SERVIÇO GEOLÓGICO  DO BRASIL</a:t>
            </a:r>
            <a:endParaRPr sz="3200" dirty="0">
              <a:solidFill>
                <a:schemeClr val="bg1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pic>
        <p:nvPicPr>
          <p:cNvPr id="219" name="Google Shape;178;p2"/>
          <p:cNvPicPr preferRelativeResize="0"/>
          <p:nvPr/>
        </p:nvPicPr>
        <p:blipFill rotWithShape="1">
          <a:blip r:embed="rId6">
            <a:alphaModFix/>
          </a:blip>
          <a:srcRect t="62294"/>
          <a:stretch/>
        </p:blipFill>
        <p:spPr>
          <a:xfrm>
            <a:off x="152340" y="2476227"/>
            <a:ext cx="2052967" cy="1046636"/>
          </a:xfrm>
          <a:prstGeom prst="rect">
            <a:avLst/>
          </a:prstGeom>
          <a:noFill/>
          <a:ln>
            <a:noFill/>
          </a:ln>
        </p:spPr>
      </p:pic>
      <p:pic>
        <p:nvPicPr>
          <p:cNvPr id="220" name="Google Shape;191;p2"/>
          <p:cNvPicPr preferRelativeResize="0"/>
          <p:nvPr/>
        </p:nvPicPr>
        <p:blipFill rotWithShape="1">
          <a:blip r:embed="rId6">
            <a:alphaModFix/>
          </a:blip>
          <a:srcRect b="50154"/>
          <a:stretch/>
        </p:blipFill>
        <p:spPr>
          <a:xfrm>
            <a:off x="194880" y="1256261"/>
            <a:ext cx="2052967" cy="138360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19" name="Google Shape;159;p2"/>
          <p:cNvGrpSpPr/>
          <p:nvPr/>
        </p:nvGrpSpPr>
        <p:grpSpPr>
          <a:xfrm>
            <a:off x="7350664" y="4171248"/>
            <a:ext cx="3718311" cy="2566584"/>
            <a:chOff x="5426342" y="1709275"/>
            <a:chExt cx="2866118" cy="2903375"/>
          </a:xfrm>
        </p:grpSpPr>
        <p:sp>
          <p:nvSpPr>
            <p:cNvPr id="120" name="Google Shape;160;p2"/>
            <p:cNvSpPr/>
            <p:nvPr/>
          </p:nvSpPr>
          <p:spPr>
            <a:xfrm>
              <a:off x="5426350" y="1709275"/>
              <a:ext cx="2823900" cy="507600"/>
            </a:xfrm>
            <a:prstGeom prst="rect">
              <a:avLst/>
            </a:pr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algn="ctr">
                <a:buClr>
                  <a:schemeClr val="dk1"/>
                </a:buClr>
                <a:buSzPts val="3000"/>
              </a:pPr>
              <a:r>
                <a:rPr lang="pt-BR" sz="1600" dirty="0">
                  <a:solidFill>
                    <a:srgbClr val="324268"/>
                  </a:solidFill>
                  <a:latin typeface="Montserrat Black"/>
                  <a:ea typeface="Montserrat Black"/>
                  <a:cs typeface="Montserrat Black"/>
                  <a:sym typeface="Montserrat Black"/>
                </a:rPr>
                <a:t>EXPERTISE</a:t>
              </a:r>
              <a:endParaRPr sz="2400" dirty="0"/>
            </a:p>
          </p:txBody>
        </p:sp>
        <p:cxnSp>
          <p:nvCxnSpPr>
            <p:cNvPr id="121" name="Google Shape;161;p2"/>
            <p:cNvCxnSpPr/>
            <p:nvPr/>
          </p:nvCxnSpPr>
          <p:spPr>
            <a:xfrm>
              <a:off x="5426342" y="2217000"/>
              <a:ext cx="0" cy="238650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grpSp>
          <p:nvGrpSpPr>
            <p:cNvPr id="122" name="Google Shape;162;p2"/>
            <p:cNvGrpSpPr/>
            <p:nvPr/>
          </p:nvGrpSpPr>
          <p:grpSpPr>
            <a:xfrm>
              <a:off x="5426350" y="2219800"/>
              <a:ext cx="2866110" cy="2392850"/>
              <a:chOff x="5424575" y="2441625"/>
              <a:chExt cx="2866110" cy="2392850"/>
            </a:xfrm>
          </p:grpSpPr>
          <p:sp>
            <p:nvSpPr>
              <p:cNvPr id="124" name="Google Shape;163;p2"/>
              <p:cNvSpPr/>
              <p:nvPr/>
            </p:nvSpPr>
            <p:spPr>
              <a:xfrm>
                <a:off x="6142085" y="4378878"/>
                <a:ext cx="2148600" cy="338100"/>
              </a:xfrm>
              <a:prstGeom prst="roundRect">
                <a:avLst>
                  <a:gd name="adj" fmla="val 16667"/>
                </a:avLst>
              </a:prstGeom>
              <a:noFill/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SzPts val="1500"/>
                </a:pPr>
                <a:r>
                  <a:rPr lang="pt-BR" sz="1333" dirty="0">
                    <a:solidFill>
                      <a:srgbClr val="FFFFFF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Águas (subterrânea e superficial)</a:t>
                </a:r>
                <a:endParaRPr sz="1333" dirty="0">
                  <a:solidFill>
                    <a:srgbClr val="FFFFFF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25" name="Google Shape;164;p2"/>
              <p:cNvSpPr/>
              <p:nvPr/>
            </p:nvSpPr>
            <p:spPr>
              <a:xfrm>
                <a:off x="6142077" y="3166467"/>
                <a:ext cx="2104500" cy="338100"/>
              </a:xfrm>
              <a:prstGeom prst="roundRect">
                <a:avLst>
                  <a:gd name="adj" fmla="val 16667"/>
                </a:avLst>
              </a:prstGeom>
              <a:noFill/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SzPts val="1500"/>
                </a:pPr>
                <a:r>
                  <a:rPr lang="pt-BR" sz="1333" dirty="0">
                    <a:solidFill>
                      <a:srgbClr val="FFFFFF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Recursos Minerais - ~</a:t>
                </a:r>
                <a:r>
                  <a:rPr lang="pt-BR" sz="1333" dirty="0">
                    <a:solidFill>
                      <a:schemeClr val="accent4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100</a:t>
                </a:r>
                <a:endParaRPr sz="1333" dirty="0">
                  <a:solidFill>
                    <a:schemeClr val="accent4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26" name="Google Shape;165;p2"/>
              <p:cNvSpPr/>
              <p:nvPr/>
            </p:nvSpPr>
            <p:spPr>
              <a:xfrm>
                <a:off x="6142085" y="2570538"/>
                <a:ext cx="1871400" cy="338100"/>
              </a:xfrm>
              <a:prstGeom prst="roundRect">
                <a:avLst>
                  <a:gd name="adj" fmla="val 16667"/>
                </a:avLst>
              </a:prstGeom>
              <a:noFill/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SzPts val="1500"/>
                </a:pPr>
                <a:r>
                  <a:rPr lang="pt-BR" sz="1333" dirty="0">
                    <a:solidFill>
                      <a:srgbClr val="FFFFFF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Geologia - ~</a:t>
                </a:r>
                <a:r>
                  <a:rPr lang="pt-BR" sz="1333" b="1" dirty="0">
                    <a:solidFill>
                      <a:schemeClr val="accent4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177</a:t>
                </a:r>
                <a:endParaRPr sz="1333" b="1" dirty="0">
                  <a:solidFill>
                    <a:schemeClr val="accent4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27" name="Google Shape;166;p2"/>
              <p:cNvSpPr/>
              <p:nvPr/>
            </p:nvSpPr>
            <p:spPr>
              <a:xfrm>
                <a:off x="6142077" y="3772274"/>
                <a:ext cx="2056500" cy="338100"/>
              </a:xfrm>
              <a:prstGeom prst="roundRect">
                <a:avLst>
                  <a:gd name="adj" fmla="val 16667"/>
                </a:avLst>
              </a:prstGeom>
              <a:noFill/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SzPts val="1500"/>
                </a:pPr>
                <a:r>
                  <a:rPr lang="pt-BR" sz="1333" dirty="0">
                    <a:solidFill>
                      <a:srgbClr val="FFFFFF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Risco Geológico</a:t>
                </a:r>
                <a:endParaRPr sz="1333" dirty="0">
                  <a:solidFill>
                    <a:srgbClr val="FFFFFF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pic>
            <p:nvPicPr>
              <p:cNvPr id="128" name="Google Shape;167;p2"/>
              <p:cNvPicPr preferRelativeResize="0"/>
              <p:nvPr/>
            </p:nvPicPr>
            <p:blipFill>
              <a:blip r:embed="rId7">
                <a:alphaModFix/>
              </a:blip>
              <a:stretch>
                <a:fillRect/>
              </a:stretch>
            </p:blipFill>
            <p:spPr>
              <a:xfrm>
                <a:off x="5623082" y="3148908"/>
                <a:ext cx="288150" cy="354874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29" name="Google Shape;168;p2"/>
              <p:cNvPicPr preferRelativeResize="0"/>
              <p:nvPr/>
            </p:nvPicPr>
            <p:blipFill>
              <a:blip r:embed="rId8">
                <a:alphaModFix/>
              </a:blip>
              <a:stretch>
                <a:fillRect/>
              </a:stretch>
            </p:blipFill>
            <p:spPr>
              <a:xfrm>
                <a:off x="5568216" y="4378871"/>
                <a:ext cx="397885" cy="338100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30" name="Google Shape;169;p2"/>
              <p:cNvPicPr preferRelativeResize="0"/>
              <p:nvPr/>
            </p:nvPicPr>
            <p:blipFill>
              <a:blip r:embed="rId9">
                <a:alphaModFix/>
              </a:blip>
              <a:stretch>
                <a:fillRect/>
              </a:stretch>
            </p:blipFill>
            <p:spPr>
              <a:xfrm>
                <a:off x="5546737" y="3720476"/>
                <a:ext cx="442573" cy="441701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31" name="Google Shape;170;p2"/>
              <p:cNvPicPr preferRelativeResize="0"/>
              <p:nvPr/>
            </p:nvPicPr>
            <p:blipFill>
              <a:blip r:embed="rId10">
                <a:alphaModFix/>
              </a:blip>
              <a:stretch>
                <a:fillRect/>
              </a:stretch>
            </p:blipFill>
            <p:spPr>
              <a:xfrm>
                <a:off x="5634584" y="2549965"/>
                <a:ext cx="265159" cy="382240"/>
              </a:xfrm>
              <a:prstGeom prst="rect">
                <a:avLst/>
              </a:prstGeom>
              <a:noFill/>
              <a:ln>
                <a:noFill/>
              </a:ln>
            </p:spPr>
          </p:pic>
          <p:cxnSp>
            <p:nvCxnSpPr>
              <p:cNvPr id="132" name="Google Shape;171;p2"/>
              <p:cNvCxnSpPr/>
              <p:nvPr/>
            </p:nvCxnSpPr>
            <p:spPr>
              <a:xfrm>
                <a:off x="5424575" y="3040569"/>
                <a:ext cx="28239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33" name="Google Shape;172;p2"/>
              <p:cNvCxnSpPr/>
              <p:nvPr/>
            </p:nvCxnSpPr>
            <p:spPr>
              <a:xfrm>
                <a:off x="5424575" y="3612137"/>
                <a:ext cx="28239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34" name="Google Shape;173;p2"/>
              <p:cNvCxnSpPr/>
              <p:nvPr/>
            </p:nvCxnSpPr>
            <p:spPr>
              <a:xfrm>
                <a:off x="5424575" y="4270532"/>
                <a:ext cx="28239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35" name="Google Shape;174;p2"/>
              <p:cNvCxnSpPr/>
              <p:nvPr/>
            </p:nvCxnSpPr>
            <p:spPr>
              <a:xfrm>
                <a:off x="5424575" y="2441625"/>
                <a:ext cx="28239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36" name="Google Shape;175;p2"/>
              <p:cNvCxnSpPr/>
              <p:nvPr/>
            </p:nvCxnSpPr>
            <p:spPr>
              <a:xfrm>
                <a:off x="6128875" y="2444975"/>
                <a:ext cx="0" cy="2389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37" name="Google Shape;176;p2"/>
              <p:cNvCxnSpPr/>
              <p:nvPr/>
            </p:nvCxnSpPr>
            <p:spPr>
              <a:xfrm>
                <a:off x="5424575" y="4825325"/>
                <a:ext cx="28239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cxnSp>
          <p:nvCxnSpPr>
            <p:cNvPr id="123" name="Google Shape;177;p2"/>
            <p:cNvCxnSpPr/>
            <p:nvPr/>
          </p:nvCxnSpPr>
          <p:spPr>
            <a:xfrm>
              <a:off x="8248467" y="2217000"/>
              <a:ext cx="0" cy="238650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138" name="Google Shape;183;p2"/>
          <p:cNvGrpSpPr/>
          <p:nvPr/>
        </p:nvGrpSpPr>
        <p:grpSpPr>
          <a:xfrm>
            <a:off x="7335967" y="2189301"/>
            <a:ext cx="3718133" cy="1346465"/>
            <a:chOff x="5501975" y="1728450"/>
            <a:chExt cx="2788600" cy="1009849"/>
          </a:xfrm>
        </p:grpSpPr>
        <p:grpSp>
          <p:nvGrpSpPr>
            <p:cNvPr id="139" name="Google Shape;184;p2"/>
            <p:cNvGrpSpPr/>
            <p:nvPr/>
          </p:nvGrpSpPr>
          <p:grpSpPr>
            <a:xfrm>
              <a:off x="5501975" y="1728450"/>
              <a:ext cx="2788600" cy="973200"/>
              <a:chOff x="5532513" y="687600"/>
              <a:chExt cx="2788600" cy="973200"/>
            </a:xfrm>
          </p:grpSpPr>
          <p:sp>
            <p:nvSpPr>
              <p:cNvPr id="141" name="Google Shape;185;p2"/>
              <p:cNvSpPr/>
              <p:nvPr/>
            </p:nvSpPr>
            <p:spPr>
              <a:xfrm>
                <a:off x="7275313" y="851822"/>
                <a:ext cx="1045800" cy="276958"/>
              </a:xfrm>
              <a:prstGeom prst="rect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21900" tIns="60933" rIns="121900" bIns="60933" anchor="ctr" anchorCtr="0">
                <a:spAutoFit/>
              </a:bodyPr>
              <a:lstStyle/>
              <a:p>
                <a:pPr algn="ctr"/>
                <a:r>
                  <a:rPr lang="pt-BR" sz="1600" dirty="0">
                    <a:solidFill>
                      <a:schemeClr val="lt1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136 PhD</a:t>
                </a:r>
                <a:endParaRPr sz="1600" dirty="0">
                  <a:solidFill>
                    <a:schemeClr val="lt1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42" name="Google Shape;186;p2"/>
              <p:cNvSpPr/>
              <p:nvPr/>
            </p:nvSpPr>
            <p:spPr>
              <a:xfrm>
                <a:off x="5532513" y="687600"/>
                <a:ext cx="1484700" cy="9732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400"/>
                </a:pPr>
                <a:r>
                  <a:rPr lang="pt-BR" sz="6000" dirty="0">
                    <a:solidFill>
                      <a:srgbClr val="FDC855"/>
                    </a:solidFill>
                    <a:latin typeface="Montserrat Black"/>
                    <a:ea typeface="Montserrat Black"/>
                    <a:cs typeface="Montserrat Black"/>
                    <a:sym typeface="Montserrat Black"/>
                  </a:rPr>
                  <a:t>576</a:t>
                </a:r>
                <a:endParaRPr sz="6000" dirty="0">
                  <a:solidFill>
                    <a:srgbClr val="FDC855"/>
                  </a:solidFill>
                  <a:latin typeface="Montserrat Black"/>
                  <a:ea typeface="Montserrat Black"/>
                  <a:cs typeface="Montserrat Black"/>
                  <a:sym typeface="Montserrat Black"/>
                </a:endParaRPr>
              </a:p>
            </p:txBody>
          </p:sp>
        </p:grpSp>
        <p:sp>
          <p:nvSpPr>
            <p:cNvPr id="140" name="Google Shape;187;p2"/>
            <p:cNvSpPr txBox="1"/>
            <p:nvPr/>
          </p:nvSpPr>
          <p:spPr>
            <a:xfrm>
              <a:off x="5502050" y="2505225"/>
              <a:ext cx="1987484" cy="23307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r>
                <a:rPr lang="pt-BR" sz="2333" b="1" dirty="0">
                  <a:solidFill>
                    <a:srgbClr val="FDC855"/>
                  </a:solidFill>
                  <a:latin typeface="Montserrat"/>
                  <a:ea typeface="Montserrat"/>
                  <a:cs typeface="Montserrat"/>
                  <a:sym typeface="Montserrat"/>
                </a:rPr>
                <a:t>Pesquisadores</a:t>
              </a:r>
              <a:endParaRPr sz="2333" dirty="0"/>
            </a:p>
          </p:txBody>
        </p:sp>
      </p:grpSp>
      <p:sp>
        <p:nvSpPr>
          <p:cNvPr id="143" name="Google Shape;188;p2"/>
          <p:cNvSpPr/>
          <p:nvPr/>
        </p:nvSpPr>
        <p:spPr>
          <a:xfrm>
            <a:off x="9659700" y="2871733"/>
            <a:ext cx="1394400" cy="317200"/>
          </a:xfrm>
          <a:prstGeom prst="rect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>
              <a:buClr>
                <a:schemeClr val="dk1"/>
              </a:buClr>
              <a:buSzPts val="1100"/>
            </a:pPr>
            <a:r>
              <a:rPr lang="pt-BR" sz="16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364 </a:t>
            </a:r>
            <a:r>
              <a:rPr lang="pt-BR" sz="1600" dirty="0" err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MsC</a:t>
            </a:r>
            <a:endParaRPr sz="1600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cxnSp>
        <p:nvCxnSpPr>
          <p:cNvPr id="144" name="Google Shape;189;p2"/>
          <p:cNvCxnSpPr>
            <a:stCxn id="142" idx="3"/>
            <a:endCxn id="141" idx="1"/>
          </p:cNvCxnSpPr>
          <p:nvPr/>
        </p:nvCxnSpPr>
        <p:spPr>
          <a:xfrm flipV="1">
            <a:off x="9315567" y="2592902"/>
            <a:ext cx="344133" cy="245199"/>
          </a:xfrm>
          <a:prstGeom prst="curvedConnector3">
            <a:avLst>
              <a:gd name="adj1" fmla="val 50000"/>
            </a:avLst>
          </a:prstGeom>
          <a:noFill/>
          <a:ln w="9525" cap="flat" cmpd="sng">
            <a:solidFill>
              <a:schemeClr val="lt1"/>
            </a:solidFill>
            <a:prstDash val="solid"/>
            <a:round/>
            <a:headEnd type="oval" w="med" len="med"/>
            <a:tailEnd type="none" w="med" len="med"/>
          </a:ln>
        </p:spPr>
      </p:cxnSp>
      <p:cxnSp>
        <p:nvCxnSpPr>
          <p:cNvPr id="145" name="Google Shape;190;p2"/>
          <p:cNvCxnSpPr>
            <a:stCxn id="142" idx="3"/>
            <a:endCxn id="143" idx="1"/>
          </p:cNvCxnSpPr>
          <p:nvPr/>
        </p:nvCxnSpPr>
        <p:spPr>
          <a:xfrm>
            <a:off x="9315567" y="2838100"/>
            <a:ext cx="344000" cy="192400"/>
          </a:xfrm>
          <a:prstGeom prst="curvedConnector3">
            <a:avLst>
              <a:gd name="adj1" fmla="val 50019"/>
            </a:avLst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46" name="Retângulo 145"/>
          <p:cNvSpPr/>
          <p:nvPr/>
        </p:nvSpPr>
        <p:spPr>
          <a:xfrm>
            <a:off x="7944173" y="1816888"/>
            <a:ext cx="276518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2400" dirty="0">
                <a:solidFill>
                  <a:schemeClr val="bg1"/>
                </a:solidFill>
                <a:latin typeface="Montserrat Black" panose="020B0604020202020204" charset="0"/>
              </a:rPr>
              <a:t>1.411 Empregados</a:t>
            </a:r>
          </a:p>
        </p:txBody>
      </p:sp>
      <p:sp>
        <p:nvSpPr>
          <p:cNvPr id="2" name="Retângulo 1"/>
          <p:cNvSpPr/>
          <p:nvPr/>
        </p:nvSpPr>
        <p:spPr>
          <a:xfrm>
            <a:off x="6344017" y="791906"/>
            <a:ext cx="6142988" cy="1015663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pt-BR" sz="2133" b="1" u="sng" dirty="0">
                <a:solidFill>
                  <a:schemeClr val="bg1"/>
                </a:solidFill>
                <a:latin typeface="Google Sans"/>
              </a:rPr>
              <a:t>Missão</a:t>
            </a:r>
            <a:r>
              <a:rPr lang="pt-BR" sz="2133" b="1" dirty="0">
                <a:solidFill>
                  <a:schemeClr val="bg1"/>
                </a:solidFill>
                <a:latin typeface="Google Sans"/>
              </a:rPr>
              <a:t>:</a:t>
            </a:r>
            <a:r>
              <a:rPr lang="pt-BR" sz="2400" b="1" dirty="0">
                <a:solidFill>
                  <a:schemeClr val="bg1"/>
                </a:solidFill>
                <a:latin typeface="Google Sans"/>
              </a:rPr>
              <a:t> </a:t>
            </a:r>
            <a:r>
              <a:rPr lang="pt-BR" dirty="0">
                <a:solidFill>
                  <a:schemeClr val="bg1"/>
                </a:solidFill>
              </a:rPr>
              <a:t>gerar e disseminar conhecimento </a:t>
            </a:r>
            <a:r>
              <a:rPr lang="pt-BR" dirty="0" err="1"/>
              <a:t>geocientífico</a:t>
            </a:r>
            <a:r>
              <a:rPr lang="pt-BR" dirty="0">
                <a:solidFill>
                  <a:schemeClr val="bg1"/>
                </a:solidFill>
              </a:rPr>
              <a:t> com excelência, contribuindo para o desenvolvimento sustentável do país e a melhoria da qualidade de vida da sociedade.</a:t>
            </a:r>
          </a:p>
        </p:txBody>
      </p:sp>
      <p:sp>
        <p:nvSpPr>
          <p:cNvPr id="77" name="Google Shape;87;p16"/>
          <p:cNvSpPr txBox="1"/>
          <p:nvPr/>
        </p:nvSpPr>
        <p:spPr>
          <a:xfrm>
            <a:off x="7335966" y="3572481"/>
            <a:ext cx="3718133" cy="53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r>
              <a:rPr lang="pt-BR" sz="2667" dirty="0">
                <a:solidFill>
                  <a:schemeClr val="bg1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ONDE ATUAMOS</a:t>
            </a:r>
            <a:endParaRPr sz="2667" dirty="0">
              <a:solidFill>
                <a:schemeClr val="bg1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pic>
        <p:nvPicPr>
          <p:cNvPr id="78" name="Google Shape;112;p1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9046564" y="-14603"/>
            <a:ext cx="2839536" cy="49772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7454059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49049" y="-159026"/>
            <a:ext cx="12441050" cy="7017026"/>
          </a:xfrm>
          <a:prstGeom prst="rect">
            <a:avLst/>
          </a:prstGeom>
        </p:spPr>
      </p:pic>
      <p:sp>
        <p:nvSpPr>
          <p:cNvPr id="2" name="CaixaDeTexto 1"/>
          <p:cNvSpPr txBox="1"/>
          <p:nvPr/>
        </p:nvSpPr>
        <p:spPr>
          <a:xfrm>
            <a:off x="0" y="0"/>
            <a:ext cx="6823471" cy="7489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267" dirty="0">
                <a:solidFill>
                  <a:schemeClr val="accent1">
                    <a:lumMod val="50000"/>
                  </a:schemeClr>
                </a:solidFill>
              </a:rPr>
              <a:t>OBRIGADO PELA ATENÇÃO!!!!</a:t>
            </a: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98176" y="-159026"/>
            <a:ext cx="5493825" cy="6867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36131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0" name="Google Shape;490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94" name="Google Shape;494;p14"/>
          <p:cNvGrpSpPr/>
          <p:nvPr/>
        </p:nvGrpSpPr>
        <p:grpSpPr>
          <a:xfrm>
            <a:off x="11054233" y="5944199"/>
            <a:ext cx="782800" cy="914000"/>
            <a:chOff x="8290675" y="4458149"/>
            <a:chExt cx="587100" cy="685500"/>
          </a:xfrm>
        </p:grpSpPr>
        <p:sp>
          <p:nvSpPr>
            <p:cNvPr id="495" name="Google Shape;495;p14"/>
            <p:cNvSpPr/>
            <p:nvPr/>
          </p:nvSpPr>
          <p:spPr>
            <a:xfrm>
              <a:off x="8290675" y="4458149"/>
              <a:ext cx="587100" cy="6855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>
                <a:buClr>
                  <a:srgbClr val="000000"/>
                </a:buClr>
                <a:buSzPts val="1400"/>
              </a:pPr>
              <a:endParaRPr sz="1867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496" name="Google Shape;496;p14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8390144" y="4586844"/>
              <a:ext cx="388162" cy="40020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0" name="Picture 2">
            <a:extLst>
              <a:ext uri="{FF2B5EF4-FFF2-40B4-BE49-F238E27FC236}">
                <a16:creationId xmlns:a16="http://schemas.microsoft.com/office/drawing/2014/main" id="{67C30F84-A7F4-48F5-B1DD-F0C955A189E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32" r="-151" b="4376"/>
          <a:stretch/>
        </p:blipFill>
        <p:spPr bwMode="auto">
          <a:xfrm>
            <a:off x="7376983" y="292502"/>
            <a:ext cx="4884971" cy="65654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4">
            <a:extLst>
              <a:ext uri="{FF2B5EF4-FFF2-40B4-BE49-F238E27FC236}">
                <a16:creationId xmlns:a16="http://schemas.microsoft.com/office/drawing/2014/main" id="{E74E2A71-BB7B-4E5B-ABF8-43798DA4AA6C}"/>
              </a:ext>
            </a:extLst>
          </p:cNvPr>
          <p:cNvSpPr txBox="1"/>
          <p:nvPr/>
        </p:nvSpPr>
        <p:spPr>
          <a:xfrm>
            <a:off x="9124158" y="292303"/>
            <a:ext cx="313779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</a:rPr>
              <a:t>Amazônia Azul</a:t>
            </a:r>
          </a:p>
          <a:p>
            <a:r>
              <a:rPr lang="pt-BR" sz="3200" b="1" dirty="0">
                <a:solidFill>
                  <a:schemeClr val="bg1"/>
                </a:solidFill>
              </a:rPr>
              <a:t>5.7 mi km</a:t>
            </a:r>
            <a:r>
              <a:rPr lang="pt-BR" sz="2400" b="1" dirty="0">
                <a:solidFill>
                  <a:schemeClr val="bg1"/>
                </a:solidFill>
              </a:rPr>
              <a:t>2</a:t>
            </a:r>
            <a:endParaRPr lang="en-US" sz="4267" b="1" dirty="0">
              <a:solidFill>
                <a:schemeClr val="bg1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DEFB585-3751-43DF-915C-651D763D27BA}"/>
              </a:ext>
            </a:extLst>
          </p:cNvPr>
          <p:cNvSpPr txBox="1"/>
          <p:nvPr/>
        </p:nvSpPr>
        <p:spPr>
          <a:xfrm>
            <a:off x="4243600" y="-82012"/>
            <a:ext cx="402735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</a:rPr>
              <a:t>O Grande </a:t>
            </a:r>
            <a:r>
              <a:rPr lang="en-US" sz="3200" b="1" dirty="0" err="1">
                <a:solidFill>
                  <a:schemeClr val="bg1"/>
                </a:solidFill>
              </a:rPr>
              <a:t>Desafio</a:t>
            </a:r>
            <a:endParaRPr lang="en-US" sz="3200" b="1" dirty="0">
              <a:solidFill>
                <a:schemeClr val="bg1"/>
              </a:solidFill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356626"/>
            <a:ext cx="7376983" cy="6501373"/>
          </a:xfrm>
          <a:prstGeom prst="rect">
            <a:avLst/>
          </a:prstGeom>
        </p:spPr>
      </p:pic>
      <p:sp>
        <p:nvSpPr>
          <p:cNvPr id="11" name="TextBox 13">
            <a:extLst>
              <a:ext uri="{FF2B5EF4-FFF2-40B4-BE49-F238E27FC236}">
                <a16:creationId xmlns:a16="http://schemas.microsoft.com/office/drawing/2014/main" id="{0DEFB585-3751-43DF-915C-651D763D27BA}"/>
              </a:ext>
            </a:extLst>
          </p:cNvPr>
          <p:cNvSpPr txBox="1"/>
          <p:nvPr/>
        </p:nvSpPr>
        <p:spPr>
          <a:xfrm>
            <a:off x="243840" y="4775368"/>
            <a:ext cx="360459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solidFill>
                  <a:schemeClr val="bg1"/>
                </a:solidFill>
              </a:rPr>
              <a:t>Brasil</a:t>
            </a:r>
            <a:r>
              <a:rPr lang="en-US" sz="3200" b="1" dirty="0">
                <a:solidFill>
                  <a:schemeClr val="bg1"/>
                </a:solidFill>
              </a:rPr>
              <a:t> Territorial </a:t>
            </a:r>
            <a:r>
              <a:rPr lang="pt-BR" sz="3200" b="1" dirty="0">
                <a:solidFill>
                  <a:schemeClr val="bg1"/>
                </a:solidFill>
              </a:rPr>
              <a:t>8.5 mi km2</a:t>
            </a:r>
            <a:endParaRPr lang="en-US" sz="3200" b="1" dirty="0">
              <a:solidFill>
                <a:schemeClr val="bg1"/>
              </a:solidFill>
            </a:endParaRPr>
          </a:p>
        </p:txBody>
      </p:sp>
      <p:sp>
        <p:nvSpPr>
          <p:cNvPr id="13" name="TextBox 13">
            <a:extLst>
              <a:ext uri="{FF2B5EF4-FFF2-40B4-BE49-F238E27FC236}">
                <a16:creationId xmlns:a16="http://schemas.microsoft.com/office/drawing/2014/main" id="{0DEFB585-3751-43DF-915C-651D763D27BA}"/>
              </a:ext>
            </a:extLst>
          </p:cNvPr>
          <p:cNvSpPr txBox="1"/>
          <p:nvPr/>
        </p:nvSpPr>
        <p:spPr>
          <a:xfrm>
            <a:off x="4584491" y="5242173"/>
            <a:ext cx="404570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</a:rPr>
              <a:t> </a:t>
            </a:r>
            <a:r>
              <a:rPr lang="en-US" sz="3200" b="1" dirty="0" err="1">
                <a:solidFill>
                  <a:schemeClr val="bg1"/>
                </a:solidFill>
              </a:rPr>
              <a:t>Conhecer</a:t>
            </a:r>
            <a:r>
              <a:rPr lang="en-US" sz="3200" b="1" dirty="0">
                <a:solidFill>
                  <a:schemeClr val="bg1"/>
                </a:solidFill>
              </a:rPr>
              <a:t> para </a:t>
            </a:r>
            <a:r>
              <a:rPr lang="en-US" sz="3200" b="1" dirty="0" err="1">
                <a:solidFill>
                  <a:schemeClr val="bg1"/>
                </a:solidFill>
              </a:rPr>
              <a:t>Proteger</a:t>
            </a:r>
            <a:r>
              <a:rPr lang="en-US" sz="3200" b="1" dirty="0">
                <a:solidFill>
                  <a:schemeClr val="bg1"/>
                </a:solidFill>
              </a:rPr>
              <a:t>!!</a:t>
            </a:r>
            <a:r>
              <a:rPr lang="en-US" sz="3200" b="1" dirty="0" err="1">
                <a:solidFill>
                  <a:schemeClr val="bg1"/>
                </a:solidFill>
              </a:rPr>
              <a:t>Soberânia</a:t>
            </a:r>
            <a:r>
              <a:rPr lang="en-US" sz="3200" b="1" dirty="0">
                <a:solidFill>
                  <a:schemeClr val="bg1"/>
                </a:solidFill>
              </a:rPr>
              <a:t>!!</a:t>
            </a:r>
          </a:p>
        </p:txBody>
      </p:sp>
    </p:spTree>
    <p:extLst>
      <p:ext uri="{BB962C8B-B14F-4D97-AF65-F5344CB8AC3E}">
        <p14:creationId xmlns:p14="http://schemas.microsoft.com/office/powerpoint/2010/main" val="3589385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6" name="Google Shape;196;p3"/>
          <p:cNvPicPr preferRelativeResize="0"/>
          <p:nvPr/>
        </p:nvPicPr>
        <p:blipFill rotWithShape="1">
          <a:blip r:embed="rId3">
            <a:alphaModFix/>
          </a:blip>
          <a:srcRect b="93000"/>
          <a:stretch/>
        </p:blipFill>
        <p:spPr>
          <a:xfrm flipH="1">
            <a:off x="0" y="1"/>
            <a:ext cx="12192000" cy="479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97" name="Google Shape;197;p3"/>
          <p:cNvPicPr preferRelativeResize="0"/>
          <p:nvPr/>
        </p:nvPicPr>
        <p:blipFill rotWithShape="1">
          <a:blip r:embed="rId3">
            <a:alphaModFix/>
          </a:blip>
          <a:srcRect t="93000"/>
          <a:stretch/>
        </p:blipFill>
        <p:spPr>
          <a:xfrm flipH="1">
            <a:off x="0" y="6378001"/>
            <a:ext cx="12192000" cy="479999"/>
          </a:xfrm>
          <a:prstGeom prst="rect">
            <a:avLst/>
          </a:prstGeom>
          <a:noFill/>
          <a:ln>
            <a:noFill/>
          </a:ln>
        </p:spPr>
      </p:pic>
      <p:sp>
        <p:nvSpPr>
          <p:cNvPr id="198" name="Google Shape;198;p3"/>
          <p:cNvSpPr txBox="1"/>
          <p:nvPr/>
        </p:nvSpPr>
        <p:spPr>
          <a:xfrm>
            <a:off x="6444311" y="1747588"/>
            <a:ext cx="2795452" cy="32324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lvl="0"/>
            <a:r>
              <a:rPr lang="pt-BR" sz="1467" b="1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Granito-</a:t>
            </a:r>
            <a:r>
              <a:rPr lang="pt-BR" sz="1467" b="1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greenstone</a:t>
            </a:r>
            <a:r>
              <a:rPr lang="pt-BR" sz="1467" b="1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: </a:t>
            </a:r>
            <a:r>
              <a:rPr lang="pt-BR" sz="1467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br>
              <a:rPr lang="pt-BR" sz="1467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pt-BR" sz="1467" dirty="0" err="1">
                <a:solidFill>
                  <a:srgbClr val="3B67AE"/>
                </a:solidFill>
                <a:latin typeface="Montserrat"/>
                <a:ea typeface="Montserrat"/>
                <a:cs typeface="Montserrat"/>
                <a:sym typeface="Montserrat"/>
              </a:rPr>
              <a:t>Au</a:t>
            </a:r>
            <a:r>
              <a:rPr lang="pt-BR" sz="1467" dirty="0">
                <a:solidFill>
                  <a:srgbClr val="3B67AE"/>
                </a:solidFill>
                <a:latin typeface="Montserrat"/>
                <a:ea typeface="Montserrat"/>
                <a:cs typeface="Montserrat"/>
                <a:sym typeface="Montserrat"/>
              </a:rPr>
              <a:t> | </a:t>
            </a:r>
            <a:r>
              <a:rPr lang="pt-BR" sz="1467" b="1" dirty="0" err="1">
                <a:solidFill>
                  <a:srgbClr val="3B67AE"/>
                </a:solidFill>
                <a:latin typeface="Montserrat"/>
                <a:ea typeface="Montserrat"/>
                <a:cs typeface="Montserrat"/>
                <a:sym typeface="Montserrat"/>
              </a:rPr>
              <a:t>Ni</a:t>
            </a:r>
            <a:r>
              <a:rPr lang="pt-BR" sz="1467" dirty="0">
                <a:solidFill>
                  <a:srgbClr val="3B67AE"/>
                </a:solidFill>
                <a:latin typeface="Montserrat"/>
                <a:ea typeface="Montserrat"/>
                <a:cs typeface="Montserrat"/>
                <a:sym typeface="Montserrat"/>
              </a:rPr>
              <a:t> | Fe | </a:t>
            </a:r>
            <a:r>
              <a:rPr lang="pt-BR" sz="1467" b="1" dirty="0">
                <a:solidFill>
                  <a:srgbClr val="3B67AE"/>
                </a:solidFill>
                <a:latin typeface="Montserrat"/>
                <a:ea typeface="Montserrat"/>
                <a:cs typeface="Montserrat"/>
                <a:sym typeface="Montserrat"/>
              </a:rPr>
              <a:t>Mn</a:t>
            </a:r>
            <a:r>
              <a:rPr lang="pt-BR" sz="1467" dirty="0">
                <a:solidFill>
                  <a:srgbClr val="3B67AE"/>
                </a:solidFill>
                <a:latin typeface="Montserrat"/>
                <a:ea typeface="Montserrat"/>
                <a:cs typeface="Montserrat"/>
                <a:sym typeface="Montserrat"/>
              </a:rPr>
              <a:t> | </a:t>
            </a:r>
            <a:r>
              <a:rPr lang="pt-BR" sz="1467" b="1" dirty="0">
                <a:solidFill>
                  <a:srgbClr val="3B67AE"/>
                </a:solidFill>
                <a:latin typeface="Montserrat"/>
                <a:ea typeface="Montserrat"/>
                <a:cs typeface="Montserrat"/>
                <a:sym typeface="Montserrat"/>
              </a:rPr>
              <a:t>Cu</a:t>
            </a:r>
            <a:r>
              <a:rPr lang="pt-BR" sz="1467" dirty="0">
                <a:solidFill>
                  <a:srgbClr val="3B67AE"/>
                </a:solidFill>
                <a:latin typeface="Montserrat"/>
                <a:ea typeface="Montserrat"/>
                <a:cs typeface="Montserrat"/>
                <a:sym typeface="Montserrat"/>
              </a:rPr>
              <a:t> | </a:t>
            </a:r>
            <a:r>
              <a:rPr lang="pt-BR" sz="1467" dirty="0" err="1">
                <a:solidFill>
                  <a:srgbClr val="3B67AE"/>
                </a:solidFill>
                <a:latin typeface="Montserrat"/>
                <a:ea typeface="Montserrat"/>
                <a:cs typeface="Montserrat"/>
                <a:sym typeface="Montserrat"/>
              </a:rPr>
              <a:t>Pb</a:t>
            </a:r>
            <a:r>
              <a:rPr lang="pt-BR" sz="1467" dirty="0">
                <a:solidFill>
                  <a:srgbClr val="3B67AE"/>
                </a:solidFill>
                <a:latin typeface="Montserrat"/>
                <a:ea typeface="Montserrat"/>
                <a:cs typeface="Montserrat"/>
                <a:sym typeface="Montserrat"/>
              </a:rPr>
              <a:t> | Zn</a:t>
            </a:r>
            <a:br>
              <a:rPr lang="pt-BR" sz="1467" b="1" dirty="0">
                <a:latin typeface="Montserrat"/>
                <a:ea typeface="Montserrat"/>
                <a:cs typeface="Montserrat"/>
                <a:sym typeface="Montserrat"/>
              </a:rPr>
            </a:br>
            <a:br>
              <a:rPr lang="pt-BR" sz="1467" b="1" dirty="0">
                <a:latin typeface="Montserrat"/>
                <a:ea typeface="Montserrat"/>
                <a:cs typeface="Montserrat"/>
                <a:sym typeface="Montserrat"/>
              </a:rPr>
            </a:br>
            <a:r>
              <a:rPr lang="pt-BR" sz="1467" b="1" dirty="0">
                <a:latin typeface="Montserrat"/>
                <a:ea typeface="Montserrat"/>
                <a:cs typeface="Montserrat"/>
                <a:sym typeface="Montserrat"/>
              </a:rPr>
              <a:t>Arcos magmáticos e bacias </a:t>
            </a:r>
            <a:r>
              <a:rPr lang="pt-BR" sz="1467" b="1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associadas:</a:t>
            </a:r>
            <a:br>
              <a:rPr lang="pt-BR" sz="1467" dirty="0">
                <a:latin typeface="Montserrat"/>
                <a:ea typeface="Montserrat"/>
                <a:cs typeface="Montserrat"/>
                <a:sym typeface="Montserrat"/>
              </a:rPr>
            </a:br>
            <a:r>
              <a:rPr lang="pt-BR" sz="1467" b="1" dirty="0">
                <a:solidFill>
                  <a:srgbClr val="3B67AE"/>
                </a:solidFill>
                <a:latin typeface="Montserrat"/>
                <a:ea typeface="Montserrat"/>
                <a:cs typeface="Montserrat"/>
                <a:sym typeface="Montserrat"/>
              </a:rPr>
              <a:t>Cu</a:t>
            </a:r>
            <a:r>
              <a:rPr lang="pt-BR" sz="1467" dirty="0">
                <a:solidFill>
                  <a:srgbClr val="3B67AE"/>
                </a:solidFill>
                <a:latin typeface="Montserrat"/>
                <a:ea typeface="Montserrat"/>
                <a:cs typeface="Montserrat"/>
                <a:sym typeface="Montserrat"/>
              </a:rPr>
              <a:t> | </a:t>
            </a:r>
            <a:r>
              <a:rPr lang="pt-BR" sz="1467" dirty="0" err="1">
                <a:solidFill>
                  <a:srgbClr val="3B67AE"/>
                </a:solidFill>
                <a:latin typeface="Montserrat"/>
                <a:ea typeface="Montserrat"/>
                <a:cs typeface="Montserrat"/>
                <a:sym typeface="Montserrat"/>
              </a:rPr>
              <a:t>Au</a:t>
            </a:r>
            <a:r>
              <a:rPr lang="pt-BR" sz="1467" dirty="0">
                <a:solidFill>
                  <a:srgbClr val="3B67AE"/>
                </a:solidFill>
                <a:latin typeface="Montserrat"/>
                <a:ea typeface="Montserrat"/>
                <a:cs typeface="Montserrat"/>
                <a:sym typeface="Montserrat"/>
              </a:rPr>
              <a:t> | </a:t>
            </a:r>
            <a:r>
              <a:rPr lang="pt-BR" sz="1467" b="1" dirty="0" err="1">
                <a:solidFill>
                  <a:srgbClr val="3B67AE"/>
                </a:solidFill>
                <a:latin typeface="Montserrat"/>
                <a:ea typeface="Montserrat"/>
                <a:cs typeface="Montserrat"/>
                <a:sym typeface="Montserrat"/>
              </a:rPr>
              <a:t>Mo</a:t>
            </a:r>
            <a:r>
              <a:rPr lang="pt-BR" sz="1467" dirty="0">
                <a:solidFill>
                  <a:srgbClr val="3B67AE"/>
                </a:solidFill>
                <a:latin typeface="Montserrat"/>
                <a:ea typeface="Montserrat"/>
                <a:cs typeface="Montserrat"/>
                <a:sym typeface="Montserrat"/>
              </a:rPr>
              <a:t> | </a:t>
            </a:r>
            <a:r>
              <a:rPr lang="pt-BR" sz="1467" b="1" dirty="0">
                <a:solidFill>
                  <a:srgbClr val="3B67AE"/>
                </a:solidFill>
                <a:latin typeface="Montserrat"/>
                <a:ea typeface="Montserrat"/>
                <a:cs typeface="Montserrat"/>
                <a:sym typeface="Montserrat"/>
              </a:rPr>
              <a:t>W</a:t>
            </a:r>
            <a:endParaRPr sz="1467" b="1" dirty="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>
              <a:spcBef>
                <a:spcPts val="200"/>
              </a:spcBef>
            </a:pPr>
            <a:br>
              <a:rPr lang="pt-BR" sz="1467" b="1" dirty="0">
                <a:latin typeface="Montserrat"/>
                <a:ea typeface="Montserrat"/>
                <a:cs typeface="Montserrat"/>
                <a:sym typeface="Montserrat"/>
              </a:rPr>
            </a:br>
            <a:r>
              <a:rPr lang="pt-BR" sz="1467" b="1" dirty="0">
                <a:latin typeface="Montserrat"/>
                <a:ea typeface="Montserrat"/>
                <a:cs typeface="Montserrat"/>
                <a:sym typeface="Montserrat"/>
              </a:rPr>
              <a:t>Cinturões m</a:t>
            </a:r>
            <a:r>
              <a:rPr lang="pt-BR" sz="1467" b="1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oveis: </a:t>
            </a:r>
            <a:br>
              <a:rPr lang="pt-BR" sz="1467" dirty="0">
                <a:solidFill>
                  <a:srgbClr val="3B67AE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pt-BR" sz="1467" dirty="0" err="1">
                <a:solidFill>
                  <a:srgbClr val="3B67AE"/>
                </a:solidFill>
                <a:latin typeface="Montserrat"/>
                <a:ea typeface="Montserrat"/>
                <a:cs typeface="Montserrat"/>
                <a:sym typeface="Montserrat"/>
              </a:rPr>
              <a:t>Au</a:t>
            </a:r>
            <a:r>
              <a:rPr lang="pt-BR" sz="1467" dirty="0">
                <a:solidFill>
                  <a:srgbClr val="3B67AE"/>
                </a:solidFill>
                <a:latin typeface="Montserrat"/>
                <a:ea typeface="Montserrat"/>
                <a:cs typeface="Montserrat"/>
                <a:sym typeface="Montserrat"/>
              </a:rPr>
              <a:t> | Ag | </a:t>
            </a:r>
            <a:r>
              <a:rPr lang="pt-BR" sz="1467" b="1" dirty="0" err="1">
                <a:solidFill>
                  <a:srgbClr val="3B67AE"/>
                </a:solidFill>
                <a:latin typeface="Montserrat"/>
                <a:ea typeface="Montserrat"/>
                <a:cs typeface="Montserrat"/>
                <a:sym typeface="Montserrat"/>
              </a:rPr>
              <a:t>Graphite</a:t>
            </a:r>
            <a:endParaRPr sz="1467" b="1" dirty="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>
              <a:spcBef>
                <a:spcPts val="200"/>
              </a:spcBef>
            </a:pPr>
            <a:br>
              <a:rPr lang="pt-BR" sz="1467" dirty="0">
                <a:latin typeface="Montserrat"/>
                <a:ea typeface="Montserrat"/>
                <a:cs typeface="Montserrat"/>
                <a:sym typeface="Montserrat"/>
              </a:rPr>
            </a:br>
            <a:r>
              <a:rPr lang="pt-BR" sz="1467" b="1" dirty="0" err="1">
                <a:latin typeface="Montserrat"/>
                <a:ea typeface="Montserrat"/>
                <a:cs typeface="Montserrat"/>
                <a:sym typeface="Montserrat"/>
              </a:rPr>
              <a:t>Rifts</a:t>
            </a:r>
            <a:r>
              <a:rPr lang="pt-BR" sz="1467" b="1" dirty="0">
                <a:latin typeface="Montserrat"/>
                <a:ea typeface="Montserrat"/>
                <a:cs typeface="Montserrat"/>
                <a:sym typeface="Montserrat"/>
              </a:rPr>
              <a:t> Continentais :</a:t>
            </a:r>
            <a:br>
              <a:rPr lang="pt-BR" sz="1467" dirty="0">
                <a:latin typeface="Montserrat"/>
                <a:ea typeface="Montserrat"/>
                <a:cs typeface="Montserrat"/>
                <a:sym typeface="Montserrat"/>
              </a:rPr>
            </a:br>
            <a:r>
              <a:rPr lang="pt-BR" sz="1467" b="1" dirty="0">
                <a:solidFill>
                  <a:srgbClr val="3B67AE"/>
                </a:solidFill>
                <a:latin typeface="Montserrat"/>
                <a:ea typeface="Montserrat"/>
                <a:cs typeface="Montserrat"/>
                <a:sym typeface="Montserrat"/>
              </a:rPr>
              <a:t>Sn</a:t>
            </a:r>
            <a:r>
              <a:rPr lang="pt-BR" sz="1467" dirty="0">
                <a:solidFill>
                  <a:srgbClr val="3B67AE"/>
                </a:solidFill>
                <a:latin typeface="Montserrat"/>
                <a:ea typeface="Montserrat"/>
                <a:cs typeface="Montserrat"/>
                <a:sym typeface="Montserrat"/>
              </a:rPr>
              <a:t> | </a:t>
            </a:r>
            <a:r>
              <a:rPr lang="pt-BR" sz="1467" b="1" dirty="0">
                <a:solidFill>
                  <a:srgbClr val="3B67AE"/>
                </a:solidFill>
                <a:latin typeface="Montserrat"/>
                <a:ea typeface="Montserrat"/>
                <a:cs typeface="Montserrat"/>
                <a:sym typeface="Montserrat"/>
              </a:rPr>
              <a:t>Cu</a:t>
            </a:r>
            <a:r>
              <a:rPr lang="pt-BR" sz="1467" dirty="0">
                <a:solidFill>
                  <a:srgbClr val="3B67AE"/>
                </a:solidFill>
                <a:latin typeface="Montserrat"/>
                <a:ea typeface="Montserrat"/>
                <a:cs typeface="Montserrat"/>
                <a:sym typeface="Montserrat"/>
              </a:rPr>
              <a:t> | </a:t>
            </a:r>
            <a:r>
              <a:rPr lang="pt-BR" sz="1467" dirty="0" err="1">
                <a:solidFill>
                  <a:srgbClr val="3B67AE"/>
                </a:solidFill>
                <a:latin typeface="Montserrat"/>
                <a:ea typeface="Montserrat"/>
                <a:cs typeface="Montserrat"/>
                <a:sym typeface="Montserrat"/>
              </a:rPr>
              <a:t>Au</a:t>
            </a:r>
            <a:r>
              <a:rPr lang="pt-BR" sz="1467" dirty="0">
                <a:solidFill>
                  <a:srgbClr val="3B67AE"/>
                </a:solidFill>
                <a:latin typeface="Montserrat"/>
                <a:ea typeface="Montserrat"/>
                <a:cs typeface="Montserrat"/>
                <a:sym typeface="Montserrat"/>
              </a:rPr>
              <a:t> | </a:t>
            </a:r>
            <a:r>
              <a:rPr lang="pt-BR" sz="1467" b="1" dirty="0" err="1">
                <a:solidFill>
                  <a:srgbClr val="3B67AE"/>
                </a:solidFill>
                <a:latin typeface="Montserrat"/>
                <a:ea typeface="Montserrat"/>
                <a:cs typeface="Montserrat"/>
                <a:sym typeface="Montserrat"/>
              </a:rPr>
              <a:t>Ni</a:t>
            </a:r>
            <a:r>
              <a:rPr lang="pt-BR" sz="1467" dirty="0">
                <a:solidFill>
                  <a:srgbClr val="3B67AE"/>
                </a:solidFill>
                <a:latin typeface="Montserrat"/>
                <a:ea typeface="Montserrat"/>
                <a:cs typeface="Montserrat"/>
                <a:sym typeface="Montserrat"/>
              </a:rPr>
              <a:t> | Zn | </a:t>
            </a:r>
            <a:r>
              <a:rPr lang="pt-BR" sz="1467" b="1" dirty="0">
                <a:solidFill>
                  <a:srgbClr val="3B67AE"/>
                </a:solidFill>
                <a:latin typeface="Montserrat"/>
                <a:ea typeface="Montserrat"/>
                <a:cs typeface="Montserrat"/>
                <a:sym typeface="Montserrat"/>
              </a:rPr>
              <a:t>Bi</a:t>
            </a:r>
            <a:r>
              <a:rPr lang="pt-BR" sz="1467" dirty="0">
                <a:solidFill>
                  <a:srgbClr val="3B67AE"/>
                </a:solidFill>
                <a:latin typeface="Montserrat"/>
                <a:ea typeface="Montserrat"/>
                <a:cs typeface="Montserrat"/>
                <a:sym typeface="Montserrat"/>
              </a:rPr>
              <a:t> | </a:t>
            </a:r>
            <a:r>
              <a:rPr lang="pt-BR" sz="1467" b="1" dirty="0">
                <a:solidFill>
                  <a:srgbClr val="3B67AE"/>
                </a:solidFill>
                <a:latin typeface="Montserrat"/>
                <a:ea typeface="Montserrat"/>
                <a:cs typeface="Montserrat"/>
                <a:sym typeface="Montserrat"/>
              </a:rPr>
              <a:t>U</a:t>
            </a:r>
            <a:r>
              <a:rPr lang="pt-BR" sz="1467" dirty="0">
                <a:solidFill>
                  <a:srgbClr val="3B67AE"/>
                </a:solidFill>
                <a:latin typeface="Montserrat"/>
                <a:ea typeface="Montserrat"/>
                <a:cs typeface="Montserrat"/>
                <a:sym typeface="Montserrat"/>
              </a:rPr>
              <a:t> | </a:t>
            </a:r>
            <a:r>
              <a:rPr lang="pt-BR" sz="1467" b="1" dirty="0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rPr>
              <a:t>REE</a:t>
            </a:r>
            <a:endParaRPr sz="1200" dirty="0">
              <a:solidFill>
                <a:srgbClr val="FF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99" name="Google Shape;199;p3"/>
          <p:cNvSpPr txBox="1"/>
          <p:nvPr/>
        </p:nvSpPr>
        <p:spPr>
          <a:xfrm>
            <a:off x="6559584" y="581118"/>
            <a:ext cx="5710794" cy="7940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>
              <a:lnSpc>
                <a:spcPct val="80000"/>
              </a:lnSpc>
              <a:buClr>
                <a:srgbClr val="000000"/>
              </a:buClr>
              <a:buSzPts val="1800"/>
            </a:pPr>
            <a:r>
              <a:rPr lang="pt-BR" sz="3200" b="1" dirty="0">
                <a:solidFill>
                  <a:srgbClr val="3B67AE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DIVERSIDA DE GEOLÓGICA DIFERENCIADA</a:t>
            </a:r>
            <a:endParaRPr sz="3200" b="1" dirty="0">
              <a:solidFill>
                <a:srgbClr val="3B67AE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sp>
        <p:nvSpPr>
          <p:cNvPr id="203" name="Google Shape;203;p3"/>
          <p:cNvSpPr txBox="1"/>
          <p:nvPr/>
        </p:nvSpPr>
        <p:spPr>
          <a:xfrm>
            <a:off x="9126578" y="1747588"/>
            <a:ext cx="3065422" cy="39610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>
              <a:spcBef>
                <a:spcPts val="200"/>
              </a:spcBef>
            </a:pPr>
            <a:r>
              <a:rPr lang="pt-BR" sz="1467" b="1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Ophiolitos</a:t>
            </a:r>
            <a:r>
              <a:rPr lang="pt-BR" sz="1467" b="1" dirty="0">
                <a:latin typeface="Montserrat"/>
                <a:ea typeface="Montserrat"/>
                <a:cs typeface="Montserrat"/>
                <a:sym typeface="Montserrat"/>
              </a:rPr>
              <a:t> e </a:t>
            </a:r>
            <a:r>
              <a:rPr lang="pt-BR" sz="1467" b="1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plutons</a:t>
            </a:r>
            <a:r>
              <a:rPr lang="pt-BR" sz="1467" b="1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pt-BR" sz="1467" b="1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mafico-ultramafico</a:t>
            </a:r>
            <a:r>
              <a:rPr lang="pt-BR" sz="1467" b="1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:</a:t>
            </a:r>
            <a:br>
              <a:rPr lang="pt-BR" sz="1467" dirty="0">
                <a:latin typeface="Montserrat"/>
                <a:ea typeface="Montserrat"/>
                <a:cs typeface="Montserrat"/>
                <a:sym typeface="Montserrat"/>
              </a:rPr>
            </a:br>
            <a:r>
              <a:rPr lang="pt-BR" sz="1467" b="1" dirty="0" err="1">
                <a:solidFill>
                  <a:srgbClr val="3B67AE"/>
                </a:solidFill>
                <a:latin typeface="Montserrat"/>
                <a:ea typeface="Montserrat"/>
                <a:cs typeface="Montserrat"/>
                <a:sym typeface="Montserrat"/>
              </a:rPr>
              <a:t>Ni</a:t>
            </a:r>
            <a:r>
              <a:rPr lang="pt-BR" sz="1467" dirty="0">
                <a:solidFill>
                  <a:srgbClr val="3B67AE"/>
                </a:solidFill>
                <a:latin typeface="Montserrat"/>
                <a:ea typeface="Montserrat"/>
                <a:cs typeface="Montserrat"/>
                <a:sym typeface="Montserrat"/>
              </a:rPr>
              <a:t> | </a:t>
            </a:r>
            <a:r>
              <a:rPr lang="pt-BR" sz="1467" b="1" dirty="0" err="1">
                <a:solidFill>
                  <a:srgbClr val="3B67AE"/>
                </a:solidFill>
                <a:latin typeface="Montserrat"/>
                <a:ea typeface="Montserrat"/>
                <a:cs typeface="Montserrat"/>
                <a:sym typeface="Montserrat"/>
              </a:rPr>
              <a:t>Co</a:t>
            </a:r>
            <a:r>
              <a:rPr lang="pt-BR" sz="1467" dirty="0">
                <a:solidFill>
                  <a:srgbClr val="3B67AE"/>
                </a:solidFill>
                <a:latin typeface="Montserrat"/>
                <a:ea typeface="Montserrat"/>
                <a:cs typeface="Montserrat"/>
                <a:sym typeface="Montserrat"/>
              </a:rPr>
              <a:t> | </a:t>
            </a:r>
            <a:r>
              <a:rPr lang="pt-BR" sz="1467" b="1" dirty="0">
                <a:solidFill>
                  <a:srgbClr val="3B67AE"/>
                </a:solidFill>
                <a:latin typeface="Montserrat"/>
                <a:ea typeface="Montserrat"/>
                <a:cs typeface="Montserrat"/>
                <a:sym typeface="Montserrat"/>
              </a:rPr>
              <a:t>Cr</a:t>
            </a:r>
            <a:r>
              <a:rPr lang="pt-BR" sz="1467" dirty="0">
                <a:solidFill>
                  <a:srgbClr val="3B67AE"/>
                </a:solidFill>
                <a:latin typeface="Montserrat"/>
                <a:ea typeface="Montserrat"/>
                <a:cs typeface="Montserrat"/>
                <a:sym typeface="Montserrat"/>
              </a:rPr>
              <a:t> | </a:t>
            </a:r>
            <a:r>
              <a:rPr lang="pt-BR" sz="1467" b="1" dirty="0">
                <a:solidFill>
                  <a:srgbClr val="3B67AE"/>
                </a:solidFill>
                <a:latin typeface="Montserrat"/>
                <a:ea typeface="Montserrat"/>
                <a:cs typeface="Montserrat"/>
                <a:sym typeface="Montserrat"/>
              </a:rPr>
              <a:t>Ti</a:t>
            </a:r>
            <a:r>
              <a:rPr lang="pt-BR" sz="1467" dirty="0">
                <a:solidFill>
                  <a:srgbClr val="3B67AE"/>
                </a:solidFill>
                <a:latin typeface="Montserrat"/>
                <a:ea typeface="Montserrat"/>
                <a:cs typeface="Montserrat"/>
                <a:sym typeface="Montserrat"/>
              </a:rPr>
              <a:t> | </a:t>
            </a:r>
            <a:r>
              <a:rPr lang="pt-BR" sz="1467" b="1" dirty="0">
                <a:solidFill>
                  <a:srgbClr val="3B67AE"/>
                </a:solidFill>
                <a:latin typeface="Montserrat"/>
                <a:ea typeface="Montserrat"/>
                <a:cs typeface="Montserrat"/>
                <a:sym typeface="Montserrat"/>
              </a:rPr>
              <a:t>V</a:t>
            </a:r>
            <a:r>
              <a:rPr lang="pt-BR" sz="1467" dirty="0">
                <a:solidFill>
                  <a:srgbClr val="3B67AE"/>
                </a:solidFill>
                <a:latin typeface="Montserrat"/>
                <a:ea typeface="Montserrat"/>
                <a:cs typeface="Montserrat"/>
                <a:sym typeface="Montserrat"/>
              </a:rPr>
              <a:t> | </a:t>
            </a:r>
            <a:r>
              <a:rPr lang="pt-BR" sz="1467" b="1" dirty="0">
                <a:solidFill>
                  <a:srgbClr val="3B67AE"/>
                </a:solidFill>
                <a:latin typeface="Montserrat"/>
                <a:ea typeface="Montserrat"/>
                <a:cs typeface="Montserrat"/>
                <a:sym typeface="Montserrat"/>
              </a:rPr>
              <a:t>Cu</a:t>
            </a:r>
            <a:r>
              <a:rPr lang="pt-BR" sz="1467" dirty="0">
                <a:solidFill>
                  <a:srgbClr val="3B67AE"/>
                </a:solidFill>
                <a:latin typeface="Montserrat"/>
                <a:ea typeface="Montserrat"/>
                <a:cs typeface="Montserrat"/>
                <a:sym typeface="Montserrat"/>
              </a:rPr>
              <a:t> | </a:t>
            </a:r>
            <a:r>
              <a:rPr lang="pt-BR" sz="1467" b="1" dirty="0">
                <a:solidFill>
                  <a:srgbClr val="3B67AE"/>
                </a:solidFill>
                <a:latin typeface="Montserrat"/>
                <a:ea typeface="Montserrat"/>
                <a:cs typeface="Montserrat"/>
                <a:sym typeface="Montserrat"/>
              </a:rPr>
              <a:t>PGE</a:t>
            </a:r>
            <a:endParaRPr sz="1467" b="1" dirty="0">
              <a:solidFill>
                <a:srgbClr val="3B67AE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>
              <a:spcBef>
                <a:spcPts val="200"/>
              </a:spcBef>
            </a:pPr>
            <a:br>
              <a:rPr lang="pt-BR" sz="1467" dirty="0">
                <a:latin typeface="Montserrat"/>
                <a:ea typeface="Montserrat"/>
                <a:cs typeface="Montserrat"/>
                <a:sym typeface="Montserrat"/>
              </a:rPr>
            </a:br>
            <a:r>
              <a:rPr lang="pt-BR" sz="1467" b="1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LIP – Grandes Províncias ígneas:</a:t>
            </a:r>
            <a:br>
              <a:rPr lang="pt-BR" sz="1467" dirty="0">
                <a:latin typeface="Montserrat"/>
                <a:ea typeface="Montserrat"/>
                <a:cs typeface="Montserrat"/>
                <a:sym typeface="Montserrat"/>
              </a:rPr>
            </a:br>
            <a:r>
              <a:rPr lang="pt-BR" sz="1467" dirty="0" err="1">
                <a:solidFill>
                  <a:srgbClr val="3B67AE"/>
                </a:solidFill>
                <a:latin typeface="Montserrat"/>
                <a:ea typeface="Montserrat"/>
                <a:cs typeface="Montserrat"/>
                <a:sym typeface="Montserrat"/>
              </a:rPr>
              <a:t>Au</a:t>
            </a:r>
            <a:r>
              <a:rPr lang="pt-BR" sz="1467" dirty="0">
                <a:solidFill>
                  <a:srgbClr val="3B67AE"/>
                </a:solidFill>
                <a:latin typeface="Montserrat"/>
                <a:ea typeface="Montserrat"/>
                <a:cs typeface="Montserrat"/>
                <a:sym typeface="Montserrat"/>
              </a:rPr>
              <a:t> | </a:t>
            </a:r>
            <a:r>
              <a:rPr lang="pt-BR" sz="1467" b="1" dirty="0">
                <a:solidFill>
                  <a:srgbClr val="3B67AE"/>
                </a:solidFill>
                <a:latin typeface="Montserrat"/>
                <a:ea typeface="Montserrat"/>
                <a:cs typeface="Montserrat"/>
                <a:sym typeface="Montserrat"/>
              </a:rPr>
              <a:t>Cu</a:t>
            </a:r>
            <a:r>
              <a:rPr lang="pt-BR" sz="1467" dirty="0">
                <a:solidFill>
                  <a:srgbClr val="3B67AE"/>
                </a:solidFill>
                <a:latin typeface="Montserrat"/>
                <a:ea typeface="Montserrat"/>
                <a:cs typeface="Montserrat"/>
                <a:sym typeface="Montserrat"/>
              </a:rPr>
              <a:t> | </a:t>
            </a:r>
            <a:r>
              <a:rPr lang="pt-BR" sz="1467" b="1" dirty="0" err="1">
                <a:solidFill>
                  <a:srgbClr val="3B67AE"/>
                </a:solidFill>
                <a:latin typeface="Montserrat"/>
                <a:ea typeface="Montserrat"/>
                <a:cs typeface="Montserrat"/>
                <a:sym typeface="Montserrat"/>
              </a:rPr>
              <a:t>Mo</a:t>
            </a:r>
            <a:r>
              <a:rPr lang="pt-BR" sz="1467" dirty="0">
                <a:solidFill>
                  <a:srgbClr val="3B67AE"/>
                </a:solidFill>
                <a:latin typeface="Montserrat"/>
                <a:ea typeface="Montserrat"/>
                <a:cs typeface="Montserrat"/>
                <a:sym typeface="Montserrat"/>
              </a:rPr>
              <a:t> | </a:t>
            </a:r>
            <a:r>
              <a:rPr lang="pt-BR" sz="1467" b="1" dirty="0">
                <a:solidFill>
                  <a:srgbClr val="3B67AE"/>
                </a:solidFill>
                <a:latin typeface="Montserrat"/>
                <a:ea typeface="Montserrat"/>
                <a:cs typeface="Montserrat"/>
                <a:sym typeface="Montserrat"/>
              </a:rPr>
              <a:t>W</a:t>
            </a:r>
            <a:r>
              <a:rPr lang="pt-BR" sz="1467" dirty="0">
                <a:solidFill>
                  <a:srgbClr val="3B67AE"/>
                </a:solidFill>
                <a:latin typeface="Montserrat"/>
                <a:ea typeface="Montserrat"/>
                <a:cs typeface="Montserrat"/>
                <a:sym typeface="Montserrat"/>
              </a:rPr>
              <a:t> | </a:t>
            </a:r>
            <a:r>
              <a:rPr lang="pt-BR" sz="1467" b="1" dirty="0">
                <a:solidFill>
                  <a:srgbClr val="3B67AE"/>
                </a:solidFill>
                <a:latin typeface="Montserrat"/>
                <a:ea typeface="Montserrat"/>
                <a:cs typeface="Montserrat"/>
                <a:sym typeface="Montserrat"/>
              </a:rPr>
              <a:t>Sn</a:t>
            </a:r>
            <a:r>
              <a:rPr lang="pt-BR" sz="1467" dirty="0">
                <a:solidFill>
                  <a:srgbClr val="3B67AE"/>
                </a:solidFill>
                <a:latin typeface="Montserrat"/>
                <a:ea typeface="Montserrat"/>
                <a:cs typeface="Montserrat"/>
                <a:sym typeface="Montserrat"/>
              </a:rPr>
              <a:t> | </a:t>
            </a:r>
            <a:r>
              <a:rPr lang="pt-BR" sz="1467" b="1" dirty="0">
                <a:solidFill>
                  <a:srgbClr val="3B67AE"/>
                </a:solidFill>
                <a:latin typeface="Montserrat"/>
                <a:ea typeface="Montserrat"/>
                <a:cs typeface="Montserrat"/>
                <a:sym typeface="Montserrat"/>
              </a:rPr>
              <a:t>Bi</a:t>
            </a:r>
            <a:r>
              <a:rPr lang="pt-BR" sz="1467" dirty="0">
                <a:solidFill>
                  <a:srgbClr val="3B67AE"/>
                </a:solidFill>
                <a:latin typeface="Montserrat"/>
                <a:ea typeface="Montserrat"/>
                <a:cs typeface="Montserrat"/>
                <a:sym typeface="Montserrat"/>
              </a:rPr>
              <a:t> | </a:t>
            </a:r>
            <a:r>
              <a:rPr lang="pt-BR" sz="1467" b="1" dirty="0">
                <a:solidFill>
                  <a:srgbClr val="3B67AE"/>
                </a:solidFill>
                <a:latin typeface="Montserrat"/>
                <a:ea typeface="Montserrat"/>
                <a:cs typeface="Montserrat"/>
                <a:sym typeface="Montserrat"/>
              </a:rPr>
              <a:t>U</a:t>
            </a:r>
            <a:r>
              <a:rPr lang="pt-BR" sz="1467" dirty="0">
                <a:solidFill>
                  <a:srgbClr val="3B67AE"/>
                </a:solidFill>
                <a:latin typeface="Montserrat"/>
                <a:ea typeface="Montserrat"/>
                <a:cs typeface="Montserrat"/>
                <a:sym typeface="Montserrat"/>
              </a:rPr>
              <a:t> | </a:t>
            </a:r>
            <a:r>
              <a:rPr lang="pt-BR" sz="1467" b="1" dirty="0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rPr>
              <a:t>REE</a:t>
            </a:r>
            <a:endParaRPr sz="1467" b="1" dirty="0">
              <a:solidFill>
                <a:srgbClr val="FF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>
              <a:spcBef>
                <a:spcPts val="200"/>
              </a:spcBef>
            </a:pPr>
            <a:br>
              <a:rPr lang="pt-BR" sz="1467" dirty="0">
                <a:latin typeface="Montserrat"/>
                <a:ea typeface="Montserrat"/>
                <a:cs typeface="Montserrat"/>
                <a:sym typeface="Montserrat"/>
              </a:rPr>
            </a:br>
            <a:r>
              <a:rPr lang="pt-BR" sz="1467" b="1" dirty="0">
                <a:latin typeface="Montserrat"/>
                <a:ea typeface="Montserrat"/>
                <a:cs typeface="Montserrat"/>
                <a:sym typeface="Montserrat"/>
              </a:rPr>
              <a:t>Bacias Sedimentares </a:t>
            </a:r>
            <a:r>
              <a:rPr lang="pt-BR" sz="1467" b="1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Intracratonicas</a:t>
            </a:r>
            <a:r>
              <a:rPr lang="pt-BR" sz="1467" b="1" dirty="0">
                <a:latin typeface="Montserrat"/>
                <a:ea typeface="Montserrat"/>
                <a:cs typeface="Montserrat"/>
                <a:sym typeface="Montserrat"/>
              </a:rPr>
              <a:t> :</a:t>
            </a:r>
            <a:br>
              <a:rPr lang="pt-BR" sz="1467" dirty="0">
                <a:latin typeface="Montserrat"/>
                <a:ea typeface="Montserrat"/>
                <a:cs typeface="Montserrat"/>
                <a:sym typeface="Montserrat"/>
              </a:rPr>
            </a:br>
            <a:r>
              <a:rPr lang="pt-BR" sz="1467" b="1" dirty="0">
                <a:solidFill>
                  <a:srgbClr val="3B67AE"/>
                </a:solidFill>
                <a:latin typeface="Montserrat"/>
                <a:ea typeface="Montserrat"/>
                <a:cs typeface="Montserrat"/>
                <a:sym typeface="Montserrat"/>
              </a:rPr>
              <a:t>P</a:t>
            </a:r>
            <a:r>
              <a:rPr lang="pt-BR" sz="1467" dirty="0">
                <a:solidFill>
                  <a:srgbClr val="3B67AE"/>
                </a:solidFill>
                <a:latin typeface="Montserrat"/>
                <a:ea typeface="Montserrat"/>
                <a:cs typeface="Montserrat"/>
                <a:sym typeface="Montserrat"/>
              </a:rPr>
              <a:t> | </a:t>
            </a:r>
            <a:r>
              <a:rPr lang="pt-BR" sz="1467" b="1" dirty="0">
                <a:solidFill>
                  <a:srgbClr val="3B67AE"/>
                </a:solidFill>
                <a:latin typeface="Montserrat"/>
                <a:ea typeface="Montserrat"/>
                <a:cs typeface="Montserrat"/>
                <a:sym typeface="Montserrat"/>
              </a:rPr>
              <a:t>K</a:t>
            </a:r>
            <a:r>
              <a:rPr lang="pt-BR" sz="1467" dirty="0">
                <a:solidFill>
                  <a:srgbClr val="3B67AE"/>
                </a:solidFill>
                <a:latin typeface="Montserrat"/>
                <a:ea typeface="Montserrat"/>
                <a:cs typeface="Montserrat"/>
                <a:sym typeface="Montserrat"/>
              </a:rPr>
              <a:t> | </a:t>
            </a:r>
            <a:r>
              <a:rPr lang="pt-BR" sz="1467" dirty="0" err="1">
                <a:solidFill>
                  <a:srgbClr val="3B67AE"/>
                </a:solidFill>
                <a:latin typeface="Montserrat"/>
                <a:ea typeface="Montserrat"/>
                <a:cs typeface="Montserrat"/>
                <a:sym typeface="Montserrat"/>
              </a:rPr>
              <a:t>Coal</a:t>
            </a:r>
            <a:r>
              <a:rPr lang="pt-BR" sz="1467" dirty="0">
                <a:solidFill>
                  <a:srgbClr val="3B67AE"/>
                </a:solidFill>
                <a:latin typeface="Montserrat"/>
                <a:ea typeface="Montserrat"/>
                <a:cs typeface="Montserrat"/>
                <a:sym typeface="Montserrat"/>
              </a:rPr>
              <a:t> | </a:t>
            </a:r>
            <a:r>
              <a:rPr lang="pt-BR" sz="1467" b="1" dirty="0">
                <a:solidFill>
                  <a:srgbClr val="3B67AE"/>
                </a:solidFill>
                <a:latin typeface="Montserrat"/>
                <a:ea typeface="Montserrat"/>
                <a:cs typeface="Montserrat"/>
                <a:sym typeface="Montserrat"/>
              </a:rPr>
              <a:t>U</a:t>
            </a:r>
            <a:endParaRPr sz="1467" b="1" dirty="0">
              <a:solidFill>
                <a:srgbClr val="3B67AE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>
              <a:spcBef>
                <a:spcPts val="200"/>
              </a:spcBef>
            </a:pPr>
            <a:br>
              <a:rPr lang="pt-BR" sz="1467" dirty="0">
                <a:latin typeface="Montserrat"/>
                <a:ea typeface="Montserrat"/>
                <a:cs typeface="Montserrat"/>
                <a:sym typeface="Montserrat"/>
              </a:rPr>
            </a:br>
            <a:r>
              <a:rPr lang="pt-BR" sz="1467" b="1" dirty="0">
                <a:latin typeface="Montserrat"/>
                <a:ea typeface="Montserrat"/>
                <a:cs typeface="Montserrat"/>
                <a:sym typeface="Montserrat"/>
              </a:rPr>
              <a:t>Magmatismo Alcalino </a:t>
            </a:r>
            <a:r>
              <a:rPr lang="pt-BR" sz="1467" b="1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Intraplaca:</a:t>
            </a:r>
            <a:br>
              <a:rPr lang="pt-BR" sz="1467" dirty="0">
                <a:solidFill>
                  <a:srgbClr val="3B67AE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pt-BR" sz="1467" b="1" dirty="0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rPr>
              <a:t>REE</a:t>
            </a:r>
            <a:r>
              <a:rPr lang="pt-BR" sz="1467" dirty="0">
                <a:solidFill>
                  <a:srgbClr val="3B67AE"/>
                </a:solidFill>
                <a:latin typeface="Montserrat"/>
                <a:ea typeface="Montserrat"/>
                <a:cs typeface="Montserrat"/>
                <a:sym typeface="Montserrat"/>
              </a:rPr>
              <a:t> | </a:t>
            </a:r>
            <a:r>
              <a:rPr lang="pt-BR" sz="1467" b="1" dirty="0">
                <a:solidFill>
                  <a:srgbClr val="3B67AE"/>
                </a:solidFill>
                <a:latin typeface="Montserrat"/>
                <a:ea typeface="Montserrat"/>
                <a:cs typeface="Montserrat"/>
                <a:sym typeface="Montserrat"/>
              </a:rPr>
              <a:t>U</a:t>
            </a:r>
            <a:r>
              <a:rPr lang="pt-BR" sz="1467" dirty="0">
                <a:solidFill>
                  <a:srgbClr val="3B67AE"/>
                </a:solidFill>
                <a:latin typeface="Montserrat"/>
                <a:ea typeface="Montserrat"/>
                <a:cs typeface="Montserrat"/>
                <a:sym typeface="Montserrat"/>
              </a:rPr>
              <a:t> | </a:t>
            </a:r>
            <a:r>
              <a:rPr lang="pt-BR" sz="1467" b="1" dirty="0">
                <a:solidFill>
                  <a:srgbClr val="3B67AE"/>
                </a:solidFill>
                <a:latin typeface="Montserrat"/>
                <a:ea typeface="Montserrat"/>
                <a:cs typeface="Montserrat"/>
                <a:sym typeface="Montserrat"/>
              </a:rPr>
              <a:t>P</a:t>
            </a:r>
            <a:endParaRPr sz="1200" dirty="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cxnSp>
        <p:nvCxnSpPr>
          <p:cNvPr id="204" name="Google Shape;204;p3"/>
          <p:cNvCxnSpPr/>
          <p:nvPr/>
        </p:nvCxnSpPr>
        <p:spPr>
          <a:xfrm>
            <a:off x="9126556" y="1975827"/>
            <a:ext cx="0" cy="3278800"/>
          </a:xfrm>
          <a:prstGeom prst="straightConnector1">
            <a:avLst/>
          </a:prstGeom>
          <a:noFill/>
          <a:ln w="9525" cap="flat" cmpd="sng">
            <a:solidFill>
              <a:srgbClr val="1A79BD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2" name="Imagem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26127" y="479923"/>
            <a:ext cx="6487886" cy="5898078"/>
          </a:xfrm>
          <a:prstGeom prst="rect">
            <a:avLst/>
          </a:prstGeom>
        </p:spPr>
      </p:pic>
      <p:sp>
        <p:nvSpPr>
          <p:cNvPr id="15" name="Rectangle 1026">
            <a:extLst>
              <a:ext uri="{FF2B5EF4-FFF2-40B4-BE49-F238E27FC236}">
                <a16:creationId xmlns:a16="http://schemas.microsoft.com/office/drawing/2014/main" id="{EC45B4BB-481E-FB20-846C-EBF083A50B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92909" y="46635"/>
            <a:ext cx="2935287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pt-BR" altLang="pt-BR" b="1" dirty="0">
                <a:solidFill>
                  <a:srgbClr val="FFC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Esc. 1:2.500.000</a:t>
            </a:r>
          </a:p>
        </p:txBody>
      </p:sp>
      <p:sp>
        <p:nvSpPr>
          <p:cNvPr id="16" name="CaixaDeTexto 6">
            <a:extLst>
              <a:ext uri="{FF2B5EF4-FFF2-40B4-BE49-F238E27FC236}">
                <a16:creationId xmlns:a16="http://schemas.microsoft.com/office/drawing/2014/main" id="{9CD715DC-B74D-83A2-8CFD-8F4A498EC8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6680" y="6401199"/>
            <a:ext cx="2870399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pt-BR" altLang="pt-BR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https://geosgb.sgb.gov.br/</a:t>
            </a:r>
          </a:p>
        </p:txBody>
      </p:sp>
    </p:spTree>
    <p:extLst>
      <p:ext uri="{BB962C8B-B14F-4D97-AF65-F5344CB8AC3E}">
        <p14:creationId xmlns:p14="http://schemas.microsoft.com/office/powerpoint/2010/main" val="15078353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20"/>
          <p:cNvSpPr txBox="1"/>
          <p:nvPr/>
        </p:nvSpPr>
        <p:spPr>
          <a:xfrm>
            <a:off x="0" y="269968"/>
            <a:ext cx="12128269" cy="53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r>
              <a:rPr lang="pt-BR" sz="2600" b="1" dirty="0">
                <a:solidFill>
                  <a:srgbClr val="1A79BD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POLÍTICAS E PLANEJAMENTO PARA A INDÚSTRIA MINERAL BRASILEIRA</a:t>
            </a:r>
            <a:endParaRPr sz="2600" b="1" dirty="0">
              <a:solidFill>
                <a:srgbClr val="1A79BD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pic>
        <p:nvPicPr>
          <p:cNvPr id="214" name="Google Shape;214;p2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195262" y="1376682"/>
            <a:ext cx="2707676" cy="3868108"/>
          </a:xfrm>
          <a:prstGeom prst="rect">
            <a:avLst/>
          </a:prstGeom>
          <a:noFill/>
          <a:ln>
            <a:noFill/>
          </a:ln>
        </p:spPr>
      </p:pic>
      <p:pic>
        <p:nvPicPr>
          <p:cNvPr id="215" name="Google Shape;215;p2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77287" y="1405067"/>
            <a:ext cx="2656569" cy="3811339"/>
          </a:xfrm>
          <a:prstGeom prst="rect">
            <a:avLst/>
          </a:prstGeom>
          <a:solidFill>
            <a:srgbClr val="000000"/>
          </a:solidFill>
          <a:ln>
            <a:noFill/>
          </a:ln>
        </p:spPr>
      </p:pic>
      <p:pic>
        <p:nvPicPr>
          <p:cNvPr id="216" name="Google Shape;216;p20"/>
          <p:cNvPicPr preferRelativeResize="0"/>
          <p:nvPr/>
        </p:nvPicPr>
        <p:blipFill rotWithShape="1">
          <a:blip r:embed="rId5">
            <a:alphaModFix/>
          </a:blip>
          <a:srcRect l="369" t="546" r="-359"/>
          <a:stretch/>
        </p:blipFill>
        <p:spPr>
          <a:xfrm>
            <a:off x="6155983" y="1405067"/>
            <a:ext cx="2707600" cy="3868133"/>
          </a:xfrm>
          <a:prstGeom prst="rect">
            <a:avLst/>
          </a:prstGeom>
          <a:noFill/>
          <a:ln>
            <a:noFill/>
          </a:ln>
        </p:spPr>
      </p:pic>
      <p:sp>
        <p:nvSpPr>
          <p:cNvPr id="217" name="Google Shape;217;p20"/>
          <p:cNvSpPr txBox="1"/>
          <p:nvPr/>
        </p:nvSpPr>
        <p:spPr>
          <a:xfrm>
            <a:off x="294256" y="5346411"/>
            <a:ext cx="2639600" cy="5332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 algn="ctr"/>
            <a:r>
              <a:rPr lang="pt-BR" sz="1333" dirty="0">
                <a:solidFill>
                  <a:srgbClr val="595959"/>
                </a:solidFill>
                <a:ea typeface="Montserrat"/>
                <a:cs typeface="Montserrat"/>
                <a:sym typeface="Montserrat"/>
              </a:rPr>
              <a:t>Plano Nacional de Mineração (2011-2030)</a:t>
            </a:r>
            <a:endParaRPr sz="1333" dirty="0">
              <a:solidFill>
                <a:srgbClr val="595959"/>
              </a:solidFill>
              <a:ea typeface="Montserrat"/>
              <a:cs typeface="Montserrat"/>
              <a:sym typeface="Montserrat"/>
            </a:endParaRPr>
          </a:p>
        </p:txBody>
      </p:sp>
      <p:sp>
        <p:nvSpPr>
          <p:cNvPr id="218" name="Google Shape;218;p20"/>
          <p:cNvSpPr txBox="1"/>
          <p:nvPr/>
        </p:nvSpPr>
        <p:spPr>
          <a:xfrm>
            <a:off x="6259989" y="5448259"/>
            <a:ext cx="2656400" cy="3281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 algn="ctr"/>
            <a:r>
              <a:rPr lang="pt-BR" sz="1333" dirty="0">
                <a:solidFill>
                  <a:srgbClr val="595959"/>
                </a:solidFill>
                <a:ea typeface="Montserrat"/>
                <a:cs typeface="Montserrat"/>
                <a:sym typeface="Montserrat"/>
              </a:rPr>
              <a:t>Plano Plurianual 2024-2027</a:t>
            </a:r>
            <a:endParaRPr sz="1333" dirty="0">
              <a:solidFill>
                <a:srgbClr val="595959"/>
              </a:solidFill>
              <a:ea typeface="Montserrat"/>
              <a:cs typeface="Montserrat"/>
              <a:sym typeface="Montserrat"/>
            </a:endParaRPr>
          </a:p>
        </p:txBody>
      </p:sp>
      <p:sp>
        <p:nvSpPr>
          <p:cNvPr id="219" name="Google Shape;219;p20"/>
          <p:cNvSpPr txBox="1"/>
          <p:nvPr/>
        </p:nvSpPr>
        <p:spPr>
          <a:xfrm>
            <a:off x="3211667" y="5345700"/>
            <a:ext cx="2707600" cy="5332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 algn="ctr"/>
            <a:r>
              <a:rPr lang="pt-BR" sz="1333" dirty="0">
                <a:solidFill>
                  <a:srgbClr val="595959"/>
                </a:solidFill>
                <a:ea typeface="Montserrat"/>
                <a:cs typeface="Montserrat"/>
                <a:sym typeface="Montserrat"/>
              </a:rPr>
              <a:t>Plano Nacional de Mineração (2022-2050)</a:t>
            </a:r>
            <a:endParaRPr sz="1333" dirty="0">
              <a:solidFill>
                <a:srgbClr val="595959"/>
              </a:solidFill>
              <a:ea typeface="Montserrat"/>
              <a:cs typeface="Montserrat"/>
              <a:sym typeface="Montserrat"/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106558" y="1405067"/>
            <a:ext cx="2834886" cy="3977870"/>
          </a:xfrm>
          <a:prstGeom prst="rect">
            <a:avLst/>
          </a:prstGeom>
        </p:spPr>
      </p:pic>
      <p:sp>
        <p:nvSpPr>
          <p:cNvPr id="13" name="Google Shape;218;p20"/>
          <p:cNvSpPr txBox="1"/>
          <p:nvPr/>
        </p:nvSpPr>
        <p:spPr>
          <a:xfrm>
            <a:off x="9331583" y="5460508"/>
            <a:ext cx="2656400" cy="3281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 algn="ctr"/>
            <a:r>
              <a:rPr lang="pt-BR" sz="1333" dirty="0">
                <a:solidFill>
                  <a:srgbClr val="595959"/>
                </a:solidFill>
                <a:ea typeface="Montserrat"/>
                <a:cs typeface="Montserrat"/>
                <a:sym typeface="Montserrat"/>
              </a:rPr>
              <a:t>Plano Decenal 2025-2034</a:t>
            </a:r>
            <a:endParaRPr sz="1333" dirty="0">
              <a:solidFill>
                <a:srgbClr val="595959"/>
              </a:solidFill>
              <a:ea typeface="Montserrat"/>
              <a:cs typeface="Montserrat"/>
              <a:sym typeface="Montserrat"/>
            </a:endParaRPr>
          </a:p>
        </p:txBody>
      </p:sp>
    </p:spTree>
    <p:extLst>
      <p:ext uri="{BB962C8B-B14F-4D97-AF65-F5344CB8AC3E}">
        <p14:creationId xmlns:p14="http://schemas.microsoft.com/office/powerpoint/2010/main" val="13220415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0" name="Google Shape;490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28144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44C00779-8E1D-43ED-BD35-27DF52DC8D7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" y="1130259"/>
            <a:ext cx="3280684" cy="4634617"/>
          </a:xfrm>
          <a:prstGeom prst="rect">
            <a:avLst/>
          </a:prstGeom>
        </p:spPr>
      </p:pic>
      <p:sp>
        <p:nvSpPr>
          <p:cNvPr id="5" name="CaixaDeTexto 4"/>
          <p:cNvSpPr txBox="1"/>
          <p:nvPr/>
        </p:nvSpPr>
        <p:spPr>
          <a:xfrm>
            <a:off x="6000207" y="799956"/>
            <a:ext cx="279545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pt-BR" b="1" i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II - Importância pela sua aplicação em produtos e processos de alta tecnologia:</a:t>
            </a:r>
          </a:p>
          <a:p>
            <a:pPr marL="342900" lvl="0" indent="-342900" algn="ctr">
              <a:buClr>
                <a:schemeClr val="bg1"/>
              </a:buClr>
              <a:buAutoNum type="arabicPeriod"/>
            </a:pPr>
            <a:r>
              <a:rPr lang="pt-BR" i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Cobalto, </a:t>
            </a:r>
            <a:r>
              <a:rPr lang="pt-BR" b="1" i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Cobre, </a:t>
            </a:r>
            <a:r>
              <a:rPr lang="pt-BR" i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Estanho, </a:t>
            </a:r>
            <a:r>
              <a:rPr lang="pt-BR" b="1" i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Grafita</a:t>
            </a:r>
            <a:r>
              <a:rPr lang="pt-BR" i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Grupo da Platina, </a:t>
            </a:r>
            <a:r>
              <a:rPr lang="pt-BR" b="1" i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Lítio</a:t>
            </a:r>
            <a:r>
              <a:rPr lang="pt-BR" i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pt-BR" b="1" i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Nióbio</a:t>
            </a:r>
            <a:r>
              <a:rPr lang="pt-BR" i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</a:p>
          <a:p>
            <a:pPr marL="342900" lvl="0" indent="-342900" algn="ctr">
              <a:buClr>
                <a:schemeClr val="bg1"/>
              </a:buClr>
              <a:buAutoNum type="arabicPeriod"/>
            </a:pPr>
            <a:r>
              <a:rPr lang="pt-BR" i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Níquel, Silício, Tálio, Tântalo, </a:t>
            </a:r>
            <a:r>
              <a:rPr lang="pt-BR" b="1" i="1" dirty="0">
                <a:solidFill>
                  <a:schemeClr val="bg2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Terras Raras</a:t>
            </a:r>
            <a:r>
              <a:rPr lang="pt-BR" i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Titânio, </a:t>
            </a:r>
            <a:r>
              <a:rPr lang="pt-BR" b="1" i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Tungstênio</a:t>
            </a:r>
            <a:r>
              <a:rPr lang="pt-BR" i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</a:p>
          <a:p>
            <a:pPr marL="342900" lvl="0" indent="-342900" algn="ctr">
              <a:buClr>
                <a:schemeClr val="bg1"/>
              </a:buClr>
              <a:buAutoNum type="arabicPeriod"/>
            </a:pPr>
            <a:r>
              <a:rPr lang="pt-BR" b="1" i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Urânio</a:t>
            </a:r>
            <a:r>
              <a:rPr lang="pt-BR" i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Vanádio</a:t>
            </a:r>
            <a:endParaRPr lang="pt-BR" dirty="0">
              <a:solidFill>
                <a:schemeClr val="bg1"/>
              </a:solidFill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9065625" y="815085"/>
            <a:ext cx="277367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>
                <a:schemeClr val="bg1"/>
              </a:buClr>
            </a:pPr>
            <a:r>
              <a:rPr lang="pt-BR" b="1" i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III – O país detêm vantagens econômicas e essenciais para a geração de superávit da balança comercial:</a:t>
            </a:r>
          </a:p>
          <a:p>
            <a:pPr lvl="0" algn="ctr">
              <a:buClr>
                <a:schemeClr val="bg1"/>
              </a:buClr>
            </a:pPr>
            <a:r>
              <a:rPr lang="pt-BR" i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Alumínio, </a:t>
            </a:r>
            <a:r>
              <a:rPr lang="pt-BR" b="1" i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Cobre</a:t>
            </a:r>
            <a:r>
              <a:rPr lang="pt-BR" i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Ferro, </a:t>
            </a:r>
            <a:r>
              <a:rPr lang="pt-BR" b="1" i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Grafita</a:t>
            </a:r>
            <a:r>
              <a:rPr lang="pt-BR" i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Ouro, Manganês; </a:t>
            </a:r>
          </a:p>
          <a:p>
            <a:pPr lvl="0" algn="ctr">
              <a:buClr>
                <a:schemeClr val="bg1"/>
              </a:buClr>
            </a:pPr>
            <a:r>
              <a:rPr lang="pt-BR" b="1" i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Nióbio</a:t>
            </a:r>
            <a:r>
              <a:rPr lang="pt-BR" i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; </a:t>
            </a:r>
          </a:p>
          <a:p>
            <a:pPr lvl="0" algn="ctr">
              <a:buClr>
                <a:schemeClr val="bg1"/>
              </a:buClr>
            </a:pPr>
            <a:r>
              <a:rPr lang="pt-BR" b="1" i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Urânio</a:t>
            </a:r>
            <a:endParaRPr lang="pt-BR" b="1" dirty="0">
              <a:solidFill>
                <a:schemeClr val="bg1"/>
              </a:solidFill>
            </a:endParaRPr>
          </a:p>
        </p:txBody>
      </p:sp>
      <p:sp>
        <p:nvSpPr>
          <p:cNvPr id="7" name="Seta para Baixo 6"/>
          <p:cNvSpPr/>
          <p:nvPr/>
        </p:nvSpPr>
        <p:spPr>
          <a:xfrm>
            <a:off x="4280212" y="3982283"/>
            <a:ext cx="167003" cy="175271"/>
          </a:xfrm>
          <a:prstGeom prst="downArrow">
            <a:avLst/>
          </a:prstGeom>
          <a:solidFill>
            <a:srgbClr val="00B0F0"/>
          </a:solidFill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Seta para Baixo 12"/>
          <p:cNvSpPr/>
          <p:nvPr/>
        </p:nvSpPr>
        <p:spPr>
          <a:xfrm>
            <a:off x="7461112" y="4008374"/>
            <a:ext cx="155872" cy="151928"/>
          </a:xfrm>
          <a:prstGeom prst="downArrow">
            <a:avLst/>
          </a:prstGeom>
          <a:solidFill>
            <a:srgbClr val="00B0F0"/>
          </a:solidFill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Retângulo 8"/>
          <p:cNvSpPr/>
          <p:nvPr/>
        </p:nvSpPr>
        <p:spPr>
          <a:xfrm>
            <a:off x="6567984" y="4263920"/>
            <a:ext cx="192116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b="1" i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MINERAIS PORTADORES DE FUTURO (</a:t>
            </a:r>
            <a:r>
              <a:rPr lang="pt-BR" b="1" i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Críticos</a:t>
            </a:r>
            <a:r>
              <a:rPr lang="pt-BR" b="1" i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  <a:endParaRPr lang="pt-BR" dirty="0">
              <a:solidFill>
                <a:srgbClr val="FF0000"/>
              </a:solidFill>
            </a:endParaRPr>
          </a:p>
        </p:txBody>
      </p:sp>
      <p:sp>
        <p:nvSpPr>
          <p:cNvPr id="10" name="Retângulo 9"/>
          <p:cNvSpPr/>
          <p:nvPr/>
        </p:nvSpPr>
        <p:spPr>
          <a:xfrm>
            <a:off x="9213670" y="4258491"/>
            <a:ext cx="222939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b="1" i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VANTAGENS ECONOMICAS -GERAÇÃO DE DIVISAS</a:t>
            </a:r>
            <a:endParaRPr lang="pt-BR" dirty="0">
              <a:solidFill>
                <a:srgbClr val="FF0000"/>
              </a:solidFill>
            </a:endParaRPr>
          </a:p>
        </p:txBody>
      </p:sp>
      <p:sp>
        <p:nvSpPr>
          <p:cNvPr id="11" name="Seta para Baixo 15"/>
          <p:cNvSpPr/>
          <p:nvPr/>
        </p:nvSpPr>
        <p:spPr>
          <a:xfrm>
            <a:off x="10317235" y="3997143"/>
            <a:ext cx="161355" cy="145550"/>
          </a:xfrm>
          <a:prstGeom prst="downArrow">
            <a:avLst/>
          </a:prstGeom>
          <a:solidFill>
            <a:srgbClr val="00B0F0"/>
          </a:solidFill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CaixaDeTexto 11"/>
          <p:cNvSpPr txBox="1"/>
          <p:nvPr/>
        </p:nvSpPr>
        <p:spPr>
          <a:xfrm>
            <a:off x="3248078" y="844051"/>
            <a:ext cx="248216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Tx/>
              <a:defRPr/>
            </a:pPr>
            <a:r>
              <a:rPr lang="pt-BR" b="1" i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 - Depende de importação em alto % para o suprimento de setores vitais da economia </a:t>
            </a:r>
            <a:r>
              <a:rPr lang="pt-BR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(“</a:t>
            </a:r>
            <a:r>
              <a:rPr lang="pt-BR" b="1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supply</a:t>
            </a:r>
            <a:r>
              <a:rPr lang="pt-BR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b="1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risk</a:t>
            </a:r>
            <a:r>
              <a:rPr lang="pt-BR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”)</a:t>
            </a:r>
            <a:r>
              <a:rPr lang="pt-BR" b="1" i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lvl="0" algn="ctr">
              <a:buClrTx/>
              <a:defRPr/>
            </a:pPr>
            <a:r>
              <a:rPr lang="pt-BR" i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Enxofre; </a:t>
            </a:r>
          </a:p>
          <a:p>
            <a:pPr lvl="0" algn="ctr">
              <a:buClrTx/>
              <a:defRPr/>
            </a:pPr>
            <a:r>
              <a:rPr lang="pt-BR" i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Fosfato; </a:t>
            </a:r>
          </a:p>
          <a:p>
            <a:pPr lvl="0" algn="ctr">
              <a:buClrTx/>
              <a:defRPr/>
            </a:pPr>
            <a:r>
              <a:rPr lang="pt-BR" i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Potássio;</a:t>
            </a:r>
          </a:p>
          <a:p>
            <a:pPr lvl="0" algn="ctr">
              <a:buClrTx/>
              <a:defRPr/>
            </a:pPr>
            <a:r>
              <a:rPr lang="pt-BR" i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Molibdênio</a:t>
            </a:r>
            <a:endParaRPr lang="pt-BR" dirty="0">
              <a:solidFill>
                <a:schemeClr val="bg1"/>
              </a:solidFill>
            </a:endParaRPr>
          </a:p>
        </p:txBody>
      </p:sp>
      <p:sp>
        <p:nvSpPr>
          <p:cNvPr id="13" name="Retângulo 12"/>
          <p:cNvSpPr/>
          <p:nvPr/>
        </p:nvSpPr>
        <p:spPr>
          <a:xfrm>
            <a:off x="3248078" y="4272360"/>
            <a:ext cx="257097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b="1" i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ALTA DEPENDÊNCIA EXTERNA</a:t>
            </a:r>
          </a:p>
          <a:p>
            <a:pPr algn="ctr"/>
            <a:r>
              <a:rPr lang="pt-BR" b="1" i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(vulnerabilidade/Risco de suprimento)</a:t>
            </a:r>
          </a:p>
        </p:txBody>
      </p:sp>
      <p:sp>
        <p:nvSpPr>
          <p:cNvPr id="15" name="Retângulo 14"/>
          <p:cNvSpPr/>
          <p:nvPr/>
        </p:nvSpPr>
        <p:spPr>
          <a:xfrm>
            <a:off x="748938" y="221322"/>
            <a:ext cx="98058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36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CONCEITO DE MINERAIS ESTRATÉGICOS: BRASIL</a:t>
            </a:r>
          </a:p>
        </p:txBody>
      </p:sp>
    </p:spTree>
    <p:extLst>
      <p:ext uri="{BB962C8B-B14F-4D97-AF65-F5344CB8AC3E}">
        <p14:creationId xmlns:p14="http://schemas.microsoft.com/office/powerpoint/2010/main" val="30599170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0" name="Google Shape;210;g30ea6cd74d9_0_16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11" name="Google Shape;211;g30ea6cd74d9_0_160"/>
          <p:cNvSpPr txBox="1"/>
          <p:nvPr/>
        </p:nvSpPr>
        <p:spPr>
          <a:xfrm>
            <a:off x="0" y="385485"/>
            <a:ext cx="7900547" cy="49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>
              <a:lnSpc>
                <a:spcPct val="80000"/>
              </a:lnSpc>
              <a:buSzPts val="2000"/>
            </a:pPr>
            <a:r>
              <a:rPr lang="pt-BR" sz="4800" dirty="0">
                <a:solidFill>
                  <a:schemeClr val="lt1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CENÁRIO GLOBAL</a:t>
            </a:r>
            <a:endParaRPr sz="4800" dirty="0">
              <a:solidFill>
                <a:schemeClr val="lt1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grpSp>
        <p:nvGrpSpPr>
          <p:cNvPr id="212" name="Google Shape;212;g30ea6cd74d9_0_160"/>
          <p:cNvGrpSpPr/>
          <p:nvPr/>
        </p:nvGrpSpPr>
        <p:grpSpPr>
          <a:xfrm>
            <a:off x="11403620" y="5944000"/>
            <a:ext cx="782800" cy="914000"/>
            <a:chOff x="8290675" y="4458149"/>
            <a:chExt cx="587100" cy="685500"/>
          </a:xfrm>
        </p:grpSpPr>
        <p:sp>
          <p:nvSpPr>
            <p:cNvPr id="213" name="Google Shape;213;g30ea6cd74d9_0_160"/>
            <p:cNvSpPr/>
            <p:nvPr/>
          </p:nvSpPr>
          <p:spPr>
            <a:xfrm>
              <a:off x="8290675" y="4458149"/>
              <a:ext cx="587100" cy="685500"/>
            </a:xfrm>
            <a:prstGeom prst="rect">
              <a:avLst/>
            </a:prstGeom>
            <a:solidFill>
              <a:srgbClr val="EEEEE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/>
            </a:p>
          </p:txBody>
        </p:sp>
        <p:pic>
          <p:nvPicPr>
            <p:cNvPr id="214" name="Google Shape;214;g30ea6cd74d9_0_160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8390144" y="4586844"/>
              <a:ext cx="388162" cy="40020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0" name="Google Shape;233;g2d4e015d8f5_0_34"/>
          <p:cNvGrpSpPr/>
          <p:nvPr/>
        </p:nvGrpSpPr>
        <p:grpSpPr>
          <a:xfrm>
            <a:off x="3911662" y="360981"/>
            <a:ext cx="9330187" cy="6288411"/>
            <a:chOff x="3083750" y="699925"/>
            <a:chExt cx="6181661" cy="4166350"/>
          </a:xfrm>
        </p:grpSpPr>
        <p:pic>
          <p:nvPicPr>
            <p:cNvPr id="11" name="Google Shape;234;g2d4e015d8f5_0_34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3154425" y="699925"/>
              <a:ext cx="6110986" cy="416635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" name="Google Shape;235;g2d4e015d8f5_0_34"/>
            <p:cNvSpPr/>
            <p:nvPr/>
          </p:nvSpPr>
          <p:spPr>
            <a:xfrm>
              <a:off x="8011517" y="3304011"/>
              <a:ext cx="614100" cy="614100"/>
            </a:xfrm>
            <a:prstGeom prst="ellipse">
              <a:avLst/>
            </a:prstGeom>
            <a:solidFill>
              <a:srgbClr val="99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/>
            </a:p>
          </p:txBody>
        </p:sp>
        <p:sp>
          <p:nvSpPr>
            <p:cNvPr id="13" name="Google Shape;236;g2d4e015d8f5_0_34"/>
            <p:cNvSpPr/>
            <p:nvPr/>
          </p:nvSpPr>
          <p:spPr>
            <a:xfrm>
              <a:off x="7137648" y="793760"/>
              <a:ext cx="614100" cy="614100"/>
            </a:xfrm>
            <a:prstGeom prst="ellipse">
              <a:avLst/>
            </a:prstGeom>
            <a:solidFill>
              <a:srgbClr val="99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/>
            </a:p>
          </p:txBody>
        </p:sp>
        <p:sp>
          <p:nvSpPr>
            <p:cNvPr id="14" name="Google Shape;237;g2d4e015d8f5_0_34"/>
            <p:cNvSpPr/>
            <p:nvPr/>
          </p:nvSpPr>
          <p:spPr>
            <a:xfrm>
              <a:off x="3113680" y="2252817"/>
              <a:ext cx="614100" cy="614100"/>
            </a:xfrm>
            <a:prstGeom prst="ellipse">
              <a:avLst/>
            </a:prstGeom>
            <a:solidFill>
              <a:srgbClr val="20124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/>
            </a:p>
          </p:txBody>
        </p:sp>
        <p:pic>
          <p:nvPicPr>
            <p:cNvPr id="15" name="Google Shape;238;g2d4e015d8f5_0_34"/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7994733" y="3264597"/>
              <a:ext cx="608267" cy="61407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6" name="Google Shape;239;g2d4e015d8f5_0_34"/>
            <p:cNvPicPr preferRelativeResize="0"/>
            <p:nvPr/>
          </p:nvPicPr>
          <p:blipFill>
            <a:blip r:embed="rId7">
              <a:alphaModFix/>
            </a:blip>
            <a:stretch>
              <a:fillRect/>
            </a:stretch>
          </p:blipFill>
          <p:spPr>
            <a:xfrm>
              <a:off x="7114398" y="760209"/>
              <a:ext cx="608267" cy="60828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7" name="Google Shape;240;g2d4e015d8f5_0_34"/>
            <p:cNvPicPr preferRelativeResize="0"/>
            <p:nvPr/>
          </p:nvPicPr>
          <p:blipFill>
            <a:blip r:embed="rId8">
              <a:alphaModFix/>
            </a:blip>
            <a:stretch>
              <a:fillRect/>
            </a:stretch>
          </p:blipFill>
          <p:spPr>
            <a:xfrm>
              <a:off x="3083750" y="2222865"/>
              <a:ext cx="608271" cy="608289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18" name="Google Shape;241;g2d4e015d8f5_0_34"/>
            <p:cNvGrpSpPr/>
            <p:nvPr/>
          </p:nvGrpSpPr>
          <p:grpSpPr>
            <a:xfrm>
              <a:off x="3317188" y="947818"/>
              <a:ext cx="4854065" cy="3318670"/>
              <a:chOff x="3293375" y="983537"/>
              <a:chExt cx="4854065" cy="3318670"/>
            </a:xfrm>
          </p:grpSpPr>
          <p:sp>
            <p:nvSpPr>
              <p:cNvPr id="26" name="Google Shape;242;g2d4e015d8f5_0_34"/>
              <p:cNvSpPr/>
              <p:nvPr/>
            </p:nvSpPr>
            <p:spPr>
              <a:xfrm>
                <a:off x="5379750" y="1138557"/>
                <a:ext cx="296700" cy="247500"/>
              </a:xfrm>
              <a:prstGeom prst="roundRect">
                <a:avLst>
                  <a:gd name="adj" fmla="val 16667"/>
                </a:avLst>
              </a:prstGeom>
              <a:noFill/>
              <a:ln w="19050" cap="flat" cmpd="sng">
                <a:solidFill>
                  <a:srgbClr val="00D36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algn="ctr"/>
                <a:endParaRPr sz="2400"/>
              </a:p>
            </p:txBody>
          </p:sp>
          <p:sp>
            <p:nvSpPr>
              <p:cNvPr id="27" name="Google Shape;243;g2d4e015d8f5_0_34"/>
              <p:cNvSpPr/>
              <p:nvPr/>
            </p:nvSpPr>
            <p:spPr>
              <a:xfrm>
                <a:off x="6123141" y="983537"/>
                <a:ext cx="247500" cy="247500"/>
              </a:xfrm>
              <a:prstGeom prst="roundRect">
                <a:avLst>
                  <a:gd name="adj" fmla="val 16667"/>
                </a:avLst>
              </a:prstGeom>
              <a:noFill/>
              <a:ln w="19050" cap="flat" cmpd="sng">
                <a:solidFill>
                  <a:srgbClr val="00D36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algn="ctr"/>
                <a:endParaRPr sz="2400"/>
              </a:p>
            </p:txBody>
          </p:sp>
          <p:sp>
            <p:nvSpPr>
              <p:cNvPr id="28" name="Google Shape;244;g2d4e015d8f5_0_34"/>
              <p:cNvSpPr/>
              <p:nvPr/>
            </p:nvSpPr>
            <p:spPr>
              <a:xfrm>
                <a:off x="5821732" y="1392658"/>
                <a:ext cx="247500" cy="247500"/>
              </a:xfrm>
              <a:prstGeom prst="roundRect">
                <a:avLst>
                  <a:gd name="adj" fmla="val 16667"/>
                </a:avLst>
              </a:prstGeom>
              <a:noFill/>
              <a:ln w="19050" cap="flat" cmpd="sng">
                <a:solidFill>
                  <a:srgbClr val="00D36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algn="ctr"/>
                <a:endParaRPr sz="2400"/>
              </a:p>
            </p:txBody>
          </p:sp>
          <p:sp>
            <p:nvSpPr>
              <p:cNvPr id="29" name="Google Shape;245;g2d4e015d8f5_0_34"/>
              <p:cNvSpPr/>
              <p:nvPr/>
            </p:nvSpPr>
            <p:spPr>
              <a:xfrm>
                <a:off x="6338136" y="1388764"/>
                <a:ext cx="247500" cy="247500"/>
              </a:xfrm>
              <a:prstGeom prst="roundRect">
                <a:avLst>
                  <a:gd name="adj" fmla="val 16667"/>
                </a:avLst>
              </a:prstGeom>
              <a:noFill/>
              <a:ln w="19050" cap="flat" cmpd="sng">
                <a:solidFill>
                  <a:srgbClr val="00D36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algn="ctr"/>
                <a:endParaRPr sz="2400"/>
              </a:p>
            </p:txBody>
          </p:sp>
          <p:sp>
            <p:nvSpPr>
              <p:cNvPr id="30" name="Google Shape;246;g2d4e015d8f5_0_34"/>
              <p:cNvSpPr/>
              <p:nvPr/>
            </p:nvSpPr>
            <p:spPr>
              <a:xfrm>
                <a:off x="5040740" y="1987081"/>
                <a:ext cx="247500" cy="247500"/>
              </a:xfrm>
              <a:prstGeom prst="roundRect">
                <a:avLst>
                  <a:gd name="adj" fmla="val 16667"/>
                </a:avLst>
              </a:prstGeom>
              <a:noFill/>
              <a:ln w="19050" cap="flat" cmpd="sng">
                <a:solidFill>
                  <a:srgbClr val="00D36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algn="ctr"/>
                <a:endParaRPr sz="2400"/>
              </a:p>
            </p:txBody>
          </p:sp>
          <p:sp>
            <p:nvSpPr>
              <p:cNvPr id="31" name="Google Shape;247;g2d4e015d8f5_0_34"/>
              <p:cNvSpPr/>
              <p:nvPr/>
            </p:nvSpPr>
            <p:spPr>
              <a:xfrm>
                <a:off x="6005972" y="1909819"/>
                <a:ext cx="247500" cy="247500"/>
              </a:xfrm>
              <a:prstGeom prst="roundRect">
                <a:avLst>
                  <a:gd name="adj" fmla="val 16667"/>
                </a:avLst>
              </a:prstGeom>
              <a:noFill/>
              <a:ln w="19050" cap="flat" cmpd="sng">
                <a:solidFill>
                  <a:srgbClr val="00D36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algn="ctr"/>
                <a:endParaRPr sz="2400"/>
              </a:p>
            </p:txBody>
          </p:sp>
          <p:sp>
            <p:nvSpPr>
              <p:cNvPr id="32" name="Google Shape;248;g2d4e015d8f5_0_34"/>
              <p:cNvSpPr/>
              <p:nvPr/>
            </p:nvSpPr>
            <p:spPr>
              <a:xfrm>
                <a:off x="5686216" y="2696200"/>
                <a:ext cx="247500" cy="247500"/>
              </a:xfrm>
              <a:prstGeom prst="roundRect">
                <a:avLst>
                  <a:gd name="adj" fmla="val 16667"/>
                </a:avLst>
              </a:prstGeom>
              <a:noFill/>
              <a:ln w="19050" cap="flat" cmpd="sng">
                <a:solidFill>
                  <a:srgbClr val="00D36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algn="ctr"/>
                <a:r>
                  <a:rPr lang="pt-BR" sz="2400"/>
                  <a:t>    </a:t>
                </a:r>
                <a:endParaRPr sz="2400"/>
              </a:p>
            </p:txBody>
          </p:sp>
          <p:sp>
            <p:nvSpPr>
              <p:cNvPr id="33" name="Google Shape;249;g2d4e015d8f5_0_34"/>
              <p:cNvSpPr/>
              <p:nvPr/>
            </p:nvSpPr>
            <p:spPr>
              <a:xfrm>
                <a:off x="5750702" y="2419175"/>
                <a:ext cx="448800" cy="247500"/>
              </a:xfrm>
              <a:prstGeom prst="roundRect">
                <a:avLst>
                  <a:gd name="adj" fmla="val 16667"/>
                </a:avLst>
              </a:prstGeom>
              <a:noFill/>
              <a:ln w="19050" cap="flat" cmpd="sng">
                <a:solidFill>
                  <a:srgbClr val="00D36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algn="ctr"/>
                <a:r>
                  <a:rPr lang="pt-BR" sz="2400"/>
                  <a:t> </a:t>
                </a:r>
                <a:endParaRPr sz="2400"/>
              </a:p>
            </p:txBody>
          </p:sp>
          <p:sp>
            <p:nvSpPr>
              <p:cNvPr id="34" name="Google Shape;250;g2d4e015d8f5_0_34"/>
              <p:cNvSpPr/>
              <p:nvPr/>
            </p:nvSpPr>
            <p:spPr>
              <a:xfrm>
                <a:off x="5643836" y="2135292"/>
                <a:ext cx="247500" cy="247500"/>
              </a:xfrm>
              <a:prstGeom prst="roundRect">
                <a:avLst>
                  <a:gd name="adj" fmla="val 16667"/>
                </a:avLst>
              </a:prstGeom>
              <a:noFill/>
              <a:ln w="19050" cap="flat" cmpd="sng">
                <a:solidFill>
                  <a:srgbClr val="00D36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algn="ctr"/>
                <a:r>
                  <a:rPr lang="pt-BR" sz="2400"/>
                  <a:t>    </a:t>
                </a:r>
                <a:endParaRPr sz="2400"/>
              </a:p>
            </p:txBody>
          </p:sp>
          <p:sp>
            <p:nvSpPr>
              <p:cNvPr id="35" name="Google Shape;251;g2d4e015d8f5_0_34"/>
              <p:cNvSpPr/>
              <p:nvPr/>
            </p:nvSpPr>
            <p:spPr>
              <a:xfrm>
                <a:off x="6069222" y="2172302"/>
                <a:ext cx="247500" cy="247500"/>
              </a:xfrm>
              <a:prstGeom prst="roundRect">
                <a:avLst>
                  <a:gd name="adj" fmla="val 16667"/>
                </a:avLst>
              </a:prstGeom>
              <a:noFill/>
              <a:ln w="19050" cap="flat" cmpd="sng">
                <a:solidFill>
                  <a:srgbClr val="00D36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algn="ctr"/>
                <a:endParaRPr sz="2400"/>
              </a:p>
            </p:txBody>
          </p:sp>
          <p:sp>
            <p:nvSpPr>
              <p:cNvPr id="36" name="Google Shape;252;g2d4e015d8f5_0_34"/>
              <p:cNvSpPr/>
              <p:nvPr/>
            </p:nvSpPr>
            <p:spPr>
              <a:xfrm>
                <a:off x="6349177" y="2296059"/>
                <a:ext cx="247500" cy="247500"/>
              </a:xfrm>
              <a:prstGeom prst="roundRect">
                <a:avLst>
                  <a:gd name="adj" fmla="val 16667"/>
                </a:avLst>
              </a:prstGeom>
              <a:noFill/>
              <a:ln w="19050" cap="flat" cmpd="sng">
                <a:solidFill>
                  <a:srgbClr val="00D36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algn="ctr"/>
                <a:endParaRPr sz="2400"/>
              </a:p>
            </p:txBody>
          </p:sp>
          <p:sp>
            <p:nvSpPr>
              <p:cNvPr id="37" name="Google Shape;253;g2d4e015d8f5_0_34"/>
              <p:cNvSpPr/>
              <p:nvPr/>
            </p:nvSpPr>
            <p:spPr>
              <a:xfrm>
                <a:off x="6061276" y="2661792"/>
                <a:ext cx="247500" cy="247500"/>
              </a:xfrm>
              <a:prstGeom prst="roundRect">
                <a:avLst>
                  <a:gd name="adj" fmla="val 16667"/>
                </a:avLst>
              </a:prstGeom>
              <a:noFill/>
              <a:ln w="19050" cap="flat" cmpd="sng">
                <a:solidFill>
                  <a:srgbClr val="00D36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algn="ctr"/>
                <a:endParaRPr sz="2400"/>
              </a:p>
            </p:txBody>
          </p:sp>
          <p:sp>
            <p:nvSpPr>
              <p:cNvPr id="38" name="Google Shape;254;g2d4e015d8f5_0_34"/>
              <p:cNvSpPr/>
              <p:nvPr/>
            </p:nvSpPr>
            <p:spPr>
              <a:xfrm>
                <a:off x="5397324" y="3363194"/>
                <a:ext cx="247500" cy="247500"/>
              </a:xfrm>
              <a:prstGeom prst="roundRect">
                <a:avLst>
                  <a:gd name="adj" fmla="val 16667"/>
                </a:avLst>
              </a:prstGeom>
              <a:noFill/>
              <a:ln w="19050" cap="flat" cmpd="sng">
                <a:solidFill>
                  <a:srgbClr val="00D36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algn="ctr"/>
                <a:r>
                  <a:rPr lang="pt-BR" sz="2400"/>
                  <a:t>    </a:t>
                </a:r>
                <a:endParaRPr sz="2400"/>
              </a:p>
            </p:txBody>
          </p:sp>
          <p:sp>
            <p:nvSpPr>
              <p:cNvPr id="39" name="Google Shape;255;g2d4e015d8f5_0_34"/>
              <p:cNvSpPr/>
              <p:nvPr/>
            </p:nvSpPr>
            <p:spPr>
              <a:xfrm>
                <a:off x="6284230" y="3391501"/>
                <a:ext cx="247500" cy="247500"/>
              </a:xfrm>
              <a:prstGeom prst="roundRect">
                <a:avLst>
                  <a:gd name="adj" fmla="val 16667"/>
                </a:avLst>
              </a:prstGeom>
              <a:noFill/>
              <a:ln w="19050" cap="flat" cmpd="sng">
                <a:solidFill>
                  <a:srgbClr val="00D36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algn="ctr"/>
                <a:r>
                  <a:rPr lang="pt-BR" sz="2400"/>
                  <a:t>    </a:t>
                </a:r>
                <a:endParaRPr sz="2400"/>
              </a:p>
            </p:txBody>
          </p:sp>
          <p:sp>
            <p:nvSpPr>
              <p:cNvPr id="40" name="Google Shape;256;g2d4e015d8f5_0_34"/>
              <p:cNvSpPr/>
              <p:nvPr/>
            </p:nvSpPr>
            <p:spPr>
              <a:xfrm>
                <a:off x="5079197" y="3584294"/>
                <a:ext cx="247500" cy="247500"/>
              </a:xfrm>
              <a:prstGeom prst="roundRect">
                <a:avLst>
                  <a:gd name="adj" fmla="val 16667"/>
                </a:avLst>
              </a:prstGeom>
              <a:noFill/>
              <a:ln w="19050" cap="flat" cmpd="sng">
                <a:solidFill>
                  <a:srgbClr val="00D36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algn="ctr"/>
                <a:r>
                  <a:rPr lang="pt-BR" sz="2400"/>
                  <a:t>    </a:t>
                </a:r>
                <a:endParaRPr sz="2400"/>
              </a:p>
            </p:txBody>
          </p:sp>
          <p:sp>
            <p:nvSpPr>
              <p:cNvPr id="41" name="Google Shape;257;g2d4e015d8f5_0_34"/>
              <p:cNvSpPr/>
              <p:nvPr/>
            </p:nvSpPr>
            <p:spPr>
              <a:xfrm>
                <a:off x="5414116" y="3984439"/>
                <a:ext cx="247500" cy="247500"/>
              </a:xfrm>
              <a:prstGeom prst="roundRect">
                <a:avLst>
                  <a:gd name="adj" fmla="val 16667"/>
                </a:avLst>
              </a:prstGeom>
              <a:noFill/>
              <a:ln w="19050" cap="flat" cmpd="sng">
                <a:solidFill>
                  <a:srgbClr val="00D36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algn="ctr"/>
                <a:r>
                  <a:rPr lang="pt-BR" sz="2400"/>
                  <a:t>    </a:t>
                </a:r>
                <a:endParaRPr sz="2400"/>
              </a:p>
            </p:txBody>
          </p:sp>
          <p:sp>
            <p:nvSpPr>
              <p:cNvPr id="42" name="Google Shape;258;g2d4e015d8f5_0_34"/>
              <p:cNvSpPr/>
              <p:nvPr/>
            </p:nvSpPr>
            <p:spPr>
              <a:xfrm>
                <a:off x="6384330" y="4039883"/>
                <a:ext cx="247500" cy="247500"/>
              </a:xfrm>
              <a:prstGeom prst="roundRect">
                <a:avLst>
                  <a:gd name="adj" fmla="val 16667"/>
                </a:avLst>
              </a:prstGeom>
              <a:noFill/>
              <a:ln w="19050" cap="flat" cmpd="sng">
                <a:solidFill>
                  <a:srgbClr val="00D36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algn="ctr"/>
                <a:r>
                  <a:rPr lang="pt-BR" sz="2400"/>
                  <a:t>    </a:t>
                </a:r>
                <a:endParaRPr sz="2400"/>
              </a:p>
            </p:txBody>
          </p:sp>
          <p:sp>
            <p:nvSpPr>
              <p:cNvPr id="43" name="Google Shape;259;g2d4e015d8f5_0_34"/>
              <p:cNvSpPr/>
              <p:nvPr/>
            </p:nvSpPr>
            <p:spPr>
              <a:xfrm>
                <a:off x="7899940" y="2705969"/>
                <a:ext cx="247500" cy="247500"/>
              </a:xfrm>
              <a:prstGeom prst="roundRect">
                <a:avLst>
                  <a:gd name="adj" fmla="val 16667"/>
                </a:avLst>
              </a:prstGeom>
              <a:noFill/>
              <a:ln w="19050" cap="flat" cmpd="sng">
                <a:solidFill>
                  <a:srgbClr val="00D36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algn="ctr"/>
                <a:r>
                  <a:rPr lang="pt-BR" sz="2400"/>
                  <a:t>    </a:t>
                </a:r>
                <a:endParaRPr sz="2400"/>
              </a:p>
            </p:txBody>
          </p:sp>
          <p:sp>
            <p:nvSpPr>
              <p:cNvPr id="44" name="Google Shape;260;g2d4e015d8f5_0_34"/>
              <p:cNvSpPr/>
              <p:nvPr/>
            </p:nvSpPr>
            <p:spPr>
              <a:xfrm>
                <a:off x="3770497" y="2819526"/>
                <a:ext cx="688500" cy="247500"/>
              </a:xfrm>
              <a:prstGeom prst="roundRect">
                <a:avLst>
                  <a:gd name="adj" fmla="val 16667"/>
                </a:avLst>
              </a:prstGeom>
              <a:noFill/>
              <a:ln w="19050" cap="flat" cmpd="sng">
                <a:solidFill>
                  <a:srgbClr val="00D36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algn="ctr"/>
                <a:endParaRPr sz="2400"/>
              </a:p>
            </p:txBody>
          </p:sp>
          <p:sp>
            <p:nvSpPr>
              <p:cNvPr id="45" name="Google Shape;261;g2d4e015d8f5_0_34"/>
              <p:cNvSpPr/>
              <p:nvPr/>
            </p:nvSpPr>
            <p:spPr>
              <a:xfrm>
                <a:off x="3878404" y="4054707"/>
                <a:ext cx="247500" cy="247500"/>
              </a:xfrm>
              <a:prstGeom prst="roundRect">
                <a:avLst>
                  <a:gd name="adj" fmla="val 16667"/>
                </a:avLst>
              </a:prstGeom>
              <a:noFill/>
              <a:ln w="19050" cap="flat" cmpd="sng">
                <a:solidFill>
                  <a:srgbClr val="00D36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algn="ctr"/>
                <a:endParaRPr sz="2400"/>
              </a:p>
            </p:txBody>
          </p:sp>
          <p:sp>
            <p:nvSpPr>
              <p:cNvPr id="46" name="Google Shape;262;g2d4e015d8f5_0_34"/>
              <p:cNvSpPr/>
              <p:nvPr/>
            </p:nvSpPr>
            <p:spPr>
              <a:xfrm>
                <a:off x="3293375" y="3139125"/>
                <a:ext cx="818700" cy="471600"/>
              </a:xfrm>
              <a:prstGeom prst="roundRect">
                <a:avLst>
                  <a:gd name="adj" fmla="val 16667"/>
                </a:avLst>
              </a:prstGeom>
              <a:noFill/>
              <a:ln w="19050" cap="flat" cmpd="sng">
                <a:solidFill>
                  <a:srgbClr val="00D36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algn="ctr"/>
                <a:endParaRPr sz="2400"/>
              </a:p>
            </p:txBody>
          </p:sp>
        </p:grpSp>
        <p:sp>
          <p:nvSpPr>
            <p:cNvPr id="19" name="Google Shape;263;g2d4e015d8f5_0_34"/>
            <p:cNvSpPr/>
            <p:nvPr/>
          </p:nvSpPr>
          <p:spPr>
            <a:xfrm>
              <a:off x="6401164" y="2528648"/>
              <a:ext cx="247500" cy="247500"/>
            </a:xfrm>
            <a:prstGeom prst="roundRect">
              <a:avLst>
                <a:gd name="adj" fmla="val 16667"/>
              </a:avLst>
            </a:prstGeom>
            <a:noFill/>
            <a:ln w="19050" cap="flat" cmpd="sng">
              <a:solidFill>
                <a:srgbClr val="55C3E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/>
            </a:p>
          </p:txBody>
        </p:sp>
        <p:sp>
          <p:nvSpPr>
            <p:cNvPr id="20" name="Google Shape;264;g2d4e015d8f5_0_34"/>
            <p:cNvSpPr/>
            <p:nvPr/>
          </p:nvSpPr>
          <p:spPr>
            <a:xfrm>
              <a:off x="5956146" y="3359295"/>
              <a:ext cx="247500" cy="247500"/>
            </a:xfrm>
            <a:prstGeom prst="roundRect">
              <a:avLst>
                <a:gd name="adj" fmla="val 16667"/>
              </a:avLst>
            </a:prstGeom>
            <a:noFill/>
            <a:ln w="19050" cap="flat" cmpd="sng">
              <a:solidFill>
                <a:srgbClr val="55C3E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/>
            </a:p>
          </p:txBody>
        </p:sp>
        <p:sp>
          <p:nvSpPr>
            <p:cNvPr id="21" name="Google Shape;265;g2d4e015d8f5_0_34"/>
            <p:cNvSpPr/>
            <p:nvPr/>
          </p:nvSpPr>
          <p:spPr>
            <a:xfrm>
              <a:off x="5530646" y="3648170"/>
              <a:ext cx="247500" cy="247500"/>
            </a:xfrm>
            <a:prstGeom prst="roundRect">
              <a:avLst>
                <a:gd name="adj" fmla="val 16667"/>
              </a:avLst>
            </a:prstGeom>
            <a:noFill/>
            <a:ln w="19050" cap="flat" cmpd="sng">
              <a:solidFill>
                <a:srgbClr val="FF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/>
            </a:p>
          </p:txBody>
        </p:sp>
        <p:sp>
          <p:nvSpPr>
            <p:cNvPr id="22" name="Google Shape;266;g2d4e015d8f5_0_34"/>
            <p:cNvSpPr/>
            <p:nvPr/>
          </p:nvSpPr>
          <p:spPr>
            <a:xfrm>
              <a:off x="5433071" y="3017095"/>
              <a:ext cx="247500" cy="247500"/>
            </a:xfrm>
            <a:prstGeom prst="roundRect">
              <a:avLst>
                <a:gd name="adj" fmla="val 16667"/>
              </a:avLst>
            </a:prstGeom>
            <a:noFill/>
            <a:ln w="19050" cap="flat" cmpd="sng">
              <a:solidFill>
                <a:srgbClr val="FF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/>
            </a:p>
          </p:txBody>
        </p:sp>
        <p:sp>
          <p:nvSpPr>
            <p:cNvPr id="23" name="Google Shape;267;g2d4e015d8f5_0_34"/>
            <p:cNvSpPr/>
            <p:nvPr/>
          </p:nvSpPr>
          <p:spPr>
            <a:xfrm>
              <a:off x="5050135" y="2880470"/>
              <a:ext cx="247500" cy="247500"/>
            </a:xfrm>
            <a:prstGeom prst="roundRect">
              <a:avLst>
                <a:gd name="adj" fmla="val 16667"/>
              </a:avLst>
            </a:prstGeom>
            <a:noFill/>
            <a:ln w="19050" cap="flat" cmpd="sng">
              <a:solidFill>
                <a:srgbClr val="FF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/>
            </a:p>
          </p:txBody>
        </p:sp>
        <p:sp>
          <p:nvSpPr>
            <p:cNvPr id="24" name="Google Shape;268;g2d4e015d8f5_0_34"/>
            <p:cNvSpPr/>
            <p:nvPr/>
          </p:nvSpPr>
          <p:spPr>
            <a:xfrm>
              <a:off x="7622671" y="3101160"/>
              <a:ext cx="247500" cy="247500"/>
            </a:xfrm>
            <a:prstGeom prst="roundRect">
              <a:avLst>
                <a:gd name="adj" fmla="val 16667"/>
              </a:avLst>
            </a:prstGeom>
            <a:noFill/>
            <a:ln w="19050" cap="flat" cmpd="sng">
              <a:solidFill>
                <a:srgbClr val="FF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/>
            </a:p>
          </p:txBody>
        </p:sp>
        <p:sp>
          <p:nvSpPr>
            <p:cNvPr id="25" name="Google Shape;269;g2d4e015d8f5_0_34"/>
            <p:cNvSpPr/>
            <p:nvPr/>
          </p:nvSpPr>
          <p:spPr>
            <a:xfrm>
              <a:off x="6631139" y="1030120"/>
              <a:ext cx="247500" cy="247500"/>
            </a:xfrm>
            <a:prstGeom prst="roundRect">
              <a:avLst>
                <a:gd name="adj" fmla="val 16667"/>
              </a:avLst>
            </a:prstGeom>
            <a:noFill/>
            <a:ln w="19050" cap="flat" cmpd="sng">
              <a:solidFill>
                <a:srgbClr val="FF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/>
            </a:p>
          </p:txBody>
        </p:sp>
      </p:grpSp>
      <p:pic>
        <p:nvPicPr>
          <p:cNvPr id="47" name="Google Shape;270;g2d4e015d8f5_0_34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480001" y="2748134"/>
            <a:ext cx="1021100" cy="1020068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pic>
      <p:grpSp>
        <p:nvGrpSpPr>
          <p:cNvPr id="48" name="Google Shape;225;g2d4e015d8f5_0_34"/>
          <p:cNvGrpSpPr/>
          <p:nvPr/>
        </p:nvGrpSpPr>
        <p:grpSpPr>
          <a:xfrm>
            <a:off x="219184" y="2140743"/>
            <a:ext cx="3215061" cy="3464276"/>
            <a:chOff x="272631" y="776839"/>
            <a:chExt cx="2411296" cy="2598211"/>
          </a:xfrm>
        </p:grpSpPr>
        <p:sp>
          <p:nvSpPr>
            <p:cNvPr id="49" name="Google Shape;226;g2d4e015d8f5_0_34"/>
            <p:cNvSpPr txBox="1"/>
            <p:nvPr/>
          </p:nvSpPr>
          <p:spPr>
            <a:xfrm>
              <a:off x="360006" y="2162725"/>
              <a:ext cx="1146600" cy="30778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60933" rIns="121900" bIns="60933" anchor="t" anchorCtr="0">
              <a:spAutoFit/>
            </a:bodyPr>
            <a:lstStyle/>
            <a:p>
              <a:r>
                <a:rPr lang="pt-BR" sz="1867" dirty="0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Produção</a:t>
              </a:r>
              <a:endParaRPr sz="1867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50" name="Google Shape;227;g2d4e015d8f5_0_34"/>
            <p:cNvSpPr txBox="1"/>
            <p:nvPr/>
          </p:nvSpPr>
          <p:spPr>
            <a:xfrm>
              <a:off x="272631" y="2593989"/>
              <a:ext cx="2411296" cy="27695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60933" rIns="121900" bIns="60933" anchor="t" anchorCtr="0">
              <a:spAutoFit/>
            </a:bodyPr>
            <a:lstStyle/>
            <a:p>
              <a:r>
                <a:rPr lang="pt-BR" sz="1600" b="1" dirty="0">
                  <a:solidFill>
                    <a:schemeClr val="bg1"/>
                  </a:solidFill>
                  <a:latin typeface="Montserrat"/>
                  <a:ea typeface="Montserrat"/>
                  <a:cs typeface="Montserrat"/>
                  <a:sym typeface="Montserrat"/>
                </a:rPr>
                <a:t>Recursos Conhecidos</a:t>
              </a:r>
              <a:endParaRPr sz="1600" b="1" dirty="0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51" name="Google Shape;228;g2d4e015d8f5_0_34"/>
            <p:cNvSpPr txBox="1"/>
            <p:nvPr/>
          </p:nvSpPr>
          <p:spPr>
            <a:xfrm>
              <a:off x="360006" y="3055400"/>
              <a:ext cx="1413900" cy="30778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60933" rIns="121900" bIns="60933" anchor="t" anchorCtr="0">
              <a:spAutoFit/>
            </a:bodyPr>
            <a:lstStyle/>
            <a:p>
              <a:r>
                <a:rPr lang="pt-BR" sz="1867" b="1" dirty="0">
                  <a:solidFill>
                    <a:schemeClr val="bg1"/>
                  </a:solidFill>
                  <a:latin typeface="Montserrat"/>
                  <a:ea typeface="Montserrat"/>
                  <a:cs typeface="Montserrat"/>
                  <a:sym typeface="Montserrat"/>
                </a:rPr>
                <a:t>Potencial</a:t>
              </a:r>
              <a:endParaRPr sz="1867" b="1" dirty="0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52" name="Google Shape;229;g2d4e015d8f5_0_34"/>
            <p:cNvSpPr txBox="1"/>
            <p:nvPr/>
          </p:nvSpPr>
          <p:spPr>
            <a:xfrm>
              <a:off x="366127" y="776839"/>
              <a:ext cx="1242000" cy="46162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60933" rIns="121900" bIns="60933" anchor="t" anchorCtr="0">
              <a:spAutoFit/>
            </a:bodyPr>
            <a:lstStyle/>
            <a:p>
              <a:r>
                <a:rPr lang="pt-BR" sz="3200" b="1" dirty="0">
                  <a:solidFill>
                    <a:schemeClr val="bg1"/>
                  </a:solidFill>
                  <a:latin typeface="Montserrat"/>
                  <a:ea typeface="Montserrat"/>
                  <a:cs typeface="Montserrat"/>
                  <a:sym typeface="Montserrat"/>
                </a:rPr>
                <a:t>Brasil</a:t>
              </a:r>
              <a:endParaRPr sz="3200" b="1" dirty="0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53" name="Google Shape;230;g2d4e015d8f5_0_34"/>
            <p:cNvSpPr/>
            <p:nvPr/>
          </p:nvSpPr>
          <p:spPr>
            <a:xfrm>
              <a:off x="336575" y="2132200"/>
              <a:ext cx="1170000" cy="338700"/>
            </a:xfrm>
            <a:prstGeom prst="roundRect">
              <a:avLst>
                <a:gd name="adj" fmla="val 16667"/>
              </a:avLst>
            </a:prstGeom>
            <a:noFill/>
            <a:ln w="19050" cap="flat" cmpd="sng">
              <a:solidFill>
                <a:srgbClr val="00D36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/>
            </a:p>
          </p:txBody>
        </p:sp>
        <p:sp>
          <p:nvSpPr>
            <p:cNvPr id="54" name="Google Shape;231;g2d4e015d8f5_0_34"/>
            <p:cNvSpPr/>
            <p:nvPr/>
          </p:nvSpPr>
          <p:spPr>
            <a:xfrm>
              <a:off x="336575" y="2584275"/>
              <a:ext cx="1866364" cy="338700"/>
            </a:xfrm>
            <a:prstGeom prst="roundRect">
              <a:avLst>
                <a:gd name="adj" fmla="val 16667"/>
              </a:avLst>
            </a:prstGeom>
            <a:noFill/>
            <a:ln w="19050" cap="flat" cmpd="sng">
              <a:solidFill>
                <a:srgbClr val="55C3E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/>
            </a:p>
          </p:txBody>
        </p:sp>
        <p:sp>
          <p:nvSpPr>
            <p:cNvPr id="55" name="Google Shape;232;g2d4e015d8f5_0_34"/>
            <p:cNvSpPr/>
            <p:nvPr/>
          </p:nvSpPr>
          <p:spPr>
            <a:xfrm>
              <a:off x="336575" y="3036350"/>
              <a:ext cx="1082700" cy="338700"/>
            </a:xfrm>
            <a:prstGeom prst="roundRect">
              <a:avLst>
                <a:gd name="adj" fmla="val 16667"/>
              </a:avLst>
            </a:prstGeom>
            <a:noFill/>
            <a:ln w="19050" cap="flat" cmpd="sng">
              <a:solidFill>
                <a:srgbClr val="FF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/>
            </a:p>
          </p:txBody>
        </p:sp>
      </p:grpSp>
      <p:sp>
        <p:nvSpPr>
          <p:cNvPr id="2" name="Retângulo 1"/>
          <p:cNvSpPr/>
          <p:nvPr/>
        </p:nvSpPr>
        <p:spPr>
          <a:xfrm>
            <a:off x="313059" y="3944769"/>
            <a:ext cx="160332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pt-BR" sz="2400" b="1" dirty="0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Produção</a:t>
            </a:r>
          </a:p>
        </p:txBody>
      </p:sp>
      <p:sp>
        <p:nvSpPr>
          <p:cNvPr id="3" name="Retângulo 2"/>
          <p:cNvSpPr/>
          <p:nvPr/>
        </p:nvSpPr>
        <p:spPr>
          <a:xfrm>
            <a:off x="1" y="1096729"/>
            <a:ext cx="6196508" cy="3877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80000"/>
              </a:lnSpc>
              <a:buSzPts val="2000"/>
            </a:pPr>
            <a:r>
              <a:rPr lang="pt-BR" sz="2400" dirty="0">
                <a:solidFill>
                  <a:schemeClr val="bg1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MINERAIS CRÍTICOS</a:t>
            </a:r>
            <a:endParaRPr lang="pt-BR" sz="2400" dirty="0">
              <a:solidFill>
                <a:schemeClr val="bg1"/>
              </a:solidFill>
            </a:endParaRPr>
          </a:p>
        </p:txBody>
      </p:sp>
      <p:sp>
        <p:nvSpPr>
          <p:cNvPr id="4" name="Retângulo Arredondado 3"/>
          <p:cNvSpPr/>
          <p:nvPr/>
        </p:nvSpPr>
        <p:spPr>
          <a:xfrm>
            <a:off x="6887671" y="5206573"/>
            <a:ext cx="358607" cy="349769"/>
          </a:xfrm>
          <a:prstGeom prst="round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400"/>
          </a:p>
        </p:txBody>
      </p:sp>
      <p:sp>
        <p:nvSpPr>
          <p:cNvPr id="59" name="Retângulo Arredondado 58"/>
          <p:cNvSpPr/>
          <p:nvPr/>
        </p:nvSpPr>
        <p:spPr>
          <a:xfrm>
            <a:off x="9419165" y="2131874"/>
            <a:ext cx="358607" cy="349769"/>
          </a:xfrm>
          <a:prstGeom prst="round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400"/>
          </a:p>
        </p:txBody>
      </p:sp>
      <p:sp>
        <p:nvSpPr>
          <p:cNvPr id="60" name="Retângulo Arredondado 59"/>
          <p:cNvSpPr/>
          <p:nvPr/>
        </p:nvSpPr>
        <p:spPr>
          <a:xfrm>
            <a:off x="5751587" y="4020690"/>
            <a:ext cx="358607" cy="349769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400"/>
          </a:p>
        </p:txBody>
      </p:sp>
      <p:sp>
        <p:nvSpPr>
          <p:cNvPr id="61" name="Retângulo Arredondado 60"/>
          <p:cNvSpPr/>
          <p:nvPr/>
        </p:nvSpPr>
        <p:spPr>
          <a:xfrm>
            <a:off x="6724438" y="4223778"/>
            <a:ext cx="358607" cy="349769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400"/>
          </a:p>
        </p:txBody>
      </p:sp>
    </p:spTree>
    <p:extLst>
      <p:ext uri="{BB962C8B-B14F-4D97-AF65-F5344CB8AC3E}">
        <p14:creationId xmlns:p14="http://schemas.microsoft.com/office/powerpoint/2010/main" val="5388925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4" name="Google Shape;284;g30ea6cd74d9_0_1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CaixaDeTexto 9">
            <a:extLst>
              <a:ext uri="{FF2B5EF4-FFF2-40B4-BE49-F238E27FC236}">
                <a16:creationId xmlns:a16="http://schemas.microsoft.com/office/drawing/2014/main" id="{97A8D878-1C80-36CF-A8A5-41D72FAABCB6}"/>
              </a:ext>
            </a:extLst>
          </p:cNvPr>
          <p:cNvSpPr txBox="1"/>
          <p:nvPr/>
        </p:nvSpPr>
        <p:spPr>
          <a:xfrm>
            <a:off x="207549" y="1631973"/>
            <a:ext cx="4922704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80990" indent="-380990">
              <a:buFont typeface="Wingdings" panose="05000000000000000000" pitchFamily="2" charset="2"/>
              <a:buChar char="ü"/>
            </a:pPr>
            <a:r>
              <a:rPr lang="pt-BR" sz="2000" b="1" dirty="0">
                <a:solidFill>
                  <a:schemeClr val="bg1"/>
                </a:solidFill>
                <a:latin typeface="Montserrat" panose="00000500000000000000" pitchFamily="2" charset="0"/>
              </a:rPr>
              <a:t>Quinto maior produtor global de minerais (IBRAM);</a:t>
            </a:r>
          </a:p>
          <a:p>
            <a:pPr marL="380990" indent="-380990">
              <a:buFont typeface="Wingdings" panose="05000000000000000000" pitchFamily="2" charset="2"/>
              <a:buChar char="ü"/>
            </a:pPr>
            <a:endParaRPr lang="pt-BR" sz="2000" b="1" dirty="0">
              <a:solidFill>
                <a:schemeClr val="bg1"/>
              </a:solidFill>
              <a:latin typeface="Montserrat" panose="00000500000000000000" pitchFamily="2" charset="0"/>
            </a:endParaRPr>
          </a:p>
          <a:p>
            <a:pPr marL="380990" indent="-380990">
              <a:buFont typeface="Wingdings" panose="05000000000000000000" pitchFamily="2" charset="2"/>
              <a:buChar char="ü"/>
            </a:pPr>
            <a:r>
              <a:rPr lang="pt-BR" sz="2000" b="1" dirty="0">
                <a:solidFill>
                  <a:schemeClr val="bg1"/>
                </a:solidFill>
                <a:latin typeface="Montserrat" panose="00000500000000000000" pitchFamily="2" charset="0"/>
              </a:rPr>
              <a:t>Mais  de 90 commodities minerais;</a:t>
            </a:r>
          </a:p>
          <a:p>
            <a:pPr marL="380990" indent="-380990">
              <a:buFont typeface="Wingdings" panose="05000000000000000000" pitchFamily="2" charset="2"/>
              <a:buChar char="ü"/>
            </a:pPr>
            <a:endParaRPr lang="pt-BR" sz="2000" b="1" dirty="0">
              <a:solidFill>
                <a:schemeClr val="bg1"/>
              </a:solidFill>
              <a:latin typeface="Montserrat" panose="00000500000000000000" pitchFamily="2" charset="0"/>
            </a:endParaRPr>
          </a:p>
          <a:p>
            <a:pPr marL="380990" indent="-380990">
              <a:buFont typeface="Wingdings" panose="05000000000000000000" pitchFamily="2" charset="2"/>
              <a:buChar char="ü"/>
            </a:pPr>
            <a:r>
              <a:rPr lang="pt-BR" sz="2000" b="1" dirty="0">
                <a:solidFill>
                  <a:schemeClr val="bg1"/>
                </a:solidFill>
                <a:latin typeface="Montserrat" panose="00000500000000000000" pitchFamily="2" charset="0"/>
              </a:rPr>
              <a:t>Legislação sólida;</a:t>
            </a:r>
          </a:p>
          <a:p>
            <a:pPr marL="380990" indent="-380990">
              <a:buFont typeface="Wingdings" panose="05000000000000000000" pitchFamily="2" charset="2"/>
              <a:buChar char="ü"/>
            </a:pPr>
            <a:endParaRPr lang="pt-BR" sz="2000" b="1" dirty="0">
              <a:solidFill>
                <a:schemeClr val="bg1"/>
              </a:solidFill>
              <a:latin typeface="Montserrat" panose="00000500000000000000" pitchFamily="2" charset="0"/>
            </a:endParaRPr>
          </a:p>
          <a:p>
            <a:pPr marL="380990" indent="-380990">
              <a:buFont typeface="Wingdings" panose="05000000000000000000" pitchFamily="2" charset="2"/>
              <a:buChar char="ü"/>
            </a:pPr>
            <a:r>
              <a:rPr lang="pt-BR" sz="2000" b="1" dirty="0">
                <a:solidFill>
                  <a:schemeClr val="bg1"/>
                </a:solidFill>
                <a:latin typeface="Montserrat" panose="00000500000000000000" pitchFamily="2" charset="0"/>
              </a:rPr>
              <a:t>Uma das matrizes elétricas “mais limpa do mundo” (~83% </a:t>
            </a:r>
            <a:r>
              <a:rPr lang="pt-BR" sz="2000" b="1" dirty="0" err="1">
                <a:solidFill>
                  <a:schemeClr val="bg1"/>
                </a:solidFill>
                <a:latin typeface="Montserrat" panose="00000500000000000000" pitchFamily="2" charset="0"/>
              </a:rPr>
              <a:t>en</a:t>
            </a:r>
            <a:r>
              <a:rPr lang="pt-BR" sz="2000" b="1" dirty="0">
                <a:solidFill>
                  <a:schemeClr val="bg1"/>
                </a:solidFill>
                <a:latin typeface="Montserrat" panose="00000500000000000000" pitchFamily="2" charset="0"/>
              </a:rPr>
              <a:t> 2022, EPE);</a:t>
            </a:r>
          </a:p>
          <a:p>
            <a:pPr marL="380990" indent="-380990">
              <a:buFont typeface="Wingdings" panose="05000000000000000000" pitchFamily="2" charset="2"/>
              <a:buChar char="ü"/>
            </a:pPr>
            <a:endParaRPr lang="pt-BR" sz="2000" b="1" dirty="0">
              <a:solidFill>
                <a:schemeClr val="bg1"/>
              </a:solidFill>
              <a:latin typeface="Montserrat" panose="00000500000000000000" pitchFamily="2" charset="0"/>
            </a:endParaRPr>
          </a:p>
          <a:p>
            <a:pPr marL="380990" indent="-380990">
              <a:buFont typeface="Wingdings" panose="05000000000000000000" pitchFamily="2" charset="2"/>
              <a:buChar char="ü"/>
            </a:pPr>
            <a:r>
              <a:rPr lang="pt-BR" sz="2000" b="1" dirty="0">
                <a:solidFill>
                  <a:schemeClr val="bg1"/>
                </a:solidFill>
                <a:latin typeface="Montserrat" panose="00000500000000000000" pitchFamily="2" charset="0"/>
              </a:rPr>
              <a:t>Dados </a:t>
            </a:r>
            <a:r>
              <a:rPr lang="pt-BR" sz="2000" b="1" dirty="0" err="1">
                <a:solidFill>
                  <a:schemeClr val="bg1"/>
                </a:solidFill>
                <a:latin typeface="Montserrat" panose="00000500000000000000" pitchFamily="2" charset="0"/>
              </a:rPr>
              <a:t>geocientíficos</a:t>
            </a:r>
            <a:r>
              <a:rPr lang="pt-BR" sz="2000" b="1" dirty="0">
                <a:solidFill>
                  <a:schemeClr val="bg1"/>
                </a:solidFill>
                <a:latin typeface="Montserrat" panose="00000500000000000000" pitchFamily="2" charset="0"/>
              </a:rPr>
              <a:t> </a:t>
            </a:r>
            <a:r>
              <a:rPr lang="pt-BR" sz="2000" b="1" dirty="0" err="1">
                <a:solidFill>
                  <a:schemeClr val="bg1"/>
                </a:solidFill>
                <a:latin typeface="Montserrat" panose="00000500000000000000" pitchFamily="2" charset="0"/>
              </a:rPr>
              <a:t>pré</a:t>
            </a:r>
            <a:r>
              <a:rPr lang="pt-BR" sz="2000" b="1" dirty="0">
                <a:solidFill>
                  <a:schemeClr val="bg1"/>
                </a:solidFill>
                <a:latin typeface="Montserrat" panose="00000500000000000000" pitchFamily="2" charset="0"/>
              </a:rPr>
              <a:t>-competitivos disponíveis</a:t>
            </a:r>
          </a:p>
          <a:p>
            <a:pPr marL="380990" indent="-380990">
              <a:buFont typeface="Wingdings" panose="05000000000000000000" pitchFamily="2" charset="2"/>
              <a:buChar char="ü"/>
            </a:pPr>
            <a:endParaRPr lang="pt-BR" sz="2000" b="1" dirty="0">
              <a:solidFill>
                <a:schemeClr val="bg1"/>
              </a:solidFill>
              <a:latin typeface="Montserrat" panose="00000500000000000000" pitchFamily="2" charset="0"/>
            </a:endParaRPr>
          </a:p>
          <a:p>
            <a:pPr marL="380990" indent="-380990">
              <a:buFont typeface="Wingdings" panose="05000000000000000000" pitchFamily="2" charset="2"/>
              <a:buChar char="ü"/>
            </a:pPr>
            <a:r>
              <a:rPr lang="pt-BR" sz="2000" b="1" dirty="0">
                <a:solidFill>
                  <a:schemeClr val="bg1"/>
                </a:solidFill>
                <a:latin typeface="Montserrat" panose="00000500000000000000" pitchFamily="2" charset="0"/>
              </a:rPr>
              <a:t>Mão de obra qualificada.</a:t>
            </a:r>
          </a:p>
          <a:p>
            <a:pPr marL="380990" indent="-380990">
              <a:buFont typeface="Wingdings" panose="05000000000000000000" pitchFamily="2" charset="2"/>
              <a:buChar char="ü"/>
            </a:pPr>
            <a:endParaRPr lang="pt-BR" sz="2000" dirty="0">
              <a:solidFill>
                <a:schemeClr val="bg1"/>
              </a:solidFill>
              <a:latin typeface="Montserrat" panose="00000500000000000000" pitchFamily="2" charset="0"/>
            </a:endParaRPr>
          </a:p>
        </p:txBody>
      </p:sp>
      <p:sp>
        <p:nvSpPr>
          <p:cNvPr id="11" name="Google Shape;87;p16"/>
          <p:cNvSpPr txBox="1"/>
          <p:nvPr/>
        </p:nvSpPr>
        <p:spPr>
          <a:xfrm>
            <a:off x="-3802" y="549187"/>
            <a:ext cx="5420659" cy="53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r>
              <a:rPr lang="pt-BR" sz="3200" dirty="0">
                <a:solidFill>
                  <a:schemeClr val="bg1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CENÁRIO BRASILEIRO:</a:t>
            </a:r>
            <a:r>
              <a:rPr lang="pt-BR" sz="3200" i="1" dirty="0">
                <a:solidFill>
                  <a:schemeClr val="bg1"/>
                </a:solidFill>
              </a:rPr>
              <a:t> impacto econômico da mineração</a:t>
            </a:r>
            <a:endParaRPr sz="3200" dirty="0">
              <a:solidFill>
                <a:schemeClr val="bg1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37802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65064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4" name="Google Shape;284;g30ea6cd74d9_0_1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CaixaDeTexto 9">
            <a:extLst>
              <a:ext uri="{FF2B5EF4-FFF2-40B4-BE49-F238E27FC236}">
                <a16:creationId xmlns:a16="http://schemas.microsoft.com/office/drawing/2014/main" id="{97A8D878-1C80-36CF-A8A5-41D72FAABCB6}"/>
              </a:ext>
            </a:extLst>
          </p:cNvPr>
          <p:cNvSpPr txBox="1"/>
          <p:nvPr/>
        </p:nvSpPr>
        <p:spPr>
          <a:xfrm>
            <a:off x="109832" y="874327"/>
            <a:ext cx="11986373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>
                <a:solidFill>
                  <a:srgbClr val="00B050"/>
                </a:solidFill>
              </a:rPr>
              <a:t>Reservas minerais importantes do Brasil</a:t>
            </a:r>
            <a:r>
              <a:rPr lang="pt-BR" dirty="0">
                <a:solidFill>
                  <a:srgbClr val="00B050"/>
                </a:solidFill>
              </a:rPr>
              <a:t> </a:t>
            </a:r>
            <a:r>
              <a:rPr lang="pt-BR" dirty="0">
                <a:solidFill>
                  <a:schemeClr val="bg1"/>
                </a:solidFill>
              </a:rPr>
              <a:t>- Minerais estratégicos para transição energética, indústria espacial e defesa:</a:t>
            </a:r>
          </a:p>
          <a:p>
            <a:pPr marL="285750" lvl="0" indent="-285750">
              <a:buFont typeface="Wingdings" panose="05000000000000000000" pitchFamily="2" charset="2"/>
              <a:buChar char="v"/>
            </a:pPr>
            <a:r>
              <a:rPr lang="pt-BR" b="1" dirty="0">
                <a:solidFill>
                  <a:schemeClr val="bg1"/>
                </a:solidFill>
              </a:rPr>
              <a:t>Nióbio (</a:t>
            </a:r>
            <a:r>
              <a:rPr lang="pt-BR" b="1" dirty="0" err="1">
                <a:solidFill>
                  <a:schemeClr val="bg1"/>
                </a:solidFill>
              </a:rPr>
              <a:t>Nb</a:t>
            </a:r>
            <a:r>
              <a:rPr lang="pt-BR" b="1" dirty="0">
                <a:solidFill>
                  <a:schemeClr val="bg1"/>
                </a:solidFill>
              </a:rPr>
              <a:t>)</a:t>
            </a:r>
            <a:r>
              <a:rPr lang="pt-BR" dirty="0">
                <a:solidFill>
                  <a:schemeClr val="bg1"/>
                </a:solidFill>
              </a:rPr>
              <a:t> -  Maior reserva mundial (cerca de 94% das reservas globais), 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pt-BR" b="1" u="sng" dirty="0">
                <a:solidFill>
                  <a:srgbClr val="C00000"/>
                </a:solidFill>
              </a:rPr>
              <a:t>Aplicações</a:t>
            </a:r>
            <a:r>
              <a:rPr lang="pt-BR" dirty="0">
                <a:solidFill>
                  <a:schemeClr val="bg1"/>
                </a:solidFill>
              </a:rPr>
              <a:t>:  Aços especiais para Turbinas eólicas, Veículos elétricos, Hidrogênio verde</a:t>
            </a:r>
          </a:p>
          <a:p>
            <a:pPr marL="285750" lvl="0" indent="-285750">
              <a:buFont typeface="Wingdings" panose="05000000000000000000" pitchFamily="2" charset="2"/>
              <a:buChar char="v"/>
            </a:pPr>
            <a:r>
              <a:rPr lang="pt-BR" b="1" dirty="0">
                <a:solidFill>
                  <a:schemeClr val="bg1"/>
                </a:solidFill>
              </a:rPr>
              <a:t>Lítio (Li)</a:t>
            </a:r>
            <a:r>
              <a:rPr lang="pt-BR" dirty="0">
                <a:solidFill>
                  <a:schemeClr val="bg1"/>
                </a:solidFill>
              </a:rPr>
              <a:t> -  8ª maior reserva global (cerca de 1,3%), 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pt-BR" u="sng" dirty="0">
                <a:solidFill>
                  <a:srgbClr val="C00000"/>
                </a:solidFill>
              </a:rPr>
              <a:t>Aplicações</a:t>
            </a:r>
            <a:r>
              <a:rPr lang="pt-BR" dirty="0">
                <a:solidFill>
                  <a:schemeClr val="bg1"/>
                </a:solidFill>
              </a:rPr>
              <a:t>: Baterias de íon-lítio: essencial para veículos elétricos, armazenamento estacionário de energia e dispositivos portáteis.  </a:t>
            </a:r>
          </a:p>
          <a:p>
            <a:pPr marL="285750" lvl="0" indent="-285750">
              <a:buFont typeface="Wingdings" panose="05000000000000000000" pitchFamily="2" charset="2"/>
              <a:buChar char="v"/>
            </a:pPr>
            <a:r>
              <a:rPr lang="pt-BR" b="1" dirty="0">
                <a:solidFill>
                  <a:schemeClr val="bg1"/>
                </a:solidFill>
              </a:rPr>
              <a:t>Grafite Natural</a:t>
            </a:r>
            <a:r>
              <a:rPr lang="pt-BR" dirty="0">
                <a:solidFill>
                  <a:schemeClr val="bg1"/>
                </a:solidFill>
              </a:rPr>
              <a:t>: 2º maior reserva mundial  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pt-BR" u="sng" dirty="0">
                <a:solidFill>
                  <a:srgbClr val="C00000"/>
                </a:solidFill>
              </a:rPr>
              <a:t>Aplicações</a:t>
            </a:r>
            <a:r>
              <a:rPr lang="pt-BR" dirty="0">
                <a:solidFill>
                  <a:schemeClr val="bg1"/>
                </a:solidFill>
              </a:rPr>
              <a:t>: Ânodos de baterias: Material crítico para baterias de íon-lítio (95% do ânodo é grafite).  </a:t>
            </a:r>
          </a:p>
          <a:p>
            <a:pPr marL="285750" lvl="0" indent="-285750">
              <a:buFont typeface="Wingdings" panose="05000000000000000000" pitchFamily="2" charset="2"/>
              <a:buChar char="v"/>
            </a:pPr>
            <a:r>
              <a:rPr lang="pt-BR" b="1" dirty="0">
                <a:solidFill>
                  <a:schemeClr val="bg1"/>
                </a:solidFill>
              </a:rPr>
              <a:t>Níquel (</a:t>
            </a:r>
            <a:r>
              <a:rPr lang="pt-BR" b="1" dirty="0" err="1">
                <a:solidFill>
                  <a:schemeClr val="bg1"/>
                </a:solidFill>
              </a:rPr>
              <a:t>Ni</a:t>
            </a:r>
            <a:r>
              <a:rPr lang="pt-BR" b="1" dirty="0">
                <a:solidFill>
                  <a:schemeClr val="bg1"/>
                </a:solidFill>
              </a:rPr>
              <a:t>)</a:t>
            </a:r>
            <a:r>
              <a:rPr lang="pt-BR" dirty="0">
                <a:solidFill>
                  <a:schemeClr val="bg1"/>
                </a:solidFill>
              </a:rPr>
              <a:t>: 3ª maior reserva global.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pt-BR" u="sng" dirty="0">
                <a:solidFill>
                  <a:srgbClr val="C00000"/>
                </a:solidFill>
              </a:rPr>
              <a:t>Aplicações</a:t>
            </a:r>
            <a:r>
              <a:rPr lang="pt-BR" dirty="0">
                <a:solidFill>
                  <a:schemeClr val="bg1"/>
                </a:solidFill>
              </a:rPr>
              <a:t>: Baterias: Componente chave em baterias de veículos elétricos (químicas NMC e NCA).  </a:t>
            </a:r>
          </a:p>
          <a:p>
            <a:pPr marL="285750" lvl="0" indent="-285750">
              <a:buFont typeface="Wingdings" panose="05000000000000000000" pitchFamily="2" charset="2"/>
              <a:buChar char="v"/>
            </a:pPr>
            <a:r>
              <a:rPr lang="pt-BR" b="1" dirty="0">
                <a:solidFill>
                  <a:schemeClr val="bg1"/>
                </a:solidFill>
              </a:rPr>
              <a:t>Cobre (Cu)</a:t>
            </a:r>
            <a:r>
              <a:rPr lang="pt-BR" dirty="0">
                <a:solidFill>
                  <a:schemeClr val="bg1"/>
                </a:solidFill>
              </a:rPr>
              <a:t>: 10ª maior reserva global.  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pt-BR" u="sng" dirty="0">
                <a:solidFill>
                  <a:srgbClr val="C00000"/>
                </a:solidFill>
              </a:rPr>
              <a:t>Aplicações</a:t>
            </a:r>
            <a:r>
              <a:rPr lang="pt-BR" dirty="0">
                <a:solidFill>
                  <a:schemeClr val="bg1"/>
                </a:solidFill>
              </a:rPr>
              <a:t>: Infraestrutura elétrica: Cabos de transmissão, motores, inversores solares/eólicos e estações de carregamento de VE.  Baterias: Coletor de corrente em células de bateria.  </a:t>
            </a:r>
          </a:p>
          <a:p>
            <a:pPr marL="285750" lvl="0" indent="-285750">
              <a:buFont typeface="Wingdings" panose="05000000000000000000" pitchFamily="2" charset="2"/>
              <a:buChar char="v"/>
            </a:pPr>
            <a:r>
              <a:rPr lang="pt-BR" b="1" dirty="0">
                <a:solidFill>
                  <a:schemeClr val="bg1"/>
                </a:solidFill>
              </a:rPr>
              <a:t>Manganês (Mn)</a:t>
            </a:r>
            <a:r>
              <a:rPr lang="pt-BR" dirty="0">
                <a:solidFill>
                  <a:schemeClr val="bg1"/>
                </a:solidFill>
              </a:rPr>
              <a:t>: 4ª maior reserva global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pt-BR" u="sng" dirty="0">
                <a:solidFill>
                  <a:srgbClr val="C00000"/>
                </a:solidFill>
              </a:rPr>
              <a:t>Aplicações</a:t>
            </a:r>
            <a:r>
              <a:rPr lang="pt-BR" dirty="0">
                <a:solidFill>
                  <a:schemeClr val="bg1"/>
                </a:solidFill>
              </a:rPr>
              <a:t>: Baterias NMC: Usado em catodos de baterias de lítio (NMC-níquel-manganês-cobalto).  Aços especiais para turbinas eólicas e estruturas de VE.</a:t>
            </a:r>
          </a:p>
          <a:p>
            <a:pPr marL="285750" lvl="0" indent="-285750">
              <a:buFont typeface="Wingdings" panose="05000000000000000000" pitchFamily="2" charset="2"/>
              <a:buChar char="v"/>
            </a:pPr>
            <a:r>
              <a:rPr lang="pt-BR" dirty="0">
                <a:solidFill>
                  <a:schemeClr val="accent2"/>
                </a:solidFill>
              </a:rPr>
              <a:t>*</a:t>
            </a:r>
            <a:r>
              <a:rPr lang="pt-BR" b="1" dirty="0">
                <a:solidFill>
                  <a:schemeClr val="accent2"/>
                </a:solidFill>
              </a:rPr>
              <a:t>Terras Raras</a:t>
            </a:r>
            <a:r>
              <a:rPr lang="pt-BR" dirty="0">
                <a:solidFill>
                  <a:schemeClr val="accent2"/>
                </a:solidFill>
              </a:rPr>
              <a:t> (REE - </a:t>
            </a:r>
            <a:r>
              <a:rPr lang="pt-BR" dirty="0" err="1">
                <a:solidFill>
                  <a:schemeClr val="accent2"/>
                </a:solidFill>
              </a:rPr>
              <a:t>Rare</a:t>
            </a:r>
            <a:r>
              <a:rPr lang="pt-BR" dirty="0">
                <a:solidFill>
                  <a:schemeClr val="accent2"/>
                </a:solidFill>
              </a:rPr>
              <a:t> Earth </a:t>
            </a:r>
            <a:r>
              <a:rPr lang="pt-BR" dirty="0" err="1">
                <a:solidFill>
                  <a:schemeClr val="accent2"/>
                </a:solidFill>
              </a:rPr>
              <a:t>Elements</a:t>
            </a:r>
            <a:r>
              <a:rPr lang="pt-BR" dirty="0">
                <a:solidFill>
                  <a:schemeClr val="accent2"/>
                </a:solidFill>
              </a:rPr>
              <a:t>) 2º maior reserva mundial.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pt-BR" u="sng" dirty="0">
                <a:solidFill>
                  <a:srgbClr val="C00000"/>
                </a:solidFill>
              </a:rPr>
              <a:t>Aplicações</a:t>
            </a:r>
            <a:r>
              <a:rPr lang="pt-BR" dirty="0">
                <a:solidFill>
                  <a:schemeClr val="accent2"/>
                </a:solidFill>
              </a:rPr>
              <a:t>:  Ímãs permanentes: Neodímio (</a:t>
            </a:r>
            <a:r>
              <a:rPr lang="pt-BR" dirty="0" err="1">
                <a:solidFill>
                  <a:schemeClr val="accent2"/>
                </a:solidFill>
              </a:rPr>
              <a:t>Nd</a:t>
            </a:r>
            <a:r>
              <a:rPr lang="pt-BR" dirty="0">
                <a:solidFill>
                  <a:schemeClr val="accent2"/>
                </a:solidFill>
              </a:rPr>
              <a:t>), Praseodímio (</a:t>
            </a:r>
            <a:r>
              <a:rPr lang="pt-BR" dirty="0" err="1">
                <a:solidFill>
                  <a:schemeClr val="accent2"/>
                </a:solidFill>
              </a:rPr>
              <a:t>Pr</a:t>
            </a:r>
            <a:r>
              <a:rPr lang="pt-BR" dirty="0">
                <a:solidFill>
                  <a:schemeClr val="accent2"/>
                </a:solidFill>
              </a:rPr>
              <a:t>), Disprósio (</a:t>
            </a:r>
            <a:r>
              <a:rPr lang="pt-BR" dirty="0" err="1">
                <a:solidFill>
                  <a:schemeClr val="accent2"/>
                </a:solidFill>
              </a:rPr>
              <a:t>Dy</a:t>
            </a:r>
            <a:r>
              <a:rPr lang="pt-BR" dirty="0">
                <a:solidFill>
                  <a:schemeClr val="accent2"/>
                </a:solidFill>
              </a:rPr>
              <a:t>) e Térbio (Tb) são vitais para motores de veículos elétricos e geradores de turbinas eólicas.  Fotovoltaicos: Európio (Eu) e Ítrio (Y) em painéis solares. </a:t>
            </a:r>
            <a:endParaRPr lang="pt-BR" sz="2400" dirty="0">
              <a:solidFill>
                <a:schemeClr val="accent2"/>
              </a:solidFill>
              <a:latin typeface="Montserrat" panose="00000500000000000000" pitchFamily="2" charset="0"/>
            </a:endParaRPr>
          </a:p>
        </p:txBody>
      </p:sp>
      <p:sp>
        <p:nvSpPr>
          <p:cNvPr id="11" name="Google Shape;87;p16"/>
          <p:cNvSpPr txBox="1"/>
          <p:nvPr/>
        </p:nvSpPr>
        <p:spPr>
          <a:xfrm>
            <a:off x="-13191" y="286816"/>
            <a:ext cx="12109395" cy="53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r>
              <a:rPr lang="pt-BR" sz="3200" b="1" dirty="0">
                <a:solidFill>
                  <a:schemeClr val="bg1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CENÁRIO BRASILEIRO: </a:t>
            </a:r>
            <a:r>
              <a:rPr lang="pt-BR" sz="4000" i="1" dirty="0">
                <a:solidFill>
                  <a:schemeClr val="bg1"/>
                </a:solidFill>
              </a:rPr>
              <a:t>impacto econômico da mineração</a:t>
            </a:r>
            <a:endParaRPr sz="4000" b="1" dirty="0">
              <a:solidFill>
                <a:schemeClr val="bg1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</p:spTree>
    <p:extLst>
      <p:ext uri="{BB962C8B-B14F-4D97-AF65-F5344CB8AC3E}">
        <p14:creationId xmlns:p14="http://schemas.microsoft.com/office/powerpoint/2010/main" val="219474799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7208</TotalTime>
  <Words>1298</Words>
  <Application>Microsoft Office PowerPoint</Application>
  <PresentationFormat>Widescreen</PresentationFormat>
  <Paragraphs>188</Paragraphs>
  <Slides>20</Slides>
  <Notes>19</Notes>
  <HiddenSlides>0</HiddenSlides>
  <MMClips>0</MMClips>
  <ScaleCrop>false</ScaleCrop>
  <HeadingPairs>
    <vt:vector size="6" baseType="variant">
      <vt:variant>
        <vt:lpstr>Fontes usadas</vt:lpstr>
      </vt:variant>
      <vt:variant>
        <vt:i4>14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20</vt:i4>
      </vt:variant>
    </vt:vector>
  </HeadingPairs>
  <TitlesOfParts>
    <vt:vector size="35" baseType="lpstr">
      <vt:lpstr>Arial</vt:lpstr>
      <vt:lpstr>Arial Narrow</vt:lpstr>
      <vt:lpstr>Bebas Neue</vt:lpstr>
      <vt:lpstr>Calibri</vt:lpstr>
      <vt:lpstr>Calibri Light</vt:lpstr>
      <vt:lpstr>Google Sans</vt:lpstr>
      <vt:lpstr>Montserrat</vt:lpstr>
      <vt:lpstr>Montserrat Black</vt:lpstr>
      <vt:lpstr>Montserrat ExtraBold</vt:lpstr>
      <vt:lpstr>Montserrat Medium</vt:lpstr>
      <vt:lpstr>Montserrat SemiBold</vt:lpstr>
      <vt:lpstr>Noto Sans Symbols</vt:lpstr>
      <vt:lpstr>Poppins</vt:lpstr>
      <vt:lpstr>Wingdings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Depósitos Existentes e área potenciais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Francisco Valdir Silveira</dc:creator>
  <cp:lastModifiedBy>Felipe Luiz da Silva</cp:lastModifiedBy>
  <cp:revision>43</cp:revision>
  <dcterms:created xsi:type="dcterms:W3CDTF">2025-09-05T11:26:34Z</dcterms:created>
  <dcterms:modified xsi:type="dcterms:W3CDTF">2025-09-10T12:21:21Z</dcterms:modified>
</cp:coreProperties>
</file>