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57" r:id="rId3"/>
    <p:sldId id="258" r:id="rId4"/>
    <p:sldId id="259" r:id="rId5"/>
    <p:sldId id="270" r:id="rId6"/>
    <p:sldId id="283" r:id="rId7"/>
    <p:sldId id="262" r:id="rId8"/>
    <p:sldId id="263" r:id="rId9"/>
    <p:sldId id="274" r:id="rId10"/>
    <p:sldId id="282" r:id="rId11"/>
    <p:sldId id="266" r:id="rId12"/>
    <p:sldId id="267" r:id="rId13"/>
    <p:sldId id="289" r:id="rId14"/>
    <p:sldId id="290" r:id="rId15"/>
    <p:sldId id="278" r:id="rId16"/>
    <p:sldId id="271" r:id="rId17"/>
    <p:sldId id="273" r:id="rId18"/>
    <p:sldId id="280" r:id="rId19"/>
    <p:sldId id="286" r:id="rId20"/>
    <p:sldId id="28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DD271-67BB-4D77-B7D9-4531F514CDB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285F0-36CD-46F0-A722-033F082F7B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19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018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0ea6cd74d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30ea6cd74d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8213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174;p10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12700">
            <a:headEnd/>
            <a:tailEnd/>
          </a:ln>
        </p:spPr>
      </p:sp>
      <p:sp>
        <p:nvSpPr>
          <p:cNvPr id="30723" name="Google Shape;175;p10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 tIns="45700" bIns="45700"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r>
              <a:rPr lang="pt-BR" altLang="pt-BR" sz="1100">
                <a:latin typeface="Arial" panose="020B0604020202020204" pitchFamily="34" charset="0"/>
                <a:cs typeface="Arial" panose="020B0604020202020204" pitchFamily="34" charset="0"/>
              </a:rPr>
              <a:t>O programa de exploração dos elementos terras raras foi e é motivado pela necessidade de se descobrir alvos economicamente viáveis. </a:t>
            </a:r>
          </a:p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r>
              <a:rPr lang="pt-BR" altLang="pt-BR" sz="1100">
                <a:latin typeface="Arial" panose="020B0604020202020204" pitchFamily="34" charset="0"/>
                <a:cs typeface="Arial" panose="020B0604020202020204" pitchFamily="34" charset="0"/>
              </a:rPr>
              <a:t>Este desafio tem levado os técnicos a estudar projetos realizados pela CPRM/SGB para estudo específicos de ocorrências de terras raras como Projetos: Terras Raras na Serra Repartimento - RR (1997); Costa Marques - RO (1984), Seis Lagos - AM (1983)</a:t>
            </a:r>
          </a:p>
        </p:txBody>
      </p:sp>
    </p:spTree>
    <p:extLst>
      <p:ext uri="{BB962C8B-B14F-4D97-AF65-F5344CB8AC3E}">
        <p14:creationId xmlns:p14="http://schemas.microsoft.com/office/powerpoint/2010/main" val="1859591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ea5939fae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ea5939fae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0382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ea5939fae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ea5939fae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4664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d4e015d8f5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2d4e015d8f5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024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133;p8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  <p:sp>
        <p:nvSpPr>
          <p:cNvPr id="54275" name="Google Shape;134;p8:notes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SzPts val="1100"/>
            </a:pPr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41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Google Shape;201;p10:notes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SzPts val="1100"/>
            </a:pPr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7" name="Google Shape;202;p10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2476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e58347372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e58347372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952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7807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385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211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893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3348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bf033e4f7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bf033e4f7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01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293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ea6cd74d9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30ea6cd74d9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687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0ea6cd74d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30ea6cd74d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9868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0ea6cd74d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30ea6cd74d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49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63A0-566A-4018-81DC-DF987B387A10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22BD-1025-4927-909A-6330A32A49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2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63A0-566A-4018-81DC-DF987B387A10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22BD-1025-4927-909A-6330A32A49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574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63A0-566A-4018-81DC-DF987B387A10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22BD-1025-4927-909A-6330A32A49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975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877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730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9"/>
          <p:cNvSpPr txBox="1">
            <a:spLocks noGrp="1"/>
          </p:cNvSpPr>
          <p:nvPr>
            <p:ph type="title"/>
          </p:nvPr>
        </p:nvSpPr>
        <p:spPr>
          <a:xfrm>
            <a:off x="4657933" y="719333"/>
            <a:ext cx="657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title" idx="2"/>
          </p:nvPr>
        </p:nvSpPr>
        <p:spPr>
          <a:xfrm>
            <a:off x="6653767" y="2120967"/>
            <a:ext cx="128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title" idx="3"/>
          </p:nvPr>
        </p:nvSpPr>
        <p:spPr>
          <a:xfrm>
            <a:off x="6653767" y="4336995"/>
            <a:ext cx="128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title" idx="4"/>
          </p:nvPr>
        </p:nvSpPr>
        <p:spPr>
          <a:xfrm>
            <a:off x="9948000" y="2120967"/>
            <a:ext cx="128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title" idx="5"/>
          </p:nvPr>
        </p:nvSpPr>
        <p:spPr>
          <a:xfrm>
            <a:off x="9948000" y="4336995"/>
            <a:ext cx="128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ubTitle" idx="1"/>
          </p:nvPr>
        </p:nvSpPr>
        <p:spPr>
          <a:xfrm>
            <a:off x="5117633" y="2654000"/>
            <a:ext cx="282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ubTitle" idx="6"/>
          </p:nvPr>
        </p:nvSpPr>
        <p:spPr>
          <a:xfrm>
            <a:off x="8412000" y="2654000"/>
            <a:ext cx="282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ubTitle" idx="7"/>
          </p:nvPr>
        </p:nvSpPr>
        <p:spPr>
          <a:xfrm>
            <a:off x="5117633" y="4870100"/>
            <a:ext cx="282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8"/>
          </p:nvPr>
        </p:nvSpPr>
        <p:spPr>
          <a:xfrm>
            <a:off x="8412000" y="4870100"/>
            <a:ext cx="282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ubTitle" idx="9"/>
          </p:nvPr>
        </p:nvSpPr>
        <p:spPr>
          <a:xfrm>
            <a:off x="5117633" y="3252883"/>
            <a:ext cx="282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ubTitle" idx="13"/>
          </p:nvPr>
        </p:nvSpPr>
        <p:spPr>
          <a:xfrm>
            <a:off x="8412000" y="3252883"/>
            <a:ext cx="282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ubTitle" idx="14"/>
          </p:nvPr>
        </p:nvSpPr>
        <p:spPr>
          <a:xfrm>
            <a:off x="5117633" y="5469067"/>
            <a:ext cx="282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subTitle" idx="15"/>
          </p:nvPr>
        </p:nvSpPr>
        <p:spPr>
          <a:xfrm>
            <a:off x="8412000" y="5469067"/>
            <a:ext cx="282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6" name="Google Shape;26;p19"/>
          <p:cNvSpPr>
            <a:spLocks noGrp="1"/>
          </p:cNvSpPr>
          <p:nvPr>
            <p:ph type="pic" idx="16"/>
          </p:nvPr>
        </p:nvSpPr>
        <p:spPr>
          <a:xfrm>
            <a:off x="0" y="0"/>
            <a:ext cx="51008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1414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padrao">
  <p:cSld name="Fundo padra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10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63A0-566A-4018-81DC-DF987B387A10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22BD-1025-4927-909A-6330A32A49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7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63A0-566A-4018-81DC-DF987B387A10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22BD-1025-4927-909A-6330A32A49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19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63A0-566A-4018-81DC-DF987B387A10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22BD-1025-4927-909A-6330A32A49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916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63A0-566A-4018-81DC-DF987B387A10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22BD-1025-4927-909A-6330A32A49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5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63A0-566A-4018-81DC-DF987B387A10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22BD-1025-4927-909A-6330A32A49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365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63A0-566A-4018-81DC-DF987B387A10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22BD-1025-4927-909A-6330A32A49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087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63A0-566A-4018-81DC-DF987B387A10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22BD-1025-4927-909A-6330A32A49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57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63A0-566A-4018-81DC-DF987B387A10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22BD-1025-4927-909A-6330A32A49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670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63A0-566A-4018-81DC-DF987B387A10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222BD-1025-4927-909A-6330A32A49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57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jp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"/>
            <a:ext cx="9699713" cy="6858000"/>
          </a:xfrm>
          <a:prstGeom prst="rect">
            <a:avLst/>
          </a:prstGeom>
        </p:spPr>
      </p:pic>
      <p:pic>
        <p:nvPicPr>
          <p:cNvPr id="110" name="Google Shape;11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/>
          <p:cNvSpPr txBox="1"/>
          <p:nvPr/>
        </p:nvSpPr>
        <p:spPr>
          <a:xfrm>
            <a:off x="5895703" y="2126912"/>
            <a:ext cx="6104708" cy="388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pt-BR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POTENCIAL DO BRASIL:</a:t>
            </a:r>
            <a:r>
              <a:rPr lang="pt-BR" sz="3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MINERAIS ESTRATÉGICOS E CRÍTICOS: -Elementos Terras Raras-</a:t>
            </a:r>
            <a:r>
              <a:rPr lang="pt-BR" sz="24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ETRs</a:t>
            </a:r>
            <a:r>
              <a:rPr lang="pt-BR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</a:p>
          <a:p>
            <a:pPr algn="just">
              <a:lnSpc>
                <a:spcPct val="80000"/>
              </a:lnSpc>
            </a:pPr>
            <a:endParaRPr lang="pt-BR" sz="2400" dirty="0">
              <a:solidFill>
                <a:schemeClr val="bg1"/>
              </a:solidFill>
            </a:endParaRPr>
          </a:p>
          <a:p>
            <a:pPr algn="just">
              <a:lnSpc>
                <a:spcPct val="80000"/>
              </a:lnSpc>
            </a:pPr>
            <a:r>
              <a:rPr lang="pt-BR" sz="2400" u="sng" dirty="0">
                <a:solidFill>
                  <a:schemeClr val="bg1"/>
                </a:solidFill>
              </a:rPr>
              <a:t>Objetivo Audiência pública</a:t>
            </a:r>
            <a:r>
              <a:rPr lang="pt-BR" sz="2400" dirty="0">
                <a:solidFill>
                  <a:schemeClr val="bg1"/>
                </a:solidFill>
              </a:rPr>
              <a:t>:</a:t>
            </a:r>
            <a:r>
              <a:rPr lang="pt-BR" dirty="0"/>
              <a:t>: </a:t>
            </a:r>
            <a:r>
              <a:rPr lang="pt-BR" i="1" dirty="0">
                <a:solidFill>
                  <a:schemeClr val="bg1"/>
                </a:solidFill>
              </a:rPr>
              <a:t>Debater o atual estado da arte, os desafios e o impacto econômico da mineração e beneficiamento das terras raras no Brasil</a:t>
            </a:r>
            <a:r>
              <a:rPr lang="pt-BR" dirty="0">
                <a:solidFill>
                  <a:schemeClr val="bg1"/>
                </a:solidFill>
              </a:rPr>
              <a:t> (Requerimentos nº 23  e nº 26/2025-CCT).</a:t>
            </a:r>
          </a:p>
          <a:p>
            <a:pPr algn="just">
              <a:lnSpc>
                <a:spcPct val="80000"/>
              </a:lnSpc>
            </a:pPr>
            <a:endParaRPr lang="pt-BR" sz="32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pt-BR" sz="3200" dirty="0">
                <a:solidFill>
                  <a:schemeClr val="bg1"/>
                </a:solidFill>
              </a:rPr>
              <a:t>Francisco Valdir Silveira</a:t>
            </a:r>
          </a:p>
          <a:p>
            <a:pPr algn="ctr">
              <a:lnSpc>
                <a:spcPct val="80000"/>
              </a:lnSpc>
            </a:pPr>
            <a:r>
              <a:rPr lang="pt-BR" sz="2400" dirty="0">
                <a:solidFill>
                  <a:schemeClr val="bg1"/>
                </a:solidFill>
              </a:rPr>
              <a:t>Geólogo </a:t>
            </a:r>
            <a:r>
              <a:rPr lang="pt-BR" sz="2400" dirty="0" err="1">
                <a:solidFill>
                  <a:schemeClr val="bg1"/>
                </a:solidFill>
              </a:rPr>
              <a:t>MsC</a:t>
            </a:r>
            <a:r>
              <a:rPr lang="pt-BR" sz="2400" dirty="0">
                <a:solidFill>
                  <a:schemeClr val="bg1"/>
                </a:solidFill>
              </a:rPr>
              <a:t> &amp; PhD</a:t>
            </a:r>
          </a:p>
          <a:p>
            <a:pPr algn="ctr">
              <a:lnSpc>
                <a:spcPct val="80000"/>
              </a:lnSpc>
            </a:pPr>
            <a:r>
              <a:rPr lang="pt-BR" sz="2400" dirty="0">
                <a:solidFill>
                  <a:schemeClr val="accent4"/>
                </a:solidFill>
              </a:rPr>
              <a:t>Diretor de Geologia e Recursos Minerais do Serviço Geológico do Brasil</a:t>
            </a:r>
            <a:endParaRPr sz="2400" dirty="0">
              <a:solidFill>
                <a:schemeClr val="accent4"/>
              </a:solidFill>
            </a:endParaRPr>
          </a:p>
        </p:txBody>
      </p:sp>
      <p:pic>
        <p:nvPicPr>
          <p:cNvPr id="112" name="Google Shape;112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3701" y="1386830"/>
            <a:ext cx="3058401" cy="62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554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0ea6cd74d9_0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0ea6cd74d9_0_135"/>
          <p:cNvPicPr preferRelativeResize="0"/>
          <p:nvPr/>
        </p:nvPicPr>
        <p:blipFill rotWithShape="1">
          <a:blip r:embed="rId4">
            <a:alphaModFix/>
          </a:blip>
          <a:srcRect t="7683" r="2439" b="4303"/>
          <a:stretch/>
        </p:blipFill>
        <p:spPr>
          <a:xfrm>
            <a:off x="5157637" y="0"/>
            <a:ext cx="7272727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g30ea6cd74d9_0_135"/>
          <p:cNvGrpSpPr/>
          <p:nvPr/>
        </p:nvGrpSpPr>
        <p:grpSpPr>
          <a:xfrm>
            <a:off x="11647564" y="5944000"/>
            <a:ext cx="782800" cy="914000"/>
            <a:chOff x="8290675" y="4458149"/>
            <a:chExt cx="587100" cy="685500"/>
          </a:xfrm>
        </p:grpSpPr>
        <p:sp>
          <p:nvSpPr>
            <p:cNvPr id="289" name="Google Shape;289;g30ea6cd74d9_0_135"/>
            <p:cNvSpPr/>
            <p:nvPr/>
          </p:nvSpPr>
          <p:spPr>
            <a:xfrm>
              <a:off x="8290675" y="4458149"/>
              <a:ext cx="587100" cy="685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290" name="Google Shape;290;g30ea6cd74d9_0_1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390144" y="4586844"/>
              <a:ext cx="388162" cy="400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87;p16"/>
          <p:cNvSpPr txBox="1"/>
          <p:nvPr/>
        </p:nvSpPr>
        <p:spPr>
          <a:xfrm>
            <a:off x="0" y="214529"/>
            <a:ext cx="5157637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3000"/>
            </a:pPr>
            <a:r>
              <a:rPr lang="pt-BR" altLang="pt-BR" sz="3200" b="1" dirty="0">
                <a:solidFill>
                  <a:schemeClr val="bg1"/>
                </a:solidFill>
              </a:rPr>
              <a:t>Brasil: Minerais Estratégicos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190" y="962657"/>
            <a:ext cx="5090601" cy="589534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32110" y="5184522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Aníbal Diniz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-93416" y="6147084"/>
            <a:ext cx="18290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Eduardo Braga e Gim </a:t>
            </a:r>
            <a:r>
              <a:rPr lang="pt-BR" sz="1050" dirty="0" err="1"/>
              <a:t>Argello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282394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179;p10"/>
          <p:cNvSpPr>
            <a:spLocks noChangeArrowheads="1"/>
          </p:cNvSpPr>
          <p:nvPr/>
        </p:nvSpPr>
        <p:spPr bwMode="auto">
          <a:xfrm>
            <a:off x="8150240" y="4101839"/>
            <a:ext cx="2955563" cy="45085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5C2E5"/>
              </a:gs>
              <a:gs pos="42999">
                <a:srgbClr val="56C2DC"/>
              </a:gs>
              <a:gs pos="100000">
                <a:srgbClr val="00A5D5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500"/>
            </a:pPr>
            <a:r>
              <a:rPr lang="pt-BR" altLang="pt-BR" sz="1733" b="1" dirty="0">
                <a:solidFill>
                  <a:srgbClr val="FFFFFF"/>
                </a:solidFill>
              </a:rPr>
              <a:t>4-SERRA DOURADA-GO</a:t>
            </a:r>
          </a:p>
        </p:txBody>
      </p:sp>
      <p:sp>
        <p:nvSpPr>
          <p:cNvPr id="181" name="Google Shape;181;p10"/>
          <p:cNvSpPr txBox="1">
            <a:spLocks noChangeArrowheads="1"/>
          </p:cNvSpPr>
          <p:nvPr/>
        </p:nvSpPr>
        <p:spPr bwMode="auto">
          <a:xfrm>
            <a:off x="10815306" y="2712706"/>
            <a:ext cx="781049" cy="51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0" tIns="121900" rIns="121900" bIns="1219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  <a:buSzPts val="1500"/>
            </a:pPr>
            <a:r>
              <a:rPr lang="pt-BR" altLang="pt-BR" sz="1733" dirty="0">
                <a:solidFill>
                  <a:srgbClr val="595959"/>
                </a:solidFill>
              </a:rPr>
              <a:t>1997</a:t>
            </a:r>
          </a:p>
        </p:txBody>
      </p:sp>
      <p:sp>
        <p:nvSpPr>
          <p:cNvPr id="29700" name="Google Shape;182;p10"/>
          <p:cNvSpPr>
            <a:spLocks noChangeArrowheads="1"/>
          </p:cNvSpPr>
          <p:nvPr/>
        </p:nvSpPr>
        <p:spPr bwMode="auto">
          <a:xfrm>
            <a:off x="8150241" y="2387707"/>
            <a:ext cx="3446114" cy="45085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5C2E5"/>
              </a:gs>
              <a:gs pos="42999">
                <a:srgbClr val="56C2DC"/>
              </a:gs>
              <a:gs pos="100000">
                <a:srgbClr val="00A5D5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500"/>
            </a:pPr>
            <a:r>
              <a:rPr lang="pt-BR" altLang="pt-BR" sz="1733" b="1" dirty="0">
                <a:solidFill>
                  <a:srgbClr val="FFFFFF"/>
                </a:solidFill>
              </a:rPr>
              <a:t>2-SERRA DO REPARTIMENTO</a:t>
            </a:r>
          </a:p>
        </p:txBody>
      </p:sp>
      <p:sp>
        <p:nvSpPr>
          <p:cNvPr id="184" name="Google Shape;184;p10"/>
          <p:cNvSpPr txBox="1">
            <a:spLocks noChangeArrowheads="1"/>
          </p:cNvSpPr>
          <p:nvPr/>
        </p:nvSpPr>
        <p:spPr bwMode="auto">
          <a:xfrm>
            <a:off x="9617029" y="3552143"/>
            <a:ext cx="916579" cy="51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0" tIns="121900" rIns="121900" bIns="1219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  <a:buSzPts val="1500"/>
            </a:pPr>
            <a:r>
              <a:rPr lang="pt-BR" altLang="pt-BR" sz="1733" dirty="0">
                <a:solidFill>
                  <a:srgbClr val="595959"/>
                </a:solidFill>
              </a:rPr>
              <a:t>1984 </a:t>
            </a:r>
          </a:p>
        </p:txBody>
      </p:sp>
      <p:sp>
        <p:nvSpPr>
          <p:cNvPr id="29702" name="Google Shape;185;p10"/>
          <p:cNvSpPr>
            <a:spLocks noChangeArrowheads="1"/>
          </p:cNvSpPr>
          <p:nvPr/>
        </p:nvSpPr>
        <p:spPr bwMode="auto">
          <a:xfrm>
            <a:off x="8171408" y="3204186"/>
            <a:ext cx="3424947" cy="45085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5C2E5"/>
              </a:gs>
              <a:gs pos="42999">
                <a:srgbClr val="56C2DC"/>
              </a:gs>
              <a:gs pos="100000">
                <a:srgbClr val="00A5D5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500"/>
            </a:pPr>
            <a:r>
              <a:rPr lang="pt-BR" altLang="pt-BR" sz="1733" b="1" dirty="0">
                <a:solidFill>
                  <a:srgbClr val="FFFFFF"/>
                </a:solidFill>
              </a:rPr>
              <a:t>3-SUÍTE OURO FINO-Costa Marques-RO</a:t>
            </a:r>
          </a:p>
        </p:txBody>
      </p:sp>
      <p:sp>
        <p:nvSpPr>
          <p:cNvPr id="187" name="Google Shape;187;p10"/>
          <p:cNvSpPr txBox="1">
            <a:spLocks noChangeArrowheads="1"/>
          </p:cNvSpPr>
          <p:nvPr/>
        </p:nvSpPr>
        <p:spPr bwMode="auto">
          <a:xfrm>
            <a:off x="9167300" y="1730227"/>
            <a:ext cx="755834" cy="51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0" tIns="121900" rIns="121900" bIns="1219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  <a:buSzPts val="1500"/>
            </a:pPr>
            <a:r>
              <a:rPr lang="pt-BR" altLang="pt-BR" sz="1733" dirty="0">
                <a:solidFill>
                  <a:srgbClr val="595959"/>
                </a:solidFill>
              </a:rPr>
              <a:t>1983</a:t>
            </a:r>
          </a:p>
        </p:txBody>
      </p:sp>
      <p:sp>
        <p:nvSpPr>
          <p:cNvPr id="29704" name="Google Shape;188;p10"/>
          <p:cNvSpPr>
            <a:spLocks noChangeArrowheads="1"/>
          </p:cNvSpPr>
          <p:nvPr/>
        </p:nvSpPr>
        <p:spPr bwMode="auto">
          <a:xfrm>
            <a:off x="8150241" y="1378179"/>
            <a:ext cx="2383367" cy="45085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5C2E5"/>
              </a:gs>
              <a:gs pos="42999">
                <a:srgbClr val="56C2DC"/>
              </a:gs>
              <a:gs pos="100000">
                <a:srgbClr val="00A5D5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500"/>
            </a:pPr>
            <a:r>
              <a:rPr lang="pt-BR" altLang="pt-BR" sz="1733" b="1" dirty="0">
                <a:solidFill>
                  <a:srgbClr val="FFFFFF"/>
                </a:solidFill>
              </a:rPr>
              <a:t>1-SEIS LAGOS_AM</a:t>
            </a:r>
          </a:p>
        </p:txBody>
      </p:sp>
      <p:sp>
        <p:nvSpPr>
          <p:cNvPr id="190" name="Google Shape;190;p10"/>
          <p:cNvSpPr txBox="1">
            <a:spLocks noChangeArrowheads="1"/>
          </p:cNvSpPr>
          <p:nvPr/>
        </p:nvSpPr>
        <p:spPr bwMode="auto">
          <a:xfrm>
            <a:off x="9545217" y="5353341"/>
            <a:ext cx="766235" cy="51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0" tIns="121900" rIns="121900" bIns="1219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  <a:buSzPts val="1500"/>
            </a:pPr>
            <a:r>
              <a:rPr lang="pt-BR" altLang="pt-BR" sz="1733" dirty="0">
                <a:solidFill>
                  <a:srgbClr val="595959"/>
                </a:solidFill>
              </a:rPr>
              <a:t>1990</a:t>
            </a:r>
          </a:p>
        </p:txBody>
      </p:sp>
      <p:sp>
        <p:nvSpPr>
          <p:cNvPr id="29706" name="Google Shape;191;p10"/>
          <p:cNvSpPr>
            <a:spLocks noChangeArrowheads="1"/>
          </p:cNvSpPr>
          <p:nvPr/>
        </p:nvSpPr>
        <p:spPr bwMode="auto">
          <a:xfrm>
            <a:off x="8171409" y="5009090"/>
            <a:ext cx="2768140" cy="4508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5C2E5"/>
              </a:gs>
              <a:gs pos="42999">
                <a:srgbClr val="56C2DC"/>
              </a:gs>
              <a:gs pos="100000">
                <a:srgbClr val="00A5D5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500"/>
            </a:pPr>
            <a:r>
              <a:rPr lang="pt-BR" altLang="pt-BR" sz="1733" b="1" dirty="0">
                <a:solidFill>
                  <a:srgbClr val="FFFFFF"/>
                </a:solidFill>
              </a:rPr>
              <a:t>5-BLOCO JEQUIÉ-BA</a:t>
            </a:r>
          </a:p>
        </p:txBody>
      </p:sp>
      <p:pic>
        <p:nvPicPr>
          <p:cNvPr id="29707" name="Google Shape;192;p10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4791" r="3035"/>
          <a:stretch>
            <a:fillRect/>
          </a:stretch>
        </p:blipFill>
        <p:spPr bwMode="auto">
          <a:xfrm>
            <a:off x="0" y="1"/>
            <a:ext cx="6426200" cy="68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Google Shape;193;p10"/>
          <p:cNvSpPr txBox="1">
            <a:spLocks noChangeArrowheads="1"/>
          </p:cNvSpPr>
          <p:nvPr/>
        </p:nvSpPr>
        <p:spPr bwMode="auto">
          <a:xfrm>
            <a:off x="5952928" y="360349"/>
            <a:ext cx="6130834" cy="82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0" tIns="121900" rIns="121900" bIns="1219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SzPts val="3000"/>
            </a:pPr>
            <a:r>
              <a:rPr lang="pt-BR" altLang="pt-BR" sz="3733" b="1" dirty="0">
                <a:solidFill>
                  <a:srgbClr val="3D85C6"/>
                </a:solidFill>
              </a:rPr>
              <a:t>SGB-Projetos Executados</a:t>
            </a:r>
          </a:p>
        </p:txBody>
      </p:sp>
      <p:sp>
        <p:nvSpPr>
          <p:cNvPr id="13" name="Google Shape;190;p10"/>
          <p:cNvSpPr txBox="1">
            <a:spLocks noChangeArrowheads="1"/>
          </p:cNvSpPr>
          <p:nvPr/>
        </p:nvSpPr>
        <p:spPr bwMode="auto">
          <a:xfrm>
            <a:off x="9901966" y="4496233"/>
            <a:ext cx="836083" cy="51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0" tIns="121900" rIns="121900" bIns="1219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  <a:buSzPts val="1500"/>
            </a:pPr>
            <a:r>
              <a:rPr lang="pt-BR" altLang="pt-BR" sz="1733" dirty="0">
                <a:solidFill>
                  <a:srgbClr val="595959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29143401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7051" y="1761068"/>
            <a:ext cx="11087100" cy="4862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defRPr/>
            </a:pPr>
            <a:endParaRPr lang="en-US" sz="2133" spc="27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1749" name="Título 3"/>
          <p:cNvSpPr txBox="1">
            <a:spLocks noGrp="1"/>
          </p:cNvSpPr>
          <p:nvPr>
            <p:ph type="title"/>
          </p:nvPr>
        </p:nvSpPr>
        <p:spPr>
          <a:xfrm>
            <a:off x="-112411" y="-358194"/>
            <a:ext cx="7638001" cy="1143000"/>
          </a:xfrm>
        </p:spPr>
        <p:txBody>
          <a:bodyPr anchor="ctr"/>
          <a:lstStyle/>
          <a:p>
            <a:r>
              <a:rPr lang="pt-BR" altLang="pt-BR" sz="3733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Depósitos Existentes e área potenciais</a:t>
            </a:r>
            <a:endParaRPr lang="en-US" altLang="pt-BR" sz="3733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1750" name="Picture 6" descr="E:\Perfil\LUCY\ETR\LIVRO_ETR\Revisão Final_ETR\Figuras_Informe ETR\Fig V.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1" b="4091"/>
          <a:stretch>
            <a:fillRect/>
          </a:stretch>
        </p:blipFill>
        <p:spPr bwMode="auto">
          <a:xfrm>
            <a:off x="0" y="502849"/>
            <a:ext cx="6477000" cy="621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CaixaDeTexto 8"/>
          <p:cNvSpPr txBox="1">
            <a:spLocks noChangeArrowheads="1"/>
          </p:cNvSpPr>
          <p:nvPr/>
        </p:nvSpPr>
        <p:spPr bwMode="auto">
          <a:xfrm>
            <a:off x="1844245" y="6581001"/>
            <a:ext cx="14991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t-BR" altLang="pt-BR" sz="1200" dirty="0"/>
              <a:t>(</a:t>
            </a:r>
            <a:r>
              <a:rPr lang="pt-BR" altLang="pt-BR" sz="1200" dirty="0" err="1"/>
              <a:t>Modif</a:t>
            </a:r>
            <a:r>
              <a:rPr lang="pt-BR" altLang="pt-BR" sz="1200" dirty="0"/>
              <a:t>. </a:t>
            </a:r>
            <a:r>
              <a:rPr lang="pt-BR" altLang="pt-BR" sz="1200" dirty="0" err="1"/>
              <a:t>Brod</a:t>
            </a:r>
            <a:r>
              <a:rPr lang="pt-BR" altLang="pt-BR" sz="1200" dirty="0"/>
              <a:t>, 2012)</a:t>
            </a:r>
            <a:endParaRPr lang="en-US" altLang="pt-BR" sz="12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352" y="889686"/>
            <a:ext cx="3861850" cy="5968314"/>
          </a:xfrm>
          <a:prstGeom prst="rect">
            <a:avLst/>
          </a:prstGeom>
        </p:spPr>
      </p:pic>
      <p:sp>
        <p:nvSpPr>
          <p:cNvPr id="11" name="CaixaDeTexto 8"/>
          <p:cNvSpPr txBox="1">
            <a:spLocks noChangeArrowheads="1"/>
          </p:cNvSpPr>
          <p:nvPr/>
        </p:nvSpPr>
        <p:spPr bwMode="auto">
          <a:xfrm>
            <a:off x="10018137" y="1186878"/>
            <a:ext cx="18788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t-BR" altLang="pt-BR" sz="1200" dirty="0"/>
              <a:t>(</a:t>
            </a:r>
            <a:r>
              <a:rPr lang="pt-BR" altLang="pt-BR" sz="1200" dirty="0" err="1"/>
              <a:t>Modif</a:t>
            </a:r>
            <a:r>
              <a:rPr lang="pt-BR" altLang="pt-BR" sz="1200" dirty="0"/>
              <a:t>. Cavalcanti, 2011)</a:t>
            </a:r>
            <a:endParaRPr lang="en-US" altLang="pt-BR" sz="1200" dirty="0"/>
          </a:p>
        </p:txBody>
      </p:sp>
      <p:sp>
        <p:nvSpPr>
          <p:cNvPr id="12" name="Espaço Reservado para Conteúdo 1"/>
          <p:cNvSpPr txBox="1">
            <a:spLocks noGrp="1"/>
          </p:cNvSpPr>
          <p:nvPr>
            <p:ph sz="half" idx="1"/>
          </p:nvPr>
        </p:nvSpPr>
        <p:spPr>
          <a:xfrm>
            <a:off x="7265773" y="0"/>
            <a:ext cx="4926227" cy="1058333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pt-BR" altLang="pt-BR" sz="2133" dirty="0">
                <a:latin typeface="Arial Narrow" panose="020B0606020202030204" pitchFamily="34" charset="0"/>
                <a:cs typeface="Arial" panose="020B0604020202020204" pitchFamily="34" charset="0"/>
              </a:rPr>
              <a:t>Distribuição de minerais pesados na zona econômica exclusiva e plataforma continental do Brasil-Areias </a:t>
            </a:r>
            <a:r>
              <a:rPr lang="pt-BR" altLang="pt-BR" sz="2133" dirty="0" err="1">
                <a:latin typeface="Arial Narrow" panose="020B0606020202030204" pitchFamily="34" charset="0"/>
                <a:cs typeface="Arial" panose="020B0604020202020204" pitchFamily="34" charset="0"/>
              </a:rPr>
              <a:t>Monaziticas</a:t>
            </a:r>
            <a:r>
              <a:rPr lang="pt-BR" altLang="pt-BR" sz="2133" dirty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en-US" altLang="pt-BR" sz="2133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33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82" name="Google Shape;82;p15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54" y="83889"/>
            <a:ext cx="665301" cy="6858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0;p15"/>
          <p:cNvSpPr txBox="1"/>
          <p:nvPr/>
        </p:nvSpPr>
        <p:spPr>
          <a:xfrm>
            <a:off x="771956" y="75587"/>
            <a:ext cx="11389049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pt-BR" sz="2667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/>
                <a:ea typeface="Montserrat ExtraBold"/>
                <a:cs typeface="Montserrat ExtraBold"/>
                <a:sym typeface="Montserrat ExtraBold"/>
              </a:rPr>
              <a:t>Conhecimento Geológico:Mapeamento </a:t>
            </a:r>
            <a:r>
              <a:rPr lang="pt-BR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/>
                <a:ea typeface="Montserrat ExtraBold"/>
                <a:cs typeface="Montserrat ExtraBold"/>
                <a:sym typeface="Montserrat ExtraBold"/>
              </a:rPr>
              <a:t>Geológico – 1:250.000</a:t>
            </a:r>
            <a:endParaRPr sz="26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" name="Google Shape;136;p28"/>
          <p:cNvSpPr txBox="1"/>
          <p:nvPr/>
        </p:nvSpPr>
        <p:spPr>
          <a:xfrm>
            <a:off x="8467002" y="750521"/>
            <a:ext cx="3606087" cy="599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20648">
              <a:buClr>
                <a:srgbClr val="000000"/>
              </a:buClr>
              <a:buSzPts val="1400"/>
            </a:pPr>
            <a:r>
              <a:rPr lang="pt-BR" sz="2133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Escala 1:250.000:</a:t>
            </a:r>
          </a:p>
          <a:p>
            <a:pPr marL="601118" indent="-380990">
              <a:lnSpc>
                <a:spcPct val="200000"/>
              </a:lnSpc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556</a:t>
            </a: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 Cartas Topográficas;</a:t>
            </a:r>
          </a:p>
          <a:p>
            <a:pPr marL="601118" indent="-380990">
              <a:lnSpc>
                <a:spcPct val="200000"/>
              </a:lnSpc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Aproximadamente </a:t>
            </a:r>
            <a:r>
              <a:rPr lang="pt-BR" sz="1600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18.000 Km2 </a:t>
            </a: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por carta;</a:t>
            </a:r>
          </a:p>
          <a:p>
            <a:pPr marL="601118" indent="-380990">
              <a:lnSpc>
                <a:spcPct val="200000"/>
              </a:lnSpc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Execução: </a:t>
            </a:r>
            <a:r>
              <a:rPr lang="pt-BR" sz="1600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2 a 3 anos</a:t>
            </a:r>
          </a:p>
          <a:p>
            <a:pPr marL="601118" indent="-380990">
              <a:lnSpc>
                <a:spcPct val="200000"/>
              </a:lnSpc>
              <a:buSzPts val="1400"/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Equipes envolvidas: </a:t>
            </a:r>
            <a:r>
              <a:rPr lang="pt-BR" sz="1600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geólogos, geofísicos, técnicos, auxiliares de campo;</a:t>
            </a:r>
          </a:p>
          <a:p>
            <a:pPr marL="601118" indent="-380990">
              <a:lnSpc>
                <a:spcPct val="200000"/>
              </a:lnSpc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SGB </a:t>
            </a:r>
            <a:r>
              <a:rPr lang="pt-BR" sz="1600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já publicou 293 mapas </a:t>
            </a: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(cobrindo 49% do território nacional)  </a:t>
            </a:r>
          </a:p>
          <a:p>
            <a:pPr marL="380990" indent="-380990">
              <a:buClr>
                <a:srgbClr val="000000"/>
              </a:buClr>
              <a:buSzPts val="1400"/>
              <a:buFont typeface="Noto Sans Symbols"/>
              <a:buChar char="▪"/>
            </a:pPr>
            <a:endParaRPr lang="pt-BR" sz="2400" dirty="0">
              <a:solidFill>
                <a:schemeClr val="bg1"/>
              </a:solidFill>
              <a:ea typeface="Montserrat"/>
              <a:cs typeface="Montserrat"/>
              <a:sym typeface="Montserrat"/>
            </a:endParaRPr>
          </a:p>
          <a:p>
            <a:pPr marL="380990" indent="-380990">
              <a:buClr>
                <a:srgbClr val="000000"/>
              </a:buClr>
              <a:buSzPts val="1400"/>
              <a:buFont typeface="Noto Sans Symbols"/>
              <a:buChar char="▪"/>
            </a:pPr>
            <a:endParaRPr lang="pt-BR" sz="1600" b="1" i="1" dirty="0">
              <a:solidFill>
                <a:schemeClr val="bg1"/>
              </a:solidFill>
              <a:ea typeface="Montserrat"/>
              <a:cs typeface="Montserrat"/>
              <a:sym typeface="Montserrat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2936385" y="815083"/>
            <a:ext cx="5470515" cy="6042917"/>
            <a:chOff x="2202289" y="611312"/>
            <a:chExt cx="4102886" cy="4532188"/>
          </a:xfrm>
        </p:grpSpPr>
        <p:grpSp>
          <p:nvGrpSpPr>
            <p:cNvPr id="6" name="Agrupar 5"/>
            <p:cNvGrpSpPr/>
            <p:nvPr/>
          </p:nvGrpSpPr>
          <p:grpSpPr>
            <a:xfrm>
              <a:off x="2202289" y="611312"/>
              <a:ext cx="4102886" cy="4532188"/>
              <a:chOff x="2202289" y="611312"/>
              <a:chExt cx="4102886" cy="4532188"/>
            </a:xfrm>
          </p:grpSpPr>
          <p:pic>
            <p:nvPicPr>
              <p:cNvPr id="5" name="Imagem 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201" r="11588" b="7481"/>
              <a:stretch/>
            </p:blipFill>
            <p:spPr>
              <a:xfrm>
                <a:off x="2202289" y="611312"/>
                <a:ext cx="4102886" cy="4532188"/>
              </a:xfrm>
              <a:prstGeom prst="rect">
                <a:avLst/>
              </a:prstGeom>
            </p:spPr>
          </p:pic>
          <p:sp>
            <p:nvSpPr>
              <p:cNvPr id="3" name="Retângulo 2"/>
              <p:cNvSpPr/>
              <p:nvPr/>
            </p:nvSpPr>
            <p:spPr>
              <a:xfrm>
                <a:off x="3013656" y="3400023"/>
                <a:ext cx="753414" cy="270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400"/>
              </a:p>
            </p:txBody>
          </p:sp>
        </p:grpSp>
        <p:sp>
          <p:nvSpPr>
            <p:cNvPr id="2" name="CaixaDeTexto 1"/>
            <p:cNvSpPr txBox="1"/>
            <p:nvPr/>
          </p:nvSpPr>
          <p:spPr>
            <a:xfrm>
              <a:off x="2917064" y="3350585"/>
              <a:ext cx="1700011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/>
                <a:t>Base Cartas 250k </a:t>
              </a: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4" y="815083"/>
            <a:ext cx="11612048" cy="5955346"/>
          </a:xfrm>
          <a:prstGeom prst="rect">
            <a:avLst/>
          </a:prstGeom>
        </p:spPr>
      </p:pic>
      <p:grpSp>
        <p:nvGrpSpPr>
          <p:cNvPr id="12" name="Agrupar 11"/>
          <p:cNvGrpSpPr/>
          <p:nvPr/>
        </p:nvGrpSpPr>
        <p:grpSpPr>
          <a:xfrm>
            <a:off x="200298" y="3518263"/>
            <a:ext cx="3152502" cy="3260374"/>
            <a:chOff x="2202289" y="611312"/>
            <a:chExt cx="4102886" cy="4532188"/>
          </a:xfrm>
        </p:grpSpPr>
        <p:grpSp>
          <p:nvGrpSpPr>
            <p:cNvPr id="13" name="Agrupar 12"/>
            <p:cNvGrpSpPr/>
            <p:nvPr/>
          </p:nvGrpSpPr>
          <p:grpSpPr>
            <a:xfrm>
              <a:off x="2202289" y="611312"/>
              <a:ext cx="4102886" cy="4532188"/>
              <a:chOff x="2202289" y="611312"/>
              <a:chExt cx="4102886" cy="4532188"/>
            </a:xfrm>
          </p:grpSpPr>
          <p:pic>
            <p:nvPicPr>
              <p:cNvPr id="15" name="Imagem 1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201" r="11588" b="7481"/>
              <a:stretch/>
            </p:blipFill>
            <p:spPr>
              <a:xfrm>
                <a:off x="2202289" y="611312"/>
                <a:ext cx="4102886" cy="4532188"/>
              </a:xfrm>
              <a:prstGeom prst="rect">
                <a:avLst/>
              </a:prstGeom>
            </p:spPr>
          </p:pic>
          <p:sp>
            <p:nvSpPr>
              <p:cNvPr id="16" name="Retângulo 15"/>
              <p:cNvSpPr/>
              <p:nvPr/>
            </p:nvSpPr>
            <p:spPr>
              <a:xfrm>
                <a:off x="3013656" y="3400023"/>
                <a:ext cx="753414" cy="270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400"/>
              </a:p>
            </p:txBody>
          </p:sp>
        </p:grpSp>
        <p:sp>
          <p:nvSpPr>
            <p:cNvPr id="14" name="CaixaDeTexto 13"/>
            <p:cNvSpPr txBox="1"/>
            <p:nvPr/>
          </p:nvSpPr>
          <p:spPr>
            <a:xfrm>
              <a:off x="2602670" y="3508895"/>
              <a:ext cx="1700011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/>
                <a:t>Base Cartas 250k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141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2" name="Google Shape;82;p15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54" y="83889"/>
            <a:ext cx="665301" cy="6858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0;p15"/>
          <p:cNvSpPr txBox="1"/>
          <p:nvPr/>
        </p:nvSpPr>
        <p:spPr>
          <a:xfrm>
            <a:off x="771956" y="150404"/>
            <a:ext cx="11389049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pt-BR" sz="2667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/>
                <a:ea typeface="Montserrat ExtraBold"/>
                <a:cs typeface="Montserrat ExtraBold"/>
                <a:sym typeface="Montserrat ExtraBold"/>
              </a:rPr>
              <a:t>Conhecimento Geológico:Mapeamento </a:t>
            </a:r>
            <a:r>
              <a:rPr lang="pt-BR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/>
                <a:ea typeface="Montserrat ExtraBold"/>
                <a:cs typeface="Montserrat ExtraBold"/>
                <a:sym typeface="Montserrat ExtraBold"/>
              </a:rPr>
              <a:t>Geológico – 1:100.000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r="9225" b="8058"/>
          <a:stretch/>
        </p:blipFill>
        <p:spPr>
          <a:xfrm>
            <a:off x="2769542" y="769719"/>
            <a:ext cx="5763648" cy="6115040"/>
          </a:xfrm>
          <a:prstGeom prst="rect">
            <a:avLst/>
          </a:prstGeom>
        </p:spPr>
      </p:pic>
      <p:sp>
        <p:nvSpPr>
          <p:cNvPr id="30" name="Google Shape;136;p28"/>
          <p:cNvSpPr txBox="1"/>
          <p:nvPr/>
        </p:nvSpPr>
        <p:spPr>
          <a:xfrm>
            <a:off x="8443959" y="1127065"/>
            <a:ext cx="3481877" cy="4965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20648">
              <a:buClr>
                <a:srgbClr val="000000"/>
              </a:buClr>
              <a:buSzPts val="1400"/>
            </a:pPr>
            <a:r>
              <a:rPr lang="pt-BR" sz="2133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Escala 1:100.000:</a:t>
            </a:r>
          </a:p>
          <a:p>
            <a:pPr marL="120648">
              <a:buClr>
                <a:srgbClr val="000000"/>
              </a:buClr>
              <a:buSzPts val="1400"/>
            </a:pPr>
            <a:endParaRPr lang="pt-BR" sz="2133" b="1" dirty="0">
              <a:solidFill>
                <a:schemeClr val="bg1"/>
              </a:solidFill>
              <a:ea typeface="Montserrat"/>
              <a:cs typeface="Montserrat"/>
              <a:sym typeface="Montserrat"/>
            </a:endParaRPr>
          </a:p>
          <a:p>
            <a:pPr marL="601118" indent="-380990">
              <a:lnSpc>
                <a:spcPct val="150000"/>
              </a:lnSpc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3049</a:t>
            </a: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 Cartas Topográficas;</a:t>
            </a:r>
          </a:p>
          <a:p>
            <a:pPr marL="601118" indent="-380990">
              <a:lnSpc>
                <a:spcPct val="150000"/>
              </a:lnSpc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Aproximadamente </a:t>
            </a:r>
            <a:r>
              <a:rPr lang="pt-BR" sz="1600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3.000 Km2</a:t>
            </a: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 por carta;.</a:t>
            </a:r>
          </a:p>
          <a:p>
            <a:pPr marL="601118" indent="-380990">
              <a:lnSpc>
                <a:spcPct val="150000"/>
              </a:lnSpc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Execução: 2 a 3 anos;</a:t>
            </a:r>
          </a:p>
          <a:p>
            <a:pPr marL="601118" indent="-380990">
              <a:lnSpc>
                <a:spcPct val="150000"/>
              </a:lnSpc>
              <a:buSzPts val="1400"/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Equipes envolvidas: </a:t>
            </a:r>
            <a:r>
              <a:rPr lang="pt-BR" sz="1600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geólogos, geofísicos, técnicos, auxiliares de campo;</a:t>
            </a:r>
          </a:p>
          <a:p>
            <a:pPr marL="601118" indent="-380990">
              <a:lnSpc>
                <a:spcPct val="150000"/>
              </a:lnSpc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SGB já publicou </a:t>
            </a:r>
            <a:r>
              <a:rPr lang="pt-BR" sz="1600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871 mapas </a:t>
            </a:r>
            <a:r>
              <a:rPr lang="pt-BR" sz="16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nessa escala (27% do território nacional)</a:t>
            </a:r>
          </a:p>
          <a:p>
            <a:pPr marL="380990" indent="-380990">
              <a:buClr>
                <a:srgbClr val="000000"/>
              </a:buClr>
              <a:buSzPts val="1400"/>
              <a:buFont typeface="Noto Sans Symbols"/>
              <a:buChar char="▪"/>
            </a:pPr>
            <a:endParaRPr lang="pt-BR" sz="1600" dirty="0">
              <a:solidFill>
                <a:schemeClr val="bg1"/>
              </a:solidFill>
              <a:ea typeface="Montserrat"/>
              <a:cs typeface="Montserrat"/>
              <a:sym typeface="Montserrat"/>
            </a:endParaRPr>
          </a:p>
          <a:p>
            <a:pPr marL="380990" indent="-380990">
              <a:buClr>
                <a:srgbClr val="000000"/>
              </a:buClr>
              <a:buSzPts val="1400"/>
              <a:buFont typeface="Noto Sans Symbols"/>
              <a:buChar char="▪"/>
            </a:pPr>
            <a:endParaRPr lang="pt-BR" sz="1600" b="1" i="1" dirty="0">
              <a:solidFill>
                <a:schemeClr val="bg1"/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3" y="769719"/>
            <a:ext cx="11696023" cy="599691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r="9225" b="8058"/>
          <a:stretch/>
        </p:blipFill>
        <p:spPr>
          <a:xfrm>
            <a:off x="168850" y="3648891"/>
            <a:ext cx="3111175" cy="330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2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2d4e015d8f5_0_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303;p24"/>
          <p:cNvSpPr txBox="1"/>
          <p:nvPr/>
        </p:nvSpPr>
        <p:spPr>
          <a:xfrm>
            <a:off x="553152" y="53167"/>
            <a:ext cx="7577594" cy="7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pt-BR" sz="2667" b="1" dirty="0">
                <a:solidFill>
                  <a:schemeClr val="bg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PROGRAMA DE MAPEAMENTO GEOLÓGICO</a:t>
            </a:r>
            <a:endParaRPr sz="2667" b="1" dirty="0">
              <a:solidFill>
                <a:schemeClr val="bg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8" name="Google Shape;305;p24"/>
          <p:cNvPicPr preferRelativeResize="0"/>
          <p:nvPr/>
        </p:nvPicPr>
        <p:blipFill rotWithShape="1">
          <a:blip r:embed="rId4">
            <a:alphaModFix/>
          </a:blip>
          <a:srcRect l="24074" t="11998" r="21109" b="34815"/>
          <a:stretch/>
        </p:blipFill>
        <p:spPr>
          <a:xfrm>
            <a:off x="5834242" y="712784"/>
            <a:ext cx="6360317" cy="595992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7;p24"/>
          <p:cNvSpPr txBox="1"/>
          <p:nvPr/>
        </p:nvSpPr>
        <p:spPr>
          <a:xfrm>
            <a:off x="176309" y="5128088"/>
            <a:ext cx="5655374" cy="149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67" tIns="19067" rIns="19067" bIns="19067" anchor="t" anchorCtr="0">
            <a:noAutofit/>
          </a:bodyPr>
          <a:lstStyle/>
          <a:p>
            <a:pPr marL="609585" indent="-380990" algn="just">
              <a:buClr>
                <a:srgbClr val="0070C0"/>
              </a:buClr>
              <a:buSzPts val="900"/>
              <a:buFont typeface="Wingdings" panose="05000000000000000000" pitchFamily="2" charset="2"/>
              <a:buChar char="ü"/>
            </a:pPr>
            <a:r>
              <a:rPr lang="es-ES" sz="1467" b="1" dirty="0" err="1">
                <a:solidFill>
                  <a:schemeClr val="bg1"/>
                </a:solidFill>
                <a:latin typeface="Montserrat" panose="020B0604020202020204" charset="0"/>
              </a:rPr>
              <a:t>Apoioar</a:t>
            </a:r>
            <a:r>
              <a:rPr lang="es-ES" sz="1467" b="1" dirty="0">
                <a:solidFill>
                  <a:schemeClr val="bg1"/>
                </a:solidFill>
                <a:latin typeface="Montserrat" panose="020B0604020202020204" charset="0"/>
              </a:rPr>
              <a:t> </a:t>
            </a:r>
            <a:r>
              <a:rPr lang="es-ES" sz="1467" b="1" dirty="0" err="1">
                <a:solidFill>
                  <a:schemeClr val="bg1"/>
                </a:solidFill>
                <a:latin typeface="Montserrat" panose="020B0604020202020204" charset="0"/>
              </a:rPr>
              <a:t>exploração</a:t>
            </a:r>
            <a:r>
              <a:rPr lang="es-ES" sz="1467" b="1" dirty="0">
                <a:solidFill>
                  <a:schemeClr val="bg1"/>
                </a:solidFill>
                <a:latin typeface="Montserrat" panose="020B0604020202020204" charset="0"/>
              </a:rPr>
              <a:t> mineral, </a:t>
            </a:r>
            <a:r>
              <a:rPr lang="es-ES" sz="1467" b="1" dirty="0" err="1">
                <a:solidFill>
                  <a:schemeClr val="bg1"/>
                </a:solidFill>
                <a:latin typeface="Montserrat" panose="020B0604020202020204" charset="0"/>
              </a:rPr>
              <a:t>estudos</a:t>
            </a:r>
            <a:r>
              <a:rPr lang="es-ES" sz="1467" b="1" dirty="0">
                <a:solidFill>
                  <a:schemeClr val="bg1"/>
                </a:solidFill>
                <a:latin typeface="Montserrat" panose="020B0604020202020204" charset="0"/>
              </a:rPr>
              <a:t> </a:t>
            </a:r>
            <a:r>
              <a:rPr lang="es-ES" sz="1467" b="1" dirty="0" err="1">
                <a:solidFill>
                  <a:schemeClr val="bg1"/>
                </a:solidFill>
                <a:latin typeface="Montserrat" panose="020B0604020202020204" charset="0"/>
              </a:rPr>
              <a:t>acadêmicos</a:t>
            </a:r>
            <a:r>
              <a:rPr lang="es-ES" sz="1467" b="1" dirty="0">
                <a:solidFill>
                  <a:schemeClr val="bg1"/>
                </a:solidFill>
                <a:latin typeface="Montserrat" panose="020B0604020202020204" charset="0"/>
              </a:rPr>
              <a:t>, </a:t>
            </a:r>
            <a:r>
              <a:rPr lang="es-ES" sz="1467" b="1" dirty="0" err="1">
                <a:solidFill>
                  <a:schemeClr val="bg1"/>
                </a:solidFill>
                <a:latin typeface="Montserrat" panose="020B0604020202020204" charset="0"/>
              </a:rPr>
              <a:t>investigações</a:t>
            </a:r>
            <a:r>
              <a:rPr lang="es-ES" sz="1467" b="1" dirty="0">
                <a:solidFill>
                  <a:schemeClr val="bg1"/>
                </a:solidFill>
                <a:latin typeface="Montserrat" panose="020B0604020202020204" charset="0"/>
              </a:rPr>
              <a:t> de recursos hídricos e </a:t>
            </a:r>
            <a:r>
              <a:rPr lang="es-ES" sz="1467" b="1" dirty="0" err="1">
                <a:solidFill>
                  <a:schemeClr val="bg1"/>
                </a:solidFill>
                <a:latin typeface="Montserrat" panose="020B0604020202020204" charset="0"/>
              </a:rPr>
              <a:t>ordenamento</a:t>
            </a:r>
            <a:r>
              <a:rPr lang="es-ES" sz="1467" b="1" dirty="0">
                <a:solidFill>
                  <a:schemeClr val="bg1"/>
                </a:solidFill>
                <a:latin typeface="Montserrat" panose="020B0604020202020204" charset="0"/>
              </a:rPr>
              <a:t> territorial</a:t>
            </a:r>
            <a:endParaRPr lang="pt-BR" sz="1467" b="1" dirty="0">
              <a:solidFill>
                <a:schemeClr val="bg1"/>
              </a:solidFill>
              <a:latin typeface="Montserrat" panose="020B0604020202020204" charset="0"/>
              <a:sym typeface="Montserrat"/>
            </a:endParaRPr>
          </a:p>
          <a:p>
            <a:pPr marL="609585" indent="-380990" algn="just">
              <a:buClr>
                <a:srgbClr val="0070C0"/>
              </a:buClr>
              <a:buSzPts val="900"/>
              <a:buFont typeface="Wingdings" panose="05000000000000000000" pitchFamily="2" charset="2"/>
              <a:buChar char="ü"/>
            </a:pPr>
            <a:endParaRPr sz="1467" b="1" dirty="0">
              <a:solidFill>
                <a:schemeClr val="bg1"/>
              </a:solidFill>
              <a:latin typeface="Montserrat" panose="020B0604020202020204" charset="0"/>
              <a:sym typeface="Montserrat"/>
            </a:endParaRPr>
          </a:p>
          <a:p>
            <a:pPr marL="609585" indent="-380990" algn="just">
              <a:buClr>
                <a:srgbClr val="0070C0"/>
              </a:buClr>
              <a:buSzPts val="900"/>
              <a:buFont typeface="Wingdings" panose="05000000000000000000" pitchFamily="2" charset="2"/>
              <a:buChar char="ü"/>
            </a:pPr>
            <a:r>
              <a:rPr lang="pt-BR" sz="1467" b="1" dirty="0">
                <a:solidFill>
                  <a:schemeClr val="bg1"/>
                </a:solidFill>
                <a:latin typeface="Montserrat" panose="020B0604020202020204" charset="0"/>
              </a:rPr>
              <a:t>Prioridade para escudos </a:t>
            </a:r>
            <a:r>
              <a:rPr lang="pt-BR" sz="1467" b="1" dirty="0" err="1">
                <a:solidFill>
                  <a:schemeClr val="bg1"/>
                </a:solidFill>
                <a:latin typeface="Montserrat" panose="020B0604020202020204" charset="0"/>
              </a:rPr>
              <a:t>precambrianos</a:t>
            </a:r>
            <a:r>
              <a:rPr lang="pt-BR" sz="1467" b="1" dirty="0">
                <a:solidFill>
                  <a:schemeClr val="bg1"/>
                </a:solidFill>
                <a:latin typeface="Montserrat" panose="020B0604020202020204" charset="0"/>
              </a:rPr>
              <a:t> e áreas de alto potencial mineral</a:t>
            </a:r>
            <a:endParaRPr sz="1467" b="1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grpSp>
        <p:nvGrpSpPr>
          <p:cNvPr id="31" name="Google Shape;308;p24"/>
          <p:cNvGrpSpPr/>
          <p:nvPr/>
        </p:nvGrpSpPr>
        <p:grpSpPr>
          <a:xfrm>
            <a:off x="486307" y="1959758"/>
            <a:ext cx="2090941" cy="2999460"/>
            <a:chOff x="375678" y="1335795"/>
            <a:chExt cx="1568206" cy="2249595"/>
          </a:xfrm>
        </p:grpSpPr>
        <p:sp>
          <p:nvSpPr>
            <p:cNvPr id="32" name="Google Shape;309;p24"/>
            <p:cNvSpPr/>
            <p:nvPr/>
          </p:nvSpPr>
          <p:spPr>
            <a:xfrm>
              <a:off x="581723" y="1638975"/>
              <a:ext cx="290100" cy="1730400"/>
            </a:xfrm>
            <a:prstGeom prst="rect">
              <a:avLst/>
            </a:prstGeom>
            <a:solidFill>
              <a:srgbClr val="0C5AD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10;p24"/>
            <p:cNvSpPr/>
            <p:nvPr/>
          </p:nvSpPr>
          <p:spPr>
            <a:xfrm>
              <a:off x="1262546" y="2371239"/>
              <a:ext cx="296400" cy="998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11;p24"/>
            <p:cNvSpPr txBox="1"/>
            <p:nvPr/>
          </p:nvSpPr>
          <p:spPr>
            <a:xfrm>
              <a:off x="377994" y="1335795"/>
              <a:ext cx="697500" cy="307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pt-BR" sz="1867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~ 50%</a:t>
              </a:r>
              <a:endParaRPr sz="1867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12;p24"/>
            <p:cNvSpPr txBox="1"/>
            <p:nvPr/>
          </p:nvSpPr>
          <p:spPr>
            <a:xfrm>
              <a:off x="1062009" y="2066127"/>
              <a:ext cx="88187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pt-BR" sz="1867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~ </a:t>
              </a:r>
              <a:r>
                <a:rPr lang="pt-BR" sz="2400" b="1" dirty="0">
                  <a:solidFill>
                    <a:schemeClr val="bg1"/>
                  </a:solidFill>
                </a:rPr>
                <a:t>3</a:t>
              </a:r>
              <a:r>
                <a:rPr lang="pt-BR" sz="1867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0%</a:t>
              </a:r>
              <a:endParaRPr sz="1867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13;p24"/>
            <p:cNvSpPr txBox="1"/>
            <p:nvPr/>
          </p:nvSpPr>
          <p:spPr>
            <a:xfrm>
              <a:off x="1071402" y="3422624"/>
              <a:ext cx="666300" cy="153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1" algn="ctr"/>
              <a:r>
                <a:rPr lang="pt-BR" sz="1333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1:100 k</a:t>
              </a:r>
              <a:endParaRPr sz="1333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14;p24"/>
            <p:cNvSpPr txBox="1"/>
            <p:nvPr/>
          </p:nvSpPr>
          <p:spPr>
            <a:xfrm>
              <a:off x="375678" y="3431549"/>
              <a:ext cx="666300" cy="153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1" algn="ctr"/>
              <a:r>
                <a:rPr lang="pt-BR" sz="1333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1:250 k</a:t>
              </a:r>
              <a:endParaRPr sz="1333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15;p24"/>
          <p:cNvSpPr txBox="1"/>
          <p:nvPr/>
        </p:nvSpPr>
        <p:spPr>
          <a:xfrm>
            <a:off x="2909949" y="1552175"/>
            <a:ext cx="294135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algn="ctr"/>
            <a:r>
              <a:rPr lang="pt-BR" sz="1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% </a:t>
            </a:r>
            <a:r>
              <a:rPr lang="pt-BR" sz="1600" b="1" dirty="0">
                <a:solidFill>
                  <a:schemeClr val="bg1"/>
                </a:solidFill>
              </a:rPr>
              <a:t>Cobertura escudo </a:t>
            </a:r>
            <a:r>
              <a:rPr lang="pt-BR" sz="1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Pré-cambrianos</a:t>
            </a:r>
            <a:endParaRPr sz="16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16;p24"/>
          <p:cNvSpPr txBox="1"/>
          <p:nvPr/>
        </p:nvSpPr>
        <p:spPr>
          <a:xfrm>
            <a:off x="4516259" y="4754097"/>
            <a:ext cx="888400" cy="205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 algn="ctr"/>
            <a:r>
              <a:rPr lang="pt-BR" sz="1333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1:100 k</a:t>
            </a:r>
            <a:endParaRPr sz="1333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17;p24"/>
          <p:cNvSpPr txBox="1"/>
          <p:nvPr/>
        </p:nvSpPr>
        <p:spPr>
          <a:xfrm>
            <a:off x="3089044" y="4754097"/>
            <a:ext cx="888400" cy="205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 algn="ctr"/>
            <a:r>
              <a:rPr lang="pt-BR" sz="1333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1:250 k</a:t>
            </a:r>
            <a:endParaRPr sz="1333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" name="Google Shape;318;p24"/>
          <p:cNvGrpSpPr/>
          <p:nvPr/>
        </p:nvGrpSpPr>
        <p:grpSpPr>
          <a:xfrm>
            <a:off x="2760909" y="3252671"/>
            <a:ext cx="1572800" cy="1548800"/>
            <a:chOff x="2070682" y="2294874"/>
            <a:chExt cx="1179600" cy="1161600"/>
          </a:xfrm>
        </p:grpSpPr>
        <p:pic>
          <p:nvPicPr>
            <p:cNvPr id="42" name="Google Shape;319;p24"/>
            <p:cNvPicPr preferRelativeResize="0"/>
            <p:nvPr/>
          </p:nvPicPr>
          <p:blipFill rotWithShape="1">
            <a:blip r:embed="rId5">
              <a:alphaModFix/>
            </a:blip>
            <a:srcRect l="19017" t="17255" r="3583" b="16607"/>
            <a:stretch/>
          </p:blipFill>
          <p:spPr>
            <a:xfrm>
              <a:off x="2070682" y="2294874"/>
              <a:ext cx="1179600" cy="116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Google Shape;320;p24"/>
            <p:cNvSpPr txBox="1"/>
            <p:nvPr/>
          </p:nvSpPr>
          <p:spPr>
            <a:xfrm>
              <a:off x="2314007" y="2725067"/>
              <a:ext cx="697500" cy="307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pt-BR" sz="1867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~ 70%</a:t>
              </a:r>
              <a:endParaRPr sz="1867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321;p24"/>
          <p:cNvGrpSpPr/>
          <p:nvPr/>
        </p:nvGrpSpPr>
        <p:grpSpPr>
          <a:xfrm>
            <a:off x="4259733" y="3308976"/>
            <a:ext cx="1440000" cy="1450800"/>
            <a:chOff x="3194800" y="2337450"/>
            <a:chExt cx="1080000" cy="1088100"/>
          </a:xfrm>
        </p:grpSpPr>
        <p:pic>
          <p:nvPicPr>
            <p:cNvPr id="45" name="Google Shape;322;p24"/>
            <p:cNvPicPr preferRelativeResize="0"/>
            <p:nvPr/>
          </p:nvPicPr>
          <p:blipFill rotWithShape="1">
            <a:blip r:embed="rId6">
              <a:alphaModFix/>
            </a:blip>
            <a:srcRect l="5523" t="18314" r="5523" b="18314"/>
            <a:stretch/>
          </p:blipFill>
          <p:spPr>
            <a:xfrm>
              <a:off x="3194800" y="2337450"/>
              <a:ext cx="1080000" cy="1088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323;p24"/>
            <p:cNvSpPr txBox="1"/>
            <p:nvPr/>
          </p:nvSpPr>
          <p:spPr>
            <a:xfrm>
              <a:off x="3388027" y="2738553"/>
              <a:ext cx="697500" cy="307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pt-BR" sz="1867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~ 44%</a:t>
              </a:r>
              <a:endParaRPr sz="1867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" name="Google Shape;324;p24"/>
          <p:cNvPicPr preferRelativeResize="0"/>
          <p:nvPr/>
        </p:nvPicPr>
        <p:blipFill rotWithShape="1">
          <a:blip r:embed="rId7">
            <a:alphaModFix/>
          </a:blip>
          <a:srcRect r="19048" b="21709"/>
          <a:stretch/>
        </p:blipFill>
        <p:spPr>
          <a:xfrm>
            <a:off x="6201099" y="6217316"/>
            <a:ext cx="637036" cy="50898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325;p24"/>
          <p:cNvSpPr txBox="1"/>
          <p:nvPr/>
        </p:nvSpPr>
        <p:spPr>
          <a:xfrm>
            <a:off x="6838135" y="6379890"/>
            <a:ext cx="1276000" cy="205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/>
            <a:r>
              <a:rPr lang="pt-BR" sz="1333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Amazonia</a:t>
            </a:r>
            <a:endParaRPr sz="1333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15;p24"/>
          <p:cNvSpPr txBox="1"/>
          <p:nvPr/>
        </p:nvSpPr>
        <p:spPr>
          <a:xfrm>
            <a:off x="387464" y="1546164"/>
            <a:ext cx="294135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algn="ctr"/>
            <a:r>
              <a:rPr lang="pt-BR" sz="1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% </a:t>
            </a:r>
            <a:r>
              <a:rPr lang="pt-BR" sz="1600" b="1" dirty="0">
                <a:solidFill>
                  <a:schemeClr val="bg1"/>
                </a:solidFill>
              </a:rPr>
              <a:t>Cobertura todo território</a:t>
            </a:r>
            <a:endParaRPr sz="16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460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oogle Shape;136;p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3" cy="5143726"/>
          </a:xfrm>
        </p:grpSpPr>
        <p:pic>
          <p:nvPicPr>
            <p:cNvPr id="53277" name="Google Shape;137;p8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" y="226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78" name="Google Shape;138;p8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" y="234"/>
              <a:ext cx="9144000" cy="5143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79" name="Google Shape;139;p8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78"/>
            <a:stretch>
              <a:fillRect/>
            </a:stretch>
          </p:blipFill>
          <p:spPr bwMode="auto">
            <a:xfrm rot="10800000">
              <a:off x="0" y="0"/>
              <a:ext cx="9144003" cy="514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251" name="Google Shape;140;p8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585" y="6115051"/>
            <a:ext cx="51858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Google Shape;141;p8"/>
          <p:cNvSpPr/>
          <p:nvPr/>
        </p:nvSpPr>
        <p:spPr>
          <a:xfrm>
            <a:off x="3234581" y="3798152"/>
            <a:ext cx="2947592" cy="2883921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l="-13998" t="-16997" r="-10999" b="-16998"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121900" tIns="121900" rIns="121900" bIns="121900" anchor="ctr"/>
          <a:lstStyle/>
          <a:p>
            <a:pPr>
              <a:defRPr/>
            </a:pPr>
            <a:endParaRPr sz="2400"/>
          </a:p>
        </p:txBody>
      </p:sp>
      <p:sp>
        <p:nvSpPr>
          <p:cNvPr id="53255" name="Google Shape;142;p8"/>
          <p:cNvSpPr>
            <a:spLocks/>
          </p:cNvSpPr>
          <p:nvPr/>
        </p:nvSpPr>
        <p:spPr bwMode="auto">
          <a:xfrm>
            <a:off x="3765551" y="5329767"/>
            <a:ext cx="1885949" cy="950384"/>
          </a:xfrm>
          <a:custGeom>
            <a:avLst/>
            <a:gdLst>
              <a:gd name="T0" fmla="*/ 0 w 382583"/>
              <a:gd name="T1" fmla="*/ 0 h 197269"/>
              <a:gd name="T2" fmla="*/ 1414462 w 382583"/>
              <a:gd name="T3" fmla="*/ 0 h 197269"/>
              <a:gd name="T4" fmla="*/ 1414462 w 382583"/>
              <a:gd name="T5" fmla="*/ 712788 h 197269"/>
              <a:gd name="T6" fmla="*/ 0 w 382583"/>
              <a:gd name="T7" fmla="*/ 712788 h 197269"/>
              <a:gd name="T8" fmla="*/ 0 w 382583"/>
              <a:gd name="T9" fmla="*/ 0 h 1972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2583" h="197269" extrusionOk="0">
                <a:moveTo>
                  <a:pt x="0" y="0"/>
                </a:moveTo>
                <a:lnTo>
                  <a:pt x="382583" y="0"/>
                </a:lnTo>
                <a:lnTo>
                  <a:pt x="382583" y="197269"/>
                </a:lnTo>
                <a:lnTo>
                  <a:pt x="0" y="19726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endParaRPr lang="pt-BR" sz="2400"/>
          </a:p>
        </p:txBody>
      </p:sp>
      <p:sp>
        <p:nvSpPr>
          <p:cNvPr id="53256" name="Google Shape;143;p8"/>
          <p:cNvSpPr txBox="1">
            <a:spLocks noChangeArrowheads="1"/>
          </p:cNvSpPr>
          <p:nvPr/>
        </p:nvSpPr>
        <p:spPr bwMode="auto">
          <a:xfrm>
            <a:off x="3543300" y="4974167"/>
            <a:ext cx="275378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ts val="2800"/>
              <a:buFont typeface="Arial" panose="020B0604020202020204" pitchFamily="34" charset="0"/>
              <a:buNone/>
            </a:pPr>
            <a:r>
              <a:rPr lang="pt-BR" altLang="pt-BR" sz="3733" b="1">
                <a:solidFill>
                  <a:srgbClr val="FFFFFF"/>
                </a:solidFill>
                <a:latin typeface="Montserrat Black" charset="0"/>
                <a:cs typeface="Montserrat Black" charset="0"/>
                <a:sym typeface="Montserrat Black" charset="0"/>
              </a:rPr>
              <a:t>MT Brasil</a:t>
            </a:r>
          </a:p>
        </p:txBody>
      </p:sp>
      <p:grpSp>
        <p:nvGrpSpPr>
          <p:cNvPr id="53257" name="Google Shape;144;p8"/>
          <p:cNvGrpSpPr>
            <a:grpSpLocks/>
          </p:cNvGrpSpPr>
          <p:nvPr/>
        </p:nvGrpSpPr>
        <p:grpSpPr bwMode="auto">
          <a:xfrm>
            <a:off x="6618817" y="3860801"/>
            <a:ext cx="2946400" cy="2882900"/>
            <a:chOff x="3573472" y="3660295"/>
            <a:chExt cx="597786" cy="597786"/>
          </a:xfrm>
        </p:grpSpPr>
        <p:sp>
          <p:nvSpPr>
            <p:cNvPr id="145" name="Google Shape;145;p8"/>
            <p:cNvSpPr/>
            <p:nvPr/>
          </p:nvSpPr>
          <p:spPr>
            <a:xfrm>
              <a:off x="3573472" y="3660295"/>
              <a:ext cx="597786" cy="597786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 t="-16997" b="-16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681262" y="3977622"/>
              <a:ext cx="382205" cy="197506"/>
            </a:xfrm>
            <a:custGeom>
              <a:avLst/>
              <a:gdLst/>
              <a:ahLst/>
              <a:cxnLst/>
              <a:rect l="l" t="t" r="r" b="b"/>
              <a:pathLst>
                <a:path w="382583" h="197269" extrusionOk="0">
                  <a:moveTo>
                    <a:pt x="0" y="0"/>
                  </a:moveTo>
                  <a:lnTo>
                    <a:pt x="382583" y="0"/>
                  </a:lnTo>
                  <a:lnTo>
                    <a:pt x="382583" y="197269"/>
                  </a:lnTo>
                  <a:lnTo>
                    <a:pt x="0" y="19726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lIns="0" tIns="0" rIns="0" bIns="0" anchor="b"/>
            <a:lstStyle/>
            <a:p>
              <a:pPr algn="ctr">
                <a:lnSpc>
                  <a:spcPct val="90000"/>
                </a:lnSpc>
                <a:defRPr/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58" name="Google Shape;147;p8"/>
          <p:cNvSpPr txBox="1">
            <a:spLocks noChangeArrowheads="1"/>
          </p:cNvSpPr>
          <p:nvPr/>
        </p:nvSpPr>
        <p:spPr bwMode="auto">
          <a:xfrm>
            <a:off x="6724651" y="5031317"/>
            <a:ext cx="275378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ts val="2800"/>
              <a:buFont typeface="Arial" panose="020B0604020202020204" pitchFamily="34" charset="0"/>
              <a:buNone/>
            </a:pPr>
            <a:r>
              <a:rPr lang="pt-BR" altLang="pt-BR" sz="3200" b="1">
                <a:solidFill>
                  <a:srgbClr val="FFFFFF"/>
                </a:solidFill>
                <a:latin typeface="Montserrat Black" charset="0"/>
                <a:cs typeface="Montserrat Black" charset="0"/>
                <a:sym typeface="Montserrat Black" charset="0"/>
              </a:rPr>
              <a:t>Grav Brasil</a:t>
            </a:r>
          </a:p>
        </p:txBody>
      </p:sp>
      <p:sp>
        <p:nvSpPr>
          <p:cNvPr id="53259" name="Google Shape;148;p8"/>
          <p:cNvSpPr>
            <a:spLocks noChangeArrowheads="1"/>
          </p:cNvSpPr>
          <p:nvPr/>
        </p:nvSpPr>
        <p:spPr bwMode="auto">
          <a:xfrm>
            <a:off x="3676651" y="2385484"/>
            <a:ext cx="5935133" cy="4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t-BR" altLang="pt-BR" sz="2133" i="1">
                <a:solidFill>
                  <a:srgbClr val="FFFFFF"/>
                </a:solidFill>
                <a:latin typeface="Poppins" charset="0"/>
                <a:cs typeface="Poppins" charset="0"/>
                <a:sym typeface="Poppins" charset="0"/>
              </a:rPr>
              <a:t>D</a:t>
            </a:r>
            <a:r>
              <a:rPr lang="pt-BR" altLang="pt-BR" sz="1867" i="1">
                <a:solidFill>
                  <a:srgbClr val="FFFFFF"/>
                </a:solidFill>
                <a:latin typeface="Poppins" charset="0"/>
                <a:cs typeface="Poppins" charset="0"/>
                <a:sym typeface="Poppins" charset="0"/>
              </a:rPr>
              <a:t>eep </a:t>
            </a:r>
            <a:r>
              <a:rPr lang="pt-BR" altLang="pt-BR" sz="2133" i="1">
                <a:solidFill>
                  <a:srgbClr val="FFFFFF"/>
                </a:solidFill>
                <a:latin typeface="Poppins" charset="0"/>
                <a:cs typeface="Poppins" charset="0"/>
                <a:sym typeface="Poppins" charset="0"/>
              </a:rPr>
              <a:t>E</a:t>
            </a:r>
            <a:r>
              <a:rPr lang="pt-BR" altLang="pt-BR" sz="1867" i="1">
                <a:solidFill>
                  <a:srgbClr val="FFFFFF"/>
                </a:solidFill>
                <a:latin typeface="Poppins" charset="0"/>
                <a:cs typeface="Poppins" charset="0"/>
                <a:sym typeface="Poppins" charset="0"/>
              </a:rPr>
              <a:t>arth </a:t>
            </a:r>
            <a:r>
              <a:rPr lang="pt-BR" altLang="pt-BR" sz="2133" i="1">
                <a:solidFill>
                  <a:srgbClr val="FFFFFF"/>
                </a:solidFill>
                <a:latin typeface="Poppins" charset="0"/>
                <a:cs typeface="Poppins" charset="0"/>
                <a:sym typeface="Poppins" charset="0"/>
              </a:rPr>
              <a:t>E</a:t>
            </a:r>
            <a:r>
              <a:rPr lang="pt-BR" altLang="pt-BR" sz="1867" i="1">
                <a:solidFill>
                  <a:srgbClr val="FFFFFF"/>
                </a:solidFill>
                <a:latin typeface="Poppins" charset="0"/>
                <a:cs typeface="Poppins" charset="0"/>
                <a:sym typeface="Poppins" charset="0"/>
              </a:rPr>
              <a:t>xploration </a:t>
            </a:r>
            <a:r>
              <a:rPr lang="pt-BR" altLang="pt-BR" sz="2133" i="1">
                <a:solidFill>
                  <a:srgbClr val="FFFFFF"/>
                </a:solidFill>
                <a:latin typeface="Poppins" charset="0"/>
                <a:cs typeface="Poppins" charset="0"/>
                <a:sym typeface="Poppins" charset="0"/>
              </a:rPr>
              <a:t>Program of Brazil</a:t>
            </a:r>
            <a:endParaRPr lang="pt-BR" altLang="pt-BR" sz="1867" i="1">
              <a:solidFill>
                <a:srgbClr val="FFFFFF"/>
              </a:solidFill>
              <a:latin typeface="Poppins" charset="0"/>
              <a:cs typeface="Poppins" charset="0"/>
              <a:sym typeface="Poppins" charset="0"/>
            </a:endParaRPr>
          </a:p>
        </p:txBody>
      </p:sp>
      <p:sp>
        <p:nvSpPr>
          <p:cNvPr id="53260" name="Google Shape;149;p8"/>
          <p:cNvSpPr txBox="1">
            <a:spLocks noChangeArrowheads="1"/>
          </p:cNvSpPr>
          <p:nvPr/>
        </p:nvSpPr>
        <p:spPr bwMode="auto">
          <a:xfrm>
            <a:off x="3215130" y="1353799"/>
            <a:ext cx="6351724" cy="106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ts val="2800"/>
              <a:buFont typeface="Arial" panose="020B0604020202020204" pitchFamily="34" charset="0"/>
              <a:buNone/>
            </a:pPr>
            <a:r>
              <a:rPr lang="pt-BR" altLang="pt-BR" sz="3733" b="1" dirty="0">
                <a:solidFill>
                  <a:srgbClr val="FFFFFF"/>
                </a:solidFill>
                <a:latin typeface="Poppins" charset="0"/>
                <a:cs typeface="Poppins" charset="0"/>
                <a:sym typeface="Poppins" charset="0"/>
              </a:rPr>
              <a:t>-GEOFISICA PROFUNDA-DEEP </a:t>
            </a:r>
            <a:r>
              <a:rPr lang="pt-BR" altLang="pt-BR" sz="3733" b="1" dirty="0" err="1">
                <a:solidFill>
                  <a:srgbClr val="FFFFFF"/>
                </a:solidFill>
                <a:latin typeface="Poppins" charset="0"/>
                <a:cs typeface="Poppins" charset="0"/>
                <a:sym typeface="Poppins" charset="0"/>
              </a:rPr>
              <a:t>Brazil</a:t>
            </a:r>
            <a:endParaRPr lang="pt-BR" altLang="pt-BR" sz="3733" b="1" dirty="0">
              <a:solidFill>
                <a:srgbClr val="FFFFFF"/>
              </a:solidFill>
              <a:latin typeface="Poppins" charset="0"/>
              <a:cs typeface="Poppins" charset="0"/>
              <a:sym typeface="Poppins" charset="0"/>
            </a:endParaRPr>
          </a:p>
        </p:txBody>
      </p:sp>
      <p:grpSp>
        <p:nvGrpSpPr>
          <p:cNvPr id="53261" name="Google Shape;150;p8"/>
          <p:cNvGrpSpPr>
            <a:grpSpLocks/>
          </p:cNvGrpSpPr>
          <p:nvPr/>
        </p:nvGrpSpPr>
        <p:grpSpPr bwMode="auto">
          <a:xfrm>
            <a:off x="9167285" y="1513418"/>
            <a:ext cx="2948516" cy="2882900"/>
            <a:chOff x="3573472" y="3660296"/>
            <a:chExt cx="597786" cy="597786"/>
          </a:xfrm>
        </p:grpSpPr>
        <p:sp>
          <p:nvSpPr>
            <p:cNvPr id="151" name="Google Shape;151;p8"/>
            <p:cNvSpPr/>
            <p:nvPr/>
          </p:nvSpPr>
          <p:spPr>
            <a:xfrm>
              <a:off x="3573472" y="3660296"/>
              <a:ext cx="597786" cy="597786"/>
            </a:xfrm>
            <a:prstGeom prst="ellipse">
              <a:avLst/>
            </a:prstGeom>
            <a:blipFill rotWithShape="1">
              <a:blip r:embed="rId9">
                <a:alphaModFix/>
              </a:blip>
              <a:stretch>
                <a:fillRect l="-13998" t="-16997" r="-10999" b="-16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681185" y="3977623"/>
              <a:ext cx="382360" cy="197506"/>
            </a:xfrm>
            <a:custGeom>
              <a:avLst/>
              <a:gdLst/>
              <a:ahLst/>
              <a:cxnLst/>
              <a:rect l="l" t="t" r="r" b="b"/>
              <a:pathLst>
                <a:path w="382583" h="197269" extrusionOk="0">
                  <a:moveTo>
                    <a:pt x="0" y="0"/>
                  </a:moveTo>
                  <a:lnTo>
                    <a:pt x="382583" y="0"/>
                  </a:lnTo>
                  <a:lnTo>
                    <a:pt x="382583" y="197269"/>
                  </a:lnTo>
                  <a:lnTo>
                    <a:pt x="0" y="19726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lIns="0" tIns="0" rIns="0" bIns="0" anchor="b"/>
            <a:lstStyle/>
            <a:p>
              <a:pPr algn="ctr">
                <a:lnSpc>
                  <a:spcPct val="90000"/>
                </a:lnSpc>
                <a:defRPr/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262" name="Google Shape;153;p8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4" y="289984"/>
            <a:ext cx="51646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3" name="Google Shape;154;p8"/>
          <p:cNvSpPr txBox="1">
            <a:spLocks noChangeArrowheads="1"/>
          </p:cNvSpPr>
          <p:nvPr/>
        </p:nvSpPr>
        <p:spPr bwMode="auto">
          <a:xfrm>
            <a:off x="1098012" y="780771"/>
            <a:ext cx="107442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t-BR" altLang="pt-BR" sz="3200" b="1" dirty="0">
                <a:solidFill>
                  <a:srgbClr val="FFFFFF"/>
                </a:solidFill>
                <a:latin typeface="Montserrat ExtraBold" charset="0"/>
                <a:cs typeface="Montserrat ExtraBold" charset="0"/>
                <a:sym typeface="Montserrat ExtraBold" charset="0"/>
              </a:rPr>
              <a:t>PROGRAMA DE GEOFISICA PROFUNDA DO BRASIL</a:t>
            </a:r>
          </a:p>
        </p:txBody>
      </p:sp>
      <p:grpSp>
        <p:nvGrpSpPr>
          <p:cNvPr id="53264" name="Google Shape;155;p8"/>
          <p:cNvGrpSpPr>
            <a:grpSpLocks/>
          </p:cNvGrpSpPr>
          <p:nvPr/>
        </p:nvGrpSpPr>
        <p:grpSpPr bwMode="auto">
          <a:xfrm>
            <a:off x="283633" y="1198033"/>
            <a:ext cx="4377267" cy="3251200"/>
            <a:chOff x="-1382983" y="4982850"/>
            <a:chExt cx="3282643" cy="2438502"/>
          </a:xfrm>
        </p:grpSpPr>
        <p:sp>
          <p:nvSpPr>
            <p:cNvPr id="53266" name="Google Shape;156;p8"/>
            <p:cNvSpPr>
              <a:spLocks/>
            </p:cNvSpPr>
            <p:nvPr/>
          </p:nvSpPr>
          <p:spPr bwMode="auto">
            <a:xfrm>
              <a:off x="484816" y="4982850"/>
              <a:ext cx="1414844" cy="713769"/>
            </a:xfrm>
            <a:custGeom>
              <a:avLst/>
              <a:gdLst>
                <a:gd name="T0" fmla="*/ 0 w 382583"/>
                <a:gd name="T1" fmla="*/ 0 h 197269"/>
                <a:gd name="T2" fmla="*/ 1414844 w 382583"/>
                <a:gd name="T3" fmla="*/ 0 h 197269"/>
                <a:gd name="T4" fmla="*/ 1414844 w 382583"/>
                <a:gd name="T5" fmla="*/ 713769 h 197269"/>
                <a:gd name="T6" fmla="*/ 0 w 382583"/>
                <a:gd name="T7" fmla="*/ 713769 h 197269"/>
                <a:gd name="T8" fmla="*/ 0 w 382583"/>
                <a:gd name="T9" fmla="*/ 0 h 1972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2583" h="197269" extrusionOk="0">
                  <a:moveTo>
                    <a:pt x="0" y="0"/>
                  </a:moveTo>
                  <a:lnTo>
                    <a:pt x="382583" y="0"/>
                  </a:lnTo>
                  <a:lnTo>
                    <a:pt x="382583" y="197269"/>
                  </a:lnTo>
                  <a:lnTo>
                    <a:pt x="0" y="19726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endParaRPr lang="pt-BR" sz="2400"/>
            </a:p>
          </p:txBody>
        </p:sp>
        <p:pic>
          <p:nvPicPr>
            <p:cNvPr id="157" name="Google Shape;157;p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382983" y="5196962"/>
              <a:ext cx="2198417" cy="2224390"/>
            </a:xfrm>
            <a:prstGeom prst="ellipse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0" dist="292100" dir="5400000" sx="-80000" sy="-18000" rotWithShape="0">
                <a:srgbClr val="000000">
                  <a:alpha val="21960"/>
                </a:srgbClr>
              </a:outerShdw>
            </a:effectLst>
          </p:spPr>
        </p:pic>
        <p:sp>
          <p:nvSpPr>
            <p:cNvPr id="53268" name="Google Shape;158;p8"/>
            <p:cNvSpPr txBox="1">
              <a:spLocks noChangeArrowheads="1"/>
            </p:cNvSpPr>
            <p:nvPr/>
          </p:nvSpPr>
          <p:spPr bwMode="auto">
            <a:xfrm>
              <a:off x="-1316675" y="6532975"/>
              <a:ext cx="2065800" cy="4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>
                  <a:srgbClr val="000000"/>
                </a:buClr>
                <a:buSzPts val="2800"/>
                <a:buFont typeface="Arial" panose="020B0604020202020204" pitchFamily="34" charset="0"/>
                <a:buNone/>
              </a:pPr>
              <a:r>
                <a:rPr lang="pt-BR" altLang="pt-BR" sz="2667" b="1">
                  <a:solidFill>
                    <a:srgbClr val="FFFFFF"/>
                  </a:solidFill>
                  <a:latin typeface="Montserrat Black" charset="0"/>
                  <a:cs typeface="Montserrat Black" charset="0"/>
                  <a:sym typeface="Montserrat Black" charset="0"/>
                </a:rPr>
                <a:t>Aerogeofísica</a:t>
              </a:r>
            </a:p>
            <a:p>
              <a:pPr algn="ctr">
                <a:buClr>
                  <a:srgbClr val="000000"/>
                </a:buClr>
                <a:buSzPts val="2800"/>
                <a:buFont typeface="Arial" panose="020B0604020202020204" pitchFamily="34" charset="0"/>
                <a:buNone/>
              </a:pPr>
              <a:r>
                <a:rPr lang="pt-BR" altLang="pt-BR" sz="2667" b="1">
                  <a:solidFill>
                    <a:srgbClr val="FFFFFF"/>
                  </a:solidFill>
                  <a:latin typeface="Montserrat Black" charset="0"/>
                  <a:cs typeface="Montserrat Black" charset="0"/>
                  <a:sym typeface="Montserrat Black" charset="0"/>
                </a:rPr>
                <a:t>Brasil</a:t>
              </a:r>
            </a:p>
          </p:txBody>
        </p:sp>
      </p:grpSp>
      <p:sp>
        <p:nvSpPr>
          <p:cNvPr id="53265" name="Google Shape;159;p8"/>
          <p:cNvSpPr txBox="1">
            <a:spLocks noChangeArrowheads="1"/>
          </p:cNvSpPr>
          <p:nvPr/>
        </p:nvSpPr>
        <p:spPr bwMode="auto">
          <a:xfrm>
            <a:off x="9264651" y="2817284"/>
            <a:ext cx="275378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ts val="2800"/>
              <a:buFont typeface="Arial" panose="020B0604020202020204" pitchFamily="34" charset="0"/>
              <a:buNone/>
            </a:pPr>
            <a:r>
              <a:rPr lang="pt-BR" altLang="pt-BR" sz="3733" b="1">
                <a:solidFill>
                  <a:srgbClr val="FFFFFF"/>
                </a:solidFill>
                <a:latin typeface="Montserrat Black" charset="0"/>
                <a:cs typeface="Montserrat Black" charset="0"/>
                <a:sym typeface="Montserrat Black" charset="0"/>
              </a:rPr>
              <a:t>Sismo Brasil</a:t>
            </a:r>
          </a:p>
        </p:txBody>
      </p:sp>
      <p:sp>
        <p:nvSpPr>
          <p:cNvPr id="26" name="Google Shape;154;p8"/>
          <p:cNvSpPr txBox="1">
            <a:spLocks noChangeArrowheads="1"/>
          </p:cNvSpPr>
          <p:nvPr/>
        </p:nvSpPr>
        <p:spPr bwMode="auto">
          <a:xfrm>
            <a:off x="972943" y="201084"/>
            <a:ext cx="1068666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t-BR" altLang="pt-BR" sz="3200" b="1" dirty="0">
                <a:solidFill>
                  <a:schemeClr val="tx1"/>
                </a:solidFill>
                <a:latin typeface="Montserrat ExtraBold" charset="0"/>
                <a:cs typeface="Montserrat ExtraBold" charset="0"/>
                <a:sym typeface="Montserrat ExtraBold" charset="0"/>
              </a:rPr>
              <a:t>UMA JANELA DE OPORTUNIDADE SE APRESENTA!!! </a:t>
            </a:r>
          </a:p>
        </p:txBody>
      </p:sp>
    </p:spTree>
    <p:extLst>
      <p:ext uri="{BB962C8B-B14F-4D97-AF65-F5344CB8AC3E}">
        <p14:creationId xmlns:p14="http://schemas.microsoft.com/office/powerpoint/2010/main" val="2123143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4" y="903818"/>
            <a:ext cx="6703483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185;p9"/>
          <p:cNvSpPr txBox="1"/>
          <p:nvPr/>
        </p:nvSpPr>
        <p:spPr>
          <a:xfrm flipH="1">
            <a:off x="6955366" y="1884880"/>
            <a:ext cx="5117184" cy="4185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>
            <a:spAutoFit/>
          </a:bodyPr>
          <a:lstStyle/>
          <a:p>
            <a:pPr marL="380990" indent="-380990"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  <a:defRPr/>
            </a:pPr>
            <a:r>
              <a:rPr lang="pt-BR" sz="2400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Aquisição de </a:t>
            </a:r>
            <a:r>
              <a:rPr lang="pt-BR" sz="2400" b="1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novos métodos geofísicos</a:t>
            </a:r>
            <a:r>
              <a:rPr lang="pt-BR" sz="2400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;</a:t>
            </a:r>
          </a:p>
          <a:p>
            <a:pPr marL="380990" indent="-380990"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  <a:defRPr/>
            </a:pPr>
            <a:endParaRPr lang="pt-BR" sz="2400" dirty="0">
              <a:solidFill>
                <a:srgbClr val="272727"/>
              </a:solidFill>
              <a:latin typeface="+mj-lt"/>
              <a:ea typeface="Poppins"/>
              <a:cs typeface="Poppins"/>
              <a:sym typeface="Poppins"/>
            </a:endParaRPr>
          </a:p>
          <a:p>
            <a:pPr marL="380990" indent="-380990">
              <a:buSzPts val="1600"/>
              <a:buFont typeface="Wingdings" panose="05000000000000000000" pitchFamily="2" charset="2"/>
              <a:buChar char="Ø"/>
              <a:defRPr/>
            </a:pPr>
            <a:r>
              <a:rPr lang="pt-BR" sz="2400" b="1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Finalizar cobertura </a:t>
            </a:r>
            <a:r>
              <a:rPr lang="pt-BR" sz="2400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por </a:t>
            </a:r>
            <a:r>
              <a:rPr lang="pt-BR" sz="2400" dirty="0" err="1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mag</a:t>
            </a:r>
            <a:r>
              <a:rPr lang="pt-BR" sz="2400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 e gama do embasamento pré-cambriano;</a:t>
            </a:r>
          </a:p>
          <a:p>
            <a:pPr marL="380990" indent="-380990">
              <a:buSzPts val="1600"/>
              <a:buFont typeface="Wingdings" panose="05000000000000000000" pitchFamily="2" charset="2"/>
              <a:buChar char="Ø"/>
              <a:defRPr/>
            </a:pPr>
            <a:endParaRPr lang="pt-BR" sz="2400" dirty="0">
              <a:solidFill>
                <a:srgbClr val="272727"/>
              </a:solidFill>
              <a:latin typeface="+mj-lt"/>
              <a:ea typeface="Poppins"/>
              <a:cs typeface="Poppins"/>
              <a:sym typeface="Poppins"/>
            </a:endParaRPr>
          </a:p>
          <a:p>
            <a:pPr marL="380990" indent="-380990">
              <a:buSzPts val="1600"/>
              <a:buFont typeface="Wingdings" panose="05000000000000000000" pitchFamily="2" charset="2"/>
              <a:buChar char="Ø"/>
              <a:defRPr/>
            </a:pPr>
            <a:r>
              <a:rPr lang="pt-BR" sz="2400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Adquirir dados de </a:t>
            </a:r>
            <a:r>
              <a:rPr lang="pt-BR" sz="2400" dirty="0" err="1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mag</a:t>
            </a:r>
            <a:r>
              <a:rPr lang="pt-BR" sz="2400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, gama e </a:t>
            </a:r>
            <a:r>
              <a:rPr lang="pt-BR" sz="2400" dirty="0" err="1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grav</a:t>
            </a:r>
            <a:r>
              <a:rPr lang="pt-BR" sz="2400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 nas </a:t>
            </a:r>
            <a:r>
              <a:rPr lang="pt-BR" sz="2400" b="1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bacias sedimentares</a:t>
            </a:r>
            <a:r>
              <a:rPr lang="pt-BR" sz="2400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;</a:t>
            </a:r>
          </a:p>
          <a:p>
            <a:pPr marL="380990" indent="-380990">
              <a:buSzPts val="1600"/>
              <a:buFont typeface="Wingdings" panose="05000000000000000000" pitchFamily="2" charset="2"/>
              <a:buChar char="Ø"/>
              <a:defRPr/>
            </a:pPr>
            <a:endParaRPr lang="pt-BR" sz="2400" dirty="0">
              <a:solidFill>
                <a:srgbClr val="272727"/>
              </a:solidFill>
              <a:latin typeface="+mj-lt"/>
              <a:ea typeface="Poppins"/>
              <a:cs typeface="Poppins"/>
              <a:sym typeface="Poppins"/>
            </a:endParaRPr>
          </a:p>
          <a:p>
            <a:pPr marL="380990" indent="-380990">
              <a:buSzPts val="1600"/>
              <a:buFont typeface="Wingdings" panose="05000000000000000000" pitchFamily="2" charset="2"/>
              <a:buChar char="Ø"/>
              <a:defRPr/>
            </a:pPr>
            <a:r>
              <a:rPr lang="pt-BR" sz="2400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Adensar </a:t>
            </a:r>
            <a:r>
              <a:rPr lang="pt-BR" sz="2400" b="1" dirty="0" err="1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mag</a:t>
            </a:r>
            <a:r>
              <a:rPr lang="pt-BR" sz="2400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 e </a:t>
            </a:r>
            <a:r>
              <a:rPr lang="pt-BR" sz="2400" b="1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gama</a:t>
            </a:r>
            <a:r>
              <a:rPr lang="pt-BR" sz="2400" dirty="0">
                <a:solidFill>
                  <a:srgbClr val="272727"/>
                </a:solidFill>
                <a:latin typeface="+mj-lt"/>
                <a:ea typeface="Poppins"/>
                <a:cs typeface="Poppins"/>
                <a:sym typeface="Poppins"/>
              </a:rPr>
              <a:t> em regiões estratégicas.</a:t>
            </a:r>
            <a:endParaRPr sz="24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182;p9"/>
          <p:cNvSpPr txBox="1">
            <a:spLocks noChangeArrowheads="1"/>
          </p:cNvSpPr>
          <p:nvPr/>
        </p:nvSpPr>
        <p:spPr bwMode="auto">
          <a:xfrm>
            <a:off x="1138825" y="281505"/>
            <a:ext cx="974301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ts val="2000"/>
              <a:buFont typeface="Arial" panose="020B0604020202020204" pitchFamily="34" charset="0"/>
              <a:buNone/>
            </a:pPr>
            <a:r>
              <a:rPr lang="pt-BR" altLang="pt-BR" sz="2667" dirty="0">
                <a:solidFill>
                  <a:srgbClr val="1A79BD"/>
                </a:solidFill>
                <a:latin typeface="Montserrat ExtraBold" charset="0"/>
                <a:cs typeface="Montserrat ExtraBold" charset="0"/>
                <a:sym typeface="Montserrat ExtraBold" charset="0"/>
              </a:rPr>
              <a:t>Programa de retomada dos levantamentos </a:t>
            </a:r>
            <a:r>
              <a:rPr lang="pt-BR" altLang="pt-BR" sz="2667" dirty="0" err="1">
                <a:solidFill>
                  <a:srgbClr val="1A79BD"/>
                </a:solidFill>
                <a:latin typeface="Montserrat ExtraBold" charset="0"/>
                <a:cs typeface="Montserrat ExtraBold" charset="0"/>
                <a:sym typeface="Montserrat ExtraBold" charset="0"/>
              </a:rPr>
              <a:t>aerogeofísicos</a:t>
            </a:r>
            <a:r>
              <a:rPr lang="pt-BR" altLang="pt-BR" sz="2667" dirty="0">
                <a:solidFill>
                  <a:srgbClr val="1A79BD"/>
                </a:solidFill>
                <a:latin typeface="Montserrat ExtraBold" charset="0"/>
                <a:cs typeface="Montserrat ExtraBold" charset="0"/>
                <a:sym typeface="Montserrat ExtraBold" charset="0"/>
              </a:rPr>
              <a:t> do SGB – </a:t>
            </a:r>
            <a:r>
              <a:rPr lang="pt-BR" altLang="pt-BR" sz="2667" b="1" dirty="0">
                <a:solidFill>
                  <a:srgbClr val="1A79BD"/>
                </a:solidFill>
                <a:latin typeface="Montserrat ExtraBold" charset="0"/>
                <a:cs typeface="Montserrat ExtraBold" charset="0"/>
                <a:sym typeface="Montserrat ExtraBold" charset="0"/>
              </a:rPr>
              <a:t>NOVO PAC – (1 MILHÃO DE KM LINEARES)</a:t>
            </a:r>
            <a:endParaRPr lang="pt-BR" altLang="pt-BR" sz="2667" b="1" dirty="0">
              <a:solidFill>
                <a:srgbClr val="FFFFFF"/>
              </a:solidFill>
              <a:latin typeface="Montserrat ExtraBold" charset="0"/>
              <a:cs typeface="Montserrat ExtraBold" charset="0"/>
              <a:sym typeface="Montserrat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09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"/>
          <p:cNvSpPr txBox="1"/>
          <p:nvPr/>
        </p:nvSpPr>
        <p:spPr>
          <a:xfrm>
            <a:off x="867391" y="213200"/>
            <a:ext cx="7703955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BR" sz="2667" dirty="0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Plataforma do Mapeamento Geológico</a:t>
            </a:r>
            <a:endParaRPr sz="2667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2" name="Google Shape;312;p3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9" y="213201"/>
            <a:ext cx="517660" cy="53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3"/>
          <a:stretch/>
        </p:blipFill>
        <p:spPr>
          <a:xfrm>
            <a:off x="3485239" y="968099"/>
            <a:ext cx="5810251" cy="1659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2871510"/>
            <a:ext cx="2722913" cy="2585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02" y="2871509"/>
            <a:ext cx="2689823" cy="2571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75" y="2871510"/>
            <a:ext cx="2680368" cy="2548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94" y="2871510"/>
            <a:ext cx="2718185" cy="2581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tângulo 24"/>
          <p:cNvSpPr/>
          <p:nvPr/>
        </p:nvSpPr>
        <p:spPr>
          <a:xfrm>
            <a:off x="9975273" y="1367021"/>
            <a:ext cx="1980105" cy="502573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pt-BR" sz="1333" dirty="0"/>
              <a:t> PORTARIA 72/GM/MME</a:t>
            </a:r>
          </a:p>
          <a:p>
            <a:pPr algn="ctr"/>
            <a:r>
              <a:rPr lang="pt-BR" sz="1333" dirty="0"/>
              <a:t>(13/MARÇO/2024)</a:t>
            </a:r>
          </a:p>
        </p:txBody>
      </p:sp>
      <p:sp>
        <p:nvSpPr>
          <p:cNvPr id="26" name="Chave Esquerda 25"/>
          <p:cNvSpPr/>
          <p:nvPr/>
        </p:nvSpPr>
        <p:spPr>
          <a:xfrm rot="-5400000">
            <a:off x="4967416" y="1798155"/>
            <a:ext cx="146057" cy="793239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7" name="CaixaDeTexto 26"/>
          <p:cNvSpPr txBox="1"/>
          <p:nvPr/>
        </p:nvSpPr>
        <p:spPr>
          <a:xfrm flipH="1">
            <a:off x="3223829" y="5924527"/>
            <a:ext cx="3633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Publicação em 01/março 2024</a:t>
            </a:r>
          </a:p>
        </p:txBody>
      </p:sp>
      <p:sp>
        <p:nvSpPr>
          <p:cNvPr id="28" name="Chave Esquerda 27"/>
          <p:cNvSpPr/>
          <p:nvPr/>
        </p:nvSpPr>
        <p:spPr>
          <a:xfrm rot="-5400000">
            <a:off x="10515125" y="4397129"/>
            <a:ext cx="162323" cy="271818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9" name="CaixaDeTexto 28"/>
          <p:cNvSpPr txBox="1"/>
          <p:nvPr/>
        </p:nvSpPr>
        <p:spPr>
          <a:xfrm flipH="1">
            <a:off x="9102942" y="5888631"/>
            <a:ext cx="317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15 de abril a 15 de junho/2024</a:t>
            </a:r>
          </a:p>
        </p:txBody>
      </p:sp>
    </p:spTree>
    <p:extLst>
      <p:ext uri="{BB962C8B-B14F-4D97-AF65-F5344CB8AC3E}">
        <p14:creationId xmlns:p14="http://schemas.microsoft.com/office/powerpoint/2010/main" val="3434308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7"/>
          <p:cNvSpPr/>
          <p:nvPr/>
        </p:nvSpPr>
        <p:spPr>
          <a:xfrm rot="-540069">
            <a:off x="-3574471" y="-709321"/>
            <a:ext cx="9607920" cy="9057164"/>
          </a:xfrm>
          <a:prstGeom prst="roundRect">
            <a:avLst>
              <a:gd name="adj" fmla="val 3073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28575" dir="1494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0801" y="730399"/>
            <a:ext cx="8184436" cy="598246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7"/>
          <p:cNvSpPr/>
          <p:nvPr/>
        </p:nvSpPr>
        <p:spPr>
          <a:xfrm>
            <a:off x="-349900" y="5002233"/>
            <a:ext cx="4924800" cy="1375600"/>
          </a:xfrm>
          <a:prstGeom prst="roundRect">
            <a:avLst>
              <a:gd name="adj" fmla="val 16667"/>
            </a:avLst>
          </a:prstGeom>
          <a:solidFill>
            <a:srgbClr val="3B67A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342" name="Google Shape;342;p7"/>
          <p:cNvSpPr txBox="1"/>
          <p:nvPr/>
        </p:nvSpPr>
        <p:spPr>
          <a:xfrm>
            <a:off x="125033" y="622904"/>
            <a:ext cx="5250800" cy="549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lvl="0" indent="-317500" algn="just">
              <a:lnSpc>
                <a:spcPct val="80000"/>
              </a:lnSpc>
              <a:buClr>
                <a:srgbClr val="3B67AE"/>
              </a:buClr>
              <a:buSzPts val="1400"/>
              <a:buFont typeface="Montserrat"/>
              <a:buChar char="●"/>
            </a:pPr>
            <a:r>
              <a:rPr lang="es-ES" sz="2400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Apoio</a:t>
            </a:r>
            <a:r>
              <a:rPr lang="es-ES" sz="2400" dirty="0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 a pesquisa mineral, </a:t>
            </a:r>
            <a:r>
              <a:rPr lang="es-ES" sz="2400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estudos</a:t>
            </a:r>
            <a:r>
              <a:rPr lang="es-ES" sz="2400" dirty="0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es-ES" sz="2400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acadêmicos</a:t>
            </a:r>
            <a:r>
              <a:rPr lang="es-ES" sz="2400" dirty="0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, e </a:t>
            </a:r>
            <a:r>
              <a:rPr lang="es-ES" sz="2400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investigações</a:t>
            </a:r>
            <a:r>
              <a:rPr lang="es-ES" sz="2400" dirty="0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 de recursos hídricos e </a:t>
            </a:r>
            <a:r>
              <a:rPr lang="es-ES" sz="2400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ordenamento</a:t>
            </a:r>
            <a:r>
              <a:rPr lang="es-ES" sz="2400" dirty="0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es-ES" sz="2400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territoral</a:t>
            </a:r>
            <a:r>
              <a:rPr lang="es-ES" sz="2400" dirty="0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;</a:t>
            </a:r>
          </a:p>
          <a:p>
            <a:pPr marL="457200" lvl="0" indent="-317500" algn="just">
              <a:lnSpc>
                <a:spcPct val="80000"/>
              </a:lnSpc>
              <a:buClr>
                <a:srgbClr val="3B67AE"/>
              </a:buClr>
              <a:buSzPts val="1400"/>
              <a:buFont typeface="Montserrat"/>
              <a:buChar char="●"/>
            </a:pPr>
            <a:endParaRPr lang="es-ES" sz="2400" dirty="0">
              <a:solidFill>
                <a:srgbClr val="3B67A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7500" algn="just">
              <a:lnSpc>
                <a:spcPct val="80000"/>
              </a:lnSpc>
              <a:buClr>
                <a:srgbClr val="3B67AE"/>
              </a:buClr>
              <a:buSzPts val="1400"/>
              <a:buFont typeface="Montserrat"/>
              <a:buChar char="●"/>
            </a:pPr>
            <a:r>
              <a:rPr lang="es-ES" sz="2400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Priorização</a:t>
            </a:r>
            <a:r>
              <a:rPr lang="es-ES" sz="2400" dirty="0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 dos escudos cristalinos e áreas </a:t>
            </a:r>
            <a:r>
              <a:rPr lang="es-ES" sz="2400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com</a:t>
            </a:r>
            <a:r>
              <a:rPr lang="es-ES" sz="2400" dirty="0">
                <a:solidFill>
                  <a:srgbClr val="3B67AE"/>
                </a:solidFill>
                <a:latin typeface="Montserrat"/>
                <a:ea typeface="Montserrat"/>
                <a:cs typeface="Montserrat"/>
              </a:rPr>
              <a:t> alto potencial mineral.</a:t>
            </a:r>
            <a:endParaRPr sz="2400" dirty="0">
              <a:solidFill>
                <a:srgbClr val="3B67AE"/>
              </a:solidFill>
            </a:endParaRPr>
          </a:p>
        </p:txBody>
      </p:sp>
      <p:sp>
        <p:nvSpPr>
          <p:cNvPr id="343" name="Google Shape;343;p7"/>
          <p:cNvSpPr/>
          <p:nvPr/>
        </p:nvSpPr>
        <p:spPr>
          <a:xfrm>
            <a:off x="3202809" y="5053133"/>
            <a:ext cx="1320000" cy="1274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</a:endParaRPr>
          </a:p>
        </p:txBody>
      </p:sp>
      <p:pic>
        <p:nvPicPr>
          <p:cNvPr id="344" name="Google Shape;344;p7"/>
          <p:cNvPicPr preferRelativeResize="0"/>
          <p:nvPr/>
        </p:nvPicPr>
        <p:blipFill rotWithShape="1">
          <a:blip r:embed="rId5">
            <a:alphaModFix/>
          </a:blip>
          <a:srcRect l="8959" t="7582" r="9039" b="8347"/>
          <a:stretch/>
        </p:blipFill>
        <p:spPr>
          <a:xfrm>
            <a:off x="3321576" y="5125500"/>
            <a:ext cx="1101333" cy="112906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7"/>
          <p:cNvSpPr txBox="1"/>
          <p:nvPr/>
        </p:nvSpPr>
        <p:spPr>
          <a:xfrm>
            <a:off x="480000" y="480000"/>
            <a:ext cx="5250800" cy="1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pt-BR" sz="4000" dirty="0">
                <a:solidFill>
                  <a:srgbClr val="3B67A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Plataforma de Acesso Aberto</a:t>
            </a:r>
            <a:endParaRPr sz="4000" dirty="0">
              <a:solidFill>
                <a:srgbClr val="3B67A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346" name="Google Shape;346;p7"/>
          <p:cNvGrpSpPr/>
          <p:nvPr/>
        </p:nvGrpSpPr>
        <p:grpSpPr>
          <a:xfrm>
            <a:off x="11054233" y="5944199"/>
            <a:ext cx="782800" cy="914000"/>
            <a:chOff x="8290675" y="4458149"/>
            <a:chExt cx="587100" cy="685500"/>
          </a:xfrm>
        </p:grpSpPr>
        <p:sp>
          <p:nvSpPr>
            <p:cNvPr id="347" name="Google Shape;347;p7"/>
            <p:cNvSpPr/>
            <p:nvPr/>
          </p:nvSpPr>
          <p:spPr>
            <a:xfrm>
              <a:off x="8290675" y="4458149"/>
              <a:ext cx="587100" cy="685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348" name="Google Shape;348;p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390144" y="4586844"/>
              <a:ext cx="388162" cy="400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9" name="Google Shape;349;p7"/>
          <p:cNvSpPr txBox="1"/>
          <p:nvPr/>
        </p:nvSpPr>
        <p:spPr>
          <a:xfrm>
            <a:off x="480000" y="5002400"/>
            <a:ext cx="2565600" cy="1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pt-BR" sz="2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MAPEAMENTO</a:t>
            </a:r>
            <a:endParaRPr sz="2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pt-BR" sz="2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GEOLÓGICO</a:t>
            </a:r>
            <a:endParaRPr sz="2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91767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125927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87;p16"/>
          <p:cNvSpPr txBox="1"/>
          <p:nvPr/>
        </p:nvSpPr>
        <p:spPr>
          <a:xfrm>
            <a:off x="2893570" y="1560886"/>
            <a:ext cx="3344664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BR" sz="2667" dirty="0">
                <a:solidFill>
                  <a:schemeClr val="bg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ONDE ESTAMOS?</a:t>
            </a:r>
            <a:endParaRPr sz="2667" dirty="0">
              <a:solidFill>
                <a:schemeClr val="bg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81" name="Google Shape;104;p16"/>
          <p:cNvGrpSpPr/>
          <p:nvPr/>
        </p:nvGrpSpPr>
        <p:grpSpPr>
          <a:xfrm>
            <a:off x="1853303" y="1993293"/>
            <a:ext cx="5033811" cy="4559524"/>
            <a:chOff x="359475" y="982623"/>
            <a:chExt cx="4187037" cy="3800451"/>
          </a:xfrm>
        </p:grpSpPr>
        <p:pic>
          <p:nvPicPr>
            <p:cNvPr id="82" name="Google Shape;105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4549" y="982625"/>
              <a:ext cx="3654658" cy="380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106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25362" y="2680498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107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057437" y="2856748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108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74462" y="2593398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109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48612" y="2157248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110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97262" y="1536598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111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00662" y="982623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112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91262" y="1316723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113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28537" y="1555573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114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49662" y="1775448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115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38862" y="1601823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116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78612" y="1775448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117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78612" y="1958973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118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87887" y="2459873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119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32812" y="3023723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120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99437" y="3518048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121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28537" y="3367998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122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057437" y="3683223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23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073312" y="3959223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24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89537" y="4198073"/>
              <a:ext cx="167900" cy="238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25;p16"/>
            <p:cNvSpPr/>
            <p:nvPr/>
          </p:nvSpPr>
          <p:spPr>
            <a:xfrm>
              <a:off x="2802825" y="4375075"/>
              <a:ext cx="86700" cy="86700"/>
            </a:xfrm>
            <a:prstGeom prst="ellipse">
              <a:avLst/>
            </a:prstGeom>
            <a:solidFill>
              <a:srgbClr val="55C3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03" name="Google Shape;126;p16"/>
            <p:cNvSpPr/>
            <p:nvPr/>
          </p:nvSpPr>
          <p:spPr>
            <a:xfrm>
              <a:off x="1748200" y="2396100"/>
              <a:ext cx="86700" cy="86700"/>
            </a:xfrm>
            <a:prstGeom prst="ellipse">
              <a:avLst/>
            </a:prstGeom>
            <a:solidFill>
              <a:srgbClr val="55C3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04" name="Google Shape;127;p16"/>
            <p:cNvSpPr/>
            <p:nvPr/>
          </p:nvSpPr>
          <p:spPr>
            <a:xfrm>
              <a:off x="2214875" y="1753975"/>
              <a:ext cx="86700" cy="86700"/>
            </a:xfrm>
            <a:prstGeom prst="ellipse">
              <a:avLst/>
            </a:prstGeom>
            <a:solidFill>
              <a:srgbClr val="55C3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05" name="Google Shape;128;p16"/>
            <p:cNvSpPr/>
            <p:nvPr/>
          </p:nvSpPr>
          <p:spPr>
            <a:xfrm>
              <a:off x="3299425" y="1555575"/>
              <a:ext cx="86700" cy="86700"/>
            </a:xfrm>
            <a:prstGeom prst="ellipse">
              <a:avLst/>
            </a:prstGeom>
            <a:solidFill>
              <a:srgbClr val="55C3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06" name="Google Shape;129;p16"/>
            <p:cNvSpPr/>
            <p:nvPr/>
          </p:nvSpPr>
          <p:spPr>
            <a:xfrm>
              <a:off x="3866988" y="2014300"/>
              <a:ext cx="86700" cy="86700"/>
            </a:xfrm>
            <a:prstGeom prst="ellipse">
              <a:avLst/>
            </a:prstGeom>
            <a:solidFill>
              <a:srgbClr val="55C3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grpSp>
          <p:nvGrpSpPr>
            <p:cNvPr id="107" name="Google Shape;130;p16"/>
            <p:cNvGrpSpPr/>
            <p:nvPr/>
          </p:nvGrpSpPr>
          <p:grpSpPr>
            <a:xfrm>
              <a:off x="359475" y="4329825"/>
              <a:ext cx="2182887" cy="376545"/>
              <a:chOff x="637675" y="4329825"/>
              <a:chExt cx="2182887" cy="376545"/>
            </a:xfrm>
          </p:grpSpPr>
          <p:sp>
            <p:nvSpPr>
              <p:cNvPr id="115" name="Google Shape;131;p16"/>
              <p:cNvSpPr/>
              <p:nvPr/>
            </p:nvSpPr>
            <p:spPr>
              <a:xfrm>
                <a:off x="649525" y="4350225"/>
                <a:ext cx="86700" cy="86700"/>
              </a:xfrm>
              <a:prstGeom prst="ellipse">
                <a:avLst/>
              </a:prstGeom>
              <a:solidFill>
                <a:srgbClr val="55C3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116" name="Google Shape;132;p16"/>
              <p:cNvSpPr/>
              <p:nvPr/>
            </p:nvSpPr>
            <p:spPr>
              <a:xfrm>
                <a:off x="637675" y="4514925"/>
                <a:ext cx="110400" cy="127500"/>
              </a:xfrm>
              <a:prstGeom prst="star6">
                <a:avLst>
                  <a:gd name="adj" fmla="val 28868"/>
                  <a:gd name="hf" fmla="val 115470"/>
                </a:avLst>
              </a:prstGeom>
              <a:solidFill>
                <a:srgbClr val="FDC85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192" name="Google Shape;133;p16"/>
              <p:cNvSpPr txBox="1"/>
              <p:nvPr/>
            </p:nvSpPr>
            <p:spPr>
              <a:xfrm>
                <a:off x="748200" y="4329825"/>
                <a:ext cx="1109401" cy="127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pt-BR" sz="1333" dirty="0" err="1">
                    <a:solidFill>
                      <a:schemeClr val="bg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Litotecas</a:t>
                </a:r>
                <a:endParaRPr sz="1333" dirty="0">
                  <a:solidFill>
                    <a:schemeClr val="bg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93" name="Google Shape;134;p16"/>
              <p:cNvSpPr txBox="1"/>
              <p:nvPr/>
            </p:nvSpPr>
            <p:spPr>
              <a:xfrm>
                <a:off x="748200" y="4514925"/>
                <a:ext cx="2072362" cy="1914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pt-BR" sz="1333" dirty="0">
                    <a:solidFill>
                      <a:schemeClr val="bg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Centros de Treinamento</a:t>
                </a:r>
                <a:endParaRPr sz="1333" dirty="0">
                  <a:solidFill>
                    <a:schemeClr val="bg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108" name="Google Shape;135;p16"/>
            <p:cNvSpPr/>
            <p:nvPr/>
          </p:nvSpPr>
          <p:spPr>
            <a:xfrm>
              <a:off x="3191238" y="3484063"/>
              <a:ext cx="86700" cy="86700"/>
            </a:xfrm>
            <a:prstGeom prst="ellipse">
              <a:avLst/>
            </a:prstGeom>
            <a:solidFill>
              <a:srgbClr val="55C3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09" name="Google Shape;136;p16"/>
            <p:cNvSpPr/>
            <p:nvPr/>
          </p:nvSpPr>
          <p:spPr>
            <a:xfrm>
              <a:off x="3669125" y="3201888"/>
              <a:ext cx="86700" cy="86700"/>
            </a:xfrm>
            <a:prstGeom prst="ellipse">
              <a:avLst/>
            </a:prstGeom>
            <a:solidFill>
              <a:srgbClr val="55C3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0" name="Google Shape;137;p16"/>
            <p:cNvSpPr/>
            <p:nvPr/>
          </p:nvSpPr>
          <p:spPr>
            <a:xfrm>
              <a:off x="3013300" y="3066563"/>
              <a:ext cx="86700" cy="86700"/>
            </a:xfrm>
            <a:prstGeom prst="ellipse">
              <a:avLst/>
            </a:prstGeom>
            <a:solidFill>
              <a:srgbClr val="55C3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1" name="Google Shape;138;p16"/>
            <p:cNvSpPr/>
            <p:nvPr/>
          </p:nvSpPr>
          <p:spPr>
            <a:xfrm>
              <a:off x="3967525" y="2669463"/>
              <a:ext cx="86700" cy="86700"/>
            </a:xfrm>
            <a:prstGeom prst="ellipse">
              <a:avLst/>
            </a:prstGeom>
            <a:solidFill>
              <a:srgbClr val="55C3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2" name="Google Shape;139;p16"/>
            <p:cNvSpPr/>
            <p:nvPr/>
          </p:nvSpPr>
          <p:spPr>
            <a:xfrm>
              <a:off x="4300525" y="1916488"/>
              <a:ext cx="86700" cy="86700"/>
            </a:xfrm>
            <a:prstGeom prst="ellipse">
              <a:avLst/>
            </a:prstGeom>
            <a:solidFill>
              <a:srgbClr val="55C3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3" name="Google Shape;140;p16"/>
            <p:cNvSpPr/>
            <p:nvPr/>
          </p:nvSpPr>
          <p:spPr>
            <a:xfrm>
              <a:off x="3778413" y="2434400"/>
              <a:ext cx="110400" cy="127500"/>
            </a:xfrm>
            <a:prstGeom prst="star6">
              <a:avLst>
                <a:gd name="adj" fmla="val 28868"/>
                <a:gd name="hf" fmla="val 115470"/>
              </a:avLst>
            </a:prstGeom>
            <a:solidFill>
              <a:srgbClr val="FDC8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4" name="Google Shape;141;p16"/>
            <p:cNvSpPr/>
            <p:nvPr/>
          </p:nvSpPr>
          <p:spPr>
            <a:xfrm>
              <a:off x="3254113" y="3683225"/>
              <a:ext cx="110400" cy="127500"/>
            </a:xfrm>
            <a:prstGeom prst="star6">
              <a:avLst>
                <a:gd name="adj" fmla="val 28868"/>
                <a:gd name="hf" fmla="val 115470"/>
              </a:avLst>
            </a:prstGeom>
            <a:solidFill>
              <a:srgbClr val="FDC8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sp>
        <p:nvSpPr>
          <p:cNvPr id="216" name="Google Shape;87;p16"/>
          <p:cNvSpPr txBox="1"/>
          <p:nvPr/>
        </p:nvSpPr>
        <p:spPr>
          <a:xfrm>
            <a:off x="197001" y="782964"/>
            <a:ext cx="3113159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BR" sz="2267" dirty="0">
                <a:solidFill>
                  <a:schemeClr val="bg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QUEM SOMOS?</a:t>
            </a:r>
            <a:endParaRPr sz="2267" dirty="0">
              <a:solidFill>
                <a:schemeClr val="bg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17" name="Google Shape;157;p17"/>
          <p:cNvSpPr txBox="1"/>
          <p:nvPr/>
        </p:nvSpPr>
        <p:spPr>
          <a:xfrm>
            <a:off x="181893" y="4231813"/>
            <a:ext cx="3554464" cy="11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buClr>
                <a:srgbClr val="000000"/>
              </a:buClr>
              <a:buSzPts val="1600"/>
            </a:pPr>
            <a:r>
              <a:rPr lang="pt-BR" sz="1467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Empresa Pública de Pesquisa </a:t>
            </a:r>
            <a:r>
              <a:rPr lang="pt-BR" sz="1467" dirty="0" err="1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Geocientífica</a:t>
            </a:r>
            <a:r>
              <a:rPr lang="pt-BR" sz="1467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vinculada ao MME, com atribuições de Serviço Geológico do Brasil (Constituição de 1988).</a:t>
            </a:r>
            <a:endParaRPr sz="16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182;p2"/>
          <p:cNvSpPr txBox="1"/>
          <p:nvPr/>
        </p:nvSpPr>
        <p:spPr>
          <a:xfrm>
            <a:off x="161608" y="195252"/>
            <a:ext cx="7138965" cy="41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80000"/>
              </a:lnSpc>
              <a:buSzPts val="2000"/>
            </a:pPr>
            <a:r>
              <a:rPr lang="pt-BR" sz="3200" dirty="0">
                <a:solidFill>
                  <a:schemeClr val="bg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SERVIÇO GEOLÓGICO  DO BRASIL</a:t>
            </a:r>
            <a:endParaRPr sz="3200" dirty="0">
              <a:solidFill>
                <a:schemeClr val="bg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9" name="Google Shape;178;p2"/>
          <p:cNvPicPr preferRelativeResize="0"/>
          <p:nvPr/>
        </p:nvPicPr>
        <p:blipFill rotWithShape="1">
          <a:blip r:embed="rId6">
            <a:alphaModFix/>
          </a:blip>
          <a:srcRect t="62294"/>
          <a:stretch/>
        </p:blipFill>
        <p:spPr>
          <a:xfrm>
            <a:off x="152340" y="2476227"/>
            <a:ext cx="2052967" cy="10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191;p2"/>
          <p:cNvPicPr preferRelativeResize="0"/>
          <p:nvPr/>
        </p:nvPicPr>
        <p:blipFill rotWithShape="1">
          <a:blip r:embed="rId6">
            <a:alphaModFix/>
          </a:blip>
          <a:srcRect b="50154"/>
          <a:stretch/>
        </p:blipFill>
        <p:spPr>
          <a:xfrm>
            <a:off x="194880" y="1256261"/>
            <a:ext cx="2052967" cy="1383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59;p2"/>
          <p:cNvGrpSpPr/>
          <p:nvPr/>
        </p:nvGrpSpPr>
        <p:grpSpPr>
          <a:xfrm>
            <a:off x="7350664" y="4171248"/>
            <a:ext cx="3718311" cy="2566584"/>
            <a:chOff x="5426342" y="1709275"/>
            <a:chExt cx="2866118" cy="2903375"/>
          </a:xfrm>
        </p:grpSpPr>
        <p:sp>
          <p:nvSpPr>
            <p:cNvPr id="120" name="Google Shape;160;p2"/>
            <p:cNvSpPr/>
            <p:nvPr/>
          </p:nvSpPr>
          <p:spPr>
            <a:xfrm>
              <a:off x="5426350" y="1709275"/>
              <a:ext cx="2823900" cy="507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3000"/>
              </a:pPr>
              <a:r>
                <a:rPr lang="pt-BR" sz="1600" dirty="0">
                  <a:solidFill>
                    <a:srgbClr val="32426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EXPERTISE</a:t>
              </a:r>
              <a:endParaRPr sz="2400" dirty="0"/>
            </a:p>
          </p:txBody>
        </p:sp>
        <p:cxnSp>
          <p:nvCxnSpPr>
            <p:cNvPr id="121" name="Google Shape;161;p2"/>
            <p:cNvCxnSpPr/>
            <p:nvPr/>
          </p:nvCxnSpPr>
          <p:spPr>
            <a:xfrm>
              <a:off x="5426342" y="2217000"/>
              <a:ext cx="0" cy="23865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2" name="Google Shape;162;p2"/>
            <p:cNvGrpSpPr/>
            <p:nvPr/>
          </p:nvGrpSpPr>
          <p:grpSpPr>
            <a:xfrm>
              <a:off x="5426350" y="2219800"/>
              <a:ext cx="2866110" cy="2392850"/>
              <a:chOff x="5424575" y="2441625"/>
              <a:chExt cx="2866110" cy="2392850"/>
            </a:xfrm>
          </p:grpSpPr>
          <p:sp>
            <p:nvSpPr>
              <p:cNvPr id="124" name="Google Shape;163;p2"/>
              <p:cNvSpPr/>
              <p:nvPr/>
            </p:nvSpPr>
            <p:spPr>
              <a:xfrm>
                <a:off x="6142085" y="4378878"/>
                <a:ext cx="2148600" cy="3381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500"/>
                </a:pPr>
                <a:r>
                  <a:rPr lang="pt-BR" sz="1333" dirty="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Águas (subterrânea e superficial)</a:t>
                </a:r>
                <a:endParaRPr sz="1333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5" name="Google Shape;164;p2"/>
              <p:cNvSpPr/>
              <p:nvPr/>
            </p:nvSpPr>
            <p:spPr>
              <a:xfrm>
                <a:off x="6142077" y="3166467"/>
                <a:ext cx="2104500" cy="3381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500"/>
                </a:pPr>
                <a:r>
                  <a:rPr lang="pt-BR" sz="1333" dirty="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Recursos Minerais - ~</a:t>
                </a:r>
                <a:r>
                  <a:rPr lang="pt-BR" sz="1333" dirty="0">
                    <a:solidFill>
                      <a:schemeClr val="accent4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</a:t>
                </a:r>
                <a:endParaRPr sz="1333" dirty="0">
                  <a:solidFill>
                    <a:schemeClr val="accent4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6" name="Google Shape;165;p2"/>
              <p:cNvSpPr/>
              <p:nvPr/>
            </p:nvSpPr>
            <p:spPr>
              <a:xfrm>
                <a:off x="6142085" y="2570538"/>
                <a:ext cx="1871400" cy="3381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500"/>
                </a:pPr>
                <a:r>
                  <a:rPr lang="pt-BR" sz="1333" dirty="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Geologia - ~</a:t>
                </a:r>
                <a:r>
                  <a:rPr lang="pt-BR" sz="1333" b="1" dirty="0">
                    <a:solidFill>
                      <a:schemeClr val="accent4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177</a:t>
                </a:r>
                <a:endParaRPr sz="1333" b="1" dirty="0">
                  <a:solidFill>
                    <a:schemeClr val="accent4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7" name="Google Shape;166;p2"/>
              <p:cNvSpPr/>
              <p:nvPr/>
            </p:nvSpPr>
            <p:spPr>
              <a:xfrm>
                <a:off x="6142077" y="3772274"/>
                <a:ext cx="2056500" cy="3381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500"/>
                </a:pPr>
                <a:r>
                  <a:rPr lang="pt-BR" sz="1333" dirty="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Risco Geológico</a:t>
                </a:r>
                <a:endParaRPr sz="1333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pic>
            <p:nvPicPr>
              <p:cNvPr id="128" name="Google Shape;167;p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623082" y="3148908"/>
                <a:ext cx="288150" cy="3548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68;p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5568216" y="4378871"/>
                <a:ext cx="397885" cy="338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69;p2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5546737" y="3720476"/>
                <a:ext cx="442573" cy="4417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70;p2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5634584" y="2549965"/>
                <a:ext cx="265159" cy="38224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32" name="Google Shape;171;p2"/>
              <p:cNvCxnSpPr/>
              <p:nvPr/>
            </p:nvCxnSpPr>
            <p:spPr>
              <a:xfrm>
                <a:off x="5424575" y="3040569"/>
                <a:ext cx="2823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72;p2"/>
              <p:cNvCxnSpPr/>
              <p:nvPr/>
            </p:nvCxnSpPr>
            <p:spPr>
              <a:xfrm>
                <a:off x="5424575" y="3612137"/>
                <a:ext cx="2823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" name="Google Shape;173;p2"/>
              <p:cNvCxnSpPr/>
              <p:nvPr/>
            </p:nvCxnSpPr>
            <p:spPr>
              <a:xfrm>
                <a:off x="5424575" y="4270532"/>
                <a:ext cx="2823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" name="Google Shape;174;p2"/>
              <p:cNvCxnSpPr/>
              <p:nvPr/>
            </p:nvCxnSpPr>
            <p:spPr>
              <a:xfrm>
                <a:off x="5424575" y="2441625"/>
                <a:ext cx="2823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" name="Google Shape;175;p2"/>
              <p:cNvCxnSpPr/>
              <p:nvPr/>
            </p:nvCxnSpPr>
            <p:spPr>
              <a:xfrm>
                <a:off x="6128875" y="2444975"/>
                <a:ext cx="0" cy="2389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" name="Google Shape;176;p2"/>
              <p:cNvCxnSpPr/>
              <p:nvPr/>
            </p:nvCxnSpPr>
            <p:spPr>
              <a:xfrm>
                <a:off x="5424575" y="4825325"/>
                <a:ext cx="2823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3" name="Google Shape;177;p2"/>
            <p:cNvCxnSpPr/>
            <p:nvPr/>
          </p:nvCxnSpPr>
          <p:spPr>
            <a:xfrm>
              <a:off x="8248467" y="2217000"/>
              <a:ext cx="0" cy="23865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8" name="Google Shape;183;p2"/>
          <p:cNvGrpSpPr/>
          <p:nvPr/>
        </p:nvGrpSpPr>
        <p:grpSpPr>
          <a:xfrm>
            <a:off x="7335967" y="2189301"/>
            <a:ext cx="3718133" cy="1346465"/>
            <a:chOff x="5501975" y="1728450"/>
            <a:chExt cx="2788600" cy="1009849"/>
          </a:xfrm>
        </p:grpSpPr>
        <p:grpSp>
          <p:nvGrpSpPr>
            <p:cNvPr id="139" name="Google Shape;184;p2"/>
            <p:cNvGrpSpPr/>
            <p:nvPr/>
          </p:nvGrpSpPr>
          <p:grpSpPr>
            <a:xfrm>
              <a:off x="5501975" y="1728450"/>
              <a:ext cx="2788600" cy="973200"/>
              <a:chOff x="5532513" y="687600"/>
              <a:chExt cx="2788600" cy="973200"/>
            </a:xfrm>
          </p:grpSpPr>
          <p:sp>
            <p:nvSpPr>
              <p:cNvPr id="141" name="Google Shape;185;p2"/>
              <p:cNvSpPr/>
              <p:nvPr/>
            </p:nvSpPr>
            <p:spPr>
              <a:xfrm>
                <a:off x="7275313" y="851822"/>
                <a:ext cx="1045800" cy="276958"/>
              </a:xfrm>
              <a:prstGeom prst="rect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spAutoFit/>
              </a:bodyPr>
              <a:lstStyle/>
              <a:p>
                <a:pPr algn="ctr"/>
                <a:r>
                  <a:rPr lang="pt-BR" sz="1600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136 PhD</a:t>
                </a:r>
                <a:endParaRPr sz="1600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42" name="Google Shape;186;p2"/>
              <p:cNvSpPr/>
              <p:nvPr/>
            </p:nvSpPr>
            <p:spPr>
              <a:xfrm>
                <a:off x="5532513" y="687600"/>
                <a:ext cx="1484700" cy="97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pt-BR" sz="6000" dirty="0">
                    <a:solidFill>
                      <a:srgbClr val="FDC855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576</a:t>
                </a:r>
                <a:endParaRPr sz="6000" dirty="0">
                  <a:solidFill>
                    <a:srgbClr val="FDC855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sp>
          <p:nvSpPr>
            <p:cNvPr id="140" name="Google Shape;187;p2"/>
            <p:cNvSpPr txBox="1"/>
            <p:nvPr/>
          </p:nvSpPr>
          <p:spPr>
            <a:xfrm>
              <a:off x="5502050" y="2505225"/>
              <a:ext cx="1987484" cy="233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r>
                <a:rPr lang="pt-BR" sz="2333" b="1" dirty="0">
                  <a:solidFill>
                    <a:srgbClr val="FDC85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Pesquisadores</a:t>
              </a:r>
              <a:endParaRPr sz="2333" dirty="0"/>
            </a:p>
          </p:txBody>
        </p:sp>
      </p:grpSp>
      <p:sp>
        <p:nvSpPr>
          <p:cNvPr id="143" name="Google Shape;188;p2"/>
          <p:cNvSpPr/>
          <p:nvPr/>
        </p:nvSpPr>
        <p:spPr>
          <a:xfrm>
            <a:off x="9659700" y="2871733"/>
            <a:ext cx="1394400" cy="317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pt-BR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364 </a:t>
            </a:r>
            <a:r>
              <a:rPr lang="pt-BR" sz="16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MsC</a:t>
            </a:r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4" name="Google Shape;189;p2"/>
          <p:cNvCxnSpPr>
            <a:stCxn id="142" idx="3"/>
            <a:endCxn id="141" idx="1"/>
          </p:cNvCxnSpPr>
          <p:nvPr/>
        </p:nvCxnSpPr>
        <p:spPr>
          <a:xfrm flipV="1">
            <a:off x="9315567" y="2592902"/>
            <a:ext cx="344133" cy="245199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45" name="Google Shape;190;p2"/>
          <p:cNvCxnSpPr>
            <a:stCxn id="142" idx="3"/>
            <a:endCxn id="143" idx="1"/>
          </p:cNvCxnSpPr>
          <p:nvPr/>
        </p:nvCxnSpPr>
        <p:spPr>
          <a:xfrm>
            <a:off x="9315567" y="2838100"/>
            <a:ext cx="344000" cy="192400"/>
          </a:xfrm>
          <a:prstGeom prst="curvedConnector3">
            <a:avLst>
              <a:gd name="adj1" fmla="val 50019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" name="Retângulo 145"/>
          <p:cNvSpPr/>
          <p:nvPr/>
        </p:nvSpPr>
        <p:spPr>
          <a:xfrm>
            <a:off x="7944173" y="1816888"/>
            <a:ext cx="2765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Montserrat Black" panose="020B0604020202020204" charset="0"/>
              </a:rPr>
              <a:t>1.411 Empregados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344017" y="791906"/>
            <a:ext cx="6142988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133" b="1" u="sng" dirty="0">
                <a:solidFill>
                  <a:schemeClr val="bg1"/>
                </a:solidFill>
                <a:latin typeface="Google Sans"/>
              </a:rPr>
              <a:t>Missão</a:t>
            </a:r>
            <a:r>
              <a:rPr lang="pt-BR" sz="2133" b="1" dirty="0">
                <a:solidFill>
                  <a:schemeClr val="bg1"/>
                </a:solidFill>
                <a:latin typeface="Google Sans"/>
              </a:rPr>
              <a:t>:</a:t>
            </a:r>
            <a:r>
              <a:rPr lang="pt-BR" sz="2400" b="1" dirty="0">
                <a:solidFill>
                  <a:schemeClr val="bg1"/>
                </a:solidFill>
                <a:latin typeface="Google Sans"/>
              </a:rPr>
              <a:t> </a:t>
            </a:r>
            <a:r>
              <a:rPr lang="pt-BR" dirty="0">
                <a:solidFill>
                  <a:schemeClr val="bg1"/>
                </a:solidFill>
              </a:rPr>
              <a:t>gerar e disseminar conhecimento </a:t>
            </a:r>
            <a:r>
              <a:rPr lang="pt-BR" dirty="0" err="1"/>
              <a:t>geocientífico</a:t>
            </a:r>
            <a:r>
              <a:rPr lang="pt-BR" dirty="0">
                <a:solidFill>
                  <a:schemeClr val="bg1"/>
                </a:solidFill>
              </a:rPr>
              <a:t> com excelência, contribuindo para o desenvolvimento sustentável do país e a melhoria da qualidade de vida da sociedade.</a:t>
            </a:r>
          </a:p>
        </p:txBody>
      </p:sp>
      <p:sp>
        <p:nvSpPr>
          <p:cNvPr id="77" name="Google Shape;87;p16"/>
          <p:cNvSpPr txBox="1"/>
          <p:nvPr/>
        </p:nvSpPr>
        <p:spPr>
          <a:xfrm>
            <a:off x="7335966" y="3572481"/>
            <a:ext cx="3718133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BR" sz="2667" dirty="0">
                <a:solidFill>
                  <a:schemeClr val="bg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ONDE ATUAMOS</a:t>
            </a:r>
            <a:endParaRPr sz="2667" dirty="0">
              <a:solidFill>
                <a:schemeClr val="bg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8" name="Google Shape;112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046564" y="-14603"/>
            <a:ext cx="2839536" cy="497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540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049" y="-159026"/>
            <a:ext cx="12441050" cy="701702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0" y="0"/>
            <a:ext cx="6823471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267" dirty="0">
                <a:solidFill>
                  <a:schemeClr val="accent1">
                    <a:lumMod val="50000"/>
                  </a:schemeClr>
                </a:solidFill>
              </a:rPr>
              <a:t>OBRIGADO PELA ATENÇÃO!!!!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176" y="-159026"/>
            <a:ext cx="5493825" cy="68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13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4" name="Google Shape;494;p14"/>
          <p:cNvGrpSpPr/>
          <p:nvPr/>
        </p:nvGrpSpPr>
        <p:grpSpPr>
          <a:xfrm>
            <a:off x="11054233" y="5944199"/>
            <a:ext cx="782800" cy="914000"/>
            <a:chOff x="8290675" y="4458149"/>
            <a:chExt cx="587100" cy="685500"/>
          </a:xfrm>
        </p:grpSpPr>
        <p:sp>
          <p:nvSpPr>
            <p:cNvPr id="495" name="Google Shape;495;p14"/>
            <p:cNvSpPr/>
            <p:nvPr/>
          </p:nvSpPr>
          <p:spPr>
            <a:xfrm>
              <a:off x="8290675" y="4458149"/>
              <a:ext cx="587100" cy="685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6" name="Google Shape;49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90144" y="4586844"/>
              <a:ext cx="388162" cy="400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67C30F84-A7F4-48F5-B1DD-F0C955A18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r="-151" b="4376"/>
          <a:stretch/>
        </p:blipFill>
        <p:spPr bwMode="auto">
          <a:xfrm>
            <a:off x="7376983" y="292502"/>
            <a:ext cx="4884971" cy="656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E74E2A71-BB7B-4E5B-ABF8-43798DA4AA6C}"/>
              </a:ext>
            </a:extLst>
          </p:cNvPr>
          <p:cNvSpPr txBox="1"/>
          <p:nvPr/>
        </p:nvSpPr>
        <p:spPr>
          <a:xfrm>
            <a:off x="9124158" y="292303"/>
            <a:ext cx="3137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Amazônia Azul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5.7 mi km</a:t>
            </a:r>
            <a:r>
              <a:rPr lang="pt-BR" sz="2400" b="1" dirty="0">
                <a:solidFill>
                  <a:schemeClr val="bg1"/>
                </a:solidFill>
              </a:rPr>
              <a:t>2</a:t>
            </a:r>
            <a:endParaRPr lang="en-US" sz="4267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EFB585-3751-43DF-915C-651D763D27BA}"/>
              </a:ext>
            </a:extLst>
          </p:cNvPr>
          <p:cNvSpPr txBox="1"/>
          <p:nvPr/>
        </p:nvSpPr>
        <p:spPr>
          <a:xfrm>
            <a:off x="4243600" y="-82012"/>
            <a:ext cx="4027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 Grande </a:t>
            </a:r>
            <a:r>
              <a:rPr lang="en-US" sz="3200" b="1" dirty="0" err="1">
                <a:solidFill>
                  <a:schemeClr val="bg1"/>
                </a:solidFill>
              </a:rPr>
              <a:t>Desafio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6626"/>
            <a:ext cx="7376983" cy="6501373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DEFB585-3751-43DF-915C-651D763D27BA}"/>
              </a:ext>
            </a:extLst>
          </p:cNvPr>
          <p:cNvSpPr txBox="1"/>
          <p:nvPr/>
        </p:nvSpPr>
        <p:spPr>
          <a:xfrm>
            <a:off x="243840" y="4775368"/>
            <a:ext cx="3604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Brasil</a:t>
            </a:r>
            <a:r>
              <a:rPr lang="en-US" sz="3200" b="1" dirty="0">
                <a:solidFill>
                  <a:schemeClr val="bg1"/>
                </a:solidFill>
              </a:rPr>
              <a:t> Territorial </a:t>
            </a:r>
            <a:r>
              <a:rPr lang="pt-BR" sz="3200" b="1" dirty="0">
                <a:solidFill>
                  <a:schemeClr val="bg1"/>
                </a:solidFill>
              </a:rPr>
              <a:t>8.5 mi km2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DEFB585-3751-43DF-915C-651D763D27BA}"/>
              </a:ext>
            </a:extLst>
          </p:cNvPr>
          <p:cNvSpPr txBox="1"/>
          <p:nvPr/>
        </p:nvSpPr>
        <p:spPr>
          <a:xfrm>
            <a:off x="4584491" y="5242173"/>
            <a:ext cx="4045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Conhecer</a:t>
            </a:r>
            <a:r>
              <a:rPr lang="en-US" sz="3200" b="1" dirty="0">
                <a:solidFill>
                  <a:schemeClr val="bg1"/>
                </a:solidFill>
              </a:rPr>
              <a:t> para </a:t>
            </a:r>
            <a:r>
              <a:rPr lang="en-US" sz="3200" b="1" dirty="0" err="1">
                <a:solidFill>
                  <a:schemeClr val="bg1"/>
                </a:solidFill>
              </a:rPr>
              <a:t>Proteger</a:t>
            </a:r>
            <a:r>
              <a:rPr lang="en-US" sz="3200" b="1" dirty="0">
                <a:solidFill>
                  <a:schemeClr val="bg1"/>
                </a:solidFill>
              </a:rPr>
              <a:t>!!</a:t>
            </a:r>
            <a:r>
              <a:rPr lang="en-US" sz="3200" b="1" dirty="0" err="1">
                <a:solidFill>
                  <a:schemeClr val="bg1"/>
                </a:solidFill>
              </a:rPr>
              <a:t>Soberânia</a:t>
            </a:r>
            <a:r>
              <a:rPr lang="en-US" sz="3200" b="1" dirty="0">
                <a:solidFill>
                  <a:schemeClr val="bg1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58938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"/>
          <p:cNvPicPr preferRelativeResize="0"/>
          <p:nvPr/>
        </p:nvPicPr>
        <p:blipFill rotWithShape="1">
          <a:blip r:embed="rId3">
            <a:alphaModFix/>
          </a:blip>
          <a:srcRect b="93000"/>
          <a:stretch/>
        </p:blipFill>
        <p:spPr>
          <a:xfrm flipH="1">
            <a:off x="0" y="1"/>
            <a:ext cx="12192000" cy="4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"/>
          <p:cNvPicPr preferRelativeResize="0"/>
          <p:nvPr/>
        </p:nvPicPr>
        <p:blipFill rotWithShape="1">
          <a:blip r:embed="rId3">
            <a:alphaModFix/>
          </a:blip>
          <a:srcRect t="93000"/>
          <a:stretch/>
        </p:blipFill>
        <p:spPr>
          <a:xfrm flipH="1">
            <a:off x="0" y="6378001"/>
            <a:ext cx="12192000" cy="47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"/>
          <p:cNvSpPr txBox="1"/>
          <p:nvPr/>
        </p:nvSpPr>
        <p:spPr>
          <a:xfrm>
            <a:off x="6444311" y="1747588"/>
            <a:ext cx="2795452" cy="323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/>
            <a:r>
              <a:rPr lang="pt-BR" sz="1467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Granito-</a:t>
            </a:r>
            <a:r>
              <a:rPr lang="pt-BR" sz="1467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greenstone</a:t>
            </a:r>
            <a:r>
              <a:rPr lang="pt-BR" sz="1467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pt-BR" sz="146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pt-BR" sz="146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Au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Ni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Fe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Mn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Cu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Pb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Zn</a:t>
            </a:r>
            <a:br>
              <a:rPr lang="pt-BR" sz="1467" b="1" dirty="0"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467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b="1" dirty="0">
                <a:latin typeface="Montserrat"/>
                <a:ea typeface="Montserrat"/>
                <a:cs typeface="Montserrat"/>
                <a:sym typeface="Montserrat"/>
              </a:rPr>
              <a:t>Arcos magmáticos e bacias </a:t>
            </a:r>
            <a:r>
              <a:rPr lang="pt-BR" sz="1467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associadas:</a:t>
            </a:r>
            <a:br>
              <a:rPr lang="pt-BR" sz="1467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Cu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Au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Mo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W</a:t>
            </a:r>
            <a:endParaRPr sz="1467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200"/>
              </a:spcBef>
            </a:pPr>
            <a:br>
              <a:rPr lang="pt-BR" sz="1467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b="1" dirty="0">
                <a:latin typeface="Montserrat"/>
                <a:ea typeface="Montserrat"/>
                <a:cs typeface="Montserrat"/>
                <a:sym typeface="Montserrat"/>
              </a:rPr>
              <a:t>Cinturões m</a:t>
            </a:r>
            <a:r>
              <a:rPr lang="pt-BR" sz="1467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oveis: </a:t>
            </a:r>
            <a:b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Au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Ag | </a:t>
            </a:r>
            <a:r>
              <a:rPr lang="pt-BR" sz="1467" b="1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Graphite</a:t>
            </a:r>
            <a:endParaRPr sz="1467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200"/>
              </a:spcBef>
            </a:pPr>
            <a:br>
              <a:rPr lang="pt-BR" sz="1467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b="1" dirty="0" err="1">
                <a:latin typeface="Montserrat"/>
                <a:ea typeface="Montserrat"/>
                <a:cs typeface="Montserrat"/>
                <a:sym typeface="Montserrat"/>
              </a:rPr>
              <a:t>Rifts</a:t>
            </a:r>
            <a:r>
              <a:rPr lang="pt-BR" sz="1467" b="1" dirty="0">
                <a:latin typeface="Montserrat"/>
                <a:ea typeface="Montserrat"/>
                <a:cs typeface="Montserrat"/>
                <a:sym typeface="Montserrat"/>
              </a:rPr>
              <a:t> Continentais :</a:t>
            </a:r>
            <a:br>
              <a:rPr lang="pt-BR" sz="1467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Sn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Cu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Au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Ni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Zn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Bi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REE</a:t>
            </a:r>
            <a:endParaRPr sz="1200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3"/>
          <p:cNvSpPr txBox="1"/>
          <p:nvPr/>
        </p:nvSpPr>
        <p:spPr>
          <a:xfrm>
            <a:off x="6559584" y="581118"/>
            <a:ext cx="5710794" cy="79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800"/>
            </a:pPr>
            <a:r>
              <a:rPr lang="pt-BR" sz="3200" b="1" dirty="0">
                <a:solidFill>
                  <a:srgbClr val="3B67A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DIVERSIDA DE GEOLÓGICA DIFERENCIADA</a:t>
            </a:r>
            <a:endParaRPr sz="3200" b="1" dirty="0">
              <a:solidFill>
                <a:srgbClr val="3B67A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3" name="Google Shape;203;p3"/>
          <p:cNvSpPr txBox="1"/>
          <p:nvPr/>
        </p:nvSpPr>
        <p:spPr>
          <a:xfrm>
            <a:off x="9126578" y="1747588"/>
            <a:ext cx="3065422" cy="3961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200"/>
              </a:spcBef>
            </a:pPr>
            <a:r>
              <a:rPr lang="pt-BR" sz="1467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Ophiolitos</a:t>
            </a:r>
            <a:r>
              <a:rPr lang="pt-BR" sz="1467" b="1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pt-BR" sz="1467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plutons</a:t>
            </a:r>
            <a:r>
              <a:rPr lang="pt-BR" sz="1467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467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mafico-ultramafico</a:t>
            </a:r>
            <a:r>
              <a:rPr lang="pt-BR" sz="1467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br>
              <a:rPr lang="pt-BR" sz="1467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b="1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Ni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Co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Cr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Ti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Cu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PGE</a:t>
            </a:r>
            <a:endParaRPr sz="1467" b="1" dirty="0">
              <a:solidFill>
                <a:srgbClr val="3B67A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200"/>
              </a:spcBef>
            </a:pPr>
            <a:br>
              <a:rPr lang="pt-BR" sz="1467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LIP – Grandes Províncias ígneas:</a:t>
            </a:r>
            <a:br>
              <a:rPr lang="pt-BR" sz="1467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Au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Cu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Mo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Sn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Bi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REE</a:t>
            </a:r>
            <a:endParaRPr sz="1467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200"/>
              </a:spcBef>
            </a:pPr>
            <a:br>
              <a:rPr lang="pt-BR" sz="1467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b="1" dirty="0">
                <a:latin typeface="Montserrat"/>
                <a:ea typeface="Montserrat"/>
                <a:cs typeface="Montserrat"/>
                <a:sym typeface="Montserrat"/>
              </a:rPr>
              <a:t>Bacias Sedimentares </a:t>
            </a:r>
            <a:r>
              <a:rPr lang="pt-BR" sz="1467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Intracratonicas</a:t>
            </a:r>
            <a:r>
              <a:rPr lang="pt-BR" sz="1467" b="1" dirty="0">
                <a:latin typeface="Montserrat"/>
                <a:ea typeface="Montserrat"/>
                <a:cs typeface="Montserrat"/>
                <a:sym typeface="Montserrat"/>
              </a:rPr>
              <a:t> :</a:t>
            </a:r>
            <a:br>
              <a:rPr lang="pt-BR" sz="1467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K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dirty="0" err="1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Coal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endParaRPr sz="1467" b="1" dirty="0">
              <a:solidFill>
                <a:srgbClr val="3B67A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200"/>
              </a:spcBef>
            </a:pPr>
            <a:br>
              <a:rPr lang="pt-BR" sz="1467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b="1" dirty="0">
                <a:latin typeface="Montserrat"/>
                <a:ea typeface="Montserrat"/>
                <a:cs typeface="Montserrat"/>
                <a:sym typeface="Montserrat"/>
              </a:rPr>
              <a:t>Magmatismo Alcalino </a:t>
            </a:r>
            <a:r>
              <a:rPr lang="pt-BR" sz="1467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Intraplaca:</a:t>
            </a:r>
            <a:b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67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REE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pt-BR" sz="1467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BR" sz="1467" b="1" dirty="0">
                <a:solidFill>
                  <a:srgbClr val="3B67AE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endParaRPr sz="1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4" name="Google Shape;204;p3"/>
          <p:cNvCxnSpPr/>
          <p:nvPr/>
        </p:nvCxnSpPr>
        <p:spPr>
          <a:xfrm>
            <a:off x="9126556" y="1975827"/>
            <a:ext cx="0" cy="3278800"/>
          </a:xfrm>
          <a:prstGeom prst="straightConnector1">
            <a:avLst/>
          </a:prstGeom>
          <a:noFill/>
          <a:ln w="9525" cap="flat" cmpd="sng">
            <a:solidFill>
              <a:srgbClr val="1A79B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27" y="479923"/>
            <a:ext cx="6487886" cy="5898078"/>
          </a:xfrm>
          <a:prstGeom prst="rect">
            <a:avLst/>
          </a:prstGeom>
        </p:spPr>
      </p:pic>
      <p:sp>
        <p:nvSpPr>
          <p:cNvPr id="15" name="Rectangle 1026">
            <a:extLst>
              <a:ext uri="{FF2B5EF4-FFF2-40B4-BE49-F238E27FC236}">
                <a16:creationId xmlns:a16="http://schemas.microsoft.com/office/drawing/2014/main" id="{EC45B4BB-481E-FB20-846C-EBF083A50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909" y="46635"/>
            <a:ext cx="29352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b="1" dirty="0">
                <a:solidFill>
                  <a:srgbClr val="FFC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Esc. 1:2.500.000</a:t>
            </a:r>
          </a:p>
        </p:txBody>
      </p:sp>
      <p:sp>
        <p:nvSpPr>
          <p:cNvPr id="16" name="CaixaDeTexto 6">
            <a:extLst>
              <a:ext uri="{FF2B5EF4-FFF2-40B4-BE49-F238E27FC236}">
                <a16:creationId xmlns:a16="http://schemas.microsoft.com/office/drawing/2014/main" id="{9CD715DC-B74D-83A2-8CFD-8F4A498EC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680" y="6401199"/>
            <a:ext cx="28703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https://geosgb.sgb.gov.br/</a:t>
            </a:r>
          </a:p>
        </p:txBody>
      </p:sp>
    </p:spTree>
    <p:extLst>
      <p:ext uri="{BB962C8B-B14F-4D97-AF65-F5344CB8AC3E}">
        <p14:creationId xmlns:p14="http://schemas.microsoft.com/office/powerpoint/2010/main" val="1507835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/>
          <p:nvPr/>
        </p:nvSpPr>
        <p:spPr>
          <a:xfrm>
            <a:off x="0" y="269968"/>
            <a:ext cx="12128269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BR" sz="2600" b="1" dirty="0">
                <a:solidFill>
                  <a:srgbClr val="1A79B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POLÍTICAS E PLANEJAMENTO PARA A INDÚSTRIA MINERAL BRASILEIRA</a:t>
            </a:r>
            <a:endParaRPr sz="2600" b="1" dirty="0">
              <a:solidFill>
                <a:srgbClr val="1A79B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4" name="Google Shape;21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5262" y="1376682"/>
            <a:ext cx="2707676" cy="386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287" y="1405067"/>
            <a:ext cx="2656569" cy="381133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pic>
        <p:nvPicPr>
          <p:cNvPr id="216" name="Google Shape;216;p20"/>
          <p:cNvPicPr preferRelativeResize="0"/>
          <p:nvPr/>
        </p:nvPicPr>
        <p:blipFill rotWithShape="1">
          <a:blip r:embed="rId5">
            <a:alphaModFix/>
          </a:blip>
          <a:srcRect l="369" t="546" r="-359"/>
          <a:stretch/>
        </p:blipFill>
        <p:spPr>
          <a:xfrm>
            <a:off x="6155983" y="1405067"/>
            <a:ext cx="2707600" cy="386813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294256" y="5346411"/>
            <a:ext cx="2639600" cy="5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1333" dirty="0">
                <a:solidFill>
                  <a:srgbClr val="595959"/>
                </a:solidFill>
                <a:ea typeface="Montserrat"/>
                <a:cs typeface="Montserrat"/>
                <a:sym typeface="Montserrat"/>
              </a:rPr>
              <a:t>Plano Nacional de Mineração (2011-2030)</a:t>
            </a:r>
            <a:endParaRPr sz="1333" dirty="0">
              <a:solidFill>
                <a:srgbClr val="595959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20"/>
          <p:cNvSpPr txBox="1"/>
          <p:nvPr/>
        </p:nvSpPr>
        <p:spPr>
          <a:xfrm>
            <a:off x="6259989" y="5448259"/>
            <a:ext cx="2656400" cy="328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1333" dirty="0">
                <a:solidFill>
                  <a:srgbClr val="595959"/>
                </a:solidFill>
                <a:ea typeface="Montserrat"/>
                <a:cs typeface="Montserrat"/>
                <a:sym typeface="Montserrat"/>
              </a:rPr>
              <a:t>Plano Plurianual 2024-2027</a:t>
            </a:r>
            <a:endParaRPr sz="1333" dirty="0">
              <a:solidFill>
                <a:srgbClr val="595959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20"/>
          <p:cNvSpPr txBox="1"/>
          <p:nvPr/>
        </p:nvSpPr>
        <p:spPr>
          <a:xfrm>
            <a:off x="3211667" y="5345700"/>
            <a:ext cx="2707600" cy="5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1333" dirty="0">
                <a:solidFill>
                  <a:srgbClr val="595959"/>
                </a:solidFill>
                <a:ea typeface="Montserrat"/>
                <a:cs typeface="Montserrat"/>
                <a:sym typeface="Montserrat"/>
              </a:rPr>
              <a:t>Plano Nacional de Mineração (2022-2050)</a:t>
            </a:r>
            <a:endParaRPr sz="1333" dirty="0">
              <a:solidFill>
                <a:srgbClr val="595959"/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6558" y="1405067"/>
            <a:ext cx="2834886" cy="3977870"/>
          </a:xfrm>
          <a:prstGeom prst="rect">
            <a:avLst/>
          </a:prstGeom>
        </p:spPr>
      </p:pic>
      <p:sp>
        <p:nvSpPr>
          <p:cNvPr id="13" name="Google Shape;218;p20"/>
          <p:cNvSpPr txBox="1"/>
          <p:nvPr/>
        </p:nvSpPr>
        <p:spPr>
          <a:xfrm>
            <a:off x="9331583" y="5460508"/>
            <a:ext cx="2656400" cy="328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t-BR" sz="1333" dirty="0">
                <a:solidFill>
                  <a:srgbClr val="595959"/>
                </a:solidFill>
                <a:ea typeface="Montserrat"/>
                <a:cs typeface="Montserrat"/>
                <a:sym typeface="Montserrat"/>
              </a:rPr>
              <a:t>Plano Decenal 2025-2034</a:t>
            </a:r>
            <a:endParaRPr sz="1333" dirty="0">
              <a:solidFill>
                <a:srgbClr val="595959"/>
              </a:solidFill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22041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144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4C00779-8E1D-43ED-BD35-27DF52DC8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30259"/>
            <a:ext cx="3280684" cy="463461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000207" y="799956"/>
            <a:ext cx="2795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 - Importância pela sua aplicação em produtos e processos de alta tecnologia:</a:t>
            </a:r>
          </a:p>
          <a:p>
            <a:pPr marL="342900" lvl="0" indent="-342900" algn="ctr">
              <a:buClr>
                <a:schemeClr val="bg1"/>
              </a:buClr>
              <a:buAutoNum type="arabicPeriod"/>
            </a:pP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Cobalto, </a:t>
            </a:r>
            <a:r>
              <a:rPr lang="pt-B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Cobre, 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Estanho, </a:t>
            </a:r>
            <a:r>
              <a:rPr lang="pt-B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Grafita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Grupo da Platina, </a:t>
            </a:r>
            <a:r>
              <a:rPr lang="pt-B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Lítio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Nióbio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342900" lvl="0" indent="-342900" algn="ctr">
              <a:buClr>
                <a:schemeClr val="bg1"/>
              </a:buClr>
              <a:buAutoNum type="arabicPeriod"/>
            </a:pP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Níquel, Silício, Tálio, Tântalo, </a:t>
            </a:r>
            <a:r>
              <a:rPr lang="pt-BR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Terras Raras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Titânio, </a:t>
            </a:r>
            <a:r>
              <a:rPr lang="pt-B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Tungstênio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342900" lvl="0" indent="-342900" algn="ctr">
              <a:buClr>
                <a:schemeClr val="bg1"/>
              </a:buClr>
              <a:buAutoNum type="arabicPeriod"/>
            </a:pPr>
            <a:r>
              <a:rPr lang="pt-B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Urânio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Vanádio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065625" y="815085"/>
            <a:ext cx="27736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pt-BR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 – O país detêm vantagens econômicas e essenciais para a geração de superávit da balança comercial:</a:t>
            </a:r>
          </a:p>
          <a:p>
            <a:pPr lvl="0" algn="ctr">
              <a:buClr>
                <a:schemeClr val="bg1"/>
              </a:buClr>
            </a:pP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Alumínio, </a:t>
            </a:r>
            <a:r>
              <a:rPr lang="pt-B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Cobre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Ferro, </a:t>
            </a:r>
            <a:r>
              <a:rPr lang="pt-B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Grafita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Ouro, Manganês; </a:t>
            </a:r>
          </a:p>
          <a:p>
            <a:pPr lvl="0" algn="ctr">
              <a:buClr>
                <a:schemeClr val="bg1"/>
              </a:buClr>
            </a:pPr>
            <a:r>
              <a:rPr lang="pt-B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Nióbio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lvl="0" algn="ctr">
              <a:buClr>
                <a:schemeClr val="bg1"/>
              </a:buClr>
            </a:pPr>
            <a:r>
              <a:rPr lang="pt-B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Urânio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7" name="Seta para Baixo 6"/>
          <p:cNvSpPr/>
          <p:nvPr/>
        </p:nvSpPr>
        <p:spPr>
          <a:xfrm>
            <a:off x="4280212" y="3982283"/>
            <a:ext cx="167003" cy="175271"/>
          </a:xfrm>
          <a:prstGeom prst="downArrow">
            <a:avLst/>
          </a:prstGeom>
          <a:solidFill>
            <a:srgbClr val="00B0F0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Baixo 12"/>
          <p:cNvSpPr/>
          <p:nvPr/>
        </p:nvSpPr>
        <p:spPr>
          <a:xfrm>
            <a:off x="7461112" y="4008374"/>
            <a:ext cx="155872" cy="151928"/>
          </a:xfrm>
          <a:prstGeom prst="downArrow">
            <a:avLst/>
          </a:prstGeom>
          <a:solidFill>
            <a:srgbClr val="00B0F0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567984" y="4263920"/>
            <a:ext cx="19211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MINERAIS PORTADORES DE FUTURO (</a:t>
            </a:r>
            <a:r>
              <a:rPr lang="pt-BR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Críticos</a:t>
            </a:r>
            <a:r>
              <a:rPr lang="pt-BR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213670" y="4258491"/>
            <a:ext cx="22293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VANTAGENS ECONOMICAS -GERAÇÃO DE DIVISAS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Seta para Baixo 15"/>
          <p:cNvSpPr/>
          <p:nvPr/>
        </p:nvSpPr>
        <p:spPr>
          <a:xfrm>
            <a:off x="10317235" y="3997143"/>
            <a:ext cx="161355" cy="145550"/>
          </a:xfrm>
          <a:prstGeom prst="downArrow">
            <a:avLst/>
          </a:prstGeom>
          <a:solidFill>
            <a:srgbClr val="00B0F0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3248078" y="844051"/>
            <a:ext cx="24821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pt-BR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- Depende de importação em alto % para o suprimento de setores vitais da economia </a:t>
            </a:r>
            <a:r>
              <a:rPr lang="pt-BR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(“</a:t>
            </a:r>
            <a:r>
              <a:rPr lang="pt-BR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r>
              <a:rPr lang="pt-BR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pt-BR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”)</a:t>
            </a:r>
            <a:r>
              <a:rPr lang="pt-BR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buClrTx/>
              <a:defRPr/>
            </a:pP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Enxofre; </a:t>
            </a:r>
          </a:p>
          <a:p>
            <a:pPr lvl="0" algn="ctr">
              <a:buClrTx/>
              <a:defRPr/>
            </a:pP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Fosfato; </a:t>
            </a:r>
          </a:p>
          <a:p>
            <a:pPr lvl="0" algn="ctr">
              <a:buClrTx/>
              <a:defRPr/>
            </a:pP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Potássio;</a:t>
            </a:r>
          </a:p>
          <a:p>
            <a:pPr lvl="0" algn="ctr">
              <a:buClrTx/>
              <a:defRPr/>
            </a:pP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Molibdênio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248078" y="4272360"/>
            <a:ext cx="2570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ALTA DEPENDÊNCIA EXTERNA</a:t>
            </a:r>
          </a:p>
          <a:p>
            <a:pPr algn="ctr"/>
            <a:r>
              <a:rPr lang="pt-BR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(vulnerabilidade/Risco de suprimento)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48938" y="221322"/>
            <a:ext cx="9805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CONCEITO DE MINERAIS ESTRATÉGICOS: BRASIL</a:t>
            </a:r>
          </a:p>
        </p:txBody>
      </p:sp>
    </p:spTree>
    <p:extLst>
      <p:ext uri="{BB962C8B-B14F-4D97-AF65-F5344CB8AC3E}">
        <p14:creationId xmlns:p14="http://schemas.microsoft.com/office/powerpoint/2010/main" val="305991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30ea6cd74d9_0_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30ea6cd74d9_0_160"/>
          <p:cNvSpPr txBox="1"/>
          <p:nvPr/>
        </p:nvSpPr>
        <p:spPr>
          <a:xfrm>
            <a:off x="0" y="385485"/>
            <a:ext cx="7900547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80000"/>
              </a:lnSpc>
              <a:buSzPts val="2000"/>
            </a:pPr>
            <a:r>
              <a:rPr lang="pt-BR" sz="48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CENÁRIO GLOBAL</a:t>
            </a:r>
            <a:endParaRPr sz="48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212" name="Google Shape;212;g30ea6cd74d9_0_160"/>
          <p:cNvGrpSpPr/>
          <p:nvPr/>
        </p:nvGrpSpPr>
        <p:grpSpPr>
          <a:xfrm>
            <a:off x="11403620" y="5944000"/>
            <a:ext cx="782800" cy="914000"/>
            <a:chOff x="8290675" y="4458149"/>
            <a:chExt cx="587100" cy="685500"/>
          </a:xfrm>
        </p:grpSpPr>
        <p:sp>
          <p:nvSpPr>
            <p:cNvPr id="213" name="Google Shape;213;g30ea6cd74d9_0_160"/>
            <p:cNvSpPr/>
            <p:nvPr/>
          </p:nvSpPr>
          <p:spPr>
            <a:xfrm>
              <a:off x="8290675" y="4458149"/>
              <a:ext cx="587100" cy="685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214" name="Google Shape;214;g30ea6cd74d9_0_1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390144" y="4586844"/>
              <a:ext cx="388162" cy="400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oogle Shape;233;g2d4e015d8f5_0_34"/>
          <p:cNvGrpSpPr/>
          <p:nvPr/>
        </p:nvGrpSpPr>
        <p:grpSpPr>
          <a:xfrm>
            <a:off x="3911662" y="360981"/>
            <a:ext cx="9330187" cy="6288411"/>
            <a:chOff x="3083750" y="699925"/>
            <a:chExt cx="6181661" cy="4166350"/>
          </a:xfrm>
        </p:grpSpPr>
        <p:pic>
          <p:nvPicPr>
            <p:cNvPr id="11" name="Google Shape;234;g2d4e015d8f5_0_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54425" y="699925"/>
              <a:ext cx="6110986" cy="4166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235;g2d4e015d8f5_0_34"/>
            <p:cNvSpPr/>
            <p:nvPr/>
          </p:nvSpPr>
          <p:spPr>
            <a:xfrm>
              <a:off x="8011517" y="3304011"/>
              <a:ext cx="614100" cy="6141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3" name="Google Shape;236;g2d4e015d8f5_0_34"/>
            <p:cNvSpPr/>
            <p:nvPr/>
          </p:nvSpPr>
          <p:spPr>
            <a:xfrm>
              <a:off x="7137648" y="793760"/>
              <a:ext cx="614100" cy="6141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4" name="Google Shape;237;g2d4e015d8f5_0_34"/>
            <p:cNvSpPr/>
            <p:nvPr/>
          </p:nvSpPr>
          <p:spPr>
            <a:xfrm>
              <a:off x="3113680" y="2252817"/>
              <a:ext cx="614100" cy="614100"/>
            </a:xfrm>
            <a:prstGeom prst="ellipse">
              <a:avLst/>
            </a:prstGeom>
            <a:solidFill>
              <a:srgbClr val="2012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5" name="Google Shape;238;g2d4e015d8f5_0_3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94733" y="3264597"/>
              <a:ext cx="608267" cy="614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39;g2d4e015d8f5_0_3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14398" y="760209"/>
              <a:ext cx="608267" cy="608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240;g2d4e015d8f5_0_3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083750" y="2222865"/>
              <a:ext cx="608271" cy="60828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Google Shape;241;g2d4e015d8f5_0_34"/>
            <p:cNvGrpSpPr/>
            <p:nvPr/>
          </p:nvGrpSpPr>
          <p:grpSpPr>
            <a:xfrm>
              <a:off x="3317188" y="947818"/>
              <a:ext cx="4854065" cy="3318670"/>
              <a:chOff x="3293375" y="983537"/>
              <a:chExt cx="4854065" cy="3318670"/>
            </a:xfrm>
          </p:grpSpPr>
          <p:sp>
            <p:nvSpPr>
              <p:cNvPr id="26" name="Google Shape;242;g2d4e015d8f5_0_34"/>
              <p:cNvSpPr/>
              <p:nvPr/>
            </p:nvSpPr>
            <p:spPr>
              <a:xfrm>
                <a:off x="5379750" y="1138557"/>
                <a:ext cx="2967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27" name="Google Shape;243;g2d4e015d8f5_0_34"/>
              <p:cNvSpPr/>
              <p:nvPr/>
            </p:nvSpPr>
            <p:spPr>
              <a:xfrm>
                <a:off x="6123141" y="983537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28" name="Google Shape;244;g2d4e015d8f5_0_34"/>
              <p:cNvSpPr/>
              <p:nvPr/>
            </p:nvSpPr>
            <p:spPr>
              <a:xfrm>
                <a:off x="5821732" y="1392658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29" name="Google Shape;245;g2d4e015d8f5_0_34"/>
              <p:cNvSpPr/>
              <p:nvPr/>
            </p:nvSpPr>
            <p:spPr>
              <a:xfrm>
                <a:off x="6338136" y="1388764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30" name="Google Shape;246;g2d4e015d8f5_0_34"/>
              <p:cNvSpPr/>
              <p:nvPr/>
            </p:nvSpPr>
            <p:spPr>
              <a:xfrm>
                <a:off x="5040740" y="1987081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31" name="Google Shape;247;g2d4e015d8f5_0_34"/>
              <p:cNvSpPr/>
              <p:nvPr/>
            </p:nvSpPr>
            <p:spPr>
              <a:xfrm>
                <a:off x="6005972" y="1909819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32" name="Google Shape;248;g2d4e015d8f5_0_34"/>
              <p:cNvSpPr/>
              <p:nvPr/>
            </p:nvSpPr>
            <p:spPr>
              <a:xfrm>
                <a:off x="5686216" y="2696200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pt-BR" sz="2400"/>
                  <a:t>    </a:t>
                </a:r>
                <a:endParaRPr sz="2400"/>
              </a:p>
            </p:txBody>
          </p:sp>
          <p:sp>
            <p:nvSpPr>
              <p:cNvPr id="33" name="Google Shape;249;g2d4e015d8f5_0_34"/>
              <p:cNvSpPr/>
              <p:nvPr/>
            </p:nvSpPr>
            <p:spPr>
              <a:xfrm>
                <a:off x="5750702" y="2419175"/>
                <a:ext cx="4488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pt-BR" sz="2400"/>
                  <a:t> </a:t>
                </a:r>
                <a:endParaRPr sz="2400"/>
              </a:p>
            </p:txBody>
          </p:sp>
          <p:sp>
            <p:nvSpPr>
              <p:cNvPr id="34" name="Google Shape;250;g2d4e015d8f5_0_34"/>
              <p:cNvSpPr/>
              <p:nvPr/>
            </p:nvSpPr>
            <p:spPr>
              <a:xfrm>
                <a:off x="5643836" y="2135292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pt-BR" sz="2400"/>
                  <a:t>    </a:t>
                </a:r>
                <a:endParaRPr sz="2400"/>
              </a:p>
            </p:txBody>
          </p:sp>
          <p:sp>
            <p:nvSpPr>
              <p:cNvPr id="35" name="Google Shape;251;g2d4e015d8f5_0_34"/>
              <p:cNvSpPr/>
              <p:nvPr/>
            </p:nvSpPr>
            <p:spPr>
              <a:xfrm>
                <a:off x="6069222" y="2172302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36" name="Google Shape;252;g2d4e015d8f5_0_34"/>
              <p:cNvSpPr/>
              <p:nvPr/>
            </p:nvSpPr>
            <p:spPr>
              <a:xfrm>
                <a:off x="6349177" y="2296059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37" name="Google Shape;253;g2d4e015d8f5_0_34"/>
              <p:cNvSpPr/>
              <p:nvPr/>
            </p:nvSpPr>
            <p:spPr>
              <a:xfrm>
                <a:off x="6061276" y="2661792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38" name="Google Shape;254;g2d4e015d8f5_0_34"/>
              <p:cNvSpPr/>
              <p:nvPr/>
            </p:nvSpPr>
            <p:spPr>
              <a:xfrm>
                <a:off x="5397324" y="3363194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pt-BR" sz="2400"/>
                  <a:t>    </a:t>
                </a:r>
                <a:endParaRPr sz="2400"/>
              </a:p>
            </p:txBody>
          </p:sp>
          <p:sp>
            <p:nvSpPr>
              <p:cNvPr id="39" name="Google Shape;255;g2d4e015d8f5_0_34"/>
              <p:cNvSpPr/>
              <p:nvPr/>
            </p:nvSpPr>
            <p:spPr>
              <a:xfrm>
                <a:off x="6284230" y="3391501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pt-BR" sz="2400"/>
                  <a:t>    </a:t>
                </a:r>
                <a:endParaRPr sz="2400"/>
              </a:p>
            </p:txBody>
          </p:sp>
          <p:sp>
            <p:nvSpPr>
              <p:cNvPr id="40" name="Google Shape;256;g2d4e015d8f5_0_34"/>
              <p:cNvSpPr/>
              <p:nvPr/>
            </p:nvSpPr>
            <p:spPr>
              <a:xfrm>
                <a:off x="5079197" y="3584294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pt-BR" sz="2400"/>
                  <a:t>    </a:t>
                </a:r>
                <a:endParaRPr sz="2400"/>
              </a:p>
            </p:txBody>
          </p:sp>
          <p:sp>
            <p:nvSpPr>
              <p:cNvPr id="41" name="Google Shape;257;g2d4e015d8f5_0_34"/>
              <p:cNvSpPr/>
              <p:nvPr/>
            </p:nvSpPr>
            <p:spPr>
              <a:xfrm>
                <a:off x="5414116" y="3984439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pt-BR" sz="2400"/>
                  <a:t>    </a:t>
                </a:r>
                <a:endParaRPr sz="2400"/>
              </a:p>
            </p:txBody>
          </p:sp>
          <p:sp>
            <p:nvSpPr>
              <p:cNvPr id="42" name="Google Shape;258;g2d4e015d8f5_0_34"/>
              <p:cNvSpPr/>
              <p:nvPr/>
            </p:nvSpPr>
            <p:spPr>
              <a:xfrm>
                <a:off x="6384330" y="4039883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pt-BR" sz="2400"/>
                  <a:t>    </a:t>
                </a:r>
                <a:endParaRPr sz="2400"/>
              </a:p>
            </p:txBody>
          </p:sp>
          <p:sp>
            <p:nvSpPr>
              <p:cNvPr id="43" name="Google Shape;259;g2d4e015d8f5_0_34"/>
              <p:cNvSpPr/>
              <p:nvPr/>
            </p:nvSpPr>
            <p:spPr>
              <a:xfrm>
                <a:off x="7899940" y="2705969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pt-BR" sz="2400"/>
                  <a:t>    </a:t>
                </a:r>
                <a:endParaRPr sz="2400"/>
              </a:p>
            </p:txBody>
          </p:sp>
          <p:sp>
            <p:nvSpPr>
              <p:cNvPr id="44" name="Google Shape;260;g2d4e015d8f5_0_34"/>
              <p:cNvSpPr/>
              <p:nvPr/>
            </p:nvSpPr>
            <p:spPr>
              <a:xfrm>
                <a:off x="3770497" y="2819526"/>
                <a:ext cx="688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45" name="Google Shape;261;g2d4e015d8f5_0_34"/>
              <p:cNvSpPr/>
              <p:nvPr/>
            </p:nvSpPr>
            <p:spPr>
              <a:xfrm>
                <a:off x="3878404" y="4054707"/>
                <a:ext cx="247500" cy="2475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  <p:sp>
            <p:nvSpPr>
              <p:cNvPr id="46" name="Google Shape;262;g2d4e015d8f5_0_34"/>
              <p:cNvSpPr/>
              <p:nvPr/>
            </p:nvSpPr>
            <p:spPr>
              <a:xfrm>
                <a:off x="3293375" y="3139125"/>
                <a:ext cx="818700" cy="4716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00D3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/>
              </a:p>
            </p:txBody>
          </p:sp>
        </p:grpSp>
        <p:sp>
          <p:nvSpPr>
            <p:cNvPr id="19" name="Google Shape;263;g2d4e015d8f5_0_34"/>
            <p:cNvSpPr/>
            <p:nvPr/>
          </p:nvSpPr>
          <p:spPr>
            <a:xfrm>
              <a:off x="6401164" y="2528648"/>
              <a:ext cx="247500" cy="2475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5C3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20" name="Google Shape;264;g2d4e015d8f5_0_34"/>
            <p:cNvSpPr/>
            <p:nvPr/>
          </p:nvSpPr>
          <p:spPr>
            <a:xfrm>
              <a:off x="5956146" y="3359295"/>
              <a:ext cx="247500" cy="2475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5C3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21" name="Google Shape;265;g2d4e015d8f5_0_34"/>
            <p:cNvSpPr/>
            <p:nvPr/>
          </p:nvSpPr>
          <p:spPr>
            <a:xfrm>
              <a:off x="5530646" y="3648170"/>
              <a:ext cx="247500" cy="2475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22" name="Google Shape;266;g2d4e015d8f5_0_34"/>
            <p:cNvSpPr/>
            <p:nvPr/>
          </p:nvSpPr>
          <p:spPr>
            <a:xfrm>
              <a:off x="5433071" y="3017095"/>
              <a:ext cx="247500" cy="2475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23" name="Google Shape;267;g2d4e015d8f5_0_34"/>
            <p:cNvSpPr/>
            <p:nvPr/>
          </p:nvSpPr>
          <p:spPr>
            <a:xfrm>
              <a:off x="5050135" y="2880470"/>
              <a:ext cx="247500" cy="2475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24" name="Google Shape;268;g2d4e015d8f5_0_34"/>
            <p:cNvSpPr/>
            <p:nvPr/>
          </p:nvSpPr>
          <p:spPr>
            <a:xfrm>
              <a:off x="7622671" y="3101160"/>
              <a:ext cx="247500" cy="2475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25" name="Google Shape;269;g2d4e015d8f5_0_34"/>
            <p:cNvSpPr/>
            <p:nvPr/>
          </p:nvSpPr>
          <p:spPr>
            <a:xfrm>
              <a:off x="6631139" y="1030120"/>
              <a:ext cx="247500" cy="2475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pic>
        <p:nvPicPr>
          <p:cNvPr id="47" name="Google Shape;270;g2d4e015d8f5_0_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0001" y="2748134"/>
            <a:ext cx="1021100" cy="102006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8" name="Google Shape;225;g2d4e015d8f5_0_34"/>
          <p:cNvGrpSpPr/>
          <p:nvPr/>
        </p:nvGrpSpPr>
        <p:grpSpPr>
          <a:xfrm>
            <a:off x="219184" y="2140743"/>
            <a:ext cx="3215061" cy="3464276"/>
            <a:chOff x="272631" y="776839"/>
            <a:chExt cx="2411296" cy="2598211"/>
          </a:xfrm>
        </p:grpSpPr>
        <p:sp>
          <p:nvSpPr>
            <p:cNvPr id="49" name="Google Shape;226;g2d4e015d8f5_0_34"/>
            <p:cNvSpPr txBox="1"/>
            <p:nvPr/>
          </p:nvSpPr>
          <p:spPr>
            <a:xfrm>
              <a:off x="360006" y="2162725"/>
              <a:ext cx="1146600" cy="307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pt-BR" sz="1867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Produção</a:t>
              </a:r>
              <a:endParaRPr sz="186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0" name="Google Shape;227;g2d4e015d8f5_0_34"/>
            <p:cNvSpPr txBox="1"/>
            <p:nvPr/>
          </p:nvSpPr>
          <p:spPr>
            <a:xfrm>
              <a:off x="272631" y="2593989"/>
              <a:ext cx="2411296" cy="276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Recursos Conhecidos</a:t>
              </a:r>
              <a:endParaRPr sz="1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1" name="Google Shape;228;g2d4e015d8f5_0_34"/>
            <p:cNvSpPr txBox="1"/>
            <p:nvPr/>
          </p:nvSpPr>
          <p:spPr>
            <a:xfrm>
              <a:off x="360006" y="3055400"/>
              <a:ext cx="1413900" cy="307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pt-BR" sz="1867" b="1" dirty="0">
                  <a:solidFill>
                    <a:schemeClr val="bg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Potencial</a:t>
              </a:r>
              <a:endParaRPr sz="1867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" name="Google Shape;229;g2d4e015d8f5_0_34"/>
            <p:cNvSpPr txBox="1"/>
            <p:nvPr/>
          </p:nvSpPr>
          <p:spPr>
            <a:xfrm>
              <a:off x="366127" y="776839"/>
              <a:ext cx="124200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pt-BR" sz="3200" b="1" dirty="0">
                  <a:solidFill>
                    <a:schemeClr val="bg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Brasil</a:t>
              </a:r>
              <a:endParaRPr sz="3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" name="Google Shape;230;g2d4e015d8f5_0_34"/>
            <p:cNvSpPr/>
            <p:nvPr/>
          </p:nvSpPr>
          <p:spPr>
            <a:xfrm>
              <a:off x="336575" y="2132200"/>
              <a:ext cx="1170000" cy="3387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D3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54" name="Google Shape;231;g2d4e015d8f5_0_34"/>
            <p:cNvSpPr/>
            <p:nvPr/>
          </p:nvSpPr>
          <p:spPr>
            <a:xfrm>
              <a:off x="336575" y="2584275"/>
              <a:ext cx="1866364" cy="3387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5C3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55" name="Google Shape;232;g2d4e015d8f5_0_34"/>
            <p:cNvSpPr/>
            <p:nvPr/>
          </p:nvSpPr>
          <p:spPr>
            <a:xfrm>
              <a:off x="336575" y="3036350"/>
              <a:ext cx="1082700" cy="3387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sp>
        <p:nvSpPr>
          <p:cNvPr id="2" name="Retângulo 1"/>
          <p:cNvSpPr/>
          <p:nvPr/>
        </p:nvSpPr>
        <p:spPr>
          <a:xfrm>
            <a:off x="313059" y="3944769"/>
            <a:ext cx="1603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" y="1096729"/>
            <a:ext cx="619650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SzPts val="2000"/>
            </a:pPr>
            <a:r>
              <a:rPr lang="pt-BR" sz="2400" dirty="0">
                <a:solidFill>
                  <a:schemeClr val="bg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MINERAIS CRÍTICOS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" name="Retângulo Arredondado 3"/>
          <p:cNvSpPr/>
          <p:nvPr/>
        </p:nvSpPr>
        <p:spPr>
          <a:xfrm>
            <a:off x="6887671" y="5206573"/>
            <a:ext cx="358607" cy="349769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59" name="Retângulo Arredondado 58"/>
          <p:cNvSpPr/>
          <p:nvPr/>
        </p:nvSpPr>
        <p:spPr>
          <a:xfrm>
            <a:off x="9419165" y="2131874"/>
            <a:ext cx="358607" cy="349769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60" name="Retângulo Arredondado 59"/>
          <p:cNvSpPr/>
          <p:nvPr/>
        </p:nvSpPr>
        <p:spPr>
          <a:xfrm>
            <a:off x="5751587" y="4020690"/>
            <a:ext cx="358607" cy="3497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61" name="Retângulo Arredondado 60"/>
          <p:cNvSpPr/>
          <p:nvPr/>
        </p:nvSpPr>
        <p:spPr>
          <a:xfrm>
            <a:off x="6724438" y="4223778"/>
            <a:ext cx="358607" cy="3497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53889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0ea6cd74d9_0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7A8D878-1C80-36CF-A8A5-41D72FAABCB6}"/>
              </a:ext>
            </a:extLst>
          </p:cNvPr>
          <p:cNvSpPr txBox="1"/>
          <p:nvPr/>
        </p:nvSpPr>
        <p:spPr>
          <a:xfrm>
            <a:off x="207549" y="1631973"/>
            <a:ext cx="49227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Quinto maior produtor global de minerais (IBRAM);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endParaRPr lang="pt-BR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Mais  de 90 commodities minerais;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endParaRPr lang="pt-BR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Legislação sólida;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endParaRPr lang="pt-BR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Uma das matrizes elétricas “mais limpa do mundo” (~83% </a:t>
            </a:r>
            <a:r>
              <a:rPr lang="pt-BR" sz="20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en</a:t>
            </a:r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 2022, EPE);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endParaRPr lang="pt-BR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Dados </a:t>
            </a:r>
            <a:r>
              <a:rPr lang="pt-BR" sz="20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geocientíficos</a:t>
            </a:r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pré</a:t>
            </a:r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-competitivos disponíveis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endParaRPr lang="pt-BR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Mão de obra qualificada.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Google Shape;87;p16"/>
          <p:cNvSpPr txBox="1"/>
          <p:nvPr/>
        </p:nvSpPr>
        <p:spPr>
          <a:xfrm>
            <a:off x="-3802" y="549187"/>
            <a:ext cx="5420659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CENÁRIO BRASILEIRO:</a:t>
            </a:r>
            <a:r>
              <a:rPr lang="pt-BR" sz="3200" i="1" dirty="0">
                <a:solidFill>
                  <a:schemeClr val="bg1"/>
                </a:solidFill>
              </a:rPr>
              <a:t> impacto econômico da mineração</a:t>
            </a:r>
            <a:endParaRPr sz="3200" dirty="0">
              <a:solidFill>
                <a:schemeClr val="bg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80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06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0ea6cd74d9_0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7A8D878-1C80-36CF-A8A5-41D72FAABCB6}"/>
              </a:ext>
            </a:extLst>
          </p:cNvPr>
          <p:cNvSpPr txBox="1"/>
          <p:nvPr/>
        </p:nvSpPr>
        <p:spPr>
          <a:xfrm>
            <a:off x="109832" y="874327"/>
            <a:ext cx="1198637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</a:rPr>
              <a:t>Reservas minerais importantes do Brasil</a:t>
            </a:r>
            <a:r>
              <a:rPr lang="pt-BR" dirty="0">
                <a:solidFill>
                  <a:srgbClr val="00B050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- Minerais estratégicos para transição energética, indústria espacial e defesa: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pt-BR" b="1" dirty="0">
                <a:solidFill>
                  <a:schemeClr val="bg1"/>
                </a:solidFill>
              </a:rPr>
              <a:t>Nióbio (</a:t>
            </a:r>
            <a:r>
              <a:rPr lang="pt-BR" b="1" dirty="0" err="1">
                <a:solidFill>
                  <a:schemeClr val="bg1"/>
                </a:solidFill>
              </a:rPr>
              <a:t>Nb</a:t>
            </a:r>
            <a:r>
              <a:rPr lang="pt-BR" b="1" dirty="0">
                <a:solidFill>
                  <a:schemeClr val="bg1"/>
                </a:solidFill>
              </a:rPr>
              <a:t>)</a:t>
            </a:r>
            <a:r>
              <a:rPr lang="pt-BR" dirty="0">
                <a:solidFill>
                  <a:schemeClr val="bg1"/>
                </a:solidFill>
              </a:rPr>
              <a:t> -  Maior reserva mundial (cerca de 94% das reservas globais),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b="1" u="sng" dirty="0">
                <a:solidFill>
                  <a:srgbClr val="C00000"/>
                </a:solidFill>
              </a:rPr>
              <a:t>Aplicações</a:t>
            </a:r>
            <a:r>
              <a:rPr lang="pt-BR" dirty="0">
                <a:solidFill>
                  <a:schemeClr val="bg1"/>
                </a:solidFill>
              </a:rPr>
              <a:t>:  Aços especiais para Turbinas eólicas, Veículos elétricos, Hidrogênio verde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pt-BR" b="1" dirty="0">
                <a:solidFill>
                  <a:schemeClr val="bg1"/>
                </a:solidFill>
              </a:rPr>
              <a:t>Lítio (Li)</a:t>
            </a:r>
            <a:r>
              <a:rPr lang="pt-BR" dirty="0">
                <a:solidFill>
                  <a:schemeClr val="bg1"/>
                </a:solidFill>
              </a:rPr>
              <a:t> -  8ª maior reserva global (cerca de 1,3%),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u="sng" dirty="0">
                <a:solidFill>
                  <a:srgbClr val="C00000"/>
                </a:solidFill>
              </a:rPr>
              <a:t>Aplicações</a:t>
            </a:r>
            <a:r>
              <a:rPr lang="pt-BR" dirty="0">
                <a:solidFill>
                  <a:schemeClr val="bg1"/>
                </a:solidFill>
              </a:rPr>
              <a:t>: Baterias de íon-lítio: essencial para veículos elétricos, armazenamento estacionário de energia e dispositivos portáteis. 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pt-BR" b="1" dirty="0">
                <a:solidFill>
                  <a:schemeClr val="bg1"/>
                </a:solidFill>
              </a:rPr>
              <a:t>Grafite Natural</a:t>
            </a:r>
            <a:r>
              <a:rPr lang="pt-BR" dirty="0">
                <a:solidFill>
                  <a:schemeClr val="bg1"/>
                </a:solidFill>
              </a:rPr>
              <a:t>: 2º maior reserva mundial 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u="sng" dirty="0">
                <a:solidFill>
                  <a:srgbClr val="C00000"/>
                </a:solidFill>
              </a:rPr>
              <a:t>Aplicações</a:t>
            </a:r>
            <a:r>
              <a:rPr lang="pt-BR" dirty="0">
                <a:solidFill>
                  <a:schemeClr val="bg1"/>
                </a:solidFill>
              </a:rPr>
              <a:t>: Ânodos de baterias: Material crítico para baterias de íon-lítio (95% do ânodo é grafite). 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pt-BR" b="1" dirty="0">
                <a:solidFill>
                  <a:schemeClr val="bg1"/>
                </a:solidFill>
              </a:rPr>
              <a:t>Níquel (</a:t>
            </a:r>
            <a:r>
              <a:rPr lang="pt-BR" b="1" dirty="0" err="1">
                <a:solidFill>
                  <a:schemeClr val="bg1"/>
                </a:solidFill>
              </a:rPr>
              <a:t>Ni</a:t>
            </a:r>
            <a:r>
              <a:rPr lang="pt-BR" b="1" dirty="0">
                <a:solidFill>
                  <a:schemeClr val="bg1"/>
                </a:solidFill>
              </a:rPr>
              <a:t>)</a:t>
            </a:r>
            <a:r>
              <a:rPr lang="pt-BR" dirty="0">
                <a:solidFill>
                  <a:schemeClr val="bg1"/>
                </a:solidFill>
              </a:rPr>
              <a:t>: 3ª maior reserva global.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u="sng" dirty="0">
                <a:solidFill>
                  <a:srgbClr val="C00000"/>
                </a:solidFill>
              </a:rPr>
              <a:t>Aplicações</a:t>
            </a:r>
            <a:r>
              <a:rPr lang="pt-BR" dirty="0">
                <a:solidFill>
                  <a:schemeClr val="bg1"/>
                </a:solidFill>
              </a:rPr>
              <a:t>: Baterias: Componente chave em baterias de veículos elétricos (químicas NMC e NCA). 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pt-BR" b="1" dirty="0">
                <a:solidFill>
                  <a:schemeClr val="bg1"/>
                </a:solidFill>
              </a:rPr>
              <a:t>Cobre (Cu)</a:t>
            </a:r>
            <a:r>
              <a:rPr lang="pt-BR" dirty="0">
                <a:solidFill>
                  <a:schemeClr val="bg1"/>
                </a:solidFill>
              </a:rPr>
              <a:t>: 10ª maior reserva global. 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u="sng" dirty="0">
                <a:solidFill>
                  <a:srgbClr val="C00000"/>
                </a:solidFill>
              </a:rPr>
              <a:t>Aplicações</a:t>
            </a:r>
            <a:r>
              <a:rPr lang="pt-BR" dirty="0">
                <a:solidFill>
                  <a:schemeClr val="bg1"/>
                </a:solidFill>
              </a:rPr>
              <a:t>: Infraestrutura elétrica: Cabos de transmissão, motores, inversores solares/eólicos e estações de carregamento de VE.  Baterias: Coletor de corrente em células de bateria. 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pt-BR" b="1" dirty="0">
                <a:solidFill>
                  <a:schemeClr val="bg1"/>
                </a:solidFill>
              </a:rPr>
              <a:t>Manganês (Mn)</a:t>
            </a:r>
            <a:r>
              <a:rPr lang="pt-BR" dirty="0">
                <a:solidFill>
                  <a:schemeClr val="bg1"/>
                </a:solidFill>
              </a:rPr>
              <a:t>: 4ª maior reserva global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u="sng" dirty="0">
                <a:solidFill>
                  <a:srgbClr val="C00000"/>
                </a:solidFill>
              </a:rPr>
              <a:t>Aplicações</a:t>
            </a:r>
            <a:r>
              <a:rPr lang="pt-BR" dirty="0">
                <a:solidFill>
                  <a:schemeClr val="bg1"/>
                </a:solidFill>
              </a:rPr>
              <a:t>: Baterias NMC: Usado em catodos de baterias de lítio (NMC-níquel-manganês-cobalto).  Aços especiais para turbinas eólicas e estruturas de VE.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accent2"/>
                </a:solidFill>
              </a:rPr>
              <a:t>*</a:t>
            </a:r>
            <a:r>
              <a:rPr lang="pt-BR" b="1" dirty="0">
                <a:solidFill>
                  <a:schemeClr val="accent2"/>
                </a:solidFill>
              </a:rPr>
              <a:t>Terras Raras</a:t>
            </a:r>
            <a:r>
              <a:rPr lang="pt-BR" dirty="0">
                <a:solidFill>
                  <a:schemeClr val="accent2"/>
                </a:solidFill>
              </a:rPr>
              <a:t> (REE - </a:t>
            </a:r>
            <a:r>
              <a:rPr lang="pt-BR" dirty="0" err="1">
                <a:solidFill>
                  <a:schemeClr val="accent2"/>
                </a:solidFill>
              </a:rPr>
              <a:t>Rare</a:t>
            </a:r>
            <a:r>
              <a:rPr lang="pt-BR" dirty="0">
                <a:solidFill>
                  <a:schemeClr val="accent2"/>
                </a:solidFill>
              </a:rPr>
              <a:t> Earth </a:t>
            </a:r>
            <a:r>
              <a:rPr lang="pt-BR" dirty="0" err="1">
                <a:solidFill>
                  <a:schemeClr val="accent2"/>
                </a:solidFill>
              </a:rPr>
              <a:t>Elements</a:t>
            </a:r>
            <a:r>
              <a:rPr lang="pt-BR" dirty="0">
                <a:solidFill>
                  <a:schemeClr val="accent2"/>
                </a:solidFill>
              </a:rPr>
              <a:t>) 2º maior reserva mundial.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u="sng" dirty="0">
                <a:solidFill>
                  <a:srgbClr val="C00000"/>
                </a:solidFill>
              </a:rPr>
              <a:t>Aplicações</a:t>
            </a:r>
            <a:r>
              <a:rPr lang="pt-BR" dirty="0">
                <a:solidFill>
                  <a:schemeClr val="accent2"/>
                </a:solidFill>
              </a:rPr>
              <a:t>:  Ímãs permanentes: Neodímio (</a:t>
            </a:r>
            <a:r>
              <a:rPr lang="pt-BR" dirty="0" err="1">
                <a:solidFill>
                  <a:schemeClr val="accent2"/>
                </a:solidFill>
              </a:rPr>
              <a:t>Nd</a:t>
            </a:r>
            <a:r>
              <a:rPr lang="pt-BR" dirty="0">
                <a:solidFill>
                  <a:schemeClr val="accent2"/>
                </a:solidFill>
              </a:rPr>
              <a:t>), Praseodímio (</a:t>
            </a:r>
            <a:r>
              <a:rPr lang="pt-BR" dirty="0" err="1">
                <a:solidFill>
                  <a:schemeClr val="accent2"/>
                </a:solidFill>
              </a:rPr>
              <a:t>Pr</a:t>
            </a:r>
            <a:r>
              <a:rPr lang="pt-BR" dirty="0">
                <a:solidFill>
                  <a:schemeClr val="accent2"/>
                </a:solidFill>
              </a:rPr>
              <a:t>), Disprósio (</a:t>
            </a:r>
            <a:r>
              <a:rPr lang="pt-BR" dirty="0" err="1">
                <a:solidFill>
                  <a:schemeClr val="accent2"/>
                </a:solidFill>
              </a:rPr>
              <a:t>Dy</a:t>
            </a:r>
            <a:r>
              <a:rPr lang="pt-BR" dirty="0">
                <a:solidFill>
                  <a:schemeClr val="accent2"/>
                </a:solidFill>
              </a:rPr>
              <a:t>) e Térbio (Tb) são vitais para motores de veículos elétricos e geradores de turbinas eólicas.  Fotovoltaicos: Európio (Eu) e Ítrio (Y) em painéis solares. </a:t>
            </a:r>
            <a:endParaRPr lang="pt-BR" sz="2400" dirty="0">
              <a:solidFill>
                <a:schemeClr val="accent2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Google Shape;87;p16"/>
          <p:cNvSpPr txBox="1"/>
          <p:nvPr/>
        </p:nvSpPr>
        <p:spPr>
          <a:xfrm>
            <a:off x="-13191" y="286816"/>
            <a:ext cx="12109395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CENÁRIO BRASILEIRO: </a:t>
            </a:r>
            <a:r>
              <a:rPr lang="pt-BR" sz="4000" i="1" dirty="0">
                <a:solidFill>
                  <a:schemeClr val="bg1"/>
                </a:solidFill>
              </a:rPr>
              <a:t>impacto econômico da mineração</a:t>
            </a:r>
            <a:endParaRPr sz="4000" b="1" dirty="0">
              <a:solidFill>
                <a:schemeClr val="bg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1947479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7208</TotalTime>
  <Words>1298</Words>
  <Application>Microsoft Office PowerPoint</Application>
  <PresentationFormat>Widescreen</PresentationFormat>
  <Paragraphs>188</Paragraphs>
  <Slides>20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5" baseType="lpstr">
      <vt:lpstr>Arial</vt:lpstr>
      <vt:lpstr>Arial Narrow</vt:lpstr>
      <vt:lpstr>Bebas Neue</vt:lpstr>
      <vt:lpstr>Calibri</vt:lpstr>
      <vt:lpstr>Calibri Light</vt:lpstr>
      <vt:lpstr>Google Sans</vt:lpstr>
      <vt:lpstr>Montserrat</vt:lpstr>
      <vt:lpstr>Montserrat Black</vt:lpstr>
      <vt:lpstr>Montserrat ExtraBold</vt:lpstr>
      <vt:lpstr>Montserrat Medium</vt:lpstr>
      <vt:lpstr>Montserrat SemiBold</vt:lpstr>
      <vt:lpstr>Noto Sans Symbols</vt:lpstr>
      <vt:lpstr>Poppins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Depósitos Existentes e área potenciais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Francisco Valdir Silveira</dc:creator>
  <cp:lastModifiedBy>Felipe Luiz da Silva</cp:lastModifiedBy>
  <cp:revision>43</cp:revision>
  <dcterms:created xsi:type="dcterms:W3CDTF">2025-09-05T11:26:34Z</dcterms:created>
  <dcterms:modified xsi:type="dcterms:W3CDTF">2025-09-10T12:21:21Z</dcterms:modified>
</cp:coreProperties>
</file>