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410" r:id="rId2"/>
    <p:sldId id="419" r:id="rId3"/>
    <p:sldId id="420" r:id="rId4"/>
    <p:sldId id="421" r:id="rId5"/>
    <p:sldId id="422" r:id="rId6"/>
    <p:sldId id="423" r:id="rId7"/>
    <p:sldId id="424" r:id="rId8"/>
    <p:sldId id="427" r:id="rId9"/>
    <p:sldId id="428" r:id="rId10"/>
    <p:sldId id="430" r:id="rId11"/>
    <p:sldId id="429" r:id="rId12"/>
    <p:sldId id="431" r:id="rId13"/>
    <p:sldId id="432" r:id="rId14"/>
    <p:sldId id="433" r:id="rId15"/>
    <p:sldId id="434" r:id="rId16"/>
    <p:sldId id="261" r:id="rId17"/>
  </p:sldIdLst>
  <p:sldSz cx="12192000" cy="7315200"/>
  <p:notesSz cx="6888163" cy="100187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8BCE"/>
    <a:srgbClr val="FF785A"/>
    <a:srgbClr val="53738C"/>
    <a:srgbClr val="0F5C78"/>
    <a:srgbClr val="6B82A1"/>
    <a:srgbClr val="44546A"/>
    <a:srgbClr val="0C5D75"/>
    <a:srgbClr val="828B92"/>
    <a:srgbClr val="0E3747"/>
    <a:srgbClr val="8850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52" autoAdjust="0"/>
    <p:restoredTop sz="90767" autoAdjust="0"/>
  </p:normalViewPr>
  <p:slideViewPr>
    <p:cSldViewPr snapToGrid="0">
      <p:cViewPr varScale="1">
        <p:scale>
          <a:sx n="95" d="100"/>
          <a:sy n="95" d="100"/>
        </p:scale>
        <p:origin x="1518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4" Type="http://schemas.openxmlformats.org/officeDocument/2006/relationships/image" Target="../media/image2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4" Type="http://schemas.openxmlformats.org/officeDocument/2006/relationships/image" Target="../media/image2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E9FE16-D7B5-4372-95A2-6344EE429405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60DBE4AC-2518-49CC-92B0-64EA74C1AF74}">
      <dgm:prSet custT="1"/>
      <dgm:spPr/>
      <dgm:t>
        <a:bodyPr/>
        <a:lstStyle/>
        <a:p>
          <a:pPr algn="l">
            <a:defRPr cap="all"/>
          </a:pPr>
          <a:r>
            <a:rPr lang="pt-BR" sz="1400" dirty="0"/>
            <a:t>exportações para o exterior*</a:t>
          </a:r>
          <a:br>
            <a:rPr lang="pt-BR" sz="1400" dirty="0"/>
          </a:br>
          <a:endParaRPr lang="pt-BR" sz="1400" dirty="0"/>
        </a:p>
        <a:p>
          <a:pPr algn="l">
            <a:defRPr cap="all"/>
          </a:pPr>
          <a:r>
            <a:rPr lang="pt-BR" sz="1400" dirty="0">
              <a:solidFill>
                <a:schemeClr val="tx1"/>
              </a:solidFill>
            </a:rPr>
            <a:t>Empresa comercial exportadora</a:t>
          </a:r>
        </a:p>
        <a:p>
          <a:pPr algn="l">
            <a:defRPr cap="all"/>
          </a:pPr>
          <a:br>
            <a:rPr lang="pt-BR" sz="1400" dirty="0"/>
          </a:br>
          <a:r>
            <a:rPr lang="pt-BR" sz="1400" dirty="0"/>
            <a:t>*</a:t>
          </a:r>
          <a:r>
            <a:rPr lang="pt-BR" sz="1400" dirty="0">
              <a:solidFill>
                <a:srgbClr val="FF0000"/>
              </a:solidFill>
            </a:rPr>
            <a:t>extração</a:t>
          </a:r>
        </a:p>
      </dgm:t>
    </dgm:pt>
    <dgm:pt modelId="{8AE6AC47-B108-4087-910D-67293B6DD7E5}" type="parTrans" cxnId="{C08D455A-6D00-43CA-8441-C6343166A922}">
      <dgm:prSet/>
      <dgm:spPr/>
      <dgm:t>
        <a:bodyPr/>
        <a:lstStyle/>
        <a:p>
          <a:endParaRPr lang="en-US"/>
        </a:p>
      </dgm:t>
    </dgm:pt>
    <dgm:pt modelId="{3072020C-567B-42A3-B96B-8F21A9772FBC}" type="sibTrans" cxnId="{C08D455A-6D00-43CA-8441-C6343166A922}">
      <dgm:prSet/>
      <dgm:spPr/>
      <dgm:t>
        <a:bodyPr/>
        <a:lstStyle/>
        <a:p>
          <a:endParaRPr lang="en-US"/>
        </a:p>
      </dgm:t>
    </dgm:pt>
    <dgm:pt modelId="{BF424CF2-EF0A-4E1B-88DC-A1EFB5E52594}">
      <dgm:prSet custT="1"/>
      <dgm:spPr/>
      <dgm:t>
        <a:bodyPr/>
        <a:lstStyle/>
        <a:p>
          <a:pPr>
            <a:defRPr cap="all"/>
          </a:pPr>
          <a:r>
            <a:rPr lang="pt-BR" sz="1400" dirty="0"/>
            <a:t>operações com energia elétrica e com telecomunicações</a:t>
          </a:r>
          <a:endParaRPr lang="en-US" sz="1400" dirty="0"/>
        </a:p>
      </dgm:t>
    </dgm:pt>
    <dgm:pt modelId="{D3926E3B-EDE7-429F-8A55-42675A952640}" type="parTrans" cxnId="{F8BC89D0-F0CF-4418-AB2B-9BDCE87376D8}">
      <dgm:prSet/>
      <dgm:spPr/>
      <dgm:t>
        <a:bodyPr/>
        <a:lstStyle/>
        <a:p>
          <a:endParaRPr lang="en-US"/>
        </a:p>
      </dgm:t>
    </dgm:pt>
    <dgm:pt modelId="{357D49F6-2924-4DEE-8DEF-10063AEF5114}" type="sibTrans" cxnId="{F8BC89D0-F0CF-4418-AB2B-9BDCE87376D8}">
      <dgm:prSet/>
      <dgm:spPr/>
      <dgm:t>
        <a:bodyPr/>
        <a:lstStyle/>
        <a:p>
          <a:endParaRPr lang="en-US"/>
        </a:p>
      </dgm:t>
    </dgm:pt>
    <dgm:pt modelId="{5BF7893D-F0B6-4874-84A5-4BB5D9590E81}">
      <dgm:prSet custT="1"/>
      <dgm:spPr/>
      <dgm:t>
        <a:bodyPr/>
        <a:lstStyle/>
        <a:p>
          <a:pPr>
            <a:defRPr cap="all"/>
          </a:pPr>
          <a:r>
            <a:rPr lang="pt-BR" sz="1400" dirty="0"/>
            <a:t>bens e serviços com redução em 60% da alíquota padrão do IBS e da CBS</a:t>
          </a:r>
          <a:endParaRPr lang="en-US" sz="1400" dirty="0"/>
        </a:p>
      </dgm:t>
    </dgm:pt>
    <dgm:pt modelId="{36B83AE5-9DC4-4391-B487-6D86FA66178E}" type="parTrans" cxnId="{B565BD6F-D5E6-44B6-A080-85FF0B1D5A04}">
      <dgm:prSet/>
      <dgm:spPr/>
      <dgm:t>
        <a:bodyPr/>
        <a:lstStyle/>
        <a:p>
          <a:endParaRPr lang="en-US"/>
        </a:p>
      </dgm:t>
    </dgm:pt>
    <dgm:pt modelId="{2530C40F-F291-429C-B93F-61A0D06C25D4}" type="sibTrans" cxnId="{B565BD6F-D5E6-44B6-A080-85FF0B1D5A04}">
      <dgm:prSet/>
      <dgm:spPr/>
      <dgm:t>
        <a:bodyPr/>
        <a:lstStyle/>
        <a:p>
          <a:endParaRPr lang="en-US"/>
        </a:p>
      </dgm:t>
    </dgm:pt>
    <dgm:pt modelId="{004DDB10-E82B-4305-9471-3034F0DD7AC8}">
      <dgm:prSet custT="1"/>
      <dgm:spPr/>
      <dgm:t>
        <a:bodyPr/>
        <a:lstStyle/>
        <a:p>
          <a:pPr>
            <a:defRPr cap="all"/>
          </a:pPr>
          <a:r>
            <a:rPr lang="pt-BR" sz="1400" dirty="0"/>
            <a:t>serviços de transporte público coletivo de passageiros rodoviário e metroviário de caráter urbano, semiurbano e metropolitano</a:t>
          </a:r>
          <a:endParaRPr lang="en-US" sz="1400" dirty="0"/>
        </a:p>
      </dgm:t>
    </dgm:pt>
    <dgm:pt modelId="{CE2976DF-D5B6-434F-A77C-7D3A79187F55}" type="sibTrans" cxnId="{A662B4B8-20ED-43AB-A894-07A311661CD5}">
      <dgm:prSet/>
      <dgm:spPr/>
      <dgm:t>
        <a:bodyPr/>
        <a:lstStyle/>
        <a:p>
          <a:endParaRPr lang="en-US"/>
        </a:p>
      </dgm:t>
    </dgm:pt>
    <dgm:pt modelId="{4A2E9A97-833B-41CA-913B-0BFBA282567C}" type="parTrans" cxnId="{A662B4B8-20ED-43AB-A894-07A311661CD5}">
      <dgm:prSet/>
      <dgm:spPr/>
      <dgm:t>
        <a:bodyPr/>
        <a:lstStyle/>
        <a:p>
          <a:endParaRPr lang="en-US"/>
        </a:p>
      </dgm:t>
    </dgm:pt>
    <dgm:pt modelId="{56E435B7-59C0-4CB7-B3B1-A1879C0E5E77}" type="pres">
      <dgm:prSet presAssocID="{D0E9FE16-D7B5-4372-95A2-6344EE429405}" presName="root" presStyleCnt="0">
        <dgm:presLayoutVars>
          <dgm:dir/>
          <dgm:resizeHandles val="exact"/>
        </dgm:presLayoutVars>
      </dgm:prSet>
      <dgm:spPr/>
    </dgm:pt>
    <dgm:pt modelId="{6B8466C0-C030-4939-B77E-91427C488F06}" type="pres">
      <dgm:prSet presAssocID="{60DBE4AC-2518-49CC-92B0-64EA74C1AF74}" presName="compNode" presStyleCnt="0"/>
      <dgm:spPr/>
    </dgm:pt>
    <dgm:pt modelId="{CFADE522-9CF5-4FCC-B28D-532F783C4B03}" type="pres">
      <dgm:prSet presAssocID="{60DBE4AC-2518-49CC-92B0-64EA74C1AF74}" presName="iconBgRect" presStyleLbl="bgShp" presStyleIdx="0" presStyleCnt="4"/>
      <dgm:spPr/>
    </dgm:pt>
    <dgm:pt modelId="{913218F2-327B-4D4B-B8DF-C0D53AAF9194}" type="pres">
      <dgm:prSet presAssocID="{60DBE4AC-2518-49CC-92B0-64EA74C1AF7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ixa"/>
        </a:ext>
      </dgm:extLst>
    </dgm:pt>
    <dgm:pt modelId="{C03B2B8D-98F7-4646-8562-1078878DA836}" type="pres">
      <dgm:prSet presAssocID="{60DBE4AC-2518-49CC-92B0-64EA74C1AF74}" presName="spaceRect" presStyleCnt="0"/>
      <dgm:spPr/>
    </dgm:pt>
    <dgm:pt modelId="{8D715534-0A18-4C41-983B-ADD57E6734ED}" type="pres">
      <dgm:prSet presAssocID="{60DBE4AC-2518-49CC-92B0-64EA74C1AF74}" presName="textRect" presStyleLbl="revTx" presStyleIdx="0" presStyleCnt="4">
        <dgm:presLayoutVars>
          <dgm:chMax val="1"/>
          <dgm:chPref val="1"/>
        </dgm:presLayoutVars>
      </dgm:prSet>
      <dgm:spPr/>
    </dgm:pt>
    <dgm:pt modelId="{44BBB937-4D41-4EC0-A2A4-3E485401BBE8}" type="pres">
      <dgm:prSet presAssocID="{3072020C-567B-42A3-B96B-8F21A9772FBC}" presName="sibTrans" presStyleCnt="0"/>
      <dgm:spPr/>
    </dgm:pt>
    <dgm:pt modelId="{9D7AADAD-A631-42E5-A85B-F312401ABBA2}" type="pres">
      <dgm:prSet presAssocID="{BF424CF2-EF0A-4E1B-88DC-A1EFB5E52594}" presName="compNode" presStyleCnt="0"/>
      <dgm:spPr/>
    </dgm:pt>
    <dgm:pt modelId="{88709492-64AB-47EA-ABB0-9AC9E4FAFAA6}" type="pres">
      <dgm:prSet presAssocID="{BF424CF2-EF0A-4E1B-88DC-A1EFB5E52594}" presName="iconBgRect" presStyleLbl="bgShp" presStyleIdx="1" presStyleCnt="4"/>
      <dgm:spPr/>
    </dgm:pt>
    <dgm:pt modelId="{E658258D-B9B0-40F0-8C78-218BCF0197A1}" type="pres">
      <dgm:prSet presAssocID="{BF424CF2-EF0A-4E1B-88DC-A1EFB5E5259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gh Voltage"/>
        </a:ext>
      </dgm:extLst>
    </dgm:pt>
    <dgm:pt modelId="{90559C56-C1E8-44F8-858F-BC445971B5FF}" type="pres">
      <dgm:prSet presAssocID="{BF424CF2-EF0A-4E1B-88DC-A1EFB5E52594}" presName="spaceRect" presStyleCnt="0"/>
      <dgm:spPr/>
    </dgm:pt>
    <dgm:pt modelId="{D45D14C7-29A0-46B5-B84C-305F2CD553A9}" type="pres">
      <dgm:prSet presAssocID="{BF424CF2-EF0A-4E1B-88DC-A1EFB5E52594}" presName="textRect" presStyleLbl="revTx" presStyleIdx="1" presStyleCnt="4">
        <dgm:presLayoutVars>
          <dgm:chMax val="1"/>
          <dgm:chPref val="1"/>
        </dgm:presLayoutVars>
      </dgm:prSet>
      <dgm:spPr/>
    </dgm:pt>
    <dgm:pt modelId="{07D3D3EB-CB7E-46C1-91C6-C9B2CC555D61}" type="pres">
      <dgm:prSet presAssocID="{357D49F6-2924-4DEE-8DEF-10063AEF5114}" presName="sibTrans" presStyleCnt="0"/>
      <dgm:spPr/>
    </dgm:pt>
    <dgm:pt modelId="{B8192196-FC99-4966-96D2-D84E6178D4D1}" type="pres">
      <dgm:prSet presAssocID="{5BF7893D-F0B6-4874-84A5-4BB5D9590E81}" presName="compNode" presStyleCnt="0"/>
      <dgm:spPr/>
    </dgm:pt>
    <dgm:pt modelId="{F9D2F592-6773-4427-A230-068A99A5BC0B}" type="pres">
      <dgm:prSet presAssocID="{5BF7893D-F0B6-4874-84A5-4BB5D9590E81}" presName="iconBgRect" presStyleLbl="bgShp" presStyleIdx="2" presStyleCnt="4"/>
      <dgm:spPr/>
    </dgm:pt>
    <dgm:pt modelId="{9113EA01-93AD-479E-BC14-8FB389CB4669}" type="pres">
      <dgm:prSet presAssocID="{5BF7893D-F0B6-4874-84A5-4BB5D9590E8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nheiro"/>
        </a:ext>
      </dgm:extLst>
    </dgm:pt>
    <dgm:pt modelId="{8540C9FC-825C-4835-A8BA-E6C098392E68}" type="pres">
      <dgm:prSet presAssocID="{5BF7893D-F0B6-4874-84A5-4BB5D9590E81}" presName="spaceRect" presStyleCnt="0"/>
      <dgm:spPr/>
    </dgm:pt>
    <dgm:pt modelId="{81B9F5BB-1FB1-4DA1-B1DA-AFBE1F9FFF08}" type="pres">
      <dgm:prSet presAssocID="{5BF7893D-F0B6-4874-84A5-4BB5D9590E81}" presName="textRect" presStyleLbl="revTx" presStyleIdx="2" presStyleCnt="4">
        <dgm:presLayoutVars>
          <dgm:chMax val="1"/>
          <dgm:chPref val="1"/>
        </dgm:presLayoutVars>
      </dgm:prSet>
      <dgm:spPr/>
    </dgm:pt>
    <dgm:pt modelId="{BC00047C-8B4D-48A0-951E-789CAD89FF65}" type="pres">
      <dgm:prSet presAssocID="{2530C40F-F291-429C-B93F-61A0D06C25D4}" presName="sibTrans" presStyleCnt="0"/>
      <dgm:spPr/>
    </dgm:pt>
    <dgm:pt modelId="{4642B482-E83F-407E-B5FF-128D3D88860F}" type="pres">
      <dgm:prSet presAssocID="{004DDB10-E82B-4305-9471-3034F0DD7AC8}" presName="compNode" presStyleCnt="0"/>
      <dgm:spPr/>
    </dgm:pt>
    <dgm:pt modelId="{E0FF1A88-6CFB-46AC-B8AD-19CC22F11BBD}" type="pres">
      <dgm:prSet presAssocID="{004DDB10-E82B-4305-9471-3034F0DD7AC8}" presName="iconBgRect" presStyleLbl="bgShp" presStyleIdx="3" presStyleCnt="4"/>
      <dgm:spPr/>
    </dgm:pt>
    <dgm:pt modelId="{73F58487-8EAC-4999-9807-1D4FAE83ECBB}" type="pres">
      <dgm:prSet presAssocID="{004DDB10-E82B-4305-9471-3034F0DD7AC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Ônibus"/>
        </a:ext>
      </dgm:extLst>
    </dgm:pt>
    <dgm:pt modelId="{EDB8A105-A659-4279-878C-ED67BB1E7E63}" type="pres">
      <dgm:prSet presAssocID="{004DDB10-E82B-4305-9471-3034F0DD7AC8}" presName="spaceRect" presStyleCnt="0"/>
      <dgm:spPr/>
    </dgm:pt>
    <dgm:pt modelId="{F91D4B85-CDA6-47C8-87E3-EA2A50DC232F}" type="pres">
      <dgm:prSet presAssocID="{004DDB10-E82B-4305-9471-3034F0DD7AC8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CAFBB12C-66FF-4567-B6DC-059A91052C5D}" type="presOf" srcId="{BF424CF2-EF0A-4E1B-88DC-A1EFB5E52594}" destId="{D45D14C7-29A0-46B5-B84C-305F2CD553A9}" srcOrd="0" destOrd="0" presId="urn:microsoft.com/office/officeart/2018/5/layout/IconCircleLabelList"/>
    <dgm:cxn modelId="{B565BD6F-D5E6-44B6-A080-85FF0B1D5A04}" srcId="{D0E9FE16-D7B5-4372-95A2-6344EE429405}" destId="{5BF7893D-F0B6-4874-84A5-4BB5D9590E81}" srcOrd="2" destOrd="0" parTransId="{36B83AE5-9DC4-4391-B487-6D86FA66178E}" sibTransId="{2530C40F-F291-429C-B93F-61A0D06C25D4}"/>
    <dgm:cxn modelId="{C08D455A-6D00-43CA-8441-C6343166A922}" srcId="{D0E9FE16-D7B5-4372-95A2-6344EE429405}" destId="{60DBE4AC-2518-49CC-92B0-64EA74C1AF74}" srcOrd="0" destOrd="0" parTransId="{8AE6AC47-B108-4087-910D-67293B6DD7E5}" sibTransId="{3072020C-567B-42A3-B96B-8F21A9772FBC}"/>
    <dgm:cxn modelId="{CEEFBD88-EDCA-4DF9-9337-7442A03657E1}" type="presOf" srcId="{5BF7893D-F0B6-4874-84A5-4BB5D9590E81}" destId="{81B9F5BB-1FB1-4DA1-B1DA-AFBE1F9FFF08}" srcOrd="0" destOrd="0" presId="urn:microsoft.com/office/officeart/2018/5/layout/IconCircleLabelList"/>
    <dgm:cxn modelId="{EB41AA8F-BF79-4B43-AC1B-F44C678FE0D2}" type="presOf" srcId="{D0E9FE16-D7B5-4372-95A2-6344EE429405}" destId="{56E435B7-59C0-4CB7-B3B1-A1879C0E5E77}" srcOrd="0" destOrd="0" presId="urn:microsoft.com/office/officeart/2018/5/layout/IconCircleLabelList"/>
    <dgm:cxn modelId="{A662B4B8-20ED-43AB-A894-07A311661CD5}" srcId="{D0E9FE16-D7B5-4372-95A2-6344EE429405}" destId="{004DDB10-E82B-4305-9471-3034F0DD7AC8}" srcOrd="3" destOrd="0" parTransId="{4A2E9A97-833B-41CA-913B-0BFBA282567C}" sibTransId="{CE2976DF-D5B6-434F-A77C-7D3A79187F55}"/>
    <dgm:cxn modelId="{737304BD-432C-4FD6-BEE8-C20F5B9A17B4}" type="presOf" srcId="{60DBE4AC-2518-49CC-92B0-64EA74C1AF74}" destId="{8D715534-0A18-4C41-983B-ADD57E6734ED}" srcOrd="0" destOrd="0" presId="urn:microsoft.com/office/officeart/2018/5/layout/IconCircleLabelList"/>
    <dgm:cxn modelId="{F8BC89D0-F0CF-4418-AB2B-9BDCE87376D8}" srcId="{D0E9FE16-D7B5-4372-95A2-6344EE429405}" destId="{BF424CF2-EF0A-4E1B-88DC-A1EFB5E52594}" srcOrd="1" destOrd="0" parTransId="{D3926E3B-EDE7-429F-8A55-42675A952640}" sibTransId="{357D49F6-2924-4DEE-8DEF-10063AEF5114}"/>
    <dgm:cxn modelId="{D7644DD1-6AB4-4B41-A651-BD39E69104DF}" type="presOf" srcId="{004DDB10-E82B-4305-9471-3034F0DD7AC8}" destId="{F91D4B85-CDA6-47C8-87E3-EA2A50DC232F}" srcOrd="0" destOrd="0" presId="urn:microsoft.com/office/officeart/2018/5/layout/IconCircleLabelList"/>
    <dgm:cxn modelId="{C1A0FC4F-B9CA-485C-AB5F-11E2C9D7CFAE}" type="presParOf" srcId="{56E435B7-59C0-4CB7-B3B1-A1879C0E5E77}" destId="{6B8466C0-C030-4939-B77E-91427C488F06}" srcOrd="0" destOrd="0" presId="urn:microsoft.com/office/officeart/2018/5/layout/IconCircleLabelList"/>
    <dgm:cxn modelId="{D050B62A-5317-47CF-9AA6-8CC82CD079EF}" type="presParOf" srcId="{6B8466C0-C030-4939-B77E-91427C488F06}" destId="{CFADE522-9CF5-4FCC-B28D-532F783C4B03}" srcOrd="0" destOrd="0" presId="urn:microsoft.com/office/officeart/2018/5/layout/IconCircleLabelList"/>
    <dgm:cxn modelId="{8BFDB6CB-6B12-4FE5-8E33-929D65424D30}" type="presParOf" srcId="{6B8466C0-C030-4939-B77E-91427C488F06}" destId="{913218F2-327B-4D4B-B8DF-C0D53AAF9194}" srcOrd="1" destOrd="0" presId="urn:microsoft.com/office/officeart/2018/5/layout/IconCircleLabelList"/>
    <dgm:cxn modelId="{980B744C-8106-48EB-A2A2-E1F58F86A04F}" type="presParOf" srcId="{6B8466C0-C030-4939-B77E-91427C488F06}" destId="{C03B2B8D-98F7-4646-8562-1078878DA836}" srcOrd="2" destOrd="0" presId="urn:microsoft.com/office/officeart/2018/5/layout/IconCircleLabelList"/>
    <dgm:cxn modelId="{3FFA2645-0DD8-48EE-80D0-58256A9AC7EC}" type="presParOf" srcId="{6B8466C0-C030-4939-B77E-91427C488F06}" destId="{8D715534-0A18-4C41-983B-ADD57E6734ED}" srcOrd="3" destOrd="0" presId="urn:microsoft.com/office/officeart/2018/5/layout/IconCircleLabelList"/>
    <dgm:cxn modelId="{AC6307ED-BD79-42B0-AB03-60A503879D30}" type="presParOf" srcId="{56E435B7-59C0-4CB7-B3B1-A1879C0E5E77}" destId="{44BBB937-4D41-4EC0-A2A4-3E485401BBE8}" srcOrd="1" destOrd="0" presId="urn:microsoft.com/office/officeart/2018/5/layout/IconCircleLabelList"/>
    <dgm:cxn modelId="{6CFC48BB-87B0-46B5-93F7-F751486A7932}" type="presParOf" srcId="{56E435B7-59C0-4CB7-B3B1-A1879C0E5E77}" destId="{9D7AADAD-A631-42E5-A85B-F312401ABBA2}" srcOrd="2" destOrd="0" presId="urn:microsoft.com/office/officeart/2018/5/layout/IconCircleLabelList"/>
    <dgm:cxn modelId="{D29A88EB-C6F5-4404-ABB2-324DC40F6AB0}" type="presParOf" srcId="{9D7AADAD-A631-42E5-A85B-F312401ABBA2}" destId="{88709492-64AB-47EA-ABB0-9AC9E4FAFAA6}" srcOrd="0" destOrd="0" presId="urn:microsoft.com/office/officeart/2018/5/layout/IconCircleLabelList"/>
    <dgm:cxn modelId="{16699324-3F89-42CA-8752-F416C4C17AA6}" type="presParOf" srcId="{9D7AADAD-A631-42E5-A85B-F312401ABBA2}" destId="{E658258D-B9B0-40F0-8C78-218BCF0197A1}" srcOrd="1" destOrd="0" presId="urn:microsoft.com/office/officeart/2018/5/layout/IconCircleLabelList"/>
    <dgm:cxn modelId="{94A7EAFD-2A47-488E-9952-7DE7C78C7377}" type="presParOf" srcId="{9D7AADAD-A631-42E5-A85B-F312401ABBA2}" destId="{90559C56-C1E8-44F8-858F-BC445971B5FF}" srcOrd="2" destOrd="0" presId="urn:microsoft.com/office/officeart/2018/5/layout/IconCircleLabelList"/>
    <dgm:cxn modelId="{0635EAC6-BE74-49A6-B046-627BCF876247}" type="presParOf" srcId="{9D7AADAD-A631-42E5-A85B-F312401ABBA2}" destId="{D45D14C7-29A0-46B5-B84C-305F2CD553A9}" srcOrd="3" destOrd="0" presId="urn:microsoft.com/office/officeart/2018/5/layout/IconCircleLabelList"/>
    <dgm:cxn modelId="{FA7270E3-79E3-41B6-BC25-E2587BE01CB8}" type="presParOf" srcId="{56E435B7-59C0-4CB7-B3B1-A1879C0E5E77}" destId="{07D3D3EB-CB7E-46C1-91C6-C9B2CC555D61}" srcOrd="3" destOrd="0" presId="urn:microsoft.com/office/officeart/2018/5/layout/IconCircleLabelList"/>
    <dgm:cxn modelId="{A9014176-65C2-4C4B-A1E9-9349BDB723A9}" type="presParOf" srcId="{56E435B7-59C0-4CB7-B3B1-A1879C0E5E77}" destId="{B8192196-FC99-4966-96D2-D84E6178D4D1}" srcOrd="4" destOrd="0" presId="urn:microsoft.com/office/officeart/2018/5/layout/IconCircleLabelList"/>
    <dgm:cxn modelId="{E2AE3567-C772-4FF7-B876-49C35B3207C0}" type="presParOf" srcId="{B8192196-FC99-4966-96D2-D84E6178D4D1}" destId="{F9D2F592-6773-4427-A230-068A99A5BC0B}" srcOrd="0" destOrd="0" presId="urn:microsoft.com/office/officeart/2018/5/layout/IconCircleLabelList"/>
    <dgm:cxn modelId="{066B0AAE-B44F-486D-BC1B-846C19E343A0}" type="presParOf" srcId="{B8192196-FC99-4966-96D2-D84E6178D4D1}" destId="{9113EA01-93AD-479E-BC14-8FB389CB4669}" srcOrd="1" destOrd="0" presId="urn:microsoft.com/office/officeart/2018/5/layout/IconCircleLabelList"/>
    <dgm:cxn modelId="{56595FDE-1CE9-4395-9056-CC8C6E68E0AA}" type="presParOf" srcId="{B8192196-FC99-4966-96D2-D84E6178D4D1}" destId="{8540C9FC-825C-4835-A8BA-E6C098392E68}" srcOrd="2" destOrd="0" presId="urn:microsoft.com/office/officeart/2018/5/layout/IconCircleLabelList"/>
    <dgm:cxn modelId="{177D1900-D3E5-4487-A920-6C4BFF9DC2E0}" type="presParOf" srcId="{B8192196-FC99-4966-96D2-D84E6178D4D1}" destId="{81B9F5BB-1FB1-4DA1-B1DA-AFBE1F9FFF08}" srcOrd="3" destOrd="0" presId="urn:microsoft.com/office/officeart/2018/5/layout/IconCircleLabelList"/>
    <dgm:cxn modelId="{5C512717-140A-4B40-9277-1CB549A6C481}" type="presParOf" srcId="{56E435B7-59C0-4CB7-B3B1-A1879C0E5E77}" destId="{BC00047C-8B4D-48A0-951E-789CAD89FF65}" srcOrd="5" destOrd="0" presId="urn:microsoft.com/office/officeart/2018/5/layout/IconCircleLabelList"/>
    <dgm:cxn modelId="{8DD21BCA-BBED-43B1-88D9-5379AA702FD6}" type="presParOf" srcId="{56E435B7-59C0-4CB7-B3B1-A1879C0E5E77}" destId="{4642B482-E83F-407E-B5FF-128D3D88860F}" srcOrd="6" destOrd="0" presId="urn:microsoft.com/office/officeart/2018/5/layout/IconCircleLabelList"/>
    <dgm:cxn modelId="{234DBE2A-0B8E-4147-8EFB-6BD50F2D1D2D}" type="presParOf" srcId="{4642B482-E83F-407E-B5FF-128D3D88860F}" destId="{E0FF1A88-6CFB-46AC-B8AD-19CC22F11BBD}" srcOrd="0" destOrd="0" presId="urn:microsoft.com/office/officeart/2018/5/layout/IconCircleLabelList"/>
    <dgm:cxn modelId="{184DF6CA-F9CA-4A6C-8F10-1589DABB8EFF}" type="presParOf" srcId="{4642B482-E83F-407E-B5FF-128D3D88860F}" destId="{73F58487-8EAC-4999-9807-1D4FAE83ECBB}" srcOrd="1" destOrd="0" presId="urn:microsoft.com/office/officeart/2018/5/layout/IconCircleLabelList"/>
    <dgm:cxn modelId="{0F3E293F-CDDA-4B65-8037-4DB90B94B933}" type="presParOf" srcId="{4642B482-E83F-407E-B5FF-128D3D88860F}" destId="{EDB8A105-A659-4279-878C-ED67BB1E7E63}" srcOrd="2" destOrd="0" presId="urn:microsoft.com/office/officeart/2018/5/layout/IconCircleLabelList"/>
    <dgm:cxn modelId="{E54D84E7-F5B4-418C-A016-0A223C6B9CFF}" type="presParOf" srcId="{4642B482-E83F-407E-B5FF-128D3D88860F}" destId="{F91D4B85-CDA6-47C8-87E3-EA2A50DC232F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E8E610-4897-45C2-BEB5-E0FFED855ADA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FE44363-C534-405F-90C7-2D8222AEB894}">
      <dgm:prSet/>
      <dgm:spPr/>
      <dgm:t>
        <a:bodyPr/>
        <a:lstStyle/>
        <a:p>
          <a:r>
            <a:rPr lang="pt-BR" dirty="0"/>
            <a:t>Graduadas conforme critérios “verdes”</a:t>
          </a:r>
          <a:endParaRPr lang="en-US" dirty="0"/>
        </a:p>
      </dgm:t>
    </dgm:pt>
    <dgm:pt modelId="{D9AECA07-10AE-4A27-9DFB-7F6D1086D586}" type="parTrans" cxnId="{AEA899E9-DDB0-42AE-B36E-A90F85FC1DF3}">
      <dgm:prSet/>
      <dgm:spPr/>
      <dgm:t>
        <a:bodyPr/>
        <a:lstStyle/>
        <a:p>
          <a:endParaRPr lang="en-US"/>
        </a:p>
      </dgm:t>
    </dgm:pt>
    <dgm:pt modelId="{D76E4457-943D-434B-90C1-038B60D97061}" type="sibTrans" cxnId="{AEA899E9-DDB0-42AE-B36E-A90F85FC1DF3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B582AD86-5087-4370-ADD9-98518A992C21}">
      <dgm:prSet/>
      <dgm:spPr/>
      <dgm:t>
        <a:bodyPr/>
        <a:lstStyle/>
        <a:p>
          <a:r>
            <a:rPr lang="pt-BR" dirty="0"/>
            <a:t>Reduzida a zero para:</a:t>
          </a:r>
          <a:br>
            <a:rPr lang="pt-BR" dirty="0"/>
          </a:br>
          <a:br>
            <a:rPr lang="pt-BR" dirty="0"/>
          </a:br>
          <a:r>
            <a:rPr lang="pt-BR" dirty="0"/>
            <a:t>Motoristas profissionais</a:t>
          </a:r>
          <a:br>
            <a:rPr lang="pt-BR" dirty="0"/>
          </a:br>
          <a:br>
            <a:rPr lang="pt-BR" dirty="0"/>
          </a:br>
          <a:r>
            <a:rPr lang="pt-BR" dirty="0"/>
            <a:t>PCD, para veículo de valor não superior a R$ 200.000,00</a:t>
          </a:r>
          <a:endParaRPr lang="en-US" dirty="0"/>
        </a:p>
      </dgm:t>
    </dgm:pt>
    <dgm:pt modelId="{18421BA3-1A17-4C30-9315-4BB1A13D07E5}" type="parTrans" cxnId="{16356C45-047B-4D91-84F3-2F59CFA02D58}">
      <dgm:prSet/>
      <dgm:spPr/>
      <dgm:t>
        <a:bodyPr/>
        <a:lstStyle/>
        <a:p>
          <a:endParaRPr lang="en-US"/>
        </a:p>
      </dgm:t>
    </dgm:pt>
    <dgm:pt modelId="{24E153BF-3E52-420A-90E9-DDFD5B2F7865}" type="sibTrans" cxnId="{16356C45-047B-4D91-84F3-2F59CFA02D58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88DE4B4C-B569-4AE8-935E-CC09E2D8450B}" type="pres">
      <dgm:prSet presAssocID="{03E8E610-4897-45C2-BEB5-E0FFED855ADA}" presName="Name0" presStyleCnt="0">
        <dgm:presLayoutVars>
          <dgm:animLvl val="lvl"/>
          <dgm:resizeHandles val="exact"/>
        </dgm:presLayoutVars>
      </dgm:prSet>
      <dgm:spPr/>
    </dgm:pt>
    <dgm:pt modelId="{4DCD46DB-A773-443D-9215-B36FFB286D24}" type="pres">
      <dgm:prSet presAssocID="{DFE44363-C534-405F-90C7-2D8222AEB894}" presName="compositeNode" presStyleCnt="0">
        <dgm:presLayoutVars>
          <dgm:bulletEnabled val="1"/>
        </dgm:presLayoutVars>
      </dgm:prSet>
      <dgm:spPr/>
    </dgm:pt>
    <dgm:pt modelId="{2D534894-AD7F-416D-8FE6-29BFA5B62856}" type="pres">
      <dgm:prSet presAssocID="{DFE44363-C534-405F-90C7-2D8222AEB894}" presName="bgRect" presStyleLbl="bgAccFollowNode1" presStyleIdx="0" presStyleCnt="2"/>
      <dgm:spPr/>
    </dgm:pt>
    <dgm:pt modelId="{7FC82CC3-29C5-41F5-8CC6-291FADFB5502}" type="pres">
      <dgm:prSet presAssocID="{D76E4457-943D-434B-90C1-038B60D97061}" presName="sibTransNodeCircle" presStyleLbl="alignNode1" presStyleIdx="0" presStyleCnt="4">
        <dgm:presLayoutVars>
          <dgm:chMax val="0"/>
          <dgm:bulletEnabled/>
        </dgm:presLayoutVars>
      </dgm:prSet>
      <dgm:spPr/>
    </dgm:pt>
    <dgm:pt modelId="{2E596DBE-C09F-46E2-B5B3-B7E7820D0C3E}" type="pres">
      <dgm:prSet presAssocID="{DFE44363-C534-405F-90C7-2D8222AEB894}" presName="bottomLine" presStyleLbl="alignNode1" presStyleIdx="1" presStyleCnt="4">
        <dgm:presLayoutVars/>
      </dgm:prSet>
      <dgm:spPr/>
    </dgm:pt>
    <dgm:pt modelId="{C73075CC-F3F4-4900-8B21-A83A94879363}" type="pres">
      <dgm:prSet presAssocID="{DFE44363-C534-405F-90C7-2D8222AEB894}" presName="nodeText" presStyleLbl="bgAccFollowNode1" presStyleIdx="0" presStyleCnt="2">
        <dgm:presLayoutVars>
          <dgm:bulletEnabled val="1"/>
        </dgm:presLayoutVars>
      </dgm:prSet>
      <dgm:spPr/>
    </dgm:pt>
    <dgm:pt modelId="{FBAE7F33-4145-4D0E-A71B-1BFD85173FF3}" type="pres">
      <dgm:prSet presAssocID="{D76E4457-943D-434B-90C1-038B60D97061}" presName="sibTrans" presStyleCnt="0"/>
      <dgm:spPr/>
    </dgm:pt>
    <dgm:pt modelId="{4CFAC0CB-F39B-4509-80DC-3D80E749936F}" type="pres">
      <dgm:prSet presAssocID="{B582AD86-5087-4370-ADD9-98518A992C21}" presName="compositeNode" presStyleCnt="0">
        <dgm:presLayoutVars>
          <dgm:bulletEnabled val="1"/>
        </dgm:presLayoutVars>
      </dgm:prSet>
      <dgm:spPr/>
    </dgm:pt>
    <dgm:pt modelId="{47B89691-D538-46AD-B1BF-8948FDB0E6BA}" type="pres">
      <dgm:prSet presAssocID="{B582AD86-5087-4370-ADD9-98518A992C21}" presName="bgRect" presStyleLbl="bgAccFollowNode1" presStyleIdx="1" presStyleCnt="2"/>
      <dgm:spPr/>
    </dgm:pt>
    <dgm:pt modelId="{82DA39C4-F818-48F9-9C3F-C3580EE4A060}" type="pres">
      <dgm:prSet presAssocID="{24E153BF-3E52-420A-90E9-DDFD5B2F7865}" presName="sibTransNodeCircle" presStyleLbl="alignNode1" presStyleIdx="2" presStyleCnt="4">
        <dgm:presLayoutVars>
          <dgm:chMax val="0"/>
          <dgm:bulletEnabled/>
        </dgm:presLayoutVars>
      </dgm:prSet>
      <dgm:spPr/>
    </dgm:pt>
    <dgm:pt modelId="{FA2BA475-5088-4411-976C-D8C1A867E2B5}" type="pres">
      <dgm:prSet presAssocID="{B582AD86-5087-4370-ADD9-98518A992C21}" presName="bottomLine" presStyleLbl="alignNode1" presStyleIdx="3" presStyleCnt="4">
        <dgm:presLayoutVars/>
      </dgm:prSet>
      <dgm:spPr/>
    </dgm:pt>
    <dgm:pt modelId="{38DF402B-41F1-4F81-9E7F-C4063333F3A7}" type="pres">
      <dgm:prSet presAssocID="{B582AD86-5087-4370-ADD9-98518A992C21}" presName="nodeText" presStyleLbl="bgAccFollowNode1" presStyleIdx="1" presStyleCnt="2">
        <dgm:presLayoutVars>
          <dgm:bulletEnabled val="1"/>
        </dgm:presLayoutVars>
      </dgm:prSet>
      <dgm:spPr/>
    </dgm:pt>
  </dgm:ptLst>
  <dgm:cxnLst>
    <dgm:cxn modelId="{0F54B312-371C-4D4D-B25D-96E1825FCF8B}" type="presOf" srcId="{DFE44363-C534-405F-90C7-2D8222AEB894}" destId="{2D534894-AD7F-416D-8FE6-29BFA5B62856}" srcOrd="0" destOrd="0" presId="urn:microsoft.com/office/officeart/2016/7/layout/BasicLinearProcessNumbered"/>
    <dgm:cxn modelId="{16356C45-047B-4D91-84F3-2F59CFA02D58}" srcId="{03E8E610-4897-45C2-BEB5-E0FFED855ADA}" destId="{B582AD86-5087-4370-ADD9-98518A992C21}" srcOrd="1" destOrd="0" parTransId="{18421BA3-1A17-4C30-9315-4BB1A13D07E5}" sibTransId="{24E153BF-3E52-420A-90E9-DDFD5B2F7865}"/>
    <dgm:cxn modelId="{DEA96068-1058-45D5-9865-00A5ED68BBD3}" type="presOf" srcId="{DFE44363-C534-405F-90C7-2D8222AEB894}" destId="{C73075CC-F3F4-4900-8B21-A83A94879363}" srcOrd="1" destOrd="0" presId="urn:microsoft.com/office/officeart/2016/7/layout/BasicLinearProcessNumbered"/>
    <dgm:cxn modelId="{3ECF2169-9825-43AC-93BB-BFEDB78E8F1F}" type="presOf" srcId="{B582AD86-5087-4370-ADD9-98518A992C21}" destId="{38DF402B-41F1-4F81-9E7F-C4063333F3A7}" srcOrd="1" destOrd="0" presId="urn:microsoft.com/office/officeart/2016/7/layout/BasicLinearProcessNumbered"/>
    <dgm:cxn modelId="{87BD7085-DBCF-4199-813B-14999C7A584C}" type="presOf" srcId="{D76E4457-943D-434B-90C1-038B60D97061}" destId="{7FC82CC3-29C5-41F5-8CC6-291FADFB5502}" srcOrd="0" destOrd="0" presId="urn:microsoft.com/office/officeart/2016/7/layout/BasicLinearProcessNumbered"/>
    <dgm:cxn modelId="{4150FBAC-FF52-453D-80B8-5FE862267B8D}" type="presOf" srcId="{03E8E610-4897-45C2-BEB5-E0FFED855ADA}" destId="{88DE4B4C-B569-4AE8-935E-CC09E2D8450B}" srcOrd="0" destOrd="0" presId="urn:microsoft.com/office/officeart/2016/7/layout/BasicLinearProcessNumbered"/>
    <dgm:cxn modelId="{9A8A4FDA-08BC-4B29-8AA2-B88F73AA98D0}" type="presOf" srcId="{B582AD86-5087-4370-ADD9-98518A992C21}" destId="{47B89691-D538-46AD-B1BF-8948FDB0E6BA}" srcOrd="0" destOrd="0" presId="urn:microsoft.com/office/officeart/2016/7/layout/BasicLinearProcessNumbered"/>
    <dgm:cxn modelId="{AEA899E9-DDB0-42AE-B36E-A90F85FC1DF3}" srcId="{03E8E610-4897-45C2-BEB5-E0FFED855ADA}" destId="{DFE44363-C534-405F-90C7-2D8222AEB894}" srcOrd="0" destOrd="0" parTransId="{D9AECA07-10AE-4A27-9DFB-7F6D1086D586}" sibTransId="{D76E4457-943D-434B-90C1-038B60D97061}"/>
    <dgm:cxn modelId="{E8E25FEB-8892-4B74-9BAD-36CC56442C5E}" type="presOf" srcId="{24E153BF-3E52-420A-90E9-DDFD5B2F7865}" destId="{82DA39C4-F818-48F9-9C3F-C3580EE4A060}" srcOrd="0" destOrd="0" presId="urn:microsoft.com/office/officeart/2016/7/layout/BasicLinearProcessNumbered"/>
    <dgm:cxn modelId="{9E48B441-1FEC-457B-8CC9-777A22471DA6}" type="presParOf" srcId="{88DE4B4C-B569-4AE8-935E-CC09E2D8450B}" destId="{4DCD46DB-A773-443D-9215-B36FFB286D24}" srcOrd="0" destOrd="0" presId="urn:microsoft.com/office/officeart/2016/7/layout/BasicLinearProcessNumbered"/>
    <dgm:cxn modelId="{37306ED5-115C-47B5-994F-23C1B6AA6723}" type="presParOf" srcId="{4DCD46DB-A773-443D-9215-B36FFB286D24}" destId="{2D534894-AD7F-416D-8FE6-29BFA5B62856}" srcOrd="0" destOrd="0" presId="urn:microsoft.com/office/officeart/2016/7/layout/BasicLinearProcessNumbered"/>
    <dgm:cxn modelId="{6D03545E-4534-4D7B-A94B-E5E3F9C58053}" type="presParOf" srcId="{4DCD46DB-A773-443D-9215-B36FFB286D24}" destId="{7FC82CC3-29C5-41F5-8CC6-291FADFB5502}" srcOrd="1" destOrd="0" presId="urn:microsoft.com/office/officeart/2016/7/layout/BasicLinearProcessNumbered"/>
    <dgm:cxn modelId="{6654763D-E044-42A3-993C-97B05379E50C}" type="presParOf" srcId="{4DCD46DB-A773-443D-9215-B36FFB286D24}" destId="{2E596DBE-C09F-46E2-B5B3-B7E7820D0C3E}" srcOrd="2" destOrd="0" presId="urn:microsoft.com/office/officeart/2016/7/layout/BasicLinearProcessNumbered"/>
    <dgm:cxn modelId="{40547335-0ED5-4BCA-9C1E-CC478049BA54}" type="presParOf" srcId="{4DCD46DB-A773-443D-9215-B36FFB286D24}" destId="{C73075CC-F3F4-4900-8B21-A83A94879363}" srcOrd="3" destOrd="0" presId="urn:microsoft.com/office/officeart/2016/7/layout/BasicLinearProcessNumbered"/>
    <dgm:cxn modelId="{5A5149AA-D73E-4BE0-BA3A-147E9347903A}" type="presParOf" srcId="{88DE4B4C-B569-4AE8-935E-CC09E2D8450B}" destId="{FBAE7F33-4145-4D0E-A71B-1BFD85173FF3}" srcOrd="1" destOrd="0" presId="urn:microsoft.com/office/officeart/2016/7/layout/BasicLinearProcessNumbered"/>
    <dgm:cxn modelId="{19573AFA-0827-411E-9D91-346327E2761F}" type="presParOf" srcId="{88DE4B4C-B569-4AE8-935E-CC09E2D8450B}" destId="{4CFAC0CB-F39B-4509-80DC-3D80E749936F}" srcOrd="2" destOrd="0" presId="urn:microsoft.com/office/officeart/2016/7/layout/BasicLinearProcessNumbered"/>
    <dgm:cxn modelId="{6D139390-CD9C-48CC-B213-45517E12D239}" type="presParOf" srcId="{4CFAC0CB-F39B-4509-80DC-3D80E749936F}" destId="{47B89691-D538-46AD-B1BF-8948FDB0E6BA}" srcOrd="0" destOrd="0" presId="urn:microsoft.com/office/officeart/2016/7/layout/BasicLinearProcessNumbered"/>
    <dgm:cxn modelId="{81B0EECF-5295-44E0-8BC0-166BBCEA0105}" type="presParOf" srcId="{4CFAC0CB-F39B-4509-80DC-3D80E749936F}" destId="{82DA39C4-F818-48F9-9C3F-C3580EE4A060}" srcOrd="1" destOrd="0" presId="urn:microsoft.com/office/officeart/2016/7/layout/BasicLinearProcessNumbered"/>
    <dgm:cxn modelId="{490AF2EF-7937-4555-89FE-D85F3C2410AC}" type="presParOf" srcId="{4CFAC0CB-F39B-4509-80DC-3D80E749936F}" destId="{FA2BA475-5088-4411-976C-D8C1A867E2B5}" srcOrd="2" destOrd="0" presId="urn:microsoft.com/office/officeart/2016/7/layout/BasicLinearProcessNumbered"/>
    <dgm:cxn modelId="{4AFAFA8D-A826-43AE-A77D-E9D7914FEF69}" type="presParOf" srcId="{4CFAC0CB-F39B-4509-80DC-3D80E749936F}" destId="{38DF402B-41F1-4F81-9E7F-C4063333F3A7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823A52-1EC6-4727-AE6D-54E7825D0B32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3243A888-5EF7-45F9-9B3F-55B82B2D3D9B}">
      <dgm:prSet/>
      <dgm:spPr/>
      <dgm:t>
        <a:bodyPr/>
        <a:lstStyle/>
        <a:p>
          <a:pPr>
            <a:defRPr cap="all"/>
          </a:pPr>
          <a:r>
            <a:rPr lang="pt-BR"/>
            <a:t>Iates com motor</a:t>
          </a:r>
          <a:endParaRPr lang="en-US"/>
        </a:p>
      </dgm:t>
    </dgm:pt>
    <dgm:pt modelId="{34BD3CD6-3329-4F7F-B1B0-2806BA1DD3C8}" type="parTrans" cxnId="{E3B20832-F691-4724-86FC-6C2D8D6C995A}">
      <dgm:prSet/>
      <dgm:spPr/>
      <dgm:t>
        <a:bodyPr/>
        <a:lstStyle/>
        <a:p>
          <a:endParaRPr lang="en-US"/>
        </a:p>
      </dgm:t>
    </dgm:pt>
    <dgm:pt modelId="{1C7B8BF9-ECED-47F0-94EF-5EBC538ED5BF}" type="sibTrans" cxnId="{E3B20832-F691-4724-86FC-6C2D8D6C995A}">
      <dgm:prSet/>
      <dgm:spPr/>
      <dgm:t>
        <a:bodyPr/>
        <a:lstStyle/>
        <a:p>
          <a:endParaRPr lang="en-US"/>
        </a:p>
      </dgm:t>
    </dgm:pt>
    <dgm:pt modelId="{2EF3D6A8-69C5-4AFE-8887-4B1E5EE45B0D}">
      <dgm:prSet/>
      <dgm:spPr/>
      <dgm:t>
        <a:bodyPr/>
        <a:lstStyle/>
        <a:p>
          <a:pPr>
            <a:defRPr cap="all"/>
          </a:pPr>
          <a:r>
            <a:rPr lang="pt-BR" dirty="0"/>
            <a:t>Aeronaves da Posição 8802 da NCM, excetuados os VEÍCULOS ESPACIAIS</a:t>
          </a:r>
          <a:endParaRPr lang="en-US" dirty="0"/>
        </a:p>
      </dgm:t>
    </dgm:pt>
    <dgm:pt modelId="{9E576D38-F72C-4AA3-B720-02F83054915D}" type="parTrans" cxnId="{04B591D1-2175-4B35-B7B7-3452BC2D0EC5}">
      <dgm:prSet/>
      <dgm:spPr/>
      <dgm:t>
        <a:bodyPr/>
        <a:lstStyle/>
        <a:p>
          <a:endParaRPr lang="en-US"/>
        </a:p>
      </dgm:t>
    </dgm:pt>
    <dgm:pt modelId="{850784FF-86CE-4786-8AC0-AEA3FC375210}" type="sibTrans" cxnId="{04B591D1-2175-4B35-B7B7-3452BC2D0EC5}">
      <dgm:prSet/>
      <dgm:spPr/>
      <dgm:t>
        <a:bodyPr/>
        <a:lstStyle/>
        <a:p>
          <a:endParaRPr lang="en-US"/>
        </a:p>
      </dgm:t>
    </dgm:pt>
    <dgm:pt modelId="{BD721DB6-F976-4ADE-82DB-26A7CF24A606}" type="pres">
      <dgm:prSet presAssocID="{C7823A52-1EC6-4727-AE6D-54E7825D0B32}" presName="root" presStyleCnt="0">
        <dgm:presLayoutVars>
          <dgm:dir/>
          <dgm:resizeHandles val="exact"/>
        </dgm:presLayoutVars>
      </dgm:prSet>
      <dgm:spPr/>
    </dgm:pt>
    <dgm:pt modelId="{20457CB3-1165-4660-B119-E239A2034B91}" type="pres">
      <dgm:prSet presAssocID="{3243A888-5EF7-45F9-9B3F-55B82B2D3D9B}" presName="compNode" presStyleCnt="0"/>
      <dgm:spPr/>
    </dgm:pt>
    <dgm:pt modelId="{5DDB112A-3A0C-40D3-A504-55A4F48D9645}" type="pres">
      <dgm:prSet presAssocID="{3243A888-5EF7-45F9-9B3F-55B82B2D3D9B}" presName="iconBgRect" presStyleLbl="bgShp" presStyleIdx="0" presStyleCnt="2"/>
      <dgm:spPr/>
    </dgm:pt>
    <dgm:pt modelId="{376DEB30-55E6-46D5-B211-0AE8EFEDD456}" type="pres">
      <dgm:prSet presAssocID="{3243A888-5EF7-45F9-9B3F-55B82B2D3D9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at Launch"/>
        </a:ext>
      </dgm:extLst>
    </dgm:pt>
    <dgm:pt modelId="{85CE13E1-86B6-4D42-A8B0-127DF5915B57}" type="pres">
      <dgm:prSet presAssocID="{3243A888-5EF7-45F9-9B3F-55B82B2D3D9B}" presName="spaceRect" presStyleCnt="0"/>
      <dgm:spPr/>
    </dgm:pt>
    <dgm:pt modelId="{5FF70D5B-EBEA-40D1-AB8B-4923F0092111}" type="pres">
      <dgm:prSet presAssocID="{3243A888-5EF7-45F9-9B3F-55B82B2D3D9B}" presName="textRect" presStyleLbl="revTx" presStyleIdx="0" presStyleCnt="2">
        <dgm:presLayoutVars>
          <dgm:chMax val="1"/>
          <dgm:chPref val="1"/>
        </dgm:presLayoutVars>
      </dgm:prSet>
      <dgm:spPr/>
    </dgm:pt>
    <dgm:pt modelId="{E421E3B2-F1BF-4FA6-9041-E34F2C5C7B4C}" type="pres">
      <dgm:prSet presAssocID="{1C7B8BF9-ECED-47F0-94EF-5EBC538ED5BF}" presName="sibTrans" presStyleCnt="0"/>
      <dgm:spPr/>
    </dgm:pt>
    <dgm:pt modelId="{35884DDC-42B6-4E1E-8E2C-6F966AC68D7B}" type="pres">
      <dgm:prSet presAssocID="{2EF3D6A8-69C5-4AFE-8887-4B1E5EE45B0D}" presName="compNode" presStyleCnt="0"/>
      <dgm:spPr/>
    </dgm:pt>
    <dgm:pt modelId="{EE560510-29D9-4E8D-B08F-B71B541E99EB}" type="pres">
      <dgm:prSet presAssocID="{2EF3D6A8-69C5-4AFE-8887-4B1E5EE45B0D}" presName="iconBgRect" presStyleLbl="bgShp" presStyleIdx="1" presStyleCnt="2"/>
      <dgm:spPr/>
    </dgm:pt>
    <dgm:pt modelId="{0397ED74-0100-4A54-8B4A-FC7BF4277374}" type="pres">
      <dgm:prSet presAssocID="{2EF3D6A8-69C5-4AFE-8887-4B1E5EE45B0D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atélite"/>
        </a:ext>
      </dgm:extLst>
    </dgm:pt>
    <dgm:pt modelId="{B5A36CDD-310A-4B5E-B5E5-3A2E197DC596}" type="pres">
      <dgm:prSet presAssocID="{2EF3D6A8-69C5-4AFE-8887-4B1E5EE45B0D}" presName="spaceRect" presStyleCnt="0"/>
      <dgm:spPr/>
    </dgm:pt>
    <dgm:pt modelId="{68820A93-946C-4D2F-A3C8-3042AA6A8C55}" type="pres">
      <dgm:prSet presAssocID="{2EF3D6A8-69C5-4AFE-8887-4B1E5EE45B0D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6704982A-674D-42F9-A1F3-0A6297F1BD25}" type="presOf" srcId="{C7823A52-1EC6-4727-AE6D-54E7825D0B32}" destId="{BD721DB6-F976-4ADE-82DB-26A7CF24A606}" srcOrd="0" destOrd="0" presId="urn:microsoft.com/office/officeart/2018/5/layout/IconCircleLabelList"/>
    <dgm:cxn modelId="{E3B20832-F691-4724-86FC-6C2D8D6C995A}" srcId="{C7823A52-1EC6-4727-AE6D-54E7825D0B32}" destId="{3243A888-5EF7-45F9-9B3F-55B82B2D3D9B}" srcOrd="0" destOrd="0" parTransId="{34BD3CD6-3329-4F7F-B1B0-2806BA1DD3C8}" sibTransId="{1C7B8BF9-ECED-47F0-94EF-5EBC538ED5BF}"/>
    <dgm:cxn modelId="{04B591D1-2175-4B35-B7B7-3452BC2D0EC5}" srcId="{C7823A52-1EC6-4727-AE6D-54E7825D0B32}" destId="{2EF3D6A8-69C5-4AFE-8887-4B1E5EE45B0D}" srcOrd="1" destOrd="0" parTransId="{9E576D38-F72C-4AA3-B720-02F83054915D}" sibTransId="{850784FF-86CE-4786-8AC0-AEA3FC375210}"/>
    <dgm:cxn modelId="{1E4243E7-3BE9-430B-B458-648734E64FF1}" type="presOf" srcId="{3243A888-5EF7-45F9-9B3F-55B82B2D3D9B}" destId="{5FF70D5B-EBEA-40D1-AB8B-4923F0092111}" srcOrd="0" destOrd="0" presId="urn:microsoft.com/office/officeart/2018/5/layout/IconCircleLabelList"/>
    <dgm:cxn modelId="{9E6D3CF6-24CA-4FF7-BBD8-690B09F7549E}" type="presOf" srcId="{2EF3D6A8-69C5-4AFE-8887-4B1E5EE45B0D}" destId="{68820A93-946C-4D2F-A3C8-3042AA6A8C55}" srcOrd="0" destOrd="0" presId="urn:microsoft.com/office/officeart/2018/5/layout/IconCircleLabelList"/>
    <dgm:cxn modelId="{C1DD21ED-3E7F-415A-8313-5607EF1FCA4C}" type="presParOf" srcId="{BD721DB6-F976-4ADE-82DB-26A7CF24A606}" destId="{20457CB3-1165-4660-B119-E239A2034B91}" srcOrd="0" destOrd="0" presId="urn:microsoft.com/office/officeart/2018/5/layout/IconCircleLabelList"/>
    <dgm:cxn modelId="{70DCEDD6-B5BF-4C51-A7B3-A255CA6835F7}" type="presParOf" srcId="{20457CB3-1165-4660-B119-E239A2034B91}" destId="{5DDB112A-3A0C-40D3-A504-55A4F48D9645}" srcOrd="0" destOrd="0" presId="urn:microsoft.com/office/officeart/2018/5/layout/IconCircleLabelList"/>
    <dgm:cxn modelId="{9020A34E-DC04-4AF3-A633-6FC663B49271}" type="presParOf" srcId="{20457CB3-1165-4660-B119-E239A2034B91}" destId="{376DEB30-55E6-46D5-B211-0AE8EFEDD456}" srcOrd="1" destOrd="0" presId="urn:microsoft.com/office/officeart/2018/5/layout/IconCircleLabelList"/>
    <dgm:cxn modelId="{8397BB84-A71D-47FA-B47B-C28152DFEA1D}" type="presParOf" srcId="{20457CB3-1165-4660-B119-E239A2034B91}" destId="{85CE13E1-86B6-4D42-A8B0-127DF5915B57}" srcOrd="2" destOrd="0" presId="urn:microsoft.com/office/officeart/2018/5/layout/IconCircleLabelList"/>
    <dgm:cxn modelId="{00485D5F-6E6B-4B28-86B1-F81ACD8DB71E}" type="presParOf" srcId="{20457CB3-1165-4660-B119-E239A2034B91}" destId="{5FF70D5B-EBEA-40D1-AB8B-4923F0092111}" srcOrd="3" destOrd="0" presId="urn:microsoft.com/office/officeart/2018/5/layout/IconCircleLabelList"/>
    <dgm:cxn modelId="{CDC66D45-FD42-41AB-BE93-0C6010F5E1F5}" type="presParOf" srcId="{BD721DB6-F976-4ADE-82DB-26A7CF24A606}" destId="{E421E3B2-F1BF-4FA6-9041-E34F2C5C7B4C}" srcOrd="1" destOrd="0" presId="urn:microsoft.com/office/officeart/2018/5/layout/IconCircleLabelList"/>
    <dgm:cxn modelId="{223DF707-E29B-41F3-BD6F-276588E7F4F4}" type="presParOf" srcId="{BD721DB6-F976-4ADE-82DB-26A7CF24A606}" destId="{35884DDC-42B6-4E1E-8E2C-6F966AC68D7B}" srcOrd="2" destOrd="0" presId="urn:microsoft.com/office/officeart/2018/5/layout/IconCircleLabelList"/>
    <dgm:cxn modelId="{106CFACB-2C8D-44AF-9EBA-21D9D69F1FBB}" type="presParOf" srcId="{35884DDC-42B6-4E1E-8E2C-6F966AC68D7B}" destId="{EE560510-29D9-4E8D-B08F-B71B541E99EB}" srcOrd="0" destOrd="0" presId="urn:microsoft.com/office/officeart/2018/5/layout/IconCircleLabelList"/>
    <dgm:cxn modelId="{8E810A75-E11B-45BD-9C57-D59D57618E89}" type="presParOf" srcId="{35884DDC-42B6-4E1E-8E2C-6F966AC68D7B}" destId="{0397ED74-0100-4A54-8B4A-FC7BF4277374}" srcOrd="1" destOrd="0" presId="urn:microsoft.com/office/officeart/2018/5/layout/IconCircleLabelList"/>
    <dgm:cxn modelId="{CC750BC1-7278-4EEE-A8C8-FD2655F684D0}" type="presParOf" srcId="{35884DDC-42B6-4E1E-8E2C-6F966AC68D7B}" destId="{B5A36CDD-310A-4B5E-B5E5-3A2E197DC596}" srcOrd="2" destOrd="0" presId="urn:microsoft.com/office/officeart/2018/5/layout/IconCircleLabelList"/>
    <dgm:cxn modelId="{EBBF6C6F-187C-4E88-8BED-F1A87957030E}" type="presParOf" srcId="{35884DDC-42B6-4E1E-8E2C-6F966AC68D7B}" destId="{68820A93-946C-4D2F-A3C8-3042AA6A8C55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ADE522-9CF5-4FCC-B28D-532F783C4B03}">
      <dsp:nvSpPr>
        <dsp:cNvPr id="0" name=""/>
        <dsp:cNvSpPr/>
      </dsp:nvSpPr>
      <dsp:spPr>
        <a:xfrm>
          <a:off x="973190" y="726768"/>
          <a:ext cx="1264141" cy="126414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218F2-327B-4D4B-B8DF-C0D53AAF9194}">
      <dsp:nvSpPr>
        <dsp:cNvPr id="0" name=""/>
        <dsp:cNvSpPr/>
      </dsp:nvSpPr>
      <dsp:spPr>
        <a:xfrm>
          <a:off x="1242597" y="996175"/>
          <a:ext cx="725326" cy="7253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715534-0A18-4C41-983B-ADD57E6734ED}">
      <dsp:nvSpPr>
        <dsp:cNvPr id="0" name=""/>
        <dsp:cNvSpPr/>
      </dsp:nvSpPr>
      <dsp:spPr>
        <a:xfrm>
          <a:off x="569079" y="2384658"/>
          <a:ext cx="2072362" cy="153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1400" kern="1200" dirty="0"/>
            <a:t>exportações para o exterior*</a:t>
          </a:r>
          <a:br>
            <a:rPr lang="pt-BR" sz="1400" kern="1200" dirty="0"/>
          </a:br>
          <a:endParaRPr lang="pt-BR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1400" kern="1200" dirty="0">
              <a:solidFill>
                <a:schemeClr val="tx1"/>
              </a:solidFill>
            </a:rPr>
            <a:t>Empresa comercial exportadora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br>
            <a:rPr lang="pt-BR" sz="1400" kern="1200" dirty="0"/>
          </a:br>
          <a:r>
            <a:rPr lang="pt-BR" sz="1400" kern="1200" dirty="0"/>
            <a:t>*</a:t>
          </a:r>
          <a:r>
            <a:rPr lang="pt-BR" sz="1400" kern="1200" dirty="0">
              <a:solidFill>
                <a:srgbClr val="FF0000"/>
              </a:solidFill>
            </a:rPr>
            <a:t>extração</a:t>
          </a:r>
        </a:p>
      </dsp:txBody>
      <dsp:txXfrm>
        <a:off x="569079" y="2384658"/>
        <a:ext cx="2072362" cy="1530000"/>
      </dsp:txXfrm>
    </dsp:sp>
    <dsp:sp modelId="{88709492-64AB-47EA-ABB0-9AC9E4FAFAA6}">
      <dsp:nvSpPr>
        <dsp:cNvPr id="0" name=""/>
        <dsp:cNvSpPr/>
      </dsp:nvSpPr>
      <dsp:spPr>
        <a:xfrm>
          <a:off x="3408216" y="726768"/>
          <a:ext cx="1264141" cy="126414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58258D-B9B0-40F0-8C78-218BCF0197A1}">
      <dsp:nvSpPr>
        <dsp:cNvPr id="0" name=""/>
        <dsp:cNvSpPr/>
      </dsp:nvSpPr>
      <dsp:spPr>
        <a:xfrm>
          <a:off x="3677623" y="996175"/>
          <a:ext cx="725326" cy="7253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5D14C7-29A0-46B5-B84C-305F2CD553A9}">
      <dsp:nvSpPr>
        <dsp:cNvPr id="0" name=""/>
        <dsp:cNvSpPr/>
      </dsp:nvSpPr>
      <dsp:spPr>
        <a:xfrm>
          <a:off x="3004105" y="2384658"/>
          <a:ext cx="2072362" cy="153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1400" kern="1200" dirty="0"/>
            <a:t>operações com energia elétrica e com telecomunicações</a:t>
          </a:r>
          <a:endParaRPr lang="en-US" sz="1400" kern="1200" dirty="0"/>
        </a:p>
      </dsp:txBody>
      <dsp:txXfrm>
        <a:off x="3004105" y="2384658"/>
        <a:ext cx="2072362" cy="1530000"/>
      </dsp:txXfrm>
    </dsp:sp>
    <dsp:sp modelId="{F9D2F592-6773-4427-A230-068A99A5BC0B}">
      <dsp:nvSpPr>
        <dsp:cNvPr id="0" name=""/>
        <dsp:cNvSpPr/>
      </dsp:nvSpPr>
      <dsp:spPr>
        <a:xfrm>
          <a:off x="5843242" y="726768"/>
          <a:ext cx="1264141" cy="126414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13EA01-93AD-479E-BC14-8FB389CB4669}">
      <dsp:nvSpPr>
        <dsp:cNvPr id="0" name=""/>
        <dsp:cNvSpPr/>
      </dsp:nvSpPr>
      <dsp:spPr>
        <a:xfrm>
          <a:off x="6112649" y="996175"/>
          <a:ext cx="725326" cy="7253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B9F5BB-1FB1-4DA1-B1DA-AFBE1F9FFF08}">
      <dsp:nvSpPr>
        <dsp:cNvPr id="0" name=""/>
        <dsp:cNvSpPr/>
      </dsp:nvSpPr>
      <dsp:spPr>
        <a:xfrm>
          <a:off x="5439131" y="2384658"/>
          <a:ext cx="2072362" cy="153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1400" kern="1200" dirty="0"/>
            <a:t>bens e serviços com redução em 60% da alíquota padrão do IBS e da CBS</a:t>
          </a:r>
          <a:endParaRPr lang="en-US" sz="1400" kern="1200" dirty="0"/>
        </a:p>
      </dsp:txBody>
      <dsp:txXfrm>
        <a:off x="5439131" y="2384658"/>
        <a:ext cx="2072362" cy="1530000"/>
      </dsp:txXfrm>
    </dsp:sp>
    <dsp:sp modelId="{E0FF1A88-6CFB-46AC-B8AD-19CC22F11BBD}">
      <dsp:nvSpPr>
        <dsp:cNvPr id="0" name=""/>
        <dsp:cNvSpPr/>
      </dsp:nvSpPr>
      <dsp:spPr>
        <a:xfrm>
          <a:off x="8278268" y="726768"/>
          <a:ext cx="1264141" cy="126414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F58487-8EAC-4999-9807-1D4FAE83ECBB}">
      <dsp:nvSpPr>
        <dsp:cNvPr id="0" name=""/>
        <dsp:cNvSpPr/>
      </dsp:nvSpPr>
      <dsp:spPr>
        <a:xfrm>
          <a:off x="8547675" y="996175"/>
          <a:ext cx="725326" cy="72532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1D4B85-CDA6-47C8-87E3-EA2A50DC232F}">
      <dsp:nvSpPr>
        <dsp:cNvPr id="0" name=""/>
        <dsp:cNvSpPr/>
      </dsp:nvSpPr>
      <dsp:spPr>
        <a:xfrm>
          <a:off x="7874157" y="2384658"/>
          <a:ext cx="2072362" cy="153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1400" kern="1200" dirty="0"/>
            <a:t>serviços de transporte público coletivo de passageiros rodoviário e metroviário de caráter urbano, semiurbano e metropolitano</a:t>
          </a:r>
          <a:endParaRPr lang="en-US" sz="1400" kern="1200" dirty="0"/>
        </a:p>
      </dsp:txBody>
      <dsp:txXfrm>
        <a:off x="7874157" y="2384658"/>
        <a:ext cx="2072362" cy="153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534894-AD7F-416D-8FE6-29BFA5B62856}">
      <dsp:nvSpPr>
        <dsp:cNvPr id="0" name=""/>
        <dsp:cNvSpPr/>
      </dsp:nvSpPr>
      <dsp:spPr>
        <a:xfrm>
          <a:off x="1320" y="0"/>
          <a:ext cx="5148659" cy="421213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1410" tIns="330200" rIns="401410" bIns="33020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Graduadas conforme critérios “verdes”</a:t>
          </a:r>
          <a:endParaRPr lang="en-US" sz="2200" kern="1200" dirty="0"/>
        </a:p>
      </dsp:txBody>
      <dsp:txXfrm>
        <a:off x="1320" y="1600610"/>
        <a:ext cx="5148659" cy="2527280"/>
      </dsp:txXfrm>
    </dsp:sp>
    <dsp:sp modelId="{7FC82CC3-29C5-41F5-8CC6-291FADFB5502}">
      <dsp:nvSpPr>
        <dsp:cNvPr id="0" name=""/>
        <dsp:cNvSpPr/>
      </dsp:nvSpPr>
      <dsp:spPr>
        <a:xfrm>
          <a:off x="1943829" y="421213"/>
          <a:ext cx="1263640" cy="126364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8518" tIns="12700" rIns="98518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2128885" y="606269"/>
        <a:ext cx="893528" cy="893528"/>
      </dsp:txXfrm>
    </dsp:sp>
    <dsp:sp modelId="{2E596DBE-C09F-46E2-B5B3-B7E7820D0C3E}">
      <dsp:nvSpPr>
        <dsp:cNvPr id="0" name=""/>
        <dsp:cNvSpPr/>
      </dsp:nvSpPr>
      <dsp:spPr>
        <a:xfrm>
          <a:off x="1320" y="4212062"/>
          <a:ext cx="5148659" cy="72"/>
        </a:xfrm>
        <a:prstGeom prst="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B89691-D538-46AD-B1BF-8948FDB0E6BA}">
      <dsp:nvSpPr>
        <dsp:cNvPr id="0" name=""/>
        <dsp:cNvSpPr/>
      </dsp:nvSpPr>
      <dsp:spPr>
        <a:xfrm>
          <a:off x="5664845" y="0"/>
          <a:ext cx="5148659" cy="4212134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1410" tIns="330200" rIns="401410" bIns="33020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Reduzida a zero para:</a:t>
          </a:r>
          <a:br>
            <a:rPr lang="pt-BR" sz="2200" kern="1200" dirty="0"/>
          </a:br>
          <a:br>
            <a:rPr lang="pt-BR" sz="2200" kern="1200" dirty="0"/>
          </a:br>
          <a:r>
            <a:rPr lang="pt-BR" sz="2200" kern="1200" dirty="0"/>
            <a:t>Motoristas profissionais</a:t>
          </a:r>
          <a:br>
            <a:rPr lang="pt-BR" sz="2200" kern="1200" dirty="0"/>
          </a:br>
          <a:br>
            <a:rPr lang="pt-BR" sz="2200" kern="1200" dirty="0"/>
          </a:br>
          <a:r>
            <a:rPr lang="pt-BR" sz="2200" kern="1200" dirty="0"/>
            <a:t>PCD, para veículo de valor não superior a R$ 200.000,00</a:t>
          </a:r>
          <a:endParaRPr lang="en-US" sz="2200" kern="1200" dirty="0"/>
        </a:p>
      </dsp:txBody>
      <dsp:txXfrm>
        <a:off x="5664845" y="1600610"/>
        <a:ext cx="5148659" cy="2527280"/>
      </dsp:txXfrm>
    </dsp:sp>
    <dsp:sp modelId="{82DA39C4-F818-48F9-9C3F-C3580EE4A060}">
      <dsp:nvSpPr>
        <dsp:cNvPr id="0" name=""/>
        <dsp:cNvSpPr/>
      </dsp:nvSpPr>
      <dsp:spPr>
        <a:xfrm>
          <a:off x="7607355" y="421213"/>
          <a:ext cx="1263640" cy="1263640"/>
        </a:xfrm>
        <a:prstGeom prst="ellips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8518" tIns="12700" rIns="98518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7792411" y="606269"/>
        <a:ext cx="893528" cy="893528"/>
      </dsp:txXfrm>
    </dsp:sp>
    <dsp:sp modelId="{FA2BA475-5088-4411-976C-D8C1A867E2B5}">
      <dsp:nvSpPr>
        <dsp:cNvPr id="0" name=""/>
        <dsp:cNvSpPr/>
      </dsp:nvSpPr>
      <dsp:spPr>
        <a:xfrm>
          <a:off x="5664845" y="4212062"/>
          <a:ext cx="5148659" cy="72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DB112A-3A0C-40D3-A504-55A4F48D9645}">
      <dsp:nvSpPr>
        <dsp:cNvPr id="0" name=""/>
        <dsp:cNvSpPr/>
      </dsp:nvSpPr>
      <dsp:spPr>
        <a:xfrm>
          <a:off x="2250914" y="436162"/>
          <a:ext cx="2196000" cy="2196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6DEB30-55E6-46D5-B211-0AE8EFEDD456}">
      <dsp:nvSpPr>
        <dsp:cNvPr id="0" name=""/>
        <dsp:cNvSpPr/>
      </dsp:nvSpPr>
      <dsp:spPr>
        <a:xfrm>
          <a:off x="2718914" y="904162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F70D5B-EBEA-40D1-AB8B-4923F0092111}">
      <dsp:nvSpPr>
        <dsp:cNvPr id="0" name=""/>
        <dsp:cNvSpPr/>
      </dsp:nvSpPr>
      <dsp:spPr>
        <a:xfrm>
          <a:off x="1548914" y="3316162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1700" kern="1200"/>
            <a:t>Iates com motor</a:t>
          </a:r>
          <a:endParaRPr lang="en-US" sz="1700" kern="1200"/>
        </a:p>
      </dsp:txBody>
      <dsp:txXfrm>
        <a:off x="1548914" y="3316162"/>
        <a:ext cx="3600000" cy="720000"/>
      </dsp:txXfrm>
    </dsp:sp>
    <dsp:sp modelId="{EE560510-29D9-4E8D-B08F-B71B541E99EB}">
      <dsp:nvSpPr>
        <dsp:cNvPr id="0" name=""/>
        <dsp:cNvSpPr/>
      </dsp:nvSpPr>
      <dsp:spPr>
        <a:xfrm>
          <a:off x="6480914" y="436162"/>
          <a:ext cx="2196000" cy="2196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97ED74-0100-4A54-8B4A-FC7BF4277374}">
      <dsp:nvSpPr>
        <dsp:cNvPr id="0" name=""/>
        <dsp:cNvSpPr/>
      </dsp:nvSpPr>
      <dsp:spPr>
        <a:xfrm>
          <a:off x="6948914" y="904162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820A93-946C-4D2F-A3C8-3042AA6A8C55}">
      <dsp:nvSpPr>
        <dsp:cNvPr id="0" name=""/>
        <dsp:cNvSpPr/>
      </dsp:nvSpPr>
      <dsp:spPr>
        <a:xfrm>
          <a:off x="5778914" y="3316162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1700" kern="1200" dirty="0"/>
            <a:t>Aeronaves da Posição 8802 da NCM, excetuados os VEÍCULOS ESPACIAIS</a:t>
          </a:r>
          <a:endParaRPr lang="en-US" sz="1700" kern="1200" dirty="0"/>
        </a:p>
      </dsp:txBody>
      <dsp:txXfrm>
        <a:off x="5778914" y="3316162"/>
        <a:ext cx="36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2676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0" cy="502676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r">
              <a:defRPr sz="1200"/>
            </a:lvl1pPr>
          </a:lstStyle>
          <a:p>
            <a:fld id="{FDF0CB86-227E-4FE3-870D-62CDBAD2D032}" type="datetimeFigureOut">
              <a:rPr lang="pt-BR" smtClean="0"/>
              <a:t>13/08/2024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25475" y="1252538"/>
            <a:ext cx="563721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7" tIns="46218" rIns="92437" bIns="46218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8817" y="4821505"/>
            <a:ext cx="5510530" cy="3944869"/>
          </a:xfrm>
          <a:prstGeom prst="rect">
            <a:avLst/>
          </a:prstGeom>
        </p:spPr>
        <p:txBody>
          <a:bodyPr vert="horz" lIns="92437" tIns="46218" rIns="92437" bIns="46218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516040"/>
            <a:ext cx="2984870" cy="502675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01699" y="9516040"/>
            <a:ext cx="2984870" cy="502675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r">
              <a:defRPr sz="1200"/>
            </a:lvl1pPr>
          </a:lstStyle>
          <a:p>
            <a:fld id="{6AFA11E4-7F15-470B-ABEF-01E0898280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8870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A11E4-7F15-470B-ABEF-01E089828040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9860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A11E4-7F15-470B-ABEF-01E089828040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9844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ntendo Logotipo&#10;&#10;Descrição gerada automaticamente">
            <a:extLst>
              <a:ext uri="{FF2B5EF4-FFF2-40B4-BE49-F238E27FC236}">
                <a16:creationId xmlns:a16="http://schemas.microsoft.com/office/drawing/2014/main" id="{4B91FB05-3306-1993-249F-657EEDB451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6160" y="-1201479"/>
            <a:ext cx="121920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825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9467"/>
            <a:ext cx="10515600" cy="1413934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947333"/>
            <a:ext cx="10515600" cy="464142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780107"/>
            <a:ext cx="2743200" cy="389467"/>
          </a:xfrm>
          <a:prstGeom prst="rect">
            <a:avLst/>
          </a:prstGeom>
        </p:spPr>
        <p:txBody>
          <a:bodyPr/>
          <a:lstStyle/>
          <a:p>
            <a:fld id="{FA467C8B-162A-4605-AE07-022FCE7BB01F}" type="datetimeFigureOut">
              <a:rPr lang="pt-BR" smtClean="0"/>
              <a:t>13/08/2024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780107"/>
            <a:ext cx="4114800" cy="389467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780107"/>
            <a:ext cx="2743200" cy="389467"/>
          </a:xfrm>
          <a:prstGeom prst="rect">
            <a:avLst/>
          </a:prstGeom>
        </p:spPr>
        <p:txBody>
          <a:bodyPr/>
          <a:lstStyle/>
          <a:p>
            <a:fld id="{230E7E40-997D-4813-B960-7FC819D00B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9663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89467"/>
            <a:ext cx="2628900" cy="6199294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89467"/>
            <a:ext cx="7734300" cy="619929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780107"/>
            <a:ext cx="2743200" cy="389467"/>
          </a:xfrm>
          <a:prstGeom prst="rect">
            <a:avLst/>
          </a:prstGeom>
        </p:spPr>
        <p:txBody>
          <a:bodyPr/>
          <a:lstStyle/>
          <a:p>
            <a:fld id="{FA467C8B-162A-4605-AE07-022FCE7BB01F}" type="datetimeFigureOut">
              <a:rPr lang="pt-BR" smtClean="0"/>
              <a:t>13/08/2024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780107"/>
            <a:ext cx="4114800" cy="389467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780107"/>
            <a:ext cx="2743200" cy="389467"/>
          </a:xfrm>
          <a:prstGeom prst="rect">
            <a:avLst/>
          </a:prstGeom>
        </p:spPr>
        <p:txBody>
          <a:bodyPr/>
          <a:lstStyle/>
          <a:p>
            <a:fld id="{230E7E40-997D-4813-B960-7FC819D00B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5927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21-4F8D-4661-BBF4-F997E8D989BD}" type="datetimeFigureOut">
              <a:rPr lang="pt-BR" smtClean="0"/>
              <a:t>13/08/2024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9852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Gráfico, Gráfico de cascata&#10;&#10;Descrição gerada automaticamente">
            <a:extLst>
              <a:ext uri="{FF2B5EF4-FFF2-40B4-BE49-F238E27FC236}">
                <a16:creationId xmlns:a16="http://schemas.microsoft.com/office/drawing/2014/main" id="{0DE52E40-EA47-202A-BF74-74C0972277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0467" y="-2498651"/>
            <a:ext cx="12192001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175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Gráfico, Gráfico de cascata&#10;&#10;Descrição gerada automaticamente">
            <a:extLst>
              <a:ext uri="{FF2B5EF4-FFF2-40B4-BE49-F238E27FC236}">
                <a16:creationId xmlns:a16="http://schemas.microsoft.com/office/drawing/2014/main" id="{409F1604-2CE3-F1E0-B634-99A4767DD5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56801" y="-1509824"/>
            <a:ext cx="121920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303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47333"/>
            <a:ext cx="5181600" cy="46414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47333"/>
            <a:ext cx="5181600" cy="46414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780107"/>
            <a:ext cx="2743200" cy="389467"/>
          </a:xfrm>
          <a:prstGeom prst="rect">
            <a:avLst/>
          </a:prstGeom>
        </p:spPr>
        <p:txBody>
          <a:bodyPr/>
          <a:lstStyle/>
          <a:p>
            <a:fld id="{FA467C8B-162A-4605-AE07-022FCE7BB01F}" type="datetimeFigureOut">
              <a:rPr lang="pt-BR" smtClean="0"/>
              <a:t>13/08/2024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780107"/>
            <a:ext cx="4114800" cy="389467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780107"/>
            <a:ext cx="2743200" cy="389467"/>
          </a:xfrm>
          <a:prstGeom prst="rect">
            <a:avLst/>
          </a:prstGeom>
        </p:spPr>
        <p:txBody>
          <a:bodyPr/>
          <a:lstStyle/>
          <a:p>
            <a:fld id="{230E7E40-997D-4813-B960-7FC819D00B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4357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89467"/>
            <a:ext cx="10515600" cy="1413934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793241"/>
            <a:ext cx="5157787" cy="87883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672080"/>
            <a:ext cx="5157787" cy="39302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793241"/>
            <a:ext cx="5183188" cy="87883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672080"/>
            <a:ext cx="5183188" cy="39302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780107"/>
            <a:ext cx="2743200" cy="389467"/>
          </a:xfrm>
          <a:prstGeom prst="rect">
            <a:avLst/>
          </a:prstGeom>
        </p:spPr>
        <p:txBody>
          <a:bodyPr/>
          <a:lstStyle/>
          <a:p>
            <a:fld id="{FA467C8B-162A-4605-AE07-022FCE7BB01F}" type="datetimeFigureOut">
              <a:rPr lang="pt-BR" smtClean="0"/>
              <a:t>13/08/2024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780107"/>
            <a:ext cx="4114800" cy="389467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780107"/>
            <a:ext cx="2743200" cy="389467"/>
          </a:xfrm>
          <a:prstGeom prst="rect">
            <a:avLst/>
          </a:prstGeom>
        </p:spPr>
        <p:txBody>
          <a:bodyPr/>
          <a:lstStyle/>
          <a:p>
            <a:fld id="{230E7E40-997D-4813-B960-7FC819D00B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8444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9467"/>
            <a:ext cx="10515600" cy="1413934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780107"/>
            <a:ext cx="2743200" cy="389467"/>
          </a:xfrm>
          <a:prstGeom prst="rect">
            <a:avLst/>
          </a:prstGeom>
        </p:spPr>
        <p:txBody>
          <a:bodyPr/>
          <a:lstStyle/>
          <a:p>
            <a:fld id="{FA467C8B-162A-4605-AE07-022FCE7BB01F}" type="datetimeFigureOut">
              <a:rPr lang="pt-BR" smtClean="0"/>
              <a:t>13/08/2024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780107"/>
            <a:ext cx="4114800" cy="389467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780107"/>
            <a:ext cx="2743200" cy="389467"/>
          </a:xfrm>
          <a:prstGeom prst="rect">
            <a:avLst/>
          </a:prstGeom>
        </p:spPr>
        <p:txBody>
          <a:bodyPr/>
          <a:lstStyle/>
          <a:p>
            <a:fld id="{230E7E40-997D-4813-B960-7FC819D00B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009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780107"/>
            <a:ext cx="2743200" cy="389467"/>
          </a:xfrm>
          <a:prstGeom prst="rect">
            <a:avLst/>
          </a:prstGeom>
        </p:spPr>
        <p:txBody>
          <a:bodyPr/>
          <a:lstStyle/>
          <a:p>
            <a:fld id="{FA467C8B-162A-4605-AE07-022FCE7BB01F}" type="datetimeFigureOut">
              <a:rPr lang="pt-BR" smtClean="0"/>
              <a:t>13/08/2024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780107"/>
            <a:ext cx="4114800" cy="389467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780107"/>
            <a:ext cx="2743200" cy="389467"/>
          </a:xfrm>
          <a:prstGeom prst="rect">
            <a:avLst/>
          </a:prstGeom>
        </p:spPr>
        <p:txBody>
          <a:bodyPr/>
          <a:lstStyle/>
          <a:p>
            <a:fld id="{230E7E40-997D-4813-B960-7FC819D00B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1518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87680"/>
            <a:ext cx="3932237" cy="170688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053254"/>
            <a:ext cx="6172200" cy="519853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194560"/>
            <a:ext cx="3932237" cy="40656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780107"/>
            <a:ext cx="2743200" cy="389467"/>
          </a:xfrm>
          <a:prstGeom prst="rect">
            <a:avLst/>
          </a:prstGeom>
        </p:spPr>
        <p:txBody>
          <a:bodyPr/>
          <a:lstStyle/>
          <a:p>
            <a:fld id="{FA467C8B-162A-4605-AE07-022FCE7BB01F}" type="datetimeFigureOut">
              <a:rPr lang="pt-BR" smtClean="0"/>
              <a:t>13/08/2024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780107"/>
            <a:ext cx="4114800" cy="389467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780107"/>
            <a:ext cx="2743200" cy="389467"/>
          </a:xfrm>
          <a:prstGeom prst="rect">
            <a:avLst/>
          </a:prstGeom>
        </p:spPr>
        <p:txBody>
          <a:bodyPr/>
          <a:lstStyle/>
          <a:p>
            <a:fld id="{230E7E40-997D-4813-B960-7FC819D00B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9908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87680"/>
            <a:ext cx="3932237" cy="170688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053254"/>
            <a:ext cx="6172200" cy="519853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194560"/>
            <a:ext cx="3932237" cy="40656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780107"/>
            <a:ext cx="2743200" cy="389467"/>
          </a:xfrm>
          <a:prstGeom prst="rect">
            <a:avLst/>
          </a:prstGeom>
        </p:spPr>
        <p:txBody>
          <a:bodyPr/>
          <a:lstStyle/>
          <a:p>
            <a:fld id="{FA467C8B-162A-4605-AE07-022FCE7BB01F}" type="datetimeFigureOut">
              <a:rPr lang="pt-BR" smtClean="0"/>
              <a:t>13/08/2024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780107"/>
            <a:ext cx="4114800" cy="389467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780107"/>
            <a:ext cx="2743200" cy="389467"/>
          </a:xfrm>
          <a:prstGeom prst="rect">
            <a:avLst/>
          </a:prstGeom>
        </p:spPr>
        <p:txBody>
          <a:bodyPr/>
          <a:lstStyle/>
          <a:p>
            <a:fld id="{230E7E40-997D-4813-B960-7FC819D00B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8328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8982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Imagem 43" descr="Close de degustação de cervejas">
            <a:extLst>
              <a:ext uri="{FF2B5EF4-FFF2-40B4-BE49-F238E27FC236}">
                <a16:creationId xmlns:a16="http://schemas.microsoft.com/office/drawing/2014/main" id="{4BB277C9-1A68-A1D3-BCF2-8FC1A6667F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9" b="4688"/>
          <a:stretch/>
        </p:blipFill>
        <p:spPr>
          <a:xfrm>
            <a:off x="20" y="-8126"/>
            <a:ext cx="12191979" cy="7346520"/>
          </a:xfrm>
          <a:prstGeom prst="rect">
            <a:avLst/>
          </a:prstGeom>
        </p:spPr>
      </p:pic>
      <p:sp>
        <p:nvSpPr>
          <p:cNvPr id="68" name="Rectangle 70">
            <a:extLst>
              <a:ext uri="{FF2B5EF4-FFF2-40B4-BE49-F238E27FC236}">
                <a16:creationId xmlns:a16="http://schemas.microsoft.com/office/drawing/2014/main" id="{4D60F200-5EB0-B223-2439-C96C67F0F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8128"/>
            <a:ext cx="5566593" cy="7346521"/>
          </a:xfrm>
          <a:prstGeom prst="rect">
            <a:avLst/>
          </a:prstGeom>
          <a:gradFill flip="none" rotWithShape="1">
            <a:gsLst>
              <a:gs pos="21000">
                <a:srgbClr val="000000">
                  <a:alpha val="62000"/>
                </a:srgbClr>
              </a:gs>
              <a:gs pos="100000">
                <a:srgbClr val="000000">
                  <a:alpha val="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72">
            <a:extLst>
              <a:ext uri="{FF2B5EF4-FFF2-40B4-BE49-F238E27FC236}">
                <a16:creationId xmlns:a16="http://schemas.microsoft.com/office/drawing/2014/main" id="{74067CD3-146F-6228-E362-39AA720C2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093021" y="1084885"/>
            <a:ext cx="7346523" cy="516047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91000"/>
                </a:schemeClr>
              </a:gs>
              <a:gs pos="83000">
                <a:schemeClr val="accent5">
                  <a:alpha val="0"/>
                </a:schemeClr>
              </a:gs>
            </a:gsLst>
            <a:lin ang="51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71C7E5C-A0F8-E9FA-56DB-31A257FD4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-8157"/>
            <a:ext cx="2079513" cy="7323355"/>
          </a:xfrm>
          <a:prstGeom prst="rect">
            <a:avLst/>
          </a:prstGeom>
          <a:gradFill flip="none" rotWithShape="1">
            <a:gsLst>
              <a:gs pos="5000">
                <a:schemeClr val="accent5"/>
              </a:gs>
              <a:gs pos="49000">
                <a:schemeClr val="accent5">
                  <a:alpha val="0"/>
                </a:schemeClr>
              </a:gs>
            </a:gsLst>
            <a:lin ang="21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3F70A3C-4474-2A39-470C-FD55A8837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7706777" y="3273345"/>
            <a:ext cx="4504659" cy="4041855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60000">
                <a:schemeClr val="accent5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BAC3F7D4-9613-0E1F-901C-98FE831DE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8774557" y="-6917"/>
            <a:ext cx="3427160" cy="7338394"/>
          </a:xfrm>
          <a:prstGeom prst="rect">
            <a:avLst/>
          </a:prstGeom>
          <a:gradFill flip="none" rotWithShape="1">
            <a:gsLst>
              <a:gs pos="5000">
                <a:schemeClr val="accent2"/>
              </a:gs>
              <a:gs pos="49000">
                <a:schemeClr val="accent5">
                  <a:lumMod val="60000"/>
                  <a:lumOff val="40000"/>
                  <a:alpha val="0"/>
                </a:scheme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AFD5167C-AF48-26F0-7A9F-3F76433748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41971" y="-725598"/>
            <a:ext cx="3927492" cy="12211438"/>
          </a:xfrm>
          <a:prstGeom prst="rect">
            <a:avLst/>
          </a:prstGeom>
          <a:gradFill>
            <a:gsLst>
              <a:gs pos="0">
                <a:schemeClr val="accent5"/>
              </a:gs>
              <a:gs pos="65000">
                <a:schemeClr val="accent2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7B30A01-FCA8-86A5-A840-C32A3BE2E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6" y="-8148"/>
            <a:ext cx="4879823" cy="7346530"/>
          </a:xfrm>
          <a:prstGeom prst="rect">
            <a:avLst/>
          </a:prstGeom>
          <a:gradFill>
            <a:gsLst>
              <a:gs pos="0">
                <a:schemeClr val="accent2">
                  <a:alpha val="70000"/>
                </a:schemeClr>
              </a:gs>
              <a:gs pos="44000">
                <a:schemeClr val="accent5">
                  <a:lumMod val="60000"/>
                  <a:lumOff val="40000"/>
                  <a:alpha val="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837C127-C0AE-04AA-A0E1-A7ECF96D7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38" y="1094536"/>
            <a:ext cx="5360759" cy="356667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 err="1">
                <a:solidFill>
                  <a:srgbClr val="FFFFFF"/>
                </a:solidFill>
              </a:rPr>
              <a:t>Imposto</a:t>
            </a:r>
            <a:r>
              <a:rPr lang="en-US" sz="5400" dirty="0">
                <a:solidFill>
                  <a:srgbClr val="FFFFFF"/>
                </a:solidFill>
              </a:rPr>
              <a:t> </a:t>
            </a:r>
            <a:r>
              <a:rPr lang="en-US" sz="5400" dirty="0" err="1">
                <a:solidFill>
                  <a:srgbClr val="FFFFFF"/>
                </a:solidFill>
              </a:rPr>
              <a:t>Seletivo</a:t>
            </a:r>
            <a:endParaRPr lang="en-US" sz="5400" dirty="0">
              <a:solidFill>
                <a:srgbClr val="FFFFFF"/>
              </a:solidFill>
            </a:endParaRPr>
          </a:p>
        </p:txBody>
      </p:sp>
      <p:grpSp>
        <p:nvGrpSpPr>
          <p:cNvPr id="54" name="Agrupar 53">
            <a:extLst>
              <a:ext uri="{FF2B5EF4-FFF2-40B4-BE49-F238E27FC236}">
                <a16:creationId xmlns:a16="http://schemas.microsoft.com/office/drawing/2014/main" id="{770BCA46-8318-B164-4A38-644EA53EF7A0}"/>
              </a:ext>
            </a:extLst>
          </p:cNvPr>
          <p:cNvGrpSpPr/>
          <p:nvPr/>
        </p:nvGrpSpPr>
        <p:grpSpPr>
          <a:xfrm>
            <a:off x="7256210" y="6518153"/>
            <a:ext cx="4891631" cy="825416"/>
            <a:chOff x="3266102" y="4914984"/>
            <a:chExt cx="4891631" cy="825416"/>
          </a:xfrm>
        </p:grpSpPr>
        <p:pic>
          <p:nvPicPr>
            <p:cNvPr id="56" name="Picture 2" descr="D:\OneDrive - mtegovbr\Materiais de uso comum\ID Visual Novo Governo - 2023\Marca dos Ministérios\Logo Ministérios -_Horizontal - MF e Gov.png">
              <a:extLst>
                <a:ext uri="{FF2B5EF4-FFF2-40B4-BE49-F238E27FC236}">
                  <a16:creationId xmlns:a16="http://schemas.microsoft.com/office/drawing/2014/main" id="{A7F9C1A7-0EA5-2317-271E-FE51CEB3D0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5584" y="4914984"/>
              <a:ext cx="2812149" cy="825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20">
              <a:extLst>
                <a:ext uri="{FF2B5EF4-FFF2-40B4-BE49-F238E27FC236}">
                  <a16:creationId xmlns:a16="http://schemas.microsoft.com/office/drawing/2014/main" id="{E8BCAA4C-135B-F688-08C6-E567966D59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6102" y="5091154"/>
              <a:ext cx="1984375" cy="47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5827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99E4C7-FF40-9BED-72F7-0E885066C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557" y="1213905"/>
            <a:ext cx="5444382" cy="14959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/>
              <a:t>Bens </a:t>
            </a:r>
            <a:r>
              <a:rPr lang="en-US" sz="4000" dirty="0" err="1"/>
              <a:t>minerais</a:t>
            </a:r>
            <a:r>
              <a:rPr lang="en-US" sz="4000" dirty="0"/>
              <a:t> </a:t>
            </a:r>
            <a:r>
              <a:rPr lang="en-US" sz="4000" dirty="0" err="1"/>
              <a:t>extraídos</a:t>
            </a:r>
            <a:endParaRPr lang="en-US"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BD65D1-5348-C873-B3CA-797A86DFDB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52" r="41939"/>
          <a:stretch/>
        </p:blipFill>
        <p:spPr>
          <a:xfrm>
            <a:off x="-1" y="10"/>
            <a:ext cx="5151179" cy="731519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929222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>
            <a:extLst>
              <a:ext uri="{FF2B5EF4-FFF2-40B4-BE49-F238E27FC236}">
                <a16:creationId xmlns:a16="http://schemas.microsoft.com/office/drawing/2014/main" id="{5F7339D8-B70C-9893-571C-F7FC41F2B63E}"/>
              </a:ext>
            </a:extLst>
          </p:cNvPr>
          <p:cNvSpPr txBox="1"/>
          <p:nvPr/>
        </p:nvSpPr>
        <p:spPr>
          <a:xfrm>
            <a:off x="5868557" y="2721254"/>
            <a:ext cx="5444382" cy="38306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/>
              <a:t>Minério</a:t>
            </a:r>
            <a:r>
              <a:rPr lang="en-US" sz="2800" dirty="0"/>
              <a:t> de ferro, </a:t>
            </a:r>
            <a:r>
              <a:rPr lang="en-US" sz="2800" dirty="0" err="1"/>
              <a:t>petróleo</a:t>
            </a:r>
            <a:r>
              <a:rPr lang="en-US" sz="2800" dirty="0"/>
              <a:t>, </a:t>
            </a:r>
            <a:r>
              <a:rPr lang="en-US" sz="2800" dirty="0" err="1"/>
              <a:t>gás</a:t>
            </a:r>
            <a:r>
              <a:rPr lang="en-US" sz="2800" dirty="0"/>
              <a:t> natural 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/>
              <a:t>Alíquota</a:t>
            </a:r>
            <a:r>
              <a:rPr lang="en-US" sz="2800" dirty="0"/>
              <a:t> </a:t>
            </a:r>
            <a:r>
              <a:rPr lang="en-US" sz="2800" dirty="0" err="1"/>
              <a:t>máxima</a:t>
            </a:r>
            <a:r>
              <a:rPr lang="en-US" sz="2800" dirty="0"/>
              <a:t> de 0,25%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/>
              <a:t>Redução</a:t>
            </a:r>
            <a:r>
              <a:rPr lang="en-US" sz="2800" dirty="0"/>
              <a:t> a zero da </a:t>
            </a:r>
            <a:r>
              <a:rPr lang="en-US" sz="2800" dirty="0" err="1"/>
              <a:t>alíquota</a:t>
            </a:r>
            <a:r>
              <a:rPr lang="en-US" sz="2800" dirty="0"/>
              <a:t> para o </a:t>
            </a:r>
            <a:r>
              <a:rPr lang="en-US" sz="2800" dirty="0" err="1"/>
              <a:t>gás</a:t>
            </a:r>
            <a:r>
              <a:rPr lang="en-US" sz="2800" dirty="0"/>
              <a:t> natural </a:t>
            </a:r>
            <a:r>
              <a:rPr lang="en-US" sz="2800" dirty="0" err="1"/>
              <a:t>utilizado</a:t>
            </a:r>
            <a:r>
              <a:rPr lang="en-US" sz="2800" dirty="0"/>
              <a:t> </a:t>
            </a:r>
            <a:r>
              <a:rPr lang="en-US" sz="2800" dirty="0" err="1"/>
              <a:t>como</a:t>
            </a:r>
            <a:r>
              <a:rPr lang="en-US" sz="2800" dirty="0"/>
              <a:t> </a:t>
            </a:r>
            <a:r>
              <a:rPr lang="en-US" sz="2800" dirty="0" err="1"/>
              <a:t>insumo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processo</a:t>
            </a:r>
            <a:r>
              <a:rPr lang="en-US" sz="2800" dirty="0"/>
              <a:t> industrial</a:t>
            </a: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E46B29AE-3E20-BFAC-D48D-C25D5E20F908}"/>
              </a:ext>
            </a:extLst>
          </p:cNvPr>
          <p:cNvGrpSpPr/>
          <p:nvPr/>
        </p:nvGrpSpPr>
        <p:grpSpPr>
          <a:xfrm>
            <a:off x="7256210" y="6518153"/>
            <a:ext cx="4891631" cy="825416"/>
            <a:chOff x="3266102" y="4914984"/>
            <a:chExt cx="4891631" cy="825416"/>
          </a:xfrm>
        </p:grpSpPr>
        <p:pic>
          <p:nvPicPr>
            <p:cNvPr id="10" name="Picture 2" descr="D:\OneDrive - mtegovbr\Materiais de uso comum\ID Visual Novo Governo - 2023\Marca dos Ministérios\Logo Ministérios -_Horizontal - MF e Gov.png">
              <a:extLst>
                <a:ext uri="{FF2B5EF4-FFF2-40B4-BE49-F238E27FC236}">
                  <a16:creationId xmlns:a16="http://schemas.microsoft.com/office/drawing/2014/main" id="{46962742-42A2-FB99-C71C-B020C91F6E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5584" y="4914984"/>
              <a:ext cx="2812149" cy="825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85B86DA-180C-08F9-DDCB-DDF8D1E2BD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6102" y="5091154"/>
              <a:ext cx="1984375" cy="47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47694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7315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681018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681506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255229" y="-5255230"/>
            <a:ext cx="1681542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EC5B38B-941E-68F0-A162-ED7A098D7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72122"/>
            <a:ext cx="10044023" cy="9362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Embarcações e aeronaves</a:t>
            </a:r>
          </a:p>
        </p:txBody>
      </p:sp>
      <p:graphicFrame>
        <p:nvGraphicFramePr>
          <p:cNvPr id="26" name="CaixaDeTexto 2">
            <a:extLst>
              <a:ext uri="{FF2B5EF4-FFF2-40B4-BE49-F238E27FC236}">
                <a16:creationId xmlns:a16="http://schemas.microsoft.com/office/drawing/2014/main" id="{EE8A60C4-CFC1-F844-DE31-F6C02BCE97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8450661"/>
              </p:ext>
            </p:extLst>
          </p:nvPr>
        </p:nvGraphicFramePr>
        <p:xfrm>
          <a:off x="644056" y="2253417"/>
          <a:ext cx="10927829" cy="4472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Agrupar 3">
            <a:extLst>
              <a:ext uri="{FF2B5EF4-FFF2-40B4-BE49-F238E27FC236}">
                <a16:creationId xmlns:a16="http://schemas.microsoft.com/office/drawing/2014/main" id="{CC2B249A-F2EC-C9A6-F327-61161FC09969}"/>
              </a:ext>
            </a:extLst>
          </p:cNvPr>
          <p:cNvGrpSpPr/>
          <p:nvPr/>
        </p:nvGrpSpPr>
        <p:grpSpPr>
          <a:xfrm>
            <a:off x="7256210" y="6518153"/>
            <a:ext cx="4891631" cy="825416"/>
            <a:chOff x="3266102" y="4914984"/>
            <a:chExt cx="4891631" cy="825416"/>
          </a:xfrm>
        </p:grpSpPr>
        <p:pic>
          <p:nvPicPr>
            <p:cNvPr id="6" name="Picture 2" descr="D:\OneDrive - mtegovbr\Materiais de uso comum\ID Visual Novo Governo - 2023\Marca dos Ministérios\Logo Ministérios -_Horizontal - MF e Gov.png">
              <a:extLst>
                <a:ext uri="{FF2B5EF4-FFF2-40B4-BE49-F238E27FC236}">
                  <a16:creationId xmlns:a16="http://schemas.microsoft.com/office/drawing/2014/main" id="{7E317A78-F378-734D-1574-94FD25EA18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5584" y="4914984"/>
              <a:ext cx="2812149" cy="825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0">
              <a:extLst>
                <a:ext uri="{FF2B5EF4-FFF2-40B4-BE49-F238E27FC236}">
                  <a16:creationId xmlns:a16="http://schemas.microsoft.com/office/drawing/2014/main" id="{DB59B82E-C855-BA43-98D5-59A913475D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6102" y="5091154"/>
              <a:ext cx="1984375" cy="47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917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DDA8CE9-E0A6-4FF2-823D-D0860760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7315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195564-33B9-434B-9641-764F5905A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731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18C537-E336-47C4-836B-C342A230F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52475" y="1"/>
            <a:ext cx="4262009" cy="2776281"/>
            <a:chOff x="6867015" y="-1"/>
            <a:chExt cx="5324985" cy="3251912"/>
          </a:xfrm>
          <a:solidFill>
            <a:schemeClr val="accent5">
              <a:alpha val="5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81F97D2-9A0D-4CA5-B9AF-27B558BCF1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678A47C-892D-47C9-A5D8-F8860B1B05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9E8FDFA-59ED-4D6F-BA20-10CDF8436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958D9A5-8003-4D92-8C05-787C630F75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A1259D8-0C3A-4069-A22F-537BBBB61A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60995" y="66508"/>
            <a:ext cx="6028697" cy="7248692"/>
            <a:chOff x="6160995" y="62352"/>
            <a:chExt cx="6028697" cy="6795648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90700B4-CEB5-450F-9EA7-95E355B503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82080" y="81632"/>
              <a:ext cx="6007612" cy="6776368"/>
            </a:xfrm>
            <a:custGeom>
              <a:avLst/>
              <a:gdLst>
                <a:gd name="connsiteX0" fmla="*/ 4493599 w 6007612"/>
                <a:gd name="connsiteY0" fmla="*/ 0 h 6797829"/>
                <a:gd name="connsiteX1" fmla="*/ 5981837 w 6007612"/>
                <a:gd name="connsiteY1" fmla="*/ 314220 h 6797829"/>
                <a:gd name="connsiteX2" fmla="*/ 6007612 w 6007612"/>
                <a:gd name="connsiteY2" fmla="*/ 327088 h 6797829"/>
                <a:gd name="connsiteX3" fmla="*/ 6007612 w 6007612"/>
                <a:gd name="connsiteY3" fmla="*/ 1316637 h 6797829"/>
                <a:gd name="connsiteX4" fmla="*/ 5852405 w 6007612"/>
                <a:gd name="connsiteY4" fmla="*/ 1209899 h 6797829"/>
                <a:gd name="connsiteX5" fmla="*/ 5622498 w 6007612"/>
                <a:gd name="connsiteY5" fmla="*/ 1086619 h 6797829"/>
                <a:gd name="connsiteX6" fmla="*/ 4493032 w 6007612"/>
                <a:gd name="connsiteY6" fmla="*/ 851533 h 6797829"/>
                <a:gd name="connsiteX7" fmla="*/ 3155579 w 6007612"/>
                <a:gd name="connsiteY7" fmla="*/ 1108326 h 6797829"/>
                <a:gd name="connsiteX8" fmla="*/ 1963832 w 6007612"/>
                <a:gd name="connsiteY8" fmla="*/ 1817700 h 6797829"/>
                <a:gd name="connsiteX9" fmla="*/ 1144646 w 6007612"/>
                <a:gd name="connsiteY9" fmla="*/ 2832814 h 6797829"/>
                <a:gd name="connsiteX10" fmla="*/ 851249 w 6007612"/>
                <a:gd name="connsiteY10" fmla="*/ 3998599 h 6797829"/>
                <a:gd name="connsiteX11" fmla="*/ 1336319 w 6007612"/>
                <a:gd name="connsiteY11" fmla="*/ 5057837 h 6797829"/>
                <a:gd name="connsiteX12" fmla="*/ 1597084 w 6007612"/>
                <a:gd name="connsiteY12" fmla="*/ 5424583 h 6797829"/>
                <a:gd name="connsiteX13" fmla="*/ 2591910 w 6007612"/>
                <a:gd name="connsiteY13" fmla="*/ 6440122 h 6797829"/>
                <a:gd name="connsiteX14" fmla="*/ 3899854 w 6007612"/>
                <a:gd name="connsiteY14" fmla="*/ 6780621 h 6797829"/>
                <a:gd name="connsiteX15" fmla="*/ 4741172 w 6007612"/>
                <a:gd name="connsiteY15" fmla="*/ 6563979 h 6797829"/>
                <a:gd name="connsiteX16" fmla="*/ 5649171 w 6007612"/>
                <a:gd name="connsiteY16" fmla="*/ 5938452 h 6797829"/>
                <a:gd name="connsiteX17" fmla="*/ 5873475 w 6007612"/>
                <a:gd name="connsiteY17" fmla="*/ 5764656 h 6797829"/>
                <a:gd name="connsiteX18" fmla="*/ 6007612 w 6007612"/>
                <a:gd name="connsiteY18" fmla="*/ 5660343 h 6797829"/>
                <a:gd name="connsiteX19" fmla="*/ 6007612 w 6007612"/>
                <a:gd name="connsiteY19" fmla="*/ 6737454 h 6797829"/>
                <a:gd name="connsiteX20" fmla="*/ 5929386 w 6007612"/>
                <a:gd name="connsiteY20" fmla="*/ 6797829 h 6797829"/>
                <a:gd name="connsiteX21" fmla="*/ 1656512 w 6007612"/>
                <a:gd name="connsiteY21" fmla="*/ 6797829 h 6797829"/>
                <a:gd name="connsiteX22" fmla="*/ 1630254 w 6007612"/>
                <a:gd name="connsiteY22" fmla="*/ 6775222 h 6797829"/>
                <a:gd name="connsiteX23" fmla="*/ 892250 w 6007612"/>
                <a:gd name="connsiteY23" fmla="*/ 5902700 h 6797829"/>
                <a:gd name="connsiteX24" fmla="*/ 0 w 6007612"/>
                <a:gd name="connsiteY24" fmla="*/ 3998599 h 6797829"/>
                <a:gd name="connsiteX25" fmla="*/ 4493032 w 6007612"/>
                <a:gd name="connsiteY25" fmla="*/ 285 h 679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007612" h="6797829">
                  <a:moveTo>
                    <a:pt x="4493599" y="0"/>
                  </a:moveTo>
                  <a:cubicBezTo>
                    <a:pt x="5048011" y="0"/>
                    <a:pt x="5546284" y="111886"/>
                    <a:pt x="5981837" y="314220"/>
                  </a:cubicBezTo>
                  <a:lnTo>
                    <a:pt x="6007612" y="327088"/>
                  </a:lnTo>
                  <a:lnTo>
                    <a:pt x="6007612" y="1316637"/>
                  </a:lnTo>
                  <a:lnTo>
                    <a:pt x="5852405" y="1209899"/>
                  </a:lnTo>
                  <a:cubicBezTo>
                    <a:pt x="5778266" y="1164709"/>
                    <a:pt x="5701526" y="1123535"/>
                    <a:pt x="5622498" y="1086619"/>
                  </a:cubicBezTo>
                  <a:cubicBezTo>
                    <a:pt x="5286822" y="930699"/>
                    <a:pt x="4906882" y="851533"/>
                    <a:pt x="4493032" y="851533"/>
                  </a:cubicBezTo>
                  <a:cubicBezTo>
                    <a:pt x="4056201" y="851533"/>
                    <a:pt x="3593263" y="940631"/>
                    <a:pt x="3155579" y="1108326"/>
                  </a:cubicBezTo>
                  <a:cubicBezTo>
                    <a:pt x="2721215" y="1275979"/>
                    <a:pt x="2318305" y="1515819"/>
                    <a:pt x="1963832" y="1817700"/>
                  </a:cubicBezTo>
                  <a:cubicBezTo>
                    <a:pt x="1617657" y="2114360"/>
                    <a:pt x="1334332" y="2465358"/>
                    <a:pt x="1144646" y="2832814"/>
                  </a:cubicBezTo>
                  <a:cubicBezTo>
                    <a:pt x="950561" y="3210060"/>
                    <a:pt x="851249" y="3602202"/>
                    <a:pt x="851249" y="3998599"/>
                  </a:cubicBezTo>
                  <a:cubicBezTo>
                    <a:pt x="851249" y="4377547"/>
                    <a:pt x="999792" y="4597311"/>
                    <a:pt x="1336319" y="5057837"/>
                  </a:cubicBezTo>
                  <a:cubicBezTo>
                    <a:pt x="1420450" y="5173181"/>
                    <a:pt x="1507419" y="5292497"/>
                    <a:pt x="1597084" y="5424583"/>
                  </a:cubicBezTo>
                  <a:cubicBezTo>
                    <a:pt x="1914175" y="5891917"/>
                    <a:pt x="2239493" y="6224189"/>
                    <a:pt x="2591910" y="6440122"/>
                  </a:cubicBezTo>
                  <a:cubicBezTo>
                    <a:pt x="2965467" y="6669393"/>
                    <a:pt x="3393219" y="6780621"/>
                    <a:pt x="3899854" y="6780621"/>
                  </a:cubicBezTo>
                  <a:cubicBezTo>
                    <a:pt x="4187861" y="6780621"/>
                    <a:pt x="4454583" y="6711812"/>
                    <a:pt x="4741172" y="6563979"/>
                  </a:cubicBezTo>
                  <a:cubicBezTo>
                    <a:pt x="5034852" y="6412173"/>
                    <a:pt x="5326263" y="6190848"/>
                    <a:pt x="5649171" y="5938452"/>
                  </a:cubicBezTo>
                  <a:cubicBezTo>
                    <a:pt x="5724931" y="5879291"/>
                    <a:pt x="5800409" y="5821406"/>
                    <a:pt x="5873475" y="5764656"/>
                  </a:cubicBezTo>
                  <a:lnTo>
                    <a:pt x="6007612" y="5660343"/>
                  </a:lnTo>
                  <a:lnTo>
                    <a:pt x="6007612" y="6737454"/>
                  </a:lnTo>
                  <a:lnTo>
                    <a:pt x="5929386" y="6797829"/>
                  </a:lnTo>
                  <a:lnTo>
                    <a:pt x="1656512" y="6797829"/>
                  </a:lnTo>
                  <a:lnTo>
                    <a:pt x="1630254" y="6775222"/>
                  </a:lnTo>
                  <a:cubicBezTo>
                    <a:pt x="1360562" y="6528765"/>
                    <a:pt x="1117699" y="6235219"/>
                    <a:pt x="892250" y="5902700"/>
                  </a:cubicBezTo>
                  <a:cubicBezTo>
                    <a:pt x="459249" y="5264548"/>
                    <a:pt x="0" y="4826722"/>
                    <a:pt x="0" y="3998599"/>
                  </a:cubicBezTo>
                  <a:cubicBezTo>
                    <a:pt x="0" y="1790460"/>
                    <a:pt x="2262336" y="285"/>
                    <a:pt x="4493032" y="2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582300F-F646-4FC3-94FC-0582F4B5E0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60995" y="62352"/>
              <a:ext cx="6028697" cy="6795648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: Shape 20">
              <a:extLst>
                <a:ext uri="{FF2B5EF4-FFF2-40B4-BE49-F238E27FC236}">
                  <a16:creationId xmlns:a16="http://schemas.microsoft.com/office/drawing/2014/main" id="{FBB8E8B8-1900-4326-8858-F375F5D8A0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63721" y="81632"/>
              <a:ext cx="6025971" cy="6776368"/>
            </a:xfrm>
            <a:custGeom>
              <a:avLst/>
              <a:gdLst>
                <a:gd name="connsiteX0" fmla="*/ 6025971 w 6025971"/>
                <a:gd name="connsiteY0" fmla="*/ 5825635 h 6797829"/>
                <a:gd name="connsiteX1" fmla="*/ 6025971 w 6025971"/>
                <a:gd name="connsiteY1" fmla="*/ 6723285 h 6797829"/>
                <a:gd name="connsiteX2" fmla="*/ 5929386 w 6025971"/>
                <a:gd name="connsiteY2" fmla="*/ 6797829 h 6797829"/>
                <a:gd name="connsiteX3" fmla="*/ 4560411 w 6025971"/>
                <a:gd name="connsiteY3" fmla="*/ 6797829 h 6797829"/>
                <a:gd name="connsiteX4" fmla="*/ 4597731 w 6025971"/>
                <a:gd name="connsiteY4" fmla="*/ 6785305 h 6797829"/>
                <a:gd name="connsiteX5" fmla="*/ 5736707 w 6025971"/>
                <a:gd name="connsiteY5" fmla="*/ 6050108 h 6797829"/>
                <a:gd name="connsiteX6" fmla="*/ 5960301 w 6025971"/>
                <a:gd name="connsiteY6" fmla="*/ 5876738 h 6797829"/>
                <a:gd name="connsiteX7" fmla="*/ 4493599 w 6025971"/>
                <a:gd name="connsiteY7" fmla="*/ 0 h 6797829"/>
                <a:gd name="connsiteX8" fmla="*/ 5981837 w 6025971"/>
                <a:gd name="connsiteY8" fmla="*/ 314220 h 6797829"/>
                <a:gd name="connsiteX9" fmla="*/ 6025971 w 6025971"/>
                <a:gd name="connsiteY9" fmla="*/ 336254 h 6797829"/>
                <a:gd name="connsiteX10" fmla="*/ 6025971 w 6025971"/>
                <a:gd name="connsiteY10" fmla="*/ 1157325 h 6797829"/>
                <a:gd name="connsiteX11" fmla="*/ 5925889 w 6025971"/>
                <a:gd name="connsiteY11" fmla="*/ 1088522 h 6797829"/>
                <a:gd name="connsiteX12" fmla="*/ 5682227 w 6025971"/>
                <a:gd name="connsiteY12" fmla="*/ 957939 h 6797829"/>
                <a:gd name="connsiteX13" fmla="*/ 4493032 w 6025971"/>
                <a:gd name="connsiteY13" fmla="*/ 709658 h 6797829"/>
                <a:gd name="connsiteX14" fmla="*/ 3104646 w 6025971"/>
                <a:gd name="connsiteY14" fmla="*/ 976666 h 6797829"/>
                <a:gd name="connsiteX15" fmla="*/ 1871612 w 6025971"/>
                <a:gd name="connsiteY15" fmla="*/ 1710017 h 6797829"/>
                <a:gd name="connsiteX16" fmla="*/ 1018661 w 6025971"/>
                <a:gd name="connsiteY16" fmla="*/ 2767694 h 6797829"/>
                <a:gd name="connsiteX17" fmla="*/ 709374 w 6025971"/>
                <a:gd name="connsiteY17" fmla="*/ 3998599 h 6797829"/>
                <a:gd name="connsiteX18" fmla="*/ 1221258 w 6025971"/>
                <a:gd name="connsiteY18" fmla="*/ 5141684 h 6797829"/>
                <a:gd name="connsiteX19" fmla="*/ 1479187 w 6025971"/>
                <a:gd name="connsiteY19" fmla="*/ 5504459 h 6797829"/>
                <a:gd name="connsiteX20" fmla="*/ 3021272 w 6025971"/>
                <a:gd name="connsiteY20" fmla="*/ 6793670 h 6797829"/>
                <a:gd name="connsiteX21" fmla="*/ 3035805 w 6025971"/>
                <a:gd name="connsiteY21" fmla="*/ 6797829 h 6797829"/>
                <a:gd name="connsiteX22" fmla="*/ 1656512 w 6025971"/>
                <a:gd name="connsiteY22" fmla="*/ 6797829 h 6797829"/>
                <a:gd name="connsiteX23" fmla="*/ 1630254 w 6025971"/>
                <a:gd name="connsiteY23" fmla="*/ 6775222 h 6797829"/>
                <a:gd name="connsiteX24" fmla="*/ 892250 w 6025971"/>
                <a:gd name="connsiteY24" fmla="*/ 5902700 h 6797829"/>
                <a:gd name="connsiteX25" fmla="*/ 0 w 6025971"/>
                <a:gd name="connsiteY25" fmla="*/ 3998599 h 6797829"/>
                <a:gd name="connsiteX26" fmla="*/ 4493032 w 6025971"/>
                <a:gd name="connsiteY26" fmla="*/ 285 h 679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025971" h="6797829">
                  <a:moveTo>
                    <a:pt x="6025971" y="5825635"/>
                  </a:moveTo>
                  <a:lnTo>
                    <a:pt x="6025971" y="6723285"/>
                  </a:lnTo>
                  <a:lnTo>
                    <a:pt x="5929386" y="6797829"/>
                  </a:lnTo>
                  <a:lnTo>
                    <a:pt x="4560411" y="6797829"/>
                  </a:lnTo>
                  <a:lnTo>
                    <a:pt x="4597731" y="6785305"/>
                  </a:lnTo>
                  <a:cubicBezTo>
                    <a:pt x="4964953" y="6637825"/>
                    <a:pt x="5315251" y="6379435"/>
                    <a:pt x="5736707" y="6050108"/>
                  </a:cubicBezTo>
                  <a:cubicBezTo>
                    <a:pt x="5812043" y="5991230"/>
                    <a:pt x="5887377" y="5933488"/>
                    <a:pt x="5960301" y="5876738"/>
                  </a:cubicBezTo>
                  <a:close/>
                  <a:moveTo>
                    <a:pt x="4493599" y="0"/>
                  </a:moveTo>
                  <a:cubicBezTo>
                    <a:pt x="5048011" y="0"/>
                    <a:pt x="5546284" y="111886"/>
                    <a:pt x="5981837" y="314220"/>
                  </a:cubicBezTo>
                  <a:lnTo>
                    <a:pt x="6025971" y="336254"/>
                  </a:lnTo>
                  <a:lnTo>
                    <a:pt x="6025971" y="1157325"/>
                  </a:lnTo>
                  <a:lnTo>
                    <a:pt x="5925889" y="1088522"/>
                  </a:lnTo>
                  <a:cubicBezTo>
                    <a:pt x="5847314" y="1040649"/>
                    <a:pt x="5765982" y="997036"/>
                    <a:pt x="5682227" y="957939"/>
                  </a:cubicBezTo>
                  <a:cubicBezTo>
                    <a:pt x="5327823" y="793222"/>
                    <a:pt x="4927595" y="709658"/>
                    <a:pt x="4493032" y="709658"/>
                  </a:cubicBezTo>
                  <a:cubicBezTo>
                    <a:pt x="4031940" y="709658"/>
                    <a:pt x="3564888" y="799465"/>
                    <a:pt x="3104646" y="976666"/>
                  </a:cubicBezTo>
                  <a:cubicBezTo>
                    <a:pt x="2655243" y="1149867"/>
                    <a:pt x="2238358" y="1397822"/>
                    <a:pt x="1871612" y="1710017"/>
                  </a:cubicBezTo>
                  <a:cubicBezTo>
                    <a:pt x="1506427" y="2022852"/>
                    <a:pt x="1219414" y="2378815"/>
                    <a:pt x="1018661" y="2767694"/>
                  </a:cubicBezTo>
                  <a:cubicBezTo>
                    <a:pt x="813368" y="3165227"/>
                    <a:pt x="709374" y="3579358"/>
                    <a:pt x="709374" y="3998599"/>
                  </a:cubicBezTo>
                  <a:cubicBezTo>
                    <a:pt x="709374" y="4421103"/>
                    <a:pt x="875510" y="4667680"/>
                    <a:pt x="1221258" y="5141684"/>
                  </a:cubicBezTo>
                  <a:cubicBezTo>
                    <a:pt x="1304681" y="5256035"/>
                    <a:pt x="1390941" y="5374217"/>
                    <a:pt x="1479187" y="5504459"/>
                  </a:cubicBezTo>
                  <a:cubicBezTo>
                    <a:pt x="1942790" y="6187719"/>
                    <a:pt x="2430063" y="6601673"/>
                    <a:pt x="3021272" y="6793670"/>
                  </a:cubicBezTo>
                  <a:lnTo>
                    <a:pt x="3035805" y="6797829"/>
                  </a:lnTo>
                  <a:lnTo>
                    <a:pt x="1656512" y="6797829"/>
                  </a:lnTo>
                  <a:lnTo>
                    <a:pt x="1630254" y="6775222"/>
                  </a:lnTo>
                  <a:cubicBezTo>
                    <a:pt x="1360562" y="6528765"/>
                    <a:pt x="1117699" y="6235219"/>
                    <a:pt x="892250" y="5902700"/>
                  </a:cubicBezTo>
                  <a:cubicBezTo>
                    <a:pt x="459249" y="5264548"/>
                    <a:pt x="0" y="4826722"/>
                    <a:pt x="0" y="3998599"/>
                  </a:cubicBezTo>
                  <a:cubicBezTo>
                    <a:pt x="0" y="1790460"/>
                    <a:pt x="2262336" y="285"/>
                    <a:pt x="4493032" y="2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84ECF2C9-99F2-2EBC-2517-59ACDE3C4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125437"/>
            <a:ext cx="5760719" cy="506432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1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Bebidas</a:t>
            </a:r>
            <a:r>
              <a:rPr lang="en-US" sz="41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1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açucaradas</a:t>
            </a:r>
            <a:endParaRPr lang="en-US" sz="41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14297AA-D9E8-8773-76ED-59A81AA284AE}"/>
              </a:ext>
            </a:extLst>
          </p:cNvPr>
          <p:cNvSpPr txBox="1"/>
          <p:nvPr/>
        </p:nvSpPr>
        <p:spPr>
          <a:xfrm>
            <a:off x="8342357" y="1747520"/>
            <a:ext cx="3330531" cy="382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Refrigerantes</a:t>
            </a:r>
            <a:endParaRPr lang="en-US" sz="2800" dirty="0">
              <a:solidFill>
                <a:schemeClr val="tx2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2"/>
                </a:solidFill>
              </a:rPr>
              <a:t>R</a:t>
            </a:r>
            <a:r>
              <a:rPr lang="en-US" sz="28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efrescos</a:t>
            </a:r>
            <a:r>
              <a:rPr lang="en-US" sz="28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 a base de </a:t>
            </a:r>
            <a:r>
              <a:rPr lang="en-US" sz="28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chá</a:t>
            </a:r>
            <a:r>
              <a:rPr lang="en-US" sz="28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e mate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Água</a:t>
            </a:r>
            <a:r>
              <a:rPr lang="en-US" sz="28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aromatizada</a:t>
            </a:r>
            <a:endParaRPr lang="en-US" sz="2800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8061C1FE-7406-35B7-F265-384965243C0C}"/>
              </a:ext>
            </a:extLst>
          </p:cNvPr>
          <p:cNvGrpSpPr/>
          <p:nvPr/>
        </p:nvGrpSpPr>
        <p:grpSpPr>
          <a:xfrm>
            <a:off x="7256210" y="6518153"/>
            <a:ext cx="4891631" cy="825416"/>
            <a:chOff x="3266102" y="4914984"/>
            <a:chExt cx="4891631" cy="825416"/>
          </a:xfrm>
        </p:grpSpPr>
        <p:pic>
          <p:nvPicPr>
            <p:cNvPr id="6" name="Picture 2" descr="D:\OneDrive - mtegovbr\Materiais de uso comum\ID Visual Novo Governo - 2023\Marca dos Ministérios\Logo Ministérios -_Horizontal - MF e Gov.png">
              <a:extLst>
                <a:ext uri="{FF2B5EF4-FFF2-40B4-BE49-F238E27FC236}">
                  <a16:creationId xmlns:a16="http://schemas.microsoft.com/office/drawing/2014/main" id="{EC9DC2AB-56BF-EAA7-6938-29BDFE21DB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5584" y="4914984"/>
              <a:ext cx="2812149" cy="825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0">
              <a:extLst>
                <a:ext uri="{FF2B5EF4-FFF2-40B4-BE49-F238E27FC236}">
                  <a16:creationId xmlns:a16="http://schemas.microsoft.com/office/drawing/2014/main" id="{B0305303-A7C5-1C43-3EB3-931ECF72A9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6102" y="5091154"/>
              <a:ext cx="1984375" cy="47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01685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7315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28BB17A-CE0B-C2C1-8371-26B308A30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152" y="127313"/>
            <a:ext cx="5251316" cy="96389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Contribuinte</a:t>
            </a:r>
            <a:endParaRPr lang="en-US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F6B48DC-8B53-86DD-3DE9-0939651BBC94}"/>
              </a:ext>
            </a:extLst>
          </p:cNvPr>
          <p:cNvSpPr txBox="1"/>
          <p:nvPr/>
        </p:nvSpPr>
        <p:spPr>
          <a:xfrm>
            <a:off x="698501" y="1218522"/>
            <a:ext cx="5264285" cy="566320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Fabricante</a:t>
            </a:r>
            <a:r>
              <a:rPr lang="en-US" sz="2400" dirty="0"/>
              <a:t>,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primeira</a:t>
            </a:r>
            <a:r>
              <a:rPr lang="en-US" sz="2400" dirty="0"/>
              <a:t> </a:t>
            </a:r>
            <a:r>
              <a:rPr lang="en-US" sz="2400" dirty="0" err="1"/>
              <a:t>comercialização</a:t>
            </a:r>
            <a:r>
              <a:rPr lang="en-US" sz="2400" dirty="0"/>
              <a:t>,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incorporação</a:t>
            </a:r>
            <a:r>
              <a:rPr lang="en-US" sz="2400" dirty="0"/>
              <a:t> do </a:t>
            </a:r>
            <a:r>
              <a:rPr lang="en-US" sz="2400" dirty="0" err="1"/>
              <a:t>bem</a:t>
            </a:r>
            <a:r>
              <a:rPr lang="en-US" sz="2400" dirty="0"/>
              <a:t> ao </a:t>
            </a:r>
            <a:r>
              <a:rPr lang="en-US" sz="2400" dirty="0" err="1"/>
              <a:t>ativo</a:t>
            </a:r>
            <a:r>
              <a:rPr lang="en-US" sz="2400" dirty="0"/>
              <a:t> </a:t>
            </a:r>
            <a:r>
              <a:rPr lang="en-US" sz="2400" dirty="0" err="1"/>
              <a:t>imobilizado</a:t>
            </a:r>
            <a:r>
              <a:rPr lang="en-US" sz="2400" dirty="0"/>
              <a:t>,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tradição</a:t>
            </a:r>
            <a:r>
              <a:rPr lang="en-US" sz="2400" dirty="0"/>
              <a:t> do </a:t>
            </a:r>
            <a:r>
              <a:rPr lang="en-US" sz="2400" dirty="0" err="1"/>
              <a:t>bem</a:t>
            </a:r>
            <a:r>
              <a:rPr lang="en-US" sz="2400" dirty="0"/>
              <a:t>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transação</a:t>
            </a:r>
            <a:r>
              <a:rPr lang="en-US" sz="2400" dirty="0"/>
              <a:t> </a:t>
            </a:r>
            <a:r>
              <a:rPr lang="en-US" sz="2400" dirty="0" err="1"/>
              <a:t>não</a:t>
            </a:r>
            <a:r>
              <a:rPr lang="en-US" sz="2400" dirty="0"/>
              <a:t> </a:t>
            </a:r>
            <a:r>
              <a:rPr lang="en-US" sz="2400" dirty="0" err="1"/>
              <a:t>onerosa</a:t>
            </a:r>
            <a:r>
              <a:rPr lang="en-US" sz="2400" dirty="0"/>
              <a:t> e no </a:t>
            </a:r>
            <a:r>
              <a:rPr lang="en-US" sz="2400" dirty="0" err="1"/>
              <a:t>consumo</a:t>
            </a:r>
            <a:r>
              <a:rPr lang="en-US" sz="2400" dirty="0"/>
              <a:t> do </a:t>
            </a:r>
            <a:r>
              <a:rPr lang="en-US" sz="2400" dirty="0" err="1"/>
              <a:t>bem</a:t>
            </a:r>
            <a:endParaRPr lang="en-US" sz="2400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Importador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entrada do </a:t>
            </a:r>
            <a:r>
              <a:rPr lang="en-US" sz="2400" dirty="0" err="1"/>
              <a:t>bem</a:t>
            </a:r>
            <a:r>
              <a:rPr lang="en-US" sz="2400" dirty="0"/>
              <a:t> de </a:t>
            </a:r>
            <a:r>
              <a:rPr lang="en-US" sz="2400" dirty="0" err="1"/>
              <a:t>procedência</a:t>
            </a:r>
            <a:r>
              <a:rPr lang="en-US" sz="2400" dirty="0"/>
              <a:t> </a:t>
            </a:r>
            <a:r>
              <a:rPr lang="en-US" sz="2400" dirty="0" err="1"/>
              <a:t>estrangeira</a:t>
            </a:r>
            <a:r>
              <a:rPr lang="en-US" sz="2400" dirty="0"/>
              <a:t> no </a:t>
            </a:r>
            <a:r>
              <a:rPr lang="en-US" sz="2400" dirty="0" err="1"/>
              <a:t>território</a:t>
            </a:r>
            <a:r>
              <a:rPr lang="en-US" sz="2400" dirty="0"/>
              <a:t> </a:t>
            </a:r>
            <a:r>
              <a:rPr lang="en-US" sz="2400" dirty="0" err="1"/>
              <a:t>nacional</a:t>
            </a:r>
            <a:endParaRPr lang="en-US" sz="2400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Arrematante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arrematação</a:t>
            </a:r>
            <a:endParaRPr lang="en-US" sz="2400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Produtor-extrativista</a:t>
            </a:r>
            <a:r>
              <a:rPr lang="en-US" sz="2400" dirty="0"/>
              <a:t> que </a:t>
            </a:r>
            <a:r>
              <a:rPr lang="en-US" sz="2400" dirty="0" err="1"/>
              <a:t>realiza</a:t>
            </a:r>
            <a:r>
              <a:rPr lang="en-US" sz="2400" dirty="0"/>
              <a:t> a </a:t>
            </a:r>
            <a:r>
              <a:rPr lang="en-US" sz="2400" dirty="0" err="1"/>
              <a:t>extração</a:t>
            </a:r>
            <a:r>
              <a:rPr lang="en-US" sz="2400" dirty="0"/>
              <a:t>,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primeira</a:t>
            </a:r>
            <a:r>
              <a:rPr lang="en-US" sz="2400" dirty="0"/>
              <a:t> </a:t>
            </a:r>
            <a:r>
              <a:rPr lang="en-US" sz="2400" dirty="0" err="1"/>
              <a:t>comercialização</a:t>
            </a:r>
            <a:r>
              <a:rPr lang="en-US" sz="2400" dirty="0"/>
              <a:t>, no </a:t>
            </a:r>
            <a:r>
              <a:rPr lang="en-US" sz="2400" dirty="0" err="1"/>
              <a:t>consumo</a:t>
            </a:r>
            <a:r>
              <a:rPr lang="en-US" sz="2400" dirty="0"/>
              <a:t>,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transação</a:t>
            </a:r>
            <a:r>
              <a:rPr lang="en-US" sz="2400" dirty="0"/>
              <a:t> </a:t>
            </a:r>
            <a:r>
              <a:rPr lang="en-US" sz="2400" dirty="0" err="1"/>
              <a:t>não</a:t>
            </a:r>
            <a:r>
              <a:rPr lang="en-US" sz="2400" dirty="0"/>
              <a:t> </a:t>
            </a:r>
            <a:r>
              <a:rPr lang="en-US" sz="2400" dirty="0" err="1"/>
              <a:t>onerosa</a:t>
            </a:r>
            <a:r>
              <a:rPr lang="en-US" sz="2400" dirty="0"/>
              <a:t> </a:t>
            </a:r>
            <a:r>
              <a:rPr lang="en-US" sz="2400" dirty="0" err="1"/>
              <a:t>ou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exportação</a:t>
            </a:r>
            <a:r>
              <a:rPr lang="en-US" sz="2400" dirty="0"/>
              <a:t> do </a:t>
            </a:r>
            <a:r>
              <a:rPr lang="en-US" sz="2400" dirty="0" err="1"/>
              <a:t>bem</a:t>
            </a:r>
            <a:endParaRPr lang="en-US" sz="2400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/>
              <a:t>Fornecedor do serviço, ainda que residente ou domiciliado no exterior, na hipótese de concursos de prognósticos e </a:t>
            </a:r>
            <a:r>
              <a:rPr lang="pt-BR" sz="2400" dirty="0" err="1"/>
              <a:t>fantasy</a:t>
            </a:r>
            <a:r>
              <a:rPr lang="pt-BR" sz="2400" dirty="0"/>
              <a:t> games</a:t>
            </a:r>
            <a:endParaRPr lang="en-US" sz="2400" dirty="0"/>
          </a:p>
        </p:txBody>
      </p:sp>
      <p:pic>
        <p:nvPicPr>
          <p:cNvPr id="6" name="Picture 5" descr="Padrão do plano de fundo&#10;&#10;Descrição gerada automaticamente">
            <a:extLst>
              <a:ext uri="{FF2B5EF4-FFF2-40B4-BE49-F238E27FC236}">
                <a16:creationId xmlns:a16="http://schemas.microsoft.com/office/drawing/2014/main" id="{E0569542-B6BC-42E4-4B9E-0E9CE59486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916" r="24793" b="1"/>
          <a:stretch/>
        </p:blipFill>
        <p:spPr>
          <a:xfrm>
            <a:off x="6229215" y="10"/>
            <a:ext cx="5962785" cy="73151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grpSp>
        <p:nvGrpSpPr>
          <p:cNvPr id="5" name="Agrupar 4">
            <a:extLst>
              <a:ext uri="{FF2B5EF4-FFF2-40B4-BE49-F238E27FC236}">
                <a16:creationId xmlns:a16="http://schemas.microsoft.com/office/drawing/2014/main" id="{86CFF50A-E8BB-B485-C78A-E7BCE0740948}"/>
              </a:ext>
            </a:extLst>
          </p:cNvPr>
          <p:cNvGrpSpPr/>
          <p:nvPr/>
        </p:nvGrpSpPr>
        <p:grpSpPr>
          <a:xfrm>
            <a:off x="7256210" y="6518153"/>
            <a:ext cx="4891631" cy="825416"/>
            <a:chOff x="3266102" y="4914984"/>
            <a:chExt cx="4891631" cy="825416"/>
          </a:xfrm>
        </p:grpSpPr>
        <p:pic>
          <p:nvPicPr>
            <p:cNvPr id="7" name="Picture 2" descr="D:\OneDrive - mtegovbr\Materiais de uso comum\ID Visual Novo Governo - 2023\Marca dos Ministérios\Logo Ministérios -_Horizontal - MF e Gov.png">
              <a:extLst>
                <a:ext uri="{FF2B5EF4-FFF2-40B4-BE49-F238E27FC236}">
                  <a16:creationId xmlns:a16="http://schemas.microsoft.com/office/drawing/2014/main" id="{262F3CF0-C20F-9E51-B974-58603E3719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5584" y="4914984"/>
              <a:ext cx="2812149" cy="825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0">
              <a:extLst>
                <a:ext uri="{FF2B5EF4-FFF2-40B4-BE49-F238E27FC236}">
                  <a16:creationId xmlns:a16="http://schemas.microsoft.com/office/drawing/2014/main" id="{2FE89B5E-2387-9DB3-1E1E-3C7AEFD227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6102" y="5091154"/>
              <a:ext cx="1984375" cy="47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64186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7315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2A3A368-D04E-D280-C939-9262AB224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89466"/>
            <a:ext cx="4840010" cy="192779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 err="1"/>
              <a:t>Apuração</a:t>
            </a:r>
            <a:r>
              <a:rPr lang="en-US" sz="4800" dirty="0"/>
              <a:t> e </a:t>
            </a:r>
            <a:r>
              <a:rPr lang="en-US" sz="4800" dirty="0" err="1"/>
              <a:t>pagamento</a:t>
            </a:r>
            <a:endParaRPr lang="en-US" dirty="0"/>
          </a:p>
        </p:txBody>
      </p:sp>
      <p:pic>
        <p:nvPicPr>
          <p:cNvPr id="13" name="Picture 4" descr="Vista lateral de um calendário branco">
            <a:extLst>
              <a:ext uri="{FF2B5EF4-FFF2-40B4-BE49-F238E27FC236}">
                <a16:creationId xmlns:a16="http://schemas.microsoft.com/office/drawing/2014/main" id="{5BE19EEC-5B03-FB49-997F-9E0403B08C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187" r="1" b="1"/>
          <a:stretch/>
        </p:blipFill>
        <p:spPr>
          <a:xfrm>
            <a:off x="20" y="10"/>
            <a:ext cx="6116549" cy="73151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3F0405A5-ABE0-E03B-4724-C135536B57D9}"/>
              </a:ext>
            </a:extLst>
          </p:cNvPr>
          <p:cNvSpPr txBox="1"/>
          <p:nvPr/>
        </p:nvSpPr>
        <p:spPr>
          <a:xfrm>
            <a:off x="6513788" y="2488850"/>
            <a:ext cx="4840010" cy="40999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/>
              <a:t>Período</a:t>
            </a:r>
            <a:r>
              <a:rPr lang="en-US" sz="2800" dirty="0"/>
              <a:t> de </a:t>
            </a:r>
            <a:r>
              <a:rPr lang="en-US" sz="2800" dirty="0" err="1"/>
              <a:t>apuração</a:t>
            </a:r>
            <a:r>
              <a:rPr lang="en-US" sz="2800" dirty="0"/>
              <a:t> mensal, </a:t>
            </a:r>
            <a:r>
              <a:rPr lang="en-US" sz="2800" dirty="0" err="1"/>
              <a:t>podendo</a:t>
            </a:r>
            <a:r>
              <a:rPr lang="en-US" sz="2800" dirty="0"/>
              <a:t> ser </a:t>
            </a:r>
            <a:r>
              <a:rPr lang="en-US" sz="2800" dirty="0" err="1"/>
              <a:t>reduzido</a:t>
            </a:r>
            <a:r>
              <a:rPr lang="en-US" sz="2800" dirty="0"/>
              <a:t> </a:t>
            </a:r>
            <a:r>
              <a:rPr lang="en-US" sz="2800" dirty="0" err="1"/>
              <a:t>por</a:t>
            </a:r>
            <a:r>
              <a:rPr lang="en-US" sz="2800" dirty="0"/>
              <a:t> </a:t>
            </a:r>
            <a:r>
              <a:rPr lang="en-US" sz="2800" dirty="0" err="1"/>
              <a:t>regulamento</a:t>
            </a:r>
            <a:endParaRPr lang="en-US" sz="2800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Data de </a:t>
            </a:r>
            <a:r>
              <a:rPr lang="en-US" sz="2800" dirty="0" err="1"/>
              <a:t>vencimento</a:t>
            </a:r>
            <a:r>
              <a:rPr lang="en-US" sz="2800" dirty="0"/>
              <a:t> a ser </a:t>
            </a:r>
            <a:r>
              <a:rPr lang="en-US" sz="2800" dirty="0" err="1"/>
              <a:t>definida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regulamento</a:t>
            </a:r>
            <a:endParaRPr lang="en-US" sz="2800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/>
              <a:t>Apuração</a:t>
            </a:r>
            <a:r>
              <a:rPr lang="en-US" sz="2800" dirty="0"/>
              <a:t> </a:t>
            </a:r>
            <a:r>
              <a:rPr lang="en-US" sz="2800" dirty="0" err="1"/>
              <a:t>consolidada</a:t>
            </a:r>
            <a:r>
              <a:rPr lang="en-US" sz="2800" dirty="0"/>
              <a:t> e </a:t>
            </a:r>
            <a:r>
              <a:rPr lang="en-US" sz="2800" dirty="0" err="1"/>
              <a:t>pagamento</a:t>
            </a:r>
            <a:r>
              <a:rPr lang="en-US" sz="2800" dirty="0"/>
              <a:t> </a:t>
            </a:r>
            <a:r>
              <a:rPr lang="en-US" sz="2800" dirty="0" err="1"/>
              <a:t>centralizado</a:t>
            </a:r>
            <a:endParaRPr lang="en-US" sz="2100" dirty="0"/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EDB47CE3-8B83-C224-42DB-9209AA18CD15}"/>
              </a:ext>
            </a:extLst>
          </p:cNvPr>
          <p:cNvGrpSpPr/>
          <p:nvPr/>
        </p:nvGrpSpPr>
        <p:grpSpPr>
          <a:xfrm>
            <a:off x="7256210" y="6518153"/>
            <a:ext cx="4891631" cy="825416"/>
            <a:chOff x="3266102" y="4914984"/>
            <a:chExt cx="4891631" cy="825416"/>
          </a:xfrm>
        </p:grpSpPr>
        <p:pic>
          <p:nvPicPr>
            <p:cNvPr id="10" name="Picture 2" descr="D:\OneDrive - mtegovbr\Materiais de uso comum\ID Visual Novo Governo - 2023\Marca dos Ministérios\Logo Ministérios -_Horizontal - MF e Gov.png">
              <a:extLst>
                <a:ext uri="{FF2B5EF4-FFF2-40B4-BE49-F238E27FC236}">
                  <a16:creationId xmlns:a16="http://schemas.microsoft.com/office/drawing/2014/main" id="{4B66D77D-8670-2804-A1FC-1B0E965668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5584" y="4914984"/>
              <a:ext cx="2812149" cy="825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0">
              <a:extLst>
                <a:ext uri="{FF2B5EF4-FFF2-40B4-BE49-F238E27FC236}">
                  <a16:creationId xmlns:a16="http://schemas.microsoft.com/office/drawing/2014/main" id="{2F46C183-0782-D0B4-A9B7-7F51D71E30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6102" y="5091154"/>
              <a:ext cx="1984375" cy="47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35390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7315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318E299-4C94-6B4C-B037-8FA5C3CD5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6569" y="478675"/>
            <a:ext cx="4840010" cy="192779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dirty="0" err="1"/>
              <a:t>Importação</a:t>
            </a:r>
            <a:endParaRPr lang="en-US" sz="5400" dirty="0"/>
          </a:p>
        </p:txBody>
      </p:sp>
      <p:pic>
        <p:nvPicPr>
          <p:cNvPr id="5" name="Picture 4" descr="Caixas Em Estante de Armazém">
            <a:extLst>
              <a:ext uri="{FF2B5EF4-FFF2-40B4-BE49-F238E27FC236}">
                <a16:creationId xmlns:a16="http://schemas.microsoft.com/office/drawing/2014/main" id="{A9ABAF3D-17C1-9E20-7E7B-530833FB4F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89" r="17399" b="1"/>
          <a:stretch/>
        </p:blipFill>
        <p:spPr>
          <a:xfrm>
            <a:off x="20" y="10"/>
            <a:ext cx="6116549" cy="73151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3F95544-908E-7FAD-C833-663DE2F8F866}"/>
              </a:ext>
            </a:extLst>
          </p:cNvPr>
          <p:cNvSpPr txBox="1"/>
          <p:nvPr/>
        </p:nvSpPr>
        <p:spPr>
          <a:xfrm>
            <a:off x="5898995" y="2488850"/>
            <a:ext cx="6116549" cy="30979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 err="1"/>
              <a:t>Aplicam</a:t>
            </a:r>
            <a:r>
              <a:rPr lang="en-US" sz="4000" dirty="0"/>
              <a:t>-se, no que </a:t>
            </a:r>
            <a:r>
              <a:rPr lang="en-US" sz="4000" dirty="0" err="1"/>
              <a:t>couber</a:t>
            </a:r>
            <a:r>
              <a:rPr lang="en-US" sz="4000" dirty="0"/>
              <a:t>, as </a:t>
            </a:r>
            <a:r>
              <a:rPr lang="en-US" sz="4000" dirty="0" err="1"/>
              <a:t>disposições</a:t>
            </a:r>
            <a:r>
              <a:rPr lang="en-US" sz="4000" dirty="0"/>
              <a:t> </a:t>
            </a:r>
            <a:r>
              <a:rPr lang="en-US" sz="4000" dirty="0" err="1"/>
              <a:t>sobre</a:t>
            </a:r>
            <a:r>
              <a:rPr lang="en-US" sz="4000" dirty="0"/>
              <a:t> </a:t>
            </a:r>
            <a:r>
              <a:rPr lang="en-US" sz="4000" dirty="0" err="1"/>
              <a:t>importação</a:t>
            </a:r>
            <a:r>
              <a:rPr lang="en-US" sz="4000" dirty="0"/>
              <a:t> </a:t>
            </a:r>
            <a:r>
              <a:rPr lang="en-US" sz="4000" dirty="0" err="1"/>
              <a:t>relativas</a:t>
            </a:r>
            <a:r>
              <a:rPr lang="en-US" sz="4000" dirty="0"/>
              <a:t> ao IBS e à CBS</a:t>
            </a:r>
          </a:p>
          <a:p>
            <a:pPr marL="800100" lvl="1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 err="1"/>
              <a:t>Não</a:t>
            </a:r>
            <a:r>
              <a:rPr lang="en-US" sz="4000" dirty="0"/>
              <a:t> </a:t>
            </a:r>
            <a:r>
              <a:rPr lang="en-US" sz="4000" dirty="0" err="1"/>
              <a:t>incidência</a:t>
            </a:r>
            <a:r>
              <a:rPr lang="en-US" sz="4000" dirty="0"/>
              <a:t> e </a:t>
            </a:r>
            <a:r>
              <a:rPr lang="en-US" sz="4000" dirty="0" err="1"/>
              <a:t>isenção</a:t>
            </a:r>
            <a:endParaRPr lang="en-US" sz="4000" dirty="0"/>
          </a:p>
          <a:p>
            <a:pPr marL="800100" lvl="1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946031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7315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634480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DAD61966-FD5E-7742-7FFE-3B7D18964D0C}"/>
              </a:ext>
            </a:extLst>
          </p:cNvPr>
          <p:cNvGrpSpPr/>
          <p:nvPr/>
        </p:nvGrpSpPr>
        <p:grpSpPr>
          <a:xfrm>
            <a:off x="228600" y="1805724"/>
            <a:ext cx="11658600" cy="2159431"/>
            <a:chOff x="1543794" y="3013076"/>
            <a:chExt cx="6908057" cy="1279525"/>
          </a:xfrm>
        </p:grpSpPr>
        <p:pic>
          <p:nvPicPr>
            <p:cNvPr id="4" name="Picture 2" descr="D:\OneDrive - mtegovbr\Materiais de uso comum\ID Visual Novo Governo - 2023\Marca dos Ministérios\Logo Ministérios -_Horizontal - MF e Gov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2576" y="3013076"/>
              <a:ext cx="4359275" cy="1279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0">
              <a:extLst>
                <a:ext uri="{FF2B5EF4-FFF2-40B4-BE49-F238E27FC236}">
                  <a16:creationId xmlns:a16="http://schemas.microsoft.com/office/drawing/2014/main" id="{9FD4F336-24F7-D74A-A7D7-DE739DCE3D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3794" y="3286168"/>
              <a:ext cx="2389196" cy="733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CaixaDeTexto 6">
            <a:extLst>
              <a:ext uri="{FF2B5EF4-FFF2-40B4-BE49-F238E27FC236}">
                <a16:creationId xmlns:a16="http://schemas.microsoft.com/office/drawing/2014/main" id="{96E84115-CBE0-0629-BB6E-14F3579138AB}"/>
              </a:ext>
            </a:extLst>
          </p:cNvPr>
          <p:cNvSpPr txBox="1"/>
          <p:nvPr/>
        </p:nvSpPr>
        <p:spPr>
          <a:xfrm>
            <a:off x="7077695" y="6317673"/>
            <a:ext cx="48095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dirty="0"/>
              <a:t>João Hamilton Rech</a:t>
            </a:r>
          </a:p>
          <a:p>
            <a:pPr algn="r"/>
            <a:r>
              <a:rPr lang="pt-BR" dirty="0"/>
              <a:t>Auditor-Fiscal da Receita Federal do Brasil</a:t>
            </a:r>
          </a:p>
          <a:p>
            <a:pPr algn="r"/>
            <a:r>
              <a:rPr lang="pt-BR" i="1" dirty="0"/>
              <a:t>Joao.Rech@rfb.gov.br</a:t>
            </a:r>
          </a:p>
        </p:txBody>
      </p:sp>
    </p:spTree>
    <p:extLst>
      <p:ext uri="{BB962C8B-B14F-4D97-AF65-F5344CB8AC3E}">
        <p14:creationId xmlns:p14="http://schemas.microsoft.com/office/powerpoint/2010/main" val="1933179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1">
            <a:extLst>
              <a:ext uri="{FF2B5EF4-FFF2-40B4-BE49-F238E27FC236}">
                <a16:creationId xmlns:a16="http://schemas.microsoft.com/office/drawing/2014/main" id="{22A397E7-BF60-45B2-84C7-B074B76C3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73152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3" descr="Caixotes de armazenamento">
            <a:extLst>
              <a:ext uri="{FF2B5EF4-FFF2-40B4-BE49-F238E27FC236}">
                <a16:creationId xmlns:a16="http://schemas.microsoft.com/office/drawing/2014/main" id="{76142EFB-C26B-25F3-46F4-297EDAFAC1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4054" r="14056" b="1"/>
          <a:stretch/>
        </p:blipFill>
        <p:spPr>
          <a:xfrm>
            <a:off x="4283902" y="10"/>
            <a:ext cx="7908098" cy="7315192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73152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8585" y="3926835"/>
            <a:ext cx="1193482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orma Livre: Forma 29">
            <a:extLst>
              <a:ext uri="{FF2B5EF4-FFF2-40B4-BE49-F238E27FC236}">
                <a16:creationId xmlns:a16="http://schemas.microsoft.com/office/drawing/2014/main" id="{359B38D6-CA01-785A-6953-3688F63B96BA}"/>
              </a:ext>
            </a:extLst>
          </p:cNvPr>
          <p:cNvSpPr/>
          <p:nvPr/>
        </p:nvSpPr>
        <p:spPr>
          <a:xfrm>
            <a:off x="1571723" y="4578195"/>
            <a:ext cx="2993273" cy="649440"/>
          </a:xfrm>
          <a:custGeom>
            <a:avLst/>
            <a:gdLst>
              <a:gd name="connsiteX0" fmla="*/ 0 w 2993273"/>
              <a:gd name="connsiteY0" fmla="*/ 108242 h 649440"/>
              <a:gd name="connsiteX1" fmla="*/ 108242 w 2993273"/>
              <a:gd name="connsiteY1" fmla="*/ 0 h 649440"/>
              <a:gd name="connsiteX2" fmla="*/ 2885031 w 2993273"/>
              <a:gd name="connsiteY2" fmla="*/ 0 h 649440"/>
              <a:gd name="connsiteX3" fmla="*/ 2993273 w 2993273"/>
              <a:gd name="connsiteY3" fmla="*/ 108242 h 649440"/>
              <a:gd name="connsiteX4" fmla="*/ 2993273 w 2993273"/>
              <a:gd name="connsiteY4" fmla="*/ 541198 h 649440"/>
              <a:gd name="connsiteX5" fmla="*/ 2885031 w 2993273"/>
              <a:gd name="connsiteY5" fmla="*/ 649440 h 649440"/>
              <a:gd name="connsiteX6" fmla="*/ 108242 w 2993273"/>
              <a:gd name="connsiteY6" fmla="*/ 649440 h 649440"/>
              <a:gd name="connsiteX7" fmla="*/ 0 w 2993273"/>
              <a:gd name="connsiteY7" fmla="*/ 541198 h 649440"/>
              <a:gd name="connsiteX8" fmla="*/ 0 w 2993273"/>
              <a:gd name="connsiteY8" fmla="*/ 108242 h 64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93273" h="649440">
                <a:moveTo>
                  <a:pt x="0" y="108242"/>
                </a:moveTo>
                <a:cubicBezTo>
                  <a:pt x="0" y="48462"/>
                  <a:pt x="48462" y="0"/>
                  <a:pt x="108242" y="0"/>
                </a:cubicBezTo>
                <a:lnTo>
                  <a:pt x="2885031" y="0"/>
                </a:lnTo>
                <a:cubicBezTo>
                  <a:pt x="2944811" y="0"/>
                  <a:pt x="2993273" y="48462"/>
                  <a:pt x="2993273" y="108242"/>
                </a:cubicBezTo>
                <a:lnTo>
                  <a:pt x="2993273" y="541198"/>
                </a:lnTo>
                <a:cubicBezTo>
                  <a:pt x="2993273" y="600978"/>
                  <a:pt x="2944811" y="649440"/>
                  <a:pt x="2885031" y="649440"/>
                </a:cubicBezTo>
                <a:lnTo>
                  <a:pt x="108242" y="649440"/>
                </a:lnTo>
                <a:cubicBezTo>
                  <a:pt x="48462" y="649440"/>
                  <a:pt x="0" y="600978"/>
                  <a:pt x="0" y="541198"/>
                </a:cubicBezTo>
                <a:lnTo>
                  <a:pt x="0" y="10824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842" tIns="31703" rIns="144842" bIns="31703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kern="1200" dirty="0" err="1"/>
              <a:t>Única</a:t>
            </a:r>
            <a:endParaRPr lang="en-US" sz="3600" kern="1200" dirty="0"/>
          </a:p>
        </p:txBody>
      </p:sp>
      <p:sp>
        <p:nvSpPr>
          <p:cNvPr id="31" name="Forma Livre: Forma 30">
            <a:extLst>
              <a:ext uri="{FF2B5EF4-FFF2-40B4-BE49-F238E27FC236}">
                <a16:creationId xmlns:a16="http://schemas.microsoft.com/office/drawing/2014/main" id="{F1E88FED-3FA6-28DB-69B8-42630EBC308D}"/>
              </a:ext>
            </a:extLst>
          </p:cNvPr>
          <p:cNvSpPr/>
          <p:nvPr/>
        </p:nvSpPr>
        <p:spPr>
          <a:xfrm>
            <a:off x="1571723" y="5800914"/>
            <a:ext cx="2993273" cy="649440"/>
          </a:xfrm>
          <a:custGeom>
            <a:avLst/>
            <a:gdLst>
              <a:gd name="connsiteX0" fmla="*/ 0 w 2993273"/>
              <a:gd name="connsiteY0" fmla="*/ 108242 h 649440"/>
              <a:gd name="connsiteX1" fmla="*/ 108242 w 2993273"/>
              <a:gd name="connsiteY1" fmla="*/ 0 h 649440"/>
              <a:gd name="connsiteX2" fmla="*/ 2885031 w 2993273"/>
              <a:gd name="connsiteY2" fmla="*/ 0 h 649440"/>
              <a:gd name="connsiteX3" fmla="*/ 2993273 w 2993273"/>
              <a:gd name="connsiteY3" fmla="*/ 108242 h 649440"/>
              <a:gd name="connsiteX4" fmla="*/ 2993273 w 2993273"/>
              <a:gd name="connsiteY4" fmla="*/ 541198 h 649440"/>
              <a:gd name="connsiteX5" fmla="*/ 2885031 w 2993273"/>
              <a:gd name="connsiteY5" fmla="*/ 649440 h 649440"/>
              <a:gd name="connsiteX6" fmla="*/ 108242 w 2993273"/>
              <a:gd name="connsiteY6" fmla="*/ 649440 h 649440"/>
              <a:gd name="connsiteX7" fmla="*/ 0 w 2993273"/>
              <a:gd name="connsiteY7" fmla="*/ 541198 h 649440"/>
              <a:gd name="connsiteX8" fmla="*/ 0 w 2993273"/>
              <a:gd name="connsiteY8" fmla="*/ 108242 h 64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93273" h="649440">
                <a:moveTo>
                  <a:pt x="0" y="108242"/>
                </a:moveTo>
                <a:cubicBezTo>
                  <a:pt x="0" y="48462"/>
                  <a:pt x="48462" y="0"/>
                  <a:pt x="108242" y="0"/>
                </a:cubicBezTo>
                <a:lnTo>
                  <a:pt x="2885031" y="0"/>
                </a:lnTo>
                <a:cubicBezTo>
                  <a:pt x="2944811" y="0"/>
                  <a:pt x="2993273" y="48462"/>
                  <a:pt x="2993273" y="108242"/>
                </a:cubicBezTo>
                <a:lnTo>
                  <a:pt x="2993273" y="541198"/>
                </a:lnTo>
                <a:cubicBezTo>
                  <a:pt x="2993273" y="600978"/>
                  <a:pt x="2944811" y="649440"/>
                  <a:pt x="2885031" y="649440"/>
                </a:cubicBezTo>
                <a:lnTo>
                  <a:pt x="108242" y="649440"/>
                </a:lnTo>
                <a:cubicBezTo>
                  <a:pt x="48462" y="649440"/>
                  <a:pt x="0" y="600978"/>
                  <a:pt x="0" y="541198"/>
                </a:cubicBezTo>
                <a:lnTo>
                  <a:pt x="0" y="108242"/>
                </a:lnTo>
                <a:close/>
              </a:path>
            </a:pathLst>
          </a:custGeom>
          <a:pattFill prst="dkDnDiag">
            <a:fgClr>
              <a:srgbClr val="FF0000"/>
            </a:fgClr>
            <a:bgClr>
              <a:schemeClr val="bg1"/>
            </a:bgClr>
          </a:patt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842" tIns="31703" rIns="144842" bIns="31703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dirty="0" err="1"/>
              <a:t>Créditos</a:t>
            </a:r>
            <a:endParaRPr lang="en-US" sz="3600" kern="1200" dirty="0"/>
          </a:p>
        </p:txBody>
      </p:sp>
      <p:sp>
        <p:nvSpPr>
          <p:cNvPr id="32" name="Forma Livre: Forma 31">
            <a:extLst>
              <a:ext uri="{FF2B5EF4-FFF2-40B4-BE49-F238E27FC236}">
                <a16:creationId xmlns:a16="http://schemas.microsoft.com/office/drawing/2014/main" id="{069E80B7-A49A-EBF6-ED4A-C928D55088CC}"/>
              </a:ext>
            </a:extLst>
          </p:cNvPr>
          <p:cNvSpPr/>
          <p:nvPr/>
        </p:nvSpPr>
        <p:spPr>
          <a:xfrm>
            <a:off x="1693847" y="395091"/>
            <a:ext cx="4684651" cy="1344499"/>
          </a:xfrm>
          <a:custGeom>
            <a:avLst/>
            <a:gdLst>
              <a:gd name="connsiteX0" fmla="*/ 0 w 2993273"/>
              <a:gd name="connsiteY0" fmla="*/ 108242 h 649440"/>
              <a:gd name="connsiteX1" fmla="*/ 108242 w 2993273"/>
              <a:gd name="connsiteY1" fmla="*/ 0 h 649440"/>
              <a:gd name="connsiteX2" fmla="*/ 2885031 w 2993273"/>
              <a:gd name="connsiteY2" fmla="*/ 0 h 649440"/>
              <a:gd name="connsiteX3" fmla="*/ 2993273 w 2993273"/>
              <a:gd name="connsiteY3" fmla="*/ 108242 h 649440"/>
              <a:gd name="connsiteX4" fmla="*/ 2993273 w 2993273"/>
              <a:gd name="connsiteY4" fmla="*/ 541198 h 649440"/>
              <a:gd name="connsiteX5" fmla="*/ 2885031 w 2993273"/>
              <a:gd name="connsiteY5" fmla="*/ 649440 h 649440"/>
              <a:gd name="connsiteX6" fmla="*/ 108242 w 2993273"/>
              <a:gd name="connsiteY6" fmla="*/ 649440 h 649440"/>
              <a:gd name="connsiteX7" fmla="*/ 0 w 2993273"/>
              <a:gd name="connsiteY7" fmla="*/ 541198 h 649440"/>
              <a:gd name="connsiteX8" fmla="*/ 0 w 2993273"/>
              <a:gd name="connsiteY8" fmla="*/ 108242 h 64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93273" h="649440">
                <a:moveTo>
                  <a:pt x="0" y="108242"/>
                </a:moveTo>
                <a:cubicBezTo>
                  <a:pt x="0" y="48462"/>
                  <a:pt x="48462" y="0"/>
                  <a:pt x="108242" y="0"/>
                </a:cubicBezTo>
                <a:lnTo>
                  <a:pt x="2885031" y="0"/>
                </a:lnTo>
                <a:cubicBezTo>
                  <a:pt x="2944811" y="0"/>
                  <a:pt x="2993273" y="48462"/>
                  <a:pt x="2993273" y="108242"/>
                </a:cubicBezTo>
                <a:lnTo>
                  <a:pt x="2993273" y="541198"/>
                </a:lnTo>
                <a:cubicBezTo>
                  <a:pt x="2993273" y="600978"/>
                  <a:pt x="2944811" y="649440"/>
                  <a:pt x="2885031" y="649440"/>
                </a:cubicBezTo>
                <a:lnTo>
                  <a:pt x="108242" y="649440"/>
                </a:lnTo>
                <a:cubicBezTo>
                  <a:pt x="48462" y="649440"/>
                  <a:pt x="0" y="600978"/>
                  <a:pt x="0" y="541198"/>
                </a:cubicBezTo>
                <a:lnTo>
                  <a:pt x="0" y="10824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842" tIns="31703" rIns="144842" bIns="31703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dirty="0" err="1">
                <a:solidFill>
                  <a:schemeClr val="bg1"/>
                </a:solidFill>
              </a:rPr>
              <a:t>Produção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err="1">
                <a:solidFill>
                  <a:schemeClr val="bg1"/>
                </a:solidFill>
              </a:rPr>
              <a:t>extração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err="1">
                <a:solidFill>
                  <a:schemeClr val="bg1"/>
                </a:solidFill>
              </a:rPr>
              <a:t>comercialização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ou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importação</a:t>
            </a:r>
            <a:endParaRPr lang="en-US" sz="2800" kern="1200" dirty="0"/>
          </a:p>
        </p:txBody>
      </p:sp>
      <p:sp>
        <p:nvSpPr>
          <p:cNvPr id="33" name="Forma Livre: Forma 32">
            <a:extLst>
              <a:ext uri="{FF2B5EF4-FFF2-40B4-BE49-F238E27FC236}">
                <a16:creationId xmlns:a16="http://schemas.microsoft.com/office/drawing/2014/main" id="{64B9FE7B-22E2-6853-FB6B-EA63B9C97F38}"/>
              </a:ext>
            </a:extLst>
          </p:cNvPr>
          <p:cNvSpPr/>
          <p:nvPr/>
        </p:nvSpPr>
        <p:spPr>
          <a:xfrm>
            <a:off x="1693847" y="2098655"/>
            <a:ext cx="4684651" cy="1344500"/>
          </a:xfrm>
          <a:custGeom>
            <a:avLst/>
            <a:gdLst>
              <a:gd name="connsiteX0" fmla="*/ 0 w 2993273"/>
              <a:gd name="connsiteY0" fmla="*/ 108242 h 649440"/>
              <a:gd name="connsiteX1" fmla="*/ 108242 w 2993273"/>
              <a:gd name="connsiteY1" fmla="*/ 0 h 649440"/>
              <a:gd name="connsiteX2" fmla="*/ 2885031 w 2993273"/>
              <a:gd name="connsiteY2" fmla="*/ 0 h 649440"/>
              <a:gd name="connsiteX3" fmla="*/ 2993273 w 2993273"/>
              <a:gd name="connsiteY3" fmla="*/ 108242 h 649440"/>
              <a:gd name="connsiteX4" fmla="*/ 2993273 w 2993273"/>
              <a:gd name="connsiteY4" fmla="*/ 541198 h 649440"/>
              <a:gd name="connsiteX5" fmla="*/ 2885031 w 2993273"/>
              <a:gd name="connsiteY5" fmla="*/ 649440 h 649440"/>
              <a:gd name="connsiteX6" fmla="*/ 108242 w 2993273"/>
              <a:gd name="connsiteY6" fmla="*/ 649440 h 649440"/>
              <a:gd name="connsiteX7" fmla="*/ 0 w 2993273"/>
              <a:gd name="connsiteY7" fmla="*/ 541198 h 649440"/>
              <a:gd name="connsiteX8" fmla="*/ 0 w 2993273"/>
              <a:gd name="connsiteY8" fmla="*/ 108242 h 64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93273" h="649440">
                <a:moveTo>
                  <a:pt x="0" y="108242"/>
                </a:moveTo>
                <a:cubicBezTo>
                  <a:pt x="0" y="48462"/>
                  <a:pt x="48462" y="0"/>
                  <a:pt x="108242" y="0"/>
                </a:cubicBezTo>
                <a:lnTo>
                  <a:pt x="2885031" y="0"/>
                </a:lnTo>
                <a:cubicBezTo>
                  <a:pt x="2944811" y="0"/>
                  <a:pt x="2993273" y="48462"/>
                  <a:pt x="2993273" y="108242"/>
                </a:cubicBezTo>
                <a:lnTo>
                  <a:pt x="2993273" y="541198"/>
                </a:lnTo>
                <a:cubicBezTo>
                  <a:pt x="2993273" y="600978"/>
                  <a:pt x="2944811" y="649440"/>
                  <a:pt x="2885031" y="649440"/>
                </a:cubicBezTo>
                <a:lnTo>
                  <a:pt x="108242" y="649440"/>
                </a:lnTo>
                <a:cubicBezTo>
                  <a:pt x="48462" y="649440"/>
                  <a:pt x="0" y="600978"/>
                  <a:pt x="0" y="541198"/>
                </a:cubicBezTo>
                <a:lnTo>
                  <a:pt x="0" y="10824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842" tIns="31703" rIns="144842" bIns="31703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dirty="0">
                <a:solidFill>
                  <a:schemeClr val="bg1"/>
                </a:solidFill>
              </a:rPr>
              <a:t>Bens e </a:t>
            </a:r>
            <a:r>
              <a:rPr lang="en-US" sz="2800" dirty="0" err="1">
                <a:solidFill>
                  <a:schemeClr val="bg1"/>
                </a:solidFill>
              </a:rPr>
              <a:t>serviços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prejudiciais</a:t>
            </a:r>
            <a:r>
              <a:rPr lang="en-US" sz="2800" dirty="0">
                <a:solidFill>
                  <a:schemeClr val="bg1"/>
                </a:solidFill>
              </a:rPr>
              <a:t> à </a:t>
            </a:r>
            <a:r>
              <a:rPr lang="en-US" sz="2800" dirty="0" err="1">
                <a:solidFill>
                  <a:schemeClr val="bg1"/>
                </a:solidFill>
              </a:rPr>
              <a:t>saúde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ou</a:t>
            </a:r>
            <a:r>
              <a:rPr lang="en-US" sz="2800" dirty="0">
                <a:solidFill>
                  <a:schemeClr val="bg1"/>
                </a:solidFill>
              </a:rPr>
              <a:t> ao </a:t>
            </a:r>
            <a:r>
              <a:rPr lang="en-US" sz="2800" dirty="0" err="1">
                <a:solidFill>
                  <a:schemeClr val="bg1"/>
                </a:solidFill>
              </a:rPr>
              <a:t>meio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ambiente</a:t>
            </a:r>
            <a:endParaRPr lang="en-US" sz="2800" kern="1200" dirty="0"/>
          </a:p>
        </p:txBody>
      </p:sp>
      <p:sp>
        <p:nvSpPr>
          <p:cNvPr id="34" name="Forma Livre: Forma 33">
            <a:extLst>
              <a:ext uri="{FF2B5EF4-FFF2-40B4-BE49-F238E27FC236}">
                <a16:creationId xmlns:a16="http://schemas.microsoft.com/office/drawing/2014/main" id="{9C8897CD-BC65-16F3-2CCE-F99EC31C4CC5}"/>
              </a:ext>
            </a:extLst>
          </p:cNvPr>
          <p:cNvSpPr/>
          <p:nvPr/>
        </p:nvSpPr>
        <p:spPr>
          <a:xfrm rot="16200000">
            <a:off x="-870765" y="1701626"/>
            <a:ext cx="3262510" cy="649440"/>
          </a:xfrm>
          <a:custGeom>
            <a:avLst/>
            <a:gdLst>
              <a:gd name="connsiteX0" fmla="*/ 0 w 2993273"/>
              <a:gd name="connsiteY0" fmla="*/ 108242 h 649440"/>
              <a:gd name="connsiteX1" fmla="*/ 108242 w 2993273"/>
              <a:gd name="connsiteY1" fmla="*/ 0 h 649440"/>
              <a:gd name="connsiteX2" fmla="*/ 2885031 w 2993273"/>
              <a:gd name="connsiteY2" fmla="*/ 0 h 649440"/>
              <a:gd name="connsiteX3" fmla="*/ 2993273 w 2993273"/>
              <a:gd name="connsiteY3" fmla="*/ 108242 h 649440"/>
              <a:gd name="connsiteX4" fmla="*/ 2993273 w 2993273"/>
              <a:gd name="connsiteY4" fmla="*/ 541198 h 649440"/>
              <a:gd name="connsiteX5" fmla="*/ 2885031 w 2993273"/>
              <a:gd name="connsiteY5" fmla="*/ 649440 h 649440"/>
              <a:gd name="connsiteX6" fmla="*/ 108242 w 2993273"/>
              <a:gd name="connsiteY6" fmla="*/ 649440 h 649440"/>
              <a:gd name="connsiteX7" fmla="*/ 0 w 2993273"/>
              <a:gd name="connsiteY7" fmla="*/ 541198 h 649440"/>
              <a:gd name="connsiteX8" fmla="*/ 0 w 2993273"/>
              <a:gd name="connsiteY8" fmla="*/ 108242 h 64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93273" h="649440">
                <a:moveTo>
                  <a:pt x="0" y="108242"/>
                </a:moveTo>
                <a:cubicBezTo>
                  <a:pt x="0" y="48462"/>
                  <a:pt x="48462" y="0"/>
                  <a:pt x="108242" y="0"/>
                </a:cubicBezTo>
                <a:lnTo>
                  <a:pt x="2885031" y="0"/>
                </a:lnTo>
                <a:cubicBezTo>
                  <a:pt x="2944811" y="0"/>
                  <a:pt x="2993273" y="48462"/>
                  <a:pt x="2993273" y="108242"/>
                </a:cubicBezTo>
                <a:lnTo>
                  <a:pt x="2993273" y="541198"/>
                </a:lnTo>
                <a:cubicBezTo>
                  <a:pt x="2993273" y="600978"/>
                  <a:pt x="2944811" y="649440"/>
                  <a:pt x="2885031" y="649440"/>
                </a:cubicBezTo>
                <a:lnTo>
                  <a:pt x="108242" y="649440"/>
                </a:lnTo>
                <a:cubicBezTo>
                  <a:pt x="48462" y="649440"/>
                  <a:pt x="0" y="600978"/>
                  <a:pt x="0" y="541198"/>
                </a:cubicBezTo>
                <a:lnTo>
                  <a:pt x="0" y="10824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842" tIns="31703" rIns="144842" bIns="31703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dirty="0" err="1">
                <a:solidFill>
                  <a:schemeClr val="bg1"/>
                </a:solidFill>
              </a:rPr>
              <a:t>Incidência</a:t>
            </a:r>
            <a:endParaRPr lang="en-US" sz="3600" kern="1200" dirty="0"/>
          </a:p>
        </p:txBody>
      </p:sp>
      <p:cxnSp>
        <p:nvCxnSpPr>
          <p:cNvPr id="48" name="Conector reto 47">
            <a:extLst>
              <a:ext uri="{FF2B5EF4-FFF2-40B4-BE49-F238E27FC236}">
                <a16:creationId xmlns:a16="http://schemas.microsoft.com/office/drawing/2014/main" id="{40B38732-C2D4-E79C-A7AD-A4FC40374AC8}"/>
              </a:ext>
            </a:extLst>
          </p:cNvPr>
          <p:cNvCxnSpPr/>
          <p:nvPr/>
        </p:nvCxnSpPr>
        <p:spPr>
          <a:xfrm>
            <a:off x="758283" y="3657600"/>
            <a:ext cx="0" cy="255362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to 51">
            <a:extLst>
              <a:ext uri="{FF2B5EF4-FFF2-40B4-BE49-F238E27FC236}">
                <a16:creationId xmlns:a16="http://schemas.microsoft.com/office/drawing/2014/main" id="{C6CB5F7A-74FE-295A-EE54-AAB577B48F08}"/>
              </a:ext>
            </a:extLst>
          </p:cNvPr>
          <p:cNvCxnSpPr/>
          <p:nvPr/>
        </p:nvCxnSpPr>
        <p:spPr>
          <a:xfrm>
            <a:off x="758283" y="4917688"/>
            <a:ext cx="81344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to 52">
            <a:extLst>
              <a:ext uri="{FF2B5EF4-FFF2-40B4-BE49-F238E27FC236}">
                <a16:creationId xmlns:a16="http://schemas.microsoft.com/office/drawing/2014/main" id="{FF661A06-5854-89E3-06B6-B773CB1E5C4E}"/>
              </a:ext>
            </a:extLst>
          </p:cNvPr>
          <p:cNvCxnSpPr/>
          <p:nvPr/>
        </p:nvCxnSpPr>
        <p:spPr>
          <a:xfrm>
            <a:off x="743415" y="6218662"/>
            <a:ext cx="81344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54" name="Agrupar 53">
            <a:extLst>
              <a:ext uri="{FF2B5EF4-FFF2-40B4-BE49-F238E27FC236}">
                <a16:creationId xmlns:a16="http://schemas.microsoft.com/office/drawing/2014/main" id="{F145067D-F977-CE25-E7A0-8B4BC2B52A3A}"/>
              </a:ext>
            </a:extLst>
          </p:cNvPr>
          <p:cNvGrpSpPr/>
          <p:nvPr/>
        </p:nvGrpSpPr>
        <p:grpSpPr>
          <a:xfrm>
            <a:off x="7256210" y="6518153"/>
            <a:ext cx="4891631" cy="825416"/>
            <a:chOff x="3266102" y="4914984"/>
            <a:chExt cx="4891631" cy="825416"/>
          </a:xfrm>
        </p:grpSpPr>
        <p:pic>
          <p:nvPicPr>
            <p:cNvPr id="55" name="Picture 2" descr="D:\OneDrive - mtegovbr\Materiais de uso comum\ID Visual Novo Governo - 2023\Marca dos Ministérios\Logo Ministérios -_Horizontal - MF e Gov.png">
              <a:extLst>
                <a:ext uri="{FF2B5EF4-FFF2-40B4-BE49-F238E27FC236}">
                  <a16:creationId xmlns:a16="http://schemas.microsoft.com/office/drawing/2014/main" id="{6F8AB07A-A325-C344-BCC1-F2D2D3F533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5584" y="4914984"/>
              <a:ext cx="2812149" cy="825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20">
              <a:extLst>
                <a:ext uri="{FF2B5EF4-FFF2-40B4-BE49-F238E27FC236}">
                  <a16:creationId xmlns:a16="http://schemas.microsoft.com/office/drawing/2014/main" id="{7A8D0B1E-B2E0-1B80-E385-388518FE86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6102" y="5091154"/>
              <a:ext cx="1984375" cy="47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74489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7315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4B5534F-C72C-BD17-41E8-998025C8C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70735"/>
            <a:ext cx="4368602" cy="208729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dirty="0" err="1"/>
              <a:t>Fato</a:t>
            </a:r>
            <a:r>
              <a:rPr lang="en-US" sz="5600" dirty="0"/>
              <a:t> </a:t>
            </a:r>
            <a:r>
              <a:rPr lang="en-US" sz="5600" dirty="0" err="1"/>
              <a:t>gerador</a:t>
            </a:r>
            <a:br>
              <a:rPr lang="en-US" sz="5600" dirty="0"/>
            </a:br>
            <a:endParaRPr lang="en-US" sz="5600" dirty="0"/>
          </a:p>
        </p:txBody>
      </p:sp>
      <p:sp>
        <p:nvSpPr>
          <p:cNvPr id="20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759460"/>
            <a:ext cx="3474720" cy="19507"/>
          </a:xfrm>
          <a:custGeom>
            <a:avLst/>
            <a:gdLst>
              <a:gd name="connsiteX0" fmla="*/ 0 w 3474720"/>
              <a:gd name="connsiteY0" fmla="*/ 0 h 19507"/>
              <a:gd name="connsiteX1" fmla="*/ 694944 w 3474720"/>
              <a:gd name="connsiteY1" fmla="*/ 0 h 19507"/>
              <a:gd name="connsiteX2" fmla="*/ 1355141 w 3474720"/>
              <a:gd name="connsiteY2" fmla="*/ 0 h 19507"/>
              <a:gd name="connsiteX3" fmla="*/ 2015338 w 3474720"/>
              <a:gd name="connsiteY3" fmla="*/ 0 h 19507"/>
              <a:gd name="connsiteX4" fmla="*/ 2779776 w 3474720"/>
              <a:gd name="connsiteY4" fmla="*/ 0 h 19507"/>
              <a:gd name="connsiteX5" fmla="*/ 3474720 w 3474720"/>
              <a:gd name="connsiteY5" fmla="*/ 0 h 19507"/>
              <a:gd name="connsiteX6" fmla="*/ 3474720 w 3474720"/>
              <a:gd name="connsiteY6" fmla="*/ 19507 h 19507"/>
              <a:gd name="connsiteX7" fmla="*/ 2779776 w 3474720"/>
              <a:gd name="connsiteY7" fmla="*/ 19507 h 19507"/>
              <a:gd name="connsiteX8" fmla="*/ 2189074 w 3474720"/>
              <a:gd name="connsiteY8" fmla="*/ 19507 h 19507"/>
              <a:gd name="connsiteX9" fmla="*/ 1528877 w 3474720"/>
              <a:gd name="connsiteY9" fmla="*/ 19507 h 19507"/>
              <a:gd name="connsiteX10" fmla="*/ 868680 w 3474720"/>
              <a:gd name="connsiteY10" fmla="*/ 19507 h 19507"/>
              <a:gd name="connsiteX11" fmla="*/ 0 w 3474720"/>
              <a:gd name="connsiteY11" fmla="*/ 19507 h 19507"/>
              <a:gd name="connsiteX12" fmla="*/ 0 w 3474720"/>
              <a:gd name="connsiteY12" fmla="*/ 0 h 19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9507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911" y="6859"/>
                  <a:pt x="3475098" y="12648"/>
                  <a:pt x="3474720" y="19507"/>
                </a:cubicBezTo>
                <a:cubicBezTo>
                  <a:pt x="3233904" y="31064"/>
                  <a:pt x="2945134" y="-4037"/>
                  <a:pt x="2779776" y="19507"/>
                </a:cubicBezTo>
                <a:cubicBezTo>
                  <a:pt x="2614418" y="43051"/>
                  <a:pt x="2339768" y="23928"/>
                  <a:pt x="2189074" y="19507"/>
                </a:cubicBezTo>
                <a:cubicBezTo>
                  <a:pt x="2038380" y="15086"/>
                  <a:pt x="1817434" y="-3728"/>
                  <a:pt x="1528877" y="19507"/>
                </a:cubicBezTo>
                <a:cubicBezTo>
                  <a:pt x="1240320" y="42742"/>
                  <a:pt x="1042447" y="38417"/>
                  <a:pt x="868680" y="19507"/>
                </a:cubicBezTo>
                <a:cubicBezTo>
                  <a:pt x="694913" y="597"/>
                  <a:pt x="233232" y="46128"/>
                  <a:pt x="0" y="19507"/>
                </a:cubicBezTo>
                <a:cubicBezTo>
                  <a:pt x="-213" y="11505"/>
                  <a:pt x="-137" y="9257"/>
                  <a:pt x="0" y="0"/>
                </a:cubicBezTo>
                <a:close/>
              </a:path>
              <a:path w="3474720" h="19507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735" y="9171"/>
                  <a:pt x="3475211" y="12167"/>
                  <a:pt x="3474720" y="19507"/>
                </a:cubicBezTo>
                <a:cubicBezTo>
                  <a:pt x="3324873" y="23095"/>
                  <a:pt x="3136771" y="13806"/>
                  <a:pt x="2814523" y="19507"/>
                </a:cubicBezTo>
                <a:cubicBezTo>
                  <a:pt x="2492275" y="25208"/>
                  <a:pt x="2294402" y="48330"/>
                  <a:pt x="2154326" y="19507"/>
                </a:cubicBezTo>
                <a:cubicBezTo>
                  <a:pt x="2014250" y="-9316"/>
                  <a:pt x="1820317" y="35122"/>
                  <a:pt x="1494130" y="19507"/>
                </a:cubicBezTo>
                <a:cubicBezTo>
                  <a:pt x="1167943" y="3892"/>
                  <a:pt x="948432" y="16087"/>
                  <a:pt x="729691" y="19507"/>
                </a:cubicBezTo>
                <a:cubicBezTo>
                  <a:pt x="510950" y="22927"/>
                  <a:pt x="264032" y="25573"/>
                  <a:pt x="0" y="19507"/>
                </a:cubicBezTo>
                <a:cubicBezTo>
                  <a:pt x="517" y="10671"/>
                  <a:pt x="-769" y="785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4D89FD0-8B42-A1E0-3DDC-CF81907E6370}"/>
              </a:ext>
            </a:extLst>
          </p:cNvPr>
          <p:cNvSpPr txBox="1"/>
          <p:nvPr/>
        </p:nvSpPr>
        <p:spPr>
          <a:xfrm>
            <a:off x="234176" y="2896016"/>
            <a:ext cx="5076001" cy="407212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100" dirty="0" err="1"/>
              <a:t>Primeira</a:t>
            </a:r>
            <a:r>
              <a:rPr lang="en-US" sz="2100" dirty="0"/>
              <a:t> </a:t>
            </a:r>
            <a:r>
              <a:rPr lang="en-US" sz="2100" dirty="0" err="1"/>
              <a:t>comercialização</a:t>
            </a:r>
            <a:r>
              <a:rPr lang="en-US" sz="2100" dirty="0"/>
              <a:t> do </a:t>
            </a:r>
            <a:r>
              <a:rPr lang="en-US" sz="2100" dirty="0" err="1"/>
              <a:t>bem</a:t>
            </a:r>
            <a:endParaRPr lang="en-US" sz="21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br>
              <a:rPr lang="en-US" sz="2100" dirty="0"/>
            </a:br>
            <a:r>
              <a:rPr lang="en-US" sz="2100" dirty="0" err="1"/>
              <a:t>Arrematação</a:t>
            </a:r>
            <a:r>
              <a:rPr lang="en-US" sz="2100" dirty="0"/>
              <a:t> </a:t>
            </a:r>
            <a:r>
              <a:rPr lang="en-US" sz="2100" dirty="0" err="1"/>
              <a:t>em</a:t>
            </a:r>
            <a:r>
              <a:rPr lang="en-US" sz="2100" dirty="0"/>
              <a:t> hasta </a:t>
            </a:r>
            <a:r>
              <a:rPr lang="en-US" sz="2100" dirty="0" err="1"/>
              <a:t>pública</a:t>
            </a:r>
            <a:endParaRPr lang="en-US" sz="21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1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100" dirty="0" err="1"/>
              <a:t>Transferência</a:t>
            </a:r>
            <a:r>
              <a:rPr lang="en-US" sz="2100" dirty="0"/>
              <a:t> </a:t>
            </a:r>
            <a:r>
              <a:rPr lang="en-US" sz="2100" dirty="0" err="1"/>
              <a:t>não</a:t>
            </a:r>
            <a:r>
              <a:rPr lang="en-US" sz="2100" dirty="0"/>
              <a:t> </a:t>
            </a:r>
            <a:r>
              <a:rPr lang="en-US" sz="2100" dirty="0" err="1"/>
              <a:t>onerosa</a:t>
            </a:r>
            <a:r>
              <a:rPr lang="en-US" sz="2100" dirty="0"/>
              <a:t> de </a:t>
            </a:r>
            <a:r>
              <a:rPr lang="en-US" sz="2100" dirty="0" err="1"/>
              <a:t>bem</a:t>
            </a:r>
            <a:r>
              <a:rPr lang="en-US" sz="2100" dirty="0"/>
              <a:t> mineral </a:t>
            </a:r>
            <a:r>
              <a:rPr lang="en-US" sz="2100" dirty="0" err="1"/>
              <a:t>extraído</a:t>
            </a:r>
            <a:r>
              <a:rPr lang="en-US" sz="2100" dirty="0"/>
              <a:t> </a:t>
            </a:r>
            <a:r>
              <a:rPr lang="en-US" sz="2100" dirty="0" err="1"/>
              <a:t>ou</a:t>
            </a:r>
            <a:r>
              <a:rPr lang="en-US" sz="2100" dirty="0"/>
              <a:t> </a:t>
            </a:r>
            <a:r>
              <a:rPr lang="en-US" sz="2100" dirty="0" err="1"/>
              <a:t>produzido</a:t>
            </a:r>
            <a:endParaRPr lang="en-US" sz="21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1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100" dirty="0" err="1"/>
              <a:t>Incorporação</a:t>
            </a:r>
            <a:r>
              <a:rPr lang="en-US" sz="2100" dirty="0"/>
              <a:t> do </a:t>
            </a:r>
            <a:r>
              <a:rPr lang="en-US" sz="2100" dirty="0" err="1"/>
              <a:t>bem</a:t>
            </a:r>
            <a:r>
              <a:rPr lang="en-US" sz="2100" dirty="0"/>
              <a:t> ao </a:t>
            </a:r>
            <a:r>
              <a:rPr lang="en-US" sz="2100" dirty="0" err="1"/>
              <a:t>ativo</a:t>
            </a:r>
            <a:r>
              <a:rPr lang="en-US" sz="2100" dirty="0"/>
              <a:t> </a:t>
            </a:r>
            <a:r>
              <a:rPr lang="en-US" sz="2100" dirty="0" err="1"/>
              <a:t>imobilizado</a:t>
            </a:r>
            <a:endParaRPr lang="en-US" sz="21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br>
              <a:rPr lang="en-US" sz="2100" dirty="0"/>
            </a:br>
            <a:r>
              <a:rPr lang="en-US" sz="2100" dirty="0" err="1"/>
              <a:t>Exportação</a:t>
            </a:r>
            <a:r>
              <a:rPr lang="en-US" sz="2100" dirty="0"/>
              <a:t> de </a:t>
            </a:r>
            <a:r>
              <a:rPr lang="en-US" sz="2100" dirty="0" err="1"/>
              <a:t>bem</a:t>
            </a:r>
            <a:r>
              <a:rPr lang="en-US" sz="2100" dirty="0"/>
              <a:t> mineral </a:t>
            </a:r>
            <a:r>
              <a:rPr lang="en-US" sz="2100" dirty="0" err="1"/>
              <a:t>extraído</a:t>
            </a:r>
            <a:r>
              <a:rPr lang="en-US" sz="2100" dirty="0"/>
              <a:t> </a:t>
            </a:r>
            <a:r>
              <a:rPr lang="en-US" sz="2100" dirty="0" err="1"/>
              <a:t>ou</a:t>
            </a:r>
            <a:r>
              <a:rPr lang="en-US" sz="2100" dirty="0"/>
              <a:t> </a:t>
            </a:r>
            <a:r>
              <a:rPr lang="en-US" sz="2100" dirty="0" err="1"/>
              <a:t>produzido</a:t>
            </a:r>
            <a:endParaRPr lang="en-US" sz="21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1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100" dirty="0" err="1"/>
              <a:t>Consumo</a:t>
            </a:r>
            <a:r>
              <a:rPr lang="en-US" sz="2100" dirty="0"/>
              <a:t> do </a:t>
            </a:r>
            <a:r>
              <a:rPr lang="en-US" sz="2100" dirty="0" err="1"/>
              <a:t>bem</a:t>
            </a:r>
            <a:r>
              <a:rPr lang="en-US" sz="2100" dirty="0"/>
              <a:t> </a:t>
            </a:r>
            <a:r>
              <a:rPr lang="en-US" sz="2100" dirty="0" err="1"/>
              <a:t>pelo</a:t>
            </a:r>
            <a:r>
              <a:rPr lang="en-US" sz="2100" dirty="0"/>
              <a:t> </a:t>
            </a:r>
            <a:r>
              <a:rPr lang="en-US" sz="2100" dirty="0" err="1"/>
              <a:t>produtor-extrativista</a:t>
            </a:r>
            <a:r>
              <a:rPr lang="en-US" sz="2100" dirty="0"/>
              <a:t> </a:t>
            </a:r>
            <a:r>
              <a:rPr lang="en-US" sz="2100" dirty="0" err="1"/>
              <a:t>ou</a:t>
            </a:r>
            <a:r>
              <a:rPr lang="en-US" sz="2100" dirty="0"/>
              <a:t> </a:t>
            </a:r>
            <a:r>
              <a:rPr lang="en-US" sz="2100" dirty="0" err="1"/>
              <a:t>fabricante</a:t>
            </a:r>
            <a:endParaRPr lang="en-US" sz="21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1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t-BR" sz="2100" dirty="0"/>
              <a:t>Fornecimento ou pagamento do serviço, o que ocorrer primeiro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451972-133C-DD1E-D9AB-18A5C6A5B5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17" r="5842" b="1"/>
          <a:stretch/>
        </p:blipFill>
        <p:spPr>
          <a:xfrm>
            <a:off x="5311702" y="10"/>
            <a:ext cx="6878775" cy="73151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B47501A2-F608-A2BB-B2F6-2B0FF3CCB809}"/>
              </a:ext>
            </a:extLst>
          </p:cNvPr>
          <p:cNvGrpSpPr/>
          <p:nvPr/>
        </p:nvGrpSpPr>
        <p:grpSpPr>
          <a:xfrm>
            <a:off x="7256210" y="6518153"/>
            <a:ext cx="4891631" cy="825416"/>
            <a:chOff x="3266102" y="4914984"/>
            <a:chExt cx="4891631" cy="825416"/>
          </a:xfrm>
        </p:grpSpPr>
        <p:pic>
          <p:nvPicPr>
            <p:cNvPr id="7" name="Picture 2" descr="D:\OneDrive - mtegovbr\Materiais de uso comum\ID Visual Novo Governo - 2023\Marca dos Ministérios\Logo Ministérios -_Horizontal - MF e Gov.png">
              <a:extLst>
                <a:ext uri="{FF2B5EF4-FFF2-40B4-BE49-F238E27FC236}">
                  <a16:creationId xmlns:a16="http://schemas.microsoft.com/office/drawing/2014/main" id="{593D4201-5A17-8C25-5B74-420537E9D3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5584" y="4914984"/>
              <a:ext cx="2812149" cy="825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0">
              <a:extLst>
                <a:ext uri="{FF2B5EF4-FFF2-40B4-BE49-F238E27FC236}">
                  <a16:creationId xmlns:a16="http://schemas.microsoft.com/office/drawing/2014/main" id="{DD8ABC52-B77D-F848-1131-BAA9CF9CC2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6102" y="5091154"/>
              <a:ext cx="1984375" cy="47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98436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7315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D0F18C2-0E63-F2B1-076A-84B246BA2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0520"/>
            <a:ext cx="10515600" cy="10715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Imunidades e não incidências</a:t>
            </a:r>
          </a:p>
        </p:txBody>
      </p:sp>
      <p:sp>
        <p:nvSpPr>
          <p:cNvPr id="37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693834"/>
            <a:ext cx="11033008" cy="5086272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8" name="CaixaDeTexto 2">
            <a:extLst>
              <a:ext uri="{FF2B5EF4-FFF2-40B4-BE49-F238E27FC236}">
                <a16:creationId xmlns:a16="http://schemas.microsoft.com/office/drawing/2014/main" id="{C2FE2B85-6CFC-5287-F1EE-6626411991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3065936"/>
              </p:ext>
            </p:extLst>
          </p:nvPr>
        </p:nvGraphicFramePr>
        <p:xfrm>
          <a:off x="838200" y="1920971"/>
          <a:ext cx="10515600" cy="4641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tângulo 9">
            <a:extLst>
              <a:ext uri="{FF2B5EF4-FFF2-40B4-BE49-F238E27FC236}">
                <a16:creationId xmlns:a16="http://schemas.microsoft.com/office/drawing/2014/main" id="{A4819CE7-D56B-5646-12E6-CCAE4C12345E}"/>
              </a:ext>
            </a:extLst>
          </p:cNvPr>
          <p:cNvSpPr/>
          <p:nvPr/>
        </p:nvSpPr>
        <p:spPr>
          <a:xfrm>
            <a:off x="575782" y="6275321"/>
            <a:ext cx="11033008" cy="6365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5FAA128C-63EB-FDDC-6502-C4584598BB62}"/>
              </a:ext>
            </a:extLst>
          </p:cNvPr>
          <p:cNvGrpSpPr/>
          <p:nvPr/>
        </p:nvGrpSpPr>
        <p:grpSpPr>
          <a:xfrm>
            <a:off x="7256210" y="6518153"/>
            <a:ext cx="4891631" cy="825416"/>
            <a:chOff x="3266102" y="4914984"/>
            <a:chExt cx="4891631" cy="825416"/>
          </a:xfrm>
        </p:grpSpPr>
        <p:pic>
          <p:nvPicPr>
            <p:cNvPr id="16" name="Picture 2" descr="D:\OneDrive - mtegovbr\Materiais de uso comum\ID Visual Novo Governo - 2023\Marca dos Ministérios\Logo Ministérios -_Horizontal - MF e Gov.png">
              <a:extLst>
                <a:ext uri="{FF2B5EF4-FFF2-40B4-BE49-F238E27FC236}">
                  <a16:creationId xmlns:a16="http://schemas.microsoft.com/office/drawing/2014/main" id="{600D24FE-63C9-0AE0-1B49-365D4B199B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5584" y="4914984"/>
              <a:ext cx="2812149" cy="825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0">
              <a:extLst>
                <a:ext uri="{FF2B5EF4-FFF2-40B4-BE49-F238E27FC236}">
                  <a16:creationId xmlns:a16="http://schemas.microsoft.com/office/drawing/2014/main" id="{B91FC791-BB7A-21E7-3CBD-1FB7E6C347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6102" y="5091154"/>
              <a:ext cx="1984375" cy="47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64055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7315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2A7AB9-EC6D-8147-78D5-B762C271C1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264" b="2"/>
          <a:stretch/>
        </p:blipFill>
        <p:spPr>
          <a:xfrm>
            <a:off x="3522468" y="10"/>
            <a:ext cx="8669532" cy="73151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73152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C85C64F-0440-9F26-709A-90D59BC1B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238707"/>
            <a:ext cx="3438144" cy="119969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Base de </a:t>
            </a:r>
            <a:r>
              <a:rPr lang="en-US" sz="3600" dirty="0" err="1">
                <a:solidFill>
                  <a:schemeClr val="bg1"/>
                </a:solidFill>
              </a:rPr>
              <a:t>cálculo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0121" y="664464"/>
            <a:ext cx="78029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606378"/>
            <a:ext cx="3300984" cy="975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A0FC8E2-42E6-E1FB-DE2E-FC0C2A06118B}"/>
              </a:ext>
            </a:extLst>
          </p:cNvPr>
          <p:cNvSpPr txBox="1"/>
          <p:nvPr/>
        </p:nvSpPr>
        <p:spPr>
          <a:xfrm>
            <a:off x="371094" y="2899257"/>
            <a:ext cx="3438906" cy="34210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Valor de </a:t>
            </a:r>
            <a:r>
              <a:rPr lang="en-US" sz="2000" dirty="0" err="1">
                <a:solidFill>
                  <a:schemeClr val="bg1"/>
                </a:solidFill>
              </a:rPr>
              <a:t>venda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comercialização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Valor de </a:t>
            </a:r>
            <a:r>
              <a:rPr lang="en-US" sz="2000" dirty="0" err="1">
                <a:solidFill>
                  <a:schemeClr val="bg1"/>
                </a:solidFill>
              </a:rPr>
              <a:t>arremate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arrematação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Valor de </a:t>
            </a:r>
            <a:r>
              <a:rPr lang="en-US" sz="2000" dirty="0" err="1">
                <a:solidFill>
                  <a:schemeClr val="bg1"/>
                </a:solidFill>
              </a:rPr>
              <a:t>referência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transação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não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onerosa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ou</a:t>
            </a:r>
            <a:r>
              <a:rPr lang="en-US" sz="2000" dirty="0">
                <a:solidFill>
                  <a:schemeClr val="bg1"/>
                </a:solidFill>
              </a:rPr>
              <a:t> no </a:t>
            </a:r>
            <a:r>
              <a:rPr lang="en-US" sz="2000" dirty="0" err="1">
                <a:solidFill>
                  <a:schemeClr val="bg1"/>
                </a:solidFill>
              </a:rPr>
              <a:t>consumo</a:t>
            </a:r>
            <a:r>
              <a:rPr lang="en-US" sz="2000" dirty="0">
                <a:solidFill>
                  <a:schemeClr val="bg1"/>
                </a:solidFill>
              </a:rPr>
              <a:t> do </a:t>
            </a:r>
            <a:r>
              <a:rPr lang="en-US" sz="2000" dirty="0" err="1">
                <a:solidFill>
                  <a:schemeClr val="bg1"/>
                </a:solidFill>
              </a:rPr>
              <a:t>bem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Valor </a:t>
            </a:r>
            <a:r>
              <a:rPr lang="en-US" sz="2000" dirty="0" err="1">
                <a:solidFill>
                  <a:schemeClr val="bg1"/>
                </a:solidFill>
              </a:rPr>
              <a:t>contábil</a:t>
            </a:r>
            <a:r>
              <a:rPr lang="en-US" sz="2000" dirty="0">
                <a:solidFill>
                  <a:schemeClr val="bg1"/>
                </a:solidFill>
              </a:rPr>
              <a:t> de </a:t>
            </a:r>
            <a:r>
              <a:rPr lang="en-US" sz="2000" dirty="0" err="1">
                <a:solidFill>
                  <a:schemeClr val="bg1"/>
                </a:solidFill>
              </a:rPr>
              <a:t>incorporação</a:t>
            </a:r>
            <a:r>
              <a:rPr lang="en-US" sz="2000" dirty="0">
                <a:solidFill>
                  <a:schemeClr val="bg1"/>
                </a:solidFill>
              </a:rPr>
              <a:t> do </a:t>
            </a:r>
            <a:r>
              <a:rPr lang="en-US" sz="2000" dirty="0" err="1">
                <a:solidFill>
                  <a:schemeClr val="bg1"/>
                </a:solidFill>
              </a:rPr>
              <a:t>bem</a:t>
            </a:r>
            <a:r>
              <a:rPr lang="en-US" sz="2000" dirty="0">
                <a:solidFill>
                  <a:schemeClr val="bg1"/>
                </a:solidFill>
              </a:rPr>
              <a:t> ao </a:t>
            </a:r>
            <a:r>
              <a:rPr lang="en-US" sz="2000" dirty="0" err="1">
                <a:solidFill>
                  <a:schemeClr val="bg1"/>
                </a:solidFill>
              </a:rPr>
              <a:t>ativo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imobilizado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</a:rPr>
              <a:t>Receita própria da entidade que promove concursos de prognósticos e </a:t>
            </a:r>
            <a:r>
              <a:rPr lang="pt-BR" sz="2000" dirty="0" err="1">
                <a:solidFill>
                  <a:schemeClr val="bg1"/>
                </a:solidFill>
              </a:rPr>
              <a:t>fantasy</a:t>
            </a:r>
            <a:r>
              <a:rPr lang="pt-BR" sz="2000" dirty="0">
                <a:solidFill>
                  <a:schemeClr val="bg1"/>
                </a:solidFill>
              </a:rPr>
              <a:t> games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83ABCB44-D1FB-AB39-645A-4494A5F617E3}"/>
              </a:ext>
            </a:extLst>
          </p:cNvPr>
          <p:cNvGrpSpPr/>
          <p:nvPr/>
        </p:nvGrpSpPr>
        <p:grpSpPr>
          <a:xfrm>
            <a:off x="7256210" y="6518153"/>
            <a:ext cx="4891631" cy="825416"/>
            <a:chOff x="3266102" y="4914984"/>
            <a:chExt cx="4891631" cy="825416"/>
          </a:xfrm>
        </p:grpSpPr>
        <p:pic>
          <p:nvPicPr>
            <p:cNvPr id="10" name="Picture 2" descr="D:\OneDrive - mtegovbr\Materiais de uso comum\ID Visual Novo Governo - 2023\Marca dos Ministérios\Logo Ministérios -_Horizontal - MF e Gov.png">
              <a:extLst>
                <a:ext uri="{FF2B5EF4-FFF2-40B4-BE49-F238E27FC236}">
                  <a16:creationId xmlns:a16="http://schemas.microsoft.com/office/drawing/2014/main" id="{A3DA546D-C51E-8D53-81A1-04D2E6E7F0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5584" y="4914984"/>
              <a:ext cx="2812149" cy="825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0">
              <a:extLst>
                <a:ext uri="{FF2B5EF4-FFF2-40B4-BE49-F238E27FC236}">
                  <a16:creationId xmlns:a16="http://schemas.microsoft.com/office/drawing/2014/main" id="{6AB1F77D-74AF-948E-DD06-233DCA8EF4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6102" y="5091154"/>
              <a:ext cx="1984375" cy="47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DF336E64-C90D-BC5C-59B2-E0EE879345E1}"/>
              </a:ext>
            </a:extLst>
          </p:cNvPr>
          <p:cNvGrpSpPr/>
          <p:nvPr/>
        </p:nvGrpSpPr>
        <p:grpSpPr>
          <a:xfrm>
            <a:off x="4626177" y="337727"/>
            <a:ext cx="4709515" cy="5107964"/>
            <a:chOff x="6953154" y="1784668"/>
            <a:chExt cx="4709515" cy="5107964"/>
          </a:xfrm>
        </p:grpSpPr>
        <p:sp>
          <p:nvSpPr>
            <p:cNvPr id="16" name="Forma Livre: Forma 15">
              <a:extLst>
                <a:ext uri="{FF2B5EF4-FFF2-40B4-BE49-F238E27FC236}">
                  <a16:creationId xmlns:a16="http://schemas.microsoft.com/office/drawing/2014/main" id="{E8DD20B9-1D79-2EC0-13A0-DB475CD67EC3}"/>
                </a:ext>
              </a:extLst>
            </p:cNvPr>
            <p:cNvSpPr/>
            <p:nvPr/>
          </p:nvSpPr>
          <p:spPr>
            <a:xfrm>
              <a:off x="6953155" y="2109388"/>
              <a:ext cx="4709514" cy="1397181"/>
            </a:xfrm>
            <a:custGeom>
              <a:avLst/>
              <a:gdLst>
                <a:gd name="connsiteX0" fmla="*/ 0 w 4276105"/>
                <a:gd name="connsiteY0" fmla="*/ 0 h 1282049"/>
                <a:gd name="connsiteX1" fmla="*/ 4276105 w 4276105"/>
                <a:gd name="connsiteY1" fmla="*/ 0 h 1282049"/>
                <a:gd name="connsiteX2" fmla="*/ 4276105 w 4276105"/>
                <a:gd name="connsiteY2" fmla="*/ 1282049 h 1282049"/>
                <a:gd name="connsiteX3" fmla="*/ 0 w 4276105"/>
                <a:gd name="connsiteY3" fmla="*/ 1282049 h 1282049"/>
                <a:gd name="connsiteX4" fmla="*/ 0 w 4276105"/>
                <a:gd name="connsiteY4" fmla="*/ 0 h 12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76105" h="1282049">
                  <a:moveTo>
                    <a:pt x="0" y="0"/>
                  </a:moveTo>
                  <a:lnTo>
                    <a:pt x="4276105" y="0"/>
                  </a:lnTo>
                  <a:lnTo>
                    <a:pt x="4276105" y="1282049"/>
                  </a:lnTo>
                  <a:lnTo>
                    <a:pt x="0" y="128204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1873" tIns="458216" rIns="331873" bIns="156464" numCol="1" spcCol="1270" anchor="t" anchorCtr="0">
              <a:noAutofit/>
            </a:bodyPr>
            <a:lstStyle/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pt-BR" sz="2400" dirty="0"/>
                <a:t>Expressa na unidade de medida apropriada – fixadas por lei ordinária</a:t>
              </a:r>
              <a:endParaRPr lang="en-US" sz="2200" dirty="0"/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2200" kern="1200" dirty="0"/>
            </a:p>
          </p:txBody>
        </p:sp>
        <p:sp>
          <p:nvSpPr>
            <p:cNvPr id="17" name="Forma Livre: Forma 16">
              <a:extLst>
                <a:ext uri="{FF2B5EF4-FFF2-40B4-BE49-F238E27FC236}">
                  <a16:creationId xmlns:a16="http://schemas.microsoft.com/office/drawing/2014/main" id="{A3ED2FD2-5FBF-739F-44C4-AA64581DD4A4}"/>
                </a:ext>
              </a:extLst>
            </p:cNvPr>
            <p:cNvSpPr/>
            <p:nvPr/>
          </p:nvSpPr>
          <p:spPr>
            <a:xfrm>
              <a:off x="7257344" y="1784668"/>
              <a:ext cx="2993273" cy="649440"/>
            </a:xfrm>
            <a:custGeom>
              <a:avLst/>
              <a:gdLst>
                <a:gd name="connsiteX0" fmla="*/ 0 w 2993273"/>
                <a:gd name="connsiteY0" fmla="*/ 108242 h 649440"/>
                <a:gd name="connsiteX1" fmla="*/ 108242 w 2993273"/>
                <a:gd name="connsiteY1" fmla="*/ 0 h 649440"/>
                <a:gd name="connsiteX2" fmla="*/ 2885031 w 2993273"/>
                <a:gd name="connsiteY2" fmla="*/ 0 h 649440"/>
                <a:gd name="connsiteX3" fmla="*/ 2993273 w 2993273"/>
                <a:gd name="connsiteY3" fmla="*/ 108242 h 649440"/>
                <a:gd name="connsiteX4" fmla="*/ 2993273 w 2993273"/>
                <a:gd name="connsiteY4" fmla="*/ 541198 h 649440"/>
                <a:gd name="connsiteX5" fmla="*/ 2885031 w 2993273"/>
                <a:gd name="connsiteY5" fmla="*/ 649440 h 649440"/>
                <a:gd name="connsiteX6" fmla="*/ 108242 w 2993273"/>
                <a:gd name="connsiteY6" fmla="*/ 649440 h 649440"/>
                <a:gd name="connsiteX7" fmla="*/ 0 w 2993273"/>
                <a:gd name="connsiteY7" fmla="*/ 541198 h 649440"/>
                <a:gd name="connsiteX8" fmla="*/ 0 w 2993273"/>
                <a:gd name="connsiteY8" fmla="*/ 108242 h 64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3273" h="649440">
                  <a:moveTo>
                    <a:pt x="0" y="108242"/>
                  </a:moveTo>
                  <a:cubicBezTo>
                    <a:pt x="0" y="48462"/>
                    <a:pt x="48462" y="0"/>
                    <a:pt x="108242" y="0"/>
                  </a:cubicBezTo>
                  <a:lnTo>
                    <a:pt x="2885031" y="0"/>
                  </a:lnTo>
                  <a:cubicBezTo>
                    <a:pt x="2944811" y="0"/>
                    <a:pt x="2993273" y="48462"/>
                    <a:pt x="2993273" y="108242"/>
                  </a:cubicBezTo>
                  <a:lnTo>
                    <a:pt x="2993273" y="541198"/>
                  </a:lnTo>
                  <a:cubicBezTo>
                    <a:pt x="2993273" y="600978"/>
                    <a:pt x="2944811" y="649440"/>
                    <a:pt x="2885031" y="649440"/>
                  </a:cubicBezTo>
                  <a:lnTo>
                    <a:pt x="108242" y="649440"/>
                  </a:lnTo>
                  <a:cubicBezTo>
                    <a:pt x="48462" y="649440"/>
                    <a:pt x="0" y="600978"/>
                    <a:pt x="0" y="541198"/>
                  </a:cubicBezTo>
                  <a:lnTo>
                    <a:pt x="0" y="10824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4842" tIns="31703" rIns="144842" bIns="31703" numCol="1" spcCol="1270" anchor="ctr" anchorCtr="0">
              <a:noAutofit/>
            </a:bodyPr>
            <a:lstStyle/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200" kern="1200" dirty="0" err="1"/>
                <a:t>Alíquotas</a:t>
              </a:r>
              <a:r>
                <a:rPr lang="en-US" sz="2200" kern="1200" dirty="0"/>
                <a:t> </a:t>
              </a:r>
              <a:r>
                <a:rPr lang="en-US" sz="2200" kern="1200" dirty="0" err="1"/>
                <a:t>específicas</a:t>
              </a:r>
              <a:endParaRPr lang="en-US" sz="2200" kern="1200" dirty="0"/>
            </a:p>
          </p:txBody>
        </p:sp>
        <p:sp>
          <p:nvSpPr>
            <p:cNvPr id="18" name="Forma Livre: Forma 17">
              <a:extLst>
                <a:ext uri="{FF2B5EF4-FFF2-40B4-BE49-F238E27FC236}">
                  <a16:creationId xmlns:a16="http://schemas.microsoft.com/office/drawing/2014/main" id="{D4C311C2-CBD9-A43C-05FD-B1B2F78D5AC3}"/>
                </a:ext>
              </a:extLst>
            </p:cNvPr>
            <p:cNvSpPr/>
            <p:nvPr/>
          </p:nvSpPr>
          <p:spPr>
            <a:xfrm>
              <a:off x="6953154" y="5039921"/>
              <a:ext cx="4709514" cy="1852711"/>
            </a:xfrm>
            <a:custGeom>
              <a:avLst/>
              <a:gdLst>
                <a:gd name="connsiteX0" fmla="*/ 0 w 4276105"/>
                <a:gd name="connsiteY0" fmla="*/ 0 h 935550"/>
                <a:gd name="connsiteX1" fmla="*/ 4276105 w 4276105"/>
                <a:gd name="connsiteY1" fmla="*/ 0 h 935550"/>
                <a:gd name="connsiteX2" fmla="*/ 4276105 w 4276105"/>
                <a:gd name="connsiteY2" fmla="*/ 935550 h 935550"/>
                <a:gd name="connsiteX3" fmla="*/ 0 w 4276105"/>
                <a:gd name="connsiteY3" fmla="*/ 935550 h 935550"/>
                <a:gd name="connsiteX4" fmla="*/ 0 w 4276105"/>
                <a:gd name="connsiteY4" fmla="*/ 0 h 935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76105" h="935550">
                  <a:moveTo>
                    <a:pt x="0" y="0"/>
                  </a:moveTo>
                  <a:lnTo>
                    <a:pt x="4276105" y="0"/>
                  </a:lnTo>
                  <a:lnTo>
                    <a:pt x="4276105" y="935550"/>
                  </a:lnTo>
                  <a:lnTo>
                    <a:pt x="0" y="93555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1873" tIns="458216" rIns="331873" bIns="156464" numCol="1" spcCol="1270" anchor="t" anchorCtr="0">
              <a:noAutofit/>
            </a:bodyPr>
            <a:lstStyle/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200" dirty="0" err="1"/>
                <a:t>Decreto</a:t>
              </a:r>
              <a:r>
                <a:rPr lang="en-US" sz="2200" dirty="0"/>
                <a:t> </a:t>
              </a:r>
              <a:r>
                <a:rPr lang="en-US" sz="2200" dirty="0" err="1"/>
                <a:t>definirá</a:t>
              </a:r>
              <a:r>
                <a:rPr lang="en-US" sz="2200" dirty="0"/>
                <a:t> </a:t>
              </a:r>
              <a:r>
                <a:rPr lang="en-US" sz="2200" dirty="0" err="1"/>
                <a:t>metodologia</a:t>
              </a:r>
              <a:r>
                <a:rPr lang="en-US" sz="2200" dirty="0"/>
                <a:t> para </a:t>
              </a:r>
              <a:r>
                <a:rPr lang="en-US" sz="2200" dirty="0" err="1"/>
                <a:t>cálculo</a:t>
              </a:r>
              <a:endParaRPr lang="en-US" sz="2200" dirty="0"/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200" dirty="0" err="1"/>
                <a:t>Produtos</a:t>
              </a:r>
              <a:r>
                <a:rPr lang="en-US" sz="2200" dirty="0"/>
                <a:t> </a:t>
              </a:r>
              <a:r>
                <a:rPr lang="en-US" sz="2200" dirty="0" err="1"/>
                <a:t>fumígenos</a:t>
              </a:r>
              <a:r>
                <a:rPr lang="en-US" sz="2200" dirty="0"/>
                <a:t>: </a:t>
              </a:r>
              <a:r>
                <a:rPr lang="en-US" sz="2200" dirty="0" err="1"/>
                <a:t>preço</a:t>
              </a:r>
              <a:r>
                <a:rPr lang="en-US" sz="2200" dirty="0"/>
                <a:t> de </a:t>
              </a:r>
              <a:r>
                <a:rPr lang="en-US" sz="2200" dirty="0" err="1"/>
                <a:t>venda</a:t>
              </a:r>
              <a:r>
                <a:rPr lang="en-US" sz="2200" dirty="0"/>
                <a:t> no </a:t>
              </a:r>
              <a:r>
                <a:rPr lang="en-US" sz="2200" dirty="0" err="1"/>
                <a:t>varejo</a:t>
              </a:r>
              <a:endParaRPr lang="en-US" sz="2200" dirty="0"/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2200" dirty="0"/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2200" kern="1200" dirty="0"/>
            </a:p>
          </p:txBody>
        </p:sp>
        <p:sp>
          <p:nvSpPr>
            <p:cNvPr id="19" name="Forma Livre: Forma 18">
              <a:extLst>
                <a:ext uri="{FF2B5EF4-FFF2-40B4-BE49-F238E27FC236}">
                  <a16:creationId xmlns:a16="http://schemas.microsoft.com/office/drawing/2014/main" id="{711A9D6E-FAEC-E5D5-159F-252AA78B33ED}"/>
                </a:ext>
              </a:extLst>
            </p:cNvPr>
            <p:cNvSpPr/>
            <p:nvPr/>
          </p:nvSpPr>
          <p:spPr>
            <a:xfrm>
              <a:off x="7257345" y="4715199"/>
              <a:ext cx="2993273" cy="649440"/>
            </a:xfrm>
            <a:custGeom>
              <a:avLst/>
              <a:gdLst>
                <a:gd name="connsiteX0" fmla="*/ 0 w 2993273"/>
                <a:gd name="connsiteY0" fmla="*/ 108242 h 649440"/>
                <a:gd name="connsiteX1" fmla="*/ 108242 w 2993273"/>
                <a:gd name="connsiteY1" fmla="*/ 0 h 649440"/>
                <a:gd name="connsiteX2" fmla="*/ 2885031 w 2993273"/>
                <a:gd name="connsiteY2" fmla="*/ 0 h 649440"/>
                <a:gd name="connsiteX3" fmla="*/ 2993273 w 2993273"/>
                <a:gd name="connsiteY3" fmla="*/ 108242 h 649440"/>
                <a:gd name="connsiteX4" fmla="*/ 2993273 w 2993273"/>
                <a:gd name="connsiteY4" fmla="*/ 541198 h 649440"/>
                <a:gd name="connsiteX5" fmla="*/ 2885031 w 2993273"/>
                <a:gd name="connsiteY5" fmla="*/ 649440 h 649440"/>
                <a:gd name="connsiteX6" fmla="*/ 108242 w 2993273"/>
                <a:gd name="connsiteY6" fmla="*/ 649440 h 649440"/>
                <a:gd name="connsiteX7" fmla="*/ 0 w 2993273"/>
                <a:gd name="connsiteY7" fmla="*/ 541198 h 649440"/>
                <a:gd name="connsiteX8" fmla="*/ 0 w 2993273"/>
                <a:gd name="connsiteY8" fmla="*/ 108242 h 64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3273" h="649440">
                  <a:moveTo>
                    <a:pt x="0" y="108242"/>
                  </a:moveTo>
                  <a:cubicBezTo>
                    <a:pt x="0" y="48462"/>
                    <a:pt x="48462" y="0"/>
                    <a:pt x="108242" y="0"/>
                  </a:cubicBezTo>
                  <a:lnTo>
                    <a:pt x="2885031" y="0"/>
                  </a:lnTo>
                  <a:cubicBezTo>
                    <a:pt x="2944811" y="0"/>
                    <a:pt x="2993273" y="48462"/>
                    <a:pt x="2993273" y="108242"/>
                  </a:cubicBezTo>
                  <a:lnTo>
                    <a:pt x="2993273" y="541198"/>
                  </a:lnTo>
                  <a:cubicBezTo>
                    <a:pt x="2993273" y="600978"/>
                    <a:pt x="2944811" y="649440"/>
                    <a:pt x="2885031" y="649440"/>
                  </a:cubicBezTo>
                  <a:lnTo>
                    <a:pt x="108242" y="649440"/>
                  </a:lnTo>
                  <a:cubicBezTo>
                    <a:pt x="48462" y="649440"/>
                    <a:pt x="0" y="600978"/>
                    <a:pt x="0" y="541198"/>
                  </a:cubicBezTo>
                  <a:lnTo>
                    <a:pt x="0" y="10824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4842" tIns="31703" rIns="144842" bIns="31703" numCol="1" spcCol="1270" anchor="ctr" anchorCtr="0">
              <a:noAutofit/>
            </a:bodyPr>
            <a:lstStyle/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200" kern="1200" dirty="0"/>
                <a:t>Valor de </a:t>
              </a:r>
              <a:r>
                <a:rPr lang="en-US" sz="2200" kern="1200" dirty="0" err="1"/>
                <a:t>referência</a:t>
              </a:r>
              <a:endParaRPr lang="en-US" sz="2200" kern="1200" dirty="0"/>
            </a:p>
          </p:txBody>
        </p:sp>
      </p:grpSp>
      <p:sp>
        <p:nvSpPr>
          <p:cNvPr id="23" name="Seta: para a Direita 22">
            <a:extLst>
              <a:ext uri="{FF2B5EF4-FFF2-40B4-BE49-F238E27FC236}">
                <a16:creationId xmlns:a16="http://schemas.microsoft.com/office/drawing/2014/main" id="{7A4D94F7-F22A-B715-C549-B6AA292B1A4F}"/>
              </a:ext>
            </a:extLst>
          </p:cNvPr>
          <p:cNvSpPr/>
          <p:nvPr/>
        </p:nvSpPr>
        <p:spPr>
          <a:xfrm rot="20182620">
            <a:off x="3419710" y="1468246"/>
            <a:ext cx="880946" cy="760228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4574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7315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Uma mão segurando uma caneta e sombreando círculos numa folha">
            <a:extLst>
              <a:ext uri="{FF2B5EF4-FFF2-40B4-BE49-F238E27FC236}">
                <a16:creationId xmlns:a16="http://schemas.microsoft.com/office/drawing/2014/main" id="{D36BACA6-E8DF-3199-A72A-0FDF6714C4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02" r="1" b="1"/>
          <a:stretch/>
        </p:blipFill>
        <p:spPr>
          <a:xfrm>
            <a:off x="1" y="10"/>
            <a:ext cx="9669642" cy="73151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73152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95F0505-2D70-AFC8-CF8B-BC468CAA1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89466"/>
            <a:ext cx="3822189" cy="202657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integram</a:t>
            </a:r>
            <a:r>
              <a:rPr lang="en-US" dirty="0"/>
              <a:t> a base de </a:t>
            </a:r>
            <a:r>
              <a:rPr lang="en-US" dirty="0" err="1"/>
              <a:t>cálculo</a:t>
            </a:r>
            <a:endParaRPr lang="en-US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49BC843-5AE0-8B2F-736E-F377DE3DBC08}"/>
              </a:ext>
            </a:extLst>
          </p:cNvPr>
          <p:cNvSpPr txBox="1"/>
          <p:nvPr/>
        </p:nvSpPr>
        <p:spPr>
          <a:xfrm>
            <a:off x="7531610" y="2596481"/>
            <a:ext cx="3822189" cy="3992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err="1"/>
              <a:t>Montante</a:t>
            </a:r>
            <a:r>
              <a:rPr lang="en-US" sz="3200" dirty="0"/>
              <a:t> da CBS, do IBS e do </a:t>
            </a:r>
            <a:r>
              <a:rPr lang="en-US" sz="3200" dirty="0" err="1"/>
              <a:t>próprio</a:t>
            </a:r>
            <a:r>
              <a:rPr lang="en-US" sz="3200" dirty="0"/>
              <a:t> IS </a:t>
            </a:r>
            <a:r>
              <a:rPr lang="en-US" sz="3200" dirty="0" err="1"/>
              <a:t>incidentes</a:t>
            </a:r>
            <a:r>
              <a:rPr lang="en-US" sz="3200" dirty="0"/>
              <a:t> </a:t>
            </a:r>
            <a:r>
              <a:rPr lang="en-US" sz="3200" dirty="0" err="1"/>
              <a:t>na</a:t>
            </a:r>
            <a:r>
              <a:rPr lang="en-US" sz="3200" dirty="0"/>
              <a:t> </a:t>
            </a:r>
            <a:r>
              <a:rPr lang="en-US" sz="3200" dirty="0" err="1"/>
              <a:t>operação</a:t>
            </a:r>
            <a:endParaRPr lang="en-US" sz="3200" dirty="0"/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err="1"/>
              <a:t>Descontos</a:t>
            </a:r>
            <a:r>
              <a:rPr lang="en-US" sz="3200" dirty="0"/>
              <a:t> </a:t>
            </a:r>
            <a:r>
              <a:rPr lang="en-US" sz="3200" dirty="0" err="1"/>
              <a:t>incondicionais</a:t>
            </a:r>
            <a:endParaRPr lang="en-US" sz="3200" dirty="0"/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5B24D3C5-FD9C-7158-2E5A-D87798ED88DB}"/>
              </a:ext>
            </a:extLst>
          </p:cNvPr>
          <p:cNvGrpSpPr/>
          <p:nvPr/>
        </p:nvGrpSpPr>
        <p:grpSpPr>
          <a:xfrm>
            <a:off x="7256210" y="6518153"/>
            <a:ext cx="4891631" cy="825416"/>
            <a:chOff x="3266102" y="4914984"/>
            <a:chExt cx="4891631" cy="825416"/>
          </a:xfrm>
        </p:grpSpPr>
        <p:pic>
          <p:nvPicPr>
            <p:cNvPr id="6" name="Picture 2" descr="D:\OneDrive - mtegovbr\Materiais de uso comum\ID Visual Novo Governo - 2023\Marca dos Ministérios\Logo Ministérios -_Horizontal - MF e Gov.png">
              <a:extLst>
                <a:ext uri="{FF2B5EF4-FFF2-40B4-BE49-F238E27FC236}">
                  <a16:creationId xmlns:a16="http://schemas.microsoft.com/office/drawing/2014/main" id="{EFC575D6-F4D3-E73B-69E9-3FC10D389E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5584" y="4914984"/>
              <a:ext cx="2812149" cy="825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0">
              <a:extLst>
                <a:ext uri="{FF2B5EF4-FFF2-40B4-BE49-F238E27FC236}">
                  <a16:creationId xmlns:a16="http://schemas.microsoft.com/office/drawing/2014/main" id="{E2619572-F0B2-19EA-5F5E-01BBA00439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6102" y="5091154"/>
              <a:ext cx="1984375" cy="47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Balão de Fala: Retângulo 11">
            <a:extLst>
              <a:ext uri="{FF2B5EF4-FFF2-40B4-BE49-F238E27FC236}">
                <a16:creationId xmlns:a16="http://schemas.microsoft.com/office/drawing/2014/main" id="{2168F15C-F806-E161-4140-60339B0A2EAF}"/>
              </a:ext>
            </a:extLst>
          </p:cNvPr>
          <p:cNvSpPr/>
          <p:nvPr/>
        </p:nvSpPr>
        <p:spPr>
          <a:xfrm>
            <a:off x="4745177" y="245326"/>
            <a:ext cx="2698595" cy="1405054"/>
          </a:xfrm>
          <a:prstGeom prst="wedgeRectCallout">
            <a:avLst>
              <a:gd name="adj1" fmla="val 39084"/>
              <a:gd name="adj2" fmla="val 71230"/>
            </a:avLst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/>
              <a:t>Devolução de vendas</a:t>
            </a:r>
          </a:p>
        </p:txBody>
      </p:sp>
      <p:sp>
        <p:nvSpPr>
          <p:cNvPr id="17" name="Balão de Fala: Retângulo 16">
            <a:extLst>
              <a:ext uri="{FF2B5EF4-FFF2-40B4-BE49-F238E27FC236}">
                <a16:creationId xmlns:a16="http://schemas.microsoft.com/office/drawing/2014/main" id="{5DC5D6E1-3381-F14F-4FC8-BFFF97BA21F5}"/>
              </a:ext>
            </a:extLst>
          </p:cNvPr>
          <p:cNvSpPr/>
          <p:nvPr/>
        </p:nvSpPr>
        <p:spPr>
          <a:xfrm>
            <a:off x="4752612" y="2226528"/>
            <a:ext cx="2698595" cy="1405054"/>
          </a:xfrm>
          <a:prstGeom prst="wedgeRectCallout">
            <a:avLst>
              <a:gd name="adj1" fmla="val 39084"/>
              <a:gd name="adj2" fmla="val 71230"/>
            </a:avLst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/>
              <a:t>ICMS</a:t>
            </a:r>
          </a:p>
        </p:txBody>
      </p:sp>
    </p:spTree>
    <p:extLst>
      <p:ext uri="{BB962C8B-B14F-4D97-AF65-F5344CB8AC3E}">
        <p14:creationId xmlns:p14="http://schemas.microsoft.com/office/powerpoint/2010/main" val="4143639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7315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EC5B38B-941E-68F0-A162-ED7A098D7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9466"/>
            <a:ext cx="10515600" cy="141393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Alíquotas - Veículos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989667"/>
            <a:ext cx="10424160" cy="19507"/>
          </a:xfrm>
          <a:custGeom>
            <a:avLst/>
            <a:gdLst>
              <a:gd name="connsiteX0" fmla="*/ 0 w 10424160"/>
              <a:gd name="connsiteY0" fmla="*/ 0 h 19507"/>
              <a:gd name="connsiteX1" fmla="*/ 903427 w 10424160"/>
              <a:gd name="connsiteY1" fmla="*/ 0 h 19507"/>
              <a:gd name="connsiteX2" fmla="*/ 1389888 w 10424160"/>
              <a:gd name="connsiteY2" fmla="*/ 0 h 19507"/>
              <a:gd name="connsiteX3" fmla="*/ 2189074 w 10424160"/>
              <a:gd name="connsiteY3" fmla="*/ 0 h 19507"/>
              <a:gd name="connsiteX4" fmla="*/ 2675534 w 10424160"/>
              <a:gd name="connsiteY4" fmla="*/ 0 h 19507"/>
              <a:gd name="connsiteX5" fmla="*/ 3370478 w 10424160"/>
              <a:gd name="connsiteY5" fmla="*/ 0 h 19507"/>
              <a:gd name="connsiteX6" fmla="*/ 4169664 w 10424160"/>
              <a:gd name="connsiteY6" fmla="*/ 0 h 19507"/>
              <a:gd name="connsiteX7" fmla="*/ 4551883 w 10424160"/>
              <a:gd name="connsiteY7" fmla="*/ 0 h 19507"/>
              <a:gd name="connsiteX8" fmla="*/ 4934102 w 10424160"/>
              <a:gd name="connsiteY8" fmla="*/ 0 h 19507"/>
              <a:gd name="connsiteX9" fmla="*/ 5837530 w 10424160"/>
              <a:gd name="connsiteY9" fmla="*/ 0 h 19507"/>
              <a:gd name="connsiteX10" fmla="*/ 6532474 w 10424160"/>
              <a:gd name="connsiteY10" fmla="*/ 0 h 19507"/>
              <a:gd name="connsiteX11" fmla="*/ 6914693 w 10424160"/>
              <a:gd name="connsiteY11" fmla="*/ 0 h 19507"/>
              <a:gd name="connsiteX12" fmla="*/ 7609637 w 10424160"/>
              <a:gd name="connsiteY12" fmla="*/ 0 h 19507"/>
              <a:gd name="connsiteX13" fmla="*/ 8513064 w 10424160"/>
              <a:gd name="connsiteY13" fmla="*/ 0 h 19507"/>
              <a:gd name="connsiteX14" fmla="*/ 9103766 w 10424160"/>
              <a:gd name="connsiteY14" fmla="*/ 0 h 19507"/>
              <a:gd name="connsiteX15" fmla="*/ 9694469 w 10424160"/>
              <a:gd name="connsiteY15" fmla="*/ 0 h 19507"/>
              <a:gd name="connsiteX16" fmla="*/ 10424160 w 10424160"/>
              <a:gd name="connsiteY16" fmla="*/ 0 h 19507"/>
              <a:gd name="connsiteX17" fmla="*/ 10424160 w 10424160"/>
              <a:gd name="connsiteY17" fmla="*/ 19507 h 19507"/>
              <a:gd name="connsiteX18" fmla="*/ 9729216 w 10424160"/>
              <a:gd name="connsiteY18" fmla="*/ 19507 h 19507"/>
              <a:gd name="connsiteX19" fmla="*/ 8930030 w 10424160"/>
              <a:gd name="connsiteY19" fmla="*/ 19507 h 19507"/>
              <a:gd name="connsiteX20" fmla="*/ 8130845 w 10424160"/>
              <a:gd name="connsiteY20" fmla="*/ 19507 h 19507"/>
              <a:gd name="connsiteX21" fmla="*/ 7644384 w 10424160"/>
              <a:gd name="connsiteY21" fmla="*/ 19507 h 19507"/>
              <a:gd name="connsiteX22" fmla="*/ 6740957 w 10424160"/>
              <a:gd name="connsiteY22" fmla="*/ 19507 h 19507"/>
              <a:gd name="connsiteX23" fmla="*/ 6046013 w 10424160"/>
              <a:gd name="connsiteY23" fmla="*/ 19507 h 19507"/>
              <a:gd name="connsiteX24" fmla="*/ 5663794 w 10424160"/>
              <a:gd name="connsiteY24" fmla="*/ 19507 h 19507"/>
              <a:gd name="connsiteX25" fmla="*/ 4968850 w 10424160"/>
              <a:gd name="connsiteY25" fmla="*/ 19507 h 19507"/>
              <a:gd name="connsiteX26" fmla="*/ 4378147 w 10424160"/>
              <a:gd name="connsiteY26" fmla="*/ 19507 h 19507"/>
              <a:gd name="connsiteX27" fmla="*/ 3787445 w 10424160"/>
              <a:gd name="connsiteY27" fmla="*/ 19507 h 19507"/>
              <a:gd name="connsiteX28" fmla="*/ 3196742 w 10424160"/>
              <a:gd name="connsiteY28" fmla="*/ 19507 h 19507"/>
              <a:gd name="connsiteX29" fmla="*/ 2606040 w 10424160"/>
              <a:gd name="connsiteY29" fmla="*/ 19507 h 19507"/>
              <a:gd name="connsiteX30" fmla="*/ 1806854 w 10424160"/>
              <a:gd name="connsiteY30" fmla="*/ 19507 h 19507"/>
              <a:gd name="connsiteX31" fmla="*/ 1111910 w 10424160"/>
              <a:gd name="connsiteY31" fmla="*/ 19507 h 19507"/>
              <a:gd name="connsiteX32" fmla="*/ 729691 w 10424160"/>
              <a:gd name="connsiteY32" fmla="*/ 19507 h 19507"/>
              <a:gd name="connsiteX33" fmla="*/ 0 w 10424160"/>
              <a:gd name="connsiteY33" fmla="*/ 19507 h 19507"/>
              <a:gd name="connsiteX34" fmla="*/ 0 w 10424160"/>
              <a:gd name="connsiteY34" fmla="*/ 0 h 19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9507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652" y="5902"/>
                  <a:pt x="10423644" y="13034"/>
                  <a:pt x="10424160" y="19507"/>
                </a:cubicBezTo>
                <a:cubicBezTo>
                  <a:pt x="10184680" y="21935"/>
                  <a:pt x="10034768" y="-8138"/>
                  <a:pt x="9729216" y="19507"/>
                </a:cubicBezTo>
                <a:cubicBezTo>
                  <a:pt x="9423664" y="47152"/>
                  <a:pt x="9309220" y="37591"/>
                  <a:pt x="8930030" y="19507"/>
                </a:cubicBezTo>
                <a:cubicBezTo>
                  <a:pt x="8550840" y="1423"/>
                  <a:pt x="8513376" y="35926"/>
                  <a:pt x="8130845" y="19507"/>
                </a:cubicBezTo>
                <a:cubicBezTo>
                  <a:pt x="7748315" y="3088"/>
                  <a:pt x="7864674" y="20878"/>
                  <a:pt x="7644384" y="19507"/>
                </a:cubicBezTo>
                <a:cubicBezTo>
                  <a:pt x="7424094" y="18136"/>
                  <a:pt x="6947001" y="56899"/>
                  <a:pt x="6740957" y="19507"/>
                </a:cubicBezTo>
                <a:cubicBezTo>
                  <a:pt x="6534913" y="-17885"/>
                  <a:pt x="6313809" y="34610"/>
                  <a:pt x="6046013" y="19507"/>
                </a:cubicBezTo>
                <a:cubicBezTo>
                  <a:pt x="5778217" y="4404"/>
                  <a:pt x="5786775" y="2658"/>
                  <a:pt x="5663794" y="19507"/>
                </a:cubicBezTo>
                <a:cubicBezTo>
                  <a:pt x="5540813" y="36356"/>
                  <a:pt x="5204724" y="26653"/>
                  <a:pt x="4968850" y="19507"/>
                </a:cubicBezTo>
                <a:cubicBezTo>
                  <a:pt x="4732976" y="12361"/>
                  <a:pt x="4559928" y="35787"/>
                  <a:pt x="4378147" y="19507"/>
                </a:cubicBezTo>
                <a:cubicBezTo>
                  <a:pt x="4196366" y="3227"/>
                  <a:pt x="3992200" y="36628"/>
                  <a:pt x="3787445" y="19507"/>
                </a:cubicBezTo>
                <a:cubicBezTo>
                  <a:pt x="3582690" y="2386"/>
                  <a:pt x="3488876" y="-6364"/>
                  <a:pt x="3196742" y="19507"/>
                </a:cubicBezTo>
                <a:cubicBezTo>
                  <a:pt x="2904608" y="45378"/>
                  <a:pt x="2729828" y="47125"/>
                  <a:pt x="2606040" y="19507"/>
                </a:cubicBezTo>
                <a:cubicBezTo>
                  <a:pt x="2482252" y="-8111"/>
                  <a:pt x="2000672" y="-4279"/>
                  <a:pt x="1806854" y="19507"/>
                </a:cubicBezTo>
                <a:cubicBezTo>
                  <a:pt x="1613036" y="43293"/>
                  <a:pt x="1310933" y="-3021"/>
                  <a:pt x="1111910" y="19507"/>
                </a:cubicBezTo>
                <a:cubicBezTo>
                  <a:pt x="912887" y="42035"/>
                  <a:pt x="891560" y="2920"/>
                  <a:pt x="729691" y="19507"/>
                </a:cubicBezTo>
                <a:cubicBezTo>
                  <a:pt x="567822" y="36094"/>
                  <a:pt x="203025" y="35681"/>
                  <a:pt x="0" y="19507"/>
                </a:cubicBezTo>
                <a:cubicBezTo>
                  <a:pt x="-802" y="11199"/>
                  <a:pt x="-362" y="8450"/>
                  <a:pt x="0" y="0"/>
                </a:cubicBezTo>
                <a:close/>
              </a:path>
              <a:path w="10424160" h="19507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3555" y="5730"/>
                  <a:pt x="10423934" y="13917"/>
                  <a:pt x="10424160" y="19507"/>
                </a:cubicBezTo>
                <a:cubicBezTo>
                  <a:pt x="10058736" y="-4553"/>
                  <a:pt x="9942989" y="-17545"/>
                  <a:pt x="9624974" y="19507"/>
                </a:cubicBezTo>
                <a:cubicBezTo>
                  <a:pt x="9306959" y="56559"/>
                  <a:pt x="9229263" y="26214"/>
                  <a:pt x="8930030" y="19507"/>
                </a:cubicBezTo>
                <a:cubicBezTo>
                  <a:pt x="8630797" y="12800"/>
                  <a:pt x="8647263" y="12150"/>
                  <a:pt x="8547811" y="19507"/>
                </a:cubicBezTo>
                <a:cubicBezTo>
                  <a:pt x="8448359" y="26864"/>
                  <a:pt x="8173221" y="1438"/>
                  <a:pt x="8061350" y="19507"/>
                </a:cubicBezTo>
                <a:cubicBezTo>
                  <a:pt x="7949479" y="37576"/>
                  <a:pt x="7437002" y="18735"/>
                  <a:pt x="7157923" y="19507"/>
                </a:cubicBezTo>
                <a:cubicBezTo>
                  <a:pt x="6878844" y="20279"/>
                  <a:pt x="6610241" y="10083"/>
                  <a:pt x="6462979" y="19507"/>
                </a:cubicBezTo>
                <a:cubicBezTo>
                  <a:pt x="6315717" y="28931"/>
                  <a:pt x="6124879" y="6208"/>
                  <a:pt x="5976518" y="19507"/>
                </a:cubicBezTo>
                <a:cubicBezTo>
                  <a:pt x="5828157" y="32806"/>
                  <a:pt x="5566880" y="8331"/>
                  <a:pt x="5281574" y="19507"/>
                </a:cubicBezTo>
                <a:cubicBezTo>
                  <a:pt x="4996268" y="30683"/>
                  <a:pt x="5085614" y="21712"/>
                  <a:pt x="4899355" y="19507"/>
                </a:cubicBezTo>
                <a:cubicBezTo>
                  <a:pt x="4713096" y="17302"/>
                  <a:pt x="4606138" y="35578"/>
                  <a:pt x="4517136" y="19507"/>
                </a:cubicBezTo>
                <a:cubicBezTo>
                  <a:pt x="4428134" y="3436"/>
                  <a:pt x="4125335" y="53633"/>
                  <a:pt x="3822192" y="19507"/>
                </a:cubicBezTo>
                <a:cubicBezTo>
                  <a:pt x="3519049" y="-14619"/>
                  <a:pt x="3453132" y="5078"/>
                  <a:pt x="3335731" y="19507"/>
                </a:cubicBezTo>
                <a:cubicBezTo>
                  <a:pt x="3218330" y="33936"/>
                  <a:pt x="2718749" y="-12717"/>
                  <a:pt x="2536546" y="19507"/>
                </a:cubicBezTo>
                <a:cubicBezTo>
                  <a:pt x="2354343" y="51731"/>
                  <a:pt x="2190669" y="4457"/>
                  <a:pt x="2050085" y="19507"/>
                </a:cubicBezTo>
                <a:cubicBezTo>
                  <a:pt x="1909501" y="34557"/>
                  <a:pt x="1520975" y="4281"/>
                  <a:pt x="1250899" y="19507"/>
                </a:cubicBezTo>
                <a:cubicBezTo>
                  <a:pt x="980823" y="34733"/>
                  <a:pt x="992936" y="29255"/>
                  <a:pt x="868680" y="19507"/>
                </a:cubicBezTo>
                <a:cubicBezTo>
                  <a:pt x="744424" y="9759"/>
                  <a:pt x="230364" y="34584"/>
                  <a:pt x="0" y="19507"/>
                </a:cubicBezTo>
                <a:cubicBezTo>
                  <a:pt x="-365" y="13108"/>
                  <a:pt x="-142" y="596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aixaDeTexto 2">
            <a:extLst>
              <a:ext uri="{FF2B5EF4-FFF2-40B4-BE49-F238E27FC236}">
                <a16:creationId xmlns:a16="http://schemas.microsoft.com/office/drawing/2014/main" id="{0C880C13-C2A3-89D1-6189-9FC74C99BE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0980605"/>
              </p:ext>
            </p:extLst>
          </p:nvPr>
        </p:nvGraphicFramePr>
        <p:xfrm>
          <a:off x="838199" y="2376626"/>
          <a:ext cx="10814825" cy="4212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Agrupar 2">
            <a:extLst>
              <a:ext uri="{FF2B5EF4-FFF2-40B4-BE49-F238E27FC236}">
                <a16:creationId xmlns:a16="http://schemas.microsoft.com/office/drawing/2014/main" id="{0BE45655-8821-27F0-7DE2-58D12D3CD56C}"/>
              </a:ext>
            </a:extLst>
          </p:cNvPr>
          <p:cNvGrpSpPr/>
          <p:nvPr/>
        </p:nvGrpSpPr>
        <p:grpSpPr>
          <a:xfrm>
            <a:off x="7256210" y="6518153"/>
            <a:ext cx="4891631" cy="825416"/>
            <a:chOff x="3266102" y="4914984"/>
            <a:chExt cx="4891631" cy="825416"/>
          </a:xfrm>
        </p:grpSpPr>
        <p:pic>
          <p:nvPicPr>
            <p:cNvPr id="4" name="Picture 2" descr="D:\OneDrive - mtegovbr\Materiais de uso comum\ID Visual Novo Governo - 2023\Marca dos Ministérios\Logo Ministérios -_Horizontal - MF e Gov.png">
              <a:extLst>
                <a:ext uri="{FF2B5EF4-FFF2-40B4-BE49-F238E27FC236}">
                  <a16:creationId xmlns:a16="http://schemas.microsoft.com/office/drawing/2014/main" id="{EDFE970C-3A65-4C37-FD41-47A0EA2755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5584" y="4914984"/>
              <a:ext cx="2812149" cy="825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0">
              <a:extLst>
                <a:ext uri="{FF2B5EF4-FFF2-40B4-BE49-F238E27FC236}">
                  <a16:creationId xmlns:a16="http://schemas.microsoft.com/office/drawing/2014/main" id="{7F21C59B-FB69-2237-2C92-802B147894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6102" y="5091154"/>
              <a:ext cx="1984375" cy="47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95531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7315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EC5B38B-941E-68F0-A162-ED7A098D7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82752"/>
            <a:ext cx="3734014" cy="380390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dirty="0"/>
              <a:t>Cigarros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3EDC89A-BACB-A265-4F5B-D0BFDCA058D4}"/>
              </a:ext>
            </a:extLst>
          </p:cNvPr>
          <p:cNvSpPr txBox="1"/>
          <p:nvPr/>
        </p:nvSpPr>
        <p:spPr>
          <a:xfrm>
            <a:off x="890339" y="4945075"/>
            <a:ext cx="3734014" cy="1677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sz="2400" dirty="0" err="1"/>
              <a:t>Alíquotas</a:t>
            </a:r>
            <a:r>
              <a:rPr lang="en-US" sz="2400" dirty="0"/>
              <a:t> ad valorem </a:t>
            </a:r>
            <a:r>
              <a:rPr lang="en-US" sz="2400" dirty="0" err="1"/>
              <a:t>cumuladas</a:t>
            </a:r>
            <a:r>
              <a:rPr lang="en-US" sz="2400" dirty="0"/>
              <a:t> com </a:t>
            </a:r>
            <a:r>
              <a:rPr lang="en-US" sz="2400" dirty="0" err="1"/>
              <a:t>alíquotas</a:t>
            </a:r>
            <a:r>
              <a:rPr lang="en-US" sz="2400" dirty="0"/>
              <a:t> </a:t>
            </a:r>
            <a:r>
              <a:rPr lang="en-US" sz="2400" dirty="0" err="1"/>
              <a:t>específicas</a:t>
            </a:r>
            <a:endParaRPr lang="en-US" sz="2400" dirty="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703218"/>
            <a:ext cx="3474720" cy="19507"/>
          </a:xfrm>
          <a:custGeom>
            <a:avLst/>
            <a:gdLst>
              <a:gd name="connsiteX0" fmla="*/ 0 w 3474720"/>
              <a:gd name="connsiteY0" fmla="*/ 0 h 19507"/>
              <a:gd name="connsiteX1" fmla="*/ 694944 w 3474720"/>
              <a:gd name="connsiteY1" fmla="*/ 0 h 19507"/>
              <a:gd name="connsiteX2" fmla="*/ 1355141 w 3474720"/>
              <a:gd name="connsiteY2" fmla="*/ 0 h 19507"/>
              <a:gd name="connsiteX3" fmla="*/ 2015338 w 3474720"/>
              <a:gd name="connsiteY3" fmla="*/ 0 h 19507"/>
              <a:gd name="connsiteX4" fmla="*/ 2779776 w 3474720"/>
              <a:gd name="connsiteY4" fmla="*/ 0 h 19507"/>
              <a:gd name="connsiteX5" fmla="*/ 3474720 w 3474720"/>
              <a:gd name="connsiteY5" fmla="*/ 0 h 19507"/>
              <a:gd name="connsiteX6" fmla="*/ 3474720 w 3474720"/>
              <a:gd name="connsiteY6" fmla="*/ 19507 h 19507"/>
              <a:gd name="connsiteX7" fmla="*/ 2779776 w 3474720"/>
              <a:gd name="connsiteY7" fmla="*/ 19507 h 19507"/>
              <a:gd name="connsiteX8" fmla="*/ 2189074 w 3474720"/>
              <a:gd name="connsiteY8" fmla="*/ 19507 h 19507"/>
              <a:gd name="connsiteX9" fmla="*/ 1528877 w 3474720"/>
              <a:gd name="connsiteY9" fmla="*/ 19507 h 19507"/>
              <a:gd name="connsiteX10" fmla="*/ 868680 w 3474720"/>
              <a:gd name="connsiteY10" fmla="*/ 19507 h 19507"/>
              <a:gd name="connsiteX11" fmla="*/ 0 w 3474720"/>
              <a:gd name="connsiteY11" fmla="*/ 19507 h 19507"/>
              <a:gd name="connsiteX12" fmla="*/ 0 w 3474720"/>
              <a:gd name="connsiteY12" fmla="*/ 0 h 19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9507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911" y="6859"/>
                  <a:pt x="3475098" y="12648"/>
                  <a:pt x="3474720" y="19507"/>
                </a:cubicBezTo>
                <a:cubicBezTo>
                  <a:pt x="3233904" y="31064"/>
                  <a:pt x="2945134" y="-4037"/>
                  <a:pt x="2779776" y="19507"/>
                </a:cubicBezTo>
                <a:cubicBezTo>
                  <a:pt x="2614418" y="43051"/>
                  <a:pt x="2339768" y="23928"/>
                  <a:pt x="2189074" y="19507"/>
                </a:cubicBezTo>
                <a:cubicBezTo>
                  <a:pt x="2038380" y="15086"/>
                  <a:pt x="1817434" y="-3728"/>
                  <a:pt x="1528877" y="19507"/>
                </a:cubicBezTo>
                <a:cubicBezTo>
                  <a:pt x="1240320" y="42742"/>
                  <a:pt x="1042447" y="38417"/>
                  <a:pt x="868680" y="19507"/>
                </a:cubicBezTo>
                <a:cubicBezTo>
                  <a:pt x="694913" y="597"/>
                  <a:pt x="233232" y="46128"/>
                  <a:pt x="0" y="19507"/>
                </a:cubicBezTo>
                <a:cubicBezTo>
                  <a:pt x="-213" y="11505"/>
                  <a:pt x="-137" y="9257"/>
                  <a:pt x="0" y="0"/>
                </a:cubicBezTo>
                <a:close/>
              </a:path>
              <a:path w="3474720" h="19507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735" y="9171"/>
                  <a:pt x="3475211" y="12167"/>
                  <a:pt x="3474720" y="19507"/>
                </a:cubicBezTo>
                <a:cubicBezTo>
                  <a:pt x="3324873" y="23095"/>
                  <a:pt x="3136771" y="13806"/>
                  <a:pt x="2814523" y="19507"/>
                </a:cubicBezTo>
                <a:cubicBezTo>
                  <a:pt x="2492275" y="25208"/>
                  <a:pt x="2294402" y="48330"/>
                  <a:pt x="2154326" y="19507"/>
                </a:cubicBezTo>
                <a:cubicBezTo>
                  <a:pt x="2014250" y="-9316"/>
                  <a:pt x="1820317" y="35122"/>
                  <a:pt x="1494130" y="19507"/>
                </a:cubicBezTo>
                <a:cubicBezTo>
                  <a:pt x="1167943" y="3892"/>
                  <a:pt x="948432" y="16087"/>
                  <a:pt x="729691" y="19507"/>
                </a:cubicBezTo>
                <a:cubicBezTo>
                  <a:pt x="510950" y="22927"/>
                  <a:pt x="264032" y="25573"/>
                  <a:pt x="0" y="19507"/>
                </a:cubicBezTo>
                <a:cubicBezTo>
                  <a:pt x="517" y="10671"/>
                  <a:pt x="-769" y="785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Fumaça azul e vermelha colidindo">
            <a:extLst>
              <a:ext uri="{FF2B5EF4-FFF2-40B4-BE49-F238E27FC236}">
                <a16:creationId xmlns:a16="http://schemas.microsoft.com/office/drawing/2014/main" id="{0BA01E56-9C1F-4780-F9E4-B5623657C0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982" r="7719" b="-2"/>
          <a:stretch/>
        </p:blipFill>
        <p:spPr>
          <a:xfrm>
            <a:off x="5311702" y="10"/>
            <a:ext cx="6878775" cy="73151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grpSp>
        <p:nvGrpSpPr>
          <p:cNvPr id="4" name="Agrupar 3">
            <a:extLst>
              <a:ext uri="{FF2B5EF4-FFF2-40B4-BE49-F238E27FC236}">
                <a16:creationId xmlns:a16="http://schemas.microsoft.com/office/drawing/2014/main" id="{AC4DF54F-2E65-91C0-13B7-FBE8BC744A08}"/>
              </a:ext>
            </a:extLst>
          </p:cNvPr>
          <p:cNvGrpSpPr/>
          <p:nvPr/>
        </p:nvGrpSpPr>
        <p:grpSpPr>
          <a:xfrm>
            <a:off x="7256210" y="6518153"/>
            <a:ext cx="4891631" cy="825416"/>
            <a:chOff x="3266102" y="4914984"/>
            <a:chExt cx="4891631" cy="825416"/>
          </a:xfrm>
        </p:grpSpPr>
        <p:pic>
          <p:nvPicPr>
            <p:cNvPr id="18" name="Picture 2" descr="D:\OneDrive - mtegovbr\Materiais de uso comum\ID Visual Novo Governo - 2023\Marca dos Ministérios\Logo Ministérios -_Horizontal - MF e Gov.png">
              <a:extLst>
                <a:ext uri="{FF2B5EF4-FFF2-40B4-BE49-F238E27FC236}">
                  <a16:creationId xmlns:a16="http://schemas.microsoft.com/office/drawing/2014/main" id="{A3A3C22F-9CD2-41AF-2DCF-24056AF776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5584" y="4914984"/>
              <a:ext cx="2812149" cy="825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0">
              <a:extLst>
                <a:ext uri="{FF2B5EF4-FFF2-40B4-BE49-F238E27FC236}">
                  <a16:creationId xmlns:a16="http://schemas.microsoft.com/office/drawing/2014/main" id="{3F815EBF-67A6-06DF-85CF-9628E5F863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6102" y="5091154"/>
              <a:ext cx="1984375" cy="47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3DB7AA4E-216E-6C1D-E056-0F48EFE0CB3E}"/>
              </a:ext>
            </a:extLst>
          </p:cNvPr>
          <p:cNvSpPr txBox="1"/>
          <p:nvPr/>
        </p:nvSpPr>
        <p:spPr>
          <a:xfrm>
            <a:off x="3046466" y="641266"/>
            <a:ext cx="8419488" cy="1831271"/>
          </a:xfrm>
          <a:prstGeom prst="rect">
            <a:avLst/>
          </a:prstGeom>
          <a:solidFill>
            <a:schemeClr val="bg1"/>
          </a:solidFill>
          <a:ln w="142875">
            <a:solidFill>
              <a:schemeClr val="tx1"/>
            </a:solidFill>
          </a:ln>
          <a:effectLst>
            <a:softEdge rad="1397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4100" dirty="0">
                <a:latin typeface="+mj-lt"/>
              </a:rPr>
              <a:t> Pena de Perdimento</a:t>
            </a:r>
            <a:endParaRPr lang="pt-B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Transporte, depósito ou exposição à venda desacompanhados da documentação fiscal comprobatória de sua procedência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Veículo</a:t>
            </a:r>
          </a:p>
        </p:txBody>
      </p:sp>
    </p:spTree>
    <p:extLst>
      <p:ext uri="{BB962C8B-B14F-4D97-AF65-F5344CB8AC3E}">
        <p14:creationId xmlns:p14="http://schemas.microsoft.com/office/powerpoint/2010/main" val="2516922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A4E37431-20F0-4DD6-84A9-ED2B64494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7315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AE98B72-66C6-4AB4-AF0D-BA830DE86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867115" y="867880"/>
            <a:ext cx="73152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07EAFC6-733F-403D-BB4D-05A3A2874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04746" y="607422"/>
            <a:ext cx="6769290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7A36730-4CB0-4F61-AD11-A44C97658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445508" y="3192767"/>
            <a:ext cx="2668778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69C79E1-F916-4929-A4F3-DE763D4BF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53602" y="1081393"/>
            <a:ext cx="73152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767334AB-16BD-4EC7-8C6B-4B5171600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674810" y="1347674"/>
            <a:ext cx="4606190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EC5B38B-941E-68F0-A162-ED7A098D7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2" y="951095"/>
            <a:ext cx="4412021" cy="323277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1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Alíquotas</a:t>
            </a:r>
            <a:r>
              <a:rPr lang="en-US" sz="4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– </a:t>
            </a:r>
            <a:r>
              <a:rPr lang="en-US" sz="41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Bebidas</a:t>
            </a:r>
            <a:r>
              <a:rPr lang="en-US" sz="4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1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alcoólicas</a:t>
            </a:r>
            <a:endParaRPr lang="en-US" sz="41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3EDC89A-BACB-A265-4F5B-D0BFDCA058D4}"/>
              </a:ext>
            </a:extLst>
          </p:cNvPr>
          <p:cNvSpPr txBox="1"/>
          <p:nvPr/>
        </p:nvSpPr>
        <p:spPr>
          <a:xfrm>
            <a:off x="945791" y="4582882"/>
            <a:ext cx="4126272" cy="14668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sz="24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Alíquotas</a:t>
            </a: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ad valorem </a:t>
            </a:r>
            <a:r>
              <a:rPr lang="en-US" sz="24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cumuladas</a:t>
            </a: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com </a:t>
            </a:r>
            <a:r>
              <a:rPr lang="en-US" sz="24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alíquotas</a:t>
            </a: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específicas</a:t>
            </a:r>
            <a:endParaRPr lang="en-US" sz="24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Graphic 6" descr="Champagne Glasses">
            <a:extLst>
              <a:ext uri="{FF2B5EF4-FFF2-40B4-BE49-F238E27FC236}">
                <a16:creationId xmlns:a16="http://schemas.microsoft.com/office/drawing/2014/main" id="{41C3E5D2-2CA0-8AA8-FFCA-B9A99A6CF7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0" y="829732"/>
            <a:ext cx="5608320" cy="5608320"/>
          </a:xfrm>
          <a:prstGeom prst="rect">
            <a:avLst/>
          </a:prstGeom>
        </p:spPr>
      </p:pic>
      <p:grpSp>
        <p:nvGrpSpPr>
          <p:cNvPr id="48" name="Agrupar 47">
            <a:extLst>
              <a:ext uri="{FF2B5EF4-FFF2-40B4-BE49-F238E27FC236}">
                <a16:creationId xmlns:a16="http://schemas.microsoft.com/office/drawing/2014/main" id="{7582C4D9-F1BC-C061-8BC9-8BAC4D0CD4EA}"/>
              </a:ext>
            </a:extLst>
          </p:cNvPr>
          <p:cNvGrpSpPr/>
          <p:nvPr/>
        </p:nvGrpSpPr>
        <p:grpSpPr>
          <a:xfrm>
            <a:off x="7256210" y="6518153"/>
            <a:ext cx="4891631" cy="825416"/>
            <a:chOff x="3266102" y="4914984"/>
            <a:chExt cx="4891631" cy="825416"/>
          </a:xfrm>
        </p:grpSpPr>
        <p:pic>
          <p:nvPicPr>
            <p:cNvPr id="50" name="Picture 2" descr="D:\OneDrive - mtegovbr\Materiais de uso comum\ID Visual Novo Governo - 2023\Marca dos Ministérios\Logo Ministérios -_Horizontal - MF e Gov.png">
              <a:extLst>
                <a:ext uri="{FF2B5EF4-FFF2-40B4-BE49-F238E27FC236}">
                  <a16:creationId xmlns:a16="http://schemas.microsoft.com/office/drawing/2014/main" id="{0661958D-46F4-EBE7-E156-9302B82433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5584" y="4914984"/>
              <a:ext cx="2812149" cy="825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20">
              <a:extLst>
                <a:ext uri="{FF2B5EF4-FFF2-40B4-BE49-F238E27FC236}">
                  <a16:creationId xmlns:a16="http://schemas.microsoft.com/office/drawing/2014/main" id="{C95B3F54-0ACF-3AA4-9CBF-D415575086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6102" y="5091154"/>
              <a:ext cx="1984375" cy="47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3" name="CaixaDeTexto 62">
            <a:extLst>
              <a:ext uri="{FF2B5EF4-FFF2-40B4-BE49-F238E27FC236}">
                <a16:creationId xmlns:a16="http://schemas.microsoft.com/office/drawing/2014/main" id="{94FB5285-1321-512C-33A5-5D80C9B73876}"/>
              </a:ext>
            </a:extLst>
          </p:cNvPr>
          <p:cNvSpPr txBox="1"/>
          <p:nvPr/>
        </p:nvSpPr>
        <p:spPr>
          <a:xfrm>
            <a:off x="847492" y="815726"/>
            <a:ext cx="4270917" cy="147732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</a:rPr>
              <a:t>Alíquotas específicas levarão em conta o teor alcoólico e o volume dos produtos</a:t>
            </a:r>
          </a:p>
          <a:p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6926970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19269</TotalTime>
  <Words>528</Words>
  <Application>Microsoft Office PowerPoint</Application>
  <PresentationFormat>Personalizar</PresentationFormat>
  <Paragraphs>86</Paragraphs>
  <Slides>16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9" baseType="lpstr">
      <vt:lpstr>Arial</vt:lpstr>
      <vt:lpstr>Calibri</vt:lpstr>
      <vt:lpstr>Tema do Office</vt:lpstr>
      <vt:lpstr>Imposto Seletivo</vt:lpstr>
      <vt:lpstr>Apresentação do PowerPoint</vt:lpstr>
      <vt:lpstr>Fato gerador </vt:lpstr>
      <vt:lpstr>Imunidades e não incidências</vt:lpstr>
      <vt:lpstr>Base de cálculo</vt:lpstr>
      <vt:lpstr>Não integram a base de cálculo</vt:lpstr>
      <vt:lpstr>Alíquotas - Veículos</vt:lpstr>
      <vt:lpstr>Cigarros</vt:lpstr>
      <vt:lpstr>Alíquotas – Bebidas alcoólicas</vt:lpstr>
      <vt:lpstr>Bens minerais extraídos</vt:lpstr>
      <vt:lpstr>Embarcações e aeronaves</vt:lpstr>
      <vt:lpstr>Bebidas açucaradas</vt:lpstr>
      <vt:lpstr>Contribuinte</vt:lpstr>
      <vt:lpstr>Apuração e pagamento</vt:lpstr>
      <vt:lpstr>Importação</vt:lpstr>
      <vt:lpstr>Apresentação do PowerPoint</vt:lpstr>
    </vt:vector>
  </TitlesOfParts>
  <Company>Secretaria de Receita Federal do Brasil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Felipe Zaiden Rezende</dc:creator>
  <cp:lastModifiedBy>Fernando Mombelli</cp:lastModifiedBy>
  <cp:revision>318</cp:revision>
  <cp:lastPrinted>2024-08-13T14:01:58Z</cp:lastPrinted>
  <dcterms:created xsi:type="dcterms:W3CDTF">2020-06-15T13:21:53Z</dcterms:created>
  <dcterms:modified xsi:type="dcterms:W3CDTF">2024-08-13T14:03:30Z</dcterms:modified>
</cp:coreProperties>
</file>