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06" r:id="rId5"/>
    <p:sldId id="307" r:id="rId6"/>
    <p:sldId id="313" r:id="rId7"/>
    <p:sldId id="314" r:id="rId8"/>
    <p:sldId id="315" r:id="rId9"/>
    <p:sldId id="312" r:id="rId10"/>
    <p:sldId id="25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249D16-122E-353C-FAB7-FC2CCB26E6B5}" name="PEDRO RIBEIRO BARBOSA" initials="PR" userId="S::pedro.barbosa@fiocruz.br::01bb9fcc-38b1-4feb-9cf9-36dce2a0d7d2" providerId="AD"/>
  <p188:author id="{852F3673-0F9E-0B6D-36F6-E4169096BB83}" name="Fabricio Klerynton Marchini" initials="FM" userId="S::fabricio.marchini@ibmp.org.br::abde1b2c-9dec-4111-9b86-16a83949ca6a" providerId="AD"/>
  <p188:author id="{95C4F7AD-6EDD-DF6C-BF7B-81B0B3582510}" name="Ana Carolina Sbalqueiro Lopes" initials="AC" userId="S::ana.lopes@ibmp.org.br::e30a816a-45e7-491b-9361-963f7290b3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74"/>
    <a:srgbClr val="0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8A3A8-BD3C-864B-BFEF-F303168F7222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1922D-EE29-834B-8498-EE848A602B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37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73F66-188C-4287-9B5A-AEEEC97ED42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29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73F66-188C-4287-9B5A-AEEEC97ED42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87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73F66-188C-4287-9B5A-AEEEC97ED42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49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6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99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02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12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22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20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36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78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05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67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09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34AA-1E77-47A1-967A-1C396F1721D6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468D-1A0B-4EA3-BDCA-8FF11D567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48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0235" y="3550024"/>
            <a:ext cx="4069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Titulo da apresentação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4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3057581"/>
            <a:ext cx="6379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0" i="0" u="none" strike="noStrike" dirty="0">
                <a:solidFill>
                  <a:schemeClr val="bg1"/>
                </a:solidFill>
                <a:effectLst/>
                <a:latin typeface="Calibri (corpo)"/>
              </a:rPr>
              <a:t>Comissão de Ciência, Tecnologia, Inovação e Informática </a:t>
            </a:r>
          </a:p>
          <a:p>
            <a:r>
              <a:rPr lang="pt-BR" sz="3200" b="0" i="0" u="none" strike="noStrike" dirty="0">
                <a:solidFill>
                  <a:schemeClr val="bg1"/>
                </a:solidFill>
                <a:effectLst/>
                <a:latin typeface="Calibri (corpo)"/>
              </a:rPr>
              <a:t>Senado Federal – 09/04/25</a:t>
            </a:r>
            <a:endParaRPr lang="pt-BR" sz="3200" b="1" dirty="0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CB2D908-E487-82F6-43BE-F1364370BE54}"/>
              </a:ext>
            </a:extLst>
          </p:cNvPr>
          <p:cNvSpPr txBox="1"/>
          <p:nvPr/>
        </p:nvSpPr>
        <p:spPr>
          <a:xfrm>
            <a:off x="399393" y="5559972"/>
            <a:ext cx="497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Pedro Ribeiro Barbosa</a:t>
            </a:r>
          </a:p>
          <a:p>
            <a:r>
              <a:rPr lang="pt-BR" sz="2400" dirty="0"/>
              <a:t>Diretor-Presidente</a:t>
            </a:r>
          </a:p>
        </p:txBody>
      </p:sp>
    </p:spTree>
    <p:extLst>
      <p:ext uri="{BB962C8B-B14F-4D97-AF65-F5344CB8AC3E}">
        <p14:creationId xmlns:p14="http://schemas.microsoft.com/office/powerpoint/2010/main" val="43184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336221" y="3191435"/>
            <a:ext cx="4373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9A74"/>
                </a:solidFill>
              </a:rPr>
              <a:t>Obrigado</a:t>
            </a:r>
          </a:p>
          <a:p>
            <a:r>
              <a:rPr lang="pt-BR" sz="2000" b="1" dirty="0" err="1">
                <a:solidFill>
                  <a:srgbClr val="009A74"/>
                </a:solidFill>
              </a:rPr>
              <a:t>pedro.barbosa@ibmp.org.br</a:t>
            </a:r>
            <a:endParaRPr lang="pt-BR" sz="2000" b="1" dirty="0">
              <a:solidFill>
                <a:srgbClr val="009A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1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8FC05-D402-22F5-D361-A02750D75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1387366"/>
            <a:ext cx="10660117" cy="204163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1F497D"/>
                </a:solidFill>
                <a:latin typeface="Calibri" panose="020F0502020204030204" pitchFamily="34" charset="0"/>
              </a:rPr>
              <a:t>C</a:t>
            </a:r>
            <a:r>
              <a:rPr lang="pt-BR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iência e tecnologia na incorporação de medicamentos, procedimentos, equipamentos ou produtos no SUS</a:t>
            </a:r>
            <a:endParaRPr lang="pt-BR" b="1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A3B829-3AC4-E7DE-32F5-95CA3508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0420" cy="435133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Como estamos na área de biotecnologia humana tendo em conta uma nova indústria no país?</a:t>
            </a:r>
          </a:p>
          <a:p>
            <a:r>
              <a:rPr lang="pt-BR" dirty="0"/>
              <a:t>Quais obstáculos são identificados (para uma nova indústria) e como podemos superá-los?</a:t>
            </a:r>
          </a:p>
        </p:txBody>
      </p:sp>
    </p:spTree>
    <p:extLst>
      <p:ext uri="{BB962C8B-B14F-4D97-AF65-F5344CB8AC3E}">
        <p14:creationId xmlns:p14="http://schemas.microsoft.com/office/powerpoint/2010/main" val="76379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DCDCB-43F8-4835-CEEB-1206FFFD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82" y="495754"/>
            <a:ext cx="8242738" cy="1325563"/>
          </a:xfrm>
        </p:spPr>
        <p:txBody>
          <a:bodyPr/>
          <a:lstStyle/>
          <a:p>
            <a:r>
              <a:rPr lang="pt-BR" b="1" dirty="0"/>
              <a:t>Elementos Gerais de Contexto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1E954B-FCFB-4D49-50CB-FBA16B43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17" y="2186151"/>
            <a:ext cx="10523483" cy="3990811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Importações em saúde: cerca de 23 bi (US)</a:t>
            </a:r>
          </a:p>
          <a:p>
            <a:r>
              <a:rPr lang="pt-BR" dirty="0"/>
              <a:t>Área farmacêutica: 70/75% das importações – insumos e medicamentos</a:t>
            </a:r>
          </a:p>
          <a:p>
            <a:r>
              <a:rPr lang="pt-BR" dirty="0"/>
              <a:t>Estima-se que em 2023 seja o quinto mercado mundial em faturamento (10º em 2003)</a:t>
            </a:r>
          </a:p>
          <a:p>
            <a:r>
              <a:rPr lang="pt-BR" dirty="0"/>
              <a:t>Déficit da balança de medicamentos e insumos – cerca de 7bi (US) em 2019</a:t>
            </a:r>
          </a:p>
          <a:p>
            <a:r>
              <a:rPr lang="pt-BR" dirty="0"/>
              <a:t>Mesmo na época do boom de genéricos esqueceu-se da verticalização – dependência de insumos aumentou</a:t>
            </a:r>
          </a:p>
          <a:p>
            <a:r>
              <a:rPr lang="pt-BR" dirty="0"/>
              <a:t>Gastos com imunobiológicos são mais de 50%</a:t>
            </a:r>
          </a:p>
          <a:p>
            <a:r>
              <a:rPr lang="pt-BR" dirty="0"/>
              <a:t>Os 10 produtos de maior faturamento são imunobiológicos</a:t>
            </a:r>
          </a:p>
          <a:p>
            <a:r>
              <a:rPr lang="pt-BR" dirty="0"/>
              <a:t>Déficit comercial explodiu em 2021 com aquisições internacionais de vacinas para Covid</a:t>
            </a:r>
          </a:p>
          <a:p>
            <a:r>
              <a:rPr lang="pt-BR" dirty="0"/>
              <a:t>Indústria atrasada/incipiente</a:t>
            </a:r>
          </a:p>
          <a:p>
            <a:r>
              <a:rPr lang="pt-BR" dirty="0"/>
              <a:t>Inovação ainda focada em </a:t>
            </a:r>
            <a:r>
              <a:rPr lang="pt-BR" dirty="0" err="1"/>
              <a:t>TTs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26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53552-6562-AA8F-6DA7-29B4D32F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236" y="365125"/>
            <a:ext cx="7593563" cy="1325563"/>
          </a:xfrm>
        </p:spPr>
        <p:txBody>
          <a:bodyPr/>
          <a:lstStyle/>
          <a:p>
            <a:r>
              <a:rPr lang="pt-BR" b="1" dirty="0"/>
              <a:t>Biotecnologia e novas fronteiras tecnológicas em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6A1EE-2440-4360-398B-149B0FCA8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Inovação em biotecnologia</a:t>
            </a:r>
          </a:p>
          <a:p>
            <a:r>
              <a:rPr lang="pt-BR" dirty="0"/>
              <a:t>Demanda Infraestrutura intensiva, sofisticada, em tecnologia e capital humano</a:t>
            </a:r>
          </a:p>
          <a:p>
            <a:r>
              <a:rPr lang="pt-BR" dirty="0"/>
              <a:t>Padrão regulatório elevado</a:t>
            </a:r>
          </a:p>
          <a:p>
            <a:r>
              <a:rPr lang="pt-BR" dirty="0"/>
              <a:t>Tempo de retorno elevado</a:t>
            </a:r>
          </a:p>
          <a:p>
            <a:r>
              <a:rPr lang="pt-BR" dirty="0" err="1"/>
              <a:t>Biossimilar</a:t>
            </a:r>
            <a:r>
              <a:rPr lang="pt-BR" dirty="0"/>
              <a:t> não menos de 5 anos (molécula </a:t>
            </a:r>
            <a:r>
              <a:rPr lang="pt-BR" dirty="0" err="1"/>
              <a:t>Bio-Manguinhos</a:t>
            </a:r>
            <a:r>
              <a:rPr lang="pt-BR" dirty="0"/>
              <a:t> – IBMP estimada em 350 MM US)</a:t>
            </a:r>
          </a:p>
          <a:p>
            <a:r>
              <a:rPr lang="pt-BR" dirty="0"/>
              <a:t>Moléculas novas demoram até 10 anos (até 1 bi US)</a:t>
            </a:r>
          </a:p>
          <a:p>
            <a:r>
              <a:rPr lang="pt-BR" dirty="0"/>
              <a:t>Centros de inovação em poucos países</a:t>
            </a:r>
          </a:p>
        </p:txBody>
      </p:sp>
    </p:spTree>
    <p:extLst>
      <p:ext uri="{BB962C8B-B14F-4D97-AF65-F5344CB8AC3E}">
        <p14:creationId xmlns:p14="http://schemas.microsoft.com/office/powerpoint/2010/main" val="85960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76BD7-DE8F-6815-30F3-CBF62195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872" y="365125"/>
            <a:ext cx="7490927" cy="1325563"/>
          </a:xfrm>
        </p:spPr>
        <p:txBody>
          <a:bodyPr/>
          <a:lstStyle/>
          <a:p>
            <a:r>
              <a:rPr lang="pt-BR" b="1" dirty="0"/>
              <a:t>DESAFIOS para o País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94BBE0-7367-3B71-91C9-921691689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Impossível sem o poder do Estado: financiamento de </a:t>
            </a:r>
            <a:r>
              <a:rPr lang="pt-BR" dirty="0" err="1"/>
              <a:t>infra-estrutura</a:t>
            </a:r>
            <a:r>
              <a:rPr lang="pt-BR" dirty="0"/>
              <a:t> de inovação e industrial; poder de compra público; barreiras comerciais; escolha de nichos e seleção de players públicos (complexo Fiocruz – Butantan) e privados diferenciados, parcerias internacionais seletivas</a:t>
            </a:r>
          </a:p>
          <a:p>
            <a:r>
              <a:rPr lang="pt-BR" dirty="0"/>
              <a:t>Centros de inovação</a:t>
            </a:r>
          </a:p>
          <a:p>
            <a:r>
              <a:rPr lang="pt-BR" dirty="0"/>
              <a:t>Plantas de escalonamento</a:t>
            </a:r>
          </a:p>
          <a:p>
            <a:r>
              <a:rPr lang="pt-BR" dirty="0"/>
              <a:t>Plantas de </a:t>
            </a:r>
            <a:r>
              <a:rPr lang="pt-BR" dirty="0" err="1"/>
              <a:t>IFAs</a:t>
            </a:r>
            <a:endParaRPr lang="pt-BR" dirty="0"/>
          </a:p>
          <a:p>
            <a:r>
              <a:rPr lang="pt-BR" dirty="0"/>
              <a:t>Plantas de finalização de produtos</a:t>
            </a:r>
          </a:p>
        </p:txBody>
      </p:sp>
    </p:spTree>
    <p:extLst>
      <p:ext uri="{BB962C8B-B14F-4D97-AF65-F5344CB8AC3E}">
        <p14:creationId xmlns:p14="http://schemas.microsoft.com/office/powerpoint/2010/main" val="232938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4D252-60C7-B58B-6BEB-A0321C24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131" y="365125"/>
            <a:ext cx="7664668" cy="1325563"/>
          </a:xfrm>
        </p:spPr>
        <p:txBody>
          <a:bodyPr/>
          <a:lstStyle/>
          <a:p>
            <a:r>
              <a:rPr lang="pt-BR" b="1" dirty="0"/>
              <a:t>Políticas Adequadas,  Sustentáveis e de Longo Prazo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42CA0D-435B-892E-FA48-A914C4771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/>
              <a:t>Nova Indústria Brasil</a:t>
            </a:r>
          </a:p>
          <a:p>
            <a:r>
              <a:rPr lang="pt-BR" b="0" i="0" dirty="0">
                <a:effectLst/>
                <a:latin typeface="rawline"/>
              </a:rPr>
              <a:t>Na área da </a:t>
            </a:r>
            <a:r>
              <a:rPr lang="pt-BR" b="1" i="0" u="sng" dirty="0">
                <a:effectLst/>
                <a:latin typeface="rawline"/>
              </a:rPr>
              <a:t>saúde (missão 2)</a:t>
            </a:r>
            <a:r>
              <a:rPr lang="pt-BR" b="1" i="0" dirty="0">
                <a:effectLst/>
                <a:latin typeface="rawline"/>
              </a:rPr>
              <a:t>,</a:t>
            </a:r>
            <a:r>
              <a:rPr lang="pt-BR" b="0" i="0" dirty="0">
                <a:effectLst/>
                <a:latin typeface="rawline"/>
              </a:rPr>
              <a:t> a meta é ampliar a participação da produção no país de 42% para 70% das necessidades nacionais em medicamentos, vacinas, equipamentos e dispositivos médicos, entre outros - fortalecer o SUS e melhorar o acesso da população à saúde;</a:t>
            </a:r>
          </a:p>
          <a:p>
            <a:endParaRPr lang="pt-BR" dirty="0">
              <a:latin typeface="rawline"/>
            </a:endParaRPr>
          </a:p>
          <a:p>
            <a:r>
              <a:rPr lang="pt-BR" dirty="0">
                <a:latin typeface="rawline"/>
              </a:rPr>
              <a:t>Reconstrução Institucional do </a:t>
            </a:r>
            <a:r>
              <a:rPr lang="pt-BR" b="1" dirty="0">
                <a:latin typeface="rawline"/>
              </a:rPr>
              <a:t>CEIS – Complexo Econômico e Industrial em Saúde;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5891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EDEF0-1049-5010-F42B-905B041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873" y="365125"/>
            <a:ext cx="7490926" cy="1325563"/>
          </a:xfrm>
        </p:spPr>
        <p:txBody>
          <a:bodyPr/>
          <a:lstStyle/>
          <a:p>
            <a:r>
              <a:rPr lang="pt-BR" b="1" dirty="0"/>
              <a:t>Programas e Instrumentos – Ministério da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B5AD2-D511-7FAB-B7D7-A70733278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51" y="1909600"/>
            <a:ext cx="10515600" cy="4351338"/>
          </a:xfrm>
        </p:spPr>
        <p:txBody>
          <a:bodyPr/>
          <a:lstStyle/>
          <a:p>
            <a:r>
              <a:rPr lang="pt-BR" dirty="0"/>
              <a:t>Programa de Parcerias para o Desenvolvimento Produtivo – </a:t>
            </a:r>
            <a:r>
              <a:rPr lang="pt-BR" dirty="0" err="1"/>
              <a:t>PDPs</a:t>
            </a:r>
            <a:r>
              <a:rPr lang="pt-BR" dirty="0"/>
              <a:t>;</a:t>
            </a:r>
          </a:p>
          <a:p>
            <a:r>
              <a:rPr lang="pt-BR" dirty="0"/>
              <a:t>Programa para Preparação em Vacinas, Soros e Hemoderivados;</a:t>
            </a:r>
          </a:p>
          <a:p>
            <a:r>
              <a:rPr lang="pt-BR" dirty="0"/>
              <a:t>Programa para Ampliação e Modernização de Infraestrutura do CEIS – PDCEIS;</a:t>
            </a:r>
          </a:p>
          <a:p>
            <a:r>
              <a:rPr lang="pt-BR" dirty="0"/>
              <a:t>Programa de Desenvolvimento e Inovação Local – PDIL;</a:t>
            </a:r>
          </a:p>
          <a:p>
            <a:r>
              <a:rPr lang="pt-BR" dirty="0"/>
              <a:t>Programa de Produção e Desenvolvimento Tecnológico para Populações e Doenças Negligenciadas;</a:t>
            </a:r>
          </a:p>
          <a:p>
            <a:r>
              <a:rPr lang="pt-BR" dirty="0"/>
              <a:t>Programa de Modernização e Inovação na Assistência.</a:t>
            </a:r>
          </a:p>
        </p:txBody>
      </p:sp>
    </p:spTree>
    <p:extLst>
      <p:ext uri="{BB962C8B-B14F-4D97-AF65-F5344CB8AC3E}">
        <p14:creationId xmlns:p14="http://schemas.microsoft.com/office/powerpoint/2010/main" val="244481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B224C-EC0A-1FE1-FA93-53B500FB4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/>
              <a:t>Desafios Adicionais:</a:t>
            </a:r>
            <a:br>
              <a:rPr lang="pt-BR" b="1" u="sng" dirty="0"/>
            </a:br>
            <a:r>
              <a:rPr lang="pt-BR" b="1" u="sng" dirty="0"/>
              <a:t>Mais Recursos Públicos para Ciência, Tecnologia e Saúde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265858-07B2-6148-5EDC-B849AEDF95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3600" dirty="0">
                <a:solidFill>
                  <a:srgbClr val="FF0000"/>
                </a:solidFill>
              </a:rPr>
              <a:t>Ciência e Tecnologia são Condições Essenciais para um País Soberano</a:t>
            </a:r>
          </a:p>
        </p:txBody>
      </p:sp>
    </p:spTree>
    <p:extLst>
      <p:ext uri="{BB962C8B-B14F-4D97-AF65-F5344CB8AC3E}">
        <p14:creationId xmlns:p14="http://schemas.microsoft.com/office/powerpoint/2010/main" val="165349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C7756C0-FC7E-450B-8ACE-1B581AFF20FC}"/>
              </a:ext>
            </a:extLst>
          </p:cNvPr>
          <p:cNvSpPr txBox="1"/>
          <p:nvPr/>
        </p:nvSpPr>
        <p:spPr>
          <a:xfrm>
            <a:off x="334622" y="2539078"/>
            <a:ext cx="4025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Cera Pro" panose="00000400000000000000" pitchFamily="2" charset="0"/>
              </a:rPr>
              <a:t>Somos uma organização privada sem fins lucrativos, que atua há mais de 14 anos no desenvolvimento tecnológico, inovação e produção industrial, desenvolvendo e entregando produtos e insumos de qualidade para a saúde do Brasil.</a:t>
            </a:r>
          </a:p>
        </p:txBody>
      </p:sp>
      <p:pic>
        <p:nvPicPr>
          <p:cNvPr id="3" name="Imagem 2" descr="Placa verde com letras brancas&#10;&#10;Descrição gerada automaticamente">
            <a:extLst>
              <a:ext uri="{FF2B5EF4-FFF2-40B4-BE49-F238E27FC236}">
                <a16:creationId xmlns:a16="http://schemas.microsoft.com/office/drawing/2014/main" id="{40D838FA-16DB-A9DF-37AA-68403B2CB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24" y="1793436"/>
            <a:ext cx="7129654" cy="40104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C8E1C4-45D4-63BD-BC1C-242236A2D938}"/>
              </a:ext>
            </a:extLst>
          </p:cNvPr>
          <p:cNvSpPr txBox="1"/>
          <p:nvPr/>
        </p:nvSpPr>
        <p:spPr>
          <a:xfrm>
            <a:off x="5533373" y="38197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>
                <a:solidFill>
                  <a:schemeClr val="tx1">
                    <a:lumMod val="65000"/>
                    <a:lumOff val="35000"/>
                  </a:schemeClr>
                </a:solidFill>
                <a:latin typeface="Cera Pro" panose="00000400000000000000" pitchFamily="50" charset="0"/>
              </a:rPr>
              <a:t>Quem somos</a:t>
            </a:r>
          </a:p>
        </p:txBody>
      </p:sp>
    </p:spTree>
    <p:extLst>
      <p:ext uri="{BB962C8B-B14F-4D97-AF65-F5344CB8AC3E}">
        <p14:creationId xmlns:p14="http://schemas.microsoft.com/office/powerpoint/2010/main" val="3954547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520</Words>
  <Application>Microsoft Office PowerPoint</Application>
  <PresentationFormat>Widescreen</PresentationFormat>
  <Paragraphs>59</Paragraphs>
  <Slides>10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Calibri (corpo)</vt:lpstr>
      <vt:lpstr>Calibri Light</vt:lpstr>
      <vt:lpstr>Cera Pro</vt:lpstr>
      <vt:lpstr>rawline</vt:lpstr>
      <vt:lpstr>Tema do Office</vt:lpstr>
      <vt:lpstr>Apresentação do PowerPoint</vt:lpstr>
      <vt:lpstr>Ciência e tecnologia na incorporação de medicamentos, procedimentos, equipamentos ou produtos no SUS</vt:lpstr>
      <vt:lpstr>Elementos Gerais de Contexto</vt:lpstr>
      <vt:lpstr>Biotecnologia e novas fronteiras tecnológicas em saúde</vt:lpstr>
      <vt:lpstr>DESAFIOS para o País</vt:lpstr>
      <vt:lpstr>Políticas Adequadas,  Sustentáveis e de Longo Prazo</vt:lpstr>
      <vt:lpstr>Programas e Instrumentos – Ministério da Saúde</vt:lpstr>
      <vt:lpstr>Desafios Adicionais: Mais Recursos Públicos para Ciência, Tecnologia e Saúde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Felipe Luiz da Silva</cp:lastModifiedBy>
  <cp:revision>13</cp:revision>
  <dcterms:created xsi:type="dcterms:W3CDTF">2022-08-12T03:02:28Z</dcterms:created>
  <dcterms:modified xsi:type="dcterms:W3CDTF">2025-04-09T13:04:50Z</dcterms:modified>
</cp:coreProperties>
</file>