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3"/>
  </p:notesMasterIdLst>
  <p:handoutMasterIdLst>
    <p:handoutMasterId r:id="rId14"/>
  </p:handoutMasterIdLst>
  <p:sldIdLst>
    <p:sldId id="678" r:id="rId2"/>
    <p:sldId id="427" r:id="rId3"/>
    <p:sldId id="272" r:id="rId4"/>
    <p:sldId id="263" r:id="rId5"/>
    <p:sldId id="677" r:id="rId6"/>
    <p:sldId id="268" r:id="rId7"/>
    <p:sldId id="674" r:id="rId8"/>
    <p:sldId id="676" r:id="rId9"/>
    <p:sldId id="670" r:id="rId10"/>
    <p:sldId id="679" r:id="rId11"/>
    <p:sldId id="25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9" autoAdjust="0"/>
    <p:restoredTop sz="95411" autoAdjust="0"/>
  </p:normalViewPr>
  <p:slideViewPr>
    <p:cSldViewPr>
      <p:cViewPr>
        <p:scale>
          <a:sx n="94" d="100"/>
          <a:sy n="94" d="100"/>
        </p:scale>
        <p:origin x="360" y="-25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imar.oliveira\Desktop\CADASTRO%20BARRAGENS\Analise%20classifica&#231;&#227;o%20barragens%20atualizada%20em%2010out2017-COFISxlsx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io.salgado\AppData\Local\Microsoft\Windows\INetCache\Content.Outlook\RWADLZAY\BarragensPreocupan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imar.oliveira\Desktop\CADASTRO%20BARRAGENS\Analise%20classifica&#231;&#227;o%20barragens%20atualizada%20em%2010out2017-COFIS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PRINCIPAIS PROBLEMAS QUANTO AO ESTADO DE CONSERVAÇÃO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2016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7636915428996494E-3"/>
                  <c:y val="-4.348831864952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4883186495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636915428996494E-3"/>
                  <c:y val="-5.556840716328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54614428624563E-2"/>
                  <c:y val="-5.073637175778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682301000371936E-3"/>
                  <c:y val="-5.798442486603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Tabelão!$AM$185:$AQ$185</c:f>
              <c:strCache>
                <c:ptCount val="5"/>
                <c:pt idx="0">
                  <c:v>Deterioração taludes/Paramentos</c:v>
                </c:pt>
                <c:pt idx="1">
                  <c:v>Estruturas extravasoras</c:v>
                </c:pt>
                <c:pt idx="2">
                  <c:v>Percolação</c:v>
                </c:pt>
                <c:pt idx="3">
                  <c:v>Deformações e recalques</c:v>
                </c:pt>
                <c:pt idx="4">
                  <c:v>Estruturas de adução</c:v>
                </c:pt>
              </c:strCache>
            </c:strRef>
          </c:cat>
          <c:val>
            <c:numRef>
              <c:f>Tabelão!$AM$186:$AQ$186</c:f>
              <c:numCache>
                <c:formatCode>0%</c:formatCode>
                <c:ptCount val="5"/>
                <c:pt idx="0">
                  <c:v>0.80952380952380953</c:v>
                </c:pt>
                <c:pt idx="1">
                  <c:v>0.8571428571428571</c:v>
                </c:pt>
                <c:pt idx="2">
                  <c:v>0.61904761904761907</c:v>
                </c:pt>
                <c:pt idx="3">
                  <c:v>0.32142857142857145</c:v>
                </c:pt>
                <c:pt idx="4">
                  <c:v>0.47619047619047616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0-4644-8D81-0C34B310B9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1849400"/>
        <c:axId val="251848616"/>
        <c:axId val="0"/>
      </c:bar3DChart>
      <c:catAx>
        <c:axId val="25184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0"/>
            </a:pPr>
            <a:endParaRPr lang="pt-BR"/>
          </a:p>
        </c:txPr>
        <c:crossAx val="251848616"/>
        <c:crosses val="autoZero"/>
        <c:auto val="1"/>
        <c:lblAlgn val="ctr"/>
        <c:lblOffset val="100"/>
        <c:noMultiLvlLbl val="0"/>
      </c:catAx>
      <c:valAx>
        <c:axId val="2518486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5184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110000"/>
            <a:satMod val="105000"/>
            <a:tint val="67000"/>
          </a:schemeClr>
        </a:gs>
        <a:gs pos="50000">
          <a:schemeClr val="accent3">
            <a:lumMod val="105000"/>
            <a:satMod val="103000"/>
            <a:tint val="73000"/>
          </a:schemeClr>
        </a:gs>
        <a:gs pos="100000">
          <a:schemeClr val="accent3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 err="1"/>
              <a:t>Barragens</a:t>
            </a:r>
            <a:r>
              <a:rPr lang="en-US" b="1" dirty="0"/>
              <a:t> que </a:t>
            </a:r>
            <a:r>
              <a:rPr lang="en-US" b="1" dirty="0" err="1"/>
              <a:t>preocupam</a:t>
            </a:r>
            <a:r>
              <a:rPr lang="en-US" b="1" dirty="0"/>
              <a:t> </a:t>
            </a:r>
            <a:r>
              <a:rPr lang="en-US" b="1" dirty="0" err="1"/>
              <a:t>fiscalizadores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Planilha2!$N$8</c:f>
              <c:strCache>
                <c:ptCount val="1"/>
                <c:pt idx="0">
                  <c:v>Barragens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Planilha2!$M$9:$M$21</c:f>
              <c:strCache>
                <c:ptCount val="13"/>
                <c:pt idx="0">
                  <c:v>BA</c:v>
                </c:pt>
                <c:pt idx="1">
                  <c:v>AL</c:v>
                </c:pt>
                <c:pt idx="2">
                  <c:v>MG</c:v>
                </c:pt>
                <c:pt idx="3">
                  <c:v>RN</c:v>
                </c:pt>
                <c:pt idx="4">
                  <c:v>TO</c:v>
                </c:pt>
                <c:pt idx="5">
                  <c:v>ES</c:v>
                </c:pt>
                <c:pt idx="6">
                  <c:v>MS</c:v>
                </c:pt>
                <c:pt idx="7">
                  <c:v>RJ</c:v>
                </c:pt>
                <c:pt idx="8">
                  <c:v>RS</c:v>
                </c:pt>
                <c:pt idx="9">
                  <c:v>SP</c:v>
                </c:pt>
                <c:pt idx="10">
                  <c:v>CE</c:v>
                </c:pt>
                <c:pt idx="11">
                  <c:v>PE</c:v>
                </c:pt>
                <c:pt idx="12">
                  <c:v>SE</c:v>
                </c:pt>
              </c:strCache>
            </c:strRef>
          </c:cat>
          <c:val>
            <c:numRef>
              <c:f>Planilha2!$N$9:$N$21</c:f>
              <c:numCache>
                <c:formatCode>General</c:formatCode>
                <c:ptCount val="13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6A-4AC4-8FD4-267DCD88C2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1850576"/>
        <c:axId val="251850184"/>
      </c:barChart>
      <c:catAx>
        <c:axId val="251850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Estados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850184"/>
        <c:crosses val="autoZero"/>
        <c:auto val="1"/>
        <c:lblAlgn val="ctr"/>
        <c:lblOffset val="100"/>
        <c:noMultiLvlLbl val="0"/>
      </c:catAx>
      <c:valAx>
        <c:axId val="2518501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Nº Barragens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25185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PRINCIPAIS PROBLEMAS QUANTO AO ESTADO DE CONSERVAÇÃO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2016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7636915428996494E-3"/>
                  <c:y val="-4.348831864952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4883186495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636915428996494E-3"/>
                  <c:y val="-5.556840716328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54614428624563E-2"/>
                  <c:y val="-5.073637175778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682301000371936E-3"/>
                  <c:y val="-5.798442486603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AE-49C9-B1BA-1972C298B2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Tabelão!$AM$185:$AQ$185</c:f>
              <c:strCache>
                <c:ptCount val="5"/>
                <c:pt idx="0">
                  <c:v>Deterioração taludes/Paramentos</c:v>
                </c:pt>
                <c:pt idx="1">
                  <c:v>Estruturas extravasoras</c:v>
                </c:pt>
                <c:pt idx="2">
                  <c:v>Percolação</c:v>
                </c:pt>
                <c:pt idx="3">
                  <c:v>Deformações e recalques</c:v>
                </c:pt>
                <c:pt idx="4">
                  <c:v>Estruturas de adução</c:v>
                </c:pt>
              </c:strCache>
            </c:strRef>
          </c:cat>
          <c:val>
            <c:numRef>
              <c:f>Tabelão!$AM$186:$AQ$186</c:f>
              <c:numCache>
                <c:formatCode>0%</c:formatCode>
                <c:ptCount val="5"/>
                <c:pt idx="0">
                  <c:v>0.80952380952380953</c:v>
                </c:pt>
                <c:pt idx="1">
                  <c:v>0.8571428571428571</c:v>
                </c:pt>
                <c:pt idx="2">
                  <c:v>0.61904761904761907</c:v>
                </c:pt>
                <c:pt idx="3">
                  <c:v>0.32142857142857145</c:v>
                </c:pt>
                <c:pt idx="4">
                  <c:v>0.47619047619047616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0-4644-8D81-0C34B310B9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1851360"/>
        <c:axId val="251847832"/>
        <c:axId val="0"/>
      </c:bar3DChart>
      <c:catAx>
        <c:axId val="2518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0"/>
            </a:pPr>
            <a:endParaRPr lang="pt-BR"/>
          </a:p>
        </c:txPr>
        <c:crossAx val="251847832"/>
        <c:crosses val="autoZero"/>
        <c:auto val="1"/>
        <c:lblAlgn val="ctr"/>
        <c:lblOffset val="100"/>
        <c:noMultiLvlLbl val="0"/>
      </c:catAx>
      <c:valAx>
        <c:axId val="25184783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518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110000"/>
            <a:satMod val="105000"/>
            <a:tint val="67000"/>
          </a:schemeClr>
        </a:gs>
        <a:gs pos="50000">
          <a:schemeClr val="accent3">
            <a:lumMod val="105000"/>
            <a:satMod val="103000"/>
            <a:tint val="73000"/>
          </a:schemeClr>
        </a:gs>
        <a:gs pos="100000">
          <a:schemeClr val="accent3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E51927-2D79-4F6A-8EE2-3F34429369E1}" type="datetimeFigureOut">
              <a:rPr lang="pt-BR"/>
              <a:pPr>
                <a:defRPr/>
              </a:pPr>
              <a:t>13/03/2019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437344-8A28-4149-BC2D-13E11CF64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D6179-A93C-49D3-9B52-524CB530725D}" type="datetimeFigureOut">
              <a:rPr lang="pt-BR"/>
              <a:pPr>
                <a:defRPr/>
              </a:pPr>
              <a:t>13/03/2019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D0CB2-C73B-4949-9663-27D685ABE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8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8A2F-493D-4E89-BABB-F72B77ECD98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46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86,7% SÃO BARRAGENS DE TERRA/ENROCAMENTO</a:t>
            </a:r>
          </a:p>
          <a:p>
            <a:r>
              <a:rPr lang="pt-BR" baseline="0" dirty="0"/>
              <a:t>21,2% TEM MAIS DE 50 ANOS DE 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8B52C-A4F4-49A5-9F65-CD0596B356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4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73,5% NÃO TEM INFORMAÇÃO SOBRE</a:t>
            </a:r>
            <a:r>
              <a:rPr lang="pt-BR" baseline="0" dirty="0"/>
              <a:t> O TR DE PROJETO</a:t>
            </a:r>
          </a:p>
          <a:p>
            <a:r>
              <a:rPr lang="pt-BR" baseline="0" dirty="0"/>
              <a:t>86,7% SÃO BARRAGENS DE TERRA/ENROCAMENTO</a:t>
            </a:r>
          </a:p>
          <a:p>
            <a:r>
              <a:rPr lang="pt-BR" baseline="0" dirty="0"/>
              <a:t>21,2% TEM MAIS DE 50 ANOS DE 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8B52C-A4F4-49A5-9F65-CD0596B356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18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7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2" y="4607628"/>
            <a:ext cx="3996047" cy="24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pa, texto&#10;&#10;Descrição gerada automaticamente">
            <a:extLst>
              <a:ext uri="{FF2B5EF4-FFF2-40B4-BE49-F238E27FC236}">
                <a16:creationId xmlns="" xmlns:a16="http://schemas.microsoft.com/office/drawing/2014/main" id="{1A0DFC51-A10F-48FB-A94B-DBF56FD21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13-Mar-19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6021FB3-E1E8-47A0-B1A3-139F7D24D6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13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54" r:id="rId12"/>
    <p:sldLayoutId id="21474839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3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9457" y="4550223"/>
            <a:ext cx="59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Alan Vaz Lopes</a:t>
            </a:r>
          </a:p>
          <a:p>
            <a:r>
              <a:rPr lang="pt-BR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Superintendente de Fiscalização</a:t>
            </a:r>
            <a:endParaRPr lang="pt-BR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14/03/2019</a:t>
            </a:r>
            <a:endParaRPr lang="pt-BR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9336" y="2276872"/>
            <a:ext cx="6984776" cy="2073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Nacional de Segurança de Barragens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64C60B6-F1ED-4542-9FF6-BB09306D563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Aperfeiçoamentos legais necessários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51270" y="2060848"/>
            <a:ext cx="1224136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Governança: necessidade de definição mais clara de responsabilidades, aperfeiçoamento de critérios de classificação por normatização específica dos fiscalizadores, e coordenação entre fiscalizadores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</a:endParaRP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Sustentabilidade financeira de fiscalizadores e empreendedores públicos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</a:endParaRP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Sistema de infrações e penalidades: Lei 12.334 e Legislação setorial (Lei 9.433/1997 Art. 50)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</a:endParaRP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Preparação para situações de emergência: definições mais claras de responsabilidades de empreendedores e defesa civil, financiamento e estruturação de órgãos locais de defesa civil </a:t>
            </a:r>
          </a:p>
        </p:txBody>
      </p:sp>
    </p:spTree>
    <p:extLst>
      <p:ext uri="{BB962C8B-B14F-4D97-AF65-F5344CB8AC3E}">
        <p14:creationId xmlns:p14="http://schemas.microsoft.com/office/powerpoint/2010/main" val="337572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5675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Obrigado(a)!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5799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Alan Vaz Lopes</a:t>
            </a:r>
            <a:endParaRPr lang="pt-BR" sz="2400" b="1" dirty="0">
              <a:solidFill>
                <a:srgbClr val="00376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Superintendente de Fiscalização</a:t>
            </a:r>
            <a:endParaRPr lang="pt-BR" sz="2400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389701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vazlopes@ana.gov.br</a:t>
            </a:r>
            <a:endParaRPr lang="pt-BR" sz="2400" dirty="0">
              <a:solidFill>
                <a:srgbClr val="00376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>
                <a:solidFill>
                  <a:srgbClr val="00376C"/>
                </a:solidFill>
                <a:latin typeface="Century Gothic" panose="020B0502020202020204" pitchFamily="34" charset="0"/>
              </a:rPr>
              <a:t>(+55)(61) </a:t>
            </a:r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2109-5478</a:t>
            </a:r>
            <a:endParaRPr lang="pt-BR" sz="2400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6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/>
          <p:cNvSpPr txBox="1">
            <a:spLocks/>
          </p:cNvSpPr>
          <p:nvPr/>
        </p:nvSpPr>
        <p:spPr>
          <a:xfrm>
            <a:off x="7032104" y="711187"/>
            <a:ext cx="4236730" cy="651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/>
              <a:t>Lei 12.334/2010 - PNSB</a:t>
            </a:r>
          </a:p>
        </p:txBody>
      </p:sp>
      <p:pic>
        <p:nvPicPr>
          <p:cNvPr id="12" name="Picture 2" descr="C:\Arquivos Carlos Motta\ANA\Assessoria SIP\apresentações\ced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" y="4293096"/>
            <a:ext cx="30241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305468"/>
            <a:ext cx="2880320" cy="22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1.bp.blogspot.com/_1yYEkJ7_pxo/TBDWr-7f7dI/AAAAAAAABj0/u4tWvEV1wI8/s400/nova%2520barragem%2520de%2520rejei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00" y="4305467"/>
            <a:ext cx="3001872" cy="22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conetec.com/engineering_applications/images/lg/sectionalmin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83" y="4305467"/>
            <a:ext cx="3000345" cy="22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7709" y="3476124"/>
            <a:ext cx="3068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pt-BR" b="1" dirty="0" smtClean="0"/>
              <a:t>22.357</a:t>
            </a:r>
            <a:r>
              <a:rPr lang="pt-BR" dirty="0" smtClean="0"/>
              <a:t> BARRAGENS PARA USOS MÚLTIPLOS</a:t>
            </a:r>
          </a:p>
          <a:p>
            <a:pPr marL="182563" indent="-182563" algn="ctr"/>
            <a:r>
              <a:rPr lang="pt-BR" b="1" dirty="0" smtClean="0"/>
              <a:t>ANA + 27 ÓRGÃOS ESTADUAIS</a:t>
            </a:r>
            <a:endParaRPr lang="pt-BR" b="1" dirty="0"/>
          </a:p>
        </p:txBody>
      </p:sp>
      <p:sp>
        <p:nvSpPr>
          <p:cNvPr id="17" name="Retângulo 16"/>
          <p:cNvSpPr/>
          <p:nvPr/>
        </p:nvSpPr>
        <p:spPr>
          <a:xfrm>
            <a:off x="2831188" y="3469710"/>
            <a:ext cx="3563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pt-BR" b="1" dirty="0" smtClean="0"/>
              <a:t>890</a:t>
            </a:r>
            <a:r>
              <a:rPr lang="pt-BR" dirty="0" smtClean="0"/>
              <a:t> BARRAGENS PARA APROVEITAMENTO HIDRELÉTRICO</a:t>
            </a:r>
          </a:p>
          <a:p>
            <a:pPr marL="182563" indent="-182563" algn="ctr"/>
            <a:r>
              <a:rPr lang="pt-BR" b="1" dirty="0" smtClean="0"/>
              <a:t>ANEEL</a:t>
            </a:r>
            <a:endParaRPr lang="pt-BR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19D58FB-E722-4D46-9B85-AA81A935C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84" y="4356490"/>
            <a:ext cx="1433109" cy="33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52A00F58-9B8D-47B4-AE38-FA11CC84D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80" y="4329994"/>
            <a:ext cx="1433109" cy="313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tângulo 21"/>
          <p:cNvSpPr/>
          <p:nvPr/>
        </p:nvSpPr>
        <p:spPr>
          <a:xfrm>
            <a:off x="6277255" y="346971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pt-BR" b="1" dirty="0" smtClean="0"/>
              <a:t>790</a:t>
            </a:r>
            <a:r>
              <a:rPr lang="pt-BR" dirty="0" smtClean="0"/>
              <a:t> BARRAGENS DE REJEITOS DE MINERAÇÃO</a:t>
            </a:r>
          </a:p>
          <a:p>
            <a:pPr marL="182563" indent="-182563" algn="ctr"/>
            <a:r>
              <a:rPr lang="pt-BR" b="1" dirty="0" smtClean="0"/>
              <a:t>ANM</a:t>
            </a:r>
            <a:endParaRPr lang="pt-BR" b="1" dirty="0"/>
          </a:p>
        </p:txBody>
      </p:sp>
      <p:sp>
        <p:nvSpPr>
          <p:cNvPr id="23" name="Retângulo 22"/>
          <p:cNvSpPr/>
          <p:nvPr/>
        </p:nvSpPr>
        <p:spPr>
          <a:xfrm>
            <a:off x="9285138" y="3469710"/>
            <a:ext cx="2724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pt-BR" b="1" dirty="0" smtClean="0"/>
              <a:t>55</a:t>
            </a:r>
            <a:r>
              <a:rPr lang="pt-BR" dirty="0" smtClean="0"/>
              <a:t> BARRAGENS DE REJEITOS INDUSTRIAIS </a:t>
            </a:r>
          </a:p>
          <a:p>
            <a:pPr marL="182563" indent="-182563" algn="ctr"/>
            <a:r>
              <a:rPr lang="pt-BR" b="1" dirty="0" smtClean="0"/>
              <a:t>13 ÓRGÃOS AMBIENTAIS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>
            <a:off x="-240704" y="1243894"/>
            <a:ext cx="1224136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Obrigações </a:t>
            </a:r>
            <a:r>
              <a:rPr lang="pt-BR" sz="2400" dirty="0">
                <a:solidFill>
                  <a:srgbClr val="002060"/>
                </a:solidFill>
              </a:rPr>
              <a:t>de empreendedores e órgãos fiscalizadores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Requisitos de segurança: planos de segurança, inspeções, revisões de segurança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Sistema </a:t>
            </a:r>
            <a:r>
              <a:rPr lang="pt-BR" sz="2400" dirty="0">
                <a:solidFill>
                  <a:srgbClr val="002060"/>
                </a:solidFill>
              </a:rPr>
              <a:t>Nacional de Informações Sobre Segurança de </a:t>
            </a:r>
            <a:r>
              <a:rPr lang="pt-BR" sz="2400" dirty="0" smtClean="0">
                <a:solidFill>
                  <a:srgbClr val="002060"/>
                </a:solidFill>
              </a:rPr>
              <a:t>Barragens (SNISB)</a:t>
            </a:r>
            <a:endParaRPr lang="pt-BR" sz="2400" dirty="0">
              <a:solidFill>
                <a:srgbClr val="002060"/>
              </a:solidFill>
            </a:endParaRP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Conselho Nacional de Recursos Hídricos (CNRH): zela pela PNSB e define diretrizes gerais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smtClean="0">
                <a:solidFill>
                  <a:srgbClr val="002060"/>
                </a:solidFill>
              </a:rPr>
              <a:t>ANA: elabora relatório de segurança de barragens, SNISB e articulação entre fiscalizadores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E46BD1-CC09-4914-B5E9-89453565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" y="1386967"/>
            <a:ext cx="11977743" cy="613956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de barragens dos órgãos fiscalizadores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32371E-D4CA-42AB-A122-9EFD48572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8" y="2076173"/>
            <a:ext cx="12082942" cy="704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24.092 barragens: 890 hidrelétricas + 790 mineração + </a:t>
            </a:r>
            <a:r>
              <a:rPr lang="pt-BR" dirty="0" smtClean="0"/>
              <a:t>55 rejeitos </a:t>
            </a:r>
            <a:r>
              <a:rPr lang="pt-BR" dirty="0"/>
              <a:t>industriais + </a:t>
            </a:r>
            <a:r>
              <a:rPr lang="pt-BR" dirty="0" smtClean="0"/>
              <a:t>22.357 </a:t>
            </a:r>
            <a:r>
              <a:rPr lang="pt-BR" dirty="0"/>
              <a:t>uso múltiplos </a:t>
            </a: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58% estão regularizadas, 19% estão enquadradas na PNSB, 76</a:t>
            </a:r>
            <a:r>
              <a:rPr lang="pt-BR" sz="2000" dirty="0"/>
              <a:t>% não se </a:t>
            </a:r>
            <a:r>
              <a:rPr lang="pt-BR" sz="2000" dirty="0" smtClean="0"/>
              <a:t>sabe se </a:t>
            </a:r>
            <a:r>
              <a:rPr lang="pt-BR" sz="2000" dirty="0" smtClean="0"/>
              <a:t>estão enquadradas (s</a:t>
            </a:r>
            <a:r>
              <a:rPr lang="pt-BR" sz="2000" dirty="0" smtClean="0"/>
              <a:t>em dados como </a:t>
            </a:r>
            <a:r>
              <a:rPr lang="pt-BR" sz="2000" dirty="0"/>
              <a:t>altura, capacidade e </a:t>
            </a:r>
            <a:r>
              <a:rPr lang="pt-BR" sz="2000" dirty="0" smtClean="0"/>
              <a:t>DPA)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076848-4E40-4025-92CC-AF5BAC1E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6" y="2856179"/>
            <a:ext cx="6267202" cy="36205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7E9145A-C9F5-4DB6-B686-076E77DF8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2"/>
          <a:stretch/>
        </p:blipFill>
        <p:spPr>
          <a:xfrm>
            <a:off x="7176120" y="2856341"/>
            <a:ext cx="4320480" cy="3816976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7032104" y="711187"/>
            <a:ext cx="4236730" cy="651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 smtClean="0"/>
              <a:t>Relatório de Segurança de Barragens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49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88E899-91B3-4094-89E1-9633796B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906" y="1052736"/>
            <a:ext cx="4178896" cy="1325563"/>
          </a:xfrm>
        </p:spPr>
        <p:txBody>
          <a:bodyPr/>
          <a:lstStyle/>
          <a:p>
            <a:pPr algn="ctr"/>
            <a:r>
              <a:rPr lang="pt-BR" dirty="0"/>
              <a:t>Regulamentação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96A014-E4E8-4309-B2DB-0D478A61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515" y="2213989"/>
            <a:ext cx="5143315" cy="957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/>
              <a:t>21 fiscalizadores emitiram regulamentos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FF0000"/>
                </a:solidFill>
              </a:rPr>
              <a:t>13 regulamentaram o PAE</a:t>
            </a:r>
            <a:endParaRPr lang="pt-BR" sz="2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598D433-773B-4A61-A8C5-BA6FD2E9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34" y="3091475"/>
            <a:ext cx="6141187" cy="365151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9348F45-78A2-4746-B175-3756312492EE}"/>
              </a:ext>
            </a:extLst>
          </p:cNvPr>
          <p:cNvSpPr txBox="1">
            <a:spLocks/>
          </p:cNvSpPr>
          <p:nvPr/>
        </p:nvSpPr>
        <p:spPr>
          <a:xfrm>
            <a:off x="119336" y="1291477"/>
            <a:ext cx="56871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Classificação de barragens: Risco e Dano Potencial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E9A842EB-057A-42C7-A236-F5DE600DD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3091475"/>
            <a:ext cx="5375920" cy="36218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A340351-E389-4C07-B680-0A71A4E5AFEA}"/>
              </a:ext>
            </a:extLst>
          </p:cNvPr>
          <p:cNvSpPr/>
          <p:nvPr/>
        </p:nvSpPr>
        <p:spPr>
          <a:xfrm>
            <a:off x="119336" y="2369523"/>
            <a:ext cx="537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723 barragens possuem com DPA e CRI Altos, 13% das barragens com alguma classificação</a:t>
            </a:r>
            <a:endParaRPr lang="pt-BR" dirty="0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7032104" y="711187"/>
            <a:ext cx="4236730" cy="651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 smtClean="0"/>
              <a:t>Relatório de Segurança de Barragens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5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1DB7A7-B7AC-4047-B3EE-0F96F0AB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80728"/>
            <a:ext cx="10515600" cy="1325563"/>
          </a:xfrm>
        </p:spPr>
        <p:txBody>
          <a:bodyPr/>
          <a:lstStyle/>
          <a:p>
            <a:r>
              <a:rPr lang="pt-BR" dirty="0" smtClean="0"/>
              <a:t>Requisitos de segurança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4C3E15-5CEF-4EEA-909B-61584E0D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204864"/>
            <a:ext cx="8904312" cy="50691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4.510 barragens que se enquadram na Lei nº </a:t>
            </a:r>
            <a:r>
              <a:rPr lang="pt-BR" dirty="0" smtClean="0"/>
              <a:t>12.334/2010: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92637"/>
              </p:ext>
            </p:extLst>
          </p:nvPr>
        </p:nvGraphicFramePr>
        <p:xfrm>
          <a:off x="479376" y="3140912"/>
          <a:ext cx="11273258" cy="305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728192"/>
                <a:gridCol w="1339214"/>
                <a:gridCol w="1329563"/>
                <a:gridCol w="1219655"/>
                <a:gridCol w="759301"/>
                <a:gridCol w="1224925"/>
                <a:gridCol w="1152128"/>
              </a:tblGrid>
              <a:tr h="936104">
                <a:tc>
                  <a:txBody>
                    <a:bodyPr/>
                    <a:lstStyle/>
                    <a:p>
                      <a:r>
                        <a:rPr lang="pt-BR" dirty="0" smtClean="0"/>
                        <a:t>Tipo de barragem e fiscalizador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Barragens Submetidas à PNSB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Barragens sem </a:t>
                      </a:r>
                      <a:r>
                        <a:rPr lang="pt-BR" dirty="0" err="1" smtClean="0"/>
                        <a:t>info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Fiscalizadas em 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Plano de Segurança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Inspeções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Revisã</a:t>
                      </a:r>
                      <a:r>
                        <a:rPr lang="pt-BR" baseline="0" dirty="0" smtClean="0"/>
                        <a:t>o periódica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Hidrelétricas – ANEEL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847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713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Rejeitos – ANM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Usos Múltiplos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ANA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Usos Múltiplos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Órgãos estaduais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3.131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18.291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4.510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18.324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780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1.220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765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1.008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756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7032104" y="711187"/>
            <a:ext cx="4236730" cy="651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 smtClean="0"/>
              <a:t>Relatório de Segurança de Barragens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6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BC4BE-88DB-4849-8811-BA51587D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86" y="1052736"/>
            <a:ext cx="10515600" cy="1325563"/>
          </a:xfrm>
        </p:spPr>
        <p:txBody>
          <a:bodyPr/>
          <a:lstStyle/>
          <a:p>
            <a:r>
              <a:rPr lang="pt-BR" dirty="0"/>
              <a:t>Acidentes e incidentes </a:t>
            </a:r>
            <a:r>
              <a:rPr lang="pt-BR" dirty="0" smtClean="0"/>
              <a:t>reportados em 2017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561F7F-BBDB-43A8-842C-38542D2A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57" y="2202007"/>
            <a:ext cx="5523813" cy="4306369"/>
          </a:xfrm>
        </p:spPr>
        <p:txBody>
          <a:bodyPr/>
          <a:lstStyle/>
          <a:p>
            <a:r>
              <a:rPr lang="pt-BR" dirty="0"/>
              <a:t>4 acidentes: 2 durante cheias e 2 durante primeiro enchimento.</a:t>
            </a:r>
          </a:p>
          <a:p>
            <a:endParaRPr lang="pt-BR" dirty="0"/>
          </a:p>
          <a:p>
            <a:r>
              <a:rPr lang="pt-BR" dirty="0"/>
              <a:t>10 incidentes – dos mais variados tipos, sendo 2 deles na mesma barragem em um intervalo de dias.</a:t>
            </a:r>
          </a:p>
          <a:p>
            <a:endParaRPr lang="pt-BR" dirty="0"/>
          </a:p>
          <a:p>
            <a:r>
              <a:rPr lang="pt-BR" dirty="0"/>
              <a:t>Nenhuma vítima fatal.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FC33FE0-BA8E-4359-9C70-9AF07AF1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486" y="2202007"/>
            <a:ext cx="6530560" cy="4161848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7032104" y="711187"/>
            <a:ext cx="4236730" cy="651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 smtClean="0"/>
              <a:t>Relatório de Segurança de Barragens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13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9390EF86-527A-4C98-9965-481B659481B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9336" y="7173416"/>
          <a:ext cx="115932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F08DB39B-72FC-43E6-9C84-8331C6BF2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393097"/>
              </p:ext>
            </p:extLst>
          </p:nvPr>
        </p:nvGraphicFramePr>
        <p:xfrm>
          <a:off x="161825" y="1356349"/>
          <a:ext cx="5968153" cy="286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C5CEC7A-2395-4C61-A2B6-34F3F56EDE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22" y="4408170"/>
            <a:ext cx="4290413" cy="24133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E91A65A-0585-4A8B-999C-38CC6F996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788" y="1480339"/>
            <a:ext cx="4256772" cy="256652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C95046A-B3BF-4781-9D0E-83CC5F83D158}"/>
              </a:ext>
            </a:extLst>
          </p:cNvPr>
          <p:cNvSpPr txBox="1"/>
          <p:nvPr/>
        </p:nvSpPr>
        <p:spPr>
          <a:xfrm>
            <a:off x="8007501" y="6452196"/>
            <a:ext cx="333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Passagem das Traíras 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CD8DEE20-4E0F-4BAD-A0A7-737E853C6208}"/>
              </a:ext>
            </a:extLst>
          </p:cNvPr>
          <p:cNvCxnSpPr>
            <a:cxnSpLocks/>
          </p:cNvCxnSpPr>
          <p:nvPr/>
        </p:nvCxnSpPr>
        <p:spPr>
          <a:xfrm>
            <a:off x="6592927" y="1412776"/>
            <a:ext cx="55955" cy="548296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13B402C6-C635-4DD9-82A8-E609482A9320}"/>
              </a:ext>
            </a:extLst>
          </p:cNvPr>
          <p:cNvSpPr txBox="1"/>
          <p:nvPr/>
        </p:nvSpPr>
        <p:spPr>
          <a:xfrm>
            <a:off x="7342737" y="3534782"/>
            <a:ext cx="333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</a:rPr>
              <a:t>Jucazinho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F7D9FBE-3C74-432C-B228-1962F84539F4}"/>
              </a:ext>
            </a:extLst>
          </p:cNvPr>
          <p:cNvSpPr txBox="1"/>
          <p:nvPr/>
        </p:nvSpPr>
        <p:spPr>
          <a:xfrm>
            <a:off x="1932651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Total: 45 Barragens</a:t>
            </a: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7032104" y="711187"/>
            <a:ext cx="4236730" cy="651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 smtClean="0"/>
              <a:t>Relatório de Segurança de Barragens 2017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37050BC-FBF7-481A-B3EC-6464EB484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71" y="4115037"/>
            <a:ext cx="5849422" cy="26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4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9390EF86-527A-4C98-9965-481B659481B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9336" y="7173416"/>
          <a:ext cx="115932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xmlns="" id="{76DAF0F0-D979-4148-AA28-8B76CECDF77D}"/>
              </a:ext>
            </a:extLst>
          </p:cNvPr>
          <p:cNvSpPr txBox="1">
            <a:spLocks/>
          </p:cNvSpPr>
          <p:nvPr/>
        </p:nvSpPr>
        <p:spPr>
          <a:xfrm>
            <a:off x="7248128" y="620688"/>
            <a:ext cx="3960440" cy="7266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 defTabSz="685800" fontAlgn="auto"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</a:rPr>
              <a:t>Barragens de usos múltiplos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3" name="Imagem 12" descr="Z:\GEFIS\FISCALIZACAO\Barragens, Campanhas GEFIS &amp; Documentos\19 Capoeira\Visita_09_a_12_04_2014\DSC00747.JPG">
            <a:extLst>
              <a:ext uri="{FF2B5EF4-FFF2-40B4-BE49-F238E27FC236}">
                <a16:creationId xmlns:a16="http://schemas.microsoft.com/office/drawing/2014/main" xmlns="" id="{7D47CF61-91FE-45C0-8CA3-4BD74D8B099E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942" y="2399371"/>
            <a:ext cx="2858951" cy="222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C:\Users\raquel.sado\Documents\PROCESSOS\SÃO MARCOS\CAMPANHAS\2013\JUL 2013\FOTOS\maquina\Hercilio Nardi\108.JPG">
            <a:extLst>
              <a:ext uri="{FF2B5EF4-FFF2-40B4-BE49-F238E27FC236}">
                <a16:creationId xmlns:a16="http://schemas.microsoft.com/office/drawing/2014/main" xmlns="" id="{E22014DC-DA33-4792-B7BF-5CADDB4B1C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29" y="2399371"/>
            <a:ext cx="2880320" cy="222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4E7E63CD-BC3B-4A0B-8AF0-B84FE1400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9"/>
          <a:stretch/>
        </p:blipFill>
        <p:spPr>
          <a:xfrm rot="5400000">
            <a:off x="9435528" y="2134636"/>
            <a:ext cx="2252573" cy="273630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3054A79A-3AE2-4AA1-B8A8-EE0B145F3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54" y="2424683"/>
            <a:ext cx="3013535" cy="22043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6884" y="1513171"/>
            <a:ext cx="3001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Falhas de conservação de  drenagem e proteção de taludes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3074557" y="1538483"/>
            <a:ext cx="300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Deterioração de vertedores e estruturas </a:t>
            </a:r>
            <a:r>
              <a:rPr lang="pt-BR" dirty="0" err="1" smtClean="0"/>
              <a:t>extravasoras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6062229" y="1499879"/>
            <a:ext cx="300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Baixa qualidade e desagregação do concreto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9204415" y="1499878"/>
            <a:ext cx="300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Problemas de fundação e erosões regressivas</a:t>
            </a:r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3" y="4708958"/>
            <a:ext cx="2878557" cy="197571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D30DE44E-4483-4579-A336-9E0594072C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34" y="4690550"/>
            <a:ext cx="3021055" cy="2204391"/>
          </a:xfrm>
          <a:prstGeom prst="rect">
            <a:avLst/>
          </a:prstGeom>
        </p:spPr>
      </p:pic>
      <p:pic>
        <p:nvPicPr>
          <p:cNvPr id="27" name="Picture 7" descr="20170305_13285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79" y="4725641"/>
            <a:ext cx="2931847" cy="2047230"/>
          </a:xfrm>
          <a:prstGeom prst="rect">
            <a:avLst/>
          </a:prstGeom>
        </p:spPr>
      </p:pic>
      <p:pic>
        <p:nvPicPr>
          <p:cNvPr id="28" name="Imagem 27" descr="\\agencia\ana\SFI\GEFIS\FISCALIZACAO\Barragens, Campanhas GEFIS &amp; Documentos\86 Nardi GO\Fotos\2011\P1080465.JPG">
            <a:extLst>
              <a:ext uri="{FF2B5EF4-FFF2-40B4-BE49-F238E27FC236}">
                <a16:creationId xmlns="" xmlns:a16="http://schemas.microsoft.com/office/drawing/2014/main" id="{F2A061F9-0769-41E3-AF48-6EE49B00093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37" y="4690550"/>
            <a:ext cx="2866511" cy="215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94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64C60B6-F1ED-4542-9FF6-BB09306D563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pt-BR" sz="2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Situações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Emergência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CFE55DB-C375-4EC7-8769-069E28BE5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11190"/>
          <a:stretch/>
        </p:blipFill>
        <p:spPr>
          <a:xfrm>
            <a:off x="191344" y="3717032"/>
            <a:ext cx="5359247" cy="30393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3082BEE-CC7C-4636-9F09-0CBF51E52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23692" b="14778"/>
          <a:stretch/>
        </p:blipFill>
        <p:spPr>
          <a:xfrm>
            <a:off x="5610480" y="3717032"/>
            <a:ext cx="6581520" cy="30393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93376" y="1612255"/>
            <a:ext cx="12385376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Desenvolvimento e implementação de planos de ação de emergência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 smtClean="0">
                <a:solidFill>
                  <a:srgbClr val="002060"/>
                </a:solidFill>
              </a:rPr>
              <a:t>Definição de responsabilidades de empreendedores, defesa civil e fiscalizadores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Estruturação, capacitação e financiamento de órgãos de defesa civil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 Aperfeiçoamento e articulação entre planos e ações de emergência de barragens em cascata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57036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5890</TotalTime>
  <Words>615</Words>
  <Application>Microsoft Office PowerPoint</Application>
  <PresentationFormat>Widescreen</PresentationFormat>
  <Paragraphs>136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2_Tema do Office</vt:lpstr>
      <vt:lpstr>Apresentação do PowerPoint</vt:lpstr>
      <vt:lpstr>Apresentação do PowerPoint</vt:lpstr>
      <vt:lpstr>Cadastro de barragens dos órgãos fiscalizadores</vt:lpstr>
      <vt:lpstr>Regulamentação</vt:lpstr>
      <vt:lpstr>Requisitos de segurança</vt:lpstr>
      <vt:lpstr>Acidentes e incidentes reportados em 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Agencia Nacional de Aguas</cp:lastModifiedBy>
  <cp:revision>576</cp:revision>
  <cp:lastPrinted>2013-03-06T19:42:27Z</cp:lastPrinted>
  <dcterms:created xsi:type="dcterms:W3CDTF">2012-02-10T17:38:07Z</dcterms:created>
  <dcterms:modified xsi:type="dcterms:W3CDTF">2019-03-14T05:19:58Z</dcterms:modified>
</cp:coreProperties>
</file>