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43" r:id="rId2"/>
    <p:sldId id="544" r:id="rId3"/>
    <p:sldId id="637" r:id="rId4"/>
    <p:sldId id="596" r:id="rId5"/>
    <p:sldId id="597" r:id="rId6"/>
    <p:sldId id="638" r:id="rId7"/>
    <p:sldId id="639" r:id="rId8"/>
    <p:sldId id="640" r:id="rId9"/>
    <p:sldId id="641" r:id="rId10"/>
    <p:sldId id="642" r:id="rId11"/>
    <p:sldId id="643" r:id="rId12"/>
    <p:sldId id="598" r:id="rId13"/>
    <p:sldId id="698" r:id="rId14"/>
    <p:sldId id="616" r:id="rId15"/>
    <p:sldId id="697" r:id="rId16"/>
    <p:sldId id="701" r:id="rId17"/>
    <p:sldId id="702" r:id="rId18"/>
    <p:sldId id="704" r:id="rId19"/>
    <p:sldId id="703" r:id="rId20"/>
    <p:sldId id="690" r:id="rId21"/>
    <p:sldId id="691" r:id="rId22"/>
    <p:sldId id="689" r:id="rId23"/>
    <p:sldId id="695" r:id="rId2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3" clrIdx="0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C00000"/>
    <a:srgbClr val="0D0D0D"/>
    <a:srgbClr val="0070C0"/>
    <a:srgbClr val="779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03" autoAdjust="0"/>
    <p:restoredTop sz="94280" autoAdjust="0"/>
  </p:normalViewPr>
  <p:slideViewPr>
    <p:cSldViewPr>
      <p:cViewPr varScale="1">
        <p:scale>
          <a:sx n="92" d="100"/>
          <a:sy n="92" d="100"/>
        </p:scale>
        <p:origin x="1218" y="90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-15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226"/>
    </p:cViewPr>
  </p:sorterViewPr>
  <p:notesViewPr>
    <p:cSldViewPr>
      <p:cViewPr varScale="1">
        <p:scale>
          <a:sx n="89" d="100"/>
          <a:sy n="89" d="100"/>
        </p:scale>
        <p:origin x="3782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58250-E19F-415A-8506-3138BB9EEC9C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4D049-63ED-4A4E-A583-DB2D41B98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13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065B1-47D9-4F2E-82A7-C85350568D16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7BC19-A7B7-4B4A-8D5D-55B43DDD7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60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6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76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0781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A4C0202B-6B3A-43BC-A2D7-762AA76D54F2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6C2B449B-C244-4ED8-8D4B-EDEEC067D669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046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28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09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268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84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975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21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682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06/06/2017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68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4377256" y="801"/>
            <a:ext cx="4761728" cy="6869343"/>
            <a:chOff x="4377256" y="801"/>
            <a:chExt cx="4761728" cy="6869343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73"/>
            <a:stretch/>
          </p:blipFill>
          <p:spPr>
            <a:xfrm>
              <a:off x="4377256" y="801"/>
              <a:ext cx="389489" cy="187839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975" b="52755"/>
            <a:stretch/>
          </p:blipFill>
          <p:spPr>
            <a:xfrm>
              <a:off x="7842840" y="6021288"/>
              <a:ext cx="1296144" cy="848856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6524" y="6181820"/>
              <a:ext cx="464868" cy="559548"/>
            </a:xfrm>
            <a:prstGeom prst="rect">
              <a:avLst/>
            </a:prstGeom>
          </p:spPr>
        </p:pic>
      </p:grpSp>
      <p:cxnSp>
        <p:nvCxnSpPr>
          <p:cNvPr id="6" name="Conector reto 5"/>
          <p:cNvCxnSpPr/>
          <p:nvPr userDrawn="1"/>
        </p:nvCxnSpPr>
        <p:spPr>
          <a:xfrm>
            <a:off x="503548" y="908720"/>
            <a:ext cx="8136904" cy="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28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51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-1128"/>
            <a:ext cx="9180512" cy="6886511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908720"/>
            <a:ext cx="5326504" cy="152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3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592204" y="1981578"/>
            <a:ext cx="7200528" cy="386259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</a:rPr>
              <a:t>Diagnóstico: Rápido / Sensível / Específico</a:t>
            </a:r>
          </a:p>
          <a:p>
            <a:pPr>
              <a:lnSpc>
                <a:spcPct val="125000"/>
              </a:lnSpc>
              <a:spcBef>
                <a:spcPct val="0"/>
              </a:spcBef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lvl="2">
              <a:lnSpc>
                <a:spcPct val="125000"/>
              </a:lnSpc>
              <a:spcBef>
                <a:spcPct val="0"/>
              </a:spcBef>
            </a:pPr>
            <a:endParaRPr lang="pt-BR" sz="2800" dirty="0">
              <a:solidFill>
                <a:srgbClr val="0D0D0D"/>
              </a:solidFill>
              <a:effectLst/>
            </a:endParaRPr>
          </a:p>
        </p:txBody>
      </p:sp>
      <p:pic>
        <p:nvPicPr>
          <p:cNvPr id="8194" name="Picture 2" descr="Resultado de imagem para diagnóstico rápi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501" y="3675371"/>
            <a:ext cx="2522234" cy="192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VFA virus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645024"/>
            <a:ext cx="2445957" cy="1931298"/>
          </a:xfrm>
          <a:prstGeom prst="rect">
            <a:avLst/>
          </a:prstGeom>
          <a:noFill/>
        </p:spPr>
      </p:pic>
      <p:pic>
        <p:nvPicPr>
          <p:cNvPr id="9" name="Picture 2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689559"/>
            <a:ext cx="2627787" cy="1911118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RECURSOS PÚBLICOS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67545" y="161834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ESTRUTURAÇÃO = Orçamento e Leis para</a:t>
            </a:r>
          </a:p>
        </p:txBody>
      </p:sp>
    </p:spTree>
    <p:extLst>
      <p:ext uri="{BB962C8B-B14F-4D97-AF65-F5344CB8AC3E}">
        <p14:creationId xmlns:p14="http://schemas.microsoft.com/office/powerpoint/2010/main" val="349519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467544" y="2108473"/>
            <a:ext cx="7200528" cy="493981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</a:rPr>
              <a:t>Comitês Técnicos Consultivos</a:t>
            </a: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pt-BR" sz="2800" dirty="0">
                <a:solidFill>
                  <a:srgbClr val="0D0D0D"/>
                </a:solidFill>
              </a:rPr>
              <a:t>(Nacional, Estadual e Municipal)</a:t>
            </a: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</a:rPr>
              <a:t>Transparência</a:t>
            </a:r>
          </a:p>
          <a:p>
            <a:pPr>
              <a:lnSpc>
                <a:spcPct val="125000"/>
              </a:lnSpc>
              <a:spcBef>
                <a:spcPct val="0"/>
              </a:spcBef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lvl="2">
              <a:lnSpc>
                <a:spcPct val="125000"/>
              </a:lnSpc>
              <a:spcBef>
                <a:spcPct val="0"/>
              </a:spcBef>
            </a:pPr>
            <a:endParaRPr lang="pt-BR" sz="2800" dirty="0">
              <a:solidFill>
                <a:srgbClr val="0D0D0D"/>
              </a:solidFill>
              <a:effectLst/>
            </a:endParaRPr>
          </a:p>
        </p:txBody>
      </p:sp>
      <p:pic>
        <p:nvPicPr>
          <p:cNvPr id="10" name="Picture 6" descr="Comité Consulti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420888"/>
            <a:ext cx="322897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Resultado de imagem para transparen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690" y="4437112"/>
            <a:ext cx="2140414" cy="18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esultado de imagem para o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392" y="4541447"/>
            <a:ext cx="2855040" cy="143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RECURSOS PÚBLICOS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7545" y="161834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ESTRUTURAÇÃO = Orçamento e Leis para</a:t>
            </a:r>
          </a:p>
        </p:txBody>
      </p:sp>
    </p:spTree>
    <p:extLst>
      <p:ext uri="{BB962C8B-B14F-4D97-AF65-F5344CB8AC3E}">
        <p14:creationId xmlns:p14="http://schemas.microsoft.com/office/powerpoint/2010/main" val="67697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ltado de imagem para SISTEMA FAMA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06" y="1545062"/>
            <a:ext cx="3024336" cy="196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72077" y="3097411"/>
            <a:ext cx="8118933" cy="377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pt-BR" sz="2800" dirty="0">
                <a:solidFill>
                  <a:srgbClr val="000000"/>
                </a:solidFill>
              </a:rPr>
              <a:t>Participação ativa em todo processo.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pt-BR" sz="2800" dirty="0">
                <a:solidFill>
                  <a:srgbClr val="000000"/>
                </a:solidFill>
              </a:rPr>
              <a:t>Auxílio na coordenação das ações.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pt-BR" sz="2800" dirty="0">
                <a:solidFill>
                  <a:srgbClr val="000000"/>
                </a:solidFill>
              </a:rPr>
              <a:t>Sindicatos Rurais e Produtores.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pt-BR" sz="2800" dirty="0">
                <a:solidFill>
                  <a:srgbClr val="000000"/>
                </a:solidFill>
              </a:rPr>
              <a:t>Junto as iniciativas privadas dos países que fazem fronteira com o Brasil.</a:t>
            </a:r>
          </a:p>
          <a:p>
            <a:pPr>
              <a:lnSpc>
                <a:spcPct val="150000"/>
              </a:lnSpc>
            </a:pPr>
            <a:r>
              <a:rPr lang="pt-BR" sz="2200" i="1" dirty="0">
                <a:solidFill>
                  <a:srgbClr val="000000"/>
                </a:solidFill>
              </a:rPr>
              <a:t> </a:t>
            </a:r>
            <a:endParaRPr lang="pt-BR" sz="2200" dirty="0"/>
          </a:p>
        </p:txBody>
      </p:sp>
      <p:sp>
        <p:nvSpPr>
          <p:cNvPr id="7" name="Retângulo 6"/>
          <p:cNvSpPr/>
          <p:nvPr/>
        </p:nvSpPr>
        <p:spPr>
          <a:xfrm>
            <a:off x="611560" y="2214341"/>
            <a:ext cx="8118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i="1" dirty="0">
                <a:solidFill>
                  <a:srgbClr val="000000"/>
                </a:solidFill>
                <a:latin typeface="+mj-lt"/>
              </a:rPr>
              <a:t>- Divulgação e mobilização </a:t>
            </a:r>
            <a:endParaRPr lang="pt-BR" sz="3600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7545" y="26064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INICIATIVA PRIVADA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11560" y="1556792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B050"/>
                </a:solidFill>
              </a:rPr>
              <a:t>APOIO PARA:</a:t>
            </a:r>
          </a:p>
        </p:txBody>
      </p:sp>
    </p:spTree>
    <p:extLst>
      <p:ext uri="{BB962C8B-B14F-4D97-AF65-F5344CB8AC3E}">
        <p14:creationId xmlns:p14="http://schemas.microsoft.com/office/powerpoint/2010/main" val="395162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72077" y="3097411"/>
            <a:ext cx="811893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000000"/>
                </a:solidFill>
              </a:rPr>
              <a:t>Conforme a nova lei MT 10486/16.</a:t>
            </a:r>
          </a:p>
          <a:p>
            <a:endParaRPr lang="pt-BR" sz="2400" dirty="0">
              <a:solidFill>
                <a:srgbClr val="000000"/>
              </a:solidFill>
            </a:endParaRPr>
          </a:p>
          <a:p>
            <a:r>
              <a:rPr lang="pt-BR" sz="2200" i="1" dirty="0">
                <a:solidFill>
                  <a:srgbClr val="000000"/>
                </a:solidFill>
              </a:rPr>
              <a:t>Seção II Taxas previstas para recolhimento </a:t>
            </a:r>
            <a:endParaRPr lang="pt-BR" sz="2200" dirty="0">
              <a:solidFill>
                <a:srgbClr val="000000"/>
              </a:solidFill>
            </a:endParaRPr>
          </a:p>
          <a:p>
            <a:r>
              <a:rPr lang="pt-BR" sz="2200" b="1" i="1" dirty="0">
                <a:solidFill>
                  <a:srgbClr val="000000"/>
                </a:solidFill>
              </a:rPr>
              <a:t>VII - </a:t>
            </a:r>
            <a:r>
              <a:rPr lang="pt-BR" sz="2200" i="1" dirty="0">
                <a:solidFill>
                  <a:srgbClr val="000000"/>
                </a:solidFill>
              </a:rPr>
              <a:t>É obrigatório o recolhimento pelo proprietário da taxa de defesa sanitária animal para as demais finalidades de bovinos e bubalinos movimentados, por cabeça, após a suspensão da vacinação contra febre aftosa o valor equivalente a 0,01 (um centésimo) UPF/MT, exceto para abate. </a:t>
            </a:r>
            <a:r>
              <a:rPr lang="pt-BR" sz="2200" i="1" dirty="0">
                <a:solidFill>
                  <a:srgbClr val="00602B"/>
                </a:solidFill>
              </a:rPr>
              <a:t>(EQUIVALENTE A R$ 1,30 POR CABEÇA)</a:t>
            </a:r>
            <a:endParaRPr lang="pt-BR" sz="2200" dirty="0">
              <a:solidFill>
                <a:srgbClr val="00602B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01539" y="2217058"/>
            <a:ext cx="8118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i="1" dirty="0">
                <a:solidFill>
                  <a:srgbClr val="000000"/>
                </a:solidFill>
              </a:rPr>
              <a:t>- Serviço de Defesa Estadual. </a:t>
            </a:r>
            <a:endParaRPr lang="pt-BR" sz="36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67545" y="26064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INICIATIVA PRIVADA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11560" y="1556792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B050"/>
                </a:solidFill>
              </a:rPr>
              <a:t>APOIO PARA:</a:t>
            </a:r>
          </a:p>
        </p:txBody>
      </p:sp>
    </p:spTree>
    <p:extLst>
      <p:ext uri="{BB962C8B-B14F-4D97-AF65-F5344CB8AC3E}">
        <p14:creationId xmlns:p14="http://schemas.microsoft.com/office/powerpoint/2010/main" val="22674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367753"/>
            <a:ext cx="5400600" cy="4328363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11560" y="1413646"/>
            <a:ext cx="83913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-BR" sz="2800" i="1" dirty="0">
                <a:solidFill>
                  <a:srgbClr val="000000"/>
                </a:solidFill>
                <a:latin typeface="+mj-lt"/>
              </a:rPr>
              <a:t>Faixa fronteiriça do Brasil = 15.719 Km </a:t>
            </a:r>
          </a:p>
          <a:p>
            <a:r>
              <a:rPr lang="pt-BR" sz="2800" i="1" dirty="0">
                <a:solidFill>
                  <a:srgbClr val="000000"/>
                </a:solidFill>
                <a:latin typeface="+mj-lt"/>
              </a:rPr>
              <a:t>Mato Grosso e Bolívia = 750 km.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FAIXA DE FRONTEIRA</a:t>
            </a:r>
            <a:endParaRPr lang="pt-BR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462712"/>
            <a:ext cx="770485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D0D0D"/>
                </a:solidFill>
              </a:rPr>
              <a:t>Faixa de fronteira = Soberania Nacional.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0D0D0D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pt-BR" sz="3200" dirty="0" smtClean="0">
                <a:solidFill>
                  <a:srgbClr val="000000"/>
                </a:solidFill>
              </a:rPr>
              <a:t>Fiscalizações </a:t>
            </a:r>
            <a:r>
              <a:rPr lang="pt-BR" sz="3200" dirty="0">
                <a:solidFill>
                  <a:srgbClr val="000000"/>
                </a:solidFill>
              </a:rPr>
              <a:t>em todos os níveis.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1000" dirty="0">
              <a:solidFill>
                <a:srgbClr val="000000"/>
              </a:solidFill>
            </a:endParaRPr>
          </a:p>
          <a:p>
            <a:endParaRPr lang="pt-BR" sz="2800" dirty="0">
              <a:solidFill>
                <a:srgbClr val="0D0D0D"/>
              </a:solidFill>
            </a:endParaRPr>
          </a:p>
          <a:p>
            <a:pPr marL="285750" indent="-285750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</p:txBody>
      </p:sp>
      <p:pic>
        <p:nvPicPr>
          <p:cNvPr id="5122" name="Picture 2" descr="Resultado de imagem para brasão nacio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912" y="2060848"/>
            <a:ext cx="1656184" cy="166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m para policia feder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54" y="4701259"/>
            <a:ext cx="1035710" cy="133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sultado de imagem para gefron m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06" y="4642284"/>
            <a:ext cx="1186442" cy="139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Resultado de imagem para receita feder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468" y="4642284"/>
            <a:ext cx="1849812" cy="138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Resultado de imagem para ministerio da agricultur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424" y="4615927"/>
            <a:ext cx="1416032" cy="141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FAIXA DE FRONTEIRA</a:t>
            </a:r>
            <a:endParaRPr lang="pt-BR" sz="36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Resultado de imagem para forças armadas do brasi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5" y="4631532"/>
            <a:ext cx="1556665" cy="15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46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412776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D0D0D"/>
                </a:solidFill>
              </a:rPr>
              <a:t>R</a:t>
            </a:r>
            <a:r>
              <a:rPr lang="pt-BR" sz="3200" dirty="0">
                <a:solidFill>
                  <a:srgbClr val="000000"/>
                </a:solidFill>
              </a:rPr>
              <a:t>ecursos humanos e financeiros.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40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D0D0D"/>
                </a:solidFill>
              </a:rPr>
              <a:t>Recursos garantidos por lei e pela União.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0D0D0D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</p:txBody>
      </p:sp>
      <p:pic>
        <p:nvPicPr>
          <p:cNvPr id="9" name="Picture 2" descr="Resultado de imagem para recursos human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2656511" cy="199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679" y="2204864"/>
            <a:ext cx="2863034" cy="117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Resultado de imagem para congresso nacion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658699"/>
            <a:ext cx="2947256" cy="196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Resultado de imagem para diário oficial da uniã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728" y="4552295"/>
            <a:ext cx="1723967" cy="217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FAIXA DE FRONTEIRA</a:t>
            </a:r>
            <a:endParaRPr lang="pt-BR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80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412776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 smtClean="0">
                <a:solidFill>
                  <a:srgbClr val="0D0D0D"/>
                </a:solidFill>
              </a:rPr>
              <a:t>Fronteira Mato Grosso/Bolívia o custo quem </a:t>
            </a:r>
            <a:r>
              <a:rPr lang="pt-BR" sz="3200" dirty="0">
                <a:solidFill>
                  <a:srgbClr val="0D0D0D"/>
                </a:solidFill>
              </a:rPr>
              <a:t>arca </a:t>
            </a:r>
            <a:r>
              <a:rPr lang="pt-BR" sz="3200" dirty="0" smtClean="0">
                <a:solidFill>
                  <a:srgbClr val="0D0D0D"/>
                </a:solidFill>
              </a:rPr>
              <a:t>atualmente é </a:t>
            </a:r>
            <a:r>
              <a:rPr lang="pt-BR" sz="3200" dirty="0">
                <a:solidFill>
                  <a:srgbClr val="0D0D0D"/>
                </a:solidFill>
              </a:rPr>
              <a:t>o </a:t>
            </a:r>
            <a:r>
              <a:rPr lang="pt-BR" sz="3200" dirty="0" err="1">
                <a:solidFill>
                  <a:srgbClr val="0D0D0D"/>
                </a:solidFill>
              </a:rPr>
              <a:t>Indea</a:t>
            </a:r>
            <a:r>
              <a:rPr lang="pt-BR" sz="3200" dirty="0">
                <a:solidFill>
                  <a:srgbClr val="0D0D0D"/>
                </a:solidFill>
              </a:rPr>
              <a:t> e o </a:t>
            </a:r>
            <a:r>
              <a:rPr lang="pt-BR" sz="3200" dirty="0" err="1" smtClean="0">
                <a:solidFill>
                  <a:srgbClr val="0D0D0D"/>
                </a:solidFill>
              </a:rPr>
              <a:t>Fesa</a:t>
            </a:r>
            <a:r>
              <a:rPr lang="pt-BR" sz="3200" dirty="0" smtClean="0">
                <a:solidFill>
                  <a:srgbClr val="0D0D0D"/>
                </a:solidFill>
              </a:rPr>
              <a:t>.</a:t>
            </a:r>
            <a:endParaRPr lang="pt-BR" sz="32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 smtClean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0D0D0D"/>
                </a:solidFill>
              </a:rPr>
              <a:t>Ao retirar a vacina será necessário ampliar as barreiras móveis com patrulhamento ostensivo.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0D0D0D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pt-BR" sz="3200" dirty="0">
              <a:solidFill>
                <a:srgbClr val="0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FAIXA DE FRONTEIRA</a:t>
            </a:r>
            <a:endParaRPr lang="pt-BR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0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80728"/>
            <a:ext cx="7992888" cy="573095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123728" y="188640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SOBRE VOO </a:t>
            </a:r>
            <a:r>
              <a:rPr lang="pt-BR" sz="3600" b="1" dirty="0" smtClean="0"/>
              <a:t>PERIÓDICO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4011352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412776"/>
            <a:ext cx="828092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4000" b="1" dirty="0">
                <a:solidFill>
                  <a:srgbClr val="C00000"/>
                </a:solidFill>
              </a:rPr>
              <a:t>Ponto Extremamente crítico:</a:t>
            </a:r>
          </a:p>
          <a:p>
            <a:r>
              <a:rPr lang="pt-BR" sz="3200" dirty="0">
                <a:solidFill>
                  <a:srgbClr val="0D0D0D"/>
                </a:solidFill>
              </a:rPr>
              <a:t>As quatro últimas ocorrências de Febre Aftosa no mundo:</a:t>
            </a:r>
          </a:p>
          <a:p>
            <a:r>
              <a:rPr lang="pt-BR" sz="3200" dirty="0">
                <a:solidFill>
                  <a:srgbClr val="0D0D0D"/>
                </a:solidFill>
              </a:rPr>
              <a:t>	- China 2016, </a:t>
            </a:r>
          </a:p>
          <a:p>
            <a:r>
              <a:rPr lang="pt-BR" sz="3200" dirty="0">
                <a:solidFill>
                  <a:srgbClr val="0D0D0D"/>
                </a:solidFill>
              </a:rPr>
              <a:t>	- Mongólia 2017,</a:t>
            </a:r>
          </a:p>
          <a:p>
            <a:r>
              <a:rPr lang="pt-BR" sz="3200" dirty="0">
                <a:solidFill>
                  <a:srgbClr val="0D0D0D"/>
                </a:solidFill>
              </a:rPr>
              <a:t>	- Israel 2017 </a:t>
            </a:r>
          </a:p>
          <a:p>
            <a:r>
              <a:rPr lang="pt-BR" sz="3200" dirty="0">
                <a:solidFill>
                  <a:srgbClr val="0D0D0D"/>
                </a:solidFill>
              </a:rPr>
              <a:t>	- Coréia do Sul 2017, </a:t>
            </a:r>
          </a:p>
        </p:txBody>
      </p:sp>
      <p:pic>
        <p:nvPicPr>
          <p:cNvPr id="5" name="Picture 6" descr="Resultado de imagem para CARIMBO DE FRAGI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077" y="3068960"/>
            <a:ext cx="2522339" cy="252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11560" y="5186609"/>
            <a:ext cx="6048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4000" b="1" dirty="0">
                <a:solidFill>
                  <a:srgbClr val="C00000"/>
                </a:solidFill>
              </a:rPr>
              <a:t>todos ocorreram na fronteira desses países.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FAIXA DE FRONTEIRA</a:t>
            </a:r>
            <a:endParaRPr lang="pt-BR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2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-1128"/>
            <a:ext cx="9180512" cy="688651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8" b="30303"/>
          <a:stretch/>
        </p:blipFill>
        <p:spPr>
          <a:xfrm>
            <a:off x="-36512" y="242430"/>
            <a:ext cx="6480720" cy="662473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1080120" cy="1300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aixaDeTexto 9"/>
          <p:cNvSpPr txBox="1"/>
          <p:nvPr/>
        </p:nvSpPr>
        <p:spPr>
          <a:xfrm>
            <a:off x="334952" y="4438499"/>
            <a:ext cx="3805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Antônio Carlos Carvalho de Sousa</a:t>
            </a:r>
          </a:p>
          <a:p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Diretor </a:t>
            </a:r>
            <a:r>
              <a:rPr lang="pt-B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Famato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  </a:t>
            </a:r>
          </a:p>
          <a:p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Calibri" panose="020F0502020204030204" pitchFamily="34" charset="0"/>
            </a:endParaRPr>
          </a:p>
          <a:p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188146" y="692696"/>
            <a:ext cx="56886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ea typeface="Verdana" pitchFamily="34" charset="0"/>
                <a:cs typeface="Verdana" pitchFamily="34" charset="0"/>
              </a:rPr>
              <a:t>Novo Plano Nacional de Erradicação da Febre Aftosa – PNEFA</a:t>
            </a:r>
          </a:p>
          <a:p>
            <a:pPr algn="ctr"/>
            <a:endParaRPr lang="pt-BR" sz="3600" b="1" dirty="0"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2800" b="1" i="1" dirty="0">
                <a:ea typeface="Verdana" pitchFamily="34" charset="0"/>
                <a:cs typeface="Verdana" pitchFamily="34" charset="0"/>
              </a:rPr>
              <a:t>Posicionamento e Sugestões da </a:t>
            </a:r>
            <a:r>
              <a:rPr lang="pt-BR" sz="2800" b="1" i="1" dirty="0" err="1">
                <a:ea typeface="Verdana" pitchFamily="34" charset="0"/>
                <a:cs typeface="Verdana" pitchFamily="34" charset="0"/>
              </a:rPr>
              <a:t>Famato</a:t>
            </a:r>
            <a:endParaRPr lang="pt-BR" sz="2800" b="1" i="1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40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495" y="980728"/>
            <a:ext cx="8249969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216025" y="332656"/>
            <a:ext cx="867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OUTRO EXEMPLO NA FAIXA DE FRONTEIRA</a:t>
            </a:r>
            <a:endParaRPr lang="pt-BR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676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694" y="332656"/>
            <a:ext cx="854921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237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467544" y="1175084"/>
            <a:ext cx="8136904" cy="452431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200" dirty="0">
                <a:solidFill>
                  <a:schemeClr val="tx1"/>
                </a:solidFill>
                <a:effectLst/>
              </a:rPr>
              <a:t>“Os governos federal, estaduais e municipais e os pecuaristas devem trabalhar lado a lado para evitar fatos desagradáveis que ponham em </a:t>
            </a:r>
            <a:r>
              <a:rPr lang="pt-BR" sz="3200" u="sng" dirty="0">
                <a:solidFill>
                  <a:schemeClr val="tx1"/>
                </a:solidFill>
                <a:effectLst/>
              </a:rPr>
              <a:t>RISCO</a:t>
            </a:r>
            <a:r>
              <a:rPr lang="pt-BR" sz="3200" dirty="0">
                <a:solidFill>
                  <a:schemeClr val="tx1"/>
                </a:solidFill>
                <a:effectLst/>
              </a:rPr>
              <a:t> não só a sanidade de nossos rebanhos  como a própria saúde da </a:t>
            </a:r>
            <a:r>
              <a:rPr lang="pt-BR" sz="3200" u="sng" dirty="0">
                <a:solidFill>
                  <a:schemeClr val="tx1"/>
                </a:solidFill>
                <a:effectLst/>
              </a:rPr>
              <a:t>ATIVIDADE AGROPECUÁRIA</a:t>
            </a:r>
            <a:r>
              <a:rPr lang="pt-BR" sz="3200" dirty="0">
                <a:solidFill>
                  <a:schemeClr val="tx1"/>
                </a:solidFill>
                <a:effectLst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15785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-1128"/>
            <a:ext cx="9180512" cy="6886511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373" y="3732377"/>
            <a:ext cx="739742" cy="890336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CaixaDeTexto 13"/>
          <p:cNvSpPr txBox="1"/>
          <p:nvPr/>
        </p:nvSpPr>
        <p:spPr>
          <a:xfrm>
            <a:off x="5035289" y="1726633"/>
            <a:ext cx="35597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Antônio Carlos Carvalho de Sousa</a:t>
            </a:r>
          </a:p>
          <a:p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Diretor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Famato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Calibri" panose="020F0502020204030204" pitchFamily="34" charset="0"/>
            </a:endParaRP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Verdana" pitchFamily="34" charset="0"/>
                <a:cs typeface="Verdana" pitchFamily="34" charset="0"/>
              </a:rPr>
              <a:t>a_ccsousa@Hotmail.com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sz="2400" dirty="0" smtClean="0">
                <a:latin typeface="Calibri Light" panose="020F0302020204030204" pitchFamily="34" charset="0"/>
                <a:ea typeface="Verdana" pitchFamily="34" charset="0"/>
                <a:cs typeface="Verdana" pitchFamily="34" charset="0"/>
              </a:rPr>
              <a:t>   </a:t>
            </a:r>
            <a:endParaRPr lang="pt-BR" sz="2400" dirty="0">
              <a:latin typeface="Calibri Light" panose="020F0302020204030204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77" y="4094411"/>
            <a:ext cx="2401491" cy="51641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932040" y="4653136"/>
            <a:ext cx="2095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Calibri" panose="020F0502020204030204" pitchFamily="34" charset="0"/>
              </a:rPr>
              <a:t>(65) 3928-4467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09394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323529" y="1196752"/>
            <a:ext cx="8352927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831" y="6356211"/>
            <a:ext cx="1195641" cy="341137"/>
          </a:xfrm>
          <a:prstGeom prst="rect">
            <a:avLst/>
          </a:prstGeom>
        </p:spPr>
      </p:pic>
      <p:cxnSp>
        <p:nvCxnSpPr>
          <p:cNvPr id="15" name="Conector reto 14"/>
          <p:cNvCxnSpPr/>
          <p:nvPr/>
        </p:nvCxnSpPr>
        <p:spPr>
          <a:xfrm>
            <a:off x="323529" y="6526779"/>
            <a:ext cx="7128791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0" descr="http://wallpaper.ultradownloads.com.br/269744_Papel-de-Parede-Bandeira-do-Brasil--269744_1920x1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3" y="404664"/>
            <a:ext cx="8350281" cy="423538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bioaditivo.com.br/wp-content/uploads/2014/02/vacas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9" b="100000" l="0" r="100000">
                        <a14:foregroundMark x1="3438" y1="82779" x2="3438" y2="82779"/>
                        <a14:foregroundMark x1="3177" y1="62708" x2="96823" y2="92755"/>
                        <a14:backgroundMark x1="92240" y1="40618" x2="92240" y2="40618"/>
                        <a14:backgroundMark x1="91510" y1="43230" x2="91510" y2="43230"/>
                        <a14:backgroundMark x1="43802" y1="39549" x2="43802" y2="39549"/>
                        <a14:backgroundMark x1="8750" y1="40618" x2="8750" y2="40618"/>
                        <a14:backgroundMark x1="9427" y1="42993" x2="9427" y2="42993"/>
                        <a14:backgroundMark x1="15208" y1="39905" x2="15208" y2="39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2" y="3011477"/>
            <a:ext cx="8350282" cy="29967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755576" y="70382"/>
            <a:ext cx="7632848" cy="25922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pt-BR" sz="4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/>
                <a:latin typeface="Impact"/>
              </a:rPr>
              <a:t>VIGILÂNCIA SANITÁRIA</a:t>
            </a: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552431" y="2186719"/>
            <a:ext cx="8064896" cy="1872208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578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pt-BR" sz="3600" kern="10" dirty="0">
                <a:ln w="9525"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 Black"/>
              </a:rPr>
              <a:t>PRIORIDADE NACIONAL</a:t>
            </a:r>
          </a:p>
        </p:txBody>
      </p:sp>
    </p:spTree>
    <p:extLst>
      <p:ext uri="{BB962C8B-B14F-4D97-AF65-F5344CB8AC3E}">
        <p14:creationId xmlns:p14="http://schemas.microsoft.com/office/powerpoint/2010/main" val="32303027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WordArt 3"/>
          <p:cNvSpPr>
            <a:spLocks noChangeArrowheads="1" noChangeShapeType="1" noTextEdit="1"/>
          </p:cNvSpPr>
          <p:nvPr/>
        </p:nvSpPr>
        <p:spPr bwMode="auto">
          <a:xfrm>
            <a:off x="1691679" y="1556792"/>
            <a:ext cx="5904657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DEFESA SANITÁRIA ANIMAL</a:t>
            </a:r>
          </a:p>
        </p:txBody>
      </p:sp>
      <p:sp>
        <p:nvSpPr>
          <p:cNvPr id="123908" name="WordArt 4"/>
          <p:cNvSpPr>
            <a:spLocks noChangeArrowheads="1" noChangeShapeType="1" noTextEdit="1"/>
          </p:cNvSpPr>
          <p:nvPr/>
        </p:nvSpPr>
        <p:spPr bwMode="auto">
          <a:xfrm>
            <a:off x="3090863" y="2780928"/>
            <a:ext cx="29622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PRIORIDADE</a:t>
            </a:r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1300867" y="3717032"/>
            <a:ext cx="3261171" cy="230832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pt-BR" sz="3200" b="1" dirty="0">
                <a:solidFill>
                  <a:srgbClr val="0D0D0D"/>
                </a:solidFill>
                <a:effectLst/>
              </a:rPr>
              <a:t>FEDERAL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pt-BR" sz="3200" b="1" dirty="0">
                <a:solidFill>
                  <a:srgbClr val="0D0D0D"/>
                </a:solidFill>
                <a:effectLst/>
              </a:rPr>
              <a:t>ESTADUAL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pt-BR" sz="3200" b="1" dirty="0">
                <a:solidFill>
                  <a:srgbClr val="0D0D0D"/>
                </a:solidFill>
                <a:effectLst/>
              </a:rPr>
              <a:t>MUNICIPAL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67545" y="404664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RETIRADA DA VACINAÇÃO DE </a:t>
            </a:r>
            <a:r>
              <a:rPr lang="pt-BR" sz="3200" b="1" dirty="0">
                <a:solidFill>
                  <a:srgbClr val="FF0000"/>
                </a:solidFill>
              </a:rPr>
              <a:t>FEBRE AFTOSA </a:t>
            </a:r>
          </a:p>
        </p:txBody>
      </p:sp>
    </p:spTree>
    <p:extLst>
      <p:ext uri="{BB962C8B-B14F-4D97-AF65-F5344CB8AC3E}">
        <p14:creationId xmlns:p14="http://schemas.microsoft.com/office/powerpoint/2010/main" val="221261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WordArt 3"/>
          <p:cNvSpPr>
            <a:spLocks noChangeArrowheads="1" noChangeShapeType="1" noTextEdit="1"/>
          </p:cNvSpPr>
          <p:nvPr/>
        </p:nvSpPr>
        <p:spPr bwMode="auto">
          <a:xfrm>
            <a:off x="1187450" y="1556792"/>
            <a:ext cx="71342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DEFESA SANITÁRIA ANIMAL</a:t>
            </a:r>
          </a:p>
        </p:txBody>
      </p:sp>
      <p:sp>
        <p:nvSpPr>
          <p:cNvPr id="157700" name="WordArt 4"/>
          <p:cNvSpPr>
            <a:spLocks noChangeArrowheads="1" noChangeShapeType="1" noTextEdit="1"/>
          </p:cNvSpPr>
          <p:nvPr/>
        </p:nvSpPr>
        <p:spPr bwMode="auto">
          <a:xfrm>
            <a:off x="1763688" y="2924944"/>
            <a:ext cx="547260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ial Black"/>
              </a:rPr>
              <a:t>RECURSOS PÚBLICOS</a:t>
            </a: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611560" y="3789040"/>
            <a:ext cx="8136904" cy="183357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485900" lvl="2" indent="-57150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sz="3600" dirty="0">
                <a:solidFill>
                  <a:srgbClr val="0D0D0D"/>
                </a:solidFill>
                <a:effectLst/>
                <a:latin typeface="+mj-lt"/>
              </a:rPr>
              <a:t>Estruturação</a:t>
            </a:r>
          </a:p>
          <a:p>
            <a:pPr marL="1485900" lvl="2" indent="-57150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sz="3600" dirty="0">
                <a:solidFill>
                  <a:srgbClr val="0D0D0D"/>
                </a:solidFill>
                <a:effectLst/>
                <a:latin typeface="+mj-lt"/>
              </a:rPr>
              <a:t>Manutenção</a:t>
            </a:r>
          </a:p>
          <a:p>
            <a:pPr marL="457200" indent="-457200"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pt-BR" sz="2000" dirty="0">
              <a:solidFill>
                <a:srgbClr val="0D0D0D"/>
              </a:solidFill>
              <a:effectLst/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67545" y="404664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RETIRADA DA VACINAÇÃO DE </a:t>
            </a:r>
            <a:r>
              <a:rPr lang="pt-BR" sz="3200" b="1" dirty="0">
                <a:solidFill>
                  <a:srgbClr val="FF0000"/>
                </a:solidFill>
              </a:rPr>
              <a:t>FEBRE AFTOSA </a:t>
            </a:r>
          </a:p>
        </p:txBody>
      </p:sp>
    </p:spTree>
    <p:extLst>
      <p:ext uri="{BB962C8B-B14F-4D97-AF65-F5344CB8AC3E}">
        <p14:creationId xmlns:p14="http://schemas.microsoft.com/office/powerpoint/2010/main" val="145792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recursos human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28705"/>
            <a:ext cx="2656511" cy="199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539552" y="2841317"/>
            <a:ext cx="6120680" cy="359329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  <a:effectLst/>
                <a:latin typeface="+mj-lt"/>
              </a:rPr>
              <a:t>Contratação de Recursos</a:t>
            </a: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pt-BR" sz="2800" dirty="0">
                <a:solidFill>
                  <a:srgbClr val="0D0D0D"/>
                </a:solidFill>
                <a:latin typeface="+mj-lt"/>
              </a:rPr>
              <a:t>   </a:t>
            </a:r>
            <a:r>
              <a:rPr lang="pt-BR" sz="2800" dirty="0">
                <a:solidFill>
                  <a:srgbClr val="0D0D0D"/>
                </a:solidFill>
                <a:effectLst/>
                <a:latin typeface="+mj-lt"/>
              </a:rPr>
              <a:t>Humanos</a:t>
            </a: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1400" dirty="0">
              <a:solidFill>
                <a:srgbClr val="0D0D0D"/>
              </a:solidFill>
              <a:effectLst/>
              <a:latin typeface="+mj-lt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 smtClean="0">
                <a:solidFill>
                  <a:srgbClr val="0D0D0D"/>
                </a:solidFill>
                <a:effectLst/>
                <a:latin typeface="+mj-lt"/>
              </a:rPr>
              <a:t>Capacitar</a:t>
            </a:r>
            <a:r>
              <a:rPr lang="pt-BR" sz="2800" dirty="0">
                <a:solidFill>
                  <a:srgbClr val="0D0D0D"/>
                </a:solidFill>
                <a:effectLst/>
                <a:latin typeface="+mj-lt"/>
              </a:rPr>
              <a:t>, Treinar e Realizar</a:t>
            </a: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pt-BR" sz="2800" dirty="0">
                <a:solidFill>
                  <a:srgbClr val="0D0D0D"/>
                </a:solidFill>
                <a:effectLst/>
                <a:latin typeface="+mj-lt"/>
              </a:rPr>
              <a:t>   Simulados</a:t>
            </a: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</p:txBody>
      </p:sp>
      <p:pic>
        <p:nvPicPr>
          <p:cNvPr id="3076" name="Picture 4" descr="Resultado de imagem para recursos human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2346356" cy="156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RECURSOS PÚBLICOS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7545" y="161834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ESTRUTURAÇÃO = Orçamento e Leis para</a:t>
            </a:r>
          </a:p>
        </p:txBody>
      </p:sp>
    </p:spTree>
    <p:extLst>
      <p:ext uri="{BB962C8B-B14F-4D97-AF65-F5344CB8AC3E}">
        <p14:creationId xmlns:p14="http://schemas.microsoft.com/office/powerpoint/2010/main" val="382554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611560" y="1916832"/>
            <a:ext cx="6120680" cy="440120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  <a:effectLst/>
                <a:latin typeface="+mj-lt"/>
              </a:rPr>
              <a:t>Ampliar as Barreiras Sanitárias</a:t>
            </a: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  <a:p>
            <a:pPr lvl="2"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  <a:latin typeface="+mj-lt"/>
              </a:rPr>
              <a:t>Fixas</a:t>
            </a:r>
          </a:p>
          <a:p>
            <a:pPr lvl="2"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  <a:p>
            <a:pPr lvl="2"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  <a:p>
            <a:pPr lvl="2"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  <a:p>
            <a:pPr lvl="2"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  <a:latin typeface="+mj-lt"/>
              </a:rPr>
              <a:t>Móveis</a:t>
            </a:r>
            <a:endParaRPr lang="pt-BR" sz="2800" dirty="0">
              <a:solidFill>
                <a:srgbClr val="0D0D0D"/>
              </a:solidFill>
              <a:effectLst/>
              <a:latin typeface="+mj-lt"/>
            </a:endParaRPr>
          </a:p>
        </p:txBody>
      </p:sp>
      <p:pic>
        <p:nvPicPr>
          <p:cNvPr id="4102" name="Picture 6" descr="Resultado de imagem para caminhão boiadeiro desenh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56992"/>
            <a:ext cx="3528176" cy="119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515617" cy="72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Resultado de imagem para blitz policial desenh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789040"/>
            <a:ext cx="600001" cy="7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Imagem relacio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802" y="5445225"/>
            <a:ext cx="1872775" cy="108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Resultado de imagem para drone desenh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187" y="5245016"/>
            <a:ext cx="2607725" cy="13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RECURSOS PÚBLICOS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67545" y="161834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ESTRUTURAÇÃO = Orçamento e Leis para</a:t>
            </a:r>
          </a:p>
        </p:txBody>
      </p:sp>
    </p:spTree>
    <p:extLst>
      <p:ext uri="{BB962C8B-B14F-4D97-AF65-F5344CB8AC3E}">
        <p14:creationId xmlns:p14="http://schemas.microsoft.com/office/powerpoint/2010/main" val="75728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592204" y="2086684"/>
            <a:ext cx="7200528" cy="386259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</a:rPr>
              <a:t>Vigilância Epidemiológica</a:t>
            </a: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lvl="3"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</a:rPr>
              <a:t> Análises de Risco</a:t>
            </a:r>
          </a:p>
          <a:p>
            <a:pPr lvl="2">
              <a:lnSpc>
                <a:spcPct val="125000"/>
              </a:lnSpc>
              <a:spcBef>
                <a:spcPct val="0"/>
              </a:spcBef>
            </a:pPr>
            <a:endParaRPr lang="pt-BR" sz="2800" dirty="0">
              <a:solidFill>
                <a:srgbClr val="0D0D0D"/>
              </a:solidFill>
              <a:effectLst/>
            </a:endParaRPr>
          </a:p>
        </p:txBody>
      </p:sp>
      <p:pic>
        <p:nvPicPr>
          <p:cNvPr id="5122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m para vigilancia epidemiolog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650" y="230348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RECURSOS PÚBLICOS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7545" y="161834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ESTRUTURAÇÃO = Orçamento e Leis para</a:t>
            </a:r>
          </a:p>
        </p:txBody>
      </p:sp>
    </p:spTree>
    <p:extLst>
      <p:ext uri="{BB962C8B-B14F-4D97-AF65-F5344CB8AC3E}">
        <p14:creationId xmlns:p14="http://schemas.microsoft.com/office/powerpoint/2010/main" val="326411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592204" y="1916832"/>
            <a:ext cx="7200528" cy="386259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  <a:effectLst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pt-BR" sz="2800" dirty="0">
                <a:solidFill>
                  <a:srgbClr val="0D0D0D"/>
                </a:solidFill>
              </a:rPr>
              <a:t>Criar Banco de Vacinas e antígenos</a:t>
            </a:r>
          </a:p>
          <a:p>
            <a:pPr>
              <a:lnSpc>
                <a:spcPct val="125000"/>
              </a:lnSpc>
              <a:spcBef>
                <a:spcPct val="0"/>
              </a:spcBef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pt-BR" sz="2800" dirty="0">
              <a:solidFill>
                <a:srgbClr val="0D0D0D"/>
              </a:solidFill>
            </a:endParaRPr>
          </a:p>
          <a:p>
            <a:pPr lvl="2">
              <a:lnSpc>
                <a:spcPct val="125000"/>
              </a:lnSpc>
              <a:spcBef>
                <a:spcPct val="0"/>
              </a:spcBef>
            </a:pPr>
            <a:endParaRPr lang="pt-BR" sz="2800" dirty="0">
              <a:solidFill>
                <a:srgbClr val="0D0D0D"/>
              </a:solidFill>
              <a:effectLst/>
            </a:endParaRPr>
          </a:p>
        </p:txBody>
      </p:sp>
      <p:pic>
        <p:nvPicPr>
          <p:cNvPr id="7" name="Picture 2" descr="Resultado de imagem para banco de vaci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617" y="3723456"/>
            <a:ext cx="3749503" cy="258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esultado de imagem para banco de vacin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075" y="3212976"/>
            <a:ext cx="2004140" cy="353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67545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RECURSOS PÚBLICOS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7545" y="161834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ESTRUTURAÇÃO = Orçamento e Leis para</a:t>
            </a:r>
          </a:p>
        </p:txBody>
      </p:sp>
    </p:spTree>
    <p:extLst>
      <p:ext uri="{BB962C8B-B14F-4D97-AF65-F5344CB8AC3E}">
        <p14:creationId xmlns:p14="http://schemas.microsoft.com/office/powerpoint/2010/main" val="311062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15126</TotalTime>
  <Words>439</Words>
  <Application>Microsoft Office PowerPoint</Application>
  <PresentationFormat>Apresentação na tela (4:3)</PresentationFormat>
  <Paragraphs>137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Impact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Danilo</dc:creator>
  <cp:lastModifiedBy>Maria de Lourdes Gomes da Silva</cp:lastModifiedBy>
  <cp:revision>493</cp:revision>
  <cp:lastPrinted>2017-06-05T20:56:18Z</cp:lastPrinted>
  <dcterms:created xsi:type="dcterms:W3CDTF">2013-09-27T13:21:09Z</dcterms:created>
  <dcterms:modified xsi:type="dcterms:W3CDTF">2017-06-06T16:23:03Z</dcterms:modified>
</cp:coreProperties>
</file>