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43" r:id="rId2"/>
    <p:sldId id="544" r:id="rId3"/>
    <p:sldId id="637" r:id="rId4"/>
    <p:sldId id="596" r:id="rId5"/>
    <p:sldId id="597" r:id="rId6"/>
    <p:sldId id="638" r:id="rId7"/>
    <p:sldId id="639" r:id="rId8"/>
    <p:sldId id="640" r:id="rId9"/>
    <p:sldId id="641" r:id="rId10"/>
    <p:sldId id="642" r:id="rId11"/>
    <p:sldId id="643" r:id="rId12"/>
    <p:sldId id="598" r:id="rId13"/>
    <p:sldId id="698" r:id="rId14"/>
    <p:sldId id="616" r:id="rId15"/>
    <p:sldId id="697" r:id="rId16"/>
    <p:sldId id="701" r:id="rId17"/>
    <p:sldId id="702" r:id="rId18"/>
    <p:sldId id="704" r:id="rId19"/>
    <p:sldId id="703" r:id="rId20"/>
    <p:sldId id="690" r:id="rId21"/>
    <p:sldId id="691" r:id="rId22"/>
    <p:sldId id="689" r:id="rId23"/>
    <p:sldId id="695" r:id="rId2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3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C00000"/>
    <a:srgbClr val="0D0D0D"/>
    <a:srgbClr val="0070C0"/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3" autoAdjust="0"/>
    <p:restoredTop sz="94280" autoAdjust="0"/>
  </p:normalViewPr>
  <p:slideViewPr>
    <p:cSldViewPr>
      <p:cViewPr varScale="1">
        <p:scale>
          <a:sx n="92" d="100"/>
          <a:sy n="92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15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226"/>
    </p:cViewPr>
  </p:sorterViewPr>
  <p:notesViewPr>
    <p:cSldViewPr>
      <p:cViewPr varScale="1">
        <p:scale>
          <a:sx n="89" d="100"/>
          <a:sy n="89" d="100"/>
        </p:scale>
        <p:origin x="37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58250-E19F-415A-8506-3138BB9EEC9C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D049-63ED-4A4E-A583-DB2D41B98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13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065B1-47D9-4F2E-82A7-C85350568D16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7BC19-A7B7-4B4A-8D5D-55B43DDD7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60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76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781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A4C0202B-6B3A-43BC-A2D7-762AA76D54F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6C2B449B-C244-4ED8-8D4B-EDEEC067D66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46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28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9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68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84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97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21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82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68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4377256" y="801"/>
            <a:ext cx="4761728" cy="6869343"/>
            <a:chOff x="4377256" y="801"/>
            <a:chExt cx="4761728" cy="686934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3"/>
            <a:stretch/>
          </p:blipFill>
          <p:spPr>
            <a:xfrm>
              <a:off x="4377256" y="801"/>
              <a:ext cx="389489" cy="187839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75" b="52755"/>
            <a:stretch/>
          </p:blipFill>
          <p:spPr>
            <a:xfrm>
              <a:off x="7842840" y="6021288"/>
              <a:ext cx="1296144" cy="848856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524" y="6181820"/>
              <a:ext cx="464868" cy="559548"/>
            </a:xfrm>
            <a:prstGeom prst="rect">
              <a:avLst/>
            </a:prstGeom>
          </p:spPr>
        </p:pic>
      </p:grpSp>
      <p:cxnSp>
        <p:nvCxnSpPr>
          <p:cNvPr id="6" name="Conector reto 5"/>
          <p:cNvCxnSpPr/>
          <p:nvPr userDrawn="1"/>
        </p:nvCxnSpPr>
        <p:spPr>
          <a:xfrm>
            <a:off x="503548" y="908720"/>
            <a:ext cx="81369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2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08720"/>
            <a:ext cx="5326504" cy="15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92204" y="1981578"/>
            <a:ext cx="7200528" cy="386259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Diagnóstico: Rápido / Sensível / Específico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  <a:effectLst/>
            </a:endParaRPr>
          </a:p>
        </p:txBody>
      </p:sp>
      <p:pic>
        <p:nvPicPr>
          <p:cNvPr id="8194" name="Picture 2" descr="Resultado de imagem para diagnóstico rápi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1" y="3675371"/>
            <a:ext cx="2522234" cy="192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VFA viru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645024"/>
            <a:ext cx="2445957" cy="1931298"/>
          </a:xfrm>
          <a:prstGeom prst="rect">
            <a:avLst/>
          </a:prstGeom>
          <a:noFill/>
        </p:spPr>
      </p:pic>
      <p:pic>
        <p:nvPicPr>
          <p:cNvPr id="9" name="Picture 2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89559"/>
            <a:ext cx="2627787" cy="1911118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34951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67544" y="2108473"/>
            <a:ext cx="7200528" cy="493981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Comitês Técnicos Consultivos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pt-BR" sz="2800" dirty="0">
                <a:solidFill>
                  <a:srgbClr val="0D0D0D"/>
                </a:solidFill>
              </a:rPr>
              <a:t>(Nacional, Estadual e Municipal)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Transparência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  <a:effectLst/>
            </a:endParaRPr>
          </a:p>
        </p:txBody>
      </p:sp>
      <p:pic>
        <p:nvPicPr>
          <p:cNvPr id="10" name="Picture 6" descr="Comité Consul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322897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sultado de imagem para transpar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90" y="4437112"/>
            <a:ext cx="2140414" cy="18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m para o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92" y="4541447"/>
            <a:ext cx="2855040" cy="14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6769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SISTEMA FAM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06" y="1545062"/>
            <a:ext cx="3024336" cy="19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72077" y="3097411"/>
            <a:ext cx="8118933" cy="377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pt-BR" sz="2800" dirty="0">
                <a:solidFill>
                  <a:srgbClr val="000000"/>
                </a:solidFill>
              </a:rPr>
              <a:t>Participação ativa em todo processo.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pt-BR" sz="2800" dirty="0">
                <a:solidFill>
                  <a:srgbClr val="000000"/>
                </a:solidFill>
              </a:rPr>
              <a:t>Auxílio na coordenação das ações.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pt-BR" sz="2800" dirty="0">
                <a:solidFill>
                  <a:srgbClr val="000000"/>
                </a:solidFill>
              </a:rPr>
              <a:t>Sindicatos Rurais e Produtores.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pt-BR" sz="2800" dirty="0">
                <a:solidFill>
                  <a:srgbClr val="000000"/>
                </a:solidFill>
              </a:rPr>
              <a:t>Junto as iniciativas privadas dos países que fazem fronteira com o Brasil.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rgbClr val="000000"/>
                </a:solidFill>
              </a:rPr>
              <a:t> </a:t>
            </a:r>
            <a:endParaRPr lang="pt-BR" sz="2200" dirty="0"/>
          </a:p>
        </p:txBody>
      </p:sp>
      <p:sp>
        <p:nvSpPr>
          <p:cNvPr id="7" name="Retângulo 6"/>
          <p:cNvSpPr/>
          <p:nvPr/>
        </p:nvSpPr>
        <p:spPr>
          <a:xfrm>
            <a:off x="611560" y="2214341"/>
            <a:ext cx="8118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000000"/>
                </a:solidFill>
                <a:latin typeface="+mj-lt"/>
              </a:rPr>
              <a:t>- Divulgação e mobilização </a:t>
            </a:r>
            <a:endParaRPr lang="pt-BR" sz="3600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5" y="26064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INICIATIVA PRIVADA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560" y="155679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APOIO PARA:</a:t>
            </a:r>
          </a:p>
        </p:txBody>
      </p:sp>
    </p:spTree>
    <p:extLst>
      <p:ext uri="{BB962C8B-B14F-4D97-AF65-F5344CB8AC3E}">
        <p14:creationId xmlns:p14="http://schemas.microsoft.com/office/powerpoint/2010/main" val="39516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72077" y="3097411"/>
            <a:ext cx="811893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</a:rPr>
              <a:t>Conforme a nova lei MT 10486/16.</a:t>
            </a:r>
          </a:p>
          <a:p>
            <a:endParaRPr lang="pt-BR" sz="2400" dirty="0">
              <a:solidFill>
                <a:srgbClr val="000000"/>
              </a:solidFill>
            </a:endParaRPr>
          </a:p>
          <a:p>
            <a:r>
              <a:rPr lang="pt-BR" sz="2200" i="1" dirty="0">
                <a:solidFill>
                  <a:srgbClr val="000000"/>
                </a:solidFill>
              </a:rPr>
              <a:t>Seção II Taxas previstas para recolhimento </a:t>
            </a:r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b="1" i="1" dirty="0">
                <a:solidFill>
                  <a:srgbClr val="000000"/>
                </a:solidFill>
              </a:rPr>
              <a:t>VII - </a:t>
            </a:r>
            <a:r>
              <a:rPr lang="pt-BR" sz="2200" i="1" dirty="0">
                <a:solidFill>
                  <a:srgbClr val="000000"/>
                </a:solidFill>
              </a:rPr>
              <a:t>É obrigatório o recolhimento pelo proprietário da taxa de defesa sanitária animal para as demais finalidades de bovinos e bubalinos movimentados, por cabeça, após a suspensão da vacinação contra febre aftosa o valor equivalente a 0,01 (um centésimo) UPF/MT, exceto para abate. </a:t>
            </a:r>
            <a:r>
              <a:rPr lang="pt-BR" sz="2200" i="1" dirty="0">
                <a:solidFill>
                  <a:srgbClr val="00602B"/>
                </a:solidFill>
              </a:rPr>
              <a:t>(EQUIVALENTE A R$ 1,30 POR CABEÇA)</a:t>
            </a:r>
            <a:endParaRPr lang="pt-BR" sz="2200" dirty="0">
              <a:solidFill>
                <a:srgbClr val="00602B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01539" y="2217058"/>
            <a:ext cx="8118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000000"/>
                </a:solidFill>
              </a:rPr>
              <a:t>- Serviço de Defesa Estadual. </a:t>
            </a:r>
            <a:endParaRPr lang="pt-BR" sz="3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7545" y="26064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INICIATIVA PRIVADA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11560" y="155679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APOIO PARA:</a:t>
            </a:r>
          </a:p>
        </p:txBody>
      </p:sp>
    </p:spTree>
    <p:extLst>
      <p:ext uri="{BB962C8B-B14F-4D97-AF65-F5344CB8AC3E}">
        <p14:creationId xmlns:p14="http://schemas.microsoft.com/office/powerpoint/2010/main" val="22674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67753"/>
            <a:ext cx="5400600" cy="432836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11560" y="1413646"/>
            <a:ext cx="83913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800" i="1" dirty="0">
                <a:solidFill>
                  <a:srgbClr val="000000"/>
                </a:solidFill>
                <a:latin typeface="+mj-lt"/>
              </a:rPr>
              <a:t>Faixa fronteiriça do Brasil = 15.719 Km </a:t>
            </a:r>
          </a:p>
          <a:p>
            <a:r>
              <a:rPr lang="pt-BR" sz="2800" i="1" dirty="0">
                <a:solidFill>
                  <a:srgbClr val="000000"/>
                </a:solidFill>
                <a:latin typeface="+mj-lt"/>
              </a:rPr>
              <a:t>Mato Grosso e Bolívia = 750 km.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1462712"/>
            <a:ext cx="770485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0D0D0D"/>
                </a:solidFill>
              </a:rPr>
              <a:t>Faixa de fronteira = Soberania Nacional.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000" dirty="0">
              <a:solidFill>
                <a:srgbClr val="0D0D0D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srgbClr val="000000"/>
                </a:solidFill>
              </a:rPr>
              <a:t>Fiscalizações </a:t>
            </a:r>
            <a:r>
              <a:rPr lang="pt-BR" sz="3200" dirty="0">
                <a:solidFill>
                  <a:srgbClr val="000000"/>
                </a:solidFill>
              </a:rPr>
              <a:t>em todos os níveis.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10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D0D0D"/>
              </a:solidFill>
            </a:endParaRPr>
          </a:p>
          <a:p>
            <a:pPr marL="285750" indent="-285750">
              <a:buFontTx/>
              <a:buChar char="-"/>
            </a:pPr>
            <a:endParaRPr lang="pt-BR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5122" name="Picture 2" descr="Resultado de imagem para brasão nacio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2060848"/>
            <a:ext cx="1656184" cy="16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policia fede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54" y="4701259"/>
            <a:ext cx="1035710" cy="1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gefron m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06" y="4642284"/>
            <a:ext cx="1186442" cy="13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m para receita fede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68" y="4642284"/>
            <a:ext cx="1849812" cy="13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m para ministerio da agricul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24" y="4615927"/>
            <a:ext cx="1416032" cy="14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Resultado de imagem para forças armadas do bras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" y="4631532"/>
            <a:ext cx="1556665" cy="15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412776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0D0D0D"/>
                </a:solidFill>
              </a:rPr>
              <a:t>R</a:t>
            </a:r>
            <a:r>
              <a:rPr lang="pt-BR" sz="3200" dirty="0">
                <a:solidFill>
                  <a:srgbClr val="000000"/>
                </a:solidFill>
              </a:rPr>
              <a:t>ecursos humanos e financeiros.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40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0D0D0D"/>
                </a:solidFill>
              </a:rPr>
              <a:t>Recursos garantidos por lei e pela União.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D0D0D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</p:txBody>
      </p:sp>
      <p:pic>
        <p:nvPicPr>
          <p:cNvPr id="9" name="Picture 2" descr="Resultado de imagem para recursos hum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2656511" cy="19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79" y="2204864"/>
            <a:ext cx="2863034" cy="11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congresso nac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58699"/>
            <a:ext cx="2947256" cy="19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diário oficial da uni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28" y="4552295"/>
            <a:ext cx="1723967" cy="21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412776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 smtClean="0">
                <a:solidFill>
                  <a:srgbClr val="0D0D0D"/>
                </a:solidFill>
              </a:rPr>
              <a:t>Fronteira Mato Grosso/Bolívia o custo quem </a:t>
            </a:r>
            <a:r>
              <a:rPr lang="pt-BR" sz="3200" dirty="0">
                <a:solidFill>
                  <a:srgbClr val="0D0D0D"/>
                </a:solidFill>
              </a:rPr>
              <a:t>arca </a:t>
            </a:r>
            <a:r>
              <a:rPr lang="pt-BR" sz="3200" dirty="0" smtClean="0">
                <a:solidFill>
                  <a:srgbClr val="0D0D0D"/>
                </a:solidFill>
              </a:rPr>
              <a:t>atualmente é </a:t>
            </a:r>
            <a:r>
              <a:rPr lang="pt-BR" sz="3200" dirty="0">
                <a:solidFill>
                  <a:srgbClr val="0D0D0D"/>
                </a:solidFill>
              </a:rPr>
              <a:t>o </a:t>
            </a:r>
            <a:r>
              <a:rPr lang="pt-BR" sz="3200" dirty="0" err="1">
                <a:solidFill>
                  <a:srgbClr val="0D0D0D"/>
                </a:solidFill>
              </a:rPr>
              <a:t>Indea</a:t>
            </a:r>
            <a:r>
              <a:rPr lang="pt-BR" sz="3200" dirty="0">
                <a:solidFill>
                  <a:srgbClr val="0D0D0D"/>
                </a:solidFill>
              </a:rPr>
              <a:t> e o </a:t>
            </a:r>
            <a:r>
              <a:rPr lang="pt-BR" sz="3200" dirty="0" err="1" smtClean="0">
                <a:solidFill>
                  <a:srgbClr val="0D0D0D"/>
                </a:solidFill>
              </a:rPr>
              <a:t>Fesa</a:t>
            </a:r>
            <a:r>
              <a:rPr lang="pt-BR" sz="3200" dirty="0" smtClean="0">
                <a:solidFill>
                  <a:srgbClr val="0D0D0D"/>
                </a:solidFill>
              </a:rPr>
              <a:t>.</a:t>
            </a: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 smtClean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0D0D0D"/>
                </a:solidFill>
              </a:rPr>
              <a:t>Ao retirar a vacina será necessário ampliar as barreiras móveis com patrulhamento ostensivo.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0D0D0D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pt-BR" sz="3200" dirty="0">
              <a:solidFill>
                <a:srgbClr val="0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7992888" cy="573095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23728" y="18864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SOBRE VOO </a:t>
            </a:r>
            <a:r>
              <a:rPr lang="pt-BR" sz="3600" b="1" dirty="0" smtClean="0"/>
              <a:t>PERIÓDICO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401135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412776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b="1" dirty="0">
                <a:solidFill>
                  <a:srgbClr val="C00000"/>
                </a:solidFill>
              </a:rPr>
              <a:t>Ponto Extremamente crítico:</a:t>
            </a:r>
          </a:p>
          <a:p>
            <a:r>
              <a:rPr lang="pt-BR" sz="3200" dirty="0">
                <a:solidFill>
                  <a:srgbClr val="0D0D0D"/>
                </a:solidFill>
              </a:rPr>
              <a:t>As quatro últimas ocorrências de Febre Aftosa no mundo:</a:t>
            </a:r>
          </a:p>
          <a:p>
            <a:r>
              <a:rPr lang="pt-BR" sz="3200" dirty="0">
                <a:solidFill>
                  <a:srgbClr val="0D0D0D"/>
                </a:solidFill>
              </a:rPr>
              <a:t>	- China 2016, </a:t>
            </a:r>
          </a:p>
          <a:p>
            <a:r>
              <a:rPr lang="pt-BR" sz="3200" dirty="0">
                <a:solidFill>
                  <a:srgbClr val="0D0D0D"/>
                </a:solidFill>
              </a:rPr>
              <a:t>	- Mongólia 2017,</a:t>
            </a:r>
          </a:p>
          <a:p>
            <a:r>
              <a:rPr lang="pt-BR" sz="3200" dirty="0">
                <a:solidFill>
                  <a:srgbClr val="0D0D0D"/>
                </a:solidFill>
              </a:rPr>
              <a:t>	- Israel 2017 </a:t>
            </a:r>
          </a:p>
          <a:p>
            <a:r>
              <a:rPr lang="pt-BR" sz="3200" dirty="0">
                <a:solidFill>
                  <a:srgbClr val="0D0D0D"/>
                </a:solidFill>
              </a:rPr>
              <a:t>	- Coréia do Sul 2017, </a:t>
            </a:r>
          </a:p>
        </p:txBody>
      </p:sp>
      <p:pic>
        <p:nvPicPr>
          <p:cNvPr id="5" name="Picture 6" descr="Resultado de imagem para CARIMBO DE FRAG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77" y="3068960"/>
            <a:ext cx="2522339" cy="25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11560" y="5186609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b="1" dirty="0">
                <a:solidFill>
                  <a:srgbClr val="C00000"/>
                </a:solidFill>
              </a:rPr>
              <a:t>todos ocorreram na fronteira desses países.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2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b="30303"/>
          <a:stretch/>
        </p:blipFill>
        <p:spPr>
          <a:xfrm>
            <a:off x="-36512" y="242430"/>
            <a:ext cx="6480720" cy="66247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1080120" cy="130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334952" y="4438499"/>
            <a:ext cx="3805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Antônio Carlos Carvalho de Sousa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Diretor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Famato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  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Calibri" panose="020F050202020403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88146" y="692696"/>
            <a:ext cx="5688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a typeface="Verdana" pitchFamily="34" charset="0"/>
                <a:cs typeface="Verdana" pitchFamily="34" charset="0"/>
              </a:rPr>
              <a:t>Novo Plano Nacional de Erradicação da Febre Aftosa – PNEFA</a:t>
            </a:r>
          </a:p>
          <a:p>
            <a:pPr algn="ctr"/>
            <a:endParaRPr lang="pt-BR" sz="3600" b="1" dirty="0"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sz="2800" b="1" i="1" dirty="0">
                <a:ea typeface="Verdana" pitchFamily="34" charset="0"/>
                <a:cs typeface="Verdana" pitchFamily="34" charset="0"/>
              </a:rPr>
              <a:t>Posicionamento e Sugestões da </a:t>
            </a:r>
            <a:r>
              <a:rPr lang="pt-BR" sz="2800" b="1" i="1" dirty="0" err="1">
                <a:ea typeface="Verdana" pitchFamily="34" charset="0"/>
                <a:cs typeface="Verdana" pitchFamily="34" charset="0"/>
              </a:rPr>
              <a:t>Famato</a:t>
            </a:r>
            <a:endParaRPr lang="pt-BR" sz="2800" b="1" i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95" y="980728"/>
            <a:ext cx="824996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16025" y="332656"/>
            <a:ext cx="867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OUTRO EXEMPLO NA FAIXA DE FRONTEIRA</a:t>
            </a:r>
            <a:endParaRPr lang="pt-BR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7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694" y="332656"/>
            <a:ext cx="854921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3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467544" y="1175084"/>
            <a:ext cx="8136904" cy="452431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sz="3200" dirty="0">
                <a:solidFill>
                  <a:schemeClr val="tx1"/>
                </a:solidFill>
                <a:effectLst/>
              </a:rPr>
              <a:t>“Os governos federal, estaduais e municipais e os pecuaristas devem trabalhar lado a lado para evitar fatos desagradáveis que ponham em </a:t>
            </a:r>
            <a:r>
              <a:rPr lang="pt-BR" sz="3200" u="sng" dirty="0">
                <a:solidFill>
                  <a:schemeClr val="tx1"/>
                </a:solidFill>
                <a:effectLst/>
              </a:rPr>
              <a:t>RISCO</a:t>
            </a:r>
            <a:r>
              <a:rPr lang="pt-BR" sz="3200" dirty="0">
                <a:solidFill>
                  <a:schemeClr val="tx1"/>
                </a:solidFill>
                <a:effectLst/>
              </a:rPr>
              <a:t> não só a sanidade de nossos rebanhos  como a própria saúde da </a:t>
            </a:r>
            <a:r>
              <a:rPr lang="pt-BR" sz="3200" u="sng" dirty="0">
                <a:solidFill>
                  <a:schemeClr val="tx1"/>
                </a:solidFill>
                <a:effectLst/>
              </a:rPr>
              <a:t>ATIVIDADE AGROPECUÁRIA</a:t>
            </a:r>
            <a:r>
              <a:rPr lang="pt-BR" sz="3200" dirty="0">
                <a:solidFill>
                  <a:schemeClr val="tx1"/>
                </a:solidFill>
                <a:effectLst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1578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73" y="3732377"/>
            <a:ext cx="739742" cy="8903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5035289" y="1726633"/>
            <a:ext cx="35597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Antônio Carlos Carvalho de Sousa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Diretor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Famato</a:t>
            </a:r>
            <a:endParaRPr lang="pt-B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Calibri" panose="020F0502020204030204" pitchFamily="34" charset="0"/>
            </a:endParaRPr>
          </a:p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a_ccsousa@Hotmail.com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   </a:t>
            </a:r>
            <a:endParaRPr lang="pt-BR" sz="2400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7" y="4094411"/>
            <a:ext cx="2401491" cy="51641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932040" y="4653136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Calibri" panose="020F0502020204030204" pitchFamily="34" charset="0"/>
              </a:rPr>
              <a:t>(65) 3928-4467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939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323529" y="1196752"/>
            <a:ext cx="835292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31" y="6356211"/>
            <a:ext cx="1195641" cy="341137"/>
          </a:xfrm>
          <a:prstGeom prst="rect">
            <a:avLst/>
          </a:prstGeom>
        </p:spPr>
      </p:pic>
      <p:cxnSp>
        <p:nvCxnSpPr>
          <p:cNvPr id="15" name="Conector reto 14"/>
          <p:cNvCxnSpPr/>
          <p:nvPr/>
        </p:nvCxnSpPr>
        <p:spPr>
          <a:xfrm>
            <a:off x="323529" y="6526779"/>
            <a:ext cx="712879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http://wallpaper.ultradownloads.com.br/269744_Papel-de-Parede-Bandeira-do-Brasil--269744_1920x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3" y="404664"/>
            <a:ext cx="8350281" cy="42353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bioaditivo.com.br/wp-content/uploads/2014/02/vacas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9" b="100000" l="0" r="100000">
                        <a14:foregroundMark x1="3438" y1="82779" x2="3438" y2="82779"/>
                        <a14:foregroundMark x1="3177" y1="62708" x2="96823" y2="92755"/>
                        <a14:backgroundMark x1="92240" y1="40618" x2="92240" y2="40618"/>
                        <a14:backgroundMark x1="91510" y1="43230" x2="91510" y2="43230"/>
                        <a14:backgroundMark x1="43802" y1="39549" x2="43802" y2="39549"/>
                        <a14:backgroundMark x1="8750" y1="40618" x2="8750" y2="40618"/>
                        <a14:backgroundMark x1="9427" y1="42993" x2="9427" y2="42993"/>
                        <a14:backgroundMark x1="15208" y1="39905" x2="15208" y2="39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2" y="3011477"/>
            <a:ext cx="8350282" cy="29967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755576" y="70382"/>
            <a:ext cx="7632848" cy="25922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/>
                <a:latin typeface="Impact"/>
              </a:rPr>
              <a:t>VIGILÂNCIA SANITÁRIA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552431" y="2186719"/>
            <a:ext cx="8064896" cy="187220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578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 Black"/>
              </a:rPr>
              <a:t>PRIORIDADE NACIONAL</a:t>
            </a:r>
          </a:p>
        </p:txBody>
      </p:sp>
    </p:spTree>
    <p:extLst>
      <p:ext uri="{BB962C8B-B14F-4D97-AF65-F5344CB8AC3E}">
        <p14:creationId xmlns:p14="http://schemas.microsoft.com/office/powerpoint/2010/main" val="3230302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WordArt 3"/>
          <p:cNvSpPr>
            <a:spLocks noChangeArrowheads="1" noChangeShapeType="1" noTextEdit="1"/>
          </p:cNvSpPr>
          <p:nvPr/>
        </p:nvSpPr>
        <p:spPr bwMode="auto">
          <a:xfrm>
            <a:off x="1691679" y="1556792"/>
            <a:ext cx="5904657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DEFESA SANITÁRIA ANIMAL</a:t>
            </a:r>
          </a:p>
        </p:txBody>
      </p:sp>
      <p:sp>
        <p:nvSpPr>
          <p:cNvPr id="123908" name="WordArt 4"/>
          <p:cNvSpPr>
            <a:spLocks noChangeArrowheads="1" noChangeShapeType="1" noTextEdit="1"/>
          </p:cNvSpPr>
          <p:nvPr/>
        </p:nvSpPr>
        <p:spPr bwMode="auto">
          <a:xfrm>
            <a:off x="3090863" y="2780928"/>
            <a:ext cx="29622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PRIORIDADE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300867" y="3717032"/>
            <a:ext cx="3261171" cy="230832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sz="3200" b="1" dirty="0">
                <a:solidFill>
                  <a:srgbClr val="0D0D0D"/>
                </a:solidFill>
                <a:effectLst/>
              </a:rPr>
              <a:t>FEDERAL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sz="3200" b="1" dirty="0">
                <a:solidFill>
                  <a:srgbClr val="0D0D0D"/>
                </a:solidFill>
                <a:effectLst/>
              </a:rPr>
              <a:t>ESTADUAL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sz="3200" b="1" dirty="0">
                <a:solidFill>
                  <a:srgbClr val="0D0D0D"/>
                </a:solidFill>
                <a:effectLst/>
              </a:rPr>
              <a:t>MUNICIPAL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7545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RETIRADA DA VACINAÇÃO DE </a:t>
            </a:r>
            <a:r>
              <a:rPr lang="pt-BR" sz="3200" b="1" dirty="0">
                <a:solidFill>
                  <a:srgbClr val="FF0000"/>
                </a:solidFill>
              </a:rPr>
              <a:t>FEBRE AFTOSA </a:t>
            </a:r>
          </a:p>
        </p:txBody>
      </p:sp>
    </p:spTree>
    <p:extLst>
      <p:ext uri="{BB962C8B-B14F-4D97-AF65-F5344CB8AC3E}">
        <p14:creationId xmlns:p14="http://schemas.microsoft.com/office/powerpoint/2010/main" val="22126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WordArt 3"/>
          <p:cNvSpPr>
            <a:spLocks noChangeArrowheads="1" noChangeShapeType="1" noTextEdit="1"/>
          </p:cNvSpPr>
          <p:nvPr/>
        </p:nvSpPr>
        <p:spPr bwMode="auto">
          <a:xfrm>
            <a:off x="1187450" y="1556792"/>
            <a:ext cx="713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DEFESA SANITÁRIA ANIMAL</a:t>
            </a:r>
          </a:p>
        </p:txBody>
      </p:sp>
      <p:sp>
        <p:nvSpPr>
          <p:cNvPr id="157700" name="WordArt 4"/>
          <p:cNvSpPr>
            <a:spLocks noChangeArrowheads="1" noChangeShapeType="1" noTextEdit="1"/>
          </p:cNvSpPr>
          <p:nvPr/>
        </p:nvSpPr>
        <p:spPr bwMode="auto">
          <a:xfrm>
            <a:off x="1763688" y="2924944"/>
            <a:ext cx="547260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Black"/>
              </a:rPr>
              <a:t>RECURSOS PÚBLICOS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611560" y="3789040"/>
            <a:ext cx="8136904" cy="183357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485900" lvl="2" indent="-571500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D0D0D"/>
                </a:solidFill>
                <a:effectLst/>
                <a:latin typeface="+mj-lt"/>
              </a:rPr>
              <a:t>Estruturação</a:t>
            </a:r>
          </a:p>
          <a:p>
            <a:pPr marL="1485900" lvl="2" indent="-571500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0D0D0D"/>
                </a:solidFill>
                <a:effectLst/>
                <a:latin typeface="+mj-lt"/>
              </a:rPr>
              <a:t>Manutenção</a:t>
            </a:r>
          </a:p>
          <a:p>
            <a:pPr marL="457200" indent="-457200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pt-BR" sz="2000" dirty="0">
              <a:solidFill>
                <a:srgbClr val="0D0D0D"/>
              </a:solidFill>
              <a:effectLst/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67545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RETIRADA DA VACINAÇÃO DE </a:t>
            </a:r>
            <a:r>
              <a:rPr lang="pt-BR" sz="3200" b="1" dirty="0">
                <a:solidFill>
                  <a:srgbClr val="FF0000"/>
                </a:solidFill>
              </a:rPr>
              <a:t>FEBRE AFTOSA </a:t>
            </a:r>
          </a:p>
        </p:txBody>
      </p:sp>
    </p:spTree>
    <p:extLst>
      <p:ext uri="{BB962C8B-B14F-4D97-AF65-F5344CB8AC3E}">
        <p14:creationId xmlns:p14="http://schemas.microsoft.com/office/powerpoint/2010/main" val="14579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ecursos hum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28705"/>
            <a:ext cx="2656511" cy="19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39552" y="2841317"/>
            <a:ext cx="6120680" cy="359329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  <a:effectLst/>
                <a:latin typeface="+mj-lt"/>
              </a:rPr>
              <a:t>Contratação de Recursos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pt-BR" sz="2800" dirty="0">
                <a:solidFill>
                  <a:srgbClr val="0D0D0D"/>
                </a:solidFill>
                <a:latin typeface="+mj-lt"/>
              </a:rPr>
              <a:t>   </a:t>
            </a:r>
            <a:r>
              <a:rPr lang="pt-BR" sz="2800" dirty="0">
                <a:solidFill>
                  <a:srgbClr val="0D0D0D"/>
                </a:solidFill>
                <a:effectLst/>
                <a:latin typeface="+mj-lt"/>
              </a:rPr>
              <a:t>Humanos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1400" dirty="0">
              <a:solidFill>
                <a:srgbClr val="0D0D0D"/>
              </a:solidFill>
              <a:effectLst/>
              <a:latin typeface="+mj-lt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 smtClean="0">
                <a:solidFill>
                  <a:srgbClr val="0D0D0D"/>
                </a:solidFill>
                <a:effectLst/>
                <a:latin typeface="+mj-lt"/>
              </a:rPr>
              <a:t>Capacitar</a:t>
            </a:r>
            <a:r>
              <a:rPr lang="pt-BR" sz="2800" dirty="0">
                <a:solidFill>
                  <a:srgbClr val="0D0D0D"/>
                </a:solidFill>
                <a:effectLst/>
                <a:latin typeface="+mj-lt"/>
              </a:rPr>
              <a:t>, Treinar e Realizar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pt-BR" sz="2800" dirty="0">
                <a:solidFill>
                  <a:srgbClr val="0D0D0D"/>
                </a:solidFill>
                <a:effectLst/>
                <a:latin typeface="+mj-lt"/>
              </a:rPr>
              <a:t>   Simulados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</p:txBody>
      </p:sp>
      <p:pic>
        <p:nvPicPr>
          <p:cNvPr id="3076" name="Picture 4" descr="Resultado de imagem para recursos hum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2346356" cy="15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38255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611560" y="1916832"/>
            <a:ext cx="6120680" cy="44012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  <a:effectLst/>
                <a:latin typeface="+mj-lt"/>
              </a:rPr>
              <a:t>Ampliar as Barreiras Sanitárias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  <a:latin typeface="+mj-lt"/>
              </a:rPr>
              <a:t>Fixas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  <a:latin typeface="+mj-lt"/>
              </a:rPr>
              <a:t>Móveis</a:t>
            </a:r>
            <a:endParaRPr lang="pt-BR" sz="2800" dirty="0">
              <a:solidFill>
                <a:srgbClr val="0D0D0D"/>
              </a:solidFill>
              <a:effectLst/>
              <a:latin typeface="+mj-lt"/>
            </a:endParaRPr>
          </a:p>
        </p:txBody>
      </p:sp>
      <p:pic>
        <p:nvPicPr>
          <p:cNvPr id="4102" name="Picture 6" descr="Resultado de imagem para caminhão boiadeiro desen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528176" cy="11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515617" cy="72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sultado de imagem para blitz policial desen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600001" cy="7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02" y="5445225"/>
            <a:ext cx="1872775" cy="108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sultado de imagem para drone desen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87" y="5245016"/>
            <a:ext cx="2607725" cy="13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7572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92204" y="2086684"/>
            <a:ext cx="7200528" cy="386259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Vigilância Epidemiológica</a:t>
            </a: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lvl="3"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 Análises de Risco</a:t>
            </a:r>
          </a:p>
          <a:p>
            <a:pPr lvl="2"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  <a:effectLst/>
            </a:endParaRP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vigilancia epidemiolo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50" y="230348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32641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592204" y="1916832"/>
            <a:ext cx="7200528" cy="386259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  <a:effectLst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800" dirty="0">
                <a:solidFill>
                  <a:srgbClr val="0D0D0D"/>
                </a:solidFill>
              </a:rPr>
              <a:t>Criar Banco de Vacinas e antígenos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>
              <a:lnSpc>
                <a:spcPct val="125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pt-BR" sz="2800" dirty="0">
              <a:solidFill>
                <a:srgbClr val="0D0D0D"/>
              </a:solidFill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</a:pPr>
            <a:endParaRPr lang="pt-BR" sz="2800" dirty="0">
              <a:solidFill>
                <a:srgbClr val="0D0D0D"/>
              </a:solidFill>
              <a:effectLst/>
            </a:endParaRPr>
          </a:p>
        </p:txBody>
      </p:sp>
      <p:pic>
        <p:nvPicPr>
          <p:cNvPr id="7" name="Picture 2" descr="Resultado de imagem para banco de vac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7" y="3723456"/>
            <a:ext cx="3749503" cy="25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sultado de imagem para banco de vaci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75" y="3212976"/>
            <a:ext cx="2004140" cy="35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67545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RECURSOS PÚBLICOS</a:t>
            </a:r>
            <a:endParaRPr lang="pt-BR" sz="3600" b="1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7545" y="161834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ESTRUTURAÇÃO = Orçamento e Leis para</a:t>
            </a:r>
          </a:p>
        </p:txBody>
      </p:sp>
    </p:spTree>
    <p:extLst>
      <p:ext uri="{BB962C8B-B14F-4D97-AF65-F5344CB8AC3E}">
        <p14:creationId xmlns:p14="http://schemas.microsoft.com/office/powerpoint/2010/main" val="31106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15126</TotalTime>
  <Words>439</Words>
  <Application>Microsoft Office PowerPoint</Application>
  <PresentationFormat>Apresentação na tela (4:3)</PresentationFormat>
  <Paragraphs>137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Impact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Danilo</dc:creator>
  <cp:lastModifiedBy>Maria de Lourdes Gomes da Silva</cp:lastModifiedBy>
  <cp:revision>493</cp:revision>
  <cp:lastPrinted>2017-06-05T20:56:18Z</cp:lastPrinted>
  <dcterms:created xsi:type="dcterms:W3CDTF">2013-09-27T13:21:09Z</dcterms:created>
  <dcterms:modified xsi:type="dcterms:W3CDTF">2017-06-06T16:23:03Z</dcterms:modified>
</cp:coreProperties>
</file>