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54"/>
  </p:notesMasterIdLst>
  <p:sldIdLst>
    <p:sldId id="256" r:id="rId3"/>
    <p:sldId id="678" r:id="rId4"/>
    <p:sldId id="679" r:id="rId5"/>
    <p:sldId id="680" r:id="rId6"/>
    <p:sldId id="681" r:id="rId7"/>
    <p:sldId id="682" r:id="rId8"/>
    <p:sldId id="684" r:id="rId9"/>
    <p:sldId id="503" r:id="rId10"/>
    <p:sldId id="652" r:id="rId11"/>
    <p:sldId id="655" r:id="rId12"/>
    <p:sldId id="657" r:id="rId13"/>
    <p:sldId id="656" r:id="rId14"/>
    <p:sldId id="659" r:id="rId15"/>
    <p:sldId id="658" r:id="rId16"/>
    <p:sldId id="685" r:id="rId17"/>
    <p:sldId id="686" r:id="rId18"/>
    <p:sldId id="687" r:id="rId19"/>
    <p:sldId id="696" r:id="rId20"/>
    <p:sldId id="688" r:id="rId21"/>
    <p:sldId id="689" r:id="rId22"/>
    <p:sldId id="697" r:id="rId23"/>
    <p:sldId id="698" r:id="rId24"/>
    <p:sldId id="699" r:id="rId25"/>
    <p:sldId id="700" r:id="rId26"/>
    <p:sldId id="701" r:id="rId27"/>
    <p:sldId id="692" r:id="rId28"/>
    <p:sldId id="693" r:id="rId29"/>
    <p:sldId id="694" r:id="rId30"/>
    <p:sldId id="660" r:id="rId31"/>
    <p:sldId id="661" r:id="rId32"/>
    <p:sldId id="662" r:id="rId33"/>
    <p:sldId id="675" r:id="rId34"/>
    <p:sldId id="676" r:id="rId35"/>
    <p:sldId id="703" r:id="rId36"/>
    <p:sldId id="702" r:id="rId37"/>
    <p:sldId id="704" r:id="rId38"/>
    <p:sldId id="705" r:id="rId39"/>
    <p:sldId id="706" r:id="rId40"/>
    <p:sldId id="707" r:id="rId41"/>
    <p:sldId id="708" r:id="rId42"/>
    <p:sldId id="709" r:id="rId43"/>
    <p:sldId id="710" r:id="rId44"/>
    <p:sldId id="711" r:id="rId45"/>
    <p:sldId id="712" r:id="rId46"/>
    <p:sldId id="713" r:id="rId47"/>
    <p:sldId id="714" r:id="rId48"/>
    <p:sldId id="715" r:id="rId49"/>
    <p:sldId id="716" r:id="rId50"/>
    <p:sldId id="717" r:id="rId51"/>
    <p:sldId id="718" r:id="rId52"/>
    <p:sldId id="719" r:id="rId53"/>
  </p:sldIdLst>
  <p:sldSz cx="9144000" cy="6858000" type="screen4x3"/>
  <p:notesSz cx="6865938" cy="99980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35" userDrawn="1">
          <p15:clr>
            <a:srgbClr val="A4A3A4"/>
          </p15:clr>
        </p15:guide>
        <p15:guide id="2" pos="2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69" autoAdjust="0"/>
    <p:restoredTop sz="94660"/>
  </p:normalViewPr>
  <p:slideViewPr>
    <p:cSldViewPr snapToGrid="0">
      <p:cViewPr varScale="1">
        <p:scale>
          <a:sx n="122" d="100"/>
          <a:sy n="122" d="100"/>
        </p:scale>
        <p:origin x="984" y="108"/>
      </p:cViewPr>
      <p:guideLst>
        <p:guide orient="horz" pos="935"/>
        <p:guide pos="249"/>
      </p:guideLst>
    </p:cSldViewPr>
  </p:slideViewPr>
  <p:notesTextViewPr>
    <p:cViewPr>
      <p:scale>
        <a:sx n="3" d="2"/>
        <a:sy n="3" d="2"/>
      </p:scale>
      <p:origin x="0" y="0"/>
    </p:cViewPr>
  </p:notesTextViewPr>
  <p:sorterViewPr>
    <p:cViewPr varScale="1">
      <p:scale>
        <a:sx n="1" d="1"/>
        <a:sy n="1" d="1"/>
      </p:scale>
      <p:origin x="0" y="-70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pt-BR"/>
          </a:p>
        </p:txBody>
      </p:sp>
      <p:sp>
        <p:nvSpPr>
          <p:cNvPr id="3" name="Espaço Reservado para Data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74807D8F-530B-42ED-BCF5-549D1EFDD995}" type="datetimeFigureOut">
              <a:rPr lang="pt-BR" smtClean="0"/>
              <a:t>08/05/2017</a:t>
            </a:fld>
            <a:endParaRPr lang="pt-BR"/>
          </a:p>
        </p:txBody>
      </p:sp>
      <p:sp>
        <p:nvSpPr>
          <p:cNvPr id="4" name="Espaço Reservado para Imagem de Slide 3"/>
          <p:cNvSpPr>
            <a:spLocks noGrp="1" noRot="1" noChangeAspect="1"/>
          </p:cNvSpPr>
          <p:nvPr>
            <p:ph type="sldImg" idx="2"/>
          </p:nvPr>
        </p:nvSpPr>
        <p:spPr>
          <a:xfrm>
            <a:off x="1184275" y="1249363"/>
            <a:ext cx="4497388" cy="3375025"/>
          </a:xfrm>
          <a:prstGeom prst="rect">
            <a:avLst/>
          </a:prstGeom>
          <a:noFill/>
          <a:ln w="12700">
            <a:solidFill>
              <a:prstClr val="black"/>
            </a:solidFill>
          </a:ln>
        </p:spPr>
        <p:txBody>
          <a:bodyPr vert="horz" lIns="96359" tIns="48180" rIns="96359" bIns="48180" rtlCol="0" anchor="ctr"/>
          <a:lstStyle/>
          <a:p>
            <a:endParaRPr lang="pt-BR"/>
          </a:p>
        </p:txBody>
      </p:sp>
      <p:sp>
        <p:nvSpPr>
          <p:cNvPr id="5" name="Espaço Reservado para Anotações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A6269BF3-14E9-406C-A655-5BEEB6E04AA8}" type="slidenum">
              <a:rPr lang="pt-BR" smtClean="0"/>
              <a:t>‹nº›</a:t>
            </a:fld>
            <a:endParaRPr lang="pt-BR"/>
          </a:p>
        </p:txBody>
      </p:sp>
    </p:spTree>
    <p:extLst>
      <p:ext uri="{BB962C8B-B14F-4D97-AF65-F5344CB8AC3E}">
        <p14:creationId xmlns:p14="http://schemas.microsoft.com/office/powerpoint/2010/main" val="2482141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A6269BF3-14E9-406C-A655-5BEEB6E04AA8}" type="slidenum">
              <a:rPr lang="pt-BR" smtClean="0"/>
              <a:t>39</a:t>
            </a:fld>
            <a:endParaRPr lang="pt-BR"/>
          </a:p>
        </p:txBody>
      </p:sp>
    </p:spTree>
    <p:extLst>
      <p:ext uri="{BB962C8B-B14F-4D97-AF65-F5344CB8AC3E}">
        <p14:creationId xmlns:p14="http://schemas.microsoft.com/office/powerpoint/2010/main" val="3347762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48</a:t>
            </a:fld>
            <a:endParaRPr lang="pt-BR"/>
          </a:p>
        </p:txBody>
      </p:sp>
    </p:spTree>
    <p:extLst>
      <p:ext uri="{BB962C8B-B14F-4D97-AF65-F5344CB8AC3E}">
        <p14:creationId xmlns:p14="http://schemas.microsoft.com/office/powerpoint/2010/main" val="247583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49</a:t>
            </a:fld>
            <a:endParaRPr lang="pt-BR"/>
          </a:p>
        </p:txBody>
      </p:sp>
    </p:spTree>
    <p:extLst>
      <p:ext uri="{BB962C8B-B14F-4D97-AF65-F5344CB8AC3E}">
        <p14:creationId xmlns:p14="http://schemas.microsoft.com/office/powerpoint/2010/main" val="3891177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50</a:t>
            </a:fld>
            <a:endParaRPr lang="pt-BR"/>
          </a:p>
        </p:txBody>
      </p:sp>
    </p:spTree>
    <p:extLst>
      <p:ext uri="{BB962C8B-B14F-4D97-AF65-F5344CB8AC3E}">
        <p14:creationId xmlns:p14="http://schemas.microsoft.com/office/powerpoint/2010/main" val="1909734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40</a:t>
            </a:fld>
            <a:endParaRPr lang="pt-BR"/>
          </a:p>
        </p:txBody>
      </p:sp>
    </p:spTree>
    <p:extLst>
      <p:ext uri="{BB962C8B-B14F-4D97-AF65-F5344CB8AC3E}">
        <p14:creationId xmlns:p14="http://schemas.microsoft.com/office/powerpoint/2010/main" val="1575202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41</a:t>
            </a:fld>
            <a:endParaRPr lang="pt-BR"/>
          </a:p>
        </p:txBody>
      </p:sp>
    </p:spTree>
    <p:extLst>
      <p:ext uri="{BB962C8B-B14F-4D97-AF65-F5344CB8AC3E}">
        <p14:creationId xmlns:p14="http://schemas.microsoft.com/office/powerpoint/2010/main" val="2978702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42</a:t>
            </a:fld>
            <a:endParaRPr lang="pt-BR"/>
          </a:p>
        </p:txBody>
      </p:sp>
    </p:spTree>
    <p:extLst>
      <p:ext uri="{BB962C8B-B14F-4D97-AF65-F5344CB8AC3E}">
        <p14:creationId xmlns:p14="http://schemas.microsoft.com/office/powerpoint/2010/main" val="3311711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43</a:t>
            </a:fld>
            <a:endParaRPr lang="pt-BR"/>
          </a:p>
        </p:txBody>
      </p:sp>
    </p:spTree>
    <p:extLst>
      <p:ext uri="{BB962C8B-B14F-4D97-AF65-F5344CB8AC3E}">
        <p14:creationId xmlns:p14="http://schemas.microsoft.com/office/powerpoint/2010/main" val="3467547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44</a:t>
            </a:fld>
            <a:endParaRPr lang="pt-BR"/>
          </a:p>
        </p:txBody>
      </p:sp>
    </p:spTree>
    <p:extLst>
      <p:ext uri="{BB962C8B-B14F-4D97-AF65-F5344CB8AC3E}">
        <p14:creationId xmlns:p14="http://schemas.microsoft.com/office/powerpoint/2010/main" val="56806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45</a:t>
            </a:fld>
            <a:endParaRPr lang="pt-BR"/>
          </a:p>
        </p:txBody>
      </p:sp>
    </p:spTree>
    <p:extLst>
      <p:ext uri="{BB962C8B-B14F-4D97-AF65-F5344CB8AC3E}">
        <p14:creationId xmlns:p14="http://schemas.microsoft.com/office/powerpoint/2010/main" val="4071212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46</a:t>
            </a:fld>
            <a:endParaRPr lang="pt-BR"/>
          </a:p>
        </p:txBody>
      </p:sp>
    </p:spTree>
    <p:extLst>
      <p:ext uri="{BB962C8B-B14F-4D97-AF65-F5344CB8AC3E}">
        <p14:creationId xmlns:p14="http://schemas.microsoft.com/office/powerpoint/2010/main" val="3833958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467F7AF4-68D0-452B-9C0D-42EA2E2CBAE4}" type="slidenum">
              <a:rPr lang="pt-BR" smtClean="0"/>
              <a:t>47</a:t>
            </a:fld>
            <a:endParaRPr lang="pt-BR"/>
          </a:p>
        </p:txBody>
      </p:sp>
    </p:spTree>
    <p:extLst>
      <p:ext uri="{BB962C8B-B14F-4D97-AF65-F5344CB8AC3E}">
        <p14:creationId xmlns:p14="http://schemas.microsoft.com/office/powerpoint/2010/main" val="2631062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C6D741B2-9D08-4096-A9F7-64C06234882D}" type="datetime1">
              <a:rPr lang="pt-BR" smtClean="0"/>
              <a:t>08/05/2017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E379466-5400-45BA-8A79-9355AFA9383D}" type="slidenum">
              <a:rPr lang="pt-BR" smtClean="0"/>
              <a:t>‹nº›</a:t>
            </a:fld>
            <a:endParaRPr lang="pt-BR" dirty="0"/>
          </a:p>
        </p:txBody>
      </p:sp>
    </p:spTree>
    <p:extLst>
      <p:ext uri="{BB962C8B-B14F-4D97-AF65-F5344CB8AC3E}">
        <p14:creationId xmlns:p14="http://schemas.microsoft.com/office/powerpoint/2010/main" val="262420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C80FAF4-E111-4FF3-BE29-99C7EE4B99C4}" type="datetime1">
              <a:rPr lang="pt-BR" smtClean="0"/>
              <a:t>08/05/2017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1091585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1071E0-AA07-426C-A1FC-8874C90E2E7C}" type="datetime1">
              <a:rPr lang="pt-BR" smtClean="0"/>
              <a:t>08/05/2017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28244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AE1F437-96DB-4438-97E0-97AF0C8448EB}" type="datetimeFigureOut">
              <a:rPr lang="pt-BR" altLang="pt-BR"/>
              <a:pPr>
                <a:defRPr/>
              </a:pPr>
              <a:t>08/05/2017</a:t>
            </a:fld>
            <a:endParaRPr lang="pt-BR" alt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66CA5C3-29B2-40F0-8503-A4A14F2A3388}" type="slidenum">
              <a:rPr lang="pt-BR" altLang="pt-BR"/>
              <a:pPr>
                <a:defRPr/>
              </a:pPr>
              <a:t>‹nº›</a:t>
            </a:fld>
            <a:endParaRPr lang="pt-BR" altLang="pt-BR"/>
          </a:p>
        </p:txBody>
      </p:sp>
    </p:spTree>
    <p:extLst>
      <p:ext uri="{BB962C8B-B14F-4D97-AF65-F5344CB8AC3E}">
        <p14:creationId xmlns:p14="http://schemas.microsoft.com/office/powerpoint/2010/main" val="2359686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2BD34F3-E332-4C94-97FE-84230C9E31A3}" type="datetimeFigureOut">
              <a:rPr lang="pt-BR" altLang="pt-BR"/>
              <a:pPr>
                <a:defRPr/>
              </a:pPr>
              <a:t>08/05/2017</a:t>
            </a:fld>
            <a:endParaRPr lang="pt-BR" alt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AA6D55F-BC20-4663-A27C-6550FAF345E4}" type="slidenum">
              <a:rPr lang="pt-BR" altLang="pt-BR"/>
              <a:pPr>
                <a:defRPr/>
              </a:pPr>
              <a:t>‹nº›</a:t>
            </a:fld>
            <a:endParaRPr lang="pt-BR" altLang="pt-BR"/>
          </a:p>
        </p:txBody>
      </p:sp>
    </p:spTree>
    <p:extLst>
      <p:ext uri="{BB962C8B-B14F-4D97-AF65-F5344CB8AC3E}">
        <p14:creationId xmlns:p14="http://schemas.microsoft.com/office/powerpoint/2010/main" val="2631216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60D4424-890E-4549-A628-E8018E791A4B}" type="datetimeFigureOut">
              <a:rPr lang="pt-BR" altLang="pt-BR"/>
              <a:pPr>
                <a:defRPr/>
              </a:pPr>
              <a:t>08/05/2017</a:t>
            </a:fld>
            <a:endParaRPr lang="pt-BR" alt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2BC1868-20AE-4BCD-8F7B-355C6ED3B8D1}" type="slidenum">
              <a:rPr lang="pt-BR" altLang="pt-BR"/>
              <a:pPr>
                <a:defRPr/>
              </a:pPr>
              <a:t>‹nº›</a:t>
            </a:fld>
            <a:endParaRPr lang="pt-BR" altLang="pt-BR"/>
          </a:p>
        </p:txBody>
      </p:sp>
    </p:spTree>
    <p:extLst>
      <p:ext uri="{BB962C8B-B14F-4D97-AF65-F5344CB8AC3E}">
        <p14:creationId xmlns:p14="http://schemas.microsoft.com/office/powerpoint/2010/main" val="1578145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55E4EAE-4387-4363-B8A6-2FDA80F6650F}" type="datetimeFigureOut">
              <a:rPr lang="pt-BR" altLang="pt-BR"/>
              <a:pPr>
                <a:defRPr/>
              </a:pPr>
              <a:t>08/05/2017</a:t>
            </a:fld>
            <a:endParaRPr lang="pt-BR" altLang="pt-B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FF98A73-1D08-4F8B-80B7-24F60C7D23BA}" type="slidenum">
              <a:rPr lang="pt-BR" altLang="pt-BR"/>
              <a:pPr>
                <a:defRPr/>
              </a:pPr>
              <a:t>‹nº›</a:t>
            </a:fld>
            <a:endParaRPr lang="pt-BR" altLang="pt-BR"/>
          </a:p>
        </p:txBody>
      </p:sp>
    </p:spTree>
    <p:extLst>
      <p:ext uri="{BB962C8B-B14F-4D97-AF65-F5344CB8AC3E}">
        <p14:creationId xmlns:p14="http://schemas.microsoft.com/office/powerpoint/2010/main" val="2253133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26242EF-C169-4E3C-8889-3C760B0374BE}" type="datetimeFigureOut">
              <a:rPr lang="pt-BR" altLang="pt-BR"/>
              <a:pPr>
                <a:defRPr/>
              </a:pPr>
              <a:t>08/05/2017</a:t>
            </a:fld>
            <a:endParaRPr lang="pt-BR" altLang="pt-BR"/>
          </a:p>
        </p:txBody>
      </p:sp>
      <p:sp>
        <p:nvSpPr>
          <p:cNvPr id="8"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9"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AF2A489-F8EB-47A4-BD09-5CED9390CA81}" type="slidenum">
              <a:rPr lang="pt-BR" altLang="pt-BR"/>
              <a:pPr>
                <a:defRPr/>
              </a:pPr>
              <a:t>‹nº›</a:t>
            </a:fld>
            <a:endParaRPr lang="pt-BR" altLang="pt-BR"/>
          </a:p>
        </p:txBody>
      </p:sp>
    </p:spTree>
    <p:extLst>
      <p:ext uri="{BB962C8B-B14F-4D97-AF65-F5344CB8AC3E}">
        <p14:creationId xmlns:p14="http://schemas.microsoft.com/office/powerpoint/2010/main" val="322495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D0ABB99-0847-47DB-9FDE-7A80F01E4B83}" type="datetimeFigureOut">
              <a:rPr lang="pt-BR" altLang="pt-BR"/>
              <a:pPr>
                <a:defRPr/>
              </a:pPr>
              <a:t>08/05/2017</a:t>
            </a:fld>
            <a:endParaRPr lang="pt-BR" altLang="pt-BR"/>
          </a:p>
        </p:txBody>
      </p:sp>
      <p:sp>
        <p:nvSpPr>
          <p:cNvPr id="4"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5"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38B510E-5F39-49AF-BEFC-4F637578F686}" type="slidenum">
              <a:rPr lang="pt-BR" altLang="pt-BR"/>
              <a:pPr>
                <a:defRPr/>
              </a:pPr>
              <a:t>‹nº›</a:t>
            </a:fld>
            <a:endParaRPr lang="pt-BR" altLang="pt-BR"/>
          </a:p>
        </p:txBody>
      </p:sp>
    </p:spTree>
    <p:extLst>
      <p:ext uri="{BB962C8B-B14F-4D97-AF65-F5344CB8AC3E}">
        <p14:creationId xmlns:p14="http://schemas.microsoft.com/office/powerpoint/2010/main" val="1416283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0B48EDE-116D-4DFB-83E9-60E782AD9D43}" type="datetimeFigureOut">
              <a:rPr lang="pt-BR" altLang="pt-BR"/>
              <a:pPr>
                <a:defRPr/>
              </a:pPr>
              <a:t>08/05/2017</a:t>
            </a:fld>
            <a:endParaRPr lang="pt-BR" altLang="pt-BR"/>
          </a:p>
        </p:txBody>
      </p:sp>
      <p:sp>
        <p:nvSpPr>
          <p:cNvPr id="3"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4"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0CE75F6-19AE-4DD1-8663-F5B5E1D0BD88}" type="slidenum">
              <a:rPr lang="pt-BR" altLang="pt-BR"/>
              <a:pPr>
                <a:defRPr/>
              </a:pPr>
              <a:t>‹nº›</a:t>
            </a:fld>
            <a:endParaRPr lang="pt-BR" altLang="pt-BR"/>
          </a:p>
        </p:txBody>
      </p:sp>
    </p:spTree>
    <p:extLst>
      <p:ext uri="{BB962C8B-B14F-4D97-AF65-F5344CB8AC3E}">
        <p14:creationId xmlns:p14="http://schemas.microsoft.com/office/powerpoint/2010/main" val="29424247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7705760-BE05-4834-AF01-BB879F0FE5CB}" type="datetimeFigureOut">
              <a:rPr lang="pt-BR" altLang="pt-BR"/>
              <a:pPr>
                <a:defRPr/>
              </a:pPr>
              <a:t>08/05/2017</a:t>
            </a:fld>
            <a:endParaRPr lang="pt-BR" altLang="pt-B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130ADA1-9CA8-4977-8511-62BBCF1B16D4}" type="slidenum">
              <a:rPr lang="pt-BR" altLang="pt-BR"/>
              <a:pPr>
                <a:defRPr/>
              </a:pPr>
              <a:t>‹nº›</a:t>
            </a:fld>
            <a:endParaRPr lang="pt-BR" altLang="pt-BR"/>
          </a:p>
        </p:txBody>
      </p:sp>
    </p:spTree>
    <p:extLst>
      <p:ext uri="{BB962C8B-B14F-4D97-AF65-F5344CB8AC3E}">
        <p14:creationId xmlns:p14="http://schemas.microsoft.com/office/powerpoint/2010/main" val="325913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91A300D8-98ED-4C87-AF9D-943B6623A8F1}" type="datetime1">
              <a:rPr lang="pt-BR" smtClean="0"/>
              <a:t>08/05/2017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8390655" y="290309"/>
            <a:ext cx="595398" cy="365125"/>
          </a:xfrm>
        </p:spPr>
        <p:txBody>
          <a:bodyPr/>
          <a:lstStyle>
            <a:lvl1pPr algn="ctr">
              <a:defRPr sz="1600">
                <a:solidFill>
                  <a:schemeClr val="accent1">
                    <a:lumMod val="50000"/>
                  </a:schemeClr>
                </a:solidFill>
              </a:defRPr>
            </a:lvl1pPr>
          </a:lstStyle>
          <a:p>
            <a:fld id="{EE379466-5400-45BA-8A79-9355AFA9383D}" type="slidenum">
              <a:rPr lang="pt-BR" smtClean="0"/>
              <a:pPr/>
              <a:t>‹nº›</a:t>
            </a:fld>
            <a:endParaRPr lang="pt-BR" dirty="0"/>
          </a:p>
        </p:txBody>
      </p:sp>
    </p:spTree>
    <p:extLst>
      <p:ext uri="{BB962C8B-B14F-4D97-AF65-F5344CB8AC3E}">
        <p14:creationId xmlns:p14="http://schemas.microsoft.com/office/powerpoint/2010/main" val="2042696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4D386D6-F7A4-464D-80D6-05DD8ED0DF6E}" type="datetimeFigureOut">
              <a:rPr lang="pt-BR" altLang="pt-BR"/>
              <a:pPr>
                <a:defRPr/>
              </a:pPr>
              <a:t>08/05/2017</a:t>
            </a:fld>
            <a:endParaRPr lang="pt-BR" altLang="pt-BR"/>
          </a:p>
        </p:txBody>
      </p:sp>
      <p:sp>
        <p:nvSpPr>
          <p:cNvPr id="6"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7"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EFDB54-3169-4E1D-9C16-5AA419CB50CC}" type="slidenum">
              <a:rPr lang="pt-BR" altLang="pt-BR"/>
              <a:pPr>
                <a:defRPr/>
              </a:pPr>
              <a:t>‹nº›</a:t>
            </a:fld>
            <a:endParaRPr lang="pt-BR" altLang="pt-BR"/>
          </a:p>
        </p:txBody>
      </p:sp>
    </p:spTree>
    <p:extLst>
      <p:ext uri="{BB962C8B-B14F-4D97-AF65-F5344CB8AC3E}">
        <p14:creationId xmlns:p14="http://schemas.microsoft.com/office/powerpoint/2010/main" val="38173839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0917262-4809-4814-AE3C-45EBCA354668}" type="datetimeFigureOut">
              <a:rPr lang="pt-BR" altLang="pt-BR"/>
              <a:pPr>
                <a:defRPr/>
              </a:pPr>
              <a:t>08/05/2017</a:t>
            </a:fld>
            <a:endParaRPr lang="pt-BR" alt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C3302BA-F867-4775-98F6-E61F332F3B5C}" type="slidenum">
              <a:rPr lang="pt-BR" altLang="pt-BR"/>
              <a:pPr>
                <a:defRPr/>
              </a:pPr>
              <a:t>‹nº›</a:t>
            </a:fld>
            <a:endParaRPr lang="pt-BR" altLang="pt-BR"/>
          </a:p>
        </p:txBody>
      </p:sp>
    </p:spTree>
    <p:extLst>
      <p:ext uri="{BB962C8B-B14F-4D97-AF65-F5344CB8AC3E}">
        <p14:creationId xmlns:p14="http://schemas.microsoft.com/office/powerpoint/2010/main" val="2311413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A5AA9BD-2270-49B4-AA23-0441790F3D9B}" type="datetimeFigureOut">
              <a:rPr lang="pt-BR" altLang="pt-BR"/>
              <a:pPr>
                <a:defRPr/>
              </a:pPr>
              <a:t>08/05/2017</a:t>
            </a:fld>
            <a:endParaRPr lang="pt-BR" alt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a:defRPr>
                <a:latin typeface="Arial" panose="020B0604020202020204" pitchFamily="34" charset="0"/>
                <a:ea typeface="+mn-ea"/>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DBA1E00-0604-45C0-9E40-BE31F2064257}" type="slidenum">
              <a:rPr lang="pt-BR" altLang="pt-BR"/>
              <a:pPr>
                <a:defRPr/>
              </a:pPr>
              <a:t>‹nº›</a:t>
            </a:fld>
            <a:endParaRPr lang="pt-BR" altLang="pt-BR"/>
          </a:p>
        </p:txBody>
      </p:sp>
    </p:spTree>
    <p:extLst>
      <p:ext uri="{BB962C8B-B14F-4D97-AF65-F5344CB8AC3E}">
        <p14:creationId xmlns:p14="http://schemas.microsoft.com/office/powerpoint/2010/main" val="187839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FE9D4E3C-60BA-4AD2-A683-D5D9CCC04466}" type="datetime1">
              <a:rPr lang="pt-BR" smtClean="0"/>
              <a:t>08/05/2017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4254986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768D71F9-B8B9-4AAB-8F68-227410E1A3DD}" type="datetime1">
              <a:rPr lang="pt-BR" smtClean="0"/>
              <a:t>08/05/2017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257985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9327AD39-1067-4882-8251-3F097672D470}" type="datetime1">
              <a:rPr lang="pt-BR" smtClean="0"/>
              <a:t>08/05/2017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1763536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6BD15480-7AC7-4F36-81AB-8A80CF4545BF}" type="datetime1">
              <a:rPr lang="pt-BR" smtClean="0"/>
              <a:t>08/05/2017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2587378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712DD-AE93-4719-A600-EEBEB7D3D447}" type="datetime1">
              <a:rPr lang="pt-BR" smtClean="0"/>
              <a:t>08/05/2017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314408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F90CBCAB-C9A0-4170-A508-686DDD6A34C7}" type="datetime1">
              <a:rPr lang="pt-BR" smtClean="0"/>
              <a:t>08/05/2017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750472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3C477206-09F9-41B5-84B5-49D9298247A2}" type="datetime1">
              <a:rPr lang="pt-BR" smtClean="0"/>
              <a:t>08/05/2017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E379466-5400-45BA-8A79-9355AFA9383D}" type="slidenum">
              <a:rPr lang="pt-BR" smtClean="0"/>
              <a:t>‹nº›</a:t>
            </a:fld>
            <a:endParaRPr lang="pt-BR"/>
          </a:p>
        </p:txBody>
      </p:sp>
    </p:spTree>
    <p:extLst>
      <p:ext uri="{BB962C8B-B14F-4D97-AF65-F5344CB8AC3E}">
        <p14:creationId xmlns:p14="http://schemas.microsoft.com/office/powerpoint/2010/main" val="264689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E0864-04F7-4F7A-88CC-3880BD667DD3}" type="datetime1">
              <a:rPr lang="pt-BR" smtClean="0"/>
              <a:t>08/05/2017</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79466-5400-45BA-8A79-9355AFA9383D}" type="slidenum">
              <a:rPr lang="pt-BR" smtClean="0"/>
              <a:t>‹nº›</a:t>
            </a:fld>
            <a:endParaRPr lang="pt-BR"/>
          </a:p>
        </p:txBody>
      </p:sp>
    </p:spTree>
    <p:extLst>
      <p:ext uri="{BB962C8B-B14F-4D97-AF65-F5344CB8AC3E}">
        <p14:creationId xmlns:p14="http://schemas.microsoft.com/office/powerpoint/2010/main" val="1974889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a:t>Clique para editar o título mestre</a:t>
            </a:r>
          </a:p>
        </p:txBody>
      </p:sp>
      <p:sp>
        <p:nvSpPr>
          <p:cNvPr id="1027" name="Espaço Reservado para Texto 2"/>
          <p:cNvSpPr>
            <a:spLocks noGrp="1"/>
          </p:cNvSpPr>
          <p:nvPr>
            <p:ph type="body" idx="1"/>
          </p:nvPr>
        </p:nvSpPr>
        <p:spPr bwMode="auto">
          <a:xfrm>
            <a:off x="457200" y="1600200"/>
            <a:ext cx="8229600" cy="499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a:t>Clique para editar 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Tree>
    <p:extLst>
      <p:ext uri="{BB962C8B-B14F-4D97-AF65-F5344CB8AC3E}">
        <p14:creationId xmlns:p14="http://schemas.microsoft.com/office/powerpoint/2010/main" val="41780024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000" kern="1200">
          <a:solidFill>
            <a:schemeClr val="tx1"/>
          </a:solidFill>
          <a:latin typeface="+mj-lt"/>
          <a:ea typeface="MS PGothic" panose="020B0600070205080204" pitchFamily="34" charset="-128"/>
          <a:cs typeface="MS PGothic" charset="0"/>
        </a:defRPr>
      </a:lvl1pPr>
      <a:lvl2pPr algn="ctr" rtl="0" eaLnBrk="0" fontAlgn="base" hangingPunct="0">
        <a:spcBef>
          <a:spcPct val="0"/>
        </a:spcBef>
        <a:spcAft>
          <a:spcPct val="0"/>
        </a:spcAft>
        <a:defRPr sz="4000">
          <a:solidFill>
            <a:schemeClr val="tx1"/>
          </a:solidFill>
          <a:latin typeface="Calibri" pitchFamily="34" charset="0"/>
          <a:ea typeface="MS PGothic" panose="020B0600070205080204" pitchFamily="34" charset="-128"/>
          <a:cs typeface="MS PGothic" charset="0"/>
        </a:defRPr>
      </a:lvl2pPr>
      <a:lvl3pPr algn="ctr" rtl="0" eaLnBrk="0" fontAlgn="base" hangingPunct="0">
        <a:spcBef>
          <a:spcPct val="0"/>
        </a:spcBef>
        <a:spcAft>
          <a:spcPct val="0"/>
        </a:spcAft>
        <a:defRPr sz="4000">
          <a:solidFill>
            <a:schemeClr val="tx1"/>
          </a:solidFill>
          <a:latin typeface="Calibri" pitchFamily="34" charset="0"/>
          <a:ea typeface="MS PGothic" panose="020B0600070205080204" pitchFamily="34" charset="-128"/>
          <a:cs typeface="MS PGothic" charset="0"/>
        </a:defRPr>
      </a:lvl3pPr>
      <a:lvl4pPr algn="ctr" rtl="0" eaLnBrk="0" fontAlgn="base" hangingPunct="0">
        <a:spcBef>
          <a:spcPct val="0"/>
        </a:spcBef>
        <a:spcAft>
          <a:spcPct val="0"/>
        </a:spcAft>
        <a:defRPr sz="4000">
          <a:solidFill>
            <a:schemeClr val="tx1"/>
          </a:solidFill>
          <a:latin typeface="Calibri" pitchFamily="34" charset="0"/>
          <a:ea typeface="MS PGothic" panose="020B0600070205080204" pitchFamily="34" charset="-128"/>
          <a:cs typeface="MS PGothic" charset="0"/>
        </a:defRPr>
      </a:lvl4pPr>
      <a:lvl5pPr algn="ctr" rtl="0" eaLnBrk="0" fontAlgn="base" hangingPunct="0">
        <a:spcBef>
          <a:spcPct val="0"/>
        </a:spcBef>
        <a:spcAft>
          <a:spcPct val="0"/>
        </a:spcAft>
        <a:defRPr sz="4000">
          <a:solidFill>
            <a:schemeClr val="tx1"/>
          </a:solidFill>
          <a:latin typeface="Calibri" pitchFamily="34" charset="0"/>
          <a:ea typeface="MS PGothic" panose="020B0600070205080204" pitchFamily="34" charset="-128"/>
          <a:cs typeface="MS PGothic"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appy@ccif.com.br"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1"/>
            <a:ext cx="9144000" cy="6853678"/>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3924" y="466090"/>
            <a:ext cx="2912883" cy="620626"/>
          </a:xfrm>
          <a:prstGeom prst="rect">
            <a:avLst/>
          </a:prstGeom>
        </p:spPr>
      </p:pic>
      <p:sp>
        <p:nvSpPr>
          <p:cNvPr id="6" name="CaixaDeTexto 5"/>
          <p:cNvSpPr txBox="1"/>
          <p:nvPr/>
        </p:nvSpPr>
        <p:spPr>
          <a:xfrm>
            <a:off x="4802657" y="2457990"/>
            <a:ext cx="4029959" cy="1077218"/>
          </a:xfrm>
          <a:prstGeom prst="rect">
            <a:avLst/>
          </a:prstGeom>
          <a:noFill/>
        </p:spPr>
        <p:txBody>
          <a:bodyPr wrap="square" rtlCol="0">
            <a:spAutoFit/>
          </a:bodyPr>
          <a:lstStyle/>
          <a:p>
            <a:r>
              <a:rPr lang="pt-BR" sz="3200" b="1" dirty="0">
                <a:solidFill>
                  <a:srgbClr val="5A8497"/>
                </a:solidFill>
                <a:latin typeface="Arial Narrow" panose="020B0606020202030204" pitchFamily="34" charset="0"/>
              </a:rPr>
              <a:t>Disfunções do Sistema Tributário Brasileiro</a:t>
            </a:r>
          </a:p>
        </p:txBody>
      </p:sp>
      <p:sp>
        <p:nvSpPr>
          <p:cNvPr id="7" name="CaixaDeTexto 6"/>
          <p:cNvSpPr txBox="1"/>
          <p:nvPr/>
        </p:nvSpPr>
        <p:spPr>
          <a:xfrm>
            <a:off x="4794110" y="5203855"/>
            <a:ext cx="4029959" cy="1077218"/>
          </a:xfrm>
          <a:prstGeom prst="rect">
            <a:avLst/>
          </a:prstGeom>
          <a:noFill/>
        </p:spPr>
        <p:txBody>
          <a:bodyPr wrap="square" rtlCol="0">
            <a:spAutoFit/>
          </a:bodyPr>
          <a:lstStyle/>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p:txBody>
      </p:sp>
      <p:sp>
        <p:nvSpPr>
          <p:cNvPr id="8" name="CaixaDeTexto 7"/>
          <p:cNvSpPr txBox="1"/>
          <p:nvPr/>
        </p:nvSpPr>
        <p:spPr>
          <a:xfrm>
            <a:off x="4802657" y="4719003"/>
            <a:ext cx="4029959" cy="2062103"/>
          </a:xfrm>
          <a:prstGeom prst="rect">
            <a:avLst/>
          </a:prstGeom>
          <a:noFill/>
        </p:spPr>
        <p:txBody>
          <a:bodyPr wrap="square" rtlCol="0">
            <a:spAutoFit/>
          </a:bodyPr>
          <a:lstStyle/>
          <a:p>
            <a:pPr>
              <a:spcBef>
                <a:spcPts val="600"/>
              </a:spcBef>
            </a:pPr>
            <a:r>
              <a:rPr lang="pt-BR" b="1" dirty="0">
                <a:solidFill>
                  <a:srgbClr val="5A8497"/>
                </a:solidFill>
                <a:latin typeface="Arial Narrow" panose="020B0606020202030204" pitchFamily="34" charset="0"/>
              </a:rPr>
              <a:t>Apresentação para a Comissão de Assuntos Econômicos do Senado Federal</a:t>
            </a:r>
          </a:p>
          <a:p>
            <a:pPr>
              <a:spcBef>
                <a:spcPts val="600"/>
              </a:spcBef>
            </a:pPr>
            <a:endParaRPr lang="pt-BR" dirty="0">
              <a:solidFill>
                <a:srgbClr val="5A8497"/>
              </a:solidFill>
              <a:latin typeface="Arial Narrow" panose="020B0606020202030204" pitchFamily="34" charset="0"/>
            </a:endParaRPr>
          </a:p>
          <a:p>
            <a:pPr>
              <a:spcBef>
                <a:spcPts val="600"/>
              </a:spcBef>
            </a:pPr>
            <a:r>
              <a:rPr lang="pt-BR" dirty="0">
                <a:solidFill>
                  <a:srgbClr val="5A8497"/>
                </a:solidFill>
                <a:latin typeface="Arial Narrow" panose="020B0606020202030204" pitchFamily="34" charset="0"/>
              </a:rPr>
              <a:t>Bernard Appy</a:t>
            </a:r>
          </a:p>
          <a:p>
            <a:pPr>
              <a:spcBef>
                <a:spcPts val="600"/>
              </a:spcBef>
            </a:pPr>
            <a:endParaRPr lang="pt-BR" dirty="0">
              <a:solidFill>
                <a:srgbClr val="5A8497"/>
              </a:solidFill>
              <a:latin typeface="Arial Narrow" panose="020B0606020202030204" pitchFamily="34" charset="0"/>
            </a:endParaRPr>
          </a:p>
          <a:p>
            <a:pPr>
              <a:spcBef>
                <a:spcPts val="600"/>
              </a:spcBef>
            </a:pPr>
            <a:r>
              <a:rPr lang="pt-BR" dirty="0">
                <a:solidFill>
                  <a:srgbClr val="5A8497"/>
                </a:solidFill>
                <a:latin typeface="Arial Narrow" panose="020B0606020202030204" pitchFamily="34" charset="0"/>
              </a:rPr>
              <a:t>Maio de 2017</a:t>
            </a:r>
            <a:endParaRPr lang="pt-BR" sz="2000" b="1" dirty="0">
              <a:solidFill>
                <a:srgbClr val="5A8497"/>
              </a:solidFill>
              <a:latin typeface="Arial Narrow" panose="020B0606020202030204" pitchFamily="34" charset="0"/>
            </a:endParaRPr>
          </a:p>
        </p:txBody>
      </p:sp>
    </p:spTree>
    <p:extLst>
      <p:ext uri="{BB962C8B-B14F-4D97-AF65-F5344CB8AC3E}">
        <p14:creationId xmlns:p14="http://schemas.microsoft.com/office/powerpoint/2010/main" val="3487671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1938992"/>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No Brasil há quatro tributos sobre bens e serviços com base fragmentada levando a diferentes incidências setoriais</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A grande maioria dos países tem apenas um IVA</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Em um bom IVA a base de incidência é ampla, alcançando todos os bens e serviços</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Fragmentação da base de incidência</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10</a:t>
            </a:fld>
            <a:endParaRPr lang="pt-BR" dirty="0"/>
          </a:p>
        </p:txBody>
      </p:sp>
      <p:pic>
        <p:nvPicPr>
          <p:cNvPr id="8" name="Imagem 7"/>
          <p:cNvPicPr>
            <a:picLocks noChangeAspect="1"/>
          </p:cNvPicPr>
          <p:nvPr/>
        </p:nvPicPr>
        <p:blipFill>
          <a:blip r:embed="rId3"/>
          <a:stretch>
            <a:fillRect/>
          </a:stretch>
        </p:blipFill>
        <p:spPr>
          <a:xfrm>
            <a:off x="283669" y="3652850"/>
            <a:ext cx="7850654" cy="2849000"/>
          </a:xfrm>
          <a:prstGeom prst="rect">
            <a:avLst/>
          </a:prstGeom>
        </p:spPr>
      </p:pic>
    </p:spTree>
    <p:extLst>
      <p:ext uri="{BB962C8B-B14F-4D97-AF65-F5344CB8AC3E}">
        <p14:creationId xmlns:p14="http://schemas.microsoft.com/office/powerpoint/2010/main" val="50688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109091"/>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Diferença de incidência setorial afeta a forma de organização da produção</a:t>
            </a:r>
          </a:p>
          <a:p>
            <a:pPr marL="715963" lvl="1" indent="-342900">
              <a:spcBef>
                <a:spcPts val="600"/>
              </a:spcBef>
              <a:buFont typeface="Arial" panose="020B0604020202020204" pitchFamily="34" charset="0"/>
              <a:buChar char="•"/>
              <a:defRPr/>
            </a:pPr>
            <a:r>
              <a:rPr lang="pt-BR" sz="2200" b="1" kern="0" dirty="0">
                <a:solidFill>
                  <a:schemeClr val="tx1">
                    <a:lumMod val="85000"/>
                    <a:lumOff val="15000"/>
                  </a:schemeClr>
                </a:solidFill>
              </a:rPr>
              <a:t>Forma de construção de edifícios é um exemplo claro</a:t>
            </a:r>
            <a:endParaRPr lang="pt-BR" sz="2200" kern="0" dirty="0">
              <a:solidFill>
                <a:schemeClr val="tx1">
                  <a:lumMod val="85000"/>
                  <a:lumOff val="15000"/>
                </a:schemeClr>
              </a:solidFill>
            </a:endParaRPr>
          </a:p>
          <a:p>
            <a:pPr marL="896938" lvl="2" indent="-257175">
              <a:spcBef>
                <a:spcPts val="600"/>
              </a:spcBef>
              <a:buFont typeface="Calibri" panose="020F0502020204030204" pitchFamily="34" charset="0"/>
              <a:buChar char="-"/>
              <a:defRPr/>
            </a:pPr>
            <a:r>
              <a:rPr lang="pt-BR" sz="2200" kern="0" dirty="0">
                <a:solidFill>
                  <a:schemeClr val="tx1">
                    <a:lumMod val="85000"/>
                    <a:lumOff val="15000"/>
                  </a:schemeClr>
                </a:solidFill>
              </a:rPr>
              <a:t>Valor agregado no canteiro paga ISS (5% no máximo) e PIS/</a:t>
            </a:r>
            <a:r>
              <a:rPr lang="pt-BR" sz="2200" kern="0" dirty="0" err="1">
                <a:solidFill>
                  <a:schemeClr val="tx1">
                    <a:lumMod val="85000"/>
                    <a:lumOff val="15000"/>
                  </a:schemeClr>
                </a:solidFill>
              </a:rPr>
              <a:t>Cofins</a:t>
            </a:r>
            <a:r>
              <a:rPr lang="pt-BR" sz="2200" kern="0" dirty="0">
                <a:solidFill>
                  <a:schemeClr val="tx1">
                    <a:lumMod val="85000"/>
                    <a:lumOff val="15000"/>
                  </a:schemeClr>
                </a:solidFill>
              </a:rPr>
              <a:t> cumulativo (3,65%)</a:t>
            </a:r>
          </a:p>
          <a:p>
            <a:pPr marL="896938" lvl="2" indent="-257175">
              <a:spcBef>
                <a:spcPts val="600"/>
              </a:spcBef>
              <a:buFont typeface="Calibri" panose="020F0502020204030204" pitchFamily="34" charset="0"/>
              <a:buChar char="-"/>
              <a:defRPr/>
            </a:pPr>
            <a:r>
              <a:rPr lang="pt-BR" sz="2200" kern="0" dirty="0">
                <a:solidFill>
                  <a:schemeClr val="tx1">
                    <a:lumMod val="85000"/>
                    <a:lumOff val="15000"/>
                  </a:schemeClr>
                </a:solidFill>
              </a:rPr>
              <a:t>Valor agregado na indústria paga ICMS (12% em SP), PIS/</a:t>
            </a:r>
            <a:r>
              <a:rPr lang="pt-BR" sz="2200" kern="0" dirty="0" err="1">
                <a:solidFill>
                  <a:schemeClr val="tx1">
                    <a:lumMod val="85000"/>
                    <a:lumOff val="15000"/>
                  </a:schemeClr>
                </a:solidFill>
              </a:rPr>
              <a:t>Cofins</a:t>
            </a:r>
            <a:r>
              <a:rPr lang="pt-BR" sz="2200" kern="0" dirty="0">
                <a:solidFill>
                  <a:schemeClr val="tx1">
                    <a:lumMod val="85000"/>
                    <a:lumOff val="15000"/>
                  </a:schemeClr>
                </a:solidFill>
              </a:rPr>
              <a:t> cumulativo (9,75%) e pode pagar IPI</a:t>
            </a:r>
          </a:p>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Todos os quatro tributos têm uma enorme diversidade de alíquotas efetivas, além de múltiplos benefícios tributários e regimes especiais</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Grau de distorção de preços relativos é enorme</a:t>
            </a:r>
          </a:p>
          <a:p>
            <a:pPr indent="-84137">
              <a:spcBef>
                <a:spcPts val="1200"/>
              </a:spcBef>
              <a:defRPr/>
            </a:pPr>
            <a:r>
              <a:rPr lang="pt-BR" sz="2200" b="1" dirty="0"/>
              <a:t>Os </a:t>
            </a:r>
            <a:r>
              <a:rPr lang="pt-BR" sz="2200" b="1" dirty="0" err="1"/>
              <a:t>IVAs</a:t>
            </a:r>
            <a:r>
              <a:rPr lang="pt-BR" sz="2200" b="1" dirty="0"/>
              <a:t> modernos têm apenas uma alíquota (e os antigos poucas) e os melhores não têm qualquer exceção</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Má alocação setorial da produção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11</a:t>
            </a:fld>
            <a:endParaRPr lang="pt-BR" dirty="0"/>
          </a:p>
        </p:txBody>
      </p:sp>
    </p:spTree>
    <p:extLst>
      <p:ext uri="{BB962C8B-B14F-4D97-AF65-F5344CB8AC3E}">
        <p14:creationId xmlns:p14="http://schemas.microsoft.com/office/powerpoint/2010/main" val="383900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Má alocação geográfica da produção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12</a:t>
            </a:fld>
            <a:endParaRPr lang="pt-BR" dirty="0"/>
          </a:p>
        </p:txBody>
      </p:sp>
      <p:pic>
        <p:nvPicPr>
          <p:cNvPr id="8" name="Imagem 7"/>
          <p:cNvPicPr>
            <a:picLocks noChangeAspect="1"/>
          </p:cNvPicPr>
          <p:nvPr/>
        </p:nvPicPr>
        <p:blipFill>
          <a:blip r:embed="rId3"/>
          <a:stretch>
            <a:fillRect/>
          </a:stretch>
        </p:blipFill>
        <p:spPr>
          <a:xfrm>
            <a:off x="137705" y="3588251"/>
            <a:ext cx="8082411" cy="3178222"/>
          </a:xfrm>
          <a:prstGeom prst="rect">
            <a:avLst/>
          </a:prstGeom>
        </p:spPr>
      </p:pic>
      <p:sp>
        <p:nvSpPr>
          <p:cNvPr id="9" name="CaixaDeTexto 8"/>
          <p:cNvSpPr txBox="1"/>
          <p:nvPr/>
        </p:nvSpPr>
        <p:spPr>
          <a:xfrm>
            <a:off x="430421" y="1534148"/>
            <a:ext cx="7767119" cy="2015936"/>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Guerra fiscal e incentivos regionais levam a alocação geográfica ineficiente</a:t>
            </a:r>
          </a:p>
          <a:p>
            <a:pPr marL="630238" lvl="1" indent="-342900">
              <a:spcBef>
                <a:spcPts val="600"/>
              </a:spcBef>
              <a:buFont typeface="Arial" panose="020B0604020202020204" pitchFamily="34" charset="0"/>
              <a:buChar char="•"/>
              <a:defRPr/>
            </a:pPr>
            <a:r>
              <a:rPr lang="pt-BR" sz="2200" kern="0" dirty="0">
                <a:solidFill>
                  <a:schemeClr val="tx1">
                    <a:lumMod val="85000"/>
                    <a:lumOff val="15000"/>
                  </a:schemeClr>
                </a:solidFill>
              </a:rPr>
              <a:t>Ilegalidade dos benefícios gera insegurança jurídica</a:t>
            </a:r>
          </a:p>
          <a:p>
            <a:pPr marL="630238" lvl="1" indent="-342900">
              <a:spcBef>
                <a:spcPts val="600"/>
              </a:spcBef>
              <a:buFont typeface="Arial" panose="020B0604020202020204" pitchFamily="34" charset="0"/>
              <a:buChar char="•"/>
              <a:defRPr/>
            </a:pPr>
            <a:r>
              <a:rPr lang="pt-BR" sz="2200" kern="0" dirty="0">
                <a:solidFill>
                  <a:schemeClr val="tx1">
                    <a:lumMod val="85000"/>
                    <a:lumOff val="15000"/>
                  </a:schemeClr>
                </a:solidFill>
              </a:rPr>
              <a:t>Guerra fiscal só é possível por conta de tributação na origem</a:t>
            </a:r>
          </a:p>
          <a:p>
            <a:pPr marL="630238" lvl="1" indent="-342900">
              <a:spcBef>
                <a:spcPts val="600"/>
              </a:spcBef>
              <a:buFont typeface="Arial" panose="020B0604020202020204" pitchFamily="34" charset="0"/>
              <a:buChar char="•"/>
              <a:defRPr/>
            </a:pPr>
            <a:r>
              <a:rPr lang="pt-BR" sz="2200" kern="0" dirty="0">
                <a:solidFill>
                  <a:schemeClr val="tx1">
                    <a:lumMod val="85000"/>
                    <a:lumOff val="15000"/>
                  </a:schemeClr>
                </a:solidFill>
              </a:rPr>
              <a:t>No IVA a tributação é feita no destino</a:t>
            </a:r>
          </a:p>
        </p:txBody>
      </p:sp>
    </p:spTree>
    <p:extLst>
      <p:ext uri="{BB962C8B-B14F-4D97-AF65-F5344CB8AC3E}">
        <p14:creationId xmlns:p14="http://schemas.microsoft.com/office/powerpoint/2010/main" val="1318938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186035"/>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Cumulatividade induz verticalização artificial da produção e onera investimentos e exportações</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Tributos puramente cumulativos (ISS)</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Regime de “crédito físico”</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Restrições ao ressarcimento de créditos acumulados</a:t>
            </a:r>
          </a:p>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Regime de “base contra base” do PIS/</a:t>
            </a:r>
            <a:r>
              <a:rPr lang="pt-BR" sz="2200" b="1" kern="0" dirty="0" err="1">
                <a:solidFill>
                  <a:schemeClr val="tx1">
                    <a:lumMod val="85000"/>
                    <a:lumOff val="15000"/>
                  </a:schemeClr>
                </a:solidFill>
              </a:rPr>
              <a:t>Cofins</a:t>
            </a:r>
            <a:r>
              <a:rPr lang="pt-BR" sz="2200" b="1" kern="0" dirty="0">
                <a:solidFill>
                  <a:schemeClr val="tx1">
                    <a:lumMod val="85000"/>
                    <a:lumOff val="15000"/>
                  </a:schemeClr>
                </a:solidFill>
              </a:rPr>
              <a:t> induz fragmentação artificial da produção</a:t>
            </a:r>
          </a:p>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Abuso na substituição tributária </a:t>
            </a:r>
            <a:r>
              <a:rPr lang="pt-BR" sz="2200" b="1" kern="0" dirty="0" err="1">
                <a:solidFill>
                  <a:schemeClr val="tx1">
                    <a:lumMod val="85000"/>
                    <a:lumOff val="15000"/>
                  </a:schemeClr>
                </a:solidFill>
              </a:rPr>
              <a:t>desincentiva</a:t>
            </a:r>
            <a:r>
              <a:rPr lang="pt-BR" sz="2200" b="1" kern="0" dirty="0">
                <a:solidFill>
                  <a:schemeClr val="tx1">
                    <a:lumMod val="85000"/>
                    <a:lumOff val="15000"/>
                  </a:schemeClr>
                </a:solidFill>
              </a:rPr>
              <a:t> formas eficientes de comercialização</a:t>
            </a:r>
          </a:p>
          <a:p>
            <a:pPr lvl="0" indent="-84137">
              <a:spcBef>
                <a:spcPts val="600"/>
              </a:spcBef>
              <a:defRPr/>
            </a:pPr>
            <a:endParaRPr lang="pt-BR" sz="2200" b="1" dirty="0">
              <a:solidFill>
                <a:srgbClr val="5A8497"/>
              </a:solidFill>
            </a:endParaRPr>
          </a:p>
          <a:p>
            <a:pPr lvl="0" indent="-84137">
              <a:spcBef>
                <a:spcPts val="600"/>
              </a:spcBef>
              <a:defRPr/>
            </a:pPr>
            <a:r>
              <a:rPr lang="pt-BR" sz="2200" b="1" dirty="0"/>
              <a:t>Os bons </a:t>
            </a:r>
            <a:r>
              <a:rPr lang="pt-BR" sz="2200" b="1" dirty="0" err="1"/>
              <a:t>IVAs</a:t>
            </a:r>
            <a:r>
              <a:rPr lang="pt-BR" sz="2200" b="1" dirty="0"/>
              <a:t> garantem o ressarcimento integral e tempestivo dos créditos (“crédito financeiro”) e não têm substituição tributária “para a frente” </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Outros problemas</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13</a:t>
            </a:fld>
            <a:endParaRPr lang="pt-BR" dirty="0"/>
          </a:p>
        </p:txBody>
      </p:sp>
    </p:spTree>
    <p:extLst>
      <p:ext uri="{BB962C8B-B14F-4D97-AF65-F5344CB8AC3E}">
        <p14:creationId xmlns:p14="http://schemas.microsoft.com/office/powerpoint/2010/main" val="1915966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769441"/>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kern="0" dirty="0">
                <a:solidFill>
                  <a:schemeClr val="tx1">
                    <a:lumMod val="85000"/>
                    <a:lumOff val="15000"/>
                  </a:schemeClr>
                </a:solidFill>
              </a:rPr>
              <a:t>Por conta da cumulatividade, cadeias curtas recolhem menos tributos que cadeias longas</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Exemplo de cumulatividade</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14</a:t>
            </a:fld>
            <a:endParaRPr lang="pt-BR" dirty="0"/>
          </a:p>
        </p:txBody>
      </p:sp>
      <p:pic>
        <p:nvPicPr>
          <p:cNvPr id="6" name="Imagem 5"/>
          <p:cNvPicPr>
            <a:picLocks noChangeAspect="1"/>
          </p:cNvPicPr>
          <p:nvPr/>
        </p:nvPicPr>
        <p:blipFill>
          <a:blip r:embed="rId3"/>
          <a:stretch>
            <a:fillRect/>
          </a:stretch>
        </p:blipFill>
        <p:spPr>
          <a:xfrm>
            <a:off x="221184" y="2518687"/>
            <a:ext cx="7950216" cy="3917650"/>
          </a:xfrm>
          <a:prstGeom prst="rect">
            <a:avLst/>
          </a:prstGeom>
        </p:spPr>
      </p:pic>
    </p:spTree>
    <p:extLst>
      <p:ext uri="{BB962C8B-B14F-4D97-AF65-F5344CB8AC3E}">
        <p14:creationId xmlns:p14="http://schemas.microsoft.com/office/powerpoint/2010/main" val="2783279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032147"/>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Os tributos sobre bens e serviços são utilizados com vários objetivos extrafiscais (sociais, regionais e setoriais)</a:t>
            </a:r>
          </a:p>
          <a:p>
            <a:pPr lvl="0">
              <a:spcBef>
                <a:spcPts val="1200"/>
              </a:spcBef>
              <a:defRPr/>
            </a:pPr>
            <a:r>
              <a:rPr lang="pt-BR" sz="2200" b="1" kern="0" dirty="0">
                <a:solidFill>
                  <a:schemeClr val="tx1">
                    <a:lumMod val="85000"/>
                    <a:lumOff val="15000"/>
                  </a:schemeClr>
                </a:solidFill>
              </a:rPr>
              <a:t>Tributos gerais sobre bens e serviços não são bons instrumentos para alcançar fins extrafiscais</a:t>
            </a:r>
          </a:p>
          <a:p>
            <a:pPr marL="258763" lvl="0" indent="-258763">
              <a:spcBef>
                <a:spcPts val="600"/>
              </a:spcBef>
              <a:buFont typeface="Arial" panose="020B0604020202020204" pitchFamily="34" charset="0"/>
              <a:buChar char="•"/>
              <a:defRPr/>
            </a:pPr>
            <a:r>
              <a:rPr lang="pt-BR" sz="2200" kern="0" dirty="0">
                <a:solidFill>
                  <a:prstClr val="black">
                    <a:lumMod val="85000"/>
                    <a:lumOff val="15000"/>
                  </a:prstClr>
                </a:solidFill>
              </a:rPr>
              <a:t>Diferenciação na tributação traz complexidade, distorções, fraudes e contencioso</a:t>
            </a:r>
          </a:p>
          <a:p>
            <a:pPr marL="258763" lvl="0" indent="-258763">
              <a:spcBef>
                <a:spcPts val="600"/>
              </a:spcBef>
              <a:buFont typeface="Arial" panose="020B0604020202020204" pitchFamily="34" charset="0"/>
              <a:buChar char="•"/>
              <a:defRPr/>
            </a:pPr>
            <a:r>
              <a:rPr lang="pt-BR" sz="2200" kern="0" dirty="0">
                <a:solidFill>
                  <a:prstClr val="black">
                    <a:lumMod val="85000"/>
                    <a:lumOff val="15000"/>
                  </a:prstClr>
                </a:solidFill>
              </a:rPr>
              <a:t>Outros instrumentos (principalmente orçamentários) são mais eficientes para alcançar estes objetivos</a:t>
            </a:r>
          </a:p>
          <a:p>
            <a:pPr marL="258763" lvl="0" indent="-258763">
              <a:spcBef>
                <a:spcPts val="600"/>
              </a:spcBef>
              <a:buFont typeface="Arial" panose="020B0604020202020204" pitchFamily="34" charset="0"/>
              <a:buChar char="•"/>
              <a:defRPr/>
            </a:pPr>
            <a:r>
              <a:rPr lang="pt-BR" sz="2200" kern="0" dirty="0">
                <a:solidFill>
                  <a:prstClr val="black">
                    <a:lumMod val="85000"/>
                    <a:lumOff val="15000"/>
                  </a:prstClr>
                </a:solidFill>
              </a:rPr>
              <a:t>Um imposto seletivo pode ser utilizado para tributar bens e serviços com externalidades negativas</a:t>
            </a:r>
          </a:p>
          <a:p>
            <a:pPr indent="-84137">
              <a:spcBef>
                <a:spcPts val="600"/>
              </a:spcBef>
              <a:defRPr/>
            </a:pPr>
            <a:endParaRPr lang="pt-BR" sz="2200" b="1" dirty="0">
              <a:solidFill>
                <a:srgbClr val="5A8497"/>
              </a:solidFill>
            </a:endParaRPr>
          </a:p>
          <a:p>
            <a:pPr indent="-84137">
              <a:spcBef>
                <a:spcPts val="600"/>
              </a:spcBef>
              <a:defRPr/>
            </a:pPr>
            <a:r>
              <a:rPr lang="pt-BR" sz="2200" b="1" dirty="0"/>
              <a:t>Os melhores </a:t>
            </a:r>
            <a:r>
              <a:rPr lang="pt-BR" sz="2200" b="1" dirty="0" err="1"/>
              <a:t>IVAs</a:t>
            </a:r>
            <a:r>
              <a:rPr lang="pt-BR" sz="2200" b="1" dirty="0"/>
              <a:t> do mundo não são utilizados com nenhum objetivo extrafiscal </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err="1">
                <a:solidFill>
                  <a:schemeClr val="bg2">
                    <a:lumMod val="75000"/>
                  </a:schemeClr>
                </a:solidFill>
                <a:latin typeface="Arial Narrow" panose="020B0606020202030204" pitchFamily="34" charset="0"/>
              </a:rPr>
              <a:t>Extrafiscalidade</a:t>
            </a:r>
            <a:endParaRPr lang="pt-BR" sz="2800" b="1" dirty="0">
              <a:solidFill>
                <a:schemeClr val="bg2">
                  <a:lumMod val="75000"/>
                </a:schemeClr>
              </a:solidFill>
              <a:latin typeface="Arial Narrow" panose="020B0606020202030204" pitchFamily="34" charset="0"/>
            </a:endParaRP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15</a:t>
            </a:fld>
            <a:endParaRPr lang="pt-BR" dirty="0"/>
          </a:p>
        </p:txBody>
      </p:sp>
    </p:spTree>
    <p:extLst>
      <p:ext uri="{BB962C8B-B14F-4D97-AF65-F5344CB8AC3E}">
        <p14:creationId xmlns:p14="http://schemas.microsoft.com/office/powerpoint/2010/main" val="96440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720308" y="6200359"/>
            <a:ext cx="7423947" cy="338554"/>
          </a:xfrm>
          <a:prstGeom prst="rect">
            <a:avLst/>
          </a:prstGeom>
          <a:noFill/>
        </p:spPr>
        <p:txBody>
          <a:bodyPr wrap="square" rtlCol="0">
            <a:spAutoFit/>
          </a:bodyPr>
          <a:lstStyle/>
          <a:p>
            <a:pPr lvl="0">
              <a:spcBef>
                <a:spcPts val="1200"/>
              </a:spcBef>
              <a:defRPr/>
            </a:pPr>
            <a:r>
              <a:rPr lang="pt-BR" sz="1600" dirty="0">
                <a:solidFill>
                  <a:schemeClr val="tx1">
                    <a:lumMod val="85000"/>
                    <a:lumOff val="15000"/>
                  </a:schemeClr>
                </a:solidFill>
              </a:rPr>
              <a:t>Fonte: IBGE. Dados da Pesquisa de Orçamentos Familiares (POF) de 2008.</a:t>
            </a:r>
            <a:endParaRPr lang="pt-BR" sz="1600" dirty="0">
              <a:solidFill>
                <a:prstClr val="black">
                  <a:lumMod val="85000"/>
                  <a:lumOff val="15000"/>
                </a:prstClr>
              </a:solidFill>
            </a:endParaRPr>
          </a:p>
        </p:txBody>
      </p:sp>
      <p:sp>
        <p:nvSpPr>
          <p:cNvPr id="5" name="CaixaDeTexto 4"/>
          <p:cNvSpPr txBox="1"/>
          <p:nvPr/>
        </p:nvSpPr>
        <p:spPr>
          <a:xfrm>
            <a:off x="391585" y="158144"/>
            <a:ext cx="7609415" cy="1046440"/>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Desoneração da cesta básica </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16</a:t>
            </a:fld>
            <a:endParaRPr lang="pt-BR" dirty="0"/>
          </a:p>
        </p:txBody>
      </p:sp>
      <p:pic>
        <p:nvPicPr>
          <p:cNvPr id="8" name="Imagem 7"/>
          <p:cNvPicPr>
            <a:picLocks noChangeAspect="1"/>
          </p:cNvPicPr>
          <p:nvPr/>
        </p:nvPicPr>
        <p:blipFill>
          <a:blip r:embed="rId3"/>
          <a:stretch>
            <a:fillRect/>
          </a:stretch>
        </p:blipFill>
        <p:spPr>
          <a:xfrm>
            <a:off x="720308" y="1311780"/>
            <a:ext cx="7003032" cy="4889088"/>
          </a:xfrm>
          <a:prstGeom prst="rect">
            <a:avLst/>
          </a:prstGeom>
        </p:spPr>
      </p:pic>
    </p:spTree>
    <p:extLst>
      <p:ext uri="{BB962C8B-B14F-4D97-AF65-F5344CB8AC3E}">
        <p14:creationId xmlns:p14="http://schemas.microsoft.com/office/powerpoint/2010/main" val="136322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720308" y="6200359"/>
            <a:ext cx="7423947" cy="338554"/>
          </a:xfrm>
          <a:prstGeom prst="rect">
            <a:avLst/>
          </a:prstGeom>
          <a:noFill/>
        </p:spPr>
        <p:txBody>
          <a:bodyPr wrap="square" rtlCol="0">
            <a:spAutoFit/>
          </a:bodyPr>
          <a:lstStyle/>
          <a:p>
            <a:pPr lvl="0">
              <a:spcBef>
                <a:spcPts val="1200"/>
              </a:spcBef>
              <a:defRPr/>
            </a:pPr>
            <a:r>
              <a:rPr lang="pt-BR" sz="1600" dirty="0">
                <a:solidFill>
                  <a:schemeClr val="tx1">
                    <a:lumMod val="85000"/>
                    <a:lumOff val="15000"/>
                  </a:schemeClr>
                </a:solidFill>
              </a:rPr>
              <a:t>Fonte: IBGE. Dados da Pesquisa de Orçamentos Familiares (POF) de 2008.</a:t>
            </a:r>
            <a:endParaRPr lang="pt-BR" sz="1600" dirty="0">
              <a:solidFill>
                <a:prstClr val="black">
                  <a:lumMod val="85000"/>
                  <a:lumOff val="15000"/>
                </a:prstClr>
              </a:solidFill>
            </a:endParaRPr>
          </a:p>
        </p:txBody>
      </p:sp>
      <p:sp>
        <p:nvSpPr>
          <p:cNvPr id="5" name="CaixaDeTexto 4"/>
          <p:cNvSpPr txBox="1"/>
          <p:nvPr/>
        </p:nvSpPr>
        <p:spPr>
          <a:xfrm>
            <a:off x="391585" y="158144"/>
            <a:ext cx="7609415" cy="1046440"/>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Seletividade (“supérfluos”)</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17</a:t>
            </a:fld>
            <a:endParaRPr lang="pt-BR" dirty="0"/>
          </a:p>
        </p:txBody>
      </p:sp>
      <p:pic>
        <p:nvPicPr>
          <p:cNvPr id="6" name="Imagem 5"/>
          <p:cNvPicPr>
            <a:picLocks noChangeAspect="1"/>
          </p:cNvPicPr>
          <p:nvPr/>
        </p:nvPicPr>
        <p:blipFill>
          <a:blip r:embed="rId3"/>
          <a:stretch>
            <a:fillRect/>
          </a:stretch>
        </p:blipFill>
        <p:spPr>
          <a:xfrm>
            <a:off x="804323" y="1419104"/>
            <a:ext cx="7000516" cy="4822166"/>
          </a:xfrm>
          <a:prstGeom prst="rect">
            <a:avLst/>
          </a:prstGeom>
        </p:spPr>
      </p:pic>
    </p:spTree>
    <p:extLst>
      <p:ext uri="{BB962C8B-B14F-4D97-AF65-F5344CB8AC3E}">
        <p14:creationId xmlns:p14="http://schemas.microsoft.com/office/powerpoint/2010/main" val="129922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847481"/>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A complexidade do sistema tributário brasileiro torna virtualmente impossível saber o montante de tributos efetivamente incidente na cadeia de produção e comercialização de qualquer bem ou serviço</a:t>
            </a:r>
          </a:p>
          <a:p>
            <a:pPr marL="258763" lvl="0" indent="-258763">
              <a:spcBef>
                <a:spcPts val="600"/>
              </a:spcBef>
              <a:buFont typeface="Arial" panose="020B0604020202020204" pitchFamily="34" charset="0"/>
              <a:buChar char="•"/>
              <a:defRPr/>
            </a:pPr>
            <a:r>
              <a:rPr lang="pt-BR" sz="2200" kern="0" dirty="0">
                <a:solidFill>
                  <a:prstClr val="black">
                    <a:lumMod val="85000"/>
                    <a:lumOff val="15000"/>
                  </a:prstClr>
                </a:solidFill>
              </a:rPr>
              <a:t>Incidência efetiva depende de como a cadeia está organizada</a:t>
            </a:r>
          </a:p>
          <a:p>
            <a:pPr lvl="0">
              <a:spcBef>
                <a:spcPts val="1200"/>
              </a:spcBef>
              <a:defRPr/>
            </a:pPr>
            <a:r>
              <a:rPr lang="pt-BR" sz="2200" b="1" kern="0" dirty="0">
                <a:solidFill>
                  <a:schemeClr val="tx1">
                    <a:lumMod val="85000"/>
                    <a:lumOff val="15000"/>
                  </a:schemeClr>
                </a:solidFill>
              </a:rPr>
              <a:t>A falta de transparência impede que os consumidores-eleitores conheçam o custo de financiamento do governo</a:t>
            </a:r>
          </a:p>
          <a:p>
            <a:pPr lvl="0">
              <a:spcBef>
                <a:spcPts val="2400"/>
              </a:spcBef>
              <a:defRPr/>
            </a:pPr>
            <a:endParaRPr lang="pt-BR" sz="2200" kern="0" dirty="0">
              <a:solidFill>
                <a:schemeClr val="tx1">
                  <a:lumMod val="85000"/>
                  <a:lumOff val="15000"/>
                </a:schemeClr>
              </a:solidFill>
            </a:endParaRPr>
          </a:p>
          <a:p>
            <a:pPr lvl="0" indent="-84137">
              <a:spcBef>
                <a:spcPts val="600"/>
              </a:spcBef>
              <a:defRPr/>
            </a:pPr>
            <a:endParaRPr lang="pt-BR" sz="2200" b="1" dirty="0">
              <a:solidFill>
                <a:srgbClr val="5A8497"/>
              </a:solidFill>
            </a:endParaRPr>
          </a:p>
          <a:p>
            <a:pPr lvl="0" indent="-84137">
              <a:spcBef>
                <a:spcPts val="600"/>
              </a:spcBef>
              <a:defRPr/>
            </a:pPr>
            <a:r>
              <a:rPr lang="pt-BR" sz="2200" b="1" dirty="0"/>
              <a:t>Em um bom IVA, o montante incidente na venda final ao consumidor corresponde exatamente ao que foi recolhido ao longo da cadeia de produção e comercialização</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Falta de transparência</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18</a:t>
            </a:fld>
            <a:endParaRPr lang="pt-BR" dirty="0"/>
          </a:p>
        </p:txBody>
      </p:sp>
    </p:spTree>
    <p:extLst>
      <p:ext uri="{BB962C8B-B14F-4D97-AF65-F5344CB8AC3E}">
        <p14:creationId xmlns:p14="http://schemas.microsoft.com/office/powerpoint/2010/main" val="3224030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1446550"/>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Tributação da </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Renda</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19</a:t>
            </a:fld>
            <a:endParaRPr lang="pt-BR" dirty="0"/>
          </a:p>
        </p:txBody>
      </p:sp>
    </p:spTree>
    <p:extLst>
      <p:ext uri="{BB962C8B-B14F-4D97-AF65-F5344CB8AC3E}">
        <p14:creationId xmlns:p14="http://schemas.microsoft.com/office/powerpoint/2010/main" val="1185782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401205"/>
          </a:xfrm>
          <a:prstGeom prst="rect">
            <a:avLst/>
          </a:prstGeom>
          <a:noFill/>
        </p:spPr>
        <p:txBody>
          <a:bodyPr wrap="square" rtlCol="0">
            <a:spAutoFit/>
          </a:bodyPr>
          <a:lstStyle/>
          <a:p>
            <a:pPr lvl="0">
              <a:spcBef>
                <a:spcPts val="1200"/>
              </a:spcBef>
              <a:defRPr/>
            </a:pPr>
            <a:r>
              <a:rPr lang="pt-BR" sz="2400" b="1" kern="0" dirty="0">
                <a:solidFill>
                  <a:schemeClr val="tx1">
                    <a:lumMod val="85000"/>
                    <a:lumOff val="15000"/>
                  </a:schemeClr>
                </a:solidFill>
              </a:rPr>
              <a:t>As características de um bom sistema tributário estão bem estabelecidas na literatura</a:t>
            </a:r>
          </a:p>
          <a:p>
            <a:pPr marL="285750" lvl="0" indent="-285750">
              <a:spcBef>
                <a:spcPts val="600"/>
              </a:spcBef>
              <a:buFont typeface="Wingdings" panose="05000000000000000000" pitchFamily="2" charset="2"/>
              <a:buChar char="§"/>
              <a:defRPr/>
            </a:pPr>
            <a:r>
              <a:rPr lang="pt-BR" sz="2400" b="1" kern="0" dirty="0">
                <a:solidFill>
                  <a:schemeClr val="tx1">
                    <a:lumMod val="85000"/>
                    <a:lumOff val="15000"/>
                  </a:schemeClr>
                </a:solidFill>
              </a:rPr>
              <a:t>Simplicidade </a:t>
            </a:r>
            <a:r>
              <a:rPr lang="pt-BR" sz="2400" kern="0" dirty="0">
                <a:solidFill>
                  <a:schemeClr val="tx1">
                    <a:lumMod val="85000"/>
                    <a:lumOff val="15000"/>
                  </a:schemeClr>
                </a:solidFill>
              </a:rPr>
              <a:t>para os contribuintes</a:t>
            </a:r>
          </a:p>
          <a:p>
            <a:pPr marL="285750" lvl="0" indent="-285750">
              <a:spcBef>
                <a:spcPts val="600"/>
              </a:spcBef>
              <a:buFont typeface="Wingdings" panose="05000000000000000000" pitchFamily="2" charset="2"/>
              <a:buChar char="§"/>
              <a:defRPr/>
            </a:pPr>
            <a:r>
              <a:rPr lang="pt-BR" sz="2400" b="1" kern="0" dirty="0">
                <a:solidFill>
                  <a:schemeClr val="tx1">
                    <a:lumMod val="85000"/>
                    <a:lumOff val="15000"/>
                  </a:schemeClr>
                </a:solidFill>
              </a:rPr>
              <a:t>Neutralidade</a:t>
            </a:r>
            <a:r>
              <a:rPr lang="pt-BR" sz="2400" kern="0" dirty="0">
                <a:solidFill>
                  <a:schemeClr val="tx1">
                    <a:lumMod val="85000"/>
                    <a:lumOff val="15000"/>
                  </a:schemeClr>
                </a:solidFill>
              </a:rPr>
              <a:t>, de modo a não prejudicar a organização eficiente da produção</a:t>
            </a:r>
          </a:p>
          <a:p>
            <a:pPr marL="285750" lvl="0" indent="-285750">
              <a:spcBef>
                <a:spcPts val="600"/>
              </a:spcBef>
              <a:buFont typeface="Wingdings" panose="05000000000000000000" pitchFamily="2" charset="2"/>
              <a:buChar char="§"/>
              <a:defRPr/>
            </a:pPr>
            <a:r>
              <a:rPr lang="pt-BR" sz="2400" b="1" kern="0" dirty="0">
                <a:solidFill>
                  <a:schemeClr val="tx1">
                    <a:lumMod val="85000"/>
                    <a:lumOff val="15000"/>
                  </a:schemeClr>
                </a:solidFill>
              </a:rPr>
              <a:t>Transparência</a:t>
            </a:r>
            <a:r>
              <a:rPr lang="pt-BR" sz="2400" kern="0" dirty="0">
                <a:solidFill>
                  <a:schemeClr val="tx1">
                    <a:lumMod val="85000"/>
                    <a:lumOff val="15000"/>
                  </a:schemeClr>
                </a:solidFill>
              </a:rPr>
              <a:t>, para que os contribuintes saibam quanto pagam de impostos</a:t>
            </a:r>
          </a:p>
          <a:p>
            <a:pPr marL="285750" lvl="0" indent="-285750">
              <a:spcBef>
                <a:spcPts val="600"/>
              </a:spcBef>
              <a:buFont typeface="Wingdings" panose="05000000000000000000" pitchFamily="2" charset="2"/>
              <a:buChar char="§"/>
              <a:defRPr/>
            </a:pPr>
            <a:r>
              <a:rPr lang="pt-BR" sz="2400" b="1" kern="0" dirty="0">
                <a:solidFill>
                  <a:schemeClr val="tx1">
                    <a:lumMod val="85000"/>
                    <a:lumOff val="15000"/>
                  </a:schemeClr>
                </a:solidFill>
              </a:rPr>
              <a:t>Equidade </a:t>
            </a:r>
            <a:r>
              <a:rPr lang="pt-BR" sz="2400" kern="0" dirty="0">
                <a:solidFill>
                  <a:schemeClr val="tx1">
                    <a:lumMod val="85000"/>
                    <a:lumOff val="15000"/>
                  </a:schemeClr>
                </a:solidFill>
              </a:rPr>
              <a:t>horizontal e vertical</a:t>
            </a:r>
          </a:p>
          <a:p>
            <a:pPr lvl="0">
              <a:spcBef>
                <a:spcPts val="2400"/>
              </a:spcBef>
              <a:defRPr/>
            </a:pPr>
            <a:r>
              <a:rPr lang="pt-BR" sz="2400" b="1" kern="0" dirty="0">
                <a:solidFill>
                  <a:schemeClr val="tx1">
                    <a:lumMod val="85000"/>
                    <a:lumOff val="15000"/>
                  </a:schemeClr>
                </a:solidFill>
              </a:rPr>
              <a:t>Um bom sistema tributário também deve deixar pouca margem para a evasão</a:t>
            </a:r>
            <a:endParaRPr lang="pt-BR" sz="2400" b="1" kern="0" dirty="0">
              <a:solidFill>
                <a:prstClr val="black">
                  <a:lumMod val="85000"/>
                  <a:lumOff val="15000"/>
                </a:prstClr>
              </a:solidFill>
            </a:endParaRP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Introdução</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O que é um bom sistema tributário?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a:t>
            </a:fld>
            <a:endParaRPr lang="pt-BR" dirty="0"/>
          </a:p>
        </p:txBody>
      </p:sp>
    </p:spTree>
    <p:extLst>
      <p:ext uri="{BB962C8B-B14F-4D97-AF65-F5344CB8AC3E}">
        <p14:creationId xmlns:p14="http://schemas.microsoft.com/office/powerpoint/2010/main" val="472255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p:cNvPicPr>
            <a:picLocks noChangeAspect="1"/>
          </p:cNvPicPr>
          <p:nvPr/>
        </p:nvPicPr>
        <p:blipFill>
          <a:blip r:embed="rId2"/>
          <a:stretch>
            <a:fillRect/>
          </a:stretch>
        </p:blipFill>
        <p:spPr>
          <a:xfrm>
            <a:off x="88015" y="2720112"/>
            <a:ext cx="8108654" cy="3661224"/>
          </a:xfrm>
          <a:prstGeom prst="rect">
            <a:avLst/>
          </a:prstGeom>
        </p:spPr>
      </p:pic>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769441"/>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Uma parcela expressiva das pessoas de alta renda é pouco tributada no Brasil</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Introdução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20</a:t>
            </a:fld>
            <a:endParaRPr lang="pt-BR" dirty="0"/>
          </a:p>
        </p:txBody>
      </p:sp>
      <p:sp>
        <p:nvSpPr>
          <p:cNvPr id="7" name="Elipse 6"/>
          <p:cNvSpPr/>
          <p:nvPr/>
        </p:nvSpPr>
        <p:spPr>
          <a:xfrm>
            <a:off x="7330829" y="4001477"/>
            <a:ext cx="633047" cy="2422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8" name="Image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74824" y="152400"/>
            <a:ext cx="821576" cy="6858000"/>
          </a:xfrm>
          <a:prstGeom prst="rect">
            <a:avLst/>
          </a:prstGeom>
        </p:spPr>
      </p:pic>
      <p:sp>
        <p:nvSpPr>
          <p:cNvPr id="9" name="Elipse 8"/>
          <p:cNvSpPr/>
          <p:nvPr/>
        </p:nvSpPr>
        <p:spPr>
          <a:xfrm>
            <a:off x="7342551" y="4661870"/>
            <a:ext cx="633047" cy="2422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Elipse 10"/>
          <p:cNvSpPr/>
          <p:nvPr/>
        </p:nvSpPr>
        <p:spPr>
          <a:xfrm>
            <a:off x="6342807" y="5902406"/>
            <a:ext cx="633047" cy="2422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Espaço Reservado para Número de Slide 1"/>
          <p:cNvSpPr txBox="1">
            <a:spLocks/>
          </p:cNvSpPr>
          <p:nvPr/>
        </p:nvSpPr>
        <p:spPr>
          <a:xfrm>
            <a:off x="8543055" y="442709"/>
            <a:ext cx="595398" cy="365125"/>
          </a:xfrm>
          <a:prstGeom prst="rect">
            <a:avLst/>
          </a:prstGeom>
        </p:spPr>
        <p:txBody>
          <a:bodyPr vert="horz" lIns="91440" tIns="45720" rIns="91440" bIns="45720" rtlCol="0" anchor="ctr"/>
          <a:lstStyle>
            <a:defPPr>
              <a:defRPr lang="pt-BR"/>
            </a:defPPr>
            <a:lvl1pPr marL="0" algn="ctr" defTabSz="914400" rtl="0" eaLnBrk="1" latinLnBrk="0" hangingPunct="1">
              <a:defRPr sz="1600" kern="1200">
                <a:solidFill>
                  <a:schemeClr val="accent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E379466-5400-45BA-8A79-9355AFA9383D}" type="slidenum">
              <a:rPr lang="pt-BR" smtClean="0"/>
              <a:pPr/>
              <a:t>20</a:t>
            </a:fld>
            <a:endParaRPr lang="pt-BR" dirty="0"/>
          </a:p>
        </p:txBody>
      </p:sp>
    </p:spTree>
    <p:extLst>
      <p:ext uri="{BB962C8B-B14F-4D97-AF65-F5344CB8AC3E}">
        <p14:creationId xmlns:p14="http://schemas.microsoft.com/office/powerpoint/2010/main" val="2762096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916731"/>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Há disfuncionalidades na tributação da renda no país, mas é preciso tomar cuidado com as soluções</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Renda do capital ≠ renda do trabalho</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Para fins de tributação da renda do capital o relevante é o rendimento real</a:t>
            </a:r>
          </a:p>
          <a:p>
            <a:pPr marL="285750" indent="-285750">
              <a:spcBef>
                <a:spcPts val="600"/>
              </a:spcBef>
              <a:buFont typeface="Wingdings" panose="05000000000000000000" pitchFamily="2" charset="2"/>
              <a:buChar char="§"/>
              <a:defRPr/>
            </a:pPr>
            <a:r>
              <a:rPr lang="pt-BR" sz="2200" kern="0" dirty="0">
                <a:solidFill>
                  <a:schemeClr val="tx1">
                    <a:lumMod val="85000"/>
                    <a:lumOff val="15000"/>
                  </a:schemeClr>
                </a:solidFill>
              </a:rPr>
              <a:t>Tributar em excesso a renda do capital pode ter impactos negativos sobre o crescimento</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Efeitos sobre a taxa de poupança (faltam estudos)</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Perda de competitividade na atração de investimentos (tributação do lucro auferido no exterior é problema)</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Quando considerada a renda real, tributação dos lucros no Brasil aproxima-se da média mundial</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Problema não é alíquota, mas deduções (p.ex. ágio)</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Tributação da renda do capital</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21</a:t>
            </a:fld>
            <a:endParaRPr lang="pt-BR" dirty="0"/>
          </a:p>
        </p:txBody>
      </p:sp>
    </p:spTree>
    <p:extLst>
      <p:ext uri="{BB962C8B-B14F-4D97-AF65-F5344CB8AC3E}">
        <p14:creationId xmlns:p14="http://schemas.microsoft.com/office/powerpoint/2010/main" val="3867007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pic>
        <p:nvPicPr>
          <p:cNvPr id="2" name="Imagem 1"/>
          <p:cNvPicPr>
            <a:picLocks noChangeAspect="1"/>
          </p:cNvPicPr>
          <p:nvPr/>
        </p:nvPicPr>
        <p:blipFill>
          <a:blip r:embed="rId3"/>
          <a:stretch>
            <a:fillRect/>
          </a:stretch>
        </p:blipFill>
        <p:spPr>
          <a:xfrm>
            <a:off x="104140" y="1707158"/>
            <a:ext cx="8098628" cy="4777240"/>
          </a:xfrm>
          <a:prstGeom prst="rect">
            <a:avLst/>
          </a:prstGeom>
        </p:spPr>
      </p:pic>
      <p:sp>
        <p:nvSpPr>
          <p:cNvPr id="8" name="CaixaDeTexto 7"/>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Tributação da renda do capital</a:t>
            </a:r>
          </a:p>
        </p:txBody>
      </p:sp>
      <p:sp>
        <p:nvSpPr>
          <p:cNvPr id="9"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22</a:t>
            </a:fld>
            <a:endParaRPr lang="pt-BR" dirty="0"/>
          </a:p>
        </p:txBody>
      </p:sp>
    </p:spTree>
    <p:extLst>
      <p:ext uri="{BB962C8B-B14F-4D97-AF65-F5344CB8AC3E}">
        <p14:creationId xmlns:p14="http://schemas.microsoft.com/office/powerpoint/2010/main" val="3522780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8" name="CaixaDeTexto 7"/>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Tributação da renda do capital</a:t>
            </a:r>
          </a:p>
        </p:txBody>
      </p:sp>
      <p:pic>
        <p:nvPicPr>
          <p:cNvPr id="6" name="Imagem 5"/>
          <p:cNvPicPr>
            <a:picLocks noChangeAspect="1"/>
          </p:cNvPicPr>
          <p:nvPr/>
        </p:nvPicPr>
        <p:blipFill>
          <a:blip r:embed="rId3"/>
          <a:stretch>
            <a:fillRect/>
          </a:stretch>
        </p:blipFill>
        <p:spPr>
          <a:xfrm>
            <a:off x="52645" y="1447101"/>
            <a:ext cx="8201050" cy="4930872"/>
          </a:xfrm>
          <a:prstGeom prst="rect">
            <a:avLst/>
          </a:prstGeom>
        </p:spPr>
      </p:pic>
      <p:sp>
        <p:nvSpPr>
          <p:cNvPr id="9" name="CaixaDeTexto 8"/>
          <p:cNvSpPr txBox="1"/>
          <p:nvPr/>
        </p:nvSpPr>
        <p:spPr>
          <a:xfrm>
            <a:off x="100667" y="6308521"/>
            <a:ext cx="4279954" cy="307777"/>
          </a:xfrm>
          <a:prstGeom prst="rect">
            <a:avLst/>
          </a:prstGeom>
          <a:noFill/>
        </p:spPr>
        <p:txBody>
          <a:bodyPr wrap="none" rtlCol="0">
            <a:spAutoFit/>
          </a:bodyPr>
          <a:lstStyle/>
          <a:p>
            <a:r>
              <a:rPr lang="pt-BR" sz="1400" dirty="0"/>
              <a:t>Ajuste realizado com base na inflação média 2013-2015.</a:t>
            </a:r>
          </a:p>
        </p:txBody>
      </p:sp>
      <p:sp>
        <p:nvSpPr>
          <p:cNvPr id="10"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23</a:t>
            </a:fld>
            <a:endParaRPr lang="pt-BR" dirty="0"/>
          </a:p>
        </p:txBody>
      </p:sp>
    </p:spTree>
    <p:extLst>
      <p:ext uri="{BB962C8B-B14F-4D97-AF65-F5344CB8AC3E}">
        <p14:creationId xmlns:p14="http://schemas.microsoft.com/office/powerpoint/2010/main" val="2524152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539704"/>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Há distorções na tributação da renda do capital que afetam a alocação eficiente de recursos e a produtividade</a:t>
            </a:r>
          </a:p>
          <a:p>
            <a:pPr marL="285750" indent="-285750">
              <a:spcBef>
                <a:spcPts val="600"/>
              </a:spcBef>
              <a:buFont typeface="Wingdings" panose="05000000000000000000" pitchFamily="2" charset="2"/>
              <a:buChar char="§"/>
              <a:defRPr/>
            </a:pPr>
            <a:r>
              <a:rPr lang="pt-BR" sz="2200" kern="0" dirty="0">
                <a:solidFill>
                  <a:schemeClr val="tx1">
                    <a:lumMod val="85000"/>
                    <a:lumOff val="15000"/>
                  </a:schemeClr>
                </a:solidFill>
              </a:rPr>
              <a:t>Um exemplo é a tributação dos rendimentos de aluguel recebido por uma pessoa física, que pode se dar de três formas</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Na declaração de renda da PF (27,5%)</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Via empresa de lucro presumido (11,3% a 14,5%)</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Via Fundo de Investimento Imobiliário (0%)</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Também há muitas distorções na tributação do rendimento de aplicações financeiras</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Uma distorção comum (em vários países) é a menor tributação do capital de terceiros relativamente ao capital próprio</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JCP corrige parcialmente este problema</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Tributação da renda do capital</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24</a:t>
            </a:fld>
            <a:endParaRPr lang="pt-BR" dirty="0"/>
          </a:p>
        </p:txBody>
      </p:sp>
    </p:spTree>
    <p:extLst>
      <p:ext uri="{BB962C8B-B14F-4D97-AF65-F5344CB8AC3E}">
        <p14:creationId xmlns:p14="http://schemas.microsoft.com/office/powerpoint/2010/main" val="3970174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462760"/>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Provavelmente a maior distorção distributiva na tributação da renda no Brasil é a baixa tributação da renda do trabalho dos sócios de empresas do lucro presumido e do SIMPLES</a:t>
            </a:r>
          </a:p>
          <a:p>
            <a:pPr marL="285750" indent="-285750">
              <a:spcBef>
                <a:spcPts val="600"/>
              </a:spcBef>
              <a:buFont typeface="Wingdings" panose="05000000000000000000" pitchFamily="2" charset="2"/>
              <a:buChar char="§"/>
              <a:defRPr/>
            </a:pPr>
            <a:r>
              <a:rPr lang="pt-BR" sz="2200" kern="0" dirty="0">
                <a:solidFill>
                  <a:schemeClr val="tx1">
                    <a:lumMod val="85000"/>
                    <a:lumOff val="15000"/>
                  </a:schemeClr>
                </a:solidFill>
              </a:rPr>
              <a:t>“</a:t>
            </a:r>
            <a:r>
              <a:rPr lang="pt-BR" sz="2200" kern="0" dirty="0" err="1">
                <a:solidFill>
                  <a:schemeClr val="tx1">
                    <a:lumMod val="85000"/>
                    <a:lumOff val="15000"/>
                  </a:schemeClr>
                </a:solidFill>
              </a:rPr>
              <a:t>Pejotização</a:t>
            </a:r>
            <a:r>
              <a:rPr lang="pt-BR" sz="2200" kern="0" dirty="0">
                <a:solidFill>
                  <a:schemeClr val="tx1">
                    <a:lumMod val="85000"/>
                    <a:lumOff val="15000"/>
                  </a:schemeClr>
                </a:solidFill>
              </a:rPr>
              <a:t>” é uma das faces do problema, mas a baixa tributação do rendimento de sócios de empresas não se justifica nem nos casos de empresas autênticas</a:t>
            </a:r>
          </a:p>
          <a:p>
            <a:pPr lvl="0">
              <a:spcBef>
                <a:spcPts val="600"/>
              </a:spcBef>
              <a:defRPr/>
            </a:pPr>
            <a:endParaRPr lang="pt-BR" sz="2200" b="1" kern="0" dirty="0">
              <a:solidFill>
                <a:schemeClr val="tx1">
                  <a:lumMod val="85000"/>
                  <a:lumOff val="15000"/>
                </a:schemeClr>
              </a:solidFill>
            </a:endParaRPr>
          </a:p>
          <a:p>
            <a:pPr lvl="0">
              <a:spcBef>
                <a:spcPts val="600"/>
              </a:spcBef>
              <a:defRPr/>
            </a:pPr>
            <a:r>
              <a:rPr lang="pt-BR" sz="2200" b="1" kern="0" dirty="0">
                <a:solidFill>
                  <a:schemeClr val="tx1">
                    <a:lumMod val="85000"/>
                    <a:lumOff val="15000"/>
                  </a:schemeClr>
                </a:solidFill>
              </a:rPr>
              <a:t>Não faz sentido discutir elevações na alíquota do IRPF antes de resolver o problema da baixa tributação dos rendimentos de sócios de empresas</a:t>
            </a:r>
          </a:p>
          <a:p>
            <a:pPr marL="285750" lvl="0" indent="-285750">
              <a:spcBef>
                <a:spcPts val="600"/>
              </a:spcBef>
              <a:buFont typeface="Wingdings" panose="05000000000000000000" pitchFamily="2" charset="2"/>
              <a:buChar char="§"/>
              <a:defRPr/>
            </a:pPr>
            <a:r>
              <a:rPr lang="pt-BR" sz="2200" kern="0" dirty="0">
                <a:solidFill>
                  <a:schemeClr val="tx1">
                    <a:lumMod val="85000"/>
                    <a:lumOff val="15000"/>
                  </a:schemeClr>
                </a:solidFill>
              </a:rPr>
              <a:t>Afetaria quem já paga imposto, mas não afetaria pessoas de alta renda que estão isentas do IRPF</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Tributação da renda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Tributação da renda do trabalho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25</a:t>
            </a:fld>
            <a:endParaRPr lang="pt-BR" dirty="0"/>
          </a:p>
        </p:txBody>
      </p:sp>
    </p:spTree>
    <p:extLst>
      <p:ext uri="{BB962C8B-B14F-4D97-AF65-F5344CB8AC3E}">
        <p14:creationId xmlns:p14="http://schemas.microsoft.com/office/powerpoint/2010/main" val="3580657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1446550"/>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Tributos sobre a </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Folha de Salários</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26</a:t>
            </a:fld>
            <a:endParaRPr lang="pt-BR" dirty="0"/>
          </a:p>
        </p:txBody>
      </p:sp>
    </p:spTree>
    <p:extLst>
      <p:ext uri="{BB962C8B-B14F-4D97-AF65-F5344CB8AC3E}">
        <p14:creationId xmlns:p14="http://schemas.microsoft.com/office/powerpoint/2010/main" val="32914270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539704"/>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Elevada tributação da folha de salários dificulta a formalização de trabalhadores de baixa renda, com prováveis impactos negativos sobre a produtividade</a:t>
            </a:r>
          </a:p>
          <a:p>
            <a:pPr marL="630238" lvl="1" indent="-342900">
              <a:spcBef>
                <a:spcPts val="300"/>
              </a:spcBef>
              <a:buFont typeface="Arial" panose="020B0604020202020204" pitchFamily="34" charset="0"/>
              <a:buChar char="•"/>
              <a:defRPr/>
            </a:pPr>
            <a:r>
              <a:rPr lang="pt-BR" sz="2200" kern="0" dirty="0">
                <a:solidFill>
                  <a:schemeClr val="tx1">
                    <a:lumMod val="85000"/>
                    <a:lumOff val="15000"/>
                  </a:schemeClr>
                </a:solidFill>
              </a:rPr>
              <a:t>Problema é agravado pela existência de benefícios assistenciais semelhantes aos previdenciários e pela multiplicidade de regimes de contribuição</a:t>
            </a:r>
          </a:p>
          <a:p>
            <a:pPr marL="896938" lvl="2" indent="-257175">
              <a:spcBef>
                <a:spcPts val="600"/>
              </a:spcBef>
              <a:buFont typeface="Calibri" panose="020F0502020204030204" pitchFamily="34" charset="0"/>
              <a:buChar char="-"/>
              <a:defRPr/>
            </a:pPr>
            <a:r>
              <a:rPr lang="pt-BR" sz="2200" kern="0" dirty="0">
                <a:solidFill>
                  <a:prstClr val="black">
                    <a:lumMod val="85000"/>
                    <a:lumOff val="15000"/>
                  </a:prstClr>
                </a:solidFill>
              </a:rPr>
              <a:t>Rural (segurado especial) / SIMPLES / MEI / etc.</a:t>
            </a:r>
          </a:p>
          <a:p>
            <a:pPr marL="715963" lvl="1" indent="-342900">
              <a:spcBef>
                <a:spcPts val="300"/>
              </a:spcBef>
              <a:buFont typeface="Arial" panose="020B0604020202020204" pitchFamily="34" charset="0"/>
              <a:buChar char="•"/>
              <a:defRPr/>
            </a:pPr>
            <a:r>
              <a:rPr lang="pt-BR" sz="2200" kern="0" dirty="0">
                <a:solidFill>
                  <a:schemeClr val="tx1">
                    <a:lumMod val="85000"/>
                    <a:lumOff val="15000"/>
                  </a:schemeClr>
                </a:solidFill>
              </a:rPr>
              <a:t>Possibilidade de arbitragem entre regimes gera distorções </a:t>
            </a:r>
            <a:r>
              <a:rPr lang="pt-BR" sz="2200" kern="0" dirty="0" err="1">
                <a:solidFill>
                  <a:schemeClr val="tx1">
                    <a:lumMod val="85000"/>
                    <a:lumOff val="15000"/>
                  </a:schemeClr>
                </a:solidFill>
              </a:rPr>
              <a:t>alocativas</a:t>
            </a:r>
            <a:endParaRPr lang="pt-BR" sz="2200" kern="0" dirty="0">
              <a:solidFill>
                <a:schemeClr val="tx1">
                  <a:lumMod val="85000"/>
                  <a:lumOff val="15000"/>
                </a:schemeClr>
              </a:solidFill>
            </a:endParaRPr>
          </a:p>
          <a:p>
            <a:pPr marL="285750" lvl="0" indent="-285750">
              <a:spcBef>
                <a:spcPts val="1800"/>
              </a:spcBef>
              <a:buFont typeface="Wingdings" panose="05000000000000000000" pitchFamily="2" charset="2"/>
              <a:buChar char="§"/>
              <a:defRPr/>
            </a:pPr>
            <a:r>
              <a:rPr lang="pt-BR" sz="2200" b="1" kern="0" dirty="0">
                <a:solidFill>
                  <a:schemeClr val="tx1">
                    <a:lumMod val="85000"/>
                    <a:lumOff val="15000"/>
                  </a:schemeClr>
                </a:solidFill>
              </a:rPr>
              <a:t>Contribuição das empresas sobre o valor dos salários que excede o teto do salário de contribuição é um dos principais motivos para a “</a:t>
            </a:r>
            <a:r>
              <a:rPr lang="pt-BR" sz="2200" b="1" kern="0" dirty="0" err="1">
                <a:solidFill>
                  <a:schemeClr val="tx1">
                    <a:lumMod val="85000"/>
                    <a:lumOff val="15000"/>
                  </a:schemeClr>
                </a:solidFill>
              </a:rPr>
              <a:t>pejotização</a:t>
            </a:r>
            <a:r>
              <a:rPr lang="pt-BR" sz="2200" b="1" kern="0" dirty="0">
                <a:solidFill>
                  <a:schemeClr val="tx1">
                    <a:lumMod val="85000"/>
                    <a:lumOff val="15000"/>
                  </a:schemeClr>
                </a:solidFill>
              </a:rPr>
              <a:t>”</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a folha de salários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Distorções</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27</a:t>
            </a:fld>
            <a:endParaRPr lang="pt-BR" dirty="0"/>
          </a:p>
        </p:txBody>
      </p:sp>
    </p:spTree>
    <p:extLst>
      <p:ext uri="{BB962C8B-B14F-4D97-AF65-F5344CB8AC3E}">
        <p14:creationId xmlns:p14="http://schemas.microsoft.com/office/powerpoint/2010/main" val="384512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a folha de salários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Exemplo de incidência para uma empresa padrão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28</a:t>
            </a:fld>
            <a:endParaRPr lang="pt-BR" dirty="0"/>
          </a:p>
        </p:txBody>
      </p:sp>
      <p:pic>
        <p:nvPicPr>
          <p:cNvPr id="6" name="Imagem 5"/>
          <p:cNvPicPr>
            <a:picLocks noChangeAspect="1"/>
          </p:cNvPicPr>
          <p:nvPr/>
        </p:nvPicPr>
        <p:blipFill>
          <a:blip r:embed="rId3"/>
          <a:stretch>
            <a:fillRect/>
          </a:stretch>
        </p:blipFill>
        <p:spPr>
          <a:xfrm>
            <a:off x="336711" y="1987006"/>
            <a:ext cx="7764795" cy="4341481"/>
          </a:xfrm>
          <a:prstGeom prst="rect">
            <a:avLst/>
          </a:prstGeom>
        </p:spPr>
      </p:pic>
    </p:spTree>
    <p:extLst>
      <p:ext uri="{BB962C8B-B14F-4D97-AF65-F5344CB8AC3E}">
        <p14:creationId xmlns:p14="http://schemas.microsoft.com/office/powerpoint/2010/main" val="2719130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1446550"/>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Regimes Simplificados</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de Tributação para </a:t>
            </a:r>
            <a:r>
              <a:rPr lang="pt-BR" sz="4400" b="1" dirty="0" err="1">
                <a:solidFill>
                  <a:srgbClr val="5A8497"/>
                </a:solidFill>
                <a:latin typeface="Arial Narrow" panose="020B0606020202030204" pitchFamily="34" charset="0"/>
              </a:rPr>
              <a:t>MPEs</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29</a:t>
            </a:fld>
            <a:endParaRPr lang="pt-BR" dirty="0"/>
          </a:p>
        </p:txBody>
      </p:sp>
    </p:spTree>
    <p:extLst>
      <p:ext uri="{BB962C8B-B14F-4D97-AF65-F5344CB8AC3E}">
        <p14:creationId xmlns:p14="http://schemas.microsoft.com/office/powerpoint/2010/main" val="1254562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109091"/>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O sistema tributário brasileiro não tem nenhuma das características desejáveis de um bom sistema tributário</a:t>
            </a:r>
          </a:p>
          <a:p>
            <a:pPr lvl="0">
              <a:spcBef>
                <a:spcPts val="1200"/>
              </a:spcBef>
              <a:defRPr/>
            </a:pPr>
            <a:r>
              <a:rPr lang="pt-BR" sz="2200" b="1" kern="0" dirty="0">
                <a:solidFill>
                  <a:schemeClr val="tx1">
                    <a:lumMod val="85000"/>
                    <a:lumOff val="15000"/>
                  </a:schemeClr>
                </a:solidFill>
              </a:rPr>
              <a:t>As consequências das disfuncionalidades de nossa estrutura tributária são de várias ordens:</a:t>
            </a:r>
          </a:p>
          <a:p>
            <a:pPr marL="285750" lvl="0" indent="-285750">
              <a:spcBef>
                <a:spcPts val="600"/>
              </a:spcBef>
              <a:buFont typeface="Wingdings" panose="05000000000000000000" pitchFamily="2" charset="2"/>
              <a:buChar char="§"/>
              <a:defRPr/>
            </a:pPr>
            <a:r>
              <a:rPr lang="pt-BR" sz="2200" b="1" kern="0" dirty="0">
                <a:solidFill>
                  <a:schemeClr val="tx1">
                    <a:lumMod val="85000"/>
                    <a:lumOff val="15000"/>
                  </a:schemeClr>
                </a:solidFill>
              </a:rPr>
              <a:t>Redução da produtividade</a:t>
            </a:r>
            <a:r>
              <a:rPr lang="pt-BR" sz="2200" kern="0" dirty="0">
                <a:solidFill>
                  <a:schemeClr val="tx1">
                    <a:lumMod val="85000"/>
                    <a:lumOff val="15000"/>
                  </a:schemeClr>
                </a:solidFill>
              </a:rPr>
              <a:t> e da competitividade</a:t>
            </a: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Distorções na forma de organização da produção</a:t>
            </a: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Trabalho improdutivo</a:t>
            </a: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Insegurança jurídica (afeta o investimento)</a:t>
            </a: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Aumento do custo do investimento</a:t>
            </a:r>
          </a:p>
          <a:p>
            <a:pPr marL="285750" lvl="0" indent="-285750">
              <a:spcBef>
                <a:spcPts val="600"/>
              </a:spcBef>
              <a:buFont typeface="Wingdings" panose="05000000000000000000" pitchFamily="2" charset="2"/>
              <a:buChar char="§"/>
              <a:defRPr/>
            </a:pPr>
            <a:r>
              <a:rPr lang="pt-BR" sz="2200" b="1" kern="0" dirty="0">
                <a:solidFill>
                  <a:schemeClr val="tx1">
                    <a:lumMod val="85000"/>
                    <a:lumOff val="15000"/>
                  </a:schemeClr>
                </a:solidFill>
              </a:rPr>
              <a:t>Distorções distributivas</a:t>
            </a:r>
            <a:endParaRPr lang="pt-BR" sz="2200" kern="0" dirty="0">
              <a:solidFill>
                <a:schemeClr val="tx1">
                  <a:lumMod val="85000"/>
                  <a:lumOff val="15000"/>
                </a:schemeClr>
              </a:solidFill>
            </a:endParaRP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Situações equivalentes são tributadas de forma distinta</a:t>
            </a:r>
          </a:p>
          <a:p>
            <a:pPr marL="742950" lvl="1" indent="-285750">
              <a:spcBef>
                <a:spcPts val="300"/>
              </a:spcBef>
              <a:buFont typeface="Wingdings" panose="05000000000000000000" pitchFamily="2" charset="2"/>
              <a:buChar char="§"/>
              <a:defRPr/>
            </a:pPr>
            <a:r>
              <a:rPr lang="pt-BR" sz="2200" kern="0" dirty="0">
                <a:solidFill>
                  <a:schemeClr val="tx1">
                    <a:lumMod val="85000"/>
                    <a:lumOff val="15000"/>
                  </a:schemeClr>
                </a:solidFill>
              </a:rPr>
              <a:t>Pessoas de alta renda são pouco tributadas</a:t>
            </a:r>
          </a:p>
          <a:p>
            <a:pPr marL="285750" lvl="0" indent="-285750">
              <a:spcBef>
                <a:spcPts val="600"/>
              </a:spcBef>
              <a:buFont typeface="Wingdings" panose="05000000000000000000" pitchFamily="2" charset="2"/>
              <a:buChar char="§"/>
              <a:defRPr/>
            </a:pPr>
            <a:r>
              <a:rPr lang="pt-BR" sz="2200" b="1" kern="0" dirty="0">
                <a:solidFill>
                  <a:schemeClr val="tx1">
                    <a:lumMod val="85000"/>
                    <a:lumOff val="15000"/>
                  </a:schemeClr>
                </a:solidFill>
              </a:rPr>
              <a:t>Falta de transparência</a:t>
            </a:r>
            <a:r>
              <a:rPr lang="pt-BR" sz="2200" kern="0" dirty="0">
                <a:solidFill>
                  <a:schemeClr val="tx1">
                    <a:lumMod val="85000"/>
                    <a:lumOff val="15000"/>
                  </a:schemeClr>
                </a:solidFill>
              </a:rPr>
              <a:t>, prejudicando a responsabilidade política</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Introdução</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Disfunções do sistema tributário brasileiro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3</a:t>
            </a:fld>
            <a:endParaRPr lang="pt-BR" dirty="0"/>
          </a:p>
        </p:txBody>
      </p:sp>
    </p:spTree>
    <p:extLst>
      <p:ext uri="{BB962C8B-B14F-4D97-AF65-F5344CB8AC3E}">
        <p14:creationId xmlns:p14="http://schemas.microsoft.com/office/powerpoint/2010/main" val="4292785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370701"/>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Brasil possui dois regimes simplificados de tributação para pequenos negócios, com limites extremamente elevados</a:t>
            </a:r>
          </a:p>
          <a:p>
            <a:pPr marL="715963" lvl="1" indent="-342900">
              <a:spcBef>
                <a:spcPts val="300"/>
              </a:spcBef>
              <a:buFont typeface="Arial" panose="020B0604020202020204" pitchFamily="34" charset="0"/>
              <a:buChar char="•"/>
              <a:defRPr/>
            </a:pPr>
            <a:r>
              <a:rPr lang="pt-BR" sz="2200" kern="0" dirty="0">
                <a:solidFill>
                  <a:schemeClr val="tx1">
                    <a:lumMod val="85000"/>
                    <a:lumOff val="15000"/>
                  </a:schemeClr>
                </a:solidFill>
              </a:rPr>
              <a:t>Lucro Presumido (receita anual &lt; R$ 78 milhões)</a:t>
            </a:r>
          </a:p>
          <a:p>
            <a:pPr marL="715963" lvl="1" indent="-342900">
              <a:spcBef>
                <a:spcPts val="300"/>
              </a:spcBef>
              <a:buFont typeface="Arial" panose="020B0604020202020204" pitchFamily="34" charset="0"/>
              <a:buChar char="•"/>
              <a:defRPr/>
            </a:pPr>
            <a:r>
              <a:rPr lang="pt-BR" sz="2200" kern="0" dirty="0">
                <a:solidFill>
                  <a:schemeClr val="tx1">
                    <a:lumMod val="85000"/>
                    <a:lumOff val="15000"/>
                  </a:schemeClr>
                </a:solidFill>
              </a:rPr>
              <a:t>SIMPLES (receita anual &lt; R$ 3,6 milhões)</a:t>
            </a:r>
          </a:p>
          <a:p>
            <a:pPr marL="285750" indent="-285750">
              <a:spcBef>
                <a:spcPts val="900"/>
              </a:spcBef>
              <a:buFont typeface="Wingdings" panose="05000000000000000000" pitchFamily="2" charset="2"/>
              <a:buChar char="§"/>
              <a:defRPr/>
            </a:pPr>
            <a:r>
              <a:rPr lang="pt-BR" sz="2200" b="1" kern="0" dirty="0">
                <a:solidFill>
                  <a:prstClr val="black">
                    <a:lumMod val="85000"/>
                    <a:lumOff val="15000"/>
                  </a:prstClr>
                </a:solidFill>
              </a:rPr>
              <a:t>Impactos distributivos injustificáveis</a:t>
            </a:r>
          </a:p>
          <a:p>
            <a:pPr marL="715963" lvl="1" indent="-342900">
              <a:buFont typeface="Arial" panose="020B0604020202020204" pitchFamily="34" charset="0"/>
              <a:buChar char="•"/>
              <a:defRPr/>
            </a:pPr>
            <a:r>
              <a:rPr lang="pt-BR" sz="2200" kern="0" dirty="0">
                <a:solidFill>
                  <a:prstClr val="black">
                    <a:lumMod val="85000"/>
                    <a:lumOff val="15000"/>
                  </a:prstClr>
                </a:solidFill>
              </a:rPr>
              <a:t>Tributação dos sócios muito inferior à do trabalho formal</a:t>
            </a:r>
          </a:p>
          <a:p>
            <a:pPr marL="715963" lvl="1" indent="-342900">
              <a:buFont typeface="Arial" panose="020B0604020202020204" pitchFamily="34" charset="0"/>
              <a:buChar char="•"/>
              <a:defRPr/>
            </a:pPr>
            <a:r>
              <a:rPr lang="pt-BR" sz="2200" kern="0" dirty="0">
                <a:solidFill>
                  <a:prstClr val="black">
                    <a:lumMod val="85000"/>
                    <a:lumOff val="15000"/>
                  </a:prstClr>
                </a:solidFill>
              </a:rPr>
              <a:t>Favorecimento de negócios com altas margens</a:t>
            </a:r>
          </a:p>
          <a:p>
            <a:pPr marL="285750" lvl="0" indent="-285750">
              <a:spcBef>
                <a:spcPts val="900"/>
              </a:spcBef>
              <a:buFont typeface="Wingdings" panose="05000000000000000000" pitchFamily="2" charset="2"/>
              <a:buChar char="§"/>
              <a:defRPr/>
            </a:pPr>
            <a:r>
              <a:rPr lang="pt-BR" sz="2200" b="1" kern="0" dirty="0">
                <a:solidFill>
                  <a:schemeClr val="tx1">
                    <a:lumMod val="85000"/>
                    <a:lumOff val="15000"/>
                  </a:schemeClr>
                </a:solidFill>
              </a:rPr>
              <a:t>Impactos negativos sobre produtividade</a:t>
            </a:r>
          </a:p>
          <a:p>
            <a:pPr marL="715963" lvl="1" indent="-342900">
              <a:buFont typeface="Arial" panose="020B0604020202020204" pitchFamily="34" charset="0"/>
              <a:buChar char="•"/>
              <a:defRPr/>
            </a:pPr>
            <a:r>
              <a:rPr lang="pt-BR" sz="2200" kern="0" dirty="0">
                <a:solidFill>
                  <a:schemeClr val="tx1">
                    <a:lumMod val="85000"/>
                    <a:lumOff val="15000"/>
                  </a:schemeClr>
                </a:solidFill>
              </a:rPr>
              <a:t>Indução a formas de organização ineficientes</a:t>
            </a:r>
          </a:p>
          <a:p>
            <a:pPr marL="715963" lvl="1" indent="-342900">
              <a:buFont typeface="Arial" panose="020B0604020202020204" pitchFamily="34" charset="0"/>
              <a:buChar char="•"/>
              <a:defRPr/>
            </a:pPr>
            <a:r>
              <a:rPr lang="pt-BR" sz="2200" kern="0" dirty="0">
                <a:solidFill>
                  <a:schemeClr val="tx1">
                    <a:lumMod val="85000"/>
                    <a:lumOff val="15000"/>
                  </a:schemeClr>
                </a:solidFill>
              </a:rPr>
              <a:t>Manutenção de pequenos negócios improdutivos</a:t>
            </a:r>
          </a:p>
          <a:p>
            <a:pPr marL="715963" lvl="1" indent="-342900">
              <a:buFont typeface="Arial" panose="020B0604020202020204" pitchFamily="34" charset="0"/>
              <a:buChar char="•"/>
              <a:defRPr/>
            </a:pPr>
            <a:r>
              <a:rPr lang="pt-BR" sz="2200" kern="0" dirty="0">
                <a:solidFill>
                  <a:schemeClr val="tx1">
                    <a:lumMod val="85000"/>
                    <a:lumOff val="15000"/>
                  </a:schemeClr>
                </a:solidFill>
              </a:rPr>
              <a:t>Estímulo a que negócios permaneçam pequenos</a:t>
            </a:r>
          </a:p>
          <a:p>
            <a:pPr marL="715963" lvl="1" indent="-342900">
              <a:buFont typeface="Arial" panose="020B0604020202020204" pitchFamily="34" charset="0"/>
              <a:buChar char="•"/>
              <a:defRPr/>
            </a:pPr>
            <a:r>
              <a:rPr lang="pt-BR" sz="2200" kern="0" dirty="0">
                <a:solidFill>
                  <a:schemeClr val="tx1">
                    <a:lumMod val="85000"/>
                    <a:lumOff val="15000"/>
                  </a:schemeClr>
                </a:solidFill>
              </a:rPr>
              <a:t>Baixo (ou nulo) impacto sobre formalização</a:t>
            </a:r>
          </a:p>
          <a:p>
            <a:pPr lvl="0">
              <a:spcBef>
                <a:spcPts val="1200"/>
              </a:spcBef>
              <a:defRPr/>
            </a:pPr>
            <a:r>
              <a:rPr lang="pt-BR" sz="2200" kern="0" dirty="0">
                <a:solidFill>
                  <a:schemeClr val="tx1">
                    <a:lumMod val="85000"/>
                    <a:lumOff val="15000"/>
                  </a:schemeClr>
                </a:solidFill>
              </a:rPr>
              <a:t>Há razões para que pequenos negócios tenham tributação simplificada, mas modelo brasileiro gera muitas distorções</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Regimes simplificados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Distorções</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30</a:t>
            </a:fld>
            <a:endParaRPr lang="pt-BR" dirty="0"/>
          </a:p>
        </p:txBody>
      </p:sp>
    </p:spTree>
    <p:extLst>
      <p:ext uri="{BB962C8B-B14F-4D97-AF65-F5344CB8AC3E}">
        <p14:creationId xmlns:p14="http://schemas.microsoft.com/office/powerpoint/2010/main" val="1178724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Regimes simplificados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Exemplo de impacto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31</a:t>
            </a:fld>
            <a:endParaRPr lang="pt-BR" dirty="0"/>
          </a:p>
        </p:txBody>
      </p:sp>
      <p:pic>
        <p:nvPicPr>
          <p:cNvPr id="6" name="Imagem 5"/>
          <p:cNvPicPr>
            <a:picLocks noChangeAspect="1"/>
          </p:cNvPicPr>
          <p:nvPr/>
        </p:nvPicPr>
        <p:blipFill>
          <a:blip r:embed="rId3"/>
          <a:stretch>
            <a:fillRect/>
          </a:stretch>
        </p:blipFill>
        <p:spPr>
          <a:xfrm>
            <a:off x="182906" y="1590836"/>
            <a:ext cx="8026772" cy="4813380"/>
          </a:xfrm>
          <a:prstGeom prst="rect">
            <a:avLst/>
          </a:prstGeom>
        </p:spPr>
      </p:pic>
      <p:sp>
        <p:nvSpPr>
          <p:cNvPr id="3" name="Elipse 2"/>
          <p:cNvSpPr/>
          <p:nvPr/>
        </p:nvSpPr>
        <p:spPr>
          <a:xfrm>
            <a:off x="4392250" y="3493478"/>
            <a:ext cx="828431" cy="226646"/>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Elipse 7"/>
          <p:cNvSpPr/>
          <p:nvPr/>
        </p:nvSpPr>
        <p:spPr>
          <a:xfrm>
            <a:off x="4368807" y="4587630"/>
            <a:ext cx="828431" cy="226646"/>
          </a:xfrm>
          <a:prstGeom prst="ellipse">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Elipse 8"/>
          <p:cNvSpPr/>
          <p:nvPr/>
        </p:nvSpPr>
        <p:spPr>
          <a:xfrm>
            <a:off x="4396162" y="5255841"/>
            <a:ext cx="828431" cy="2266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Elipse 9"/>
          <p:cNvSpPr/>
          <p:nvPr/>
        </p:nvSpPr>
        <p:spPr>
          <a:xfrm>
            <a:off x="5916249" y="5259751"/>
            <a:ext cx="828431" cy="2266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Elipse 10"/>
          <p:cNvSpPr/>
          <p:nvPr/>
        </p:nvSpPr>
        <p:spPr>
          <a:xfrm>
            <a:off x="7194068" y="5263660"/>
            <a:ext cx="828431" cy="22664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98452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1446550"/>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Considerações</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Finais</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32</a:t>
            </a:fld>
            <a:endParaRPr lang="pt-BR" dirty="0"/>
          </a:p>
        </p:txBody>
      </p:sp>
    </p:spTree>
    <p:extLst>
      <p:ext uri="{BB962C8B-B14F-4D97-AF65-F5344CB8AC3E}">
        <p14:creationId xmlns:p14="http://schemas.microsoft.com/office/powerpoint/2010/main" val="2041033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024452"/>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Correções das distorções na tributação dos bens e serviços são a agenda mais importante do ponto de vista do aumento da produtividade e da redução do custo de conformidade</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Há um quase-consenso sobre a necessidade de migrar para um modelo do tipo IVA</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Mudanças pontuais são positivas, mas resolvem apenas parte dos problemas da tributação de bens e serviços</a:t>
            </a:r>
          </a:p>
          <a:p>
            <a:pPr marL="539750" lvl="1" indent="-252413">
              <a:spcBef>
                <a:spcPts val="300"/>
              </a:spcBef>
              <a:buFont typeface="Arial" panose="020B0604020202020204" pitchFamily="34" charset="0"/>
              <a:buChar char="•"/>
              <a:defRPr/>
            </a:pPr>
            <a:r>
              <a:rPr lang="pt-BR" sz="2200" kern="0" dirty="0">
                <a:solidFill>
                  <a:prstClr val="black">
                    <a:lumMod val="85000"/>
                    <a:lumOff val="15000"/>
                  </a:prstClr>
                </a:solidFill>
              </a:rPr>
              <a:t>Custo político de mudanças pontuais pode ser quase tão elevado quanto o de uma reforma mais ampla</a:t>
            </a:r>
          </a:p>
          <a:p>
            <a:pPr indent="-169862">
              <a:spcBef>
                <a:spcPts val="300"/>
              </a:spcBef>
              <a:defRPr/>
            </a:pPr>
            <a:endParaRPr lang="pt-BR" sz="2200" kern="0" dirty="0">
              <a:solidFill>
                <a:prstClr val="black">
                  <a:lumMod val="85000"/>
                  <a:lumOff val="15000"/>
                </a:prstClr>
              </a:solidFill>
            </a:endParaRPr>
          </a:p>
          <a:p>
            <a:pPr indent="-169862">
              <a:spcBef>
                <a:spcPts val="300"/>
              </a:spcBef>
              <a:defRPr/>
            </a:pPr>
            <a:r>
              <a:rPr lang="pt-BR" sz="2200" kern="0" dirty="0">
                <a:solidFill>
                  <a:prstClr val="black">
                    <a:lumMod val="85000"/>
                    <a:lumOff val="15000"/>
                  </a:prstClr>
                </a:solidFill>
              </a:rPr>
              <a:t>O Centro de Cidadania Fiscal possui uma proposta de migração para um modelo de tributação do tipo IVA com transição longa tanto para os contribuintes quanto para as mudanças na repartição federativa das receitas</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Considerações finais</a:t>
            </a:r>
            <a:br>
              <a:rPr lang="pt-BR" sz="2800" b="1" dirty="0">
                <a:solidFill>
                  <a:srgbClr val="5A8497"/>
                </a:solidFill>
                <a:latin typeface="Arial Narrow" panose="020B0606020202030204" pitchFamily="34" charset="0"/>
              </a:rPr>
            </a:br>
            <a:endParaRPr lang="pt-BR" sz="2800" b="1" dirty="0">
              <a:solidFill>
                <a:schemeClr val="bg2">
                  <a:lumMod val="75000"/>
                </a:schemeClr>
              </a:solidFill>
              <a:latin typeface="Arial Narrow" panose="020B0606020202030204" pitchFamily="34" charset="0"/>
            </a:endParaRP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33</a:t>
            </a:fld>
            <a:endParaRPr lang="pt-BR" dirty="0"/>
          </a:p>
        </p:txBody>
      </p:sp>
    </p:spTree>
    <p:extLst>
      <p:ext uri="{BB962C8B-B14F-4D97-AF65-F5344CB8AC3E}">
        <p14:creationId xmlns:p14="http://schemas.microsoft.com/office/powerpoint/2010/main" val="2130208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101397"/>
          </a:xfrm>
          <a:prstGeom prst="rect">
            <a:avLst/>
          </a:prstGeom>
          <a:noFill/>
        </p:spPr>
        <p:txBody>
          <a:bodyPr wrap="square" rtlCol="0">
            <a:spAutoFit/>
          </a:bodyPr>
          <a:lstStyle/>
          <a:p>
            <a:pPr lvl="0">
              <a:spcBef>
                <a:spcPts val="1200"/>
              </a:spcBef>
              <a:defRPr/>
            </a:pPr>
            <a:r>
              <a:rPr lang="pt-BR" sz="2200" b="1" kern="0" dirty="0">
                <a:solidFill>
                  <a:schemeClr val="tx1">
                    <a:lumMod val="85000"/>
                    <a:lumOff val="15000"/>
                  </a:schemeClr>
                </a:solidFill>
              </a:rPr>
              <a:t>Há espaço para aumentar a progressividade da tributação no Brasil, mas é preciso ter cuidado</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Demonizar a tributação do consumo ou defender a seletividade não são boas soluções</a:t>
            </a:r>
          </a:p>
          <a:p>
            <a:pPr marL="539750" lvl="1" indent="-252413">
              <a:spcBef>
                <a:spcPts val="300"/>
              </a:spcBef>
              <a:buFont typeface="Arial" panose="020B0604020202020204" pitchFamily="34" charset="0"/>
              <a:buChar char="•"/>
              <a:defRPr/>
            </a:pPr>
            <a:r>
              <a:rPr lang="pt-BR" sz="2200" kern="0" dirty="0">
                <a:solidFill>
                  <a:prstClr val="black">
                    <a:lumMod val="85000"/>
                    <a:lumOff val="15000"/>
                  </a:prstClr>
                </a:solidFill>
              </a:rPr>
              <a:t>A redução da contribuição sobre a folha de trabalhadores de baixa renda é, provavelmente, uma melhor opção que a redução de tributos sobre o consumo</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Aumentar a tributação dos rendimentos do capital pode ter impactos negativos sobre o crescimento</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É necessário rever os regimes simplificados de tributação</a:t>
            </a:r>
          </a:p>
          <a:p>
            <a:pPr marL="265113" indent="-265113">
              <a:spcBef>
                <a:spcPts val="300"/>
              </a:spcBef>
              <a:buFont typeface="Arial" panose="020B0604020202020204" pitchFamily="34" charset="0"/>
              <a:buChar char="•"/>
              <a:defRPr/>
            </a:pPr>
            <a:r>
              <a:rPr lang="pt-BR" sz="2200" kern="0" dirty="0">
                <a:solidFill>
                  <a:prstClr val="black">
                    <a:lumMod val="85000"/>
                    <a:lumOff val="15000"/>
                  </a:prstClr>
                </a:solidFill>
              </a:rPr>
              <a:t>Dá para aumentar a tributação sobre heranças (mas há limites)</a:t>
            </a:r>
          </a:p>
          <a:p>
            <a:pPr indent="-169862">
              <a:spcBef>
                <a:spcPts val="300"/>
              </a:spcBef>
              <a:defRPr/>
            </a:pPr>
            <a:endParaRPr lang="pt-BR" sz="2200" kern="0" dirty="0">
              <a:solidFill>
                <a:prstClr val="black">
                  <a:lumMod val="85000"/>
                  <a:lumOff val="15000"/>
                </a:prstClr>
              </a:solidFill>
            </a:endParaRPr>
          </a:p>
          <a:p>
            <a:pPr indent="-169862">
              <a:spcBef>
                <a:spcPts val="300"/>
              </a:spcBef>
              <a:defRPr/>
            </a:pPr>
            <a:r>
              <a:rPr lang="pt-BR" sz="2200" b="1" kern="0" dirty="0">
                <a:solidFill>
                  <a:prstClr val="black">
                    <a:lumMod val="85000"/>
                    <a:lumOff val="15000"/>
                  </a:prstClr>
                </a:solidFill>
              </a:rPr>
              <a:t>O gasto público é mais eficiente que a tributação como instrumento de distribuição de renda</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Considerações finais</a:t>
            </a:r>
            <a:br>
              <a:rPr lang="pt-BR" sz="2800" b="1" dirty="0">
                <a:solidFill>
                  <a:srgbClr val="5A8497"/>
                </a:solidFill>
                <a:latin typeface="Arial Narrow" panose="020B0606020202030204" pitchFamily="34" charset="0"/>
              </a:rPr>
            </a:br>
            <a:endParaRPr lang="pt-BR" sz="2800" b="1" dirty="0">
              <a:solidFill>
                <a:schemeClr val="bg2">
                  <a:lumMod val="75000"/>
                </a:schemeClr>
              </a:solidFill>
              <a:latin typeface="Arial Narrow" panose="020B0606020202030204" pitchFamily="34" charset="0"/>
            </a:endParaRP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34</a:t>
            </a:fld>
            <a:endParaRPr lang="pt-BR" dirty="0"/>
          </a:p>
        </p:txBody>
      </p:sp>
    </p:spTree>
    <p:extLst>
      <p:ext uri="{BB962C8B-B14F-4D97-AF65-F5344CB8AC3E}">
        <p14:creationId xmlns:p14="http://schemas.microsoft.com/office/powerpoint/2010/main" val="235476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769441"/>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Obrigado</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35</a:t>
            </a:fld>
            <a:endParaRPr lang="pt-BR" dirty="0"/>
          </a:p>
        </p:txBody>
      </p:sp>
      <p:sp>
        <p:nvSpPr>
          <p:cNvPr id="2" name="CaixaDeTexto 1"/>
          <p:cNvSpPr txBox="1"/>
          <p:nvPr/>
        </p:nvSpPr>
        <p:spPr>
          <a:xfrm>
            <a:off x="2060038" y="3204308"/>
            <a:ext cx="4103175" cy="1815882"/>
          </a:xfrm>
          <a:prstGeom prst="rect">
            <a:avLst/>
          </a:prstGeom>
          <a:noFill/>
        </p:spPr>
        <p:txBody>
          <a:bodyPr wrap="none" rtlCol="0">
            <a:spAutoFit/>
          </a:bodyPr>
          <a:lstStyle/>
          <a:p>
            <a:pPr algn="ctr"/>
            <a:r>
              <a:rPr lang="pt-BR" sz="2800" dirty="0">
                <a:hlinkClick r:id="rId3"/>
              </a:rPr>
              <a:t>appy@ccif.com.br</a:t>
            </a:r>
            <a:endParaRPr lang="pt-BR" sz="2800" dirty="0"/>
          </a:p>
          <a:p>
            <a:pPr algn="ctr"/>
            <a:endParaRPr lang="pt-BR" sz="2800" dirty="0"/>
          </a:p>
          <a:p>
            <a:pPr algn="ctr"/>
            <a:r>
              <a:rPr lang="pt-BR" sz="2800" dirty="0"/>
              <a:t>Centro de Cidadania Fiscal</a:t>
            </a:r>
            <a:br>
              <a:rPr lang="pt-BR" sz="2800" dirty="0"/>
            </a:br>
            <a:r>
              <a:rPr lang="pt-BR" sz="2800" dirty="0"/>
              <a:t>Tel. (11) 2305.2630</a:t>
            </a:r>
          </a:p>
        </p:txBody>
      </p:sp>
    </p:spTree>
    <p:extLst>
      <p:ext uri="{BB962C8B-B14F-4D97-AF65-F5344CB8AC3E}">
        <p14:creationId xmlns:p14="http://schemas.microsoft.com/office/powerpoint/2010/main" val="30866313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2123658"/>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Anexo</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Detalhamento da Proposta do</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Centro de Cidadania Fiscal</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36</a:t>
            </a:fld>
            <a:endParaRPr lang="pt-BR" dirty="0"/>
          </a:p>
        </p:txBody>
      </p:sp>
    </p:spTree>
    <p:extLst>
      <p:ext uri="{BB962C8B-B14F-4D97-AF65-F5344CB8AC3E}">
        <p14:creationId xmlns:p14="http://schemas.microsoft.com/office/powerpoint/2010/main" val="31588572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39237" y="1515499"/>
            <a:ext cx="7999070" cy="1692771"/>
          </a:xfrm>
          <a:prstGeom prst="rect">
            <a:avLst/>
          </a:prstGeom>
          <a:noFill/>
        </p:spPr>
        <p:txBody>
          <a:bodyPr wrap="square" rtlCol="0">
            <a:spAutoFit/>
          </a:bodyPr>
          <a:lstStyle/>
          <a:p>
            <a:pPr>
              <a:spcBef>
                <a:spcPts val="1200"/>
              </a:spcBef>
              <a:defRPr/>
            </a:pPr>
            <a:r>
              <a:rPr lang="pt-BR" sz="2600" kern="0" dirty="0">
                <a:solidFill>
                  <a:schemeClr val="tx1">
                    <a:lumMod val="85000"/>
                    <a:lumOff val="15000"/>
                  </a:schemeClr>
                </a:solidFill>
              </a:rPr>
              <a:t>Dada a dificuldade de reformar o sistema atual, o </a:t>
            </a:r>
            <a:r>
              <a:rPr lang="pt-BR" sz="2600" kern="0" dirty="0" err="1">
                <a:solidFill>
                  <a:schemeClr val="tx1">
                    <a:lumMod val="85000"/>
                    <a:lumOff val="15000"/>
                  </a:schemeClr>
                </a:solidFill>
              </a:rPr>
              <a:t>CCiF</a:t>
            </a:r>
            <a:r>
              <a:rPr lang="pt-BR" sz="2600" kern="0" dirty="0">
                <a:solidFill>
                  <a:schemeClr val="tx1">
                    <a:lumMod val="85000"/>
                    <a:lumOff val="15000"/>
                  </a:schemeClr>
                </a:solidFill>
              </a:rPr>
              <a:t> propõe, como contribuição para a discussão, a criação de um novo imposto (no modelo IVA), que substituiria progressivamente os cinco tributos existentes</a:t>
            </a:r>
            <a:endParaRPr lang="pt-BR" sz="2300" kern="0" dirty="0">
              <a:solidFill>
                <a:prstClr val="black">
                  <a:lumMod val="85000"/>
                  <a:lumOff val="15000"/>
                </a:prstClr>
              </a:solidFill>
            </a:endParaRPr>
          </a:p>
        </p:txBody>
      </p:sp>
      <p:sp>
        <p:nvSpPr>
          <p:cNvPr id="5" name="CaixaDeTexto 4"/>
          <p:cNvSpPr txBox="1"/>
          <p:nvPr/>
        </p:nvSpPr>
        <p:spPr>
          <a:xfrm>
            <a:off x="391585" y="158144"/>
            <a:ext cx="7609415" cy="1077218"/>
          </a:xfrm>
          <a:prstGeom prst="rect">
            <a:avLst/>
          </a:prstGeom>
          <a:noFill/>
        </p:spPr>
        <p:txBody>
          <a:bodyPr wrap="square" rtlCol="0">
            <a:spAutoFit/>
          </a:bodyPr>
          <a:lstStyle/>
          <a:p>
            <a:pPr algn="r"/>
            <a:r>
              <a:rPr lang="pt-BR" sz="3600" b="1" dirty="0">
                <a:solidFill>
                  <a:srgbClr val="5A8497"/>
                </a:solidFill>
                <a:latin typeface="Arial Narrow" panose="020B0606020202030204" pitchFamily="34" charset="0"/>
              </a:rPr>
              <a:t>Proposta </a:t>
            </a:r>
            <a:r>
              <a:rPr lang="pt-BR" sz="3600" b="1" dirty="0" err="1">
                <a:solidFill>
                  <a:srgbClr val="5A8497"/>
                </a:solidFill>
                <a:latin typeface="Arial Narrow" panose="020B0606020202030204" pitchFamily="34" charset="0"/>
              </a:rPr>
              <a:t>CCiF</a:t>
            </a:r>
            <a:br>
              <a:rPr lang="pt-BR" sz="36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Introdução</a:t>
            </a:r>
            <a:endParaRPr lang="pt-BR" sz="36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37</a:t>
            </a:fld>
            <a:endParaRPr lang="pt-BR" dirty="0"/>
          </a:p>
        </p:txBody>
      </p:sp>
      <p:sp>
        <p:nvSpPr>
          <p:cNvPr id="10" name="Seta para a Direita 9"/>
          <p:cNvSpPr/>
          <p:nvPr/>
        </p:nvSpPr>
        <p:spPr>
          <a:xfrm>
            <a:off x="4157232" y="3889074"/>
            <a:ext cx="744962" cy="461665"/>
          </a:xfrm>
          <a:prstGeom prst="rightArrow">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pt-BR"/>
          </a:p>
        </p:txBody>
      </p:sp>
      <p:sp>
        <p:nvSpPr>
          <p:cNvPr id="19" name="CaixaDeTexto 18"/>
          <p:cNvSpPr txBox="1"/>
          <p:nvPr/>
        </p:nvSpPr>
        <p:spPr>
          <a:xfrm>
            <a:off x="526210" y="3889074"/>
            <a:ext cx="3432391" cy="461665"/>
          </a:xfrm>
          <a:prstGeom prst="rect">
            <a:avLst/>
          </a:prstGeom>
          <a:solidFill>
            <a:schemeClr val="bg1">
              <a:lumMod val="95000"/>
            </a:schemeClr>
          </a:solidFill>
        </p:spPr>
        <p:txBody>
          <a:bodyPr wrap="square" rtlCol="0">
            <a:spAutoFit/>
          </a:bodyPr>
          <a:lstStyle/>
          <a:p>
            <a:r>
              <a:rPr lang="pt-BR" sz="2400" b="1" dirty="0">
                <a:solidFill>
                  <a:schemeClr val="tx1">
                    <a:lumMod val="85000"/>
                    <a:lumOff val="15000"/>
                  </a:schemeClr>
                </a:solidFill>
              </a:rPr>
              <a:t>PIS/</a:t>
            </a:r>
            <a:r>
              <a:rPr lang="pt-BR" sz="2400" b="1" dirty="0" err="1">
                <a:solidFill>
                  <a:schemeClr val="tx1">
                    <a:lumMod val="85000"/>
                    <a:lumOff val="15000"/>
                  </a:schemeClr>
                </a:solidFill>
              </a:rPr>
              <a:t>Cofins</a:t>
            </a:r>
            <a:r>
              <a:rPr lang="pt-BR" sz="2400" b="1" dirty="0">
                <a:solidFill>
                  <a:schemeClr val="tx1">
                    <a:lumMod val="85000"/>
                    <a:lumOff val="15000"/>
                  </a:schemeClr>
                </a:solidFill>
              </a:rPr>
              <a:t>/IPI/ICMS/ISS</a:t>
            </a:r>
          </a:p>
        </p:txBody>
      </p:sp>
      <p:sp>
        <p:nvSpPr>
          <p:cNvPr id="20" name="CaixaDeTexto 19"/>
          <p:cNvSpPr txBox="1"/>
          <p:nvPr/>
        </p:nvSpPr>
        <p:spPr>
          <a:xfrm>
            <a:off x="5100825" y="3672142"/>
            <a:ext cx="2779228" cy="830997"/>
          </a:xfrm>
          <a:prstGeom prst="rect">
            <a:avLst/>
          </a:prstGeom>
          <a:solidFill>
            <a:schemeClr val="bg1">
              <a:lumMod val="95000"/>
            </a:schemeClr>
          </a:solidFill>
        </p:spPr>
        <p:txBody>
          <a:bodyPr wrap="square" rtlCol="0">
            <a:spAutoFit/>
          </a:bodyPr>
          <a:lstStyle/>
          <a:p>
            <a:r>
              <a:rPr lang="pt-BR" sz="2400" b="1" dirty="0">
                <a:solidFill>
                  <a:schemeClr val="tx1">
                    <a:lumMod val="85000"/>
                    <a:lumOff val="15000"/>
                  </a:schemeClr>
                </a:solidFill>
              </a:rPr>
              <a:t>Imposto sobre Bens  e Serviços (IBS)</a:t>
            </a:r>
          </a:p>
        </p:txBody>
      </p:sp>
      <p:sp>
        <p:nvSpPr>
          <p:cNvPr id="12" name="CaixaDeTexto 11"/>
          <p:cNvSpPr txBox="1"/>
          <p:nvPr/>
        </p:nvSpPr>
        <p:spPr>
          <a:xfrm>
            <a:off x="344990" y="5127076"/>
            <a:ext cx="7999070" cy="1292662"/>
          </a:xfrm>
          <a:prstGeom prst="rect">
            <a:avLst/>
          </a:prstGeom>
          <a:noFill/>
        </p:spPr>
        <p:txBody>
          <a:bodyPr wrap="square" rtlCol="0">
            <a:spAutoFit/>
          </a:bodyPr>
          <a:lstStyle/>
          <a:p>
            <a:pPr>
              <a:spcBef>
                <a:spcPts val="1200"/>
              </a:spcBef>
              <a:defRPr/>
            </a:pPr>
            <a:r>
              <a:rPr lang="pt-BR" sz="2600" kern="0" dirty="0">
                <a:solidFill>
                  <a:schemeClr val="tx1">
                    <a:lumMod val="85000"/>
                    <a:lumOff val="15000"/>
                  </a:schemeClr>
                </a:solidFill>
              </a:rPr>
              <a:t>O modelo seria complementado por um imposto seletivo, federal, com incidência monofásica sobre bens e serviços com externalidades negativas (como fumo ou bebidas)</a:t>
            </a:r>
            <a:endParaRPr lang="pt-BR" sz="2300" kern="0" dirty="0">
              <a:solidFill>
                <a:prstClr val="black">
                  <a:lumMod val="85000"/>
                  <a:lumOff val="15000"/>
                </a:prstClr>
              </a:solidFill>
            </a:endParaRPr>
          </a:p>
        </p:txBody>
      </p:sp>
    </p:spTree>
    <p:extLst>
      <p:ext uri="{BB962C8B-B14F-4D97-AF65-F5344CB8AC3E}">
        <p14:creationId xmlns:p14="http://schemas.microsoft.com/office/powerpoint/2010/main" val="3535712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1585" y="1534148"/>
            <a:ext cx="7844790" cy="5216813"/>
          </a:xfrm>
          <a:prstGeom prst="rect">
            <a:avLst/>
          </a:prstGeom>
          <a:noFill/>
        </p:spPr>
        <p:txBody>
          <a:bodyPr wrap="square" rtlCol="0">
            <a:spAutoFit/>
          </a:bodyPr>
          <a:lstStyle/>
          <a:p>
            <a:pPr marL="285750" lvl="0" indent="-285750">
              <a:spcBef>
                <a:spcPts val="300"/>
              </a:spcBef>
              <a:buFont typeface="Wingdings" panose="05000000000000000000" pitchFamily="2" charset="2"/>
              <a:buChar char="§"/>
              <a:defRPr/>
            </a:pPr>
            <a:r>
              <a:rPr lang="pt-BR" sz="2800" kern="0" dirty="0">
                <a:solidFill>
                  <a:prstClr val="black">
                    <a:lumMod val="85000"/>
                    <a:lumOff val="15000"/>
                  </a:prstClr>
                </a:solidFill>
              </a:rPr>
              <a:t>Propõe-se que a transição dos tributos atuais para o IBS seja feita em um prazo longo, para permitir um ajuste suave ao novo modelo</a:t>
            </a:r>
          </a:p>
          <a:p>
            <a:pPr marL="715963" lvl="0" indent="-352425">
              <a:spcBef>
                <a:spcPts val="600"/>
              </a:spcBef>
              <a:buFont typeface="Calibri" panose="020F0502020204030204" pitchFamily="34" charset="0"/>
              <a:buChar char="-"/>
              <a:defRPr/>
            </a:pPr>
            <a:r>
              <a:rPr lang="pt-BR" sz="2400" kern="0" dirty="0">
                <a:solidFill>
                  <a:prstClr val="black">
                    <a:lumMod val="85000"/>
                    <a:lumOff val="15000"/>
                  </a:prstClr>
                </a:solidFill>
              </a:rPr>
              <a:t>Benefícios fiscais (que poderiam ser convalidados)</a:t>
            </a:r>
          </a:p>
          <a:p>
            <a:pPr marL="715963" lvl="0" indent="-352425">
              <a:spcBef>
                <a:spcPts val="600"/>
              </a:spcBef>
              <a:buFont typeface="Calibri" panose="020F0502020204030204" pitchFamily="34" charset="0"/>
              <a:buChar char="-"/>
              <a:defRPr/>
            </a:pPr>
            <a:r>
              <a:rPr lang="pt-BR" sz="2400" kern="0" dirty="0">
                <a:solidFill>
                  <a:prstClr val="black">
                    <a:lumMod val="85000"/>
                    <a:lumOff val="15000"/>
                  </a:prstClr>
                </a:solidFill>
              </a:rPr>
              <a:t>Preços relativos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A transição seria feita através da elevação progressiva da alíquota do IBS e redução progressiva das alíquotas dos tributos atuais</a:t>
            </a:r>
          </a:p>
          <a:p>
            <a:pPr marL="715963" lvl="0" indent="-352425">
              <a:spcBef>
                <a:spcPts val="600"/>
              </a:spcBef>
              <a:buFont typeface="Calibri" panose="020F0502020204030204" pitchFamily="34" charset="0"/>
              <a:buChar char="-"/>
              <a:defRPr/>
            </a:pPr>
            <a:r>
              <a:rPr lang="pt-BR" sz="2400" kern="0" dirty="0">
                <a:solidFill>
                  <a:prstClr val="black">
                    <a:lumMod val="85000"/>
                    <a:lumOff val="15000"/>
                  </a:prstClr>
                </a:solidFill>
              </a:rPr>
              <a:t>O modelo proposto permite fazer a transição mantendo a carga tributária constante</a:t>
            </a:r>
          </a:p>
          <a:p>
            <a:pPr marL="715963" lvl="0" indent="-352425">
              <a:spcBef>
                <a:spcPts val="600"/>
              </a:spcBef>
              <a:buFont typeface="Calibri" panose="020F0502020204030204" pitchFamily="34" charset="0"/>
              <a:buChar char="-"/>
              <a:defRPr/>
            </a:pPr>
            <a:r>
              <a:rPr lang="pt-BR" sz="2400" kern="0" dirty="0">
                <a:solidFill>
                  <a:prstClr val="black">
                    <a:lumMod val="85000"/>
                    <a:lumOff val="15000"/>
                  </a:prstClr>
                </a:solidFill>
              </a:rPr>
              <a:t>Ao final, os tributos atuais seriam extintos</a:t>
            </a:r>
          </a:p>
        </p:txBody>
      </p:sp>
      <p:sp>
        <p:nvSpPr>
          <p:cNvPr id="5" name="CaixaDeTexto 4"/>
          <p:cNvSpPr txBox="1"/>
          <p:nvPr/>
        </p:nvSpPr>
        <p:spPr>
          <a:xfrm>
            <a:off x="391585" y="158144"/>
            <a:ext cx="7609415" cy="1077218"/>
          </a:xfrm>
          <a:prstGeom prst="rect">
            <a:avLst/>
          </a:prstGeom>
          <a:noFill/>
        </p:spPr>
        <p:txBody>
          <a:bodyPr wrap="square" rtlCol="0">
            <a:spAutoFit/>
          </a:bodyPr>
          <a:lstStyle/>
          <a:p>
            <a:pPr algn="r"/>
            <a:r>
              <a:rPr lang="pt-BR" sz="3600" b="1" dirty="0">
                <a:solidFill>
                  <a:srgbClr val="5A8497"/>
                </a:solidFill>
                <a:latin typeface="Arial Narrow" panose="020B0606020202030204" pitchFamily="34" charset="0"/>
              </a:rPr>
              <a:t>Proposta </a:t>
            </a:r>
            <a:r>
              <a:rPr lang="pt-BR" sz="3600" b="1" dirty="0" err="1">
                <a:solidFill>
                  <a:srgbClr val="5A8497"/>
                </a:solidFill>
                <a:latin typeface="Arial Narrow" panose="020B0606020202030204" pitchFamily="34" charset="0"/>
              </a:rPr>
              <a:t>CCiF</a:t>
            </a:r>
            <a:br>
              <a:rPr lang="pt-BR" sz="36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Transição</a:t>
            </a:r>
            <a:endParaRPr lang="pt-BR" sz="36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38</a:t>
            </a:fld>
            <a:endParaRPr lang="pt-BR" dirty="0"/>
          </a:p>
        </p:txBody>
      </p:sp>
    </p:spTree>
    <p:extLst>
      <p:ext uri="{BB962C8B-B14F-4D97-AF65-F5344CB8AC3E}">
        <p14:creationId xmlns:p14="http://schemas.microsoft.com/office/powerpoint/2010/main" val="19224339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Sugestão para a transição</a:t>
            </a:r>
          </a:p>
        </p:txBody>
      </p:sp>
      <p:sp>
        <p:nvSpPr>
          <p:cNvPr id="11"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39</a:t>
            </a:fld>
            <a:endParaRPr lang="pt-BR" dirty="0"/>
          </a:p>
        </p:txBody>
      </p:sp>
      <p:pic>
        <p:nvPicPr>
          <p:cNvPr id="2" name="Imagem 1"/>
          <p:cNvPicPr>
            <a:picLocks noChangeAspect="1"/>
          </p:cNvPicPr>
          <p:nvPr/>
        </p:nvPicPr>
        <p:blipFill>
          <a:blip r:embed="rId4"/>
          <a:stretch>
            <a:fillRect/>
          </a:stretch>
        </p:blipFill>
        <p:spPr>
          <a:xfrm>
            <a:off x="229304" y="1682919"/>
            <a:ext cx="7871405" cy="4613654"/>
          </a:xfrm>
          <a:prstGeom prst="rect">
            <a:avLst/>
          </a:prstGeom>
        </p:spPr>
      </p:pic>
    </p:spTree>
    <p:extLst>
      <p:ext uri="{BB962C8B-B14F-4D97-AF65-F5344CB8AC3E}">
        <p14:creationId xmlns:p14="http://schemas.microsoft.com/office/powerpoint/2010/main" val="924615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34565"/>
            <a:ext cx="7609415" cy="2123658"/>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Problemas Gerais:</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Litigiosidade e</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Custo de Conformidade</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a:t>
            </a:fld>
            <a:endParaRPr lang="pt-BR" dirty="0"/>
          </a:p>
        </p:txBody>
      </p:sp>
    </p:spTree>
    <p:extLst>
      <p:ext uri="{BB962C8B-B14F-4D97-AF65-F5344CB8AC3E}">
        <p14:creationId xmlns:p14="http://schemas.microsoft.com/office/powerpoint/2010/main" val="27037609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1585" y="1484313"/>
            <a:ext cx="7920000" cy="4755148"/>
          </a:xfrm>
          <a:prstGeom prst="rect">
            <a:avLst/>
          </a:prstGeom>
          <a:noFill/>
        </p:spPr>
        <p:txBody>
          <a:bodyPr wrap="square" rtlCol="0">
            <a:spAutoFit/>
          </a:bodyPr>
          <a:lstStyle/>
          <a:p>
            <a:pPr>
              <a:spcBef>
                <a:spcPts val="1200"/>
              </a:spcBef>
              <a:defRPr/>
            </a:pPr>
            <a:r>
              <a:rPr lang="pt-BR" sz="3200" b="1" kern="0" dirty="0">
                <a:solidFill>
                  <a:schemeClr val="tx1">
                    <a:lumMod val="85000"/>
                    <a:lumOff val="15000"/>
                  </a:schemeClr>
                </a:solidFill>
              </a:rPr>
              <a:t>Principais características do IBS </a:t>
            </a:r>
          </a:p>
          <a:p>
            <a:pPr marL="285750" indent="-285750">
              <a:spcBef>
                <a:spcPts val="1800"/>
              </a:spcBef>
              <a:buFont typeface="Wingdings" panose="05000000000000000000" pitchFamily="2" charset="2"/>
              <a:buChar char="§"/>
              <a:defRPr/>
            </a:pPr>
            <a:r>
              <a:rPr lang="pt-BR" sz="2800" kern="0" dirty="0">
                <a:solidFill>
                  <a:prstClr val="black">
                    <a:lumMod val="85000"/>
                    <a:lumOff val="15000"/>
                  </a:prstClr>
                </a:solidFill>
              </a:rPr>
              <a:t>Base ampla de bens e serviços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Desoneração completa das exportações e investimentos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Crédito financeiro (nexo empresarial - conceito do IRPJ ou mais amplo)</a:t>
            </a:r>
          </a:p>
          <a:p>
            <a:pPr marL="285750" indent="-285750">
              <a:spcBef>
                <a:spcPts val="1800"/>
              </a:spcBef>
              <a:buFont typeface="Wingdings" panose="05000000000000000000" pitchFamily="2" charset="2"/>
              <a:buChar char="§"/>
              <a:defRPr/>
            </a:pPr>
            <a:r>
              <a:rPr lang="pt-BR" sz="2800" kern="0" dirty="0">
                <a:solidFill>
                  <a:prstClr val="black">
                    <a:lumMod val="85000"/>
                    <a:lumOff val="15000"/>
                  </a:prstClr>
                </a:solidFill>
              </a:rPr>
              <a:t>Ressarcimento tempestivo de créditos</a:t>
            </a:r>
          </a:p>
          <a:p>
            <a:pPr marL="285750" indent="-285750">
              <a:spcBef>
                <a:spcPts val="1800"/>
              </a:spcBef>
              <a:buFont typeface="Wingdings" panose="05000000000000000000" pitchFamily="2" charset="2"/>
              <a:buChar char="§"/>
              <a:defRPr/>
            </a:pPr>
            <a:r>
              <a:rPr lang="pt-BR" sz="2800" kern="0" dirty="0">
                <a:solidFill>
                  <a:prstClr val="black">
                    <a:lumMod val="85000"/>
                    <a:lumOff val="15000"/>
                  </a:prstClr>
                </a:solidFill>
              </a:rPr>
              <a:t>Incidência sobre o preço líquido de tributos</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Características gerais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40</a:t>
            </a:fld>
            <a:endParaRPr lang="pt-BR" dirty="0"/>
          </a:p>
        </p:txBody>
      </p:sp>
    </p:spTree>
    <p:extLst>
      <p:ext uri="{BB962C8B-B14F-4D97-AF65-F5344CB8AC3E}">
        <p14:creationId xmlns:p14="http://schemas.microsoft.com/office/powerpoint/2010/main" val="8509403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4578176"/>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O </a:t>
            </a:r>
            <a:r>
              <a:rPr lang="pt-BR" sz="2800" kern="0" dirty="0" err="1">
                <a:solidFill>
                  <a:prstClr val="black">
                    <a:lumMod val="85000"/>
                    <a:lumOff val="15000"/>
                  </a:prstClr>
                </a:solidFill>
              </a:rPr>
              <a:t>CCiF</a:t>
            </a:r>
            <a:r>
              <a:rPr lang="pt-BR" sz="2800" kern="0" dirty="0">
                <a:solidFill>
                  <a:prstClr val="black">
                    <a:lumMod val="85000"/>
                    <a:lumOff val="15000"/>
                  </a:prstClr>
                </a:solidFill>
              </a:rPr>
              <a:t> entende que o IBS deveria ter apenas uma alíquota, a exemplo dos melhores </a:t>
            </a:r>
            <a:r>
              <a:rPr lang="pt-BR" sz="2800" kern="0" dirty="0" err="1">
                <a:solidFill>
                  <a:prstClr val="black">
                    <a:lumMod val="85000"/>
                    <a:lumOff val="15000"/>
                  </a:prstClr>
                </a:solidFill>
              </a:rPr>
              <a:t>IVAs</a:t>
            </a:r>
            <a:r>
              <a:rPr lang="pt-BR" sz="2800" kern="0" dirty="0">
                <a:solidFill>
                  <a:prstClr val="black">
                    <a:lumMod val="85000"/>
                    <a:lumOff val="15000"/>
                  </a:prstClr>
                </a:solidFill>
              </a:rPr>
              <a:t> do mundo</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No entanto, para que a discussão sobre alíquotas e isenções não contamine a mudança de modelo, propõe-se que seja feita em um segundo momento</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A discussão sobre eventuais regimes especiais também deveria ser feita em um segundo momento</a:t>
            </a:r>
          </a:p>
          <a:p>
            <a:pPr marL="1173163" lvl="1" indent="-352425">
              <a:spcBef>
                <a:spcPts val="300"/>
              </a:spcBef>
              <a:buFont typeface="Calibri" panose="020F0502020204030204" pitchFamily="34" charset="0"/>
              <a:buChar char="-"/>
              <a:defRPr/>
            </a:pPr>
            <a:r>
              <a:rPr lang="pt-BR" sz="2400" kern="0" dirty="0">
                <a:solidFill>
                  <a:prstClr val="black">
                    <a:lumMod val="85000"/>
                    <a:lumOff val="15000"/>
                  </a:prstClr>
                </a:solidFill>
              </a:rPr>
              <a:t>Exemplo: substituição tributária</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Único requisito: manutenção da carga tributária</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Características gerais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41</a:t>
            </a:fld>
            <a:endParaRPr lang="pt-BR" dirty="0"/>
          </a:p>
        </p:txBody>
      </p:sp>
    </p:spTree>
    <p:extLst>
      <p:ext uri="{BB962C8B-B14F-4D97-AF65-F5344CB8AC3E}">
        <p14:creationId xmlns:p14="http://schemas.microsoft.com/office/powerpoint/2010/main" val="40018152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3908762"/>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O objetivo do IBS deve ser o de arrecadar</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Outros objetivos de políticas públicas podem ser alcançados de forma mais eficiente através de outros instrumentos (como recursos orçamentários)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Sociais (e.g. desoneração da cesta básica)</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Regionais (e.g. Zona Franca de Manaus)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Setoriais</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Características gerais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42</a:t>
            </a:fld>
            <a:endParaRPr lang="pt-BR" dirty="0"/>
          </a:p>
        </p:txBody>
      </p:sp>
    </p:spTree>
    <p:extLst>
      <p:ext uri="{BB962C8B-B14F-4D97-AF65-F5344CB8AC3E}">
        <p14:creationId xmlns:p14="http://schemas.microsoft.com/office/powerpoint/2010/main" val="1120337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5078313"/>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Os Estados teriam autonomia na fixação da alíquota estadual do IBS </a:t>
            </a:r>
            <a:r>
              <a:rPr lang="pt-BR" sz="2600" kern="0" dirty="0">
                <a:solidFill>
                  <a:prstClr val="black">
                    <a:lumMod val="85000"/>
                    <a:lumOff val="15000"/>
                  </a:prstClr>
                </a:solidFill>
              </a:rPr>
              <a:t>(após o período de teste)</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Alíquota poderia ser fixada acima ou abaixo da alíquota de referência (que é a que garante a manutenção da receita do conjunto dos Estados)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Vendas interestaduais: alíquota do destino</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Distribuição da receita, após transição, seria proporcional ao consumo (princípio do destino)</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Como a arrecadação do IBS é centralizada, a distribuição seria feita com base na arrecadação local ajustada pelas transações interestaduais </a:t>
            </a:r>
            <a:endParaRPr lang="pt-BR" sz="2800" kern="0" dirty="0">
              <a:solidFill>
                <a:prstClr val="black">
                  <a:lumMod val="85000"/>
                  <a:lumOff val="15000"/>
                </a:prstClr>
              </a:solidFill>
            </a:endParaRP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Estados e Municípios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43</a:t>
            </a:fld>
            <a:endParaRPr lang="pt-BR" dirty="0"/>
          </a:p>
        </p:txBody>
      </p:sp>
    </p:spTree>
    <p:extLst>
      <p:ext uri="{BB962C8B-B14F-4D97-AF65-F5344CB8AC3E}">
        <p14:creationId xmlns:p14="http://schemas.microsoft.com/office/powerpoint/2010/main" val="13229447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2246769"/>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Municípios: duas alternativas: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Participação na receita estadual do IBS </a:t>
            </a:r>
            <a:r>
              <a:rPr lang="pt-BR" sz="2400" kern="0" dirty="0">
                <a:solidFill>
                  <a:prstClr val="black">
                    <a:lumMod val="85000"/>
                    <a:lumOff val="15000"/>
                  </a:prstClr>
                </a:solidFill>
              </a:rPr>
              <a:t>(alíquota para o conjunto dos municípios do Estado)</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Incidência apenas nas vendas a consumidor final, com alíquota própria</a:t>
            </a:r>
            <a:endParaRPr lang="pt-BR" sz="2800" kern="0" dirty="0">
              <a:solidFill>
                <a:prstClr val="black">
                  <a:lumMod val="85000"/>
                  <a:lumOff val="15000"/>
                </a:prstClr>
              </a:solidFill>
            </a:endParaRP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Estados e Municípios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44</a:t>
            </a:fld>
            <a:endParaRPr lang="pt-BR" dirty="0"/>
          </a:p>
        </p:txBody>
      </p:sp>
      <p:pic>
        <p:nvPicPr>
          <p:cNvPr id="2" name="Imagem 1"/>
          <p:cNvPicPr>
            <a:picLocks noChangeAspect="1"/>
          </p:cNvPicPr>
          <p:nvPr/>
        </p:nvPicPr>
        <p:blipFill>
          <a:blip r:embed="rId4"/>
          <a:stretch>
            <a:fillRect/>
          </a:stretch>
        </p:blipFill>
        <p:spPr>
          <a:xfrm>
            <a:off x="469762" y="4084269"/>
            <a:ext cx="7509752" cy="2212107"/>
          </a:xfrm>
          <a:prstGeom prst="rect">
            <a:avLst/>
          </a:prstGeom>
        </p:spPr>
      </p:pic>
    </p:spTree>
    <p:extLst>
      <p:ext uri="{BB962C8B-B14F-4D97-AF65-F5344CB8AC3E}">
        <p14:creationId xmlns:p14="http://schemas.microsoft.com/office/powerpoint/2010/main" val="2287718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4462760"/>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Transição garantiria manutenção da receita dos Estados e Municípios nos primeiros anos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Convergência para distribuição da receita pelo princípio do destino seria longa (40 anos)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Diferencial de alíquota em relação à alíquota de referência: distribuição imediata pelo destino</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Modelo dispensa compensação de perdas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Negociação política provavelmente exigirá reforço da Política de Desenvolvimento Regional</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Estados e Municípios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45</a:t>
            </a:fld>
            <a:endParaRPr lang="pt-BR" dirty="0"/>
          </a:p>
        </p:txBody>
      </p:sp>
    </p:spTree>
    <p:extLst>
      <p:ext uri="{BB962C8B-B14F-4D97-AF65-F5344CB8AC3E}">
        <p14:creationId xmlns:p14="http://schemas.microsoft.com/office/powerpoint/2010/main" val="26637313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5363007"/>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Alíquota do IBS (percebida pelo contribuinte) seria soma de várias alíquotas:</a:t>
            </a:r>
          </a:p>
          <a:p>
            <a:pPr marL="715963" lvl="0" indent="-352425">
              <a:spcBef>
                <a:spcPts val="300"/>
              </a:spcBef>
              <a:buFont typeface="Calibri" panose="020F0502020204030204" pitchFamily="34" charset="0"/>
              <a:buChar char="-"/>
              <a:defRPr/>
            </a:pPr>
            <a:r>
              <a:rPr lang="pt-BR" sz="2600" b="1" kern="0" dirty="0">
                <a:solidFill>
                  <a:prstClr val="black">
                    <a:lumMod val="85000"/>
                    <a:lumOff val="15000"/>
                  </a:prstClr>
                </a:solidFill>
              </a:rPr>
              <a:t>Federais</a:t>
            </a:r>
            <a:r>
              <a:rPr lang="pt-BR" sz="2600" kern="0" dirty="0">
                <a:solidFill>
                  <a:prstClr val="black">
                    <a:lumMod val="85000"/>
                    <a:lumOff val="15000"/>
                  </a:prstClr>
                </a:solidFill>
              </a:rPr>
              <a:t>, correspondentes às destinações atuais (PIS, </a:t>
            </a:r>
            <a:r>
              <a:rPr lang="pt-BR" sz="2600" kern="0" dirty="0" err="1">
                <a:solidFill>
                  <a:prstClr val="black">
                    <a:lumMod val="85000"/>
                    <a:lumOff val="15000"/>
                  </a:prstClr>
                </a:solidFill>
              </a:rPr>
              <a:t>Cofins</a:t>
            </a:r>
            <a:r>
              <a:rPr lang="pt-BR" sz="2600" kern="0" dirty="0">
                <a:solidFill>
                  <a:prstClr val="black">
                    <a:lumMod val="85000"/>
                    <a:lumOff val="15000"/>
                  </a:prstClr>
                </a:solidFill>
              </a:rPr>
              <a:t>, IPI União, IPI FPE, IPI FPM, IPI FPEX)</a:t>
            </a:r>
          </a:p>
          <a:p>
            <a:pPr marL="715963" lvl="0" indent="-352425">
              <a:spcBef>
                <a:spcPts val="300"/>
              </a:spcBef>
              <a:buFont typeface="Calibri" panose="020F0502020204030204" pitchFamily="34" charset="0"/>
              <a:buChar char="-"/>
              <a:defRPr/>
            </a:pPr>
            <a:r>
              <a:rPr lang="pt-BR" sz="2600" b="1" kern="0" dirty="0">
                <a:solidFill>
                  <a:prstClr val="black">
                    <a:lumMod val="85000"/>
                    <a:lumOff val="15000"/>
                  </a:prstClr>
                </a:solidFill>
              </a:rPr>
              <a:t>Estadual</a:t>
            </a:r>
            <a:r>
              <a:rPr lang="pt-BR" sz="2600" kern="0" dirty="0">
                <a:solidFill>
                  <a:prstClr val="black">
                    <a:lumMod val="85000"/>
                    <a:lumOff val="15000"/>
                  </a:prstClr>
                </a:solidFill>
              </a:rPr>
              <a:t> (parcela estadual do ICMS)</a:t>
            </a:r>
          </a:p>
          <a:p>
            <a:pPr marL="715963" lvl="0" indent="-352425">
              <a:spcBef>
                <a:spcPts val="300"/>
              </a:spcBef>
              <a:buFont typeface="Calibri" panose="020F0502020204030204" pitchFamily="34" charset="0"/>
              <a:buChar char="-"/>
              <a:defRPr/>
            </a:pPr>
            <a:r>
              <a:rPr lang="pt-BR" sz="2600" b="1" kern="0" dirty="0">
                <a:solidFill>
                  <a:prstClr val="black">
                    <a:lumMod val="85000"/>
                    <a:lumOff val="15000"/>
                  </a:prstClr>
                </a:solidFill>
              </a:rPr>
              <a:t>Municipal</a:t>
            </a:r>
            <a:r>
              <a:rPr lang="pt-BR" sz="2600" kern="0" dirty="0">
                <a:solidFill>
                  <a:prstClr val="black">
                    <a:lumMod val="85000"/>
                    <a:lumOff val="15000"/>
                  </a:prstClr>
                </a:solidFill>
              </a:rPr>
              <a:t> (por Estado) correspondente à atual cota-parte ICMS e, eventualmente, ao ISS</a:t>
            </a:r>
          </a:p>
          <a:p>
            <a:pPr marL="715963" lvl="0" indent="-352425">
              <a:spcBef>
                <a:spcPts val="300"/>
              </a:spcBef>
              <a:buFont typeface="Calibri" panose="020F0502020204030204" pitchFamily="34" charset="0"/>
              <a:buChar char="-"/>
              <a:defRPr/>
            </a:pPr>
            <a:r>
              <a:rPr lang="pt-BR" sz="2600" kern="0" dirty="0">
                <a:solidFill>
                  <a:prstClr val="black">
                    <a:lumMod val="85000"/>
                    <a:lumOff val="15000"/>
                  </a:prstClr>
                </a:solidFill>
              </a:rPr>
              <a:t>Eventualmente alíquota municipal nas vendas a consumidores finais</a:t>
            </a:r>
          </a:p>
          <a:p>
            <a:pPr marL="285750" indent="-285750">
              <a:spcBef>
                <a:spcPts val="1200"/>
              </a:spcBef>
              <a:buFont typeface="Wingdings" panose="05000000000000000000" pitchFamily="2" charset="2"/>
              <a:buChar char="§"/>
              <a:defRPr/>
            </a:pPr>
            <a:r>
              <a:rPr lang="pt-BR" sz="2800" kern="0" dirty="0">
                <a:solidFill>
                  <a:prstClr val="black">
                    <a:lumMod val="85000"/>
                    <a:lumOff val="15000"/>
                  </a:prstClr>
                </a:solidFill>
              </a:rPr>
              <a:t>Distribuição da receita com base nas alíquotas e não como porcentagens fixas da arrecadação total</a:t>
            </a:r>
          </a:p>
          <a:p>
            <a:pPr marL="715963" lvl="0" indent="-352425">
              <a:spcBef>
                <a:spcPts val="300"/>
              </a:spcBef>
              <a:buFont typeface="Calibri" panose="020F0502020204030204" pitchFamily="34" charset="0"/>
              <a:buChar char="-"/>
              <a:defRPr/>
            </a:pPr>
            <a:r>
              <a:rPr lang="pt-BR" sz="2600" kern="0" dirty="0">
                <a:solidFill>
                  <a:prstClr val="black">
                    <a:lumMod val="85000"/>
                    <a:lumOff val="15000"/>
                  </a:prstClr>
                </a:solidFill>
              </a:rPr>
              <a:t>Modelo reduz muito a rigidez orçamentária</a:t>
            </a:r>
            <a:endParaRPr lang="pt-BR" sz="2800" kern="0" dirty="0">
              <a:solidFill>
                <a:prstClr val="black">
                  <a:lumMod val="85000"/>
                  <a:lumOff val="15000"/>
                </a:prstClr>
              </a:solidFill>
            </a:endParaRP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Alíquota e distribuição da receita</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46</a:t>
            </a:fld>
            <a:endParaRPr lang="pt-BR" dirty="0"/>
          </a:p>
        </p:txBody>
      </p:sp>
    </p:spTree>
    <p:extLst>
      <p:ext uri="{BB962C8B-B14F-4D97-AF65-F5344CB8AC3E}">
        <p14:creationId xmlns:p14="http://schemas.microsoft.com/office/powerpoint/2010/main" val="36074411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4770537"/>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Legislação e regulamento: nacional</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Fiscalização: coordenada e uniformizada entre os Estados e a União (e talvez os municípios)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O modelo de atuação será discutido com os fiscos das três esferas de governo</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Contencioso administrativo</a:t>
            </a:r>
          </a:p>
          <a:p>
            <a:pPr marL="914400" lvl="1" indent="-457200">
              <a:spcBef>
                <a:spcPts val="600"/>
              </a:spcBef>
              <a:buFont typeface="Calibri" panose="020F0502020204030204" pitchFamily="34" charset="0"/>
              <a:buChar char="-"/>
              <a:defRPr/>
            </a:pPr>
            <a:r>
              <a:rPr lang="pt-BR" sz="2600" kern="0" dirty="0">
                <a:solidFill>
                  <a:prstClr val="black">
                    <a:lumMod val="85000"/>
                    <a:lumOff val="15000"/>
                  </a:prstClr>
                </a:solidFill>
              </a:rPr>
              <a:t>Primeira instância: estadual</a:t>
            </a:r>
          </a:p>
          <a:p>
            <a:pPr marL="914400" lvl="1" indent="-457200">
              <a:spcBef>
                <a:spcPts val="600"/>
              </a:spcBef>
              <a:buFont typeface="Calibri" panose="020F0502020204030204" pitchFamily="34" charset="0"/>
              <a:buChar char="-"/>
              <a:defRPr/>
            </a:pPr>
            <a:r>
              <a:rPr lang="pt-BR" sz="2600" kern="0" dirty="0">
                <a:solidFill>
                  <a:prstClr val="black">
                    <a:lumMod val="85000"/>
                    <a:lumOff val="15000"/>
                  </a:prstClr>
                </a:solidFill>
              </a:rPr>
              <a:t>Segunda instância (harmonizadora): nacional</a:t>
            </a:r>
          </a:p>
          <a:p>
            <a:pPr marL="285750" indent="-285750">
              <a:spcBef>
                <a:spcPts val="1800"/>
              </a:spcBef>
              <a:buFont typeface="Wingdings" panose="05000000000000000000" pitchFamily="2" charset="2"/>
              <a:buChar char="§"/>
              <a:defRPr/>
            </a:pPr>
            <a:r>
              <a:rPr lang="pt-BR" sz="2800" kern="0" dirty="0">
                <a:solidFill>
                  <a:prstClr val="black">
                    <a:lumMod val="85000"/>
                    <a:lumOff val="15000"/>
                  </a:prstClr>
                </a:solidFill>
              </a:rPr>
              <a:t>Contencioso judicial: federal</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Legislação, Fiscalização e Contencioso</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47</a:t>
            </a:fld>
            <a:endParaRPr lang="pt-BR" dirty="0"/>
          </a:p>
        </p:txBody>
      </p:sp>
    </p:spTree>
    <p:extLst>
      <p:ext uri="{BB962C8B-B14F-4D97-AF65-F5344CB8AC3E}">
        <p14:creationId xmlns:p14="http://schemas.microsoft.com/office/powerpoint/2010/main" val="5952879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3770263"/>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Empresas do SIMPLES teriam duas opções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Manter o regime atual, sem apropriação ou transferência de créditos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Adesão integral ao IBS, com redução da alíquota do SIMPLES correspondente aos cinco tributos substituídos pelo IBS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Para as empresas do lucro presumido seria aplicado o regime normal do IBS</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Interação com o SIMPLES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48</a:t>
            </a:fld>
            <a:endParaRPr lang="pt-BR" dirty="0"/>
          </a:p>
        </p:txBody>
      </p:sp>
    </p:spTree>
    <p:extLst>
      <p:ext uri="{BB962C8B-B14F-4D97-AF65-F5344CB8AC3E}">
        <p14:creationId xmlns:p14="http://schemas.microsoft.com/office/powerpoint/2010/main" val="16093284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4154984"/>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O </a:t>
            </a:r>
            <a:r>
              <a:rPr lang="pt-BR" sz="2800" kern="0" dirty="0" err="1">
                <a:solidFill>
                  <a:prstClr val="black">
                    <a:lumMod val="85000"/>
                    <a:lumOff val="15000"/>
                  </a:prstClr>
                </a:solidFill>
              </a:rPr>
              <a:t>CCiF</a:t>
            </a:r>
            <a:r>
              <a:rPr lang="pt-BR" sz="2800" kern="0" dirty="0">
                <a:solidFill>
                  <a:prstClr val="black">
                    <a:lumMod val="85000"/>
                    <a:lumOff val="15000"/>
                  </a:prstClr>
                </a:solidFill>
              </a:rPr>
              <a:t> está avaliando a possibilidade de cobrança do IBS por regime de caixa, na liquidação financeira das operações comerciais</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Modelo harmoniza fluxos de pagamentos e recebimentos ao pagamento do imposto e viabiliza o ressarcimento automático de créditos acumulados</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Também se está avaliando a possibilidade de lançamento de ofício do imposto devido</a:t>
            </a: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Questões em estudo</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49</a:t>
            </a:fld>
            <a:endParaRPr lang="pt-BR" dirty="0"/>
          </a:p>
        </p:txBody>
      </p:sp>
    </p:spTree>
    <p:extLst>
      <p:ext uri="{BB962C8B-B14F-4D97-AF65-F5344CB8AC3E}">
        <p14:creationId xmlns:p14="http://schemas.microsoft.com/office/powerpoint/2010/main" val="3219264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5293757"/>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Contencioso tributário no Brasil é um dos mais elevados (senão o mais elevado) do mundo</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Matérias em litígio tributário alcançam cerca de R$ 4 trilhões</a:t>
            </a:r>
          </a:p>
          <a:p>
            <a:pPr marL="896938" lvl="2" indent="-257175">
              <a:buFont typeface="Calibri" panose="020F0502020204030204" pitchFamily="34" charset="0"/>
              <a:buChar char="-"/>
              <a:defRPr/>
            </a:pPr>
            <a:r>
              <a:rPr lang="pt-BR" sz="2200" kern="0" dirty="0">
                <a:solidFill>
                  <a:prstClr val="black">
                    <a:lumMod val="85000"/>
                    <a:lumOff val="15000"/>
                  </a:prstClr>
                </a:solidFill>
              </a:rPr>
              <a:t>Parte relevante deste valor deve-se a “créditos podres”, que nunca serão recuperados (R$ 1,5 tri a R$ 2 tri)</a:t>
            </a:r>
          </a:p>
          <a:p>
            <a:pPr marL="285750" lvl="0" indent="-285750">
              <a:spcBef>
                <a:spcPts val="900"/>
              </a:spcBef>
              <a:buFont typeface="Wingdings" panose="05000000000000000000" pitchFamily="2" charset="2"/>
              <a:buChar char="§"/>
              <a:defRPr/>
            </a:pPr>
            <a:r>
              <a:rPr lang="pt-BR" sz="2200" b="1" kern="0" dirty="0">
                <a:solidFill>
                  <a:schemeClr val="tx1">
                    <a:lumMod val="85000"/>
                    <a:lumOff val="15000"/>
                  </a:schemeClr>
                </a:solidFill>
              </a:rPr>
              <a:t>Consequências do elevado grau de litígio</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Custo para as empresas e o fisco</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Insegurança jurídica</a:t>
            </a:r>
          </a:p>
          <a:p>
            <a:pPr marL="285750" lvl="0" indent="-285750">
              <a:spcBef>
                <a:spcPts val="900"/>
              </a:spcBef>
              <a:buFont typeface="Wingdings" panose="05000000000000000000" pitchFamily="2" charset="2"/>
              <a:buChar char="§"/>
              <a:defRPr/>
            </a:pPr>
            <a:r>
              <a:rPr lang="pt-BR" sz="2200" b="1" kern="0" dirty="0">
                <a:solidFill>
                  <a:schemeClr val="tx1">
                    <a:lumMod val="85000"/>
                    <a:lumOff val="15000"/>
                  </a:schemeClr>
                </a:solidFill>
              </a:rPr>
              <a:t>Há vários motivos para o algo grau de litígio tributário no país</a:t>
            </a:r>
          </a:p>
          <a:p>
            <a:pPr marL="630238" lvl="1" indent="-342900">
              <a:spcBef>
                <a:spcPts val="300"/>
              </a:spcBef>
              <a:buFont typeface="Arial" panose="020B0604020202020204" pitchFamily="34" charset="0"/>
              <a:buChar char="•"/>
              <a:defRPr/>
            </a:pPr>
            <a:r>
              <a:rPr lang="pt-BR" sz="2200" kern="0" dirty="0">
                <a:solidFill>
                  <a:schemeClr val="tx1">
                    <a:lumMod val="85000"/>
                    <a:lumOff val="15000"/>
                  </a:schemeClr>
                </a:solidFill>
              </a:rPr>
              <a:t>Complexidade da legislação tributária</a:t>
            </a:r>
          </a:p>
          <a:p>
            <a:pPr marL="630238" lvl="1" indent="-342900">
              <a:spcBef>
                <a:spcPts val="300"/>
              </a:spcBef>
              <a:buFont typeface="Arial" panose="020B0604020202020204" pitchFamily="34" charset="0"/>
              <a:buChar char="•"/>
              <a:defRPr/>
            </a:pPr>
            <a:r>
              <a:rPr lang="pt-BR" sz="2200" kern="0" dirty="0">
                <a:solidFill>
                  <a:schemeClr val="tx1">
                    <a:lumMod val="85000"/>
                    <a:lumOff val="15000"/>
                  </a:schemeClr>
                </a:solidFill>
              </a:rPr>
              <a:t>Excessiva constitucionalização de matérias tributárias</a:t>
            </a:r>
          </a:p>
          <a:p>
            <a:pPr marL="630238" lvl="1" indent="-342900">
              <a:spcBef>
                <a:spcPts val="300"/>
              </a:spcBef>
              <a:buFont typeface="Arial" panose="020B0604020202020204" pitchFamily="34" charset="0"/>
              <a:buChar char="•"/>
              <a:defRPr/>
            </a:pPr>
            <a:r>
              <a:rPr lang="pt-BR" sz="2200" kern="0" dirty="0">
                <a:solidFill>
                  <a:schemeClr val="tx1">
                    <a:lumMod val="85000"/>
                    <a:lumOff val="15000"/>
                  </a:schemeClr>
                </a:solidFill>
              </a:rPr>
              <a:t>Deficiências do processo administrativo tributário</a:t>
            </a:r>
          </a:p>
          <a:p>
            <a:pPr marL="896938" lvl="2" indent="-257175">
              <a:buFont typeface="Calibri" panose="020F0502020204030204" pitchFamily="34" charset="0"/>
              <a:buChar char="-"/>
              <a:defRPr/>
            </a:pPr>
            <a:r>
              <a:rPr lang="pt-BR" sz="2200" kern="0" dirty="0">
                <a:solidFill>
                  <a:prstClr val="black">
                    <a:lumMod val="85000"/>
                    <a:lumOff val="15000"/>
                  </a:prstClr>
                </a:solidFill>
              </a:rPr>
              <a:t>Processo ineficaz de solução de conflitos e de processamento de diferenças de interpretação</a:t>
            </a:r>
            <a:endParaRPr lang="pt-BR" sz="2200" kern="0" dirty="0">
              <a:solidFill>
                <a:schemeClr val="tx1">
                  <a:lumMod val="85000"/>
                  <a:lumOff val="15000"/>
                </a:schemeClr>
              </a:solidFill>
            </a:endParaRP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Litigiosidade</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Problemas no Brasil</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5</a:t>
            </a:fld>
            <a:endParaRPr lang="pt-BR" dirty="0"/>
          </a:p>
        </p:txBody>
      </p:sp>
    </p:spTree>
    <p:extLst>
      <p:ext uri="{BB962C8B-B14F-4D97-AF65-F5344CB8AC3E}">
        <p14:creationId xmlns:p14="http://schemas.microsoft.com/office/powerpoint/2010/main" val="1681355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395288" y="1484313"/>
            <a:ext cx="7844790" cy="5093702"/>
          </a:xfrm>
          <a:prstGeom prst="rect">
            <a:avLst/>
          </a:prstGeom>
          <a:noFill/>
        </p:spPr>
        <p:txBody>
          <a:bodyPr wrap="square" rtlCol="0">
            <a:spAutoFit/>
          </a:bodyPr>
          <a:lstStyle/>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Proposta do </a:t>
            </a:r>
            <a:r>
              <a:rPr lang="pt-BR" sz="2800" kern="0" dirty="0" err="1">
                <a:solidFill>
                  <a:prstClr val="black">
                    <a:lumMod val="85000"/>
                    <a:lumOff val="15000"/>
                  </a:prstClr>
                </a:solidFill>
              </a:rPr>
              <a:t>CCiF</a:t>
            </a:r>
            <a:r>
              <a:rPr lang="pt-BR" sz="2800" kern="0" dirty="0">
                <a:solidFill>
                  <a:prstClr val="black">
                    <a:lumMod val="85000"/>
                    <a:lumOff val="15000"/>
                  </a:prstClr>
                </a:solidFill>
              </a:rPr>
              <a:t> não é um modelo fechado, mas uma contribuição para o debate sobre a reforma tributária</a:t>
            </a:r>
          </a:p>
          <a:p>
            <a:pPr marL="285750" lvl="0" indent="-285750">
              <a:spcBef>
                <a:spcPts val="1800"/>
              </a:spcBef>
              <a:buFont typeface="Wingdings" panose="05000000000000000000" pitchFamily="2" charset="2"/>
              <a:buChar char="§"/>
              <a:defRPr/>
            </a:pPr>
            <a:r>
              <a:rPr lang="pt-BR" sz="2800" kern="0" dirty="0">
                <a:solidFill>
                  <a:prstClr val="black">
                    <a:lumMod val="85000"/>
                    <a:lumOff val="15000"/>
                  </a:prstClr>
                </a:solidFill>
              </a:rPr>
              <a:t>Benefícios da mudança proposta</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Melhoria significativa do ambiente de negócios (redução do custo de </a:t>
            </a:r>
            <a:r>
              <a:rPr lang="pt-BR" sz="2600" i="1" kern="0" dirty="0" err="1">
                <a:solidFill>
                  <a:prstClr val="black">
                    <a:lumMod val="85000"/>
                    <a:lumOff val="15000"/>
                  </a:prstClr>
                </a:solidFill>
              </a:rPr>
              <a:t>compliance</a:t>
            </a:r>
            <a:r>
              <a:rPr lang="pt-BR" sz="2600" kern="0" dirty="0">
                <a:solidFill>
                  <a:prstClr val="black">
                    <a:lumMod val="85000"/>
                    <a:lumOff val="15000"/>
                  </a:prstClr>
                </a:solidFill>
              </a:rPr>
              <a:t> e do contencioso)</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Aumento relevante da produtividade e do PIB potencial</a:t>
            </a:r>
          </a:p>
          <a:p>
            <a:pPr marL="715963" lvl="0" indent="-352425">
              <a:spcBef>
                <a:spcPts val="600"/>
              </a:spcBef>
              <a:buFont typeface="Calibri" panose="020F0502020204030204" pitchFamily="34" charset="0"/>
              <a:buChar char="-"/>
              <a:defRPr/>
            </a:pPr>
            <a:r>
              <a:rPr lang="pt-BR" sz="2600" kern="0" dirty="0">
                <a:solidFill>
                  <a:prstClr val="black">
                    <a:lumMod val="85000"/>
                    <a:lumOff val="15000"/>
                  </a:prstClr>
                </a:solidFill>
              </a:rPr>
              <a:t>Aumento do investimento</a:t>
            </a:r>
          </a:p>
          <a:p>
            <a:pPr marL="1173163" lvl="1" indent="-352425">
              <a:spcBef>
                <a:spcPts val="300"/>
              </a:spcBef>
              <a:buFont typeface="Calibri" panose="020F0502020204030204" pitchFamily="34" charset="0"/>
              <a:buChar char="-"/>
              <a:defRPr/>
            </a:pPr>
            <a:r>
              <a:rPr lang="pt-BR" sz="2400" kern="0" dirty="0">
                <a:solidFill>
                  <a:prstClr val="black">
                    <a:lumMod val="85000"/>
                    <a:lumOff val="15000"/>
                  </a:prstClr>
                </a:solidFill>
              </a:rPr>
              <a:t>Redução do custo</a:t>
            </a:r>
          </a:p>
          <a:p>
            <a:pPr marL="1173163" lvl="1" indent="-352425">
              <a:spcBef>
                <a:spcPts val="300"/>
              </a:spcBef>
              <a:buFont typeface="Calibri" panose="020F0502020204030204" pitchFamily="34" charset="0"/>
              <a:buChar char="-"/>
              <a:defRPr/>
            </a:pPr>
            <a:r>
              <a:rPr lang="pt-BR" sz="2400" kern="0" dirty="0">
                <a:solidFill>
                  <a:prstClr val="black">
                    <a:lumMod val="85000"/>
                    <a:lumOff val="15000"/>
                  </a:prstClr>
                </a:solidFill>
              </a:rPr>
              <a:t>Redução da insegurança jurídica</a:t>
            </a:r>
            <a:endParaRPr lang="pt-BR" sz="2600" kern="0" dirty="0">
              <a:solidFill>
                <a:prstClr val="black">
                  <a:lumMod val="85000"/>
                  <a:lumOff val="15000"/>
                </a:prstClr>
              </a:solidFill>
            </a:endParaRPr>
          </a:p>
        </p:txBody>
      </p:sp>
      <p:sp>
        <p:nvSpPr>
          <p:cNvPr id="5" name="CaixaDeTexto 4"/>
          <p:cNvSpPr txBox="1"/>
          <p:nvPr/>
        </p:nvSpPr>
        <p:spPr>
          <a:xfrm>
            <a:off x="391585" y="114601"/>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Proposta </a:t>
            </a:r>
            <a:r>
              <a:rPr lang="pt-BR" sz="3200" b="1" dirty="0" err="1">
                <a:solidFill>
                  <a:srgbClr val="5A8497"/>
                </a:solidFill>
                <a:latin typeface="Arial Narrow" panose="020B0606020202030204" pitchFamily="34" charset="0"/>
              </a:rPr>
              <a:t>CCiF</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Comentários finais</a:t>
            </a: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50</a:t>
            </a:fld>
            <a:endParaRPr lang="pt-BR" dirty="0"/>
          </a:p>
        </p:txBody>
      </p:sp>
    </p:spTree>
    <p:extLst>
      <p:ext uri="{BB962C8B-B14F-4D97-AF65-F5344CB8AC3E}">
        <p14:creationId xmlns:p14="http://schemas.microsoft.com/office/powerpoint/2010/main" val="2881000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1"/>
            <a:ext cx="9144000" cy="6853678"/>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3924" y="466090"/>
            <a:ext cx="2912883" cy="620626"/>
          </a:xfrm>
          <a:prstGeom prst="rect">
            <a:avLst/>
          </a:prstGeom>
        </p:spPr>
      </p:pic>
      <p:sp>
        <p:nvSpPr>
          <p:cNvPr id="6" name="CaixaDeTexto 5"/>
          <p:cNvSpPr txBox="1"/>
          <p:nvPr/>
        </p:nvSpPr>
        <p:spPr>
          <a:xfrm>
            <a:off x="4802657" y="2457990"/>
            <a:ext cx="4029959" cy="1077218"/>
          </a:xfrm>
          <a:prstGeom prst="rect">
            <a:avLst/>
          </a:prstGeom>
          <a:noFill/>
        </p:spPr>
        <p:txBody>
          <a:bodyPr wrap="square" rtlCol="0">
            <a:spAutoFit/>
          </a:bodyPr>
          <a:lstStyle/>
          <a:p>
            <a:r>
              <a:rPr lang="pt-BR" sz="3200" b="1" dirty="0">
                <a:solidFill>
                  <a:srgbClr val="5A8497"/>
                </a:solidFill>
                <a:latin typeface="Arial Narrow" panose="020B0606020202030204" pitchFamily="34" charset="0"/>
              </a:rPr>
              <a:t>Disfunções do Sistema Tributário Brasileiro</a:t>
            </a:r>
          </a:p>
        </p:txBody>
      </p:sp>
      <p:sp>
        <p:nvSpPr>
          <p:cNvPr id="7" name="CaixaDeTexto 6"/>
          <p:cNvSpPr txBox="1"/>
          <p:nvPr/>
        </p:nvSpPr>
        <p:spPr>
          <a:xfrm>
            <a:off x="4794110" y="5203855"/>
            <a:ext cx="4029959" cy="1077218"/>
          </a:xfrm>
          <a:prstGeom prst="rect">
            <a:avLst/>
          </a:prstGeom>
          <a:noFill/>
        </p:spPr>
        <p:txBody>
          <a:bodyPr wrap="square" rtlCol="0">
            <a:spAutoFit/>
          </a:bodyPr>
          <a:lstStyle/>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a:p>
            <a:endParaRPr lang="pt-BR" sz="1600" b="1" dirty="0">
              <a:solidFill>
                <a:srgbClr val="5A8497"/>
              </a:solidFill>
              <a:latin typeface="Arial Narrow" panose="020B0606020202030204" pitchFamily="34" charset="0"/>
            </a:endParaRPr>
          </a:p>
        </p:txBody>
      </p:sp>
      <p:sp>
        <p:nvSpPr>
          <p:cNvPr id="8" name="CaixaDeTexto 7"/>
          <p:cNvSpPr txBox="1"/>
          <p:nvPr/>
        </p:nvSpPr>
        <p:spPr>
          <a:xfrm>
            <a:off x="4802657" y="4719003"/>
            <a:ext cx="4029959" cy="2062103"/>
          </a:xfrm>
          <a:prstGeom prst="rect">
            <a:avLst/>
          </a:prstGeom>
          <a:noFill/>
        </p:spPr>
        <p:txBody>
          <a:bodyPr wrap="square" rtlCol="0">
            <a:spAutoFit/>
          </a:bodyPr>
          <a:lstStyle/>
          <a:p>
            <a:pPr>
              <a:spcBef>
                <a:spcPts val="600"/>
              </a:spcBef>
            </a:pPr>
            <a:r>
              <a:rPr lang="pt-BR" b="1" dirty="0">
                <a:solidFill>
                  <a:srgbClr val="5A8497"/>
                </a:solidFill>
                <a:latin typeface="Arial Narrow" panose="020B0606020202030204" pitchFamily="34" charset="0"/>
              </a:rPr>
              <a:t>Apresentação para a Comissão de Assuntos Econômicos do Senado Federal</a:t>
            </a:r>
          </a:p>
          <a:p>
            <a:pPr>
              <a:spcBef>
                <a:spcPts val="600"/>
              </a:spcBef>
            </a:pPr>
            <a:endParaRPr lang="pt-BR" dirty="0">
              <a:solidFill>
                <a:srgbClr val="5A8497"/>
              </a:solidFill>
              <a:latin typeface="Arial Narrow" panose="020B0606020202030204" pitchFamily="34" charset="0"/>
            </a:endParaRPr>
          </a:p>
          <a:p>
            <a:pPr>
              <a:spcBef>
                <a:spcPts val="600"/>
              </a:spcBef>
            </a:pPr>
            <a:r>
              <a:rPr lang="pt-BR" dirty="0">
                <a:solidFill>
                  <a:srgbClr val="5A8497"/>
                </a:solidFill>
                <a:latin typeface="Arial Narrow" panose="020B0606020202030204" pitchFamily="34" charset="0"/>
              </a:rPr>
              <a:t>Bernard Appy</a:t>
            </a:r>
          </a:p>
          <a:p>
            <a:pPr>
              <a:spcBef>
                <a:spcPts val="600"/>
              </a:spcBef>
            </a:pPr>
            <a:endParaRPr lang="pt-BR" dirty="0">
              <a:solidFill>
                <a:srgbClr val="5A8497"/>
              </a:solidFill>
              <a:latin typeface="Arial Narrow" panose="020B0606020202030204" pitchFamily="34" charset="0"/>
            </a:endParaRPr>
          </a:p>
          <a:p>
            <a:pPr>
              <a:spcBef>
                <a:spcPts val="600"/>
              </a:spcBef>
            </a:pPr>
            <a:r>
              <a:rPr lang="pt-BR" dirty="0">
                <a:solidFill>
                  <a:srgbClr val="5A8497"/>
                </a:solidFill>
                <a:latin typeface="Arial Narrow" panose="020B0606020202030204" pitchFamily="34" charset="0"/>
              </a:rPr>
              <a:t>Maio de 2017</a:t>
            </a:r>
            <a:endParaRPr lang="pt-BR" sz="2000" b="1" dirty="0">
              <a:solidFill>
                <a:srgbClr val="5A8497"/>
              </a:solidFill>
              <a:latin typeface="Arial Narrow" panose="020B0606020202030204" pitchFamily="34" charset="0"/>
            </a:endParaRPr>
          </a:p>
        </p:txBody>
      </p:sp>
    </p:spTree>
    <p:extLst>
      <p:ext uri="{BB962C8B-B14F-4D97-AF65-F5344CB8AC3E}">
        <p14:creationId xmlns:p14="http://schemas.microsoft.com/office/powerpoint/2010/main" val="2063780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Litigiosidade</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Estimativa do valor do contencioso</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6</a:t>
            </a:fld>
            <a:endParaRPr lang="pt-BR" dirty="0"/>
          </a:p>
        </p:txBody>
      </p:sp>
      <p:pic>
        <p:nvPicPr>
          <p:cNvPr id="6" name="Imagem 5"/>
          <p:cNvPicPr>
            <a:picLocks noChangeAspect="1"/>
          </p:cNvPicPr>
          <p:nvPr/>
        </p:nvPicPr>
        <p:blipFill>
          <a:blip r:embed="rId3"/>
          <a:stretch>
            <a:fillRect/>
          </a:stretch>
        </p:blipFill>
        <p:spPr>
          <a:xfrm>
            <a:off x="474453" y="1694044"/>
            <a:ext cx="7504982" cy="4591336"/>
          </a:xfrm>
          <a:prstGeom prst="rect">
            <a:avLst/>
          </a:prstGeom>
        </p:spPr>
      </p:pic>
    </p:spTree>
    <p:extLst>
      <p:ext uri="{BB962C8B-B14F-4D97-AF65-F5344CB8AC3E}">
        <p14:creationId xmlns:p14="http://schemas.microsoft.com/office/powerpoint/2010/main" val="175500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4539704"/>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Segundo o Banco Mundial o Brasil é o campeão mundial em tempo despendido no cumprimento de obrigações tributárias</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Brasil: 2038 horas / Bolívia (2º colocado): 1025 horas / Mediana dos países pesquisados: 207 horas</a:t>
            </a:r>
          </a:p>
          <a:p>
            <a:pPr marL="896938" lvl="2" indent="-257175">
              <a:buFont typeface="Calibri" panose="020F0502020204030204" pitchFamily="34" charset="0"/>
              <a:buChar char="-"/>
              <a:defRPr/>
            </a:pPr>
            <a:r>
              <a:rPr lang="pt-BR" sz="2200" kern="0" dirty="0">
                <a:solidFill>
                  <a:prstClr val="black">
                    <a:lumMod val="85000"/>
                    <a:lumOff val="15000"/>
                  </a:prstClr>
                </a:solidFill>
              </a:rPr>
              <a:t>Ainda que metodologia do Banco Mundial seja questionável, resultado indica que há problemas</a:t>
            </a:r>
          </a:p>
          <a:p>
            <a:pPr marL="285750" lvl="0" indent="-285750">
              <a:spcBef>
                <a:spcPts val="900"/>
              </a:spcBef>
              <a:buFont typeface="Wingdings" panose="05000000000000000000" pitchFamily="2" charset="2"/>
              <a:buChar char="§"/>
              <a:defRPr/>
            </a:pPr>
            <a:r>
              <a:rPr lang="pt-BR" sz="2200" b="1" kern="0" dirty="0">
                <a:solidFill>
                  <a:schemeClr val="tx1">
                    <a:lumMod val="85000"/>
                    <a:lumOff val="15000"/>
                  </a:schemeClr>
                </a:solidFill>
              </a:rPr>
              <a:t>Razões para o elevado custo de conformidade</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Complexidade da legislação tributária (p. ex. subst. </a:t>
            </a:r>
            <a:r>
              <a:rPr lang="pt-BR" sz="2200" kern="0" dirty="0" err="1">
                <a:solidFill>
                  <a:prstClr val="black">
                    <a:lumMod val="85000"/>
                    <a:lumOff val="15000"/>
                  </a:prstClr>
                </a:solidFill>
              </a:rPr>
              <a:t>tribut</a:t>
            </a:r>
            <a:r>
              <a:rPr lang="pt-BR" sz="2200" kern="0" dirty="0">
                <a:solidFill>
                  <a:prstClr val="black">
                    <a:lumMod val="85000"/>
                    <a:lumOff val="15000"/>
                  </a:prstClr>
                </a:solidFill>
              </a:rPr>
              <a:t>.)</a:t>
            </a:r>
          </a:p>
          <a:p>
            <a:pPr marL="630238" lvl="1" indent="-342900">
              <a:spcBef>
                <a:spcPts val="300"/>
              </a:spcBef>
              <a:buFont typeface="Arial" panose="020B0604020202020204" pitchFamily="34" charset="0"/>
              <a:buChar char="•"/>
              <a:defRPr/>
            </a:pPr>
            <a:r>
              <a:rPr lang="pt-BR" sz="2200" kern="0" dirty="0">
                <a:solidFill>
                  <a:prstClr val="black">
                    <a:lumMod val="85000"/>
                    <a:lumOff val="15000"/>
                  </a:prstClr>
                </a:solidFill>
              </a:rPr>
              <a:t>Elevada autonomia federativa em matérias tributárias</a:t>
            </a:r>
          </a:p>
          <a:p>
            <a:pPr marL="285750" lvl="0" indent="-285750">
              <a:spcBef>
                <a:spcPts val="900"/>
              </a:spcBef>
              <a:buFont typeface="Wingdings" panose="05000000000000000000" pitchFamily="2" charset="2"/>
              <a:buChar char="§"/>
              <a:defRPr/>
            </a:pPr>
            <a:r>
              <a:rPr lang="pt-BR" sz="2200" b="1" kern="0" dirty="0">
                <a:solidFill>
                  <a:schemeClr val="tx1">
                    <a:lumMod val="85000"/>
                    <a:lumOff val="15000"/>
                  </a:schemeClr>
                </a:solidFill>
              </a:rPr>
              <a:t>Custo para as empresas e o fisco é muito elevado</a:t>
            </a:r>
          </a:p>
          <a:p>
            <a:pPr marL="630238" lvl="1" indent="-342900">
              <a:spcBef>
                <a:spcPts val="300"/>
              </a:spcBef>
              <a:buFont typeface="Arial" panose="020B0604020202020204" pitchFamily="34" charset="0"/>
              <a:buChar char="•"/>
              <a:defRPr/>
            </a:pPr>
            <a:r>
              <a:rPr lang="pt-BR" sz="2200" kern="0" dirty="0">
                <a:solidFill>
                  <a:schemeClr val="tx1">
                    <a:lumMod val="85000"/>
                    <a:lumOff val="15000"/>
                  </a:schemeClr>
                </a:solidFill>
              </a:rPr>
              <a:t>Custo é proporcionalmente maior para empresas de menor porte sujeitas ao regime normal de tributação</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Custo de conformidade tributária</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Problemas no Brasil</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7</a:t>
            </a:fld>
            <a:endParaRPr lang="pt-BR" dirty="0"/>
          </a:p>
        </p:txBody>
      </p:sp>
    </p:spTree>
    <p:extLst>
      <p:ext uri="{BB962C8B-B14F-4D97-AF65-F5344CB8AC3E}">
        <p14:creationId xmlns:p14="http://schemas.microsoft.com/office/powerpoint/2010/main" val="331147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5" name="CaixaDeTexto 4"/>
          <p:cNvSpPr txBox="1"/>
          <p:nvPr/>
        </p:nvSpPr>
        <p:spPr>
          <a:xfrm>
            <a:off x="306919" y="2189131"/>
            <a:ext cx="7609415" cy="1446550"/>
          </a:xfrm>
          <a:prstGeom prst="rect">
            <a:avLst/>
          </a:prstGeom>
          <a:noFill/>
        </p:spPr>
        <p:txBody>
          <a:bodyPr wrap="square" rtlCol="0">
            <a:spAutoFit/>
          </a:bodyPr>
          <a:lstStyle/>
          <a:p>
            <a:pPr algn="ctr"/>
            <a:r>
              <a:rPr lang="pt-BR" sz="4400" b="1" dirty="0">
                <a:solidFill>
                  <a:srgbClr val="5A8497"/>
                </a:solidFill>
                <a:latin typeface="Arial Narrow" panose="020B0606020202030204" pitchFamily="34" charset="0"/>
              </a:rPr>
              <a:t>Tributos sobre</a:t>
            </a:r>
            <a:br>
              <a:rPr lang="pt-BR" sz="4400" b="1" dirty="0">
                <a:solidFill>
                  <a:srgbClr val="5A8497"/>
                </a:solidFill>
                <a:latin typeface="Arial Narrow" panose="020B0606020202030204" pitchFamily="34" charset="0"/>
              </a:rPr>
            </a:br>
            <a:r>
              <a:rPr lang="pt-BR" sz="4400" b="1" dirty="0">
                <a:solidFill>
                  <a:srgbClr val="5A8497"/>
                </a:solidFill>
                <a:latin typeface="Arial Narrow" panose="020B0606020202030204" pitchFamily="34" charset="0"/>
              </a:rPr>
              <a:t>Bens e Serviços</a:t>
            </a:r>
            <a:endParaRPr lang="pt-BR" sz="4400" b="1" dirty="0">
              <a:solidFill>
                <a:schemeClr val="bg2">
                  <a:lumMod val="75000"/>
                </a:schemeClr>
              </a:solidFill>
              <a:latin typeface="Arial Narrow" panose="020B0606020202030204" pitchFamily="34" charset="0"/>
            </a:endParaRPr>
          </a:p>
        </p:txBody>
      </p:sp>
      <p:sp>
        <p:nvSpPr>
          <p:cNvPr id="6" name="Espaço Reservado para Número de Slide 1"/>
          <p:cNvSpPr>
            <a:spLocks noGrp="1"/>
          </p:cNvSpPr>
          <p:nvPr>
            <p:ph type="sldNum" sz="quarter" idx="12"/>
          </p:nvPr>
        </p:nvSpPr>
        <p:spPr>
          <a:xfrm>
            <a:off x="8390655" y="290309"/>
            <a:ext cx="595398" cy="365125"/>
          </a:xfrm>
        </p:spPr>
        <p:txBody>
          <a:bodyPr/>
          <a:lstStyle/>
          <a:p>
            <a:fld id="{EE379466-5400-45BA-8A79-9355AFA9383D}" type="slidenum">
              <a:rPr lang="pt-BR" smtClean="0"/>
              <a:t>8</a:t>
            </a:fld>
            <a:endParaRPr lang="pt-BR" dirty="0"/>
          </a:p>
        </p:txBody>
      </p:sp>
    </p:spTree>
    <p:extLst>
      <p:ext uri="{BB962C8B-B14F-4D97-AF65-F5344CB8AC3E}">
        <p14:creationId xmlns:p14="http://schemas.microsoft.com/office/powerpoint/2010/main" val="3976858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2424" y="0"/>
            <a:ext cx="821576" cy="6858000"/>
          </a:xfrm>
          <a:prstGeom prst="rect">
            <a:avLst/>
          </a:prstGeom>
        </p:spPr>
      </p:pic>
      <p:sp>
        <p:nvSpPr>
          <p:cNvPr id="3" name="CaixaDeTexto 2"/>
          <p:cNvSpPr txBox="1"/>
          <p:nvPr/>
        </p:nvSpPr>
        <p:spPr>
          <a:xfrm>
            <a:off x="430421" y="1534148"/>
            <a:ext cx="7767119" cy="1862048"/>
          </a:xfrm>
          <a:prstGeom prst="rect">
            <a:avLst/>
          </a:prstGeom>
          <a:noFill/>
        </p:spPr>
        <p:txBody>
          <a:bodyPr wrap="square" rtlCol="0">
            <a:spAutoFit/>
          </a:bodyPr>
          <a:lstStyle/>
          <a:p>
            <a:pPr marL="285750" lvl="0" indent="-285750">
              <a:spcBef>
                <a:spcPts val="1200"/>
              </a:spcBef>
              <a:buFont typeface="Wingdings" panose="05000000000000000000" pitchFamily="2" charset="2"/>
              <a:buChar char="§"/>
              <a:defRPr/>
            </a:pPr>
            <a:r>
              <a:rPr lang="pt-BR" sz="2200" b="1" kern="0" dirty="0">
                <a:solidFill>
                  <a:schemeClr val="tx1">
                    <a:lumMod val="85000"/>
                    <a:lumOff val="15000"/>
                  </a:schemeClr>
                </a:solidFill>
              </a:rPr>
              <a:t>As distorções que mais afetam a produtividade decorrem do modelo de tributação de bens e serviços</a:t>
            </a:r>
          </a:p>
          <a:p>
            <a:pPr marL="715963" lvl="1" indent="-342900">
              <a:spcBef>
                <a:spcPts val="600"/>
              </a:spcBef>
              <a:buFont typeface="Arial" panose="020B0604020202020204" pitchFamily="34" charset="0"/>
              <a:buChar char="•"/>
              <a:defRPr/>
            </a:pPr>
            <a:r>
              <a:rPr lang="pt-BR" sz="2200" kern="0" dirty="0">
                <a:solidFill>
                  <a:schemeClr val="tx1">
                    <a:lumMod val="85000"/>
                    <a:lumOff val="15000"/>
                  </a:schemeClr>
                </a:solidFill>
              </a:rPr>
              <a:t>Problemas não existiriam caso tributação fosse feita através de um bom IVA, imposto não cumulativo cuja incidência independe da forma de organização da produção</a:t>
            </a:r>
          </a:p>
        </p:txBody>
      </p:sp>
      <p:sp>
        <p:nvSpPr>
          <p:cNvPr id="5" name="CaixaDeTexto 4"/>
          <p:cNvSpPr txBox="1"/>
          <p:nvPr/>
        </p:nvSpPr>
        <p:spPr>
          <a:xfrm>
            <a:off x="391585" y="158144"/>
            <a:ext cx="7609415" cy="1015663"/>
          </a:xfrm>
          <a:prstGeom prst="rect">
            <a:avLst/>
          </a:prstGeom>
          <a:noFill/>
        </p:spPr>
        <p:txBody>
          <a:bodyPr wrap="square" rtlCol="0">
            <a:spAutoFit/>
          </a:bodyPr>
          <a:lstStyle/>
          <a:p>
            <a:pPr algn="r"/>
            <a:r>
              <a:rPr lang="pt-BR" sz="3200" b="1" dirty="0">
                <a:solidFill>
                  <a:srgbClr val="5A8497"/>
                </a:solidFill>
                <a:latin typeface="Arial Narrow" panose="020B0606020202030204" pitchFamily="34" charset="0"/>
              </a:rPr>
              <a:t>Tributos sobre bens e serviços</a:t>
            </a:r>
            <a:br>
              <a:rPr lang="pt-BR" sz="2800" b="1" dirty="0">
                <a:solidFill>
                  <a:srgbClr val="5A8497"/>
                </a:solidFill>
                <a:latin typeface="Arial Narrow" panose="020B0606020202030204" pitchFamily="34" charset="0"/>
              </a:rPr>
            </a:br>
            <a:r>
              <a:rPr lang="pt-BR" sz="2800" b="1" dirty="0">
                <a:solidFill>
                  <a:schemeClr val="bg2">
                    <a:lumMod val="75000"/>
                  </a:schemeClr>
                </a:solidFill>
                <a:latin typeface="Arial Narrow" panose="020B0606020202030204" pitchFamily="34" charset="0"/>
              </a:rPr>
              <a:t>Introdução e modelo do IVA</a:t>
            </a:r>
          </a:p>
        </p:txBody>
      </p:sp>
      <p:sp>
        <p:nvSpPr>
          <p:cNvPr id="2" name="Espaço Reservado para Número de Slide 1"/>
          <p:cNvSpPr>
            <a:spLocks noGrp="1"/>
          </p:cNvSpPr>
          <p:nvPr>
            <p:ph type="sldNum" sz="quarter" idx="12"/>
          </p:nvPr>
        </p:nvSpPr>
        <p:spPr/>
        <p:txBody>
          <a:bodyPr/>
          <a:lstStyle/>
          <a:p>
            <a:fld id="{EE379466-5400-45BA-8A79-9355AFA9383D}" type="slidenum">
              <a:rPr lang="pt-BR" smtClean="0"/>
              <a:t>9</a:t>
            </a:fld>
            <a:endParaRPr lang="pt-BR" dirty="0"/>
          </a:p>
        </p:txBody>
      </p:sp>
      <p:pic>
        <p:nvPicPr>
          <p:cNvPr id="6" name="Imagem 5"/>
          <p:cNvPicPr>
            <a:picLocks noChangeAspect="1"/>
          </p:cNvPicPr>
          <p:nvPr/>
        </p:nvPicPr>
        <p:blipFill>
          <a:blip r:embed="rId3"/>
          <a:stretch>
            <a:fillRect/>
          </a:stretch>
        </p:blipFill>
        <p:spPr>
          <a:xfrm>
            <a:off x="427330" y="3713927"/>
            <a:ext cx="7720012" cy="2682814"/>
          </a:xfrm>
          <a:prstGeom prst="rect">
            <a:avLst/>
          </a:prstGeom>
        </p:spPr>
      </p:pic>
    </p:spTree>
    <p:extLst>
      <p:ext uri="{BB962C8B-B14F-4D97-AF65-F5344CB8AC3E}">
        <p14:creationId xmlns:p14="http://schemas.microsoft.com/office/powerpoint/2010/main" val="3603685869"/>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5251</TotalTime>
  <Words>2638</Words>
  <Application>Microsoft Office PowerPoint</Application>
  <PresentationFormat>Apresentação na tela (4:3)</PresentationFormat>
  <Paragraphs>327</Paragraphs>
  <Slides>51</Slides>
  <Notes>12</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51</vt:i4>
      </vt:variant>
    </vt:vector>
  </HeadingPairs>
  <TitlesOfParts>
    <vt:vector size="59" baseType="lpstr">
      <vt:lpstr>MS PGothic</vt:lpstr>
      <vt:lpstr>Arial</vt:lpstr>
      <vt:lpstr>Arial Narrow</vt:lpstr>
      <vt:lpstr>Calibri</vt:lpstr>
      <vt:lpstr>Calibri Light</vt:lpstr>
      <vt:lpstr>Wingdings</vt:lpstr>
      <vt:lpstr>Tema do Office</vt:lpstr>
      <vt:lpstr>Personalizar design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Sergio Zilbersztejn</dc:creator>
  <cp:lastModifiedBy>Bernard Appy</cp:lastModifiedBy>
  <cp:revision>775</cp:revision>
  <cp:lastPrinted>2017-05-08T19:37:54Z</cp:lastPrinted>
  <dcterms:created xsi:type="dcterms:W3CDTF">2015-09-02T15:52:07Z</dcterms:created>
  <dcterms:modified xsi:type="dcterms:W3CDTF">2017-05-08T20:28:49Z</dcterms:modified>
</cp:coreProperties>
</file>