
<file path=[Content_Types].xml><?xml version="1.0" encoding="utf-8"?>
<Types xmlns="http://schemas.openxmlformats.org/package/2006/content-types">
  <Default Extension="png" ContentType="image/png"/>
  <Default Extension="wmf" ContentType="image/x-wmf"/>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0" r:id="rId1"/>
    <p:sldMasterId id="2147483672" r:id="rId2"/>
  </p:sldMasterIdLst>
  <p:notesMasterIdLst>
    <p:notesMasterId r:id="rId54"/>
  </p:notesMasterIdLst>
  <p:sldIdLst>
    <p:sldId id="256" r:id="rId3"/>
    <p:sldId id="678" r:id="rId4"/>
    <p:sldId id="679" r:id="rId5"/>
    <p:sldId id="680" r:id="rId6"/>
    <p:sldId id="681" r:id="rId7"/>
    <p:sldId id="682" r:id="rId8"/>
    <p:sldId id="684" r:id="rId9"/>
    <p:sldId id="503" r:id="rId10"/>
    <p:sldId id="652" r:id="rId11"/>
    <p:sldId id="655" r:id="rId12"/>
    <p:sldId id="657" r:id="rId13"/>
    <p:sldId id="656" r:id="rId14"/>
    <p:sldId id="659" r:id="rId15"/>
    <p:sldId id="658" r:id="rId16"/>
    <p:sldId id="685" r:id="rId17"/>
    <p:sldId id="686" r:id="rId18"/>
    <p:sldId id="687" r:id="rId19"/>
    <p:sldId id="696" r:id="rId20"/>
    <p:sldId id="688" r:id="rId21"/>
    <p:sldId id="689" r:id="rId22"/>
    <p:sldId id="697" r:id="rId23"/>
    <p:sldId id="698" r:id="rId24"/>
    <p:sldId id="699" r:id="rId25"/>
    <p:sldId id="700" r:id="rId26"/>
    <p:sldId id="701" r:id="rId27"/>
    <p:sldId id="692" r:id="rId28"/>
    <p:sldId id="693" r:id="rId29"/>
    <p:sldId id="694" r:id="rId30"/>
    <p:sldId id="660" r:id="rId31"/>
    <p:sldId id="661" r:id="rId32"/>
    <p:sldId id="662" r:id="rId33"/>
    <p:sldId id="675" r:id="rId34"/>
    <p:sldId id="676" r:id="rId35"/>
    <p:sldId id="703" r:id="rId36"/>
    <p:sldId id="702" r:id="rId37"/>
    <p:sldId id="704" r:id="rId38"/>
    <p:sldId id="705" r:id="rId39"/>
    <p:sldId id="706" r:id="rId40"/>
    <p:sldId id="707" r:id="rId41"/>
    <p:sldId id="708" r:id="rId42"/>
    <p:sldId id="709" r:id="rId43"/>
    <p:sldId id="710" r:id="rId44"/>
    <p:sldId id="711" r:id="rId45"/>
    <p:sldId id="712" r:id="rId46"/>
    <p:sldId id="713" r:id="rId47"/>
    <p:sldId id="714" r:id="rId48"/>
    <p:sldId id="715" r:id="rId49"/>
    <p:sldId id="716" r:id="rId50"/>
    <p:sldId id="717" r:id="rId51"/>
    <p:sldId id="718" r:id="rId52"/>
    <p:sldId id="719" r:id="rId53"/>
  </p:sldIdLst>
  <p:sldSz cx="9144000" cy="6858000" type="screen4x3"/>
  <p:notesSz cx="6865938" cy="9998075"/>
  <p:defaultText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935" userDrawn="1">
          <p15:clr>
            <a:srgbClr val="A4A3A4"/>
          </p15:clr>
        </p15:guide>
        <p15:guide id="2" pos="249"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a:tblStyle styleId="{5C22544A-7EE6-4342-B048-85BDC9FD1C3A}" styleName="Estilo Médio 2 - Ênfas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469" autoAdjust="0"/>
    <p:restoredTop sz="94660"/>
  </p:normalViewPr>
  <p:slideViewPr>
    <p:cSldViewPr snapToGrid="0">
      <p:cViewPr varScale="1">
        <p:scale>
          <a:sx n="122" d="100"/>
          <a:sy n="122" d="100"/>
        </p:scale>
        <p:origin x="984" y="108"/>
      </p:cViewPr>
      <p:guideLst>
        <p:guide orient="horz" pos="935"/>
        <p:guide pos="249"/>
      </p:guideLst>
    </p:cSldViewPr>
  </p:slideViewPr>
  <p:notesTextViewPr>
    <p:cViewPr>
      <p:scale>
        <a:sx n="3" d="2"/>
        <a:sy n="3" d="2"/>
      </p:scale>
      <p:origin x="0" y="0"/>
    </p:cViewPr>
  </p:notesTextViewPr>
  <p:sorterViewPr>
    <p:cViewPr varScale="1">
      <p:scale>
        <a:sx n="1" d="1"/>
        <a:sy n="1" d="1"/>
      </p:scale>
      <p:origin x="0" y="-7032"/>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presProps" Target="pres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microsoft.com/office/2015/10/relationships/revisionInfo" Target="revisionInfo.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slide" Target="slides/slide39.xml"/><Relationship Id="rId54"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viewProps" Target="viewProps.xml"/><Relationship Id="rId8" Type="http://schemas.openxmlformats.org/officeDocument/2006/relationships/slide" Target="slides/slide6.xml"/><Relationship Id="rId51" Type="http://schemas.openxmlformats.org/officeDocument/2006/relationships/slide" Target="slides/slide49.xml"/><Relationship Id="rId3" Type="http://schemas.openxmlformats.org/officeDocument/2006/relationships/slide" Target="slides/slid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Cabeçalho 1"/>
          <p:cNvSpPr>
            <a:spLocks noGrp="1"/>
          </p:cNvSpPr>
          <p:nvPr>
            <p:ph type="hdr" sz="quarter"/>
          </p:nvPr>
        </p:nvSpPr>
        <p:spPr>
          <a:xfrm>
            <a:off x="0" y="0"/>
            <a:ext cx="2975240" cy="501640"/>
          </a:xfrm>
          <a:prstGeom prst="rect">
            <a:avLst/>
          </a:prstGeom>
        </p:spPr>
        <p:txBody>
          <a:bodyPr vert="horz" lIns="96359" tIns="48180" rIns="96359" bIns="48180" rtlCol="0"/>
          <a:lstStyle>
            <a:lvl1pPr algn="l">
              <a:defRPr sz="1300"/>
            </a:lvl1pPr>
          </a:lstStyle>
          <a:p>
            <a:endParaRPr lang="pt-BR"/>
          </a:p>
        </p:txBody>
      </p:sp>
      <p:sp>
        <p:nvSpPr>
          <p:cNvPr id="3" name="Espaço Reservado para Data 2"/>
          <p:cNvSpPr>
            <a:spLocks noGrp="1"/>
          </p:cNvSpPr>
          <p:nvPr>
            <p:ph type="dt" idx="1"/>
          </p:nvPr>
        </p:nvSpPr>
        <p:spPr>
          <a:xfrm>
            <a:off x="3889109" y="0"/>
            <a:ext cx="2975240" cy="501640"/>
          </a:xfrm>
          <a:prstGeom prst="rect">
            <a:avLst/>
          </a:prstGeom>
        </p:spPr>
        <p:txBody>
          <a:bodyPr vert="horz" lIns="96359" tIns="48180" rIns="96359" bIns="48180" rtlCol="0"/>
          <a:lstStyle>
            <a:lvl1pPr algn="r">
              <a:defRPr sz="1300"/>
            </a:lvl1pPr>
          </a:lstStyle>
          <a:p>
            <a:fld id="{74807D8F-530B-42ED-BCF5-549D1EFDD995}" type="datetimeFigureOut">
              <a:rPr lang="pt-BR" smtClean="0"/>
              <a:t>08/05/2017</a:t>
            </a:fld>
            <a:endParaRPr lang="pt-BR"/>
          </a:p>
        </p:txBody>
      </p:sp>
      <p:sp>
        <p:nvSpPr>
          <p:cNvPr id="4" name="Espaço Reservado para Imagem de Slide 3"/>
          <p:cNvSpPr>
            <a:spLocks noGrp="1" noRot="1" noChangeAspect="1"/>
          </p:cNvSpPr>
          <p:nvPr>
            <p:ph type="sldImg" idx="2"/>
          </p:nvPr>
        </p:nvSpPr>
        <p:spPr>
          <a:xfrm>
            <a:off x="1184275" y="1249363"/>
            <a:ext cx="4497388" cy="3375025"/>
          </a:xfrm>
          <a:prstGeom prst="rect">
            <a:avLst/>
          </a:prstGeom>
          <a:noFill/>
          <a:ln w="12700">
            <a:solidFill>
              <a:prstClr val="black"/>
            </a:solidFill>
          </a:ln>
        </p:spPr>
        <p:txBody>
          <a:bodyPr vert="horz" lIns="96359" tIns="48180" rIns="96359" bIns="48180" rtlCol="0" anchor="ctr"/>
          <a:lstStyle/>
          <a:p>
            <a:endParaRPr lang="pt-BR"/>
          </a:p>
        </p:txBody>
      </p:sp>
      <p:sp>
        <p:nvSpPr>
          <p:cNvPr id="5" name="Espaço Reservado para Anotações 4"/>
          <p:cNvSpPr>
            <a:spLocks noGrp="1"/>
          </p:cNvSpPr>
          <p:nvPr>
            <p:ph type="body" sz="quarter" idx="3"/>
          </p:nvPr>
        </p:nvSpPr>
        <p:spPr>
          <a:xfrm>
            <a:off x="686594" y="4811574"/>
            <a:ext cx="5492750" cy="3936742"/>
          </a:xfrm>
          <a:prstGeom prst="rect">
            <a:avLst/>
          </a:prstGeom>
        </p:spPr>
        <p:txBody>
          <a:bodyPr vert="horz" lIns="96359" tIns="48180" rIns="96359" bIns="48180" rtlCol="0"/>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p>
        </p:txBody>
      </p:sp>
      <p:sp>
        <p:nvSpPr>
          <p:cNvPr id="6" name="Espaço Reservado para Rodapé 5"/>
          <p:cNvSpPr>
            <a:spLocks noGrp="1"/>
          </p:cNvSpPr>
          <p:nvPr>
            <p:ph type="ftr" sz="quarter" idx="4"/>
          </p:nvPr>
        </p:nvSpPr>
        <p:spPr>
          <a:xfrm>
            <a:off x="0" y="9496437"/>
            <a:ext cx="2975240" cy="501639"/>
          </a:xfrm>
          <a:prstGeom prst="rect">
            <a:avLst/>
          </a:prstGeom>
        </p:spPr>
        <p:txBody>
          <a:bodyPr vert="horz" lIns="96359" tIns="48180" rIns="96359" bIns="48180" rtlCol="0" anchor="b"/>
          <a:lstStyle>
            <a:lvl1pPr algn="l">
              <a:defRPr sz="1300"/>
            </a:lvl1pPr>
          </a:lstStyle>
          <a:p>
            <a:endParaRPr lang="pt-BR"/>
          </a:p>
        </p:txBody>
      </p:sp>
      <p:sp>
        <p:nvSpPr>
          <p:cNvPr id="7" name="Espaço Reservado para Número de Slide 6"/>
          <p:cNvSpPr>
            <a:spLocks noGrp="1"/>
          </p:cNvSpPr>
          <p:nvPr>
            <p:ph type="sldNum" sz="quarter" idx="5"/>
          </p:nvPr>
        </p:nvSpPr>
        <p:spPr>
          <a:xfrm>
            <a:off x="3889109" y="9496437"/>
            <a:ext cx="2975240" cy="501639"/>
          </a:xfrm>
          <a:prstGeom prst="rect">
            <a:avLst/>
          </a:prstGeom>
        </p:spPr>
        <p:txBody>
          <a:bodyPr vert="horz" lIns="96359" tIns="48180" rIns="96359" bIns="48180" rtlCol="0" anchor="b"/>
          <a:lstStyle>
            <a:lvl1pPr algn="r">
              <a:defRPr sz="1300"/>
            </a:lvl1pPr>
          </a:lstStyle>
          <a:p>
            <a:fld id="{A6269BF3-14E9-406C-A655-5BEEB6E04AA8}" type="slidenum">
              <a:rPr lang="pt-BR" smtClean="0"/>
              <a:t>‹nº›</a:t>
            </a:fld>
            <a:endParaRPr lang="pt-BR"/>
          </a:p>
        </p:txBody>
      </p:sp>
    </p:spTree>
    <p:extLst>
      <p:ext uri="{BB962C8B-B14F-4D97-AF65-F5344CB8AC3E}">
        <p14:creationId xmlns:p14="http://schemas.microsoft.com/office/powerpoint/2010/main" val="248214124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a:p>
        </p:txBody>
      </p:sp>
      <p:sp>
        <p:nvSpPr>
          <p:cNvPr id="4" name="Espaço Reservado para Número de Slide 3"/>
          <p:cNvSpPr>
            <a:spLocks noGrp="1"/>
          </p:cNvSpPr>
          <p:nvPr>
            <p:ph type="sldNum" sz="quarter" idx="10"/>
          </p:nvPr>
        </p:nvSpPr>
        <p:spPr/>
        <p:txBody>
          <a:bodyPr/>
          <a:lstStyle/>
          <a:p>
            <a:fld id="{A6269BF3-14E9-406C-A655-5BEEB6E04AA8}" type="slidenum">
              <a:rPr lang="pt-BR" smtClean="0"/>
              <a:t>39</a:t>
            </a:fld>
            <a:endParaRPr lang="pt-BR"/>
          </a:p>
        </p:txBody>
      </p:sp>
    </p:spTree>
    <p:extLst>
      <p:ext uri="{BB962C8B-B14F-4D97-AF65-F5344CB8AC3E}">
        <p14:creationId xmlns:p14="http://schemas.microsoft.com/office/powerpoint/2010/main" val="334776290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a:p>
        </p:txBody>
      </p:sp>
      <p:sp>
        <p:nvSpPr>
          <p:cNvPr id="4" name="Espaço Reservado para Número de Slide 3"/>
          <p:cNvSpPr>
            <a:spLocks noGrp="1"/>
          </p:cNvSpPr>
          <p:nvPr>
            <p:ph type="sldNum" sz="quarter" idx="10"/>
          </p:nvPr>
        </p:nvSpPr>
        <p:spPr/>
        <p:txBody>
          <a:bodyPr/>
          <a:lstStyle/>
          <a:p>
            <a:fld id="{467F7AF4-68D0-452B-9C0D-42EA2E2CBAE4}" type="slidenum">
              <a:rPr lang="pt-BR" smtClean="0"/>
              <a:t>48</a:t>
            </a:fld>
            <a:endParaRPr lang="pt-BR"/>
          </a:p>
        </p:txBody>
      </p:sp>
    </p:spTree>
    <p:extLst>
      <p:ext uri="{BB962C8B-B14F-4D97-AF65-F5344CB8AC3E}">
        <p14:creationId xmlns:p14="http://schemas.microsoft.com/office/powerpoint/2010/main" val="24758315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a:p>
        </p:txBody>
      </p:sp>
      <p:sp>
        <p:nvSpPr>
          <p:cNvPr id="4" name="Espaço Reservado para Número de Slide 3"/>
          <p:cNvSpPr>
            <a:spLocks noGrp="1"/>
          </p:cNvSpPr>
          <p:nvPr>
            <p:ph type="sldNum" sz="quarter" idx="10"/>
          </p:nvPr>
        </p:nvSpPr>
        <p:spPr/>
        <p:txBody>
          <a:bodyPr/>
          <a:lstStyle/>
          <a:p>
            <a:fld id="{467F7AF4-68D0-452B-9C0D-42EA2E2CBAE4}" type="slidenum">
              <a:rPr lang="pt-BR" smtClean="0"/>
              <a:t>49</a:t>
            </a:fld>
            <a:endParaRPr lang="pt-BR"/>
          </a:p>
        </p:txBody>
      </p:sp>
    </p:spTree>
    <p:extLst>
      <p:ext uri="{BB962C8B-B14F-4D97-AF65-F5344CB8AC3E}">
        <p14:creationId xmlns:p14="http://schemas.microsoft.com/office/powerpoint/2010/main" val="389117764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a:p>
        </p:txBody>
      </p:sp>
      <p:sp>
        <p:nvSpPr>
          <p:cNvPr id="4" name="Espaço Reservado para Número de Slide 3"/>
          <p:cNvSpPr>
            <a:spLocks noGrp="1"/>
          </p:cNvSpPr>
          <p:nvPr>
            <p:ph type="sldNum" sz="quarter" idx="10"/>
          </p:nvPr>
        </p:nvSpPr>
        <p:spPr/>
        <p:txBody>
          <a:bodyPr/>
          <a:lstStyle/>
          <a:p>
            <a:fld id="{467F7AF4-68D0-452B-9C0D-42EA2E2CBAE4}" type="slidenum">
              <a:rPr lang="pt-BR" smtClean="0"/>
              <a:t>50</a:t>
            </a:fld>
            <a:endParaRPr lang="pt-BR"/>
          </a:p>
        </p:txBody>
      </p:sp>
    </p:spTree>
    <p:extLst>
      <p:ext uri="{BB962C8B-B14F-4D97-AF65-F5344CB8AC3E}">
        <p14:creationId xmlns:p14="http://schemas.microsoft.com/office/powerpoint/2010/main" val="190973486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a:p>
        </p:txBody>
      </p:sp>
      <p:sp>
        <p:nvSpPr>
          <p:cNvPr id="4" name="Espaço Reservado para Número de Slide 3"/>
          <p:cNvSpPr>
            <a:spLocks noGrp="1"/>
          </p:cNvSpPr>
          <p:nvPr>
            <p:ph type="sldNum" sz="quarter" idx="10"/>
          </p:nvPr>
        </p:nvSpPr>
        <p:spPr/>
        <p:txBody>
          <a:bodyPr/>
          <a:lstStyle/>
          <a:p>
            <a:fld id="{467F7AF4-68D0-452B-9C0D-42EA2E2CBAE4}" type="slidenum">
              <a:rPr lang="pt-BR" smtClean="0"/>
              <a:t>40</a:t>
            </a:fld>
            <a:endParaRPr lang="pt-BR"/>
          </a:p>
        </p:txBody>
      </p:sp>
    </p:spTree>
    <p:extLst>
      <p:ext uri="{BB962C8B-B14F-4D97-AF65-F5344CB8AC3E}">
        <p14:creationId xmlns:p14="http://schemas.microsoft.com/office/powerpoint/2010/main" val="157520289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a:p>
        </p:txBody>
      </p:sp>
      <p:sp>
        <p:nvSpPr>
          <p:cNvPr id="4" name="Espaço Reservado para Número de Slide 3"/>
          <p:cNvSpPr>
            <a:spLocks noGrp="1"/>
          </p:cNvSpPr>
          <p:nvPr>
            <p:ph type="sldNum" sz="quarter" idx="10"/>
          </p:nvPr>
        </p:nvSpPr>
        <p:spPr/>
        <p:txBody>
          <a:bodyPr/>
          <a:lstStyle/>
          <a:p>
            <a:fld id="{467F7AF4-68D0-452B-9C0D-42EA2E2CBAE4}" type="slidenum">
              <a:rPr lang="pt-BR" smtClean="0"/>
              <a:t>41</a:t>
            </a:fld>
            <a:endParaRPr lang="pt-BR"/>
          </a:p>
        </p:txBody>
      </p:sp>
    </p:spTree>
    <p:extLst>
      <p:ext uri="{BB962C8B-B14F-4D97-AF65-F5344CB8AC3E}">
        <p14:creationId xmlns:p14="http://schemas.microsoft.com/office/powerpoint/2010/main" val="297870227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a:p>
        </p:txBody>
      </p:sp>
      <p:sp>
        <p:nvSpPr>
          <p:cNvPr id="4" name="Espaço Reservado para Número de Slide 3"/>
          <p:cNvSpPr>
            <a:spLocks noGrp="1"/>
          </p:cNvSpPr>
          <p:nvPr>
            <p:ph type="sldNum" sz="quarter" idx="10"/>
          </p:nvPr>
        </p:nvSpPr>
        <p:spPr/>
        <p:txBody>
          <a:bodyPr/>
          <a:lstStyle/>
          <a:p>
            <a:fld id="{467F7AF4-68D0-452B-9C0D-42EA2E2CBAE4}" type="slidenum">
              <a:rPr lang="pt-BR" smtClean="0"/>
              <a:t>42</a:t>
            </a:fld>
            <a:endParaRPr lang="pt-BR"/>
          </a:p>
        </p:txBody>
      </p:sp>
    </p:spTree>
    <p:extLst>
      <p:ext uri="{BB962C8B-B14F-4D97-AF65-F5344CB8AC3E}">
        <p14:creationId xmlns:p14="http://schemas.microsoft.com/office/powerpoint/2010/main" val="331171104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a:p>
        </p:txBody>
      </p:sp>
      <p:sp>
        <p:nvSpPr>
          <p:cNvPr id="4" name="Espaço Reservado para Número de Slide 3"/>
          <p:cNvSpPr>
            <a:spLocks noGrp="1"/>
          </p:cNvSpPr>
          <p:nvPr>
            <p:ph type="sldNum" sz="quarter" idx="10"/>
          </p:nvPr>
        </p:nvSpPr>
        <p:spPr/>
        <p:txBody>
          <a:bodyPr/>
          <a:lstStyle/>
          <a:p>
            <a:fld id="{467F7AF4-68D0-452B-9C0D-42EA2E2CBAE4}" type="slidenum">
              <a:rPr lang="pt-BR" smtClean="0"/>
              <a:t>43</a:t>
            </a:fld>
            <a:endParaRPr lang="pt-BR"/>
          </a:p>
        </p:txBody>
      </p:sp>
    </p:spTree>
    <p:extLst>
      <p:ext uri="{BB962C8B-B14F-4D97-AF65-F5344CB8AC3E}">
        <p14:creationId xmlns:p14="http://schemas.microsoft.com/office/powerpoint/2010/main" val="346754738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a:p>
        </p:txBody>
      </p:sp>
      <p:sp>
        <p:nvSpPr>
          <p:cNvPr id="4" name="Espaço Reservado para Número de Slide 3"/>
          <p:cNvSpPr>
            <a:spLocks noGrp="1"/>
          </p:cNvSpPr>
          <p:nvPr>
            <p:ph type="sldNum" sz="quarter" idx="10"/>
          </p:nvPr>
        </p:nvSpPr>
        <p:spPr/>
        <p:txBody>
          <a:bodyPr/>
          <a:lstStyle/>
          <a:p>
            <a:fld id="{467F7AF4-68D0-452B-9C0D-42EA2E2CBAE4}" type="slidenum">
              <a:rPr lang="pt-BR" smtClean="0"/>
              <a:t>44</a:t>
            </a:fld>
            <a:endParaRPr lang="pt-BR"/>
          </a:p>
        </p:txBody>
      </p:sp>
    </p:spTree>
    <p:extLst>
      <p:ext uri="{BB962C8B-B14F-4D97-AF65-F5344CB8AC3E}">
        <p14:creationId xmlns:p14="http://schemas.microsoft.com/office/powerpoint/2010/main" val="5680670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a:p>
        </p:txBody>
      </p:sp>
      <p:sp>
        <p:nvSpPr>
          <p:cNvPr id="4" name="Espaço Reservado para Número de Slide 3"/>
          <p:cNvSpPr>
            <a:spLocks noGrp="1"/>
          </p:cNvSpPr>
          <p:nvPr>
            <p:ph type="sldNum" sz="quarter" idx="10"/>
          </p:nvPr>
        </p:nvSpPr>
        <p:spPr/>
        <p:txBody>
          <a:bodyPr/>
          <a:lstStyle/>
          <a:p>
            <a:fld id="{467F7AF4-68D0-452B-9C0D-42EA2E2CBAE4}" type="slidenum">
              <a:rPr lang="pt-BR" smtClean="0"/>
              <a:t>45</a:t>
            </a:fld>
            <a:endParaRPr lang="pt-BR"/>
          </a:p>
        </p:txBody>
      </p:sp>
    </p:spTree>
    <p:extLst>
      <p:ext uri="{BB962C8B-B14F-4D97-AF65-F5344CB8AC3E}">
        <p14:creationId xmlns:p14="http://schemas.microsoft.com/office/powerpoint/2010/main" val="40712120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a:p>
        </p:txBody>
      </p:sp>
      <p:sp>
        <p:nvSpPr>
          <p:cNvPr id="4" name="Espaço Reservado para Número de Slide 3"/>
          <p:cNvSpPr>
            <a:spLocks noGrp="1"/>
          </p:cNvSpPr>
          <p:nvPr>
            <p:ph type="sldNum" sz="quarter" idx="10"/>
          </p:nvPr>
        </p:nvSpPr>
        <p:spPr/>
        <p:txBody>
          <a:bodyPr/>
          <a:lstStyle/>
          <a:p>
            <a:fld id="{467F7AF4-68D0-452B-9C0D-42EA2E2CBAE4}" type="slidenum">
              <a:rPr lang="pt-BR" smtClean="0"/>
              <a:t>46</a:t>
            </a:fld>
            <a:endParaRPr lang="pt-BR"/>
          </a:p>
        </p:txBody>
      </p:sp>
    </p:spTree>
    <p:extLst>
      <p:ext uri="{BB962C8B-B14F-4D97-AF65-F5344CB8AC3E}">
        <p14:creationId xmlns:p14="http://schemas.microsoft.com/office/powerpoint/2010/main" val="383395851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a:p>
        </p:txBody>
      </p:sp>
      <p:sp>
        <p:nvSpPr>
          <p:cNvPr id="4" name="Espaço Reservado para Número de Slide 3"/>
          <p:cNvSpPr>
            <a:spLocks noGrp="1"/>
          </p:cNvSpPr>
          <p:nvPr>
            <p:ph type="sldNum" sz="quarter" idx="10"/>
          </p:nvPr>
        </p:nvSpPr>
        <p:spPr/>
        <p:txBody>
          <a:bodyPr/>
          <a:lstStyle/>
          <a:p>
            <a:fld id="{467F7AF4-68D0-452B-9C0D-42EA2E2CBAE4}" type="slidenum">
              <a:rPr lang="pt-BR" smtClean="0"/>
              <a:t>47</a:t>
            </a:fld>
            <a:endParaRPr lang="pt-BR"/>
          </a:p>
        </p:txBody>
      </p:sp>
    </p:spTree>
    <p:extLst>
      <p:ext uri="{BB962C8B-B14F-4D97-AF65-F5344CB8AC3E}">
        <p14:creationId xmlns:p14="http://schemas.microsoft.com/office/powerpoint/2010/main" val="263106218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Slide de título">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pt-BR"/>
              <a:t>Clique para editar o título mestre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pt-BR"/>
              <a:t>Clique para editar o estilo do subtítulo mestre</a:t>
            </a:r>
            <a:endParaRPr lang="en-US" dirty="0"/>
          </a:p>
        </p:txBody>
      </p:sp>
      <p:sp>
        <p:nvSpPr>
          <p:cNvPr id="4" name="Date Placeholder 3"/>
          <p:cNvSpPr>
            <a:spLocks noGrp="1"/>
          </p:cNvSpPr>
          <p:nvPr>
            <p:ph type="dt" sz="half" idx="10"/>
          </p:nvPr>
        </p:nvSpPr>
        <p:spPr/>
        <p:txBody>
          <a:bodyPr/>
          <a:lstStyle/>
          <a:p>
            <a:fld id="{C6D741B2-9D08-4096-A9F7-64C06234882D}" type="datetime1">
              <a:rPr lang="pt-BR" smtClean="0"/>
              <a:t>08/05/2017</a:t>
            </a:fld>
            <a:endParaRPr lang="pt-BR"/>
          </a:p>
        </p:txBody>
      </p:sp>
      <p:sp>
        <p:nvSpPr>
          <p:cNvPr id="5" name="Footer Placeholder 4"/>
          <p:cNvSpPr>
            <a:spLocks noGrp="1"/>
          </p:cNvSpPr>
          <p:nvPr>
            <p:ph type="ftr" sz="quarter" idx="11"/>
          </p:nvPr>
        </p:nvSpPr>
        <p:spPr/>
        <p:txBody>
          <a:bodyPr/>
          <a:lstStyle/>
          <a:p>
            <a:endParaRPr lang="pt-BR"/>
          </a:p>
        </p:txBody>
      </p:sp>
      <p:sp>
        <p:nvSpPr>
          <p:cNvPr id="6" name="Slide Number Placeholder 5"/>
          <p:cNvSpPr>
            <a:spLocks noGrp="1"/>
          </p:cNvSpPr>
          <p:nvPr>
            <p:ph type="sldNum" sz="quarter" idx="12"/>
          </p:nvPr>
        </p:nvSpPr>
        <p:spPr/>
        <p:txBody>
          <a:bodyPr/>
          <a:lstStyle/>
          <a:p>
            <a:fld id="{EE379466-5400-45BA-8A79-9355AFA9383D}" type="slidenum">
              <a:rPr lang="pt-BR" smtClean="0"/>
              <a:t>‹nº›</a:t>
            </a:fld>
            <a:endParaRPr lang="pt-BR" dirty="0"/>
          </a:p>
        </p:txBody>
      </p:sp>
    </p:spTree>
    <p:extLst>
      <p:ext uri="{BB962C8B-B14F-4D97-AF65-F5344CB8AC3E}">
        <p14:creationId xmlns:p14="http://schemas.microsoft.com/office/powerpoint/2010/main" val="262420172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t-BR"/>
              <a:t>Clique para editar o título mestre</a:t>
            </a:r>
            <a:endParaRPr lang="en-US" dirty="0"/>
          </a:p>
        </p:txBody>
      </p:sp>
      <p:sp>
        <p:nvSpPr>
          <p:cNvPr id="3" name="Vertical Text Placeholder 2"/>
          <p:cNvSpPr>
            <a:spLocks noGrp="1"/>
          </p:cNvSpPr>
          <p:nvPr>
            <p:ph type="body" orient="vert" idx="1"/>
          </p:nvPr>
        </p:nvSpPr>
        <p:spPr/>
        <p:txBody>
          <a:bodyPr vert="eaVert"/>
          <a:lstStyle/>
          <a:p>
            <a:pPr lvl="0"/>
            <a:r>
              <a:rPr lang="pt-BR"/>
              <a:t>Clique para editar o texto mestre</a:t>
            </a:r>
          </a:p>
          <a:p>
            <a:pPr lvl="1"/>
            <a:r>
              <a:rPr lang="pt-BR"/>
              <a:t>Segundo nível</a:t>
            </a:r>
          </a:p>
          <a:p>
            <a:pPr lvl="2"/>
            <a:r>
              <a:rPr lang="pt-BR"/>
              <a:t>Terceiro nível</a:t>
            </a:r>
          </a:p>
          <a:p>
            <a:pPr lvl="3"/>
            <a:r>
              <a:rPr lang="pt-BR"/>
              <a:t>Quarto nível</a:t>
            </a:r>
          </a:p>
          <a:p>
            <a:pPr lvl="4"/>
            <a:r>
              <a:rPr lang="pt-BR"/>
              <a:t>Quinto nível</a:t>
            </a:r>
            <a:endParaRPr lang="en-US" dirty="0"/>
          </a:p>
        </p:txBody>
      </p:sp>
      <p:sp>
        <p:nvSpPr>
          <p:cNvPr id="4" name="Date Placeholder 3"/>
          <p:cNvSpPr>
            <a:spLocks noGrp="1"/>
          </p:cNvSpPr>
          <p:nvPr>
            <p:ph type="dt" sz="half" idx="10"/>
          </p:nvPr>
        </p:nvSpPr>
        <p:spPr/>
        <p:txBody>
          <a:bodyPr/>
          <a:lstStyle/>
          <a:p>
            <a:fld id="{CC80FAF4-E111-4FF3-BE29-99C7EE4B99C4}" type="datetime1">
              <a:rPr lang="pt-BR" smtClean="0"/>
              <a:t>08/05/2017</a:t>
            </a:fld>
            <a:endParaRPr lang="pt-BR"/>
          </a:p>
        </p:txBody>
      </p:sp>
      <p:sp>
        <p:nvSpPr>
          <p:cNvPr id="5" name="Footer Placeholder 4"/>
          <p:cNvSpPr>
            <a:spLocks noGrp="1"/>
          </p:cNvSpPr>
          <p:nvPr>
            <p:ph type="ftr" sz="quarter" idx="11"/>
          </p:nvPr>
        </p:nvSpPr>
        <p:spPr/>
        <p:txBody>
          <a:bodyPr/>
          <a:lstStyle/>
          <a:p>
            <a:endParaRPr lang="pt-BR"/>
          </a:p>
        </p:txBody>
      </p:sp>
      <p:sp>
        <p:nvSpPr>
          <p:cNvPr id="6" name="Slide Number Placeholder 5"/>
          <p:cNvSpPr>
            <a:spLocks noGrp="1"/>
          </p:cNvSpPr>
          <p:nvPr>
            <p:ph type="sldNum" sz="quarter" idx="12"/>
          </p:nvPr>
        </p:nvSpPr>
        <p:spPr/>
        <p:txBody>
          <a:bodyPr/>
          <a:lstStyle/>
          <a:p>
            <a:fld id="{EE379466-5400-45BA-8A79-9355AFA9383D}" type="slidenum">
              <a:rPr lang="pt-BR" smtClean="0"/>
              <a:t>‹nº›</a:t>
            </a:fld>
            <a:endParaRPr lang="pt-BR"/>
          </a:p>
        </p:txBody>
      </p:sp>
    </p:spTree>
    <p:extLst>
      <p:ext uri="{BB962C8B-B14F-4D97-AF65-F5344CB8AC3E}">
        <p14:creationId xmlns:p14="http://schemas.microsoft.com/office/powerpoint/2010/main" val="109158543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e texto verticais">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pt-BR"/>
              <a:t>Clique para editar o título mestre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pt-BR"/>
              <a:t>Clique para editar o texto mestre</a:t>
            </a:r>
          </a:p>
          <a:p>
            <a:pPr lvl="1"/>
            <a:r>
              <a:rPr lang="pt-BR"/>
              <a:t>Segundo nível</a:t>
            </a:r>
          </a:p>
          <a:p>
            <a:pPr lvl="2"/>
            <a:r>
              <a:rPr lang="pt-BR"/>
              <a:t>Terceiro nível</a:t>
            </a:r>
          </a:p>
          <a:p>
            <a:pPr lvl="3"/>
            <a:r>
              <a:rPr lang="pt-BR"/>
              <a:t>Quarto nível</a:t>
            </a:r>
          </a:p>
          <a:p>
            <a:pPr lvl="4"/>
            <a:r>
              <a:rPr lang="pt-BR"/>
              <a:t>Quinto nível</a:t>
            </a:r>
            <a:endParaRPr lang="en-US" dirty="0"/>
          </a:p>
        </p:txBody>
      </p:sp>
      <p:sp>
        <p:nvSpPr>
          <p:cNvPr id="4" name="Date Placeholder 3"/>
          <p:cNvSpPr>
            <a:spLocks noGrp="1"/>
          </p:cNvSpPr>
          <p:nvPr>
            <p:ph type="dt" sz="half" idx="10"/>
          </p:nvPr>
        </p:nvSpPr>
        <p:spPr/>
        <p:txBody>
          <a:bodyPr/>
          <a:lstStyle/>
          <a:p>
            <a:fld id="{481071E0-AA07-426C-A1FC-8874C90E2E7C}" type="datetime1">
              <a:rPr lang="pt-BR" smtClean="0"/>
              <a:t>08/05/2017</a:t>
            </a:fld>
            <a:endParaRPr lang="pt-BR"/>
          </a:p>
        </p:txBody>
      </p:sp>
      <p:sp>
        <p:nvSpPr>
          <p:cNvPr id="5" name="Footer Placeholder 4"/>
          <p:cNvSpPr>
            <a:spLocks noGrp="1"/>
          </p:cNvSpPr>
          <p:nvPr>
            <p:ph type="ftr" sz="quarter" idx="11"/>
          </p:nvPr>
        </p:nvSpPr>
        <p:spPr/>
        <p:txBody>
          <a:bodyPr/>
          <a:lstStyle/>
          <a:p>
            <a:endParaRPr lang="pt-BR"/>
          </a:p>
        </p:txBody>
      </p:sp>
      <p:sp>
        <p:nvSpPr>
          <p:cNvPr id="6" name="Slide Number Placeholder 5"/>
          <p:cNvSpPr>
            <a:spLocks noGrp="1"/>
          </p:cNvSpPr>
          <p:nvPr>
            <p:ph type="sldNum" sz="quarter" idx="12"/>
          </p:nvPr>
        </p:nvSpPr>
        <p:spPr/>
        <p:txBody>
          <a:bodyPr/>
          <a:lstStyle/>
          <a:p>
            <a:fld id="{EE379466-5400-45BA-8A79-9355AFA9383D}" type="slidenum">
              <a:rPr lang="pt-BR" smtClean="0"/>
              <a:t>‹nº›</a:t>
            </a:fld>
            <a:endParaRPr lang="pt-BR"/>
          </a:p>
        </p:txBody>
      </p:sp>
    </p:spTree>
    <p:extLst>
      <p:ext uri="{BB962C8B-B14F-4D97-AF65-F5344CB8AC3E}">
        <p14:creationId xmlns:p14="http://schemas.microsoft.com/office/powerpoint/2010/main" val="2824403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Slide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685800" y="2130425"/>
            <a:ext cx="7772400" cy="1470025"/>
          </a:xfrm>
        </p:spPr>
        <p:txBody>
          <a:bodyPr/>
          <a:lstStyle/>
          <a:p>
            <a:r>
              <a:rPr lang="pt-BR"/>
              <a:t>Clique para editar o título mestre</a:t>
            </a:r>
          </a:p>
        </p:txBody>
      </p:sp>
      <p:sp>
        <p:nvSpPr>
          <p:cNvPr id="3" name="Subtítul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pt-BR"/>
              <a:t>Clique para editar o estilo do subtítulo mestre</a:t>
            </a:r>
          </a:p>
        </p:txBody>
      </p:sp>
      <p:sp>
        <p:nvSpPr>
          <p:cNvPr id="4" name="Espaço Reservado para Data 3"/>
          <p:cNvSpPr>
            <a:spLocks noGrp="1"/>
          </p:cNvSpPr>
          <p:nvPr>
            <p:ph type="dt" sz="half" idx="10"/>
          </p:nvPr>
        </p:nvSpPr>
        <p:spPr>
          <a:xfrm>
            <a:off x="457200" y="6356350"/>
            <a:ext cx="2133600" cy="365125"/>
          </a:xfrm>
          <a:prstGeom prst="rect">
            <a:avLst/>
          </a:prstGeom>
        </p:spPr>
        <p:txBody>
          <a:bodyPr vert="horz" wrap="square" lIns="91440" tIns="45720" rIns="91440" bIns="45720" numCol="1" anchor="t" anchorCtr="0" compatLnSpc="1">
            <a:prstTxWarp prst="textNoShape">
              <a:avLst/>
            </a:prstTxWarp>
          </a:bodyPr>
          <a:lstStyle>
            <a:lvl1pPr>
              <a:defRPr/>
            </a:lvl1pPr>
          </a:lstStyle>
          <a:p>
            <a:pPr>
              <a:defRPr/>
            </a:pPr>
            <a:fld id="{2AE1F437-96DB-4438-97E0-97AF0C8448EB}" type="datetimeFigureOut">
              <a:rPr lang="pt-BR" altLang="pt-BR"/>
              <a:pPr>
                <a:defRPr/>
              </a:pPr>
              <a:t>08/05/2017</a:t>
            </a:fld>
            <a:endParaRPr lang="pt-BR" altLang="pt-BR"/>
          </a:p>
        </p:txBody>
      </p:sp>
      <p:sp>
        <p:nvSpPr>
          <p:cNvPr id="5" name="Espaço Reservado para Rodapé 4"/>
          <p:cNvSpPr>
            <a:spLocks noGrp="1"/>
          </p:cNvSpPr>
          <p:nvPr>
            <p:ph type="ftr" sz="quarter" idx="11"/>
          </p:nvPr>
        </p:nvSpPr>
        <p:spPr>
          <a:xfrm>
            <a:off x="3124200" y="6356350"/>
            <a:ext cx="2895600" cy="365125"/>
          </a:xfrm>
          <a:prstGeom prst="rect">
            <a:avLst/>
          </a:prstGeom>
        </p:spPr>
        <p:txBody>
          <a:bodyPr/>
          <a:lstStyle>
            <a:lvl1pPr>
              <a:defRPr>
                <a:latin typeface="Arial" panose="020B0604020202020204" pitchFamily="34" charset="0"/>
                <a:ea typeface="+mn-ea"/>
                <a:cs typeface="+mn-cs"/>
              </a:defRPr>
            </a:lvl1pPr>
          </a:lstStyle>
          <a:p>
            <a:pPr>
              <a:defRPr/>
            </a:pPr>
            <a:endParaRPr lang="pt-BR"/>
          </a:p>
        </p:txBody>
      </p:sp>
      <p:sp>
        <p:nvSpPr>
          <p:cNvPr id="6" name="Espaço Reservado para Número de Slide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a:defRPr/>
            </a:lvl1pPr>
          </a:lstStyle>
          <a:p>
            <a:pPr>
              <a:defRPr/>
            </a:pPr>
            <a:fld id="{066CA5C3-29B2-40F0-8503-A4A14F2A3388}" type="slidenum">
              <a:rPr lang="pt-BR" altLang="pt-BR"/>
              <a:pPr>
                <a:defRPr/>
              </a:pPr>
              <a:t>‹nº›</a:t>
            </a:fld>
            <a:endParaRPr lang="pt-BR" altLang="pt-BR"/>
          </a:p>
        </p:txBody>
      </p:sp>
    </p:spTree>
    <p:extLst>
      <p:ext uri="{BB962C8B-B14F-4D97-AF65-F5344CB8AC3E}">
        <p14:creationId xmlns:p14="http://schemas.microsoft.com/office/powerpoint/2010/main" val="235968693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ítulo e conteúd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a:t>Clique para editar o título mestre</a:t>
            </a:r>
          </a:p>
        </p:txBody>
      </p:sp>
      <p:sp>
        <p:nvSpPr>
          <p:cNvPr id="3" name="Espaço Reservado para Conteúdo 2"/>
          <p:cNvSpPr>
            <a:spLocks noGrp="1"/>
          </p:cNvSpPr>
          <p:nvPr>
            <p:ph idx="1"/>
          </p:nvPr>
        </p:nvSpPr>
        <p:spPr/>
        <p:txBody>
          <a:bodyPr/>
          <a:lstStyle/>
          <a:p>
            <a:pPr lvl="0"/>
            <a:r>
              <a:rPr lang="pt-BR"/>
              <a:t>Clique para editar o texto mestre</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Data 3"/>
          <p:cNvSpPr>
            <a:spLocks noGrp="1"/>
          </p:cNvSpPr>
          <p:nvPr>
            <p:ph type="dt" sz="half" idx="10"/>
          </p:nvPr>
        </p:nvSpPr>
        <p:spPr>
          <a:xfrm>
            <a:off x="457200" y="6356350"/>
            <a:ext cx="2133600" cy="365125"/>
          </a:xfrm>
          <a:prstGeom prst="rect">
            <a:avLst/>
          </a:prstGeom>
        </p:spPr>
        <p:txBody>
          <a:bodyPr vert="horz" wrap="square" lIns="91440" tIns="45720" rIns="91440" bIns="45720" numCol="1" anchor="t" anchorCtr="0" compatLnSpc="1">
            <a:prstTxWarp prst="textNoShape">
              <a:avLst/>
            </a:prstTxWarp>
          </a:bodyPr>
          <a:lstStyle>
            <a:lvl1pPr>
              <a:defRPr/>
            </a:lvl1pPr>
          </a:lstStyle>
          <a:p>
            <a:pPr>
              <a:defRPr/>
            </a:pPr>
            <a:fld id="{02BD34F3-E332-4C94-97FE-84230C9E31A3}" type="datetimeFigureOut">
              <a:rPr lang="pt-BR" altLang="pt-BR"/>
              <a:pPr>
                <a:defRPr/>
              </a:pPr>
              <a:t>08/05/2017</a:t>
            </a:fld>
            <a:endParaRPr lang="pt-BR" altLang="pt-BR"/>
          </a:p>
        </p:txBody>
      </p:sp>
      <p:sp>
        <p:nvSpPr>
          <p:cNvPr id="5" name="Espaço Reservado para Rodapé 4"/>
          <p:cNvSpPr>
            <a:spLocks noGrp="1"/>
          </p:cNvSpPr>
          <p:nvPr>
            <p:ph type="ftr" sz="quarter" idx="11"/>
          </p:nvPr>
        </p:nvSpPr>
        <p:spPr>
          <a:xfrm>
            <a:off x="3124200" y="6356350"/>
            <a:ext cx="2895600" cy="365125"/>
          </a:xfrm>
          <a:prstGeom prst="rect">
            <a:avLst/>
          </a:prstGeom>
        </p:spPr>
        <p:txBody>
          <a:bodyPr/>
          <a:lstStyle>
            <a:lvl1pPr>
              <a:defRPr>
                <a:latin typeface="Arial" panose="020B0604020202020204" pitchFamily="34" charset="0"/>
                <a:ea typeface="+mn-ea"/>
                <a:cs typeface="+mn-cs"/>
              </a:defRPr>
            </a:lvl1pPr>
          </a:lstStyle>
          <a:p>
            <a:pPr>
              <a:defRPr/>
            </a:pPr>
            <a:endParaRPr lang="pt-BR"/>
          </a:p>
        </p:txBody>
      </p:sp>
      <p:sp>
        <p:nvSpPr>
          <p:cNvPr id="6" name="Espaço Reservado para Número de Slide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a:defRPr/>
            </a:lvl1pPr>
          </a:lstStyle>
          <a:p>
            <a:pPr>
              <a:defRPr/>
            </a:pPr>
            <a:fld id="{AAA6D55F-BC20-4663-A27C-6550FAF345E4}" type="slidenum">
              <a:rPr lang="pt-BR" altLang="pt-BR"/>
              <a:pPr>
                <a:defRPr/>
              </a:pPr>
              <a:t>‹nº›</a:t>
            </a:fld>
            <a:endParaRPr lang="pt-BR" altLang="pt-BR"/>
          </a:p>
        </p:txBody>
      </p:sp>
    </p:spTree>
    <p:extLst>
      <p:ext uri="{BB962C8B-B14F-4D97-AF65-F5344CB8AC3E}">
        <p14:creationId xmlns:p14="http://schemas.microsoft.com/office/powerpoint/2010/main" val="263121632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Cabeçalho da Seção">
    <p:spTree>
      <p:nvGrpSpPr>
        <p:cNvPr id="1" name=""/>
        <p:cNvGrpSpPr/>
        <p:nvPr/>
      </p:nvGrpSpPr>
      <p:grpSpPr>
        <a:xfrm>
          <a:off x="0" y="0"/>
          <a:ext cx="0" cy="0"/>
          <a:chOff x="0" y="0"/>
          <a:chExt cx="0" cy="0"/>
        </a:xfrm>
      </p:grpSpPr>
      <p:sp>
        <p:nvSpPr>
          <p:cNvPr id="2" name="Título 1"/>
          <p:cNvSpPr>
            <a:spLocks noGrp="1"/>
          </p:cNvSpPr>
          <p:nvPr>
            <p:ph type="title"/>
          </p:nvPr>
        </p:nvSpPr>
        <p:spPr>
          <a:xfrm>
            <a:off x="722313" y="4406900"/>
            <a:ext cx="7772400" cy="1362075"/>
          </a:xfrm>
        </p:spPr>
        <p:txBody>
          <a:bodyPr anchor="t"/>
          <a:lstStyle>
            <a:lvl1pPr algn="l">
              <a:defRPr sz="4000" b="1" cap="all"/>
            </a:lvl1pPr>
          </a:lstStyle>
          <a:p>
            <a:r>
              <a:rPr lang="pt-BR"/>
              <a:t>Clique para editar o título mestre</a:t>
            </a:r>
          </a:p>
        </p:txBody>
      </p:sp>
      <p:sp>
        <p:nvSpPr>
          <p:cNvPr id="3" name="Espaço Reservado para Texto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t-BR"/>
              <a:t>Clique para editar o texto mestre</a:t>
            </a:r>
          </a:p>
        </p:txBody>
      </p:sp>
      <p:sp>
        <p:nvSpPr>
          <p:cNvPr id="4" name="Espaço Reservado para Data 3"/>
          <p:cNvSpPr>
            <a:spLocks noGrp="1"/>
          </p:cNvSpPr>
          <p:nvPr>
            <p:ph type="dt" sz="half" idx="10"/>
          </p:nvPr>
        </p:nvSpPr>
        <p:spPr>
          <a:xfrm>
            <a:off x="457200" y="6356350"/>
            <a:ext cx="2133600" cy="365125"/>
          </a:xfrm>
          <a:prstGeom prst="rect">
            <a:avLst/>
          </a:prstGeom>
        </p:spPr>
        <p:txBody>
          <a:bodyPr vert="horz" wrap="square" lIns="91440" tIns="45720" rIns="91440" bIns="45720" numCol="1" anchor="t" anchorCtr="0" compatLnSpc="1">
            <a:prstTxWarp prst="textNoShape">
              <a:avLst/>
            </a:prstTxWarp>
          </a:bodyPr>
          <a:lstStyle>
            <a:lvl1pPr>
              <a:defRPr/>
            </a:lvl1pPr>
          </a:lstStyle>
          <a:p>
            <a:pPr>
              <a:defRPr/>
            </a:pPr>
            <a:fld id="{860D4424-890E-4549-A628-E8018E791A4B}" type="datetimeFigureOut">
              <a:rPr lang="pt-BR" altLang="pt-BR"/>
              <a:pPr>
                <a:defRPr/>
              </a:pPr>
              <a:t>08/05/2017</a:t>
            </a:fld>
            <a:endParaRPr lang="pt-BR" altLang="pt-BR"/>
          </a:p>
        </p:txBody>
      </p:sp>
      <p:sp>
        <p:nvSpPr>
          <p:cNvPr id="5" name="Espaço Reservado para Rodapé 4"/>
          <p:cNvSpPr>
            <a:spLocks noGrp="1"/>
          </p:cNvSpPr>
          <p:nvPr>
            <p:ph type="ftr" sz="quarter" idx="11"/>
          </p:nvPr>
        </p:nvSpPr>
        <p:spPr>
          <a:xfrm>
            <a:off x="3124200" y="6356350"/>
            <a:ext cx="2895600" cy="365125"/>
          </a:xfrm>
          <a:prstGeom prst="rect">
            <a:avLst/>
          </a:prstGeom>
        </p:spPr>
        <p:txBody>
          <a:bodyPr/>
          <a:lstStyle>
            <a:lvl1pPr>
              <a:defRPr>
                <a:latin typeface="Arial" panose="020B0604020202020204" pitchFamily="34" charset="0"/>
                <a:ea typeface="+mn-ea"/>
                <a:cs typeface="+mn-cs"/>
              </a:defRPr>
            </a:lvl1pPr>
          </a:lstStyle>
          <a:p>
            <a:pPr>
              <a:defRPr/>
            </a:pPr>
            <a:endParaRPr lang="pt-BR"/>
          </a:p>
        </p:txBody>
      </p:sp>
      <p:sp>
        <p:nvSpPr>
          <p:cNvPr id="6" name="Espaço Reservado para Número de Slide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a:defRPr/>
            </a:lvl1pPr>
          </a:lstStyle>
          <a:p>
            <a:pPr>
              <a:defRPr/>
            </a:pPr>
            <a:fld id="{22BC1868-20AE-4BCD-8F7B-355C6ED3B8D1}" type="slidenum">
              <a:rPr lang="pt-BR" altLang="pt-BR"/>
              <a:pPr>
                <a:defRPr/>
              </a:pPr>
              <a:t>‹nº›</a:t>
            </a:fld>
            <a:endParaRPr lang="pt-BR" altLang="pt-BR"/>
          </a:p>
        </p:txBody>
      </p:sp>
    </p:spTree>
    <p:extLst>
      <p:ext uri="{BB962C8B-B14F-4D97-AF65-F5344CB8AC3E}">
        <p14:creationId xmlns:p14="http://schemas.microsoft.com/office/powerpoint/2010/main" val="157814547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uas Partes de Conteúd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a:t>Clique para editar o título mestre</a:t>
            </a:r>
          </a:p>
        </p:txBody>
      </p:sp>
      <p:sp>
        <p:nvSpPr>
          <p:cNvPr id="3" name="Espaço Reservado para Conteúd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t-BR"/>
              <a:t>Clique para editar o texto mestre</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Conteúd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t-BR"/>
              <a:t>Clique para editar o texto mestre</a:t>
            </a:r>
          </a:p>
          <a:p>
            <a:pPr lvl="1"/>
            <a:r>
              <a:rPr lang="pt-BR"/>
              <a:t>Segundo nível</a:t>
            </a:r>
          </a:p>
          <a:p>
            <a:pPr lvl="2"/>
            <a:r>
              <a:rPr lang="pt-BR"/>
              <a:t>Terceiro nível</a:t>
            </a:r>
          </a:p>
          <a:p>
            <a:pPr lvl="3"/>
            <a:r>
              <a:rPr lang="pt-BR"/>
              <a:t>Quarto nível</a:t>
            </a:r>
          </a:p>
          <a:p>
            <a:pPr lvl="4"/>
            <a:r>
              <a:rPr lang="pt-BR"/>
              <a:t>Quinto nível</a:t>
            </a:r>
          </a:p>
        </p:txBody>
      </p:sp>
      <p:sp>
        <p:nvSpPr>
          <p:cNvPr id="5" name="Espaço Reservado para Data 3"/>
          <p:cNvSpPr>
            <a:spLocks noGrp="1"/>
          </p:cNvSpPr>
          <p:nvPr>
            <p:ph type="dt" sz="half" idx="10"/>
          </p:nvPr>
        </p:nvSpPr>
        <p:spPr>
          <a:xfrm>
            <a:off x="457200" y="6356350"/>
            <a:ext cx="2133600" cy="365125"/>
          </a:xfrm>
          <a:prstGeom prst="rect">
            <a:avLst/>
          </a:prstGeom>
        </p:spPr>
        <p:txBody>
          <a:bodyPr vert="horz" wrap="square" lIns="91440" tIns="45720" rIns="91440" bIns="45720" numCol="1" anchor="t" anchorCtr="0" compatLnSpc="1">
            <a:prstTxWarp prst="textNoShape">
              <a:avLst/>
            </a:prstTxWarp>
          </a:bodyPr>
          <a:lstStyle>
            <a:lvl1pPr>
              <a:defRPr/>
            </a:lvl1pPr>
          </a:lstStyle>
          <a:p>
            <a:pPr>
              <a:defRPr/>
            </a:pPr>
            <a:fld id="{355E4EAE-4387-4363-B8A6-2FDA80F6650F}" type="datetimeFigureOut">
              <a:rPr lang="pt-BR" altLang="pt-BR"/>
              <a:pPr>
                <a:defRPr/>
              </a:pPr>
              <a:t>08/05/2017</a:t>
            </a:fld>
            <a:endParaRPr lang="pt-BR" altLang="pt-BR"/>
          </a:p>
        </p:txBody>
      </p:sp>
      <p:sp>
        <p:nvSpPr>
          <p:cNvPr id="6" name="Espaço Reservado para Rodapé 4"/>
          <p:cNvSpPr>
            <a:spLocks noGrp="1"/>
          </p:cNvSpPr>
          <p:nvPr>
            <p:ph type="ftr" sz="quarter" idx="11"/>
          </p:nvPr>
        </p:nvSpPr>
        <p:spPr>
          <a:xfrm>
            <a:off x="3124200" y="6356350"/>
            <a:ext cx="2895600" cy="365125"/>
          </a:xfrm>
          <a:prstGeom prst="rect">
            <a:avLst/>
          </a:prstGeom>
        </p:spPr>
        <p:txBody>
          <a:bodyPr/>
          <a:lstStyle>
            <a:lvl1pPr>
              <a:defRPr>
                <a:latin typeface="Arial" panose="020B0604020202020204" pitchFamily="34" charset="0"/>
                <a:ea typeface="+mn-ea"/>
                <a:cs typeface="+mn-cs"/>
              </a:defRPr>
            </a:lvl1pPr>
          </a:lstStyle>
          <a:p>
            <a:pPr>
              <a:defRPr/>
            </a:pPr>
            <a:endParaRPr lang="pt-BR"/>
          </a:p>
        </p:txBody>
      </p:sp>
      <p:sp>
        <p:nvSpPr>
          <p:cNvPr id="7" name="Espaço Reservado para Número de Slide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a:defRPr/>
            </a:lvl1pPr>
          </a:lstStyle>
          <a:p>
            <a:pPr>
              <a:defRPr/>
            </a:pPr>
            <a:fld id="{3FF98A73-1D08-4F8B-80B7-24F60C7D23BA}" type="slidenum">
              <a:rPr lang="pt-BR" altLang="pt-BR"/>
              <a:pPr>
                <a:defRPr/>
              </a:pPr>
              <a:t>‹nº›</a:t>
            </a:fld>
            <a:endParaRPr lang="pt-BR" altLang="pt-BR"/>
          </a:p>
        </p:txBody>
      </p:sp>
    </p:spTree>
    <p:extLst>
      <p:ext uri="{BB962C8B-B14F-4D97-AF65-F5344CB8AC3E}">
        <p14:creationId xmlns:p14="http://schemas.microsoft.com/office/powerpoint/2010/main" val="225313348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lvl1pPr>
              <a:defRPr/>
            </a:lvl1pPr>
          </a:lstStyle>
          <a:p>
            <a:r>
              <a:rPr lang="pt-BR"/>
              <a:t>Clique para editar o título mestre</a:t>
            </a:r>
          </a:p>
        </p:txBody>
      </p:sp>
      <p:sp>
        <p:nvSpPr>
          <p:cNvPr id="3" name="Espaço Reservado para Tex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a:t>Clique para editar o texto mestre</a:t>
            </a:r>
          </a:p>
        </p:txBody>
      </p:sp>
      <p:sp>
        <p:nvSpPr>
          <p:cNvPr id="4" name="Espaço Reservado para Conteúd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t-BR"/>
              <a:t>Clique para editar o texto mestre</a:t>
            </a:r>
          </a:p>
          <a:p>
            <a:pPr lvl="1"/>
            <a:r>
              <a:rPr lang="pt-BR"/>
              <a:t>Segundo nível</a:t>
            </a:r>
          </a:p>
          <a:p>
            <a:pPr lvl="2"/>
            <a:r>
              <a:rPr lang="pt-BR"/>
              <a:t>Terceiro nível</a:t>
            </a:r>
          </a:p>
          <a:p>
            <a:pPr lvl="3"/>
            <a:r>
              <a:rPr lang="pt-BR"/>
              <a:t>Quarto nível</a:t>
            </a:r>
          </a:p>
          <a:p>
            <a:pPr lvl="4"/>
            <a:r>
              <a:rPr lang="pt-BR"/>
              <a:t>Quinto nível</a:t>
            </a:r>
          </a:p>
        </p:txBody>
      </p:sp>
      <p:sp>
        <p:nvSpPr>
          <p:cNvPr id="5" name="Espaço Reservado para Tex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a:t>Clique para editar o texto mestre</a:t>
            </a:r>
          </a:p>
        </p:txBody>
      </p:sp>
      <p:sp>
        <p:nvSpPr>
          <p:cNvPr id="6" name="Espaço Reservado para Conteúd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t-BR"/>
              <a:t>Clique para editar o texto mestre</a:t>
            </a:r>
          </a:p>
          <a:p>
            <a:pPr lvl="1"/>
            <a:r>
              <a:rPr lang="pt-BR"/>
              <a:t>Segundo nível</a:t>
            </a:r>
          </a:p>
          <a:p>
            <a:pPr lvl="2"/>
            <a:r>
              <a:rPr lang="pt-BR"/>
              <a:t>Terceiro nível</a:t>
            </a:r>
          </a:p>
          <a:p>
            <a:pPr lvl="3"/>
            <a:r>
              <a:rPr lang="pt-BR"/>
              <a:t>Quarto nível</a:t>
            </a:r>
          </a:p>
          <a:p>
            <a:pPr lvl="4"/>
            <a:r>
              <a:rPr lang="pt-BR"/>
              <a:t>Quinto nível</a:t>
            </a:r>
          </a:p>
        </p:txBody>
      </p:sp>
      <p:sp>
        <p:nvSpPr>
          <p:cNvPr id="7" name="Espaço Reservado para Data 3"/>
          <p:cNvSpPr>
            <a:spLocks noGrp="1"/>
          </p:cNvSpPr>
          <p:nvPr>
            <p:ph type="dt" sz="half" idx="10"/>
          </p:nvPr>
        </p:nvSpPr>
        <p:spPr>
          <a:xfrm>
            <a:off x="457200" y="6356350"/>
            <a:ext cx="2133600" cy="365125"/>
          </a:xfrm>
          <a:prstGeom prst="rect">
            <a:avLst/>
          </a:prstGeom>
        </p:spPr>
        <p:txBody>
          <a:bodyPr vert="horz" wrap="square" lIns="91440" tIns="45720" rIns="91440" bIns="45720" numCol="1" anchor="t" anchorCtr="0" compatLnSpc="1">
            <a:prstTxWarp prst="textNoShape">
              <a:avLst/>
            </a:prstTxWarp>
          </a:bodyPr>
          <a:lstStyle>
            <a:lvl1pPr>
              <a:defRPr/>
            </a:lvl1pPr>
          </a:lstStyle>
          <a:p>
            <a:pPr>
              <a:defRPr/>
            </a:pPr>
            <a:fld id="{C26242EF-C169-4E3C-8889-3C760B0374BE}" type="datetimeFigureOut">
              <a:rPr lang="pt-BR" altLang="pt-BR"/>
              <a:pPr>
                <a:defRPr/>
              </a:pPr>
              <a:t>08/05/2017</a:t>
            </a:fld>
            <a:endParaRPr lang="pt-BR" altLang="pt-BR"/>
          </a:p>
        </p:txBody>
      </p:sp>
      <p:sp>
        <p:nvSpPr>
          <p:cNvPr id="8" name="Espaço Reservado para Rodapé 4"/>
          <p:cNvSpPr>
            <a:spLocks noGrp="1"/>
          </p:cNvSpPr>
          <p:nvPr>
            <p:ph type="ftr" sz="quarter" idx="11"/>
          </p:nvPr>
        </p:nvSpPr>
        <p:spPr>
          <a:xfrm>
            <a:off x="3124200" y="6356350"/>
            <a:ext cx="2895600" cy="365125"/>
          </a:xfrm>
          <a:prstGeom prst="rect">
            <a:avLst/>
          </a:prstGeom>
        </p:spPr>
        <p:txBody>
          <a:bodyPr/>
          <a:lstStyle>
            <a:lvl1pPr>
              <a:defRPr>
                <a:latin typeface="Arial" panose="020B0604020202020204" pitchFamily="34" charset="0"/>
                <a:ea typeface="+mn-ea"/>
                <a:cs typeface="+mn-cs"/>
              </a:defRPr>
            </a:lvl1pPr>
          </a:lstStyle>
          <a:p>
            <a:pPr>
              <a:defRPr/>
            </a:pPr>
            <a:endParaRPr lang="pt-BR"/>
          </a:p>
        </p:txBody>
      </p:sp>
      <p:sp>
        <p:nvSpPr>
          <p:cNvPr id="9" name="Espaço Reservado para Número de Slide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a:defRPr/>
            </a:lvl1pPr>
          </a:lstStyle>
          <a:p>
            <a:pPr>
              <a:defRPr/>
            </a:pPr>
            <a:fld id="{BAF2A489-F8EB-47A4-BD09-5CED9390CA81}" type="slidenum">
              <a:rPr lang="pt-BR" altLang="pt-BR"/>
              <a:pPr>
                <a:defRPr/>
              </a:pPr>
              <a:t>‹nº›</a:t>
            </a:fld>
            <a:endParaRPr lang="pt-BR" altLang="pt-BR"/>
          </a:p>
        </p:txBody>
      </p:sp>
    </p:spTree>
    <p:extLst>
      <p:ext uri="{BB962C8B-B14F-4D97-AF65-F5344CB8AC3E}">
        <p14:creationId xmlns:p14="http://schemas.microsoft.com/office/powerpoint/2010/main" val="32249582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Somente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a:t>Clique para editar o título mestre</a:t>
            </a:r>
          </a:p>
        </p:txBody>
      </p:sp>
      <p:sp>
        <p:nvSpPr>
          <p:cNvPr id="3" name="Espaço Reservado para Data 3"/>
          <p:cNvSpPr>
            <a:spLocks noGrp="1"/>
          </p:cNvSpPr>
          <p:nvPr>
            <p:ph type="dt" sz="half" idx="10"/>
          </p:nvPr>
        </p:nvSpPr>
        <p:spPr>
          <a:xfrm>
            <a:off x="457200" y="6356350"/>
            <a:ext cx="2133600" cy="365125"/>
          </a:xfrm>
          <a:prstGeom prst="rect">
            <a:avLst/>
          </a:prstGeom>
        </p:spPr>
        <p:txBody>
          <a:bodyPr vert="horz" wrap="square" lIns="91440" tIns="45720" rIns="91440" bIns="45720" numCol="1" anchor="t" anchorCtr="0" compatLnSpc="1">
            <a:prstTxWarp prst="textNoShape">
              <a:avLst/>
            </a:prstTxWarp>
          </a:bodyPr>
          <a:lstStyle>
            <a:lvl1pPr>
              <a:defRPr/>
            </a:lvl1pPr>
          </a:lstStyle>
          <a:p>
            <a:pPr>
              <a:defRPr/>
            </a:pPr>
            <a:fld id="{7D0ABB99-0847-47DB-9FDE-7A80F01E4B83}" type="datetimeFigureOut">
              <a:rPr lang="pt-BR" altLang="pt-BR"/>
              <a:pPr>
                <a:defRPr/>
              </a:pPr>
              <a:t>08/05/2017</a:t>
            </a:fld>
            <a:endParaRPr lang="pt-BR" altLang="pt-BR"/>
          </a:p>
        </p:txBody>
      </p:sp>
      <p:sp>
        <p:nvSpPr>
          <p:cNvPr id="4" name="Espaço Reservado para Rodapé 4"/>
          <p:cNvSpPr>
            <a:spLocks noGrp="1"/>
          </p:cNvSpPr>
          <p:nvPr>
            <p:ph type="ftr" sz="quarter" idx="11"/>
          </p:nvPr>
        </p:nvSpPr>
        <p:spPr>
          <a:xfrm>
            <a:off x="3124200" y="6356350"/>
            <a:ext cx="2895600" cy="365125"/>
          </a:xfrm>
          <a:prstGeom prst="rect">
            <a:avLst/>
          </a:prstGeom>
        </p:spPr>
        <p:txBody>
          <a:bodyPr/>
          <a:lstStyle>
            <a:lvl1pPr>
              <a:defRPr>
                <a:latin typeface="Arial" panose="020B0604020202020204" pitchFamily="34" charset="0"/>
                <a:ea typeface="+mn-ea"/>
                <a:cs typeface="+mn-cs"/>
              </a:defRPr>
            </a:lvl1pPr>
          </a:lstStyle>
          <a:p>
            <a:pPr>
              <a:defRPr/>
            </a:pPr>
            <a:endParaRPr lang="pt-BR"/>
          </a:p>
        </p:txBody>
      </p:sp>
      <p:sp>
        <p:nvSpPr>
          <p:cNvPr id="5" name="Espaço Reservado para Número de Slide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a:defRPr/>
            </a:lvl1pPr>
          </a:lstStyle>
          <a:p>
            <a:pPr>
              <a:defRPr/>
            </a:pPr>
            <a:fld id="{038B510E-5F39-49AF-BEFC-4F637578F686}" type="slidenum">
              <a:rPr lang="pt-BR" altLang="pt-BR"/>
              <a:pPr>
                <a:defRPr/>
              </a:pPr>
              <a:t>‹nº›</a:t>
            </a:fld>
            <a:endParaRPr lang="pt-BR" altLang="pt-BR"/>
          </a:p>
        </p:txBody>
      </p:sp>
    </p:spTree>
    <p:extLst>
      <p:ext uri="{BB962C8B-B14F-4D97-AF65-F5344CB8AC3E}">
        <p14:creationId xmlns:p14="http://schemas.microsoft.com/office/powerpoint/2010/main" val="141628306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sp>
        <p:nvSpPr>
          <p:cNvPr id="2" name="Espaço Reservado para Data 3"/>
          <p:cNvSpPr>
            <a:spLocks noGrp="1"/>
          </p:cNvSpPr>
          <p:nvPr>
            <p:ph type="dt" sz="half" idx="10"/>
          </p:nvPr>
        </p:nvSpPr>
        <p:spPr>
          <a:xfrm>
            <a:off x="457200" y="6356350"/>
            <a:ext cx="2133600" cy="365125"/>
          </a:xfrm>
          <a:prstGeom prst="rect">
            <a:avLst/>
          </a:prstGeom>
        </p:spPr>
        <p:txBody>
          <a:bodyPr vert="horz" wrap="square" lIns="91440" tIns="45720" rIns="91440" bIns="45720" numCol="1" anchor="t" anchorCtr="0" compatLnSpc="1">
            <a:prstTxWarp prst="textNoShape">
              <a:avLst/>
            </a:prstTxWarp>
          </a:bodyPr>
          <a:lstStyle>
            <a:lvl1pPr>
              <a:defRPr/>
            </a:lvl1pPr>
          </a:lstStyle>
          <a:p>
            <a:pPr>
              <a:defRPr/>
            </a:pPr>
            <a:fld id="{A0B48EDE-116D-4DFB-83E9-60E782AD9D43}" type="datetimeFigureOut">
              <a:rPr lang="pt-BR" altLang="pt-BR"/>
              <a:pPr>
                <a:defRPr/>
              </a:pPr>
              <a:t>08/05/2017</a:t>
            </a:fld>
            <a:endParaRPr lang="pt-BR" altLang="pt-BR"/>
          </a:p>
        </p:txBody>
      </p:sp>
      <p:sp>
        <p:nvSpPr>
          <p:cNvPr id="3" name="Espaço Reservado para Rodapé 4"/>
          <p:cNvSpPr>
            <a:spLocks noGrp="1"/>
          </p:cNvSpPr>
          <p:nvPr>
            <p:ph type="ftr" sz="quarter" idx="11"/>
          </p:nvPr>
        </p:nvSpPr>
        <p:spPr>
          <a:xfrm>
            <a:off x="3124200" y="6356350"/>
            <a:ext cx="2895600" cy="365125"/>
          </a:xfrm>
          <a:prstGeom prst="rect">
            <a:avLst/>
          </a:prstGeom>
        </p:spPr>
        <p:txBody>
          <a:bodyPr/>
          <a:lstStyle>
            <a:lvl1pPr>
              <a:defRPr>
                <a:latin typeface="Arial" panose="020B0604020202020204" pitchFamily="34" charset="0"/>
                <a:ea typeface="+mn-ea"/>
                <a:cs typeface="+mn-cs"/>
              </a:defRPr>
            </a:lvl1pPr>
          </a:lstStyle>
          <a:p>
            <a:pPr>
              <a:defRPr/>
            </a:pPr>
            <a:endParaRPr lang="pt-BR"/>
          </a:p>
        </p:txBody>
      </p:sp>
      <p:sp>
        <p:nvSpPr>
          <p:cNvPr id="4" name="Espaço Reservado para Número de Slide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a:defRPr/>
            </a:lvl1pPr>
          </a:lstStyle>
          <a:p>
            <a:pPr>
              <a:defRPr/>
            </a:pPr>
            <a:fld id="{B0CE75F6-19AE-4DD1-8663-F5B5E1D0BD88}" type="slidenum">
              <a:rPr lang="pt-BR" altLang="pt-BR"/>
              <a:pPr>
                <a:defRPr/>
              </a:pPr>
              <a:t>‹nº›</a:t>
            </a:fld>
            <a:endParaRPr lang="pt-BR" altLang="pt-BR"/>
          </a:p>
        </p:txBody>
      </p:sp>
    </p:spTree>
    <p:extLst>
      <p:ext uri="{BB962C8B-B14F-4D97-AF65-F5344CB8AC3E}">
        <p14:creationId xmlns:p14="http://schemas.microsoft.com/office/powerpoint/2010/main" val="294242472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údo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3050"/>
            <a:ext cx="3008313" cy="1162050"/>
          </a:xfrm>
        </p:spPr>
        <p:txBody>
          <a:bodyPr anchor="b"/>
          <a:lstStyle>
            <a:lvl1pPr algn="l">
              <a:defRPr sz="2000" b="1"/>
            </a:lvl1pPr>
          </a:lstStyle>
          <a:p>
            <a:r>
              <a:rPr lang="pt-BR"/>
              <a:t>Clique para editar o título mestre</a:t>
            </a:r>
          </a:p>
        </p:txBody>
      </p:sp>
      <p:sp>
        <p:nvSpPr>
          <p:cNvPr id="3" name="Espaço Reservado para Conteúd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t-BR"/>
              <a:t>Clique para editar o texto mestre</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Tex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a:t>Clique para editar o texto mestre</a:t>
            </a:r>
          </a:p>
        </p:txBody>
      </p:sp>
      <p:sp>
        <p:nvSpPr>
          <p:cNvPr id="5" name="Espaço Reservado para Data 3"/>
          <p:cNvSpPr>
            <a:spLocks noGrp="1"/>
          </p:cNvSpPr>
          <p:nvPr>
            <p:ph type="dt" sz="half" idx="10"/>
          </p:nvPr>
        </p:nvSpPr>
        <p:spPr>
          <a:xfrm>
            <a:off x="457200" y="6356350"/>
            <a:ext cx="2133600" cy="365125"/>
          </a:xfrm>
          <a:prstGeom prst="rect">
            <a:avLst/>
          </a:prstGeom>
        </p:spPr>
        <p:txBody>
          <a:bodyPr vert="horz" wrap="square" lIns="91440" tIns="45720" rIns="91440" bIns="45720" numCol="1" anchor="t" anchorCtr="0" compatLnSpc="1">
            <a:prstTxWarp prst="textNoShape">
              <a:avLst/>
            </a:prstTxWarp>
          </a:bodyPr>
          <a:lstStyle>
            <a:lvl1pPr>
              <a:defRPr/>
            </a:lvl1pPr>
          </a:lstStyle>
          <a:p>
            <a:pPr>
              <a:defRPr/>
            </a:pPr>
            <a:fld id="{E7705760-BE05-4834-AF01-BB879F0FE5CB}" type="datetimeFigureOut">
              <a:rPr lang="pt-BR" altLang="pt-BR"/>
              <a:pPr>
                <a:defRPr/>
              </a:pPr>
              <a:t>08/05/2017</a:t>
            </a:fld>
            <a:endParaRPr lang="pt-BR" altLang="pt-BR"/>
          </a:p>
        </p:txBody>
      </p:sp>
      <p:sp>
        <p:nvSpPr>
          <p:cNvPr id="6" name="Espaço Reservado para Rodapé 4"/>
          <p:cNvSpPr>
            <a:spLocks noGrp="1"/>
          </p:cNvSpPr>
          <p:nvPr>
            <p:ph type="ftr" sz="quarter" idx="11"/>
          </p:nvPr>
        </p:nvSpPr>
        <p:spPr>
          <a:xfrm>
            <a:off x="3124200" y="6356350"/>
            <a:ext cx="2895600" cy="365125"/>
          </a:xfrm>
          <a:prstGeom prst="rect">
            <a:avLst/>
          </a:prstGeom>
        </p:spPr>
        <p:txBody>
          <a:bodyPr/>
          <a:lstStyle>
            <a:lvl1pPr>
              <a:defRPr>
                <a:latin typeface="Arial" panose="020B0604020202020204" pitchFamily="34" charset="0"/>
                <a:ea typeface="+mn-ea"/>
                <a:cs typeface="+mn-cs"/>
              </a:defRPr>
            </a:lvl1pPr>
          </a:lstStyle>
          <a:p>
            <a:pPr>
              <a:defRPr/>
            </a:pPr>
            <a:endParaRPr lang="pt-BR"/>
          </a:p>
        </p:txBody>
      </p:sp>
      <p:sp>
        <p:nvSpPr>
          <p:cNvPr id="7" name="Espaço Reservado para Número de Slide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a:defRPr/>
            </a:lvl1pPr>
          </a:lstStyle>
          <a:p>
            <a:pPr>
              <a:defRPr/>
            </a:pPr>
            <a:fld id="{C130ADA1-9CA8-4977-8511-62BBCF1B16D4}" type="slidenum">
              <a:rPr lang="pt-BR" altLang="pt-BR"/>
              <a:pPr>
                <a:defRPr/>
              </a:pPr>
              <a:t>‹nº›</a:t>
            </a:fld>
            <a:endParaRPr lang="pt-BR" altLang="pt-BR"/>
          </a:p>
        </p:txBody>
      </p:sp>
    </p:spTree>
    <p:extLst>
      <p:ext uri="{BB962C8B-B14F-4D97-AF65-F5344CB8AC3E}">
        <p14:creationId xmlns:p14="http://schemas.microsoft.com/office/powerpoint/2010/main" val="32591391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e conteúd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t-BR"/>
              <a:t>Clique para editar o título mestre</a:t>
            </a:r>
            <a:endParaRPr lang="en-US" dirty="0"/>
          </a:p>
        </p:txBody>
      </p:sp>
      <p:sp>
        <p:nvSpPr>
          <p:cNvPr id="3" name="Content Placeholder 2"/>
          <p:cNvSpPr>
            <a:spLocks noGrp="1"/>
          </p:cNvSpPr>
          <p:nvPr>
            <p:ph idx="1"/>
          </p:nvPr>
        </p:nvSpPr>
        <p:spPr/>
        <p:txBody>
          <a:bodyPr/>
          <a:lstStyle/>
          <a:p>
            <a:pPr lvl="0"/>
            <a:r>
              <a:rPr lang="pt-BR"/>
              <a:t>Clique para editar o texto mestre</a:t>
            </a:r>
          </a:p>
          <a:p>
            <a:pPr lvl="1"/>
            <a:r>
              <a:rPr lang="pt-BR"/>
              <a:t>Segundo nível</a:t>
            </a:r>
          </a:p>
          <a:p>
            <a:pPr lvl="2"/>
            <a:r>
              <a:rPr lang="pt-BR"/>
              <a:t>Terceiro nível</a:t>
            </a:r>
          </a:p>
          <a:p>
            <a:pPr lvl="3"/>
            <a:r>
              <a:rPr lang="pt-BR"/>
              <a:t>Quarto nível</a:t>
            </a:r>
          </a:p>
          <a:p>
            <a:pPr lvl="4"/>
            <a:r>
              <a:rPr lang="pt-BR"/>
              <a:t>Quinto nível</a:t>
            </a:r>
            <a:endParaRPr lang="en-US" dirty="0"/>
          </a:p>
        </p:txBody>
      </p:sp>
      <p:sp>
        <p:nvSpPr>
          <p:cNvPr id="4" name="Date Placeholder 3"/>
          <p:cNvSpPr>
            <a:spLocks noGrp="1"/>
          </p:cNvSpPr>
          <p:nvPr>
            <p:ph type="dt" sz="half" idx="10"/>
          </p:nvPr>
        </p:nvSpPr>
        <p:spPr/>
        <p:txBody>
          <a:bodyPr/>
          <a:lstStyle/>
          <a:p>
            <a:fld id="{91A300D8-98ED-4C87-AF9D-943B6623A8F1}" type="datetime1">
              <a:rPr lang="pt-BR" smtClean="0"/>
              <a:t>08/05/2017</a:t>
            </a:fld>
            <a:endParaRPr lang="pt-BR"/>
          </a:p>
        </p:txBody>
      </p:sp>
      <p:sp>
        <p:nvSpPr>
          <p:cNvPr id="5" name="Footer Placeholder 4"/>
          <p:cNvSpPr>
            <a:spLocks noGrp="1"/>
          </p:cNvSpPr>
          <p:nvPr>
            <p:ph type="ftr" sz="quarter" idx="11"/>
          </p:nvPr>
        </p:nvSpPr>
        <p:spPr/>
        <p:txBody>
          <a:bodyPr/>
          <a:lstStyle/>
          <a:p>
            <a:endParaRPr lang="pt-BR"/>
          </a:p>
        </p:txBody>
      </p:sp>
      <p:sp>
        <p:nvSpPr>
          <p:cNvPr id="6" name="Slide Number Placeholder 5"/>
          <p:cNvSpPr>
            <a:spLocks noGrp="1"/>
          </p:cNvSpPr>
          <p:nvPr>
            <p:ph type="sldNum" sz="quarter" idx="12"/>
          </p:nvPr>
        </p:nvSpPr>
        <p:spPr>
          <a:xfrm>
            <a:off x="8390655" y="290309"/>
            <a:ext cx="595398" cy="365125"/>
          </a:xfrm>
        </p:spPr>
        <p:txBody>
          <a:bodyPr/>
          <a:lstStyle>
            <a:lvl1pPr algn="ctr">
              <a:defRPr sz="1600">
                <a:solidFill>
                  <a:schemeClr val="accent1">
                    <a:lumMod val="50000"/>
                  </a:schemeClr>
                </a:solidFill>
              </a:defRPr>
            </a:lvl1pPr>
          </a:lstStyle>
          <a:p>
            <a:fld id="{EE379466-5400-45BA-8A79-9355AFA9383D}" type="slidenum">
              <a:rPr lang="pt-BR" smtClean="0"/>
              <a:pPr/>
              <a:t>‹nº›</a:t>
            </a:fld>
            <a:endParaRPr lang="pt-BR" dirty="0"/>
          </a:p>
        </p:txBody>
      </p:sp>
    </p:spTree>
    <p:extLst>
      <p:ext uri="{BB962C8B-B14F-4D97-AF65-F5344CB8AC3E}">
        <p14:creationId xmlns:p14="http://schemas.microsoft.com/office/powerpoint/2010/main" val="204269611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Imagem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1792288" y="4800600"/>
            <a:ext cx="5486400" cy="566738"/>
          </a:xfrm>
        </p:spPr>
        <p:txBody>
          <a:bodyPr anchor="b"/>
          <a:lstStyle>
            <a:lvl1pPr algn="l">
              <a:defRPr sz="2000" b="1"/>
            </a:lvl1pPr>
          </a:lstStyle>
          <a:p>
            <a:r>
              <a:rPr lang="pt-BR"/>
              <a:t>Clique para editar o título mestre</a:t>
            </a:r>
          </a:p>
        </p:txBody>
      </p:sp>
      <p:sp>
        <p:nvSpPr>
          <p:cNvPr id="3" name="Espaço Reservado para Imagem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pt-BR" noProof="0"/>
          </a:p>
        </p:txBody>
      </p:sp>
      <p:sp>
        <p:nvSpPr>
          <p:cNvPr id="4" name="Espaço Reservado para Tex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a:t>Clique para editar o texto mestre</a:t>
            </a:r>
          </a:p>
        </p:txBody>
      </p:sp>
      <p:sp>
        <p:nvSpPr>
          <p:cNvPr id="5" name="Espaço Reservado para Data 3"/>
          <p:cNvSpPr>
            <a:spLocks noGrp="1"/>
          </p:cNvSpPr>
          <p:nvPr>
            <p:ph type="dt" sz="half" idx="10"/>
          </p:nvPr>
        </p:nvSpPr>
        <p:spPr>
          <a:xfrm>
            <a:off x="457200" y="6356350"/>
            <a:ext cx="2133600" cy="365125"/>
          </a:xfrm>
          <a:prstGeom prst="rect">
            <a:avLst/>
          </a:prstGeom>
        </p:spPr>
        <p:txBody>
          <a:bodyPr vert="horz" wrap="square" lIns="91440" tIns="45720" rIns="91440" bIns="45720" numCol="1" anchor="t" anchorCtr="0" compatLnSpc="1">
            <a:prstTxWarp prst="textNoShape">
              <a:avLst/>
            </a:prstTxWarp>
          </a:bodyPr>
          <a:lstStyle>
            <a:lvl1pPr>
              <a:defRPr/>
            </a:lvl1pPr>
          </a:lstStyle>
          <a:p>
            <a:pPr>
              <a:defRPr/>
            </a:pPr>
            <a:fld id="{14D386D6-F7A4-464D-80D6-05DD8ED0DF6E}" type="datetimeFigureOut">
              <a:rPr lang="pt-BR" altLang="pt-BR"/>
              <a:pPr>
                <a:defRPr/>
              </a:pPr>
              <a:t>08/05/2017</a:t>
            </a:fld>
            <a:endParaRPr lang="pt-BR" altLang="pt-BR"/>
          </a:p>
        </p:txBody>
      </p:sp>
      <p:sp>
        <p:nvSpPr>
          <p:cNvPr id="6" name="Espaço Reservado para Rodapé 4"/>
          <p:cNvSpPr>
            <a:spLocks noGrp="1"/>
          </p:cNvSpPr>
          <p:nvPr>
            <p:ph type="ftr" sz="quarter" idx="11"/>
          </p:nvPr>
        </p:nvSpPr>
        <p:spPr>
          <a:xfrm>
            <a:off x="3124200" y="6356350"/>
            <a:ext cx="2895600" cy="365125"/>
          </a:xfrm>
          <a:prstGeom prst="rect">
            <a:avLst/>
          </a:prstGeom>
        </p:spPr>
        <p:txBody>
          <a:bodyPr/>
          <a:lstStyle>
            <a:lvl1pPr>
              <a:defRPr>
                <a:latin typeface="Arial" panose="020B0604020202020204" pitchFamily="34" charset="0"/>
                <a:ea typeface="+mn-ea"/>
                <a:cs typeface="+mn-cs"/>
              </a:defRPr>
            </a:lvl1pPr>
          </a:lstStyle>
          <a:p>
            <a:pPr>
              <a:defRPr/>
            </a:pPr>
            <a:endParaRPr lang="pt-BR"/>
          </a:p>
        </p:txBody>
      </p:sp>
      <p:sp>
        <p:nvSpPr>
          <p:cNvPr id="7" name="Espaço Reservado para Número de Slide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a:defRPr/>
            </a:lvl1pPr>
          </a:lstStyle>
          <a:p>
            <a:pPr>
              <a:defRPr/>
            </a:pPr>
            <a:fld id="{93EFDB54-3169-4E1D-9C16-5AA419CB50CC}" type="slidenum">
              <a:rPr lang="pt-BR" altLang="pt-BR"/>
              <a:pPr>
                <a:defRPr/>
              </a:pPr>
              <a:t>‹nº›</a:t>
            </a:fld>
            <a:endParaRPr lang="pt-BR" altLang="pt-BR"/>
          </a:p>
        </p:txBody>
      </p:sp>
    </p:spTree>
    <p:extLst>
      <p:ext uri="{BB962C8B-B14F-4D97-AF65-F5344CB8AC3E}">
        <p14:creationId xmlns:p14="http://schemas.microsoft.com/office/powerpoint/2010/main" val="381738393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a:t>Clique para editar o título mestre</a:t>
            </a:r>
          </a:p>
        </p:txBody>
      </p:sp>
      <p:sp>
        <p:nvSpPr>
          <p:cNvPr id="3" name="Espaço Reservado para Texto Vertical 2"/>
          <p:cNvSpPr>
            <a:spLocks noGrp="1"/>
          </p:cNvSpPr>
          <p:nvPr>
            <p:ph type="body" orient="vert" idx="1"/>
          </p:nvPr>
        </p:nvSpPr>
        <p:spPr/>
        <p:txBody>
          <a:bodyPr vert="eaVert"/>
          <a:lstStyle/>
          <a:p>
            <a:pPr lvl="0"/>
            <a:r>
              <a:rPr lang="pt-BR"/>
              <a:t>Clique para editar o texto mestre</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Data 3"/>
          <p:cNvSpPr>
            <a:spLocks noGrp="1"/>
          </p:cNvSpPr>
          <p:nvPr>
            <p:ph type="dt" sz="half" idx="10"/>
          </p:nvPr>
        </p:nvSpPr>
        <p:spPr>
          <a:xfrm>
            <a:off x="457200" y="6356350"/>
            <a:ext cx="2133600" cy="365125"/>
          </a:xfrm>
          <a:prstGeom prst="rect">
            <a:avLst/>
          </a:prstGeom>
        </p:spPr>
        <p:txBody>
          <a:bodyPr vert="horz" wrap="square" lIns="91440" tIns="45720" rIns="91440" bIns="45720" numCol="1" anchor="t" anchorCtr="0" compatLnSpc="1">
            <a:prstTxWarp prst="textNoShape">
              <a:avLst/>
            </a:prstTxWarp>
          </a:bodyPr>
          <a:lstStyle>
            <a:lvl1pPr>
              <a:defRPr/>
            </a:lvl1pPr>
          </a:lstStyle>
          <a:p>
            <a:pPr>
              <a:defRPr/>
            </a:pPr>
            <a:fld id="{10917262-4809-4814-AE3C-45EBCA354668}" type="datetimeFigureOut">
              <a:rPr lang="pt-BR" altLang="pt-BR"/>
              <a:pPr>
                <a:defRPr/>
              </a:pPr>
              <a:t>08/05/2017</a:t>
            </a:fld>
            <a:endParaRPr lang="pt-BR" altLang="pt-BR"/>
          </a:p>
        </p:txBody>
      </p:sp>
      <p:sp>
        <p:nvSpPr>
          <p:cNvPr id="5" name="Espaço Reservado para Rodapé 4"/>
          <p:cNvSpPr>
            <a:spLocks noGrp="1"/>
          </p:cNvSpPr>
          <p:nvPr>
            <p:ph type="ftr" sz="quarter" idx="11"/>
          </p:nvPr>
        </p:nvSpPr>
        <p:spPr>
          <a:xfrm>
            <a:off x="3124200" y="6356350"/>
            <a:ext cx="2895600" cy="365125"/>
          </a:xfrm>
          <a:prstGeom prst="rect">
            <a:avLst/>
          </a:prstGeom>
        </p:spPr>
        <p:txBody>
          <a:bodyPr/>
          <a:lstStyle>
            <a:lvl1pPr>
              <a:defRPr>
                <a:latin typeface="Arial" panose="020B0604020202020204" pitchFamily="34" charset="0"/>
                <a:ea typeface="+mn-ea"/>
                <a:cs typeface="+mn-cs"/>
              </a:defRPr>
            </a:lvl1pPr>
          </a:lstStyle>
          <a:p>
            <a:pPr>
              <a:defRPr/>
            </a:pPr>
            <a:endParaRPr lang="pt-BR"/>
          </a:p>
        </p:txBody>
      </p:sp>
      <p:sp>
        <p:nvSpPr>
          <p:cNvPr id="6" name="Espaço Reservado para Número de Slide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a:defRPr/>
            </a:lvl1pPr>
          </a:lstStyle>
          <a:p>
            <a:pPr>
              <a:defRPr/>
            </a:pPr>
            <a:fld id="{AC3302BA-F867-4775-98F6-E61F332F3B5C}" type="slidenum">
              <a:rPr lang="pt-BR" altLang="pt-BR"/>
              <a:pPr>
                <a:defRPr/>
              </a:pPr>
              <a:t>‹nº›</a:t>
            </a:fld>
            <a:endParaRPr lang="pt-BR" altLang="pt-BR"/>
          </a:p>
        </p:txBody>
      </p:sp>
    </p:spTree>
    <p:extLst>
      <p:ext uri="{BB962C8B-B14F-4D97-AF65-F5344CB8AC3E}">
        <p14:creationId xmlns:p14="http://schemas.microsoft.com/office/powerpoint/2010/main" val="231141345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Título e texto verticais">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6629400" y="274638"/>
            <a:ext cx="2057400" cy="5851525"/>
          </a:xfrm>
        </p:spPr>
        <p:txBody>
          <a:bodyPr vert="eaVert"/>
          <a:lstStyle/>
          <a:p>
            <a:r>
              <a:rPr lang="pt-BR"/>
              <a:t>Clique para editar o título mestre</a:t>
            </a:r>
          </a:p>
        </p:txBody>
      </p:sp>
      <p:sp>
        <p:nvSpPr>
          <p:cNvPr id="3" name="Espaço Reservado para Texto Vertical 2"/>
          <p:cNvSpPr>
            <a:spLocks noGrp="1"/>
          </p:cNvSpPr>
          <p:nvPr>
            <p:ph type="body" orient="vert" idx="1"/>
          </p:nvPr>
        </p:nvSpPr>
        <p:spPr>
          <a:xfrm>
            <a:off x="457200" y="274638"/>
            <a:ext cx="6019800" cy="5851525"/>
          </a:xfrm>
        </p:spPr>
        <p:txBody>
          <a:bodyPr vert="eaVert"/>
          <a:lstStyle/>
          <a:p>
            <a:pPr lvl="0"/>
            <a:r>
              <a:rPr lang="pt-BR"/>
              <a:t>Clique para editar o texto mestre</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Data 3"/>
          <p:cNvSpPr>
            <a:spLocks noGrp="1"/>
          </p:cNvSpPr>
          <p:nvPr>
            <p:ph type="dt" sz="half" idx="10"/>
          </p:nvPr>
        </p:nvSpPr>
        <p:spPr>
          <a:xfrm>
            <a:off x="457200" y="6356350"/>
            <a:ext cx="2133600" cy="365125"/>
          </a:xfrm>
          <a:prstGeom prst="rect">
            <a:avLst/>
          </a:prstGeom>
        </p:spPr>
        <p:txBody>
          <a:bodyPr vert="horz" wrap="square" lIns="91440" tIns="45720" rIns="91440" bIns="45720" numCol="1" anchor="t" anchorCtr="0" compatLnSpc="1">
            <a:prstTxWarp prst="textNoShape">
              <a:avLst/>
            </a:prstTxWarp>
          </a:bodyPr>
          <a:lstStyle>
            <a:lvl1pPr>
              <a:defRPr/>
            </a:lvl1pPr>
          </a:lstStyle>
          <a:p>
            <a:pPr>
              <a:defRPr/>
            </a:pPr>
            <a:fld id="{CA5AA9BD-2270-49B4-AA23-0441790F3D9B}" type="datetimeFigureOut">
              <a:rPr lang="pt-BR" altLang="pt-BR"/>
              <a:pPr>
                <a:defRPr/>
              </a:pPr>
              <a:t>08/05/2017</a:t>
            </a:fld>
            <a:endParaRPr lang="pt-BR" altLang="pt-BR"/>
          </a:p>
        </p:txBody>
      </p:sp>
      <p:sp>
        <p:nvSpPr>
          <p:cNvPr id="5" name="Espaço Reservado para Rodapé 4"/>
          <p:cNvSpPr>
            <a:spLocks noGrp="1"/>
          </p:cNvSpPr>
          <p:nvPr>
            <p:ph type="ftr" sz="quarter" idx="11"/>
          </p:nvPr>
        </p:nvSpPr>
        <p:spPr>
          <a:xfrm>
            <a:off x="3124200" y="6356350"/>
            <a:ext cx="2895600" cy="365125"/>
          </a:xfrm>
          <a:prstGeom prst="rect">
            <a:avLst/>
          </a:prstGeom>
        </p:spPr>
        <p:txBody>
          <a:bodyPr/>
          <a:lstStyle>
            <a:lvl1pPr>
              <a:defRPr>
                <a:latin typeface="Arial" panose="020B0604020202020204" pitchFamily="34" charset="0"/>
                <a:ea typeface="+mn-ea"/>
                <a:cs typeface="+mn-cs"/>
              </a:defRPr>
            </a:lvl1pPr>
          </a:lstStyle>
          <a:p>
            <a:pPr>
              <a:defRPr/>
            </a:pPr>
            <a:endParaRPr lang="pt-BR"/>
          </a:p>
        </p:txBody>
      </p:sp>
      <p:sp>
        <p:nvSpPr>
          <p:cNvPr id="6" name="Espaço Reservado para Número de Slide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a:defRPr/>
            </a:lvl1pPr>
          </a:lstStyle>
          <a:p>
            <a:pPr>
              <a:defRPr/>
            </a:pPr>
            <a:fld id="{FDBA1E00-0604-45C0-9E40-BE31F2064257}" type="slidenum">
              <a:rPr lang="pt-BR" altLang="pt-BR"/>
              <a:pPr>
                <a:defRPr/>
              </a:pPr>
              <a:t>‹nº›</a:t>
            </a:fld>
            <a:endParaRPr lang="pt-BR" altLang="pt-BR"/>
          </a:p>
        </p:txBody>
      </p:sp>
    </p:spTree>
    <p:extLst>
      <p:ext uri="{BB962C8B-B14F-4D97-AF65-F5344CB8AC3E}">
        <p14:creationId xmlns:p14="http://schemas.microsoft.com/office/powerpoint/2010/main" val="187839427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Cabeçalho da Seção">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pt-BR"/>
              <a:t>Clique para editar o título mestre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pt-BR"/>
              <a:t>Clique para editar o texto mestre</a:t>
            </a:r>
          </a:p>
        </p:txBody>
      </p:sp>
      <p:sp>
        <p:nvSpPr>
          <p:cNvPr id="4" name="Date Placeholder 3"/>
          <p:cNvSpPr>
            <a:spLocks noGrp="1"/>
          </p:cNvSpPr>
          <p:nvPr>
            <p:ph type="dt" sz="half" idx="10"/>
          </p:nvPr>
        </p:nvSpPr>
        <p:spPr/>
        <p:txBody>
          <a:bodyPr/>
          <a:lstStyle/>
          <a:p>
            <a:fld id="{FE9D4E3C-60BA-4AD2-A683-D5D9CCC04466}" type="datetime1">
              <a:rPr lang="pt-BR" smtClean="0"/>
              <a:t>08/05/2017</a:t>
            </a:fld>
            <a:endParaRPr lang="pt-BR"/>
          </a:p>
        </p:txBody>
      </p:sp>
      <p:sp>
        <p:nvSpPr>
          <p:cNvPr id="5" name="Footer Placeholder 4"/>
          <p:cNvSpPr>
            <a:spLocks noGrp="1"/>
          </p:cNvSpPr>
          <p:nvPr>
            <p:ph type="ftr" sz="quarter" idx="11"/>
          </p:nvPr>
        </p:nvSpPr>
        <p:spPr/>
        <p:txBody>
          <a:bodyPr/>
          <a:lstStyle/>
          <a:p>
            <a:endParaRPr lang="pt-BR"/>
          </a:p>
        </p:txBody>
      </p:sp>
      <p:sp>
        <p:nvSpPr>
          <p:cNvPr id="6" name="Slide Number Placeholder 5"/>
          <p:cNvSpPr>
            <a:spLocks noGrp="1"/>
          </p:cNvSpPr>
          <p:nvPr>
            <p:ph type="sldNum" sz="quarter" idx="12"/>
          </p:nvPr>
        </p:nvSpPr>
        <p:spPr/>
        <p:txBody>
          <a:bodyPr/>
          <a:lstStyle/>
          <a:p>
            <a:fld id="{EE379466-5400-45BA-8A79-9355AFA9383D}" type="slidenum">
              <a:rPr lang="pt-BR" smtClean="0"/>
              <a:t>‹nº›</a:t>
            </a:fld>
            <a:endParaRPr lang="pt-BR"/>
          </a:p>
        </p:txBody>
      </p:sp>
    </p:spTree>
    <p:extLst>
      <p:ext uri="{BB962C8B-B14F-4D97-AF65-F5344CB8AC3E}">
        <p14:creationId xmlns:p14="http://schemas.microsoft.com/office/powerpoint/2010/main" val="425498611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as Partes de Conteúd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t-BR"/>
              <a:t>Clique para editar o título mestre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pt-BR"/>
              <a:t>Clique para editar o texto mestre</a:t>
            </a:r>
          </a:p>
          <a:p>
            <a:pPr lvl="1"/>
            <a:r>
              <a:rPr lang="pt-BR"/>
              <a:t>Segundo nível</a:t>
            </a:r>
          </a:p>
          <a:p>
            <a:pPr lvl="2"/>
            <a:r>
              <a:rPr lang="pt-BR"/>
              <a:t>Terceiro nível</a:t>
            </a:r>
          </a:p>
          <a:p>
            <a:pPr lvl="3"/>
            <a:r>
              <a:rPr lang="pt-BR"/>
              <a:t>Quarto nível</a:t>
            </a:r>
          </a:p>
          <a:p>
            <a:pPr lvl="4"/>
            <a:r>
              <a:rPr lang="pt-BR"/>
              <a:t>Quinto nível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pt-BR"/>
              <a:t>Clique para editar o texto mestre</a:t>
            </a:r>
          </a:p>
          <a:p>
            <a:pPr lvl="1"/>
            <a:r>
              <a:rPr lang="pt-BR"/>
              <a:t>Segundo nível</a:t>
            </a:r>
          </a:p>
          <a:p>
            <a:pPr lvl="2"/>
            <a:r>
              <a:rPr lang="pt-BR"/>
              <a:t>Terceiro nível</a:t>
            </a:r>
          </a:p>
          <a:p>
            <a:pPr lvl="3"/>
            <a:r>
              <a:rPr lang="pt-BR"/>
              <a:t>Quarto nível</a:t>
            </a:r>
          </a:p>
          <a:p>
            <a:pPr lvl="4"/>
            <a:r>
              <a:rPr lang="pt-BR"/>
              <a:t>Quinto nível</a:t>
            </a:r>
            <a:endParaRPr lang="en-US" dirty="0"/>
          </a:p>
        </p:txBody>
      </p:sp>
      <p:sp>
        <p:nvSpPr>
          <p:cNvPr id="5" name="Date Placeholder 4"/>
          <p:cNvSpPr>
            <a:spLocks noGrp="1"/>
          </p:cNvSpPr>
          <p:nvPr>
            <p:ph type="dt" sz="half" idx="10"/>
          </p:nvPr>
        </p:nvSpPr>
        <p:spPr/>
        <p:txBody>
          <a:bodyPr/>
          <a:lstStyle/>
          <a:p>
            <a:fld id="{768D71F9-B8B9-4AAB-8F68-227410E1A3DD}" type="datetime1">
              <a:rPr lang="pt-BR" smtClean="0"/>
              <a:t>08/05/2017</a:t>
            </a:fld>
            <a:endParaRPr lang="pt-BR"/>
          </a:p>
        </p:txBody>
      </p:sp>
      <p:sp>
        <p:nvSpPr>
          <p:cNvPr id="6" name="Footer Placeholder 5"/>
          <p:cNvSpPr>
            <a:spLocks noGrp="1"/>
          </p:cNvSpPr>
          <p:nvPr>
            <p:ph type="ftr" sz="quarter" idx="11"/>
          </p:nvPr>
        </p:nvSpPr>
        <p:spPr/>
        <p:txBody>
          <a:bodyPr/>
          <a:lstStyle/>
          <a:p>
            <a:endParaRPr lang="pt-BR"/>
          </a:p>
        </p:txBody>
      </p:sp>
      <p:sp>
        <p:nvSpPr>
          <p:cNvPr id="7" name="Slide Number Placeholder 6"/>
          <p:cNvSpPr>
            <a:spLocks noGrp="1"/>
          </p:cNvSpPr>
          <p:nvPr>
            <p:ph type="sldNum" sz="quarter" idx="12"/>
          </p:nvPr>
        </p:nvSpPr>
        <p:spPr/>
        <p:txBody>
          <a:bodyPr/>
          <a:lstStyle/>
          <a:p>
            <a:fld id="{EE379466-5400-45BA-8A79-9355AFA9383D}" type="slidenum">
              <a:rPr lang="pt-BR" smtClean="0"/>
              <a:t>‹nº›</a:t>
            </a:fld>
            <a:endParaRPr lang="pt-BR"/>
          </a:p>
        </p:txBody>
      </p:sp>
    </p:spTree>
    <p:extLst>
      <p:ext uri="{BB962C8B-B14F-4D97-AF65-F5344CB8AC3E}">
        <p14:creationId xmlns:p14="http://schemas.microsoft.com/office/powerpoint/2010/main" val="257985114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pt-BR"/>
              <a:t>Clique para editar o título mestre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a:t>Clique para editar o texto mestre</a:t>
            </a:r>
          </a:p>
        </p:txBody>
      </p:sp>
      <p:sp>
        <p:nvSpPr>
          <p:cNvPr id="4" name="Content Placeholder 3"/>
          <p:cNvSpPr>
            <a:spLocks noGrp="1"/>
          </p:cNvSpPr>
          <p:nvPr>
            <p:ph sz="half" idx="2"/>
          </p:nvPr>
        </p:nvSpPr>
        <p:spPr>
          <a:xfrm>
            <a:off x="629842" y="2505075"/>
            <a:ext cx="3868340" cy="3684588"/>
          </a:xfrm>
        </p:spPr>
        <p:txBody>
          <a:bodyPr/>
          <a:lstStyle/>
          <a:p>
            <a:pPr lvl="0"/>
            <a:r>
              <a:rPr lang="pt-BR"/>
              <a:t>Clique para editar o texto mestre</a:t>
            </a:r>
          </a:p>
          <a:p>
            <a:pPr lvl="1"/>
            <a:r>
              <a:rPr lang="pt-BR"/>
              <a:t>Segundo nível</a:t>
            </a:r>
          </a:p>
          <a:p>
            <a:pPr lvl="2"/>
            <a:r>
              <a:rPr lang="pt-BR"/>
              <a:t>Terceiro nível</a:t>
            </a:r>
          </a:p>
          <a:p>
            <a:pPr lvl="3"/>
            <a:r>
              <a:rPr lang="pt-BR"/>
              <a:t>Quarto nível</a:t>
            </a:r>
          </a:p>
          <a:p>
            <a:pPr lvl="4"/>
            <a:r>
              <a:rPr lang="pt-BR"/>
              <a:t>Quinto nível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a:t>Clique para editar o texto mestre</a:t>
            </a:r>
          </a:p>
        </p:txBody>
      </p:sp>
      <p:sp>
        <p:nvSpPr>
          <p:cNvPr id="6" name="Content Placeholder 5"/>
          <p:cNvSpPr>
            <a:spLocks noGrp="1"/>
          </p:cNvSpPr>
          <p:nvPr>
            <p:ph sz="quarter" idx="4"/>
          </p:nvPr>
        </p:nvSpPr>
        <p:spPr>
          <a:xfrm>
            <a:off x="4629150" y="2505075"/>
            <a:ext cx="3887391" cy="3684588"/>
          </a:xfrm>
        </p:spPr>
        <p:txBody>
          <a:bodyPr/>
          <a:lstStyle/>
          <a:p>
            <a:pPr lvl="0"/>
            <a:r>
              <a:rPr lang="pt-BR"/>
              <a:t>Clique para editar o texto mestre</a:t>
            </a:r>
          </a:p>
          <a:p>
            <a:pPr lvl="1"/>
            <a:r>
              <a:rPr lang="pt-BR"/>
              <a:t>Segundo nível</a:t>
            </a:r>
          </a:p>
          <a:p>
            <a:pPr lvl="2"/>
            <a:r>
              <a:rPr lang="pt-BR"/>
              <a:t>Terceiro nível</a:t>
            </a:r>
          </a:p>
          <a:p>
            <a:pPr lvl="3"/>
            <a:r>
              <a:rPr lang="pt-BR"/>
              <a:t>Quarto nível</a:t>
            </a:r>
          </a:p>
          <a:p>
            <a:pPr lvl="4"/>
            <a:r>
              <a:rPr lang="pt-BR"/>
              <a:t>Quinto nível</a:t>
            </a:r>
            <a:endParaRPr lang="en-US" dirty="0"/>
          </a:p>
        </p:txBody>
      </p:sp>
      <p:sp>
        <p:nvSpPr>
          <p:cNvPr id="7" name="Date Placeholder 6"/>
          <p:cNvSpPr>
            <a:spLocks noGrp="1"/>
          </p:cNvSpPr>
          <p:nvPr>
            <p:ph type="dt" sz="half" idx="10"/>
          </p:nvPr>
        </p:nvSpPr>
        <p:spPr/>
        <p:txBody>
          <a:bodyPr/>
          <a:lstStyle/>
          <a:p>
            <a:fld id="{9327AD39-1067-4882-8251-3F097672D470}" type="datetime1">
              <a:rPr lang="pt-BR" smtClean="0"/>
              <a:t>08/05/2017</a:t>
            </a:fld>
            <a:endParaRPr lang="pt-BR"/>
          </a:p>
        </p:txBody>
      </p:sp>
      <p:sp>
        <p:nvSpPr>
          <p:cNvPr id="8" name="Footer Placeholder 7"/>
          <p:cNvSpPr>
            <a:spLocks noGrp="1"/>
          </p:cNvSpPr>
          <p:nvPr>
            <p:ph type="ftr" sz="quarter" idx="11"/>
          </p:nvPr>
        </p:nvSpPr>
        <p:spPr/>
        <p:txBody>
          <a:bodyPr/>
          <a:lstStyle/>
          <a:p>
            <a:endParaRPr lang="pt-BR"/>
          </a:p>
        </p:txBody>
      </p:sp>
      <p:sp>
        <p:nvSpPr>
          <p:cNvPr id="9" name="Slide Number Placeholder 8"/>
          <p:cNvSpPr>
            <a:spLocks noGrp="1"/>
          </p:cNvSpPr>
          <p:nvPr>
            <p:ph type="sldNum" sz="quarter" idx="12"/>
          </p:nvPr>
        </p:nvSpPr>
        <p:spPr/>
        <p:txBody>
          <a:bodyPr/>
          <a:lstStyle/>
          <a:p>
            <a:fld id="{EE379466-5400-45BA-8A79-9355AFA9383D}" type="slidenum">
              <a:rPr lang="pt-BR" smtClean="0"/>
              <a:t>‹nº›</a:t>
            </a:fld>
            <a:endParaRPr lang="pt-BR"/>
          </a:p>
        </p:txBody>
      </p:sp>
    </p:spTree>
    <p:extLst>
      <p:ext uri="{BB962C8B-B14F-4D97-AF65-F5344CB8AC3E}">
        <p14:creationId xmlns:p14="http://schemas.microsoft.com/office/powerpoint/2010/main" val="176353611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mente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t-BR"/>
              <a:t>Clique para editar o título mestre</a:t>
            </a:r>
            <a:endParaRPr lang="en-US" dirty="0"/>
          </a:p>
        </p:txBody>
      </p:sp>
      <p:sp>
        <p:nvSpPr>
          <p:cNvPr id="3" name="Date Placeholder 2"/>
          <p:cNvSpPr>
            <a:spLocks noGrp="1"/>
          </p:cNvSpPr>
          <p:nvPr>
            <p:ph type="dt" sz="half" idx="10"/>
          </p:nvPr>
        </p:nvSpPr>
        <p:spPr/>
        <p:txBody>
          <a:bodyPr/>
          <a:lstStyle/>
          <a:p>
            <a:fld id="{6BD15480-7AC7-4F36-81AB-8A80CF4545BF}" type="datetime1">
              <a:rPr lang="pt-BR" smtClean="0"/>
              <a:t>08/05/2017</a:t>
            </a:fld>
            <a:endParaRPr lang="pt-BR"/>
          </a:p>
        </p:txBody>
      </p:sp>
      <p:sp>
        <p:nvSpPr>
          <p:cNvPr id="4" name="Footer Placeholder 3"/>
          <p:cNvSpPr>
            <a:spLocks noGrp="1"/>
          </p:cNvSpPr>
          <p:nvPr>
            <p:ph type="ftr" sz="quarter" idx="11"/>
          </p:nvPr>
        </p:nvSpPr>
        <p:spPr/>
        <p:txBody>
          <a:bodyPr/>
          <a:lstStyle/>
          <a:p>
            <a:endParaRPr lang="pt-BR"/>
          </a:p>
        </p:txBody>
      </p:sp>
      <p:sp>
        <p:nvSpPr>
          <p:cNvPr id="5" name="Slide Number Placeholder 4"/>
          <p:cNvSpPr>
            <a:spLocks noGrp="1"/>
          </p:cNvSpPr>
          <p:nvPr>
            <p:ph type="sldNum" sz="quarter" idx="12"/>
          </p:nvPr>
        </p:nvSpPr>
        <p:spPr/>
        <p:txBody>
          <a:bodyPr/>
          <a:lstStyle/>
          <a:p>
            <a:fld id="{EE379466-5400-45BA-8A79-9355AFA9383D}" type="slidenum">
              <a:rPr lang="pt-BR" smtClean="0"/>
              <a:t>‹nº›</a:t>
            </a:fld>
            <a:endParaRPr lang="pt-BR"/>
          </a:p>
        </p:txBody>
      </p:sp>
    </p:spTree>
    <p:extLst>
      <p:ext uri="{BB962C8B-B14F-4D97-AF65-F5344CB8AC3E}">
        <p14:creationId xmlns:p14="http://schemas.microsoft.com/office/powerpoint/2010/main" val="258737817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00712DD-AE93-4719-A600-EEBEB7D3D447}" type="datetime1">
              <a:rPr lang="pt-BR" smtClean="0"/>
              <a:t>08/05/2017</a:t>
            </a:fld>
            <a:endParaRPr lang="pt-BR"/>
          </a:p>
        </p:txBody>
      </p:sp>
      <p:sp>
        <p:nvSpPr>
          <p:cNvPr id="3" name="Footer Placeholder 2"/>
          <p:cNvSpPr>
            <a:spLocks noGrp="1"/>
          </p:cNvSpPr>
          <p:nvPr>
            <p:ph type="ftr" sz="quarter" idx="11"/>
          </p:nvPr>
        </p:nvSpPr>
        <p:spPr/>
        <p:txBody>
          <a:bodyPr/>
          <a:lstStyle/>
          <a:p>
            <a:endParaRPr lang="pt-BR"/>
          </a:p>
        </p:txBody>
      </p:sp>
      <p:sp>
        <p:nvSpPr>
          <p:cNvPr id="4" name="Slide Number Placeholder 3"/>
          <p:cNvSpPr>
            <a:spLocks noGrp="1"/>
          </p:cNvSpPr>
          <p:nvPr>
            <p:ph type="sldNum" sz="quarter" idx="12"/>
          </p:nvPr>
        </p:nvSpPr>
        <p:spPr/>
        <p:txBody>
          <a:bodyPr/>
          <a:lstStyle/>
          <a:p>
            <a:fld id="{EE379466-5400-45BA-8A79-9355AFA9383D}" type="slidenum">
              <a:rPr lang="pt-BR" smtClean="0"/>
              <a:t>‹nº›</a:t>
            </a:fld>
            <a:endParaRPr lang="pt-BR"/>
          </a:p>
        </p:txBody>
      </p:sp>
    </p:spTree>
    <p:extLst>
      <p:ext uri="{BB962C8B-B14F-4D97-AF65-F5344CB8AC3E}">
        <p14:creationId xmlns:p14="http://schemas.microsoft.com/office/powerpoint/2010/main" val="314408898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údo com Legenda">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pt-BR"/>
              <a:t>Clique para editar o título mestre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t-BR"/>
              <a:t>Clique para editar o texto mestre</a:t>
            </a:r>
          </a:p>
          <a:p>
            <a:pPr lvl="1"/>
            <a:r>
              <a:rPr lang="pt-BR"/>
              <a:t>Segundo nível</a:t>
            </a:r>
          </a:p>
          <a:p>
            <a:pPr lvl="2"/>
            <a:r>
              <a:rPr lang="pt-BR"/>
              <a:t>Terceiro nível</a:t>
            </a:r>
          </a:p>
          <a:p>
            <a:pPr lvl="3"/>
            <a:r>
              <a:rPr lang="pt-BR"/>
              <a:t>Quarto nível</a:t>
            </a:r>
          </a:p>
          <a:p>
            <a:pPr lvl="4"/>
            <a:r>
              <a:rPr lang="pt-BR"/>
              <a:t>Quinto nível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t-BR"/>
              <a:t>Clique para editar o texto mestre</a:t>
            </a:r>
          </a:p>
        </p:txBody>
      </p:sp>
      <p:sp>
        <p:nvSpPr>
          <p:cNvPr id="5" name="Date Placeholder 4"/>
          <p:cNvSpPr>
            <a:spLocks noGrp="1"/>
          </p:cNvSpPr>
          <p:nvPr>
            <p:ph type="dt" sz="half" idx="10"/>
          </p:nvPr>
        </p:nvSpPr>
        <p:spPr/>
        <p:txBody>
          <a:bodyPr/>
          <a:lstStyle/>
          <a:p>
            <a:fld id="{F90CBCAB-C9A0-4170-A508-686DDD6A34C7}" type="datetime1">
              <a:rPr lang="pt-BR" smtClean="0"/>
              <a:t>08/05/2017</a:t>
            </a:fld>
            <a:endParaRPr lang="pt-BR"/>
          </a:p>
        </p:txBody>
      </p:sp>
      <p:sp>
        <p:nvSpPr>
          <p:cNvPr id="6" name="Footer Placeholder 5"/>
          <p:cNvSpPr>
            <a:spLocks noGrp="1"/>
          </p:cNvSpPr>
          <p:nvPr>
            <p:ph type="ftr" sz="quarter" idx="11"/>
          </p:nvPr>
        </p:nvSpPr>
        <p:spPr/>
        <p:txBody>
          <a:bodyPr/>
          <a:lstStyle/>
          <a:p>
            <a:endParaRPr lang="pt-BR"/>
          </a:p>
        </p:txBody>
      </p:sp>
      <p:sp>
        <p:nvSpPr>
          <p:cNvPr id="7" name="Slide Number Placeholder 6"/>
          <p:cNvSpPr>
            <a:spLocks noGrp="1"/>
          </p:cNvSpPr>
          <p:nvPr>
            <p:ph type="sldNum" sz="quarter" idx="12"/>
          </p:nvPr>
        </p:nvSpPr>
        <p:spPr/>
        <p:txBody>
          <a:bodyPr/>
          <a:lstStyle/>
          <a:p>
            <a:fld id="{EE379466-5400-45BA-8A79-9355AFA9383D}" type="slidenum">
              <a:rPr lang="pt-BR" smtClean="0"/>
              <a:t>‹nº›</a:t>
            </a:fld>
            <a:endParaRPr lang="pt-BR"/>
          </a:p>
        </p:txBody>
      </p:sp>
    </p:spTree>
    <p:extLst>
      <p:ext uri="{BB962C8B-B14F-4D97-AF65-F5344CB8AC3E}">
        <p14:creationId xmlns:p14="http://schemas.microsoft.com/office/powerpoint/2010/main" val="75047297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m com Legenda">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pt-BR"/>
              <a:t>Clique para editar o título mestre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pt-BR"/>
              <a:t>Clique no ícone para adicionar uma imagem</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t-BR"/>
              <a:t>Clique para editar o texto mestre</a:t>
            </a:r>
          </a:p>
        </p:txBody>
      </p:sp>
      <p:sp>
        <p:nvSpPr>
          <p:cNvPr id="5" name="Date Placeholder 4"/>
          <p:cNvSpPr>
            <a:spLocks noGrp="1"/>
          </p:cNvSpPr>
          <p:nvPr>
            <p:ph type="dt" sz="half" idx="10"/>
          </p:nvPr>
        </p:nvSpPr>
        <p:spPr/>
        <p:txBody>
          <a:bodyPr/>
          <a:lstStyle/>
          <a:p>
            <a:fld id="{3C477206-09F9-41B5-84B5-49D9298247A2}" type="datetime1">
              <a:rPr lang="pt-BR" smtClean="0"/>
              <a:t>08/05/2017</a:t>
            </a:fld>
            <a:endParaRPr lang="pt-BR"/>
          </a:p>
        </p:txBody>
      </p:sp>
      <p:sp>
        <p:nvSpPr>
          <p:cNvPr id="6" name="Footer Placeholder 5"/>
          <p:cNvSpPr>
            <a:spLocks noGrp="1"/>
          </p:cNvSpPr>
          <p:nvPr>
            <p:ph type="ftr" sz="quarter" idx="11"/>
          </p:nvPr>
        </p:nvSpPr>
        <p:spPr/>
        <p:txBody>
          <a:bodyPr/>
          <a:lstStyle/>
          <a:p>
            <a:endParaRPr lang="pt-BR"/>
          </a:p>
        </p:txBody>
      </p:sp>
      <p:sp>
        <p:nvSpPr>
          <p:cNvPr id="7" name="Slide Number Placeholder 6"/>
          <p:cNvSpPr>
            <a:spLocks noGrp="1"/>
          </p:cNvSpPr>
          <p:nvPr>
            <p:ph type="sldNum" sz="quarter" idx="12"/>
          </p:nvPr>
        </p:nvSpPr>
        <p:spPr/>
        <p:txBody>
          <a:bodyPr/>
          <a:lstStyle/>
          <a:p>
            <a:fld id="{EE379466-5400-45BA-8A79-9355AFA9383D}" type="slidenum">
              <a:rPr lang="pt-BR" smtClean="0"/>
              <a:t>‹nº›</a:t>
            </a:fld>
            <a:endParaRPr lang="pt-BR"/>
          </a:p>
        </p:txBody>
      </p:sp>
    </p:spTree>
    <p:extLst>
      <p:ext uri="{BB962C8B-B14F-4D97-AF65-F5344CB8AC3E}">
        <p14:creationId xmlns:p14="http://schemas.microsoft.com/office/powerpoint/2010/main" val="264689152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pt-BR"/>
              <a:t>Clique para editar o título mestre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pt-BR"/>
              <a:t>Clique para editar o texto mestre</a:t>
            </a:r>
          </a:p>
          <a:p>
            <a:pPr lvl="1"/>
            <a:r>
              <a:rPr lang="pt-BR"/>
              <a:t>Segundo nível</a:t>
            </a:r>
          </a:p>
          <a:p>
            <a:pPr lvl="2"/>
            <a:r>
              <a:rPr lang="pt-BR"/>
              <a:t>Terceiro nível</a:t>
            </a:r>
          </a:p>
          <a:p>
            <a:pPr lvl="3"/>
            <a:r>
              <a:rPr lang="pt-BR"/>
              <a:t>Quarto nível</a:t>
            </a:r>
          </a:p>
          <a:p>
            <a:pPr lvl="4"/>
            <a:r>
              <a:rPr lang="pt-BR"/>
              <a:t>Quinto nível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FEE0864-04F7-4F7A-88CC-3880BD667DD3}" type="datetime1">
              <a:rPr lang="pt-BR" smtClean="0"/>
              <a:t>08/05/2017</a:t>
            </a:fld>
            <a:endParaRPr lang="pt-BR"/>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pt-BR"/>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E379466-5400-45BA-8A79-9355AFA9383D}" type="slidenum">
              <a:rPr lang="pt-BR" smtClean="0"/>
              <a:t>‹nº›</a:t>
            </a:fld>
            <a:endParaRPr lang="pt-BR"/>
          </a:p>
        </p:txBody>
      </p:sp>
    </p:spTree>
    <p:extLst>
      <p:ext uri="{BB962C8B-B14F-4D97-AF65-F5344CB8AC3E}">
        <p14:creationId xmlns:p14="http://schemas.microsoft.com/office/powerpoint/2010/main" val="197488908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Espaço Reservado para Título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pt-BR" altLang="pt-BR"/>
              <a:t>Clique para editar o título mestre</a:t>
            </a:r>
          </a:p>
        </p:txBody>
      </p:sp>
      <p:sp>
        <p:nvSpPr>
          <p:cNvPr id="1027" name="Espaço Reservado para Texto 2"/>
          <p:cNvSpPr>
            <a:spLocks noGrp="1"/>
          </p:cNvSpPr>
          <p:nvPr>
            <p:ph type="body" idx="1"/>
          </p:nvPr>
        </p:nvSpPr>
        <p:spPr bwMode="auto">
          <a:xfrm>
            <a:off x="457200" y="1600200"/>
            <a:ext cx="8229600" cy="4997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pt-BR" altLang="pt-BR"/>
              <a:t>Clique para editar o texto mestre</a:t>
            </a:r>
          </a:p>
          <a:p>
            <a:pPr lvl="1"/>
            <a:r>
              <a:rPr lang="pt-BR" altLang="pt-BR"/>
              <a:t>Segundo nível</a:t>
            </a:r>
          </a:p>
          <a:p>
            <a:pPr lvl="2"/>
            <a:r>
              <a:rPr lang="pt-BR" altLang="pt-BR"/>
              <a:t>Terceiro nível</a:t>
            </a:r>
          </a:p>
          <a:p>
            <a:pPr lvl="3"/>
            <a:r>
              <a:rPr lang="pt-BR" altLang="pt-BR"/>
              <a:t>Quarto nível</a:t>
            </a:r>
          </a:p>
          <a:p>
            <a:pPr lvl="4"/>
            <a:r>
              <a:rPr lang="pt-BR" altLang="pt-BR"/>
              <a:t>Quinto nível</a:t>
            </a:r>
          </a:p>
        </p:txBody>
      </p:sp>
    </p:spTree>
    <p:extLst>
      <p:ext uri="{BB962C8B-B14F-4D97-AF65-F5344CB8AC3E}">
        <p14:creationId xmlns:p14="http://schemas.microsoft.com/office/powerpoint/2010/main" val="4178002455"/>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rtl="0" eaLnBrk="0" fontAlgn="base" hangingPunct="0">
        <a:spcBef>
          <a:spcPct val="0"/>
        </a:spcBef>
        <a:spcAft>
          <a:spcPct val="0"/>
        </a:spcAft>
        <a:defRPr sz="4000" kern="1200">
          <a:solidFill>
            <a:schemeClr val="tx1"/>
          </a:solidFill>
          <a:latin typeface="+mj-lt"/>
          <a:ea typeface="MS PGothic" panose="020B0600070205080204" pitchFamily="34" charset="-128"/>
          <a:cs typeface="MS PGothic" charset="0"/>
        </a:defRPr>
      </a:lvl1pPr>
      <a:lvl2pPr algn="ctr" rtl="0" eaLnBrk="0" fontAlgn="base" hangingPunct="0">
        <a:spcBef>
          <a:spcPct val="0"/>
        </a:spcBef>
        <a:spcAft>
          <a:spcPct val="0"/>
        </a:spcAft>
        <a:defRPr sz="4000">
          <a:solidFill>
            <a:schemeClr val="tx1"/>
          </a:solidFill>
          <a:latin typeface="Calibri" pitchFamily="34" charset="0"/>
          <a:ea typeface="MS PGothic" panose="020B0600070205080204" pitchFamily="34" charset="-128"/>
          <a:cs typeface="MS PGothic" charset="0"/>
        </a:defRPr>
      </a:lvl2pPr>
      <a:lvl3pPr algn="ctr" rtl="0" eaLnBrk="0" fontAlgn="base" hangingPunct="0">
        <a:spcBef>
          <a:spcPct val="0"/>
        </a:spcBef>
        <a:spcAft>
          <a:spcPct val="0"/>
        </a:spcAft>
        <a:defRPr sz="4000">
          <a:solidFill>
            <a:schemeClr val="tx1"/>
          </a:solidFill>
          <a:latin typeface="Calibri" pitchFamily="34" charset="0"/>
          <a:ea typeface="MS PGothic" panose="020B0600070205080204" pitchFamily="34" charset="-128"/>
          <a:cs typeface="MS PGothic" charset="0"/>
        </a:defRPr>
      </a:lvl3pPr>
      <a:lvl4pPr algn="ctr" rtl="0" eaLnBrk="0" fontAlgn="base" hangingPunct="0">
        <a:spcBef>
          <a:spcPct val="0"/>
        </a:spcBef>
        <a:spcAft>
          <a:spcPct val="0"/>
        </a:spcAft>
        <a:defRPr sz="4000">
          <a:solidFill>
            <a:schemeClr val="tx1"/>
          </a:solidFill>
          <a:latin typeface="Calibri" pitchFamily="34" charset="0"/>
          <a:ea typeface="MS PGothic" panose="020B0600070205080204" pitchFamily="34" charset="-128"/>
          <a:cs typeface="MS PGothic" charset="0"/>
        </a:defRPr>
      </a:lvl4pPr>
      <a:lvl5pPr algn="ctr" rtl="0" eaLnBrk="0" fontAlgn="base" hangingPunct="0">
        <a:spcBef>
          <a:spcPct val="0"/>
        </a:spcBef>
        <a:spcAft>
          <a:spcPct val="0"/>
        </a:spcAft>
        <a:defRPr sz="4000">
          <a:solidFill>
            <a:schemeClr val="tx1"/>
          </a:solidFill>
          <a:latin typeface="Calibri" pitchFamily="34" charset="0"/>
          <a:ea typeface="MS PGothic" panose="020B0600070205080204" pitchFamily="34" charset="-128"/>
          <a:cs typeface="MS PGothic"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S PGothic" panose="020B0600070205080204" pitchFamily="34" charset="-128"/>
          <a:cs typeface="MS PGothic" charset="0"/>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S PGothic" panose="020B0600070205080204" pitchFamily="34" charset="-128"/>
          <a:cs typeface="MS PGothic" charset="0"/>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S PGothic" panose="020B0600070205080204" pitchFamily="34" charset="-128"/>
          <a:cs typeface="MS PGothic" charset="0"/>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anose="020B0600070205080204" pitchFamily="34" charset="-128"/>
          <a:cs typeface="MS PGothic" charset="0"/>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anose="020B0600070205080204" pitchFamily="34" charset="-128"/>
          <a:cs typeface="MS PGothic"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wmf"/><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1.emf"/><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14.emf"/><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15.emf"/><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hyperlink" Target="mailto:appy@ccif.com.br" TargetMode="External"/><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16.emf"/></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17.emf"/></Relationships>
</file>

<file path=ppt/slides/_rels/slide4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2.wmf"/><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3.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m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161"/>
            <a:ext cx="9144000" cy="6853678"/>
          </a:xfrm>
          <a:prstGeom prst="rect">
            <a:avLst/>
          </a:prstGeom>
        </p:spPr>
      </p:pic>
      <p:pic>
        <p:nvPicPr>
          <p:cNvPr id="5" name="Imagem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873924" y="466090"/>
            <a:ext cx="2912883" cy="620626"/>
          </a:xfrm>
          <a:prstGeom prst="rect">
            <a:avLst/>
          </a:prstGeom>
        </p:spPr>
      </p:pic>
      <p:sp>
        <p:nvSpPr>
          <p:cNvPr id="6" name="CaixaDeTexto 5"/>
          <p:cNvSpPr txBox="1"/>
          <p:nvPr/>
        </p:nvSpPr>
        <p:spPr>
          <a:xfrm>
            <a:off x="4802657" y="2457990"/>
            <a:ext cx="4029959" cy="1077218"/>
          </a:xfrm>
          <a:prstGeom prst="rect">
            <a:avLst/>
          </a:prstGeom>
          <a:noFill/>
        </p:spPr>
        <p:txBody>
          <a:bodyPr wrap="square" rtlCol="0">
            <a:spAutoFit/>
          </a:bodyPr>
          <a:lstStyle/>
          <a:p>
            <a:r>
              <a:rPr lang="pt-BR" sz="3200" b="1" dirty="0">
                <a:solidFill>
                  <a:srgbClr val="5A8497"/>
                </a:solidFill>
                <a:latin typeface="Arial Narrow" panose="020B0606020202030204" pitchFamily="34" charset="0"/>
              </a:rPr>
              <a:t>Disfunções do Sistema Tributário Brasileiro</a:t>
            </a:r>
          </a:p>
        </p:txBody>
      </p:sp>
      <p:sp>
        <p:nvSpPr>
          <p:cNvPr id="7" name="CaixaDeTexto 6"/>
          <p:cNvSpPr txBox="1"/>
          <p:nvPr/>
        </p:nvSpPr>
        <p:spPr>
          <a:xfrm>
            <a:off x="4794110" y="5203855"/>
            <a:ext cx="4029959" cy="1077218"/>
          </a:xfrm>
          <a:prstGeom prst="rect">
            <a:avLst/>
          </a:prstGeom>
          <a:noFill/>
        </p:spPr>
        <p:txBody>
          <a:bodyPr wrap="square" rtlCol="0">
            <a:spAutoFit/>
          </a:bodyPr>
          <a:lstStyle/>
          <a:p>
            <a:endParaRPr lang="pt-BR" sz="1600" b="1" dirty="0">
              <a:solidFill>
                <a:srgbClr val="5A8497"/>
              </a:solidFill>
              <a:latin typeface="Arial Narrow" panose="020B0606020202030204" pitchFamily="34" charset="0"/>
            </a:endParaRPr>
          </a:p>
          <a:p>
            <a:endParaRPr lang="pt-BR" sz="1600" b="1" dirty="0">
              <a:solidFill>
                <a:srgbClr val="5A8497"/>
              </a:solidFill>
              <a:latin typeface="Arial Narrow" panose="020B0606020202030204" pitchFamily="34" charset="0"/>
            </a:endParaRPr>
          </a:p>
          <a:p>
            <a:endParaRPr lang="pt-BR" sz="1600" b="1" dirty="0">
              <a:solidFill>
                <a:srgbClr val="5A8497"/>
              </a:solidFill>
              <a:latin typeface="Arial Narrow" panose="020B0606020202030204" pitchFamily="34" charset="0"/>
            </a:endParaRPr>
          </a:p>
          <a:p>
            <a:endParaRPr lang="pt-BR" sz="1600" b="1" dirty="0">
              <a:solidFill>
                <a:srgbClr val="5A8497"/>
              </a:solidFill>
              <a:latin typeface="Arial Narrow" panose="020B0606020202030204" pitchFamily="34" charset="0"/>
            </a:endParaRPr>
          </a:p>
        </p:txBody>
      </p:sp>
      <p:sp>
        <p:nvSpPr>
          <p:cNvPr id="8" name="CaixaDeTexto 7"/>
          <p:cNvSpPr txBox="1"/>
          <p:nvPr/>
        </p:nvSpPr>
        <p:spPr>
          <a:xfrm>
            <a:off x="4802657" y="4719003"/>
            <a:ext cx="4029959" cy="2062103"/>
          </a:xfrm>
          <a:prstGeom prst="rect">
            <a:avLst/>
          </a:prstGeom>
          <a:noFill/>
        </p:spPr>
        <p:txBody>
          <a:bodyPr wrap="square" rtlCol="0">
            <a:spAutoFit/>
          </a:bodyPr>
          <a:lstStyle/>
          <a:p>
            <a:pPr>
              <a:spcBef>
                <a:spcPts val="600"/>
              </a:spcBef>
            </a:pPr>
            <a:r>
              <a:rPr lang="pt-BR" b="1" dirty="0">
                <a:solidFill>
                  <a:srgbClr val="5A8497"/>
                </a:solidFill>
                <a:latin typeface="Arial Narrow" panose="020B0606020202030204" pitchFamily="34" charset="0"/>
              </a:rPr>
              <a:t>Apresentação para a Comissão de Assuntos Econômicos do Senado Federal</a:t>
            </a:r>
          </a:p>
          <a:p>
            <a:pPr>
              <a:spcBef>
                <a:spcPts val="600"/>
              </a:spcBef>
            </a:pPr>
            <a:endParaRPr lang="pt-BR" dirty="0">
              <a:solidFill>
                <a:srgbClr val="5A8497"/>
              </a:solidFill>
              <a:latin typeface="Arial Narrow" panose="020B0606020202030204" pitchFamily="34" charset="0"/>
            </a:endParaRPr>
          </a:p>
          <a:p>
            <a:pPr>
              <a:spcBef>
                <a:spcPts val="600"/>
              </a:spcBef>
            </a:pPr>
            <a:r>
              <a:rPr lang="pt-BR" dirty="0">
                <a:solidFill>
                  <a:srgbClr val="5A8497"/>
                </a:solidFill>
                <a:latin typeface="Arial Narrow" panose="020B0606020202030204" pitchFamily="34" charset="0"/>
              </a:rPr>
              <a:t>Bernard Appy</a:t>
            </a:r>
          </a:p>
          <a:p>
            <a:pPr>
              <a:spcBef>
                <a:spcPts val="600"/>
              </a:spcBef>
            </a:pPr>
            <a:endParaRPr lang="pt-BR" dirty="0">
              <a:solidFill>
                <a:srgbClr val="5A8497"/>
              </a:solidFill>
              <a:latin typeface="Arial Narrow" panose="020B0606020202030204" pitchFamily="34" charset="0"/>
            </a:endParaRPr>
          </a:p>
          <a:p>
            <a:pPr>
              <a:spcBef>
                <a:spcPts val="600"/>
              </a:spcBef>
            </a:pPr>
            <a:r>
              <a:rPr lang="pt-BR" dirty="0">
                <a:solidFill>
                  <a:srgbClr val="5A8497"/>
                </a:solidFill>
                <a:latin typeface="Arial Narrow" panose="020B0606020202030204" pitchFamily="34" charset="0"/>
              </a:rPr>
              <a:t>Maio de 2017</a:t>
            </a:r>
            <a:endParaRPr lang="pt-BR" sz="2000" b="1" dirty="0">
              <a:solidFill>
                <a:srgbClr val="5A8497"/>
              </a:solidFill>
              <a:latin typeface="Arial Narrow" panose="020B0606020202030204" pitchFamily="34" charset="0"/>
            </a:endParaRPr>
          </a:p>
        </p:txBody>
      </p:sp>
    </p:spTree>
    <p:extLst>
      <p:ext uri="{BB962C8B-B14F-4D97-AF65-F5344CB8AC3E}">
        <p14:creationId xmlns:p14="http://schemas.microsoft.com/office/powerpoint/2010/main" val="348767139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m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322424" y="0"/>
            <a:ext cx="821576" cy="6858000"/>
          </a:xfrm>
          <a:prstGeom prst="rect">
            <a:avLst/>
          </a:prstGeom>
        </p:spPr>
      </p:pic>
      <p:sp>
        <p:nvSpPr>
          <p:cNvPr id="3" name="CaixaDeTexto 2"/>
          <p:cNvSpPr txBox="1"/>
          <p:nvPr/>
        </p:nvSpPr>
        <p:spPr>
          <a:xfrm>
            <a:off x="430421" y="1534148"/>
            <a:ext cx="7767119" cy="1938992"/>
          </a:xfrm>
          <a:prstGeom prst="rect">
            <a:avLst/>
          </a:prstGeom>
          <a:noFill/>
        </p:spPr>
        <p:txBody>
          <a:bodyPr wrap="square" rtlCol="0">
            <a:spAutoFit/>
          </a:bodyPr>
          <a:lstStyle/>
          <a:p>
            <a:pPr marL="285750" lvl="0" indent="-285750">
              <a:spcBef>
                <a:spcPts val="1200"/>
              </a:spcBef>
              <a:buFont typeface="Wingdings" panose="05000000000000000000" pitchFamily="2" charset="2"/>
              <a:buChar char="§"/>
              <a:defRPr/>
            </a:pPr>
            <a:r>
              <a:rPr lang="pt-BR" sz="2200" b="1" kern="0" dirty="0">
                <a:solidFill>
                  <a:schemeClr val="tx1">
                    <a:lumMod val="85000"/>
                    <a:lumOff val="15000"/>
                  </a:schemeClr>
                </a:solidFill>
              </a:rPr>
              <a:t>No Brasil há quatro tributos sobre bens e serviços com base fragmentada levando a diferentes incidências setoriais</a:t>
            </a:r>
          </a:p>
          <a:p>
            <a:pPr marL="715963" lvl="1" indent="-342900">
              <a:spcBef>
                <a:spcPts val="600"/>
              </a:spcBef>
              <a:buFont typeface="Arial" panose="020B0604020202020204" pitchFamily="34" charset="0"/>
              <a:buChar char="•"/>
              <a:defRPr/>
            </a:pPr>
            <a:r>
              <a:rPr lang="pt-BR" sz="2200" kern="0" dirty="0">
                <a:solidFill>
                  <a:schemeClr val="tx1">
                    <a:lumMod val="85000"/>
                    <a:lumOff val="15000"/>
                  </a:schemeClr>
                </a:solidFill>
              </a:rPr>
              <a:t>A grande maioria dos países tem apenas um IVA</a:t>
            </a:r>
          </a:p>
          <a:p>
            <a:pPr marL="715963" lvl="1" indent="-342900">
              <a:spcBef>
                <a:spcPts val="600"/>
              </a:spcBef>
              <a:buFont typeface="Arial" panose="020B0604020202020204" pitchFamily="34" charset="0"/>
              <a:buChar char="•"/>
              <a:defRPr/>
            </a:pPr>
            <a:r>
              <a:rPr lang="pt-BR" sz="2200" kern="0" dirty="0">
                <a:solidFill>
                  <a:schemeClr val="tx1">
                    <a:lumMod val="85000"/>
                    <a:lumOff val="15000"/>
                  </a:schemeClr>
                </a:solidFill>
              </a:rPr>
              <a:t>Em um bom IVA a base de incidência é ampla, alcançando todos os bens e serviços</a:t>
            </a:r>
          </a:p>
        </p:txBody>
      </p:sp>
      <p:sp>
        <p:nvSpPr>
          <p:cNvPr id="5" name="CaixaDeTexto 4"/>
          <p:cNvSpPr txBox="1"/>
          <p:nvPr/>
        </p:nvSpPr>
        <p:spPr>
          <a:xfrm>
            <a:off x="391585" y="158144"/>
            <a:ext cx="7609415" cy="1015663"/>
          </a:xfrm>
          <a:prstGeom prst="rect">
            <a:avLst/>
          </a:prstGeom>
          <a:noFill/>
        </p:spPr>
        <p:txBody>
          <a:bodyPr wrap="square" rtlCol="0">
            <a:spAutoFit/>
          </a:bodyPr>
          <a:lstStyle/>
          <a:p>
            <a:pPr algn="r"/>
            <a:r>
              <a:rPr lang="pt-BR" sz="3200" b="1" dirty="0">
                <a:solidFill>
                  <a:srgbClr val="5A8497"/>
                </a:solidFill>
                <a:latin typeface="Arial Narrow" panose="020B0606020202030204" pitchFamily="34" charset="0"/>
              </a:rPr>
              <a:t>Tributos sobre bens e serviços</a:t>
            </a:r>
            <a:br>
              <a:rPr lang="pt-BR" sz="2800" b="1" dirty="0">
                <a:solidFill>
                  <a:srgbClr val="5A8497"/>
                </a:solidFill>
                <a:latin typeface="Arial Narrow" panose="020B0606020202030204" pitchFamily="34" charset="0"/>
              </a:rPr>
            </a:br>
            <a:r>
              <a:rPr lang="pt-BR" sz="2800" b="1" dirty="0">
                <a:solidFill>
                  <a:schemeClr val="bg2">
                    <a:lumMod val="75000"/>
                  </a:schemeClr>
                </a:solidFill>
                <a:latin typeface="Arial Narrow" panose="020B0606020202030204" pitchFamily="34" charset="0"/>
              </a:rPr>
              <a:t>Fragmentação da base de incidência</a:t>
            </a:r>
          </a:p>
        </p:txBody>
      </p:sp>
      <p:sp>
        <p:nvSpPr>
          <p:cNvPr id="2" name="Espaço Reservado para Número de Slide 1"/>
          <p:cNvSpPr>
            <a:spLocks noGrp="1"/>
          </p:cNvSpPr>
          <p:nvPr>
            <p:ph type="sldNum" sz="quarter" idx="12"/>
          </p:nvPr>
        </p:nvSpPr>
        <p:spPr/>
        <p:txBody>
          <a:bodyPr/>
          <a:lstStyle/>
          <a:p>
            <a:fld id="{EE379466-5400-45BA-8A79-9355AFA9383D}" type="slidenum">
              <a:rPr lang="pt-BR" smtClean="0"/>
              <a:t>10</a:t>
            </a:fld>
            <a:endParaRPr lang="pt-BR" dirty="0"/>
          </a:p>
        </p:txBody>
      </p:sp>
      <p:pic>
        <p:nvPicPr>
          <p:cNvPr id="8" name="Imagem 7"/>
          <p:cNvPicPr>
            <a:picLocks noChangeAspect="1"/>
          </p:cNvPicPr>
          <p:nvPr/>
        </p:nvPicPr>
        <p:blipFill>
          <a:blip r:embed="rId3"/>
          <a:stretch>
            <a:fillRect/>
          </a:stretch>
        </p:blipFill>
        <p:spPr>
          <a:xfrm>
            <a:off x="283669" y="3652850"/>
            <a:ext cx="7850654" cy="2849000"/>
          </a:xfrm>
          <a:prstGeom prst="rect">
            <a:avLst/>
          </a:prstGeom>
        </p:spPr>
      </p:pic>
    </p:spTree>
    <p:extLst>
      <p:ext uri="{BB962C8B-B14F-4D97-AF65-F5344CB8AC3E}">
        <p14:creationId xmlns:p14="http://schemas.microsoft.com/office/powerpoint/2010/main" val="50688506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m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322424" y="0"/>
            <a:ext cx="821576" cy="6858000"/>
          </a:xfrm>
          <a:prstGeom prst="rect">
            <a:avLst/>
          </a:prstGeom>
        </p:spPr>
      </p:pic>
      <p:sp>
        <p:nvSpPr>
          <p:cNvPr id="3" name="CaixaDeTexto 2"/>
          <p:cNvSpPr txBox="1"/>
          <p:nvPr/>
        </p:nvSpPr>
        <p:spPr>
          <a:xfrm>
            <a:off x="430421" y="1534148"/>
            <a:ext cx="7767119" cy="5109091"/>
          </a:xfrm>
          <a:prstGeom prst="rect">
            <a:avLst/>
          </a:prstGeom>
          <a:noFill/>
        </p:spPr>
        <p:txBody>
          <a:bodyPr wrap="square" rtlCol="0">
            <a:spAutoFit/>
          </a:bodyPr>
          <a:lstStyle/>
          <a:p>
            <a:pPr marL="285750" lvl="0" indent="-285750">
              <a:spcBef>
                <a:spcPts val="1200"/>
              </a:spcBef>
              <a:buFont typeface="Wingdings" panose="05000000000000000000" pitchFamily="2" charset="2"/>
              <a:buChar char="§"/>
              <a:defRPr/>
            </a:pPr>
            <a:r>
              <a:rPr lang="pt-BR" sz="2200" b="1" kern="0" dirty="0">
                <a:solidFill>
                  <a:schemeClr val="tx1">
                    <a:lumMod val="85000"/>
                    <a:lumOff val="15000"/>
                  </a:schemeClr>
                </a:solidFill>
              </a:rPr>
              <a:t>Diferença de incidência setorial afeta a forma de organização da produção</a:t>
            </a:r>
          </a:p>
          <a:p>
            <a:pPr marL="715963" lvl="1" indent="-342900">
              <a:spcBef>
                <a:spcPts val="600"/>
              </a:spcBef>
              <a:buFont typeface="Arial" panose="020B0604020202020204" pitchFamily="34" charset="0"/>
              <a:buChar char="•"/>
              <a:defRPr/>
            </a:pPr>
            <a:r>
              <a:rPr lang="pt-BR" sz="2200" b="1" kern="0" dirty="0">
                <a:solidFill>
                  <a:schemeClr val="tx1">
                    <a:lumMod val="85000"/>
                    <a:lumOff val="15000"/>
                  </a:schemeClr>
                </a:solidFill>
              </a:rPr>
              <a:t>Forma de construção de edifícios é um exemplo claro</a:t>
            </a:r>
            <a:endParaRPr lang="pt-BR" sz="2200" kern="0" dirty="0">
              <a:solidFill>
                <a:schemeClr val="tx1">
                  <a:lumMod val="85000"/>
                  <a:lumOff val="15000"/>
                </a:schemeClr>
              </a:solidFill>
            </a:endParaRPr>
          </a:p>
          <a:p>
            <a:pPr marL="896938" lvl="2" indent="-257175">
              <a:spcBef>
                <a:spcPts val="600"/>
              </a:spcBef>
              <a:buFont typeface="Calibri" panose="020F0502020204030204" pitchFamily="34" charset="0"/>
              <a:buChar char="-"/>
              <a:defRPr/>
            </a:pPr>
            <a:r>
              <a:rPr lang="pt-BR" sz="2200" kern="0" dirty="0">
                <a:solidFill>
                  <a:schemeClr val="tx1">
                    <a:lumMod val="85000"/>
                    <a:lumOff val="15000"/>
                  </a:schemeClr>
                </a:solidFill>
              </a:rPr>
              <a:t>Valor agregado no canteiro paga ISS (5% no máximo) e PIS/</a:t>
            </a:r>
            <a:r>
              <a:rPr lang="pt-BR" sz="2200" kern="0" dirty="0" err="1">
                <a:solidFill>
                  <a:schemeClr val="tx1">
                    <a:lumMod val="85000"/>
                    <a:lumOff val="15000"/>
                  </a:schemeClr>
                </a:solidFill>
              </a:rPr>
              <a:t>Cofins</a:t>
            </a:r>
            <a:r>
              <a:rPr lang="pt-BR" sz="2200" kern="0" dirty="0">
                <a:solidFill>
                  <a:schemeClr val="tx1">
                    <a:lumMod val="85000"/>
                    <a:lumOff val="15000"/>
                  </a:schemeClr>
                </a:solidFill>
              </a:rPr>
              <a:t> cumulativo (3,65%)</a:t>
            </a:r>
          </a:p>
          <a:p>
            <a:pPr marL="896938" lvl="2" indent="-257175">
              <a:spcBef>
                <a:spcPts val="600"/>
              </a:spcBef>
              <a:buFont typeface="Calibri" panose="020F0502020204030204" pitchFamily="34" charset="0"/>
              <a:buChar char="-"/>
              <a:defRPr/>
            </a:pPr>
            <a:r>
              <a:rPr lang="pt-BR" sz="2200" kern="0" dirty="0">
                <a:solidFill>
                  <a:schemeClr val="tx1">
                    <a:lumMod val="85000"/>
                    <a:lumOff val="15000"/>
                  </a:schemeClr>
                </a:solidFill>
              </a:rPr>
              <a:t>Valor agregado na indústria paga ICMS (12% em SP), PIS/</a:t>
            </a:r>
            <a:r>
              <a:rPr lang="pt-BR" sz="2200" kern="0" dirty="0" err="1">
                <a:solidFill>
                  <a:schemeClr val="tx1">
                    <a:lumMod val="85000"/>
                    <a:lumOff val="15000"/>
                  </a:schemeClr>
                </a:solidFill>
              </a:rPr>
              <a:t>Cofins</a:t>
            </a:r>
            <a:r>
              <a:rPr lang="pt-BR" sz="2200" kern="0" dirty="0">
                <a:solidFill>
                  <a:schemeClr val="tx1">
                    <a:lumMod val="85000"/>
                    <a:lumOff val="15000"/>
                  </a:schemeClr>
                </a:solidFill>
              </a:rPr>
              <a:t> cumulativo (9,75%) e pode pagar IPI</a:t>
            </a:r>
          </a:p>
          <a:p>
            <a:pPr marL="285750" lvl="0" indent="-285750">
              <a:spcBef>
                <a:spcPts val="1200"/>
              </a:spcBef>
              <a:buFont typeface="Wingdings" panose="05000000000000000000" pitchFamily="2" charset="2"/>
              <a:buChar char="§"/>
              <a:defRPr/>
            </a:pPr>
            <a:r>
              <a:rPr lang="pt-BR" sz="2200" b="1" kern="0" dirty="0">
                <a:solidFill>
                  <a:schemeClr val="tx1">
                    <a:lumMod val="85000"/>
                    <a:lumOff val="15000"/>
                  </a:schemeClr>
                </a:solidFill>
              </a:rPr>
              <a:t>Todos os quatro tributos têm uma enorme diversidade de alíquotas efetivas, além de múltiplos benefícios tributários e regimes especiais</a:t>
            </a:r>
          </a:p>
          <a:p>
            <a:pPr marL="715963" lvl="1" indent="-342900">
              <a:spcBef>
                <a:spcPts val="600"/>
              </a:spcBef>
              <a:buFont typeface="Arial" panose="020B0604020202020204" pitchFamily="34" charset="0"/>
              <a:buChar char="•"/>
              <a:defRPr/>
            </a:pPr>
            <a:r>
              <a:rPr lang="pt-BR" sz="2200" kern="0" dirty="0">
                <a:solidFill>
                  <a:schemeClr val="tx1">
                    <a:lumMod val="85000"/>
                    <a:lumOff val="15000"/>
                  </a:schemeClr>
                </a:solidFill>
              </a:rPr>
              <a:t>Grau de distorção de preços relativos é enorme</a:t>
            </a:r>
          </a:p>
          <a:p>
            <a:pPr indent="-84137">
              <a:spcBef>
                <a:spcPts val="1200"/>
              </a:spcBef>
              <a:defRPr/>
            </a:pPr>
            <a:r>
              <a:rPr lang="pt-BR" sz="2200" b="1" dirty="0"/>
              <a:t>Os </a:t>
            </a:r>
            <a:r>
              <a:rPr lang="pt-BR" sz="2200" b="1" dirty="0" err="1"/>
              <a:t>IVAs</a:t>
            </a:r>
            <a:r>
              <a:rPr lang="pt-BR" sz="2200" b="1" dirty="0"/>
              <a:t> modernos têm apenas uma alíquota (e os antigos poucas) e os melhores não têm qualquer exceção</a:t>
            </a:r>
          </a:p>
        </p:txBody>
      </p:sp>
      <p:sp>
        <p:nvSpPr>
          <p:cNvPr id="5" name="CaixaDeTexto 4"/>
          <p:cNvSpPr txBox="1"/>
          <p:nvPr/>
        </p:nvSpPr>
        <p:spPr>
          <a:xfrm>
            <a:off x="391585" y="158144"/>
            <a:ext cx="7609415" cy="1015663"/>
          </a:xfrm>
          <a:prstGeom prst="rect">
            <a:avLst/>
          </a:prstGeom>
          <a:noFill/>
        </p:spPr>
        <p:txBody>
          <a:bodyPr wrap="square" rtlCol="0">
            <a:spAutoFit/>
          </a:bodyPr>
          <a:lstStyle/>
          <a:p>
            <a:pPr algn="r"/>
            <a:r>
              <a:rPr lang="pt-BR" sz="3200" b="1" dirty="0">
                <a:solidFill>
                  <a:srgbClr val="5A8497"/>
                </a:solidFill>
                <a:latin typeface="Arial Narrow" panose="020B0606020202030204" pitchFamily="34" charset="0"/>
              </a:rPr>
              <a:t>Tributos sobre bens e serviços</a:t>
            </a:r>
            <a:br>
              <a:rPr lang="pt-BR" sz="2800" b="1" dirty="0">
                <a:solidFill>
                  <a:srgbClr val="5A8497"/>
                </a:solidFill>
                <a:latin typeface="Arial Narrow" panose="020B0606020202030204" pitchFamily="34" charset="0"/>
              </a:rPr>
            </a:br>
            <a:r>
              <a:rPr lang="pt-BR" sz="2800" b="1" dirty="0">
                <a:solidFill>
                  <a:schemeClr val="bg2">
                    <a:lumMod val="75000"/>
                  </a:schemeClr>
                </a:solidFill>
                <a:latin typeface="Arial Narrow" panose="020B0606020202030204" pitchFamily="34" charset="0"/>
              </a:rPr>
              <a:t>Má alocação setorial da produção</a:t>
            </a:r>
          </a:p>
        </p:txBody>
      </p:sp>
      <p:sp>
        <p:nvSpPr>
          <p:cNvPr id="2" name="Espaço Reservado para Número de Slide 1"/>
          <p:cNvSpPr>
            <a:spLocks noGrp="1"/>
          </p:cNvSpPr>
          <p:nvPr>
            <p:ph type="sldNum" sz="quarter" idx="12"/>
          </p:nvPr>
        </p:nvSpPr>
        <p:spPr/>
        <p:txBody>
          <a:bodyPr/>
          <a:lstStyle/>
          <a:p>
            <a:fld id="{EE379466-5400-45BA-8A79-9355AFA9383D}" type="slidenum">
              <a:rPr lang="pt-BR" smtClean="0"/>
              <a:t>11</a:t>
            </a:fld>
            <a:endParaRPr lang="pt-BR" dirty="0"/>
          </a:p>
        </p:txBody>
      </p:sp>
    </p:spTree>
    <p:extLst>
      <p:ext uri="{BB962C8B-B14F-4D97-AF65-F5344CB8AC3E}">
        <p14:creationId xmlns:p14="http://schemas.microsoft.com/office/powerpoint/2010/main" val="38390006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m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322424" y="0"/>
            <a:ext cx="821576" cy="6858000"/>
          </a:xfrm>
          <a:prstGeom prst="rect">
            <a:avLst/>
          </a:prstGeom>
        </p:spPr>
      </p:pic>
      <p:sp>
        <p:nvSpPr>
          <p:cNvPr id="5" name="CaixaDeTexto 4"/>
          <p:cNvSpPr txBox="1"/>
          <p:nvPr/>
        </p:nvSpPr>
        <p:spPr>
          <a:xfrm>
            <a:off x="391585" y="158144"/>
            <a:ext cx="7609415" cy="1015663"/>
          </a:xfrm>
          <a:prstGeom prst="rect">
            <a:avLst/>
          </a:prstGeom>
          <a:noFill/>
        </p:spPr>
        <p:txBody>
          <a:bodyPr wrap="square" rtlCol="0">
            <a:spAutoFit/>
          </a:bodyPr>
          <a:lstStyle/>
          <a:p>
            <a:pPr algn="r"/>
            <a:r>
              <a:rPr lang="pt-BR" sz="3200" b="1" dirty="0">
                <a:solidFill>
                  <a:srgbClr val="5A8497"/>
                </a:solidFill>
                <a:latin typeface="Arial Narrow" panose="020B0606020202030204" pitchFamily="34" charset="0"/>
              </a:rPr>
              <a:t>Tributos sobre bens e serviços</a:t>
            </a:r>
            <a:br>
              <a:rPr lang="pt-BR" sz="2800" b="1" dirty="0">
                <a:solidFill>
                  <a:srgbClr val="5A8497"/>
                </a:solidFill>
                <a:latin typeface="Arial Narrow" panose="020B0606020202030204" pitchFamily="34" charset="0"/>
              </a:rPr>
            </a:br>
            <a:r>
              <a:rPr lang="pt-BR" sz="2800" b="1" dirty="0">
                <a:solidFill>
                  <a:schemeClr val="bg2">
                    <a:lumMod val="75000"/>
                  </a:schemeClr>
                </a:solidFill>
                <a:latin typeface="Arial Narrow" panose="020B0606020202030204" pitchFamily="34" charset="0"/>
              </a:rPr>
              <a:t>Má alocação geográfica da produção</a:t>
            </a:r>
          </a:p>
        </p:txBody>
      </p:sp>
      <p:sp>
        <p:nvSpPr>
          <p:cNvPr id="2" name="Espaço Reservado para Número de Slide 1"/>
          <p:cNvSpPr>
            <a:spLocks noGrp="1"/>
          </p:cNvSpPr>
          <p:nvPr>
            <p:ph type="sldNum" sz="quarter" idx="12"/>
          </p:nvPr>
        </p:nvSpPr>
        <p:spPr/>
        <p:txBody>
          <a:bodyPr/>
          <a:lstStyle/>
          <a:p>
            <a:fld id="{EE379466-5400-45BA-8A79-9355AFA9383D}" type="slidenum">
              <a:rPr lang="pt-BR" smtClean="0"/>
              <a:t>12</a:t>
            </a:fld>
            <a:endParaRPr lang="pt-BR" dirty="0"/>
          </a:p>
        </p:txBody>
      </p:sp>
      <p:pic>
        <p:nvPicPr>
          <p:cNvPr id="8" name="Imagem 7"/>
          <p:cNvPicPr>
            <a:picLocks noChangeAspect="1"/>
          </p:cNvPicPr>
          <p:nvPr/>
        </p:nvPicPr>
        <p:blipFill>
          <a:blip r:embed="rId3"/>
          <a:stretch>
            <a:fillRect/>
          </a:stretch>
        </p:blipFill>
        <p:spPr>
          <a:xfrm>
            <a:off x="137705" y="3588251"/>
            <a:ext cx="8082411" cy="3178222"/>
          </a:xfrm>
          <a:prstGeom prst="rect">
            <a:avLst/>
          </a:prstGeom>
        </p:spPr>
      </p:pic>
      <p:sp>
        <p:nvSpPr>
          <p:cNvPr id="9" name="CaixaDeTexto 8"/>
          <p:cNvSpPr txBox="1"/>
          <p:nvPr/>
        </p:nvSpPr>
        <p:spPr>
          <a:xfrm>
            <a:off x="430421" y="1534148"/>
            <a:ext cx="7767119" cy="2015936"/>
          </a:xfrm>
          <a:prstGeom prst="rect">
            <a:avLst/>
          </a:prstGeom>
          <a:noFill/>
        </p:spPr>
        <p:txBody>
          <a:bodyPr wrap="square" rtlCol="0">
            <a:spAutoFit/>
          </a:bodyPr>
          <a:lstStyle/>
          <a:p>
            <a:pPr marL="285750" lvl="0" indent="-285750">
              <a:spcBef>
                <a:spcPts val="1200"/>
              </a:spcBef>
              <a:buFont typeface="Wingdings" panose="05000000000000000000" pitchFamily="2" charset="2"/>
              <a:buChar char="§"/>
              <a:defRPr/>
            </a:pPr>
            <a:r>
              <a:rPr lang="pt-BR" sz="2200" b="1" kern="0" dirty="0">
                <a:solidFill>
                  <a:schemeClr val="tx1">
                    <a:lumMod val="85000"/>
                    <a:lumOff val="15000"/>
                  </a:schemeClr>
                </a:solidFill>
              </a:rPr>
              <a:t>Guerra fiscal e incentivos regionais levam a alocação geográfica ineficiente</a:t>
            </a:r>
          </a:p>
          <a:p>
            <a:pPr marL="630238" lvl="1" indent="-342900">
              <a:spcBef>
                <a:spcPts val="600"/>
              </a:spcBef>
              <a:buFont typeface="Arial" panose="020B0604020202020204" pitchFamily="34" charset="0"/>
              <a:buChar char="•"/>
              <a:defRPr/>
            </a:pPr>
            <a:r>
              <a:rPr lang="pt-BR" sz="2200" kern="0" dirty="0">
                <a:solidFill>
                  <a:schemeClr val="tx1">
                    <a:lumMod val="85000"/>
                    <a:lumOff val="15000"/>
                  </a:schemeClr>
                </a:solidFill>
              </a:rPr>
              <a:t>Ilegalidade dos benefícios gera insegurança jurídica</a:t>
            </a:r>
          </a:p>
          <a:p>
            <a:pPr marL="630238" lvl="1" indent="-342900">
              <a:spcBef>
                <a:spcPts val="600"/>
              </a:spcBef>
              <a:buFont typeface="Arial" panose="020B0604020202020204" pitchFamily="34" charset="0"/>
              <a:buChar char="•"/>
              <a:defRPr/>
            </a:pPr>
            <a:r>
              <a:rPr lang="pt-BR" sz="2200" kern="0" dirty="0">
                <a:solidFill>
                  <a:schemeClr val="tx1">
                    <a:lumMod val="85000"/>
                    <a:lumOff val="15000"/>
                  </a:schemeClr>
                </a:solidFill>
              </a:rPr>
              <a:t>Guerra fiscal só é possível por conta de tributação na origem</a:t>
            </a:r>
          </a:p>
          <a:p>
            <a:pPr marL="630238" lvl="1" indent="-342900">
              <a:spcBef>
                <a:spcPts val="600"/>
              </a:spcBef>
              <a:buFont typeface="Arial" panose="020B0604020202020204" pitchFamily="34" charset="0"/>
              <a:buChar char="•"/>
              <a:defRPr/>
            </a:pPr>
            <a:r>
              <a:rPr lang="pt-BR" sz="2200" kern="0" dirty="0">
                <a:solidFill>
                  <a:schemeClr val="tx1">
                    <a:lumMod val="85000"/>
                    <a:lumOff val="15000"/>
                  </a:schemeClr>
                </a:solidFill>
              </a:rPr>
              <a:t>No IVA a tributação é feita no destino</a:t>
            </a:r>
          </a:p>
        </p:txBody>
      </p:sp>
    </p:spTree>
    <p:extLst>
      <p:ext uri="{BB962C8B-B14F-4D97-AF65-F5344CB8AC3E}">
        <p14:creationId xmlns:p14="http://schemas.microsoft.com/office/powerpoint/2010/main" val="131893882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m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322424" y="0"/>
            <a:ext cx="821576" cy="6858000"/>
          </a:xfrm>
          <a:prstGeom prst="rect">
            <a:avLst/>
          </a:prstGeom>
        </p:spPr>
      </p:pic>
      <p:sp>
        <p:nvSpPr>
          <p:cNvPr id="3" name="CaixaDeTexto 2"/>
          <p:cNvSpPr txBox="1"/>
          <p:nvPr/>
        </p:nvSpPr>
        <p:spPr>
          <a:xfrm>
            <a:off x="430421" y="1534148"/>
            <a:ext cx="7767119" cy="5186035"/>
          </a:xfrm>
          <a:prstGeom prst="rect">
            <a:avLst/>
          </a:prstGeom>
          <a:noFill/>
        </p:spPr>
        <p:txBody>
          <a:bodyPr wrap="square" rtlCol="0">
            <a:spAutoFit/>
          </a:bodyPr>
          <a:lstStyle/>
          <a:p>
            <a:pPr marL="285750" lvl="0" indent="-285750">
              <a:spcBef>
                <a:spcPts val="1200"/>
              </a:spcBef>
              <a:buFont typeface="Wingdings" panose="05000000000000000000" pitchFamily="2" charset="2"/>
              <a:buChar char="§"/>
              <a:defRPr/>
            </a:pPr>
            <a:r>
              <a:rPr lang="pt-BR" sz="2200" b="1" kern="0" dirty="0">
                <a:solidFill>
                  <a:schemeClr val="tx1">
                    <a:lumMod val="85000"/>
                    <a:lumOff val="15000"/>
                  </a:schemeClr>
                </a:solidFill>
              </a:rPr>
              <a:t>Cumulatividade induz verticalização artificial da produção e onera investimentos e exportações</a:t>
            </a:r>
          </a:p>
          <a:p>
            <a:pPr marL="715963" lvl="1" indent="-342900">
              <a:spcBef>
                <a:spcPts val="600"/>
              </a:spcBef>
              <a:buFont typeface="Arial" panose="020B0604020202020204" pitchFamily="34" charset="0"/>
              <a:buChar char="•"/>
              <a:defRPr/>
            </a:pPr>
            <a:r>
              <a:rPr lang="pt-BR" sz="2200" kern="0" dirty="0">
                <a:solidFill>
                  <a:schemeClr val="tx1">
                    <a:lumMod val="85000"/>
                    <a:lumOff val="15000"/>
                  </a:schemeClr>
                </a:solidFill>
              </a:rPr>
              <a:t>Tributos puramente cumulativos (ISS)</a:t>
            </a:r>
          </a:p>
          <a:p>
            <a:pPr marL="715963" lvl="1" indent="-342900">
              <a:spcBef>
                <a:spcPts val="600"/>
              </a:spcBef>
              <a:buFont typeface="Arial" panose="020B0604020202020204" pitchFamily="34" charset="0"/>
              <a:buChar char="•"/>
              <a:defRPr/>
            </a:pPr>
            <a:r>
              <a:rPr lang="pt-BR" sz="2200" kern="0" dirty="0">
                <a:solidFill>
                  <a:schemeClr val="tx1">
                    <a:lumMod val="85000"/>
                    <a:lumOff val="15000"/>
                  </a:schemeClr>
                </a:solidFill>
              </a:rPr>
              <a:t>Regime de “crédito físico”</a:t>
            </a:r>
          </a:p>
          <a:p>
            <a:pPr marL="715963" lvl="1" indent="-342900">
              <a:spcBef>
                <a:spcPts val="600"/>
              </a:spcBef>
              <a:buFont typeface="Arial" panose="020B0604020202020204" pitchFamily="34" charset="0"/>
              <a:buChar char="•"/>
              <a:defRPr/>
            </a:pPr>
            <a:r>
              <a:rPr lang="pt-BR" sz="2200" kern="0" dirty="0">
                <a:solidFill>
                  <a:schemeClr val="tx1">
                    <a:lumMod val="85000"/>
                    <a:lumOff val="15000"/>
                  </a:schemeClr>
                </a:solidFill>
              </a:rPr>
              <a:t>Restrições ao ressarcimento de créditos acumulados</a:t>
            </a:r>
          </a:p>
          <a:p>
            <a:pPr marL="285750" lvl="0" indent="-285750">
              <a:spcBef>
                <a:spcPts val="1200"/>
              </a:spcBef>
              <a:buFont typeface="Wingdings" panose="05000000000000000000" pitchFamily="2" charset="2"/>
              <a:buChar char="§"/>
              <a:defRPr/>
            </a:pPr>
            <a:r>
              <a:rPr lang="pt-BR" sz="2200" b="1" kern="0" dirty="0">
                <a:solidFill>
                  <a:schemeClr val="tx1">
                    <a:lumMod val="85000"/>
                    <a:lumOff val="15000"/>
                  </a:schemeClr>
                </a:solidFill>
              </a:rPr>
              <a:t>Regime de “base contra base” do PIS/</a:t>
            </a:r>
            <a:r>
              <a:rPr lang="pt-BR" sz="2200" b="1" kern="0" dirty="0" err="1">
                <a:solidFill>
                  <a:schemeClr val="tx1">
                    <a:lumMod val="85000"/>
                    <a:lumOff val="15000"/>
                  </a:schemeClr>
                </a:solidFill>
              </a:rPr>
              <a:t>Cofins</a:t>
            </a:r>
            <a:r>
              <a:rPr lang="pt-BR" sz="2200" b="1" kern="0" dirty="0">
                <a:solidFill>
                  <a:schemeClr val="tx1">
                    <a:lumMod val="85000"/>
                    <a:lumOff val="15000"/>
                  </a:schemeClr>
                </a:solidFill>
              </a:rPr>
              <a:t> induz fragmentação artificial da produção</a:t>
            </a:r>
          </a:p>
          <a:p>
            <a:pPr marL="285750" lvl="0" indent="-285750">
              <a:spcBef>
                <a:spcPts val="1200"/>
              </a:spcBef>
              <a:buFont typeface="Wingdings" panose="05000000000000000000" pitchFamily="2" charset="2"/>
              <a:buChar char="§"/>
              <a:defRPr/>
            </a:pPr>
            <a:r>
              <a:rPr lang="pt-BR" sz="2200" b="1" kern="0" dirty="0">
                <a:solidFill>
                  <a:schemeClr val="tx1">
                    <a:lumMod val="85000"/>
                    <a:lumOff val="15000"/>
                  </a:schemeClr>
                </a:solidFill>
              </a:rPr>
              <a:t>Abuso na substituição tributária </a:t>
            </a:r>
            <a:r>
              <a:rPr lang="pt-BR" sz="2200" b="1" kern="0" dirty="0" err="1">
                <a:solidFill>
                  <a:schemeClr val="tx1">
                    <a:lumMod val="85000"/>
                    <a:lumOff val="15000"/>
                  </a:schemeClr>
                </a:solidFill>
              </a:rPr>
              <a:t>desincentiva</a:t>
            </a:r>
            <a:r>
              <a:rPr lang="pt-BR" sz="2200" b="1" kern="0" dirty="0">
                <a:solidFill>
                  <a:schemeClr val="tx1">
                    <a:lumMod val="85000"/>
                    <a:lumOff val="15000"/>
                  </a:schemeClr>
                </a:solidFill>
              </a:rPr>
              <a:t> formas eficientes de comercialização</a:t>
            </a:r>
          </a:p>
          <a:p>
            <a:pPr lvl="0" indent="-84137">
              <a:spcBef>
                <a:spcPts val="600"/>
              </a:spcBef>
              <a:defRPr/>
            </a:pPr>
            <a:endParaRPr lang="pt-BR" sz="2200" b="1" dirty="0">
              <a:solidFill>
                <a:srgbClr val="5A8497"/>
              </a:solidFill>
            </a:endParaRPr>
          </a:p>
          <a:p>
            <a:pPr lvl="0" indent="-84137">
              <a:spcBef>
                <a:spcPts val="600"/>
              </a:spcBef>
              <a:defRPr/>
            </a:pPr>
            <a:r>
              <a:rPr lang="pt-BR" sz="2200" b="1" dirty="0"/>
              <a:t>Os bons </a:t>
            </a:r>
            <a:r>
              <a:rPr lang="pt-BR" sz="2200" b="1" dirty="0" err="1"/>
              <a:t>IVAs</a:t>
            </a:r>
            <a:r>
              <a:rPr lang="pt-BR" sz="2200" b="1" dirty="0"/>
              <a:t> garantem o ressarcimento integral e tempestivo dos créditos (“crédito financeiro”) e não têm substituição tributária “para a frente” </a:t>
            </a:r>
          </a:p>
        </p:txBody>
      </p:sp>
      <p:sp>
        <p:nvSpPr>
          <p:cNvPr id="5" name="CaixaDeTexto 4"/>
          <p:cNvSpPr txBox="1"/>
          <p:nvPr/>
        </p:nvSpPr>
        <p:spPr>
          <a:xfrm>
            <a:off x="391585" y="158144"/>
            <a:ext cx="7609415" cy="1015663"/>
          </a:xfrm>
          <a:prstGeom prst="rect">
            <a:avLst/>
          </a:prstGeom>
          <a:noFill/>
        </p:spPr>
        <p:txBody>
          <a:bodyPr wrap="square" rtlCol="0">
            <a:spAutoFit/>
          </a:bodyPr>
          <a:lstStyle/>
          <a:p>
            <a:pPr algn="r"/>
            <a:r>
              <a:rPr lang="pt-BR" sz="3200" b="1" dirty="0">
                <a:solidFill>
                  <a:srgbClr val="5A8497"/>
                </a:solidFill>
                <a:latin typeface="Arial Narrow" panose="020B0606020202030204" pitchFamily="34" charset="0"/>
              </a:rPr>
              <a:t>Tributos sobre bens e serviços</a:t>
            </a:r>
            <a:br>
              <a:rPr lang="pt-BR" sz="2800" b="1" dirty="0">
                <a:solidFill>
                  <a:srgbClr val="5A8497"/>
                </a:solidFill>
                <a:latin typeface="Arial Narrow" panose="020B0606020202030204" pitchFamily="34" charset="0"/>
              </a:rPr>
            </a:br>
            <a:r>
              <a:rPr lang="pt-BR" sz="2800" b="1" dirty="0">
                <a:solidFill>
                  <a:schemeClr val="bg2">
                    <a:lumMod val="75000"/>
                  </a:schemeClr>
                </a:solidFill>
                <a:latin typeface="Arial Narrow" panose="020B0606020202030204" pitchFamily="34" charset="0"/>
              </a:rPr>
              <a:t>Outros problemas</a:t>
            </a:r>
          </a:p>
        </p:txBody>
      </p:sp>
      <p:sp>
        <p:nvSpPr>
          <p:cNvPr id="2" name="Espaço Reservado para Número de Slide 1"/>
          <p:cNvSpPr>
            <a:spLocks noGrp="1"/>
          </p:cNvSpPr>
          <p:nvPr>
            <p:ph type="sldNum" sz="quarter" idx="12"/>
          </p:nvPr>
        </p:nvSpPr>
        <p:spPr/>
        <p:txBody>
          <a:bodyPr/>
          <a:lstStyle/>
          <a:p>
            <a:fld id="{EE379466-5400-45BA-8A79-9355AFA9383D}" type="slidenum">
              <a:rPr lang="pt-BR" smtClean="0"/>
              <a:t>13</a:t>
            </a:fld>
            <a:endParaRPr lang="pt-BR" dirty="0"/>
          </a:p>
        </p:txBody>
      </p:sp>
    </p:spTree>
    <p:extLst>
      <p:ext uri="{BB962C8B-B14F-4D97-AF65-F5344CB8AC3E}">
        <p14:creationId xmlns:p14="http://schemas.microsoft.com/office/powerpoint/2010/main" val="191596684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m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322424" y="0"/>
            <a:ext cx="821576" cy="6858000"/>
          </a:xfrm>
          <a:prstGeom prst="rect">
            <a:avLst/>
          </a:prstGeom>
        </p:spPr>
      </p:pic>
      <p:sp>
        <p:nvSpPr>
          <p:cNvPr id="3" name="CaixaDeTexto 2"/>
          <p:cNvSpPr txBox="1"/>
          <p:nvPr/>
        </p:nvSpPr>
        <p:spPr>
          <a:xfrm>
            <a:off x="430421" y="1534148"/>
            <a:ext cx="7767119" cy="769441"/>
          </a:xfrm>
          <a:prstGeom prst="rect">
            <a:avLst/>
          </a:prstGeom>
          <a:noFill/>
        </p:spPr>
        <p:txBody>
          <a:bodyPr wrap="square" rtlCol="0">
            <a:spAutoFit/>
          </a:bodyPr>
          <a:lstStyle/>
          <a:p>
            <a:pPr marL="285750" lvl="0" indent="-285750">
              <a:spcBef>
                <a:spcPts val="1200"/>
              </a:spcBef>
              <a:buFont typeface="Wingdings" panose="05000000000000000000" pitchFamily="2" charset="2"/>
              <a:buChar char="§"/>
              <a:defRPr/>
            </a:pPr>
            <a:r>
              <a:rPr lang="pt-BR" sz="2200" kern="0" dirty="0">
                <a:solidFill>
                  <a:schemeClr val="tx1">
                    <a:lumMod val="85000"/>
                    <a:lumOff val="15000"/>
                  </a:schemeClr>
                </a:solidFill>
              </a:rPr>
              <a:t>Por conta da cumulatividade, cadeias curtas recolhem menos tributos que cadeias longas</a:t>
            </a:r>
          </a:p>
        </p:txBody>
      </p:sp>
      <p:sp>
        <p:nvSpPr>
          <p:cNvPr id="5" name="CaixaDeTexto 4"/>
          <p:cNvSpPr txBox="1"/>
          <p:nvPr/>
        </p:nvSpPr>
        <p:spPr>
          <a:xfrm>
            <a:off x="391585" y="158144"/>
            <a:ext cx="7609415" cy="1015663"/>
          </a:xfrm>
          <a:prstGeom prst="rect">
            <a:avLst/>
          </a:prstGeom>
          <a:noFill/>
        </p:spPr>
        <p:txBody>
          <a:bodyPr wrap="square" rtlCol="0">
            <a:spAutoFit/>
          </a:bodyPr>
          <a:lstStyle/>
          <a:p>
            <a:pPr algn="r"/>
            <a:r>
              <a:rPr lang="pt-BR" sz="3200" b="1" dirty="0">
                <a:solidFill>
                  <a:srgbClr val="5A8497"/>
                </a:solidFill>
                <a:latin typeface="Arial Narrow" panose="020B0606020202030204" pitchFamily="34" charset="0"/>
              </a:rPr>
              <a:t>Tributos sobre bens e serviços</a:t>
            </a:r>
            <a:br>
              <a:rPr lang="pt-BR" sz="2800" b="1" dirty="0">
                <a:solidFill>
                  <a:srgbClr val="5A8497"/>
                </a:solidFill>
                <a:latin typeface="Arial Narrow" panose="020B0606020202030204" pitchFamily="34" charset="0"/>
              </a:rPr>
            </a:br>
            <a:r>
              <a:rPr lang="pt-BR" sz="2800" b="1" dirty="0">
                <a:solidFill>
                  <a:schemeClr val="bg2">
                    <a:lumMod val="75000"/>
                  </a:schemeClr>
                </a:solidFill>
                <a:latin typeface="Arial Narrow" panose="020B0606020202030204" pitchFamily="34" charset="0"/>
              </a:rPr>
              <a:t>Exemplo de cumulatividade</a:t>
            </a:r>
          </a:p>
        </p:txBody>
      </p:sp>
      <p:sp>
        <p:nvSpPr>
          <p:cNvPr id="2" name="Espaço Reservado para Número de Slide 1"/>
          <p:cNvSpPr>
            <a:spLocks noGrp="1"/>
          </p:cNvSpPr>
          <p:nvPr>
            <p:ph type="sldNum" sz="quarter" idx="12"/>
          </p:nvPr>
        </p:nvSpPr>
        <p:spPr/>
        <p:txBody>
          <a:bodyPr/>
          <a:lstStyle/>
          <a:p>
            <a:fld id="{EE379466-5400-45BA-8A79-9355AFA9383D}" type="slidenum">
              <a:rPr lang="pt-BR" smtClean="0"/>
              <a:t>14</a:t>
            </a:fld>
            <a:endParaRPr lang="pt-BR" dirty="0"/>
          </a:p>
        </p:txBody>
      </p:sp>
      <p:pic>
        <p:nvPicPr>
          <p:cNvPr id="6" name="Imagem 5"/>
          <p:cNvPicPr>
            <a:picLocks noChangeAspect="1"/>
          </p:cNvPicPr>
          <p:nvPr/>
        </p:nvPicPr>
        <p:blipFill>
          <a:blip r:embed="rId3"/>
          <a:stretch>
            <a:fillRect/>
          </a:stretch>
        </p:blipFill>
        <p:spPr>
          <a:xfrm>
            <a:off x="221184" y="2518687"/>
            <a:ext cx="7950216" cy="3917650"/>
          </a:xfrm>
          <a:prstGeom prst="rect">
            <a:avLst/>
          </a:prstGeom>
        </p:spPr>
      </p:pic>
    </p:spTree>
    <p:extLst>
      <p:ext uri="{BB962C8B-B14F-4D97-AF65-F5344CB8AC3E}">
        <p14:creationId xmlns:p14="http://schemas.microsoft.com/office/powerpoint/2010/main" val="278327949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m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322424" y="0"/>
            <a:ext cx="821576" cy="6858000"/>
          </a:xfrm>
          <a:prstGeom prst="rect">
            <a:avLst/>
          </a:prstGeom>
        </p:spPr>
      </p:pic>
      <p:sp>
        <p:nvSpPr>
          <p:cNvPr id="3" name="CaixaDeTexto 2"/>
          <p:cNvSpPr txBox="1"/>
          <p:nvPr/>
        </p:nvSpPr>
        <p:spPr>
          <a:xfrm>
            <a:off x="430421" y="1534148"/>
            <a:ext cx="7767119" cy="5032147"/>
          </a:xfrm>
          <a:prstGeom prst="rect">
            <a:avLst/>
          </a:prstGeom>
          <a:noFill/>
        </p:spPr>
        <p:txBody>
          <a:bodyPr wrap="square" rtlCol="0">
            <a:spAutoFit/>
          </a:bodyPr>
          <a:lstStyle/>
          <a:p>
            <a:pPr lvl="0">
              <a:spcBef>
                <a:spcPts val="1200"/>
              </a:spcBef>
              <a:defRPr/>
            </a:pPr>
            <a:r>
              <a:rPr lang="pt-BR" sz="2200" b="1" kern="0" dirty="0">
                <a:solidFill>
                  <a:schemeClr val="tx1">
                    <a:lumMod val="85000"/>
                    <a:lumOff val="15000"/>
                  </a:schemeClr>
                </a:solidFill>
              </a:rPr>
              <a:t>Os tributos sobre bens e serviços são utilizados com vários objetivos extrafiscais (sociais, regionais e setoriais)</a:t>
            </a:r>
          </a:p>
          <a:p>
            <a:pPr lvl="0">
              <a:spcBef>
                <a:spcPts val="1200"/>
              </a:spcBef>
              <a:defRPr/>
            </a:pPr>
            <a:r>
              <a:rPr lang="pt-BR" sz="2200" b="1" kern="0" dirty="0">
                <a:solidFill>
                  <a:schemeClr val="tx1">
                    <a:lumMod val="85000"/>
                    <a:lumOff val="15000"/>
                  </a:schemeClr>
                </a:solidFill>
              </a:rPr>
              <a:t>Tributos gerais sobre bens e serviços não são bons instrumentos para alcançar fins extrafiscais</a:t>
            </a:r>
          </a:p>
          <a:p>
            <a:pPr marL="258763" lvl="0" indent="-258763">
              <a:spcBef>
                <a:spcPts val="600"/>
              </a:spcBef>
              <a:buFont typeface="Arial" panose="020B0604020202020204" pitchFamily="34" charset="0"/>
              <a:buChar char="•"/>
              <a:defRPr/>
            </a:pPr>
            <a:r>
              <a:rPr lang="pt-BR" sz="2200" kern="0" dirty="0">
                <a:solidFill>
                  <a:prstClr val="black">
                    <a:lumMod val="85000"/>
                    <a:lumOff val="15000"/>
                  </a:prstClr>
                </a:solidFill>
              </a:rPr>
              <a:t>Diferenciação na tributação traz complexidade, distorções, fraudes e contencioso</a:t>
            </a:r>
          </a:p>
          <a:p>
            <a:pPr marL="258763" lvl="0" indent="-258763">
              <a:spcBef>
                <a:spcPts val="600"/>
              </a:spcBef>
              <a:buFont typeface="Arial" panose="020B0604020202020204" pitchFamily="34" charset="0"/>
              <a:buChar char="•"/>
              <a:defRPr/>
            </a:pPr>
            <a:r>
              <a:rPr lang="pt-BR" sz="2200" kern="0" dirty="0">
                <a:solidFill>
                  <a:prstClr val="black">
                    <a:lumMod val="85000"/>
                    <a:lumOff val="15000"/>
                  </a:prstClr>
                </a:solidFill>
              </a:rPr>
              <a:t>Outros instrumentos (principalmente orçamentários) são mais eficientes para alcançar estes objetivos</a:t>
            </a:r>
          </a:p>
          <a:p>
            <a:pPr marL="258763" lvl="0" indent="-258763">
              <a:spcBef>
                <a:spcPts val="600"/>
              </a:spcBef>
              <a:buFont typeface="Arial" panose="020B0604020202020204" pitchFamily="34" charset="0"/>
              <a:buChar char="•"/>
              <a:defRPr/>
            </a:pPr>
            <a:r>
              <a:rPr lang="pt-BR" sz="2200" kern="0" dirty="0">
                <a:solidFill>
                  <a:prstClr val="black">
                    <a:lumMod val="85000"/>
                    <a:lumOff val="15000"/>
                  </a:prstClr>
                </a:solidFill>
              </a:rPr>
              <a:t>Um imposto seletivo pode ser utilizado para tributar bens e serviços com externalidades negativas</a:t>
            </a:r>
          </a:p>
          <a:p>
            <a:pPr indent="-84137">
              <a:spcBef>
                <a:spcPts val="600"/>
              </a:spcBef>
              <a:defRPr/>
            </a:pPr>
            <a:endParaRPr lang="pt-BR" sz="2200" b="1" dirty="0">
              <a:solidFill>
                <a:srgbClr val="5A8497"/>
              </a:solidFill>
            </a:endParaRPr>
          </a:p>
          <a:p>
            <a:pPr indent="-84137">
              <a:spcBef>
                <a:spcPts val="600"/>
              </a:spcBef>
              <a:defRPr/>
            </a:pPr>
            <a:r>
              <a:rPr lang="pt-BR" sz="2200" b="1" dirty="0"/>
              <a:t>Os melhores </a:t>
            </a:r>
            <a:r>
              <a:rPr lang="pt-BR" sz="2200" b="1" dirty="0" err="1"/>
              <a:t>IVAs</a:t>
            </a:r>
            <a:r>
              <a:rPr lang="pt-BR" sz="2200" b="1" dirty="0"/>
              <a:t> do mundo não são utilizados com nenhum objetivo extrafiscal </a:t>
            </a:r>
          </a:p>
        </p:txBody>
      </p:sp>
      <p:sp>
        <p:nvSpPr>
          <p:cNvPr id="5" name="CaixaDeTexto 4"/>
          <p:cNvSpPr txBox="1"/>
          <p:nvPr/>
        </p:nvSpPr>
        <p:spPr>
          <a:xfrm>
            <a:off x="391585" y="158144"/>
            <a:ext cx="7609415" cy="1015663"/>
          </a:xfrm>
          <a:prstGeom prst="rect">
            <a:avLst/>
          </a:prstGeom>
          <a:noFill/>
        </p:spPr>
        <p:txBody>
          <a:bodyPr wrap="square" rtlCol="0">
            <a:spAutoFit/>
          </a:bodyPr>
          <a:lstStyle/>
          <a:p>
            <a:pPr algn="r"/>
            <a:r>
              <a:rPr lang="pt-BR" sz="3200" b="1" dirty="0">
                <a:solidFill>
                  <a:srgbClr val="5A8497"/>
                </a:solidFill>
                <a:latin typeface="Arial Narrow" panose="020B0606020202030204" pitchFamily="34" charset="0"/>
              </a:rPr>
              <a:t>Tributos sobre bens e serviços</a:t>
            </a:r>
            <a:br>
              <a:rPr lang="pt-BR" sz="2800" b="1" dirty="0">
                <a:solidFill>
                  <a:srgbClr val="5A8497"/>
                </a:solidFill>
                <a:latin typeface="Arial Narrow" panose="020B0606020202030204" pitchFamily="34" charset="0"/>
              </a:rPr>
            </a:br>
            <a:r>
              <a:rPr lang="pt-BR" sz="2800" b="1" dirty="0" err="1">
                <a:solidFill>
                  <a:schemeClr val="bg2">
                    <a:lumMod val="75000"/>
                  </a:schemeClr>
                </a:solidFill>
                <a:latin typeface="Arial Narrow" panose="020B0606020202030204" pitchFamily="34" charset="0"/>
              </a:rPr>
              <a:t>Extrafiscalidade</a:t>
            </a:r>
            <a:endParaRPr lang="pt-BR" sz="2800" b="1" dirty="0">
              <a:solidFill>
                <a:schemeClr val="bg2">
                  <a:lumMod val="75000"/>
                </a:schemeClr>
              </a:solidFill>
              <a:latin typeface="Arial Narrow" panose="020B0606020202030204" pitchFamily="34" charset="0"/>
            </a:endParaRPr>
          </a:p>
        </p:txBody>
      </p:sp>
      <p:sp>
        <p:nvSpPr>
          <p:cNvPr id="2" name="Espaço Reservado para Número de Slide 1"/>
          <p:cNvSpPr>
            <a:spLocks noGrp="1"/>
          </p:cNvSpPr>
          <p:nvPr>
            <p:ph type="sldNum" sz="quarter" idx="12"/>
          </p:nvPr>
        </p:nvSpPr>
        <p:spPr/>
        <p:txBody>
          <a:bodyPr/>
          <a:lstStyle/>
          <a:p>
            <a:fld id="{EE379466-5400-45BA-8A79-9355AFA9383D}" type="slidenum">
              <a:rPr lang="pt-BR" smtClean="0"/>
              <a:t>15</a:t>
            </a:fld>
            <a:endParaRPr lang="pt-BR" dirty="0"/>
          </a:p>
        </p:txBody>
      </p:sp>
    </p:spTree>
    <p:extLst>
      <p:ext uri="{BB962C8B-B14F-4D97-AF65-F5344CB8AC3E}">
        <p14:creationId xmlns:p14="http://schemas.microsoft.com/office/powerpoint/2010/main" val="9644095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m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322424" y="0"/>
            <a:ext cx="821576" cy="6858000"/>
          </a:xfrm>
          <a:prstGeom prst="rect">
            <a:avLst/>
          </a:prstGeom>
        </p:spPr>
      </p:pic>
      <p:sp>
        <p:nvSpPr>
          <p:cNvPr id="3" name="CaixaDeTexto 2"/>
          <p:cNvSpPr txBox="1"/>
          <p:nvPr/>
        </p:nvSpPr>
        <p:spPr>
          <a:xfrm>
            <a:off x="720308" y="6200359"/>
            <a:ext cx="7423947" cy="338554"/>
          </a:xfrm>
          <a:prstGeom prst="rect">
            <a:avLst/>
          </a:prstGeom>
          <a:noFill/>
        </p:spPr>
        <p:txBody>
          <a:bodyPr wrap="square" rtlCol="0">
            <a:spAutoFit/>
          </a:bodyPr>
          <a:lstStyle/>
          <a:p>
            <a:pPr lvl="0">
              <a:spcBef>
                <a:spcPts val="1200"/>
              </a:spcBef>
              <a:defRPr/>
            </a:pPr>
            <a:r>
              <a:rPr lang="pt-BR" sz="1600" dirty="0">
                <a:solidFill>
                  <a:schemeClr val="tx1">
                    <a:lumMod val="85000"/>
                    <a:lumOff val="15000"/>
                  </a:schemeClr>
                </a:solidFill>
              </a:rPr>
              <a:t>Fonte: IBGE. Dados da Pesquisa de Orçamentos Familiares (POF) de 2008.</a:t>
            </a:r>
            <a:endParaRPr lang="pt-BR" sz="1600" dirty="0">
              <a:solidFill>
                <a:prstClr val="black">
                  <a:lumMod val="85000"/>
                  <a:lumOff val="15000"/>
                </a:prstClr>
              </a:solidFill>
            </a:endParaRPr>
          </a:p>
        </p:txBody>
      </p:sp>
      <p:sp>
        <p:nvSpPr>
          <p:cNvPr id="5" name="CaixaDeTexto 4"/>
          <p:cNvSpPr txBox="1"/>
          <p:nvPr/>
        </p:nvSpPr>
        <p:spPr>
          <a:xfrm>
            <a:off x="391585" y="158144"/>
            <a:ext cx="7609415" cy="1046440"/>
          </a:xfrm>
          <a:prstGeom prst="rect">
            <a:avLst/>
          </a:prstGeom>
          <a:noFill/>
        </p:spPr>
        <p:txBody>
          <a:bodyPr wrap="square" rtlCol="0">
            <a:spAutoFit/>
          </a:bodyPr>
          <a:lstStyle/>
          <a:p>
            <a:pPr algn="r"/>
            <a:r>
              <a:rPr lang="pt-BR" sz="3200" b="1" dirty="0">
                <a:solidFill>
                  <a:srgbClr val="5A8497"/>
                </a:solidFill>
                <a:latin typeface="Arial Narrow" panose="020B0606020202030204" pitchFamily="34" charset="0"/>
              </a:rPr>
              <a:t>Tributos sobre bens e serviços</a:t>
            </a:r>
            <a:br>
              <a:rPr lang="pt-BR" sz="2800" b="1" dirty="0">
                <a:solidFill>
                  <a:srgbClr val="5A8497"/>
                </a:solidFill>
                <a:latin typeface="Arial Narrow" panose="020B0606020202030204" pitchFamily="34" charset="0"/>
              </a:rPr>
            </a:br>
            <a:r>
              <a:rPr lang="pt-BR" sz="2800" b="1" dirty="0">
                <a:solidFill>
                  <a:schemeClr val="bg2">
                    <a:lumMod val="75000"/>
                  </a:schemeClr>
                </a:solidFill>
                <a:latin typeface="Arial Narrow" panose="020B0606020202030204" pitchFamily="34" charset="0"/>
              </a:rPr>
              <a:t>Desoneração da cesta básica </a:t>
            </a:r>
          </a:p>
        </p:txBody>
      </p:sp>
      <p:sp>
        <p:nvSpPr>
          <p:cNvPr id="2" name="Espaço Reservado para Número de Slide 1"/>
          <p:cNvSpPr>
            <a:spLocks noGrp="1"/>
          </p:cNvSpPr>
          <p:nvPr>
            <p:ph type="sldNum" sz="quarter" idx="12"/>
          </p:nvPr>
        </p:nvSpPr>
        <p:spPr/>
        <p:txBody>
          <a:bodyPr/>
          <a:lstStyle/>
          <a:p>
            <a:fld id="{EE379466-5400-45BA-8A79-9355AFA9383D}" type="slidenum">
              <a:rPr lang="pt-BR" smtClean="0"/>
              <a:t>16</a:t>
            </a:fld>
            <a:endParaRPr lang="pt-BR" dirty="0"/>
          </a:p>
        </p:txBody>
      </p:sp>
      <p:pic>
        <p:nvPicPr>
          <p:cNvPr id="8" name="Imagem 7"/>
          <p:cNvPicPr>
            <a:picLocks noChangeAspect="1"/>
          </p:cNvPicPr>
          <p:nvPr/>
        </p:nvPicPr>
        <p:blipFill>
          <a:blip r:embed="rId3"/>
          <a:stretch>
            <a:fillRect/>
          </a:stretch>
        </p:blipFill>
        <p:spPr>
          <a:xfrm>
            <a:off x="720308" y="1311780"/>
            <a:ext cx="7003032" cy="4889088"/>
          </a:xfrm>
          <a:prstGeom prst="rect">
            <a:avLst/>
          </a:prstGeom>
        </p:spPr>
      </p:pic>
    </p:spTree>
    <p:extLst>
      <p:ext uri="{BB962C8B-B14F-4D97-AF65-F5344CB8AC3E}">
        <p14:creationId xmlns:p14="http://schemas.microsoft.com/office/powerpoint/2010/main" val="13632280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m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322424" y="0"/>
            <a:ext cx="821576" cy="6858000"/>
          </a:xfrm>
          <a:prstGeom prst="rect">
            <a:avLst/>
          </a:prstGeom>
        </p:spPr>
      </p:pic>
      <p:sp>
        <p:nvSpPr>
          <p:cNvPr id="3" name="CaixaDeTexto 2"/>
          <p:cNvSpPr txBox="1"/>
          <p:nvPr/>
        </p:nvSpPr>
        <p:spPr>
          <a:xfrm>
            <a:off x="720308" y="6200359"/>
            <a:ext cx="7423947" cy="338554"/>
          </a:xfrm>
          <a:prstGeom prst="rect">
            <a:avLst/>
          </a:prstGeom>
          <a:noFill/>
        </p:spPr>
        <p:txBody>
          <a:bodyPr wrap="square" rtlCol="0">
            <a:spAutoFit/>
          </a:bodyPr>
          <a:lstStyle/>
          <a:p>
            <a:pPr lvl="0">
              <a:spcBef>
                <a:spcPts val="1200"/>
              </a:spcBef>
              <a:defRPr/>
            </a:pPr>
            <a:r>
              <a:rPr lang="pt-BR" sz="1600" dirty="0">
                <a:solidFill>
                  <a:schemeClr val="tx1">
                    <a:lumMod val="85000"/>
                    <a:lumOff val="15000"/>
                  </a:schemeClr>
                </a:solidFill>
              </a:rPr>
              <a:t>Fonte: IBGE. Dados da Pesquisa de Orçamentos Familiares (POF) de 2008.</a:t>
            </a:r>
            <a:endParaRPr lang="pt-BR" sz="1600" dirty="0">
              <a:solidFill>
                <a:prstClr val="black">
                  <a:lumMod val="85000"/>
                  <a:lumOff val="15000"/>
                </a:prstClr>
              </a:solidFill>
            </a:endParaRPr>
          </a:p>
        </p:txBody>
      </p:sp>
      <p:sp>
        <p:nvSpPr>
          <p:cNvPr id="5" name="CaixaDeTexto 4"/>
          <p:cNvSpPr txBox="1"/>
          <p:nvPr/>
        </p:nvSpPr>
        <p:spPr>
          <a:xfrm>
            <a:off x="391585" y="158144"/>
            <a:ext cx="7609415" cy="1046440"/>
          </a:xfrm>
          <a:prstGeom prst="rect">
            <a:avLst/>
          </a:prstGeom>
          <a:noFill/>
        </p:spPr>
        <p:txBody>
          <a:bodyPr wrap="square" rtlCol="0">
            <a:spAutoFit/>
          </a:bodyPr>
          <a:lstStyle/>
          <a:p>
            <a:pPr algn="r"/>
            <a:r>
              <a:rPr lang="pt-BR" sz="3200" b="1" dirty="0">
                <a:solidFill>
                  <a:srgbClr val="5A8497"/>
                </a:solidFill>
                <a:latin typeface="Arial Narrow" panose="020B0606020202030204" pitchFamily="34" charset="0"/>
              </a:rPr>
              <a:t>Tributos sobre bens e serviços</a:t>
            </a:r>
            <a:br>
              <a:rPr lang="pt-BR" sz="2800" b="1" dirty="0">
                <a:solidFill>
                  <a:srgbClr val="5A8497"/>
                </a:solidFill>
                <a:latin typeface="Arial Narrow" panose="020B0606020202030204" pitchFamily="34" charset="0"/>
              </a:rPr>
            </a:br>
            <a:r>
              <a:rPr lang="pt-BR" sz="2800" b="1" dirty="0">
                <a:solidFill>
                  <a:schemeClr val="bg2">
                    <a:lumMod val="75000"/>
                  </a:schemeClr>
                </a:solidFill>
                <a:latin typeface="Arial Narrow" panose="020B0606020202030204" pitchFamily="34" charset="0"/>
              </a:rPr>
              <a:t>Seletividade (“supérfluos”)</a:t>
            </a:r>
          </a:p>
        </p:txBody>
      </p:sp>
      <p:sp>
        <p:nvSpPr>
          <p:cNvPr id="2" name="Espaço Reservado para Número de Slide 1"/>
          <p:cNvSpPr>
            <a:spLocks noGrp="1"/>
          </p:cNvSpPr>
          <p:nvPr>
            <p:ph type="sldNum" sz="quarter" idx="12"/>
          </p:nvPr>
        </p:nvSpPr>
        <p:spPr/>
        <p:txBody>
          <a:bodyPr/>
          <a:lstStyle/>
          <a:p>
            <a:fld id="{EE379466-5400-45BA-8A79-9355AFA9383D}" type="slidenum">
              <a:rPr lang="pt-BR" smtClean="0"/>
              <a:t>17</a:t>
            </a:fld>
            <a:endParaRPr lang="pt-BR" dirty="0"/>
          </a:p>
        </p:txBody>
      </p:sp>
      <p:pic>
        <p:nvPicPr>
          <p:cNvPr id="6" name="Imagem 5"/>
          <p:cNvPicPr>
            <a:picLocks noChangeAspect="1"/>
          </p:cNvPicPr>
          <p:nvPr/>
        </p:nvPicPr>
        <p:blipFill>
          <a:blip r:embed="rId3"/>
          <a:stretch>
            <a:fillRect/>
          </a:stretch>
        </p:blipFill>
        <p:spPr>
          <a:xfrm>
            <a:off x="804323" y="1419104"/>
            <a:ext cx="7000516" cy="4822166"/>
          </a:xfrm>
          <a:prstGeom prst="rect">
            <a:avLst/>
          </a:prstGeom>
        </p:spPr>
      </p:pic>
    </p:spTree>
    <p:extLst>
      <p:ext uri="{BB962C8B-B14F-4D97-AF65-F5344CB8AC3E}">
        <p14:creationId xmlns:p14="http://schemas.microsoft.com/office/powerpoint/2010/main" val="12992272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m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322424" y="0"/>
            <a:ext cx="821576" cy="6858000"/>
          </a:xfrm>
          <a:prstGeom prst="rect">
            <a:avLst/>
          </a:prstGeom>
        </p:spPr>
      </p:pic>
      <p:sp>
        <p:nvSpPr>
          <p:cNvPr id="3" name="CaixaDeTexto 2"/>
          <p:cNvSpPr txBox="1"/>
          <p:nvPr/>
        </p:nvSpPr>
        <p:spPr>
          <a:xfrm>
            <a:off x="430421" y="1534148"/>
            <a:ext cx="7767119" cy="4847481"/>
          </a:xfrm>
          <a:prstGeom prst="rect">
            <a:avLst/>
          </a:prstGeom>
          <a:noFill/>
        </p:spPr>
        <p:txBody>
          <a:bodyPr wrap="square" rtlCol="0">
            <a:spAutoFit/>
          </a:bodyPr>
          <a:lstStyle/>
          <a:p>
            <a:pPr lvl="0">
              <a:spcBef>
                <a:spcPts val="1200"/>
              </a:spcBef>
              <a:defRPr/>
            </a:pPr>
            <a:r>
              <a:rPr lang="pt-BR" sz="2200" b="1" kern="0" dirty="0">
                <a:solidFill>
                  <a:schemeClr val="tx1">
                    <a:lumMod val="85000"/>
                    <a:lumOff val="15000"/>
                  </a:schemeClr>
                </a:solidFill>
              </a:rPr>
              <a:t>A complexidade do sistema tributário brasileiro torna virtualmente impossível saber o montante de tributos efetivamente incidente na cadeia de produção e comercialização de qualquer bem ou serviço</a:t>
            </a:r>
          </a:p>
          <a:p>
            <a:pPr marL="258763" lvl="0" indent="-258763">
              <a:spcBef>
                <a:spcPts val="600"/>
              </a:spcBef>
              <a:buFont typeface="Arial" panose="020B0604020202020204" pitchFamily="34" charset="0"/>
              <a:buChar char="•"/>
              <a:defRPr/>
            </a:pPr>
            <a:r>
              <a:rPr lang="pt-BR" sz="2200" kern="0" dirty="0">
                <a:solidFill>
                  <a:prstClr val="black">
                    <a:lumMod val="85000"/>
                    <a:lumOff val="15000"/>
                  </a:prstClr>
                </a:solidFill>
              </a:rPr>
              <a:t>Incidência efetiva depende de como a cadeia está organizada</a:t>
            </a:r>
          </a:p>
          <a:p>
            <a:pPr lvl="0">
              <a:spcBef>
                <a:spcPts val="1200"/>
              </a:spcBef>
              <a:defRPr/>
            </a:pPr>
            <a:r>
              <a:rPr lang="pt-BR" sz="2200" b="1" kern="0" dirty="0">
                <a:solidFill>
                  <a:schemeClr val="tx1">
                    <a:lumMod val="85000"/>
                    <a:lumOff val="15000"/>
                  </a:schemeClr>
                </a:solidFill>
              </a:rPr>
              <a:t>A falta de transparência impede que os consumidores-eleitores conheçam o custo de financiamento do governo</a:t>
            </a:r>
          </a:p>
          <a:p>
            <a:pPr lvl="0">
              <a:spcBef>
                <a:spcPts val="2400"/>
              </a:spcBef>
              <a:defRPr/>
            </a:pPr>
            <a:endParaRPr lang="pt-BR" sz="2200" kern="0" dirty="0">
              <a:solidFill>
                <a:schemeClr val="tx1">
                  <a:lumMod val="85000"/>
                  <a:lumOff val="15000"/>
                </a:schemeClr>
              </a:solidFill>
            </a:endParaRPr>
          </a:p>
          <a:p>
            <a:pPr lvl="0" indent="-84137">
              <a:spcBef>
                <a:spcPts val="600"/>
              </a:spcBef>
              <a:defRPr/>
            </a:pPr>
            <a:endParaRPr lang="pt-BR" sz="2200" b="1" dirty="0">
              <a:solidFill>
                <a:srgbClr val="5A8497"/>
              </a:solidFill>
            </a:endParaRPr>
          </a:p>
          <a:p>
            <a:pPr lvl="0" indent="-84137">
              <a:spcBef>
                <a:spcPts val="600"/>
              </a:spcBef>
              <a:defRPr/>
            </a:pPr>
            <a:r>
              <a:rPr lang="pt-BR" sz="2200" b="1" dirty="0"/>
              <a:t>Em um bom IVA, o montante incidente na venda final ao consumidor corresponde exatamente ao que foi recolhido ao longo da cadeia de produção e comercialização</a:t>
            </a:r>
          </a:p>
        </p:txBody>
      </p:sp>
      <p:sp>
        <p:nvSpPr>
          <p:cNvPr id="5" name="CaixaDeTexto 4"/>
          <p:cNvSpPr txBox="1"/>
          <p:nvPr/>
        </p:nvSpPr>
        <p:spPr>
          <a:xfrm>
            <a:off x="391585" y="158144"/>
            <a:ext cx="7609415" cy="1015663"/>
          </a:xfrm>
          <a:prstGeom prst="rect">
            <a:avLst/>
          </a:prstGeom>
          <a:noFill/>
        </p:spPr>
        <p:txBody>
          <a:bodyPr wrap="square" rtlCol="0">
            <a:spAutoFit/>
          </a:bodyPr>
          <a:lstStyle/>
          <a:p>
            <a:pPr algn="r"/>
            <a:r>
              <a:rPr lang="pt-BR" sz="3200" b="1" dirty="0">
                <a:solidFill>
                  <a:srgbClr val="5A8497"/>
                </a:solidFill>
                <a:latin typeface="Arial Narrow" panose="020B0606020202030204" pitchFamily="34" charset="0"/>
              </a:rPr>
              <a:t>Tributos sobre bens e serviços</a:t>
            </a:r>
            <a:br>
              <a:rPr lang="pt-BR" sz="2800" b="1" dirty="0">
                <a:solidFill>
                  <a:srgbClr val="5A8497"/>
                </a:solidFill>
                <a:latin typeface="Arial Narrow" panose="020B0606020202030204" pitchFamily="34" charset="0"/>
              </a:rPr>
            </a:br>
            <a:r>
              <a:rPr lang="pt-BR" sz="2800" b="1" dirty="0">
                <a:solidFill>
                  <a:schemeClr val="bg2">
                    <a:lumMod val="75000"/>
                  </a:schemeClr>
                </a:solidFill>
                <a:latin typeface="Arial Narrow" panose="020B0606020202030204" pitchFamily="34" charset="0"/>
              </a:rPr>
              <a:t>Falta de transparência</a:t>
            </a:r>
          </a:p>
        </p:txBody>
      </p:sp>
      <p:sp>
        <p:nvSpPr>
          <p:cNvPr id="2" name="Espaço Reservado para Número de Slide 1"/>
          <p:cNvSpPr>
            <a:spLocks noGrp="1"/>
          </p:cNvSpPr>
          <p:nvPr>
            <p:ph type="sldNum" sz="quarter" idx="12"/>
          </p:nvPr>
        </p:nvSpPr>
        <p:spPr/>
        <p:txBody>
          <a:bodyPr/>
          <a:lstStyle/>
          <a:p>
            <a:fld id="{EE379466-5400-45BA-8A79-9355AFA9383D}" type="slidenum">
              <a:rPr lang="pt-BR" smtClean="0"/>
              <a:t>18</a:t>
            </a:fld>
            <a:endParaRPr lang="pt-BR" dirty="0"/>
          </a:p>
        </p:txBody>
      </p:sp>
    </p:spTree>
    <p:extLst>
      <p:ext uri="{BB962C8B-B14F-4D97-AF65-F5344CB8AC3E}">
        <p14:creationId xmlns:p14="http://schemas.microsoft.com/office/powerpoint/2010/main" val="322403010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m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322424" y="0"/>
            <a:ext cx="821576" cy="6858000"/>
          </a:xfrm>
          <a:prstGeom prst="rect">
            <a:avLst/>
          </a:prstGeom>
        </p:spPr>
      </p:pic>
      <p:sp>
        <p:nvSpPr>
          <p:cNvPr id="5" name="CaixaDeTexto 4"/>
          <p:cNvSpPr txBox="1"/>
          <p:nvPr/>
        </p:nvSpPr>
        <p:spPr>
          <a:xfrm>
            <a:off x="306919" y="2189131"/>
            <a:ext cx="7609415" cy="1446550"/>
          </a:xfrm>
          <a:prstGeom prst="rect">
            <a:avLst/>
          </a:prstGeom>
          <a:noFill/>
        </p:spPr>
        <p:txBody>
          <a:bodyPr wrap="square" rtlCol="0">
            <a:spAutoFit/>
          </a:bodyPr>
          <a:lstStyle/>
          <a:p>
            <a:pPr algn="ctr"/>
            <a:r>
              <a:rPr lang="pt-BR" sz="4400" b="1" dirty="0">
                <a:solidFill>
                  <a:srgbClr val="5A8497"/>
                </a:solidFill>
                <a:latin typeface="Arial Narrow" panose="020B0606020202030204" pitchFamily="34" charset="0"/>
              </a:rPr>
              <a:t>Tributação da </a:t>
            </a:r>
            <a:br>
              <a:rPr lang="pt-BR" sz="4400" b="1" dirty="0">
                <a:solidFill>
                  <a:srgbClr val="5A8497"/>
                </a:solidFill>
                <a:latin typeface="Arial Narrow" panose="020B0606020202030204" pitchFamily="34" charset="0"/>
              </a:rPr>
            </a:br>
            <a:r>
              <a:rPr lang="pt-BR" sz="4400" b="1" dirty="0">
                <a:solidFill>
                  <a:srgbClr val="5A8497"/>
                </a:solidFill>
                <a:latin typeface="Arial Narrow" panose="020B0606020202030204" pitchFamily="34" charset="0"/>
              </a:rPr>
              <a:t>Renda</a:t>
            </a:r>
            <a:endParaRPr lang="pt-BR" sz="4400" b="1" dirty="0">
              <a:solidFill>
                <a:schemeClr val="bg2">
                  <a:lumMod val="75000"/>
                </a:schemeClr>
              </a:solidFill>
              <a:latin typeface="Arial Narrow" panose="020B0606020202030204" pitchFamily="34" charset="0"/>
            </a:endParaRPr>
          </a:p>
        </p:txBody>
      </p:sp>
      <p:sp>
        <p:nvSpPr>
          <p:cNvPr id="6" name="Espaço Reservado para Número de Slide 1"/>
          <p:cNvSpPr>
            <a:spLocks noGrp="1"/>
          </p:cNvSpPr>
          <p:nvPr>
            <p:ph type="sldNum" sz="quarter" idx="12"/>
          </p:nvPr>
        </p:nvSpPr>
        <p:spPr>
          <a:xfrm>
            <a:off x="8390655" y="290309"/>
            <a:ext cx="595398" cy="365125"/>
          </a:xfrm>
        </p:spPr>
        <p:txBody>
          <a:bodyPr/>
          <a:lstStyle/>
          <a:p>
            <a:fld id="{EE379466-5400-45BA-8A79-9355AFA9383D}" type="slidenum">
              <a:rPr lang="pt-BR" smtClean="0"/>
              <a:t>19</a:t>
            </a:fld>
            <a:endParaRPr lang="pt-BR" dirty="0"/>
          </a:p>
        </p:txBody>
      </p:sp>
    </p:spTree>
    <p:extLst>
      <p:ext uri="{BB962C8B-B14F-4D97-AF65-F5344CB8AC3E}">
        <p14:creationId xmlns:p14="http://schemas.microsoft.com/office/powerpoint/2010/main" val="118578287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m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322424" y="0"/>
            <a:ext cx="821576" cy="6858000"/>
          </a:xfrm>
          <a:prstGeom prst="rect">
            <a:avLst/>
          </a:prstGeom>
        </p:spPr>
      </p:pic>
      <p:sp>
        <p:nvSpPr>
          <p:cNvPr id="3" name="CaixaDeTexto 2"/>
          <p:cNvSpPr txBox="1"/>
          <p:nvPr/>
        </p:nvSpPr>
        <p:spPr>
          <a:xfrm>
            <a:off x="430421" y="1534148"/>
            <a:ext cx="7767119" cy="4401205"/>
          </a:xfrm>
          <a:prstGeom prst="rect">
            <a:avLst/>
          </a:prstGeom>
          <a:noFill/>
        </p:spPr>
        <p:txBody>
          <a:bodyPr wrap="square" rtlCol="0">
            <a:spAutoFit/>
          </a:bodyPr>
          <a:lstStyle/>
          <a:p>
            <a:pPr lvl="0">
              <a:spcBef>
                <a:spcPts val="1200"/>
              </a:spcBef>
              <a:defRPr/>
            </a:pPr>
            <a:r>
              <a:rPr lang="pt-BR" sz="2400" b="1" kern="0" dirty="0">
                <a:solidFill>
                  <a:schemeClr val="tx1">
                    <a:lumMod val="85000"/>
                    <a:lumOff val="15000"/>
                  </a:schemeClr>
                </a:solidFill>
              </a:rPr>
              <a:t>As características de um bom sistema tributário estão bem estabelecidas na literatura</a:t>
            </a:r>
          </a:p>
          <a:p>
            <a:pPr marL="285750" lvl="0" indent="-285750">
              <a:spcBef>
                <a:spcPts val="600"/>
              </a:spcBef>
              <a:buFont typeface="Wingdings" panose="05000000000000000000" pitchFamily="2" charset="2"/>
              <a:buChar char="§"/>
              <a:defRPr/>
            </a:pPr>
            <a:r>
              <a:rPr lang="pt-BR" sz="2400" b="1" kern="0" dirty="0">
                <a:solidFill>
                  <a:schemeClr val="tx1">
                    <a:lumMod val="85000"/>
                    <a:lumOff val="15000"/>
                  </a:schemeClr>
                </a:solidFill>
              </a:rPr>
              <a:t>Simplicidade </a:t>
            </a:r>
            <a:r>
              <a:rPr lang="pt-BR" sz="2400" kern="0" dirty="0">
                <a:solidFill>
                  <a:schemeClr val="tx1">
                    <a:lumMod val="85000"/>
                    <a:lumOff val="15000"/>
                  </a:schemeClr>
                </a:solidFill>
              </a:rPr>
              <a:t>para os contribuintes</a:t>
            </a:r>
          </a:p>
          <a:p>
            <a:pPr marL="285750" lvl="0" indent="-285750">
              <a:spcBef>
                <a:spcPts val="600"/>
              </a:spcBef>
              <a:buFont typeface="Wingdings" panose="05000000000000000000" pitchFamily="2" charset="2"/>
              <a:buChar char="§"/>
              <a:defRPr/>
            </a:pPr>
            <a:r>
              <a:rPr lang="pt-BR" sz="2400" b="1" kern="0" dirty="0">
                <a:solidFill>
                  <a:schemeClr val="tx1">
                    <a:lumMod val="85000"/>
                    <a:lumOff val="15000"/>
                  </a:schemeClr>
                </a:solidFill>
              </a:rPr>
              <a:t>Neutralidade</a:t>
            </a:r>
            <a:r>
              <a:rPr lang="pt-BR" sz="2400" kern="0" dirty="0">
                <a:solidFill>
                  <a:schemeClr val="tx1">
                    <a:lumMod val="85000"/>
                    <a:lumOff val="15000"/>
                  </a:schemeClr>
                </a:solidFill>
              </a:rPr>
              <a:t>, de modo a não prejudicar a organização eficiente da produção</a:t>
            </a:r>
          </a:p>
          <a:p>
            <a:pPr marL="285750" lvl="0" indent="-285750">
              <a:spcBef>
                <a:spcPts val="600"/>
              </a:spcBef>
              <a:buFont typeface="Wingdings" panose="05000000000000000000" pitchFamily="2" charset="2"/>
              <a:buChar char="§"/>
              <a:defRPr/>
            </a:pPr>
            <a:r>
              <a:rPr lang="pt-BR" sz="2400" b="1" kern="0" dirty="0">
                <a:solidFill>
                  <a:schemeClr val="tx1">
                    <a:lumMod val="85000"/>
                    <a:lumOff val="15000"/>
                  </a:schemeClr>
                </a:solidFill>
              </a:rPr>
              <a:t>Transparência</a:t>
            </a:r>
            <a:r>
              <a:rPr lang="pt-BR" sz="2400" kern="0" dirty="0">
                <a:solidFill>
                  <a:schemeClr val="tx1">
                    <a:lumMod val="85000"/>
                    <a:lumOff val="15000"/>
                  </a:schemeClr>
                </a:solidFill>
              </a:rPr>
              <a:t>, para que os contribuintes saibam quanto pagam de impostos</a:t>
            </a:r>
          </a:p>
          <a:p>
            <a:pPr marL="285750" lvl="0" indent="-285750">
              <a:spcBef>
                <a:spcPts val="600"/>
              </a:spcBef>
              <a:buFont typeface="Wingdings" panose="05000000000000000000" pitchFamily="2" charset="2"/>
              <a:buChar char="§"/>
              <a:defRPr/>
            </a:pPr>
            <a:r>
              <a:rPr lang="pt-BR" sz="2400" b="1" kern="0" dirty="0">
                <a:solidFill>
                  <a:schemeClr val="tx1">
                    <a:lumMod val="85000"/>
                    <a:lumOff val="15000"/>
                  </a:schemeClr>
                </a:solidFill>
              </a:rPr>
              <a:t>Equidade </a:t>
            </a:r>
            <a:r>
              <a:rPr lang="pt-BR" sz="2400" kern="0" dirty="0">
                <a:solidFill>
                  <a:schemeClr val="tx1">
                    <a:lumMod val="85000"/>
                    <a:lumOff val="15000"/>
                  </a:schemeClr>
                </a:solidFill>
              </a:rPr>
              <a:t>horizontal e vertical</a:t>
            </a:r>
          </a:p>
          <a:p>
            <a:pPr lvl="0">
              <a:spcBef>
                <a:spcPts val="2400"/>
              </a:spcBef>
              <a:defRPr/>
            </a:pPr>
            <a:r>
              <a:rPr lang="pt-BR" sz="2400" b="1" kern="0" dirty="0">
                <a:solidFill>
                  <a:schemeClr val="tx1">
                    <a:lumMod val="85000"/>
                    <a:lumOff val="15000"/>
                  </a:schemeClr>
                </a:solidFill>
              </a:rPr>
              <a:t>Um bom sistema tributário também deve deixar pouca margem para a evasão</a:t>
            </a:r>
            <a:endParaRPr lang="pt-BR" sz="2400" b="1" kern="0" dirty="0">
              <a:solidFill>
                <a:prstClr val="black">
                  <a:lumMod val="85000"/>
                  <a:lumOff val="15000"/>
                </a:prstClr>
              </a:solidFill>
            </a:endParaRPr>
          </a:p>
        </p:txBody>
      </p:sp>
      <p:sp>
        <p:nvSpPr>
          <p:cNvPr id="5" name="CaixaDeTexto 4"/>
          <p:cNvSpPr txBox="1"/>
          <p:nvPr/>
        </p:nvSpPr>
        <p:spPr>
          <a:xfrm>
            <a:off x="391585" y="158144"/>
            <a:ext cx="7609415" cy="1015663"/>
          </a:xfrm>
          <a:prstGeom prst="rect">
            <a:avLst/>
          </a:prstGeom>
          <a:noFill/>
        </p:spPr>
        <p:txBody>
          <a:bodyPr wrap="square" rtlCol="0">
            <a:spAutoFit/>
          </a:bodyPr>
          <a:lstStyle/>
          <a:p>
            <a:pPr algn="r"/>
            <a:r>
              <a:rPr lang="pt-BR" sz="3200" b="1" dirty="0">
                <a:solidFill>
                  <a:srgbClr val="5A8497"/>
                </a:solidFill>
                <a:latin typeface="Arial Narrow" panose="020B0606020202030204" pitchFamily="34" charset="0"/>
              </a:rPr>
              <a:t>Introdução</a:t>
            </a:r>
            <a:br>
              <a:rPr lang="pt-BR" sz="2800" b="1" dirty="0">
                <a:solidFill>
                  <a:srgbClr val="5A8497"/>
                </a:solidFill>
                <a:latin typeface="Arial Narrow" panose="020B0606020202030204" pitchFamily="34" charset="0"/>
              </a:rPr>
            </a:br>
            <a:r>
              <a:rPr lang="pt-BR" sz="2800" b="1" dirty="0">
                <a:solidFill>
                  <a:schemeClr val="bg2">
                    <a:lumMod val="75000"/>
                  </a:schemeClr>
                </a:solidFill>
                <a:latin typeface="Arial Narrow" panose="020B0606020202030204" pitchFamily="34" charset="0"/>
              </a:rPr>
              <a:t>O que é um bom sistema tributário?</a:t>
            </a:r>
          </a:p>
        </p:txBody>
      </p:sp>
      <p:sp>
        <p:nvSpPr>
          <p:cNvPr id="2" name="Espaço Reservado para Número de Slide 1"/>
          <p:cNvSpPr>
            <a:spLocks noGrp="1"/>
          </p:cNvSpPr>
          <p:nvPr>
            <p:ph type="sldNum" sz="quarter" idx="12"/>
          </p:nvPr>
        </p:nvSpPr>
        <p:spPr/>
        <p:txBody>
          <a:bodyPr/>
          <a:lstStyle/>
          <a:p>
            <a:fld id="{EE379466-5400-45BA-8A79-9355AFA9383D}" type="slidenum">
              <a:rPr lang="pt-BR" smtClean="0"/>
              <a:t>2</a:t>
            </a:fld>
            <a:endParaRPr lang="pt-BR" dirty="0"/>
          </a:p>
        </p:txBody>
      </p:sp>
    </p:spTree>
    <p:extLst>
      <p:ext uri="{BB962C8B-B14F-4D97-AF65-F5344CB8AC3E}">
        <p14:creationId xmlns:p14="http://schemas.microsoft.com/office/powerpoint/2010/main" val="47225583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Imagem 9"/>
          <p:cNvPicPr>
            <a:picLocks noChangeAspect="1"/>
          </p:cNvPicPr>
          <p:nvPr/>
        </p:nvPicPr>
        <p:blipFill>
          <a:blip r:embed="rId2"/>
          <a:stretch>
            <a:fillRect/>
          </a:stretch>
        </p:blipFill>
        <p:spPr>
          <a:xfrm>
            <a:off x="88015" y="2720112"/>
            <a:ext cx="8108654" cy="3661224"/>
          </a:xfrm>
          <a:prstGeom prst="rect">
            <a:avLst/>
          </a:prstGeom>
        </p:spPr>
      </p:pic>
      <p:pic>
        <p:nvPicPr>
          <p:cNvPr id="4" name="Imagem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322424" y="0"/>
            <a:ext cx="821576" cy="6858000"/>
          </a:xfrm>
          <a:prstGeom prst="rect">
            <a:avLst/>
          </a:prstGeom>
        </p:spPr>
      </p:pic>
      <p:sp>
        <p:nvSpPr>
          <p:cNvPr id="3" name="CaixaDeTexto 2"/>
          <p:cNvSpPr txBox="1"/>
          <p:nvPr/>
        </p:nvSpPr>
        <p:spPr>
          <a:xfrm>
            <a:off x="430421" y="1534148"/>
            <a:ext cx="7767119" cy="769441"/>
          </a:xfrm>
          <a:prstGeom prst="rect">
            <a:avLst/>
          </a:prstGeom>
          <a:noFill/>
        </p:spPr>
        <p:txBody>
          <a:bodyPr wrap="square" rtlCol="0">
            <a:spAutoFit/>
          </a:bodyPr>
          <a:lstStyle/>
          <a:p>
            <a:pPr lvl="0">
              <a:spcBef>
                <a:spcPts val="1200"/>
              </a:spcBef>
              <a:defRPr/>
            </a:pPr>
            <a:r>
              <a:rPr lang="pt-BR" sz="2200" b="1" kern="0" dirty="0">
                <a:solidFill>
                  <a:schemeClr val="tx1">
                    <a:lumMod val="85000"/>
                    <a:lumOff val="15000"/>
                  </a:schemeClr>
                </a:solidFill>
              </a:rPr>
              <a:t>Uma parcela expressiva das pessoas de alta renda é pouco tributada no Brasil</a:t>
            </a:r>
          </a:p>
        </p:txBody>
      </p:sp>
      <p:sp>
        <p:nvSpPr>
          <p:cNvPr id="5" name="CaixaDeTexto 4"/>
          <p:cNvSpPr txBox="1"/>
          <p:nvPr/>
        </p:nvSpPr>
        <p:spPr>
          <a:xfrm>
            <a:off x="391585" y="158144"/>
            <a:ext cx="7609415" cy="1015663"/>
          </a:xfrm>
          <a:prstGeom prst="rect">
            <a:avLst/>
          </a:prstGeom>
          <a:noFill/>
        </p:spPr>
        <p:txBody>
          <a:bodyPr wrap="square" rtlCol="0">
            <a:spAutoFit/>
          </a:bodyPr>
          <a:lstStyle/>
          <a:p>
            <a:pPr algn="r"/>
            <a:r>
              <a:rPr lang="pt-BR" sz="3200" b="1" dirty="0">
                <a:solidFill>
                  <a:srgbClr val="5A8497"/>
                </a:solidFill>
                <a:latin typeface="Arial Narrow" panose="020B0606020202030204" pitchFamily="34" charset="0"/>
              </a:rPr>
              <a:t>Tributação da renda</a:t>
            </a:r>
            <a:br>
              <a:rPr lang="pt-BR" sz="2800" b="1" dirty="0">
                <a:solidFill>
                  <a:srgbClr val="5A8497"/>
                </a:solidFill>
                <a:latin typeface="Arial Narrow" panose="020B0606020202030204" pitchFamily="34" charset="0"/>
              </a:rPr>
            </a:br>
            <a:r>
              <a:rPr lang="pt-BR" sz="2800" b="1" dirty="0">
                <a:solidFill>
                  <a:schemeClr val="bg2">
                    <a:lumMod val="75000"/>
                  </a:schemeClr>
                </a:solidFill>
                <a:latin typeface="Arial Narrow" panose="020B0606020202030204" pitchFamily="34" charset="0"/>
              </a:rPr>
              <a:t>Introdução</a:t>
            </a:r>
          </a:p>
        </p:txBody>
      </p:sp>
      <p:sp>
        <p:nvSpPr>
          <p:cNvPr id="2" name="Espaço Reservado para Número de Slide 1"/>
          <p:cNvSpPr>
            <a:spLocks noGrp="1"/>
          </p:cNvSpPr>
          <p:nvPr>
            <p:ph type="sldNum" sz="quarter" idx="12"/>
          </p:nvPr>
        </p:nvSpPr>
        <p:spPr/>
        <p:txBody>
          <a:bodyPr/>
          <a:lstStyle/>
          <a:p>
            <a:fld id="{EE379466-5400-45BA-8A79-9355AFA9383D}" type="slidenum">
              <a:rPr lang="pt-BR" smtClean="0"/>
              <a:t>20</a:t>
            </a:fld>
            <a:endParaRPr lang="pt-BR" dirty="0"/>
          </a:p>
        </p:txBody>
      </p:sp>
      <p:sp>
        <p:nvSpPr>
          <p:cNvPr id="7" name="Elipse 6"/>
          <p:cNvSpPr/>
          <p:nvPr/>
        </p:nvSpPr>
        <p:spPr>
          <a:xfrm>
            <a:off x="7330829" y="4001477"/>
            <a:ext cx="633047" cy="242277"/>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pic>
        <p:nvPicPr>
          <p:cNvPr id="8" name="Imagem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474824" y="152400"/>
            <a:ext cx="821576" cy="6858000"/>
          </a:xfrm>
          <a:prstGeom prst="rect">
            <a:avLst/>
          </a:prstGeom>
        </p:spPr>
      </p:pic>
      <p:sp>
        <p:nvSpPr>
          <p:cNvPr id="9" name="Elipse 8"/>
          <p:cNvSpPr/>
          <p:nvPr/>
        </p:nvSpPr>
        <p:spPr>
          <a:xfrm>
            <a:off x="7342551" y="4661870"/>
            <a:ext cx="633047" cy="242277"/>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1" name="Elipse 10"/>
          <p:cNvSpPr/>
          <p:nvPr/>
        </p:nvSpPr>
        <p:spPr>
          <a:xfrm>
            <a:off x="6342807" y="5902406"/>
            <a:ext cx="633047" cy="242277"/>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2" name="Espaço Reservado para Número de Slide 1"/>
          <p:cNvSpPr txBox="1">
            <a:spLocks/>
          </p:cNvSpPr>
          <p:nvPr/>
        </p:nvSpPr>
        <p:spPr>
          <a:xfrm>
            <a:off x="8543055" y="442709"/>
            <a:ext cx="595398" cy="365125"/>
          </a:xfrm>
          <a:prstGeom prst="rect">
            <a:avLst/>
          </a:prstGeom>
        </p:spPr>
        <p:txBody>
          <a:bodyPr vert="horz" lIns="91440" tIns="45720" rIns="91440" bIns="45720" rtlCol="0" anchor="ctr"/>
          <a:lstStyle>
            <a:defPPr>
              <a:defRPr lang="pt-BR"/>
            </a:defPPr>
            <a:lvl1pPr marL="0" algn="ctr" defTabSz="914400" rtl="0" eaLnBrk="1" latinLnBrk="0" hangingPunct="1">
              <a:defRPr sz="1600" kern="1200">
                <a:solidFill>
                  <a:schemeClr val="accent1">
                    <a:lumMod val="50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E379466-5400-45BA-8A79-9355AFA9383D}" type="slidenum">
              <a:rPr lang="pt-BR" smtClean="0"/>
              <a:pPr/>
              <a:t>20</a:t>
            </a:fld>
            <a:endParaRPr lang="pt-BR" dirty="0"/>
          </a:p>
        </p:txBody>
      </p:sp>
    </p:spTree>
    <p:extLst>
      <p:ext uri="{BB962C8B-B14F-4D97-AF65-F5344CB8AC3E}">
        <p14:creationId xmlns:p14="http://schemas.microsoft.com/office/powerpoint/2010/main" val="276209632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m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322424" y="0"/>
            <a:ext cx="821576" cy="6858000"/>
          </a:xfrm>
          <a:prstGeom prst="rect">
            <a:avLst/>
          </a:prstGeom>
        </p:spPr>
      </p:pic>
      <p:sp>
        <p:nvSpPr>
          <p:cNvPr id="3" name="CaixaDeTexto 2"/>
          <p:cNvSpPr txBox="1"/>
          <p:nvPr/>
        </p:nvSpPr>
        <p:spPr>
          <a:xfrm>
            <a:off x="430421" y="1534148"/>
            <a:ext cx="7767119" cy="4916731"/>
          </a:xfrm>
          <a:prstGeom prst="rect">
            <a:avLst/>
          </a:prstGeom>
          <a:noFill/>
        </p:spPr>
        <p:txBody>
          <a:bodyPr wrap="square" rtlCol="0">
            <a:spAutoFit/>
          </a:bodyPr>
          <a:lstStyle/>
          <a:p>
            <a:pPr lvl="0">
              <a:spcBef>
                <a:spcPts val="1200"/>
              </a:spcBef>
              <a:defRPr/>
            </a:pPr>
            <a:r>
              <a:rPr lang="pt-BR" sz="2200" b="1" kern="0" dirty="0">
                <a:solidFill>
                  <a:schemeClr val="tx1">
                    <a:lumMod val="85000"/>
                    <a:lumOff val="15000"/>
                  </a:schemeClr>
                </a:solidFill>
              </a:rPr>
              <a:t>Há disfuncionalidades na tributação da renda no país, mas é preciso tomar cuidado com as soluções</a:t>
            </a:r>
          </a:p>
          <a:p>
            <a:pPr marL="285750" lvl="0" indent="-285750">
              <a:spcBef>
                <a:spcPts val="600"/>
              </a:spcBef>
              <a:buFont typeface="Wingdings" panose="05000000000000000000" pitchFamily="2" charset="2"/>
              <a:buChar char="§"/>
              <a:defRPr/>
            </a:pPr>
            <a:r>
              <a:rPr lang="pt-BR" sz="2200" kern="0" dirty="0">
                <a:solidFill>
                  <a:schemeClr val="tx1">
                    <a:lumMod val="85000"/>
                    <a:lumOff val="15000"/>
                  </a:schemeClr>
                </a:solidFill>
              </a:rPr>
              <a:t>Renda do capital ≠ renda do trabalho</a:t>
            </a:r>
          </a:p>
          <a:p>
            <a:pPr marL="285750" lvl="0" indent="-285750">
              <a:spcBef>
                <a:spcPts val="600"/>
              </a:spcBef>
              <a:buFont typeface="Wingdings" panose="05000000000000000000" pitchFamily="2" charset="2"/>
              <a:buChar char="§"/>
              <a:defRPr/>
            </a:pPr>
            <a:r>
              <a:rPr lang="pt-BR" sz="2200" kern="0" dirty="0">
                <a:solidFill>
                  <a:schemeClr val="tx1">
                    <a:lumMod val="85000"/>
                    <a:lumOff val="15000"/>
                  </a:schemeClr>
                </a:solidFill>
              </a:rPr>
              <a:t>Para fins de tributação da renda do capital o relevante é o rendimento real</a:t>
            </a:r>
          </a:p>
          <a:p>
            <a:pPr marL="285750" indent="-285750">
              <a:spcBef>
                <a:spcPts val="600"/>
              </a:spcBef>
              <a:buFont typeface="Wingdings" panose="05000000000000000000" pitchFamily="2" charset="2"/>
              <a:buChar char="§"/>
              <a:defRPr/>
            </a:pPr>
            <a:r>
              <a:rPr lang="pt-BR" sz="2200" kern="0" dirty="0">
                <a:solidFill>
                  <a:schemeClr val="tx1">
                    <a:lumMod val="85000"/>
                    <a:lumOff val="15000"/>
                  </a:schemeClr>
                </a:solidFill>
              </a:rPr>
              <a:t>Tributar em excesso a renda do capital pode ter impactos negativos sobre o crescimento</a:t>
            </a:r>
          </a:p>
          <a:p>
            <a:pPr marL="630238" lvl="1" indent="-342900">
              <a:spcBef>
                <a:spcPts val="300"/>
              </a:spcBef>
              <a:buFont typeface="Arial" panose="020B0604020202020204" pitchFamily="34" charset="0"/>
              <a:buChar char="•"/>
              <a:defRPr/>
            </a:pPr>
            <a:r>
              <a:rPr lang="pt-BR" sz="2200" kern="0" dirty="0">
                <a:solidFill>
                  <a:prstClr val="black">
                    <a:lumMod val="85000"/>
                    <a:lumOff val="15000"/>
                  </a:prstClr>
                </a:solidFill>
              </a:rPr>
              <a:t>Efeitos sobre a taxa de poupança (faltam estudos)</a:t>
            </a:r>
          </a:p>
          <a:p>
            <a:pPr marL="630238" lvl="1" indent="-342900">
              <a:spcBef>
                <a:spcPts val="300"/>
              </a:spcBef>
              <a:buFont typeface="Arial" panose="020B0604020202020204" pitchFamily="34" charset="0"/>
              <a:buChar char="•"/>
              <a:defRPr/>
            </a:pPr>
            <a:r>
              <a:rPr lang="pt-BR" sz="2200" kern="0" dirty="0">
                <a:solidFill>
                  <a:prstClr val="black">
                    <a:lumMod val="85000"/>
                    <a:lumOff val="15000"/>
                  </a:prstClr>
                </a:solidFill>
              </a:rPr>
              <a:t>Perda de competitividade na atração de investimentos (tributação do lucro auferido no exterior é problema)</a:t>
            </a:r>
          </a:p>
          <a:p>
            <a:pPr marL="285750" lvl="0" indent="-285750">
              <a:spcBef>
                <a:spcPts val="600"/>
              </a:spcBef>
              <a:buFont typeface="Wingdings" panose="05000000000000000000" pitchFamily="2" charset="2"/>
              <a:buChar char="§"/>
              <a:defRPr/>
            </a:pPr>
            <a:r>
              <a:rPr lang="pt-BR" sz="2200" kern="0" dirty="0">
                <a:solidFill>
                  <a:schemeClr val="tx1">
                    <a:lumMod val="85000"/>
                    <a:lumOff val="15000"/>
                  </a:schemeClr>
                </a:solidFill>
              </a:rPr>
              <a:t>Quando considerada a renda real, tributação dos lucros no Brasil aproxima-se da média mundial</a:t>
            </a:r>
          </a:p>
          <a:p>
            <a:pPr marL="630238" lvl="1" indent="-342900">
              <a:spcBef>
                <a:spcPts val="300"/>
              </a:spcBef>
              <a:buFont typeface="Arial" panose="020B0604020202020204" pitchFamily="34" charset="0"/>
              <a:buChar char="•"/>
              <a:defRPr/>
            </a:pPr>
            <a:r>
              <a:rPr lang="pt-BR" sz="2200" kern="0" dirty="0">
                <a:solidFill>
                  <a:prstClr val="black">
                    <a:lumMod val="85000"/>
                    <a:lumOff val="15000"/>
                  </a:prstClr>
                </a:solidFill>
              </a:rPr>
              <a:t>Problema não é alíquota, mas deduções (p.ex. ágio)</a:t>
            </a:r>
          </a:p>
        </p:txBody>
      </p:sp>
      <p:sp>
        <p:nvSpPr>
          <p:cNvPr id="5" name="CaixaDeTexto 4"/>
          <p:cNvSpPr txBox="1"/>
          <p:nvPr/>
        </p:nvSpPr>
        <p:spPr>
          <a:xfrm>
            <a:off x="391585" y="158144"/>
            <a:ext cx="7609415" cy="1015663"/>
          </a:xfrm>
          <a:prstGeom prst="rect">
            <a:avLst/>
          </a:prstGeom>
          <a:noFill/>
        </p:spPr>
        <p:txBody>
          <a:bodyPr wrap="square" rtlCol="0">
            <a:spAutoFit/>
          </a:bodyPr>
          <a:lstStyle/>
          <a:p>
            <a:pPr algn="r"/>
            <a:r>
              <a:rPr lang="pt-BR" sz="3200" b="1" dirty="0">
                <a:solidFill>
                  <a:srgbClr val="5A8497"/>
                </a:solidFill>
                <a:latin typeface="Arial Narrow" panose="020B0606020202030204" pitchFamily="34" charset="0"/>
              </a:rPr>
              <a:t>Tributação da renda</a:t>
            </a:r>
            <a:br>
              <a:rPr lang="pt-BR" sz="2800" b="1" dirty="0">
                <a:solidFill>
                  <a:srgbClr val="5A8497"/>
                </a:solidFill>
                <a:latin typeface="Arial Narrow" panose="020B0606020202030204" pitchFamily="34" charset="0"/>
              </a:rPr>
            </a:br>
            <a:r>
              <a:rPr lang="pt-BR" sz="2800" b="1" dirty="0">
                <a:solidFill>
                  <a:schemeClr val="bg2">
                    <a:lumMod val="75000"/>
                  </a:schemeClr>
                </a:solidFill>
                <a:latin typeface="Arial Narrow" panose="020B0606020202030204" pitchFamily="34" charset="0"/>
              </a:rPr>
              <a:t>Tributação da renda do capital</a:t>
            </a:r>
          </a:p>
        </p:txBody>
      </p:sp>
      <p:sp>
        <p:nvSpPr>
          <p:cNvPr id="2" name="Espaço Reservado para Número de Slide 1"/>
          <p:cNvSpPr>
            <a:spLocks noGrp="1"/>
          </p:cNvSpPr>
          <p:nvPr>
            <p:ph type="sldNum" sz="quarter" idx="12"/>
          </p:nvPr>
        </p:nvSpPr>
        <p:spPr/>
        <p:txBody>
          <a:bodyPr/>
          <a:lstStyle/>
          <a:p>
            <a:fld id="{EE379466-5400-45BA-8A79-9355AFA9383D}" type="slidenum">
              <a:rPr lang="pt-BR" smtClean="0"/>
              <a:t>21</a:t>
            </a:fld>
            <a:endParaRPr lang="pt-BR" dirty="0"/>
          </a:p>
        </p:txBody>
      </p:sp>
    </p:spTree>
    <p:extLst>
      <p:ext uri="{BB962C8B-B14F-4D97-AF65-F5344CB8AC3E}">
        <p14:creationId xmlns:p14="http://schemas.microsoft.com/office/powerpoint/2010/main" val="386700700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m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322424" y="0"/>
            <a:ext cx="821576" cy="6858000"/>
          </a:xfrm>
          <a:prstGeom prst="rect">
            <a:avLst/>
          </a:prstGeom>
        </p:spPr>
      </p:pic>
      <p:pic>
        <p:nvPicPr>
          <p:cNvPr id="2" name="Imagem 1"/>
          <p:cNvPicPr>
            <a:picLocks noChangeAspect="1"/>
          </p:cNvPicPr>
          <p:nvPr/>
        </p:nvPicPr>
        <p:blipFill>
          <a:blip r:embed="rId3"/>
          <a:stretch>
            <a:fillRect/>
          </a:stretch>
        </p:blipFill>
        <p:spPr>
          <a:xfrm>
            <a:off x="104140" y="1707158"/>
            <a:ext cx="8098628" cy="4777240"/>
          </a:xfrm>
          <a:prstGeom prst="rect">
            <a:avLst/>
          </a:prstGeom>
        </p:spPr>
      </p:pic>
      <p:sp>
        <p:nvSpPr>
          <p:cNvPr id="8" name="CaixaDeTexto 7"/>
          <p:cNvSpPr txBox="1"/>
          <p:nvPr/>
        </p:nvSpPr>
        <p:spPr>
          <a:xfrm>
            <a:off x="391585" y="158144"/>
            <a:ext cx="7609415" cy="1015663"/>
          </a:xfrm>
          <a:prstGeom prst="rect">
            <a:avLst/>
          </a:prstGeom>
          <a:noFill/>
        </p:spPr>
        <p:txBody>
          <a:bodyPr wrap="square" rtlCol="0">
            <a:spAutoFit/>
          </a:bodyPr>
          <a:lstStyle/>
          <a:p>
            <a:pPr algn="r"/>
            <a:r>
              <a:rPr lang="pt-BR" sz="3200" b="1" dirty="0">
                <a:solidFill>
                  <a:srgbClr val="5A8497"/>
                </a:solidFill>
                <a:latin typeface="Arial Narrow" panose="020B0606020202030204" pitchFamily="34" charset="0"/>
              </a:rPr>
              <a:t>Tributação da renda</a:t>
            </a:r>
            <a:br>
              <a:rPr lang="pt-BR" sz="2800" b="1" dirty="0">
                <a:solidFill>
                  <a:srgbClr val="5A8497"/>
                </a:solidFill>
                <a:latin typeface="Arial Narrow" panose="020B0606020202030204" pitchFamily="34" charset="0"/>
              </a:rPr>
            </a:br>
            <a:r>
              <a:rPr lang="pt-BR" sz="2800" b="1" dirty="0">
                <a:solidFill>
                  <a:schemeClr val="bg2">
                    <a:lumMod val="75000"/>
                  </a:schemeClr>
                </a:solidFill>
                <a:latin typeface="Arial Narrow" panose="020B0606020202030204" pitchFamily="34" charset="0"/>
              </a:rPr>
              <a:t>Tributação da renda do capital</a:t>
            </a:r>
          </a:p>
        </p:txBody>
      </p:sp>
      <p:sp>
        <p:nvSpPr>
          <p:cNvPr id="9" name="Espaço Reservado para Número de Slide 1"/>
          <p:cNvSpPr>
            <a:spLocks noGrp="1"/>
          </p:cNvSpPr>
          <p:nvPr>
            <p:ph type="sldNum" sz="quarter" idx="12"/>
          </p:nvPr>
        </p:nvSpPr>
        <p:spPr>
          <a:xfrm>
            <a:off x="8390655" y="290309"/>
            <a:ext cx="595398" cy="365125"/>
          </a:xfrm>
        </p:spPr>
        <p:txBody>
          <a:bodyPr/>
          <a:lstStyle/>
          <a:p>
            <a:fld id="{EE379466-5400-45BA-8A79-9355AFA9383D}" type="slidenum">
              <a:rPr lang="pt-BR" smtClean="0"/>
              <a:t>22</a:t>
            </a:fld>
            <a:endParaRPr lang="pt-BR" dirty="0"/>
          </a:p>
        </p:txBody>
      </p:sp>
    </p:spTree>
    <p:extLst>
      <p:ext uri="{BB962C8B-B14F-4D97-AF65-F5344CB8AC3E}">
        <p14:creationId xmlns:p14="http://schemas.microsoft.com/office/powerpoint/2010/main" val="352278013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m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322424" y="0"/>
            <a:ext cx="821576" cy="6858000"/>
          </a:xfrm>
          <a:prstGeom prst="rect">
            <a:avLst/>
          </a:prstGeom>
        </p:spPr>
      </p:pic>
      <p:sp>
        <p:nvSpPr>
          <p:cNvPr id="8" name="CaixaDeTexto 7"/>
          <p:cNvSpPr txBox="1"/>
          <p:nvPr/>
        </p:nvSpPr>
        <p:spPr>
          <a:xfrm>
            <a:off x="391585" y="158144"/>
            <a:ext cx="7609415" cy="1015663"/>
          </a:xfrm>
          <a:prstGeom prst="rect">
            <a:avLst/>
          </a:prstGeom>
          <a:noFill/>
        </p:spPr>
        <p:txBody>
          <a:bodyPr wrap="square" rtlCol="0">
            <a:spAutoFit/>
          </a:bodyPr>
          <a:lstStyle/>
          <a:p>
            <a:pPr algn="r"/>
            <a:r>
              <a:rPr lang="pt-BR" sz="3200" b="1" dirty="0">
                <a:solidFill>
                  <a:srgbClr val="5A8497"/>
                </a:solidFill>
                <a:latin typeface="Arial Narrow" panose="020B0606020202030204" pitchFamily="34" charset="0"/>
              </a:rPr>
              <a:t>Tributação da renda</a:t>
            </a:r>
            <a:br>
              <a:rPr lang="pt-BR" sz="2800" b="1" dirty="0">
                <a:solidFill>
                  <a:srgbClr val="5A8497"/>
                </a:solidFill>
                <a:latin typeface="Arial Narrow" panose="020B0606020202030204" pitchFamily="34" charset="0"/>
              </a:rPr>
            </a:br>
            <a:r>
              <a:rPr lang="pt-BR" sz="2800" b="1" dirty="0">
                <a:solidFill>
                  <a:schemeClr val="bg2">
                    <a:lumMod val="75000"/>
                  </a:schemeClr>
                </a:solidFill>
                <a:latin typeface="Arial Narrow" panose="020B0606020202030204" pitchFamily="34" charset="0"/>
              </a:rPr>
              <a:t>Tributação da renda do capital</a:t>
            </a:r>
          </a:p>
        </p:txBody>
      </p:sp>
      <p:pic>
        <p:nvPicPr>
          <p:cNvPr id="6" name="Imagem 5"/>
          <p:cNvPicPr>
            <a:picLocks noChangeAspect="1"/>
          </p:cNvPicPr>
          <p:nvPr/>
        </p:nvPicPr>
        <p:blipFill>
          <a:blip r:embed="rId3"/>
          <a:stretch>
            <a:fillRect/>
          </a:stretch>
        </p:blipFill>
        <p:spPr>
          <a:xfrm>
            <a:off x="52645" y="1447101"/>
            <a:ext cx="8201050" cy="4930872"/>
          </a:xfrm>
          <a:prstGeom prst="rect">
            <a:avLst/>
          </a:prstGeom>
        </p:spPr>
      </p:pic>
      <p:sp>
        <p:nvSpPr>
          <p:cNvPr id="9" name="CaixaDeTexto 8"/>
          <p:cNvSpPr txBox="1"/>
          <p:nvPr/>
        </p:nvSpPr>
        <p:spPr>
          <a:xfrm>
            <a:off x="100667" y="6308521"/>
            <a:ext cx="4279954" cy="307777"/>
          </a:xfrm>
          <a:prstGeom prst="rect">
            <a:avLst/>
          </a:prstGeom>
          <a:noFill/>
        </p:spPr>
        <p:txBody>
          <a:bodyPr wrap="none" rtlCol="0">
            <a:spAutoFit/>
          </a:bodyPr>
          <a:lstStyle/>
          <a:p>
            <a:r>
              <a:rPr lang="pt-BR" sz="1400" dirty="0"/>
              <a:t>Ajuste realizado com base na inflação média 2013-2015.</a:t>
            </a:r>
          </a:p>
        </p:txBody>
      </p:sp>
      <p:sp>
        <p:nvSpPr>
          <p:cNvPr id="10" name="Espaço Reservado para Número de Slide 1"/>
          <p:cNvSpPr>
            <a:spLocks noGrp="1"/>
          </p:cNvSpPr>
          <p:nvPr>
            <p:ph type="sldNum" sz="quarter" idx="12"/>
          </p:nvPr>
        </p:nvSpPr>
        <p:spPr>
          <a:xfrm>
            <a:off x="8390655" y="290309"/>
            <a:ext cx="595398" cy="365125"/>
          </a:xfrm>
        </p:spPr>
        <p:txBody>
          <a:bodyPr/>
          <a:lstStyle/>
          <a:p>
            <a:fld id="{EE379466-5400-45BA-8A79-9355AFA9383D}" type="slidenum">
              <a:rPr lang="pt-BR" smtClean="0"/>
              <a:t>23</a:t>
            </a:fld>
            <a:endParaRPr lang="pt-BR" dirty="0"/>
          </a:p>
        </p:txBody>
      </p:sp>
    </p:spTree>
    <p:extLst>
      <p:ext uri="{BB962C8B-B14F-4D97-AF65-F5344CB8AC3E}">
        <p14:creationId xmlns:p14="http://schemas.microsoft.com/office/powerpoint/2010/main" val="252415279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m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322424" y="0"/>
            <a:ext cx="821576" cy="6858000"/>
          </a:xfrm>
          <a:prstGeom prst="rect">
            <a:avLst/>
          </a:prstGeom>
        </p:spPr>
      </p:pic>
      <p:sp>
        <p:nvSpPr>
          <p:cNvPr id="3" name="CaixaDeTexto 2"/>
          <p:cNvSpPr txBox="1"/>
          <p:nvPr/>
        </p:nvSpPr>
        <p:spPr>
          <a:xfrm>
            <a:off x="430421" y="1534148"/>
            <a:ext cx="7767119" cy="4539704"/>
          </a:xfrm>
          <a:prstGeom prst="rect">
            <a:avLst/>
          </a:prstGeom>
          <a:noFill/>
        </p:spPr>
        <p:txBody>
          <a:bodyPr wrap="square" rtlCol="0">
            <a:spAutoFit/>
          </a:bodyPr>
          <a:lstStyle/>
          <a:p>
            <a:pPr lvl="0">
              <a:spcBef>
                <a:spcPts val="1200"/>
              </a:spcBef>
              <a:defRPr/>
            </a:pPr>
            <a:r>
              <a:rPr lang="pt-BR" sz="2200" b="1" kern="0" dirty="0">
                <a:solidFill>
                  <a:schemeClr val="tx1">
                    <a:lumMod val="85000"/>
                    <a:lumOff val="15000"/>
                  </a:schemeClr>
                </a:solidFill>
              </a:rPr>
              <a:t>Há distorções na tributação da renda do capital que afetam a alocação eficiente de recursos e a produtividade</a:t>
            </a:r>
          </a:p>
          <a:p>
            <a:pPr marL="285750" indent="-285750">
              <a:spcBef>
                <a:spcPts val="600"/>
              </a:spcBef>
              <a:buFont typeface="Wingdings" panose="05000000000000000000" pitchFamily="2" charset="2"/>
              <a:buChar char="§"/>
              <a:defRPr/>
            </a:pPr>
            <a:r>
              <a:rPr lang="pt-BR" sz="2200" kern="0" dirty="0">
                <a:solidFill>
                  <a:schemeClr val="tx1">
                    <a:lumMod val="85000"/>
                    <a:lumOff val="15000"/>
                  </a:schemeClr>
                </a:solidFill>
              </a:rPr>
              <a:t>Um exemplo é a tributação dos rendimentos de aluguel recebido por uma pessoa física, que pode se dar de três formas</a:t>
            </a:r>
          </a:p>
          <a:p>
            <a:pPr marL="630238" lvl="1" indent="-342900">
              <a:spcBef>
                <a:spcPts val="300"/>
              </a:spcBef>
              <a:buFont typeface="Arial" panose="020B0604020202020204" pitchFamily="34" charset="0"/>
              <a:buChar char="•"/>
              <a:defRPr/>
            </a:pPr>
            <a:r>
              <a:rPr lang="pt-BR" sz="2200" kern="0" dirty="0">
                <a:solidFill>
                  <a:prstClr val="black">
                    <a:lumMod val="85000"/>
                    <a:lumOff val="15000"/>
                  </a:prstClr>
                </a:solidFill>
              </a:rPr>
              <a:t>Na declaração de renda da PF (27,5%)</a:t>
            </a:r>
          </a:p>
          <a:p>
            <a:pPr marL="630238" lvl="1" indent="-342900">
              <a:spcBef>
                <a:spcPts val="300"/>
              </a:spcBef>
              <a:buFont typeface="Arial" panose="020B0604020202020204" pitchFamily="34" charset="0"/>
              <a:buChar char="•"/>
              <a:defRPr/>
            </a:pPr>
            <a:r>
              <a:rPr lang="pt-BR" sz="2200" kern="0" dirty="0">
                <a:solidFill>
                  <a:prstClr val="black">
                    <a:lumMod val="85000"/>
                    <a:lumOff val="15000"/>
                  </a:prstClr>
                </a:solidFill>
              </a:rPr>
              <a:t>Via empresa de lucro presumido (11,3% a 14,5%)</a:t>
            </a:r>
          </a:p>
          <a:p>
            <a:pPr marL="630238" lvl="1" indent="-342900">
              <a:spcBef>
                <a:spcPts val="300"/>
              </a:spcBef>
              <a:buFont typeface="Arial" panose="020B0604020202020204" pitchFamily="34" charset="0"/>
              <a:buChar char="•"/>
              <a:defRPr/>
            </a:pPr>
            <a:r>
              <a:rPr lang="pt-BR" sz="2200" kern="0" dirty="0">
                <a:solidFill>
                  <a:prstClr val="black">
                    <a:lumMod val="85000"/>
                    <a:lumOff val="15000"/>
                  </a:prstClr>
                </a:solidFill>
              </a:rPr>
              <a:t>Via Fundo de Investimento Imobiliário (0%)</a:t>
            </a:r>
          </a:p>
          <a:p>
            <a:pPr marL="285750" lvl="0" indent="-285750">
              <a:spcBef>
                <a:spcPts val="600"/>
              </a:spcBef>
              <a:buFont typeface="Wingdings" panose="05000000000000000000" pitchFamily="2" charset="2"/>
              <a:buChar char="§"/>
              <a:defRPr/>
            </a:pPr>
            <a:r>
              <a:rPr lang="pt-BR" sz="2200" kern="0" dirty="0">
                <a:solidFill>
                  <a:schemeClr val="tx1">
                    <a:lumMod val="85000"/>
                    <a:lumOff val="15000"/>
                  </a:schemeClr>
                </a:solidFill>
              </a:rPr>
              <a:t>Também há muitas distorções na tributação do rendimento de aplicações financeiras</a:t>
            </a:r>
          </a:p>
          <a:p>
            <a:pPr marL="285750" lvl="0" indent="-285750">
              <a:spcBef>
                <a:spcPts val="600"/>
              </a:spcBef>
              <a:buFont typeface="Wingdings" panose="05000000000000000000" pitchFamily="2" charset="2"/>
              <a:buChar char="§"/>
              <a:defRPr/>
            </a:pPr>
            <a:r>
              <a:rPr lang="pt-BR" sz="2200" kern="0" dirty="0">
                <a:solidFill>
                  <a:schemeClr val="tx1">
                    <a:lumMod val="85000"/>
                    <a:lumOff val="15000"/>
                  </a:schemeClr>
                </a:solidFill>
              </a:rPr>
              <a:t>Uma distorção comum (em vários países) é a menor tributação do capital de terceiros relativamente ao capital próprio</a:t>
            </a:r>
          </a:p>
          <a:p>
            <a:pPr marL="630238" lvl="1" indent="-342900">
              <a:spcBef>
                <a:spcPts val="300"/>
              </a:spcBef>
              <a:buFont typeface="Arial" panose="020B0604020202020204" pitchFamily="34" charset="0"/>
              <a:buChar char="•"/>
              <a:defRPr/>
            </a:pPr>
            <a:r>
              <a:rPr lang="pt-BR" sz="2200" kern="0" dirty="0">
                <a:solidFill>
                  <a:prstClr val="black">
                    <a:lumMod val="85000"/>
                    <a:lumOff val="15000"/>
                  </a:prstClr>
                </a:solidFill>
              </a:rPr>
              <a:t>JCP corrige parcialmente este problema</a:t>
            </a:r>
          </a:p>
        </p:txBody>
      </p:sp>
      <p:sp>
        <p:nvSpPr>
          <p:cNvPr id="5" name="CaixaDeTexto 4"/>
          <p:cNvSpPr txBox="1"/>
          <p:nvPr/>
        </p:nvSpPr>
        <p:spPr>
          <a:xfrm>
            <a:off x="391585" y="158144"/>
            <a:ext cx="7609415" cy="1015663"/>
          </a:xfrm>
          <a:prstGeom prst="rect">
            <a:avLst/>
          </a:prstGeom>
          <a:noFill/>
        </p:spPr>
        <p:txBody>
          <a:bodyPr wrap="square" rtlCol="0">
            <a:spAutoFit/>
          </a:bodyPr>
          <a:lstStyle/>
          <a:p>
            <a:pPr algn="r"/>
            <a:r>
              <a:rPr lang="pt-BR" sz="3200" b="1" dirty="0">
                <a:solidFill>
                  <a:srgbClr val="5A8497"/>
                </a:solidFill>
                <a:latin typeface="Arial Narrow" panose="020B0606020202030204" pitchFamily="34" charset="0"/>
              </a:rPr>
              <a:t>Tributação da renda</a:t>
            </a:r>
            <a:br>
              <a:rPr lang="pt-BR" sz="2800" b="1" dirty="0">
                <a:solidFill>
                  <a:srgbClr val="5A8497"/>
                </a:solidFill>
                <a:latin typeface="Arial Narrow" panose="020B0606020202030204" pitchFamily="34" charset="0"/>
              </a:rPr>
            </a:br>
            <a:r>
              <a:rPr lang="pt-BR" sz="2800" b="1" dirty="0">
                <a:solidFill>
                  <a:schemeClr val="bg2">
                    <a:lumMod val="75000"/>
                  </a:schemeClr>
                </a:solidFill>
                <a:latin typeface="Arial Narrow" panose="020B0606020202030204" pitchFamily="34" charset="0"/>
              </a:rPr>
              <a:t>Tributação da renda do capital</a:t>
            </a:r>
          </a:p>
        </p:txBody>
      </p:sp>
      <p:sp>
        <p:nvSpPr>
          <p:cNvPr id="2" name="Espaço Reservado para Número de Slide 1"/>
          <p:cNvSpPr>
            <a:spLocks noGrp="1"/>
          </p:cNvSpPr>
          <p:nvPr>
            <p:ph type="sldNum" sz="quarter" idx="12"/>
          </p:nvPr>
        </p:nvSpPr>
        <p:spPr/>
        <p:txBody>
          <a:bodyPr/>
          <a:lstStyle/>
          <a:p>
            <a:fld id="{EE379466-5400-45BA-8A79-9355AFA9383D}" type="slidenum">
              <a:rPr lang="pt-BR" smtClean="0"/>
              <a:t>24</a:t>
            </a:fld>
            <a:endParaRPr lang="pt-BR" dirty="0"/>
          </a:p>
        </p:txBody>
      </p:sp>
    </p:spTree>
    <p:extLst>
      <p:ext uri="{BB962C8B-B14F-4D97-AF65-F5344CB8AC3E}">
        <p14:creationId xmlns:p14="http://schemas.microsoft.com/office/powerpoint/2010/main" val="397017460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m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322424" y="0"/>
            <a:ext cx="821576" cy="6858000"/>
          </a:xfrm>
          <a:prstGeom prst="rect">
            <a:avLst/>
          </a:prstGeom>
        </p:spPr>
      </p:pic>
      <p:sp>
        <p:nvSpPr>
          <p:cNvPr id="3" name="CaixaDeTexto 2"/>
          <p:cNvSpPr txBox="1"/>
          <p:nvPr/>
        </p:nvSpPr>
        <p:spPr>
          <a:xfrm>
            <a:off x="430421" y="1534148"/>
            <a:ext cx="7767119" cy="4462760"/>
          </a:xfrm>
          <a:prstGeom prst="rect">
            <a:avLst/>
          </a:prstGeom>
          <a:noFill/>
        </p:spPr>
        <p:txBody>
          <a:bodyPr wrap="square" rtlCol="0">
            <a:spAutoFit/>
          </a:bodyPr>
          <a:lstStyle/>
          <a:p>
            <a:pPr lvl="0">
              <a:spcBef>
                <a:spcPts val="1200"/>
              </a:spcBef>
              <a:defRPr/>
            </a:pPr>
            <a:r>
              <a:rPr lang="pt-BR" sz="2200" b="1" kern="0" dirty="0">
                <a:solidFill>
                  <a:schemeClr val="tx1">
                    <a:lumMod val="85000"/>
                    <a:lumOff val="15000"/>
                  </a:schemeClr>
                </a:solidFill>
              </a:rPr>
              <a:t>Provavelmente a maior distorção distributiva na tributação da renda no Brasil é a baixa tributação da renda do trabalho dos sócios de empresas do lucro presumido e do SIMPLES</a:t>
            </a:r>
          </a:p>
          <a:p>
            <a:pPr marL="285750" indent="-285750">
              <a:spcBef>
                <a:spcPts val="600"/>
              </a:spcBef>
              <a:buFont typeface="Wingdings" panose="05000000000000000000" pitchFamily="2" charset="2"/>
              <a:buChar char="§"/>
              <a:defRPr/>
            </a:pPr>
            <a:r>
              <a:rPr lang="pt-BR" sz="2200" kern="0" dirty="0">
                <a:solidFill>
                  <a:schemeClr val="tx1">
                    <a:lumMod val="85000"/>
                    <a:lumOff val="15000"/>
                  </a:schemeClr>
                </a:solidFill>
              </a:rPr>
              <a:t>“</a:t>
            </a:r>
            <a:r>
              <a:rPr lang="pt-BR" sz="2200" kern="0" dirty="0" err="1">
                <a:solidFill>
                  <a:schemeClr val="tx1">
                    <a:lumMod val="85000"/>
                    <a:lumOff val="15000"/>
                  </a:schemeClr>
                </a:solidFill>
              </a:rPr>
              <a:t>Pejotização</a:t>
            </a:r>
            <a:r>
              <a:rPr lang="pt-BR" sz="2200" kern="0" dirty="0">
                <a:solidFill>
                  <a:schemeClr val="tx1">
                    <a:lumMod val="85000"/>
                    <a:lumOff val="15000"/>
                  </a:schemeClr>
                </a:solidFill>
              </a:rPr>
              <a:t>” é uma das faces do problema, mas a baixa tributação do rendimento de sócios de empresas não se justifica nem nos casos de empresas autênticas</a:t>
            </a:r>
          </a:p>
          <a:p>
            <a:pPr lvl="0">
              <a:spcBef>
                <a:spcPts val="600"/>
              </a:spcBef>
              <a:defRPr/>
            </a:pPr>
            <a:endParaRPr lang="pt-BR" sz="2200" b="1" kern="0" dirty="0">
              <a:solidFill>
                <a:schemeClr val="tx1">
                  <a:lumMod val="85000"/>
                  <a:lumOff val="15000"/>
                </a:schemeClr>
              </a:solidFill>
            </a:endParaRPr>
          </a:p>
          <a:p>
            <a:pPr lvl="0">
              <a:spcBef>
                <a:spcPts val="600"/>
              </a:spcBef>
              <a:defRPr/>
            </a:pPr>
            <a:r>
              <a:rPr lang="pt-BR" sz="2200" b="1" kern="0" dirty="0">
                <a:solidFill>
                  <a:schemeClr val="tx1">
                    <a:lumMod val="85000"/>
                    <a:lumOff val="15000"/>
                  </a:schemeClr>
                </a:solidFill>
              </a:rPr>
              <a:t>Não faz sentido discutir elevações na alíquota do IRPF antes de resolver o problema da baixa tributação dos rendimentos de sócios de empresas</a:t>
            </a:r>
          </a:p>
          <a:p>
            <a:pPr marL="285750" lvl="0" indent="-285750">
              <a:spcBef>
                <a:spcPts val="600"/>
              </a:spcBef>
              <a:buFont typeface="Wingdings" panose="05000000000000000000" pitchFamily="2" charset="2"/>
              <a:buChar char="§"/>
              <a:defRPr/>
            </a:pPr>
            <a:r>
              <a:rPr lang="pt-BR" sz="2200" kern="0" dirty="0">
                <a:solidFill>
                  <a:schemeClr val="tx1">
                    <a:lumMod val="85000"/>
                    <a:lumOff val="15000"/>
                  </a:schemeClr>
                </a:solidFill>
              </a:rPr>
              <a:t>Afetaria quem já paga imposto, mas não afetaria pessoas de alta renda que estão isentas do IRPF</a:t>
            </a:r>
          </a:p>
        </p:txBody>
      </p:sp>
      <p:sp>
        <p:nvSpPr>
          <p:cNvPr id="5" name="CaixaDeTexto 4"/>
          <p:cNvSpPr txBox="1"/>
          <p:nvPr/>
        </p:nvSpPr>
        <p:spPr>
          <a:xfrm>
            <a:off x="391585" y="158144"/>
            <a:ext cx="7609415" cy="1015663"/>
          </a:xfrm>
          <a:prstGeom prst="rect">
            <a:avLst/>
          </a:prstGeom>
          <a:noFill/>
        </p:spPr>
        <p:txBody>
          <a:bodyPr wrap="square" rtlCol="0">
            <a:spAutoFit/>
          </a:bodyPr>
          <a:lstStyle/>
          <a:p>
            <a:pPr algn="r"/>
            <a:r>
              <a:rPr lang="pt-BR" sz="3200" b="1" dirty="0">
                <a:solidFill>
                  <a:srgbClr val="5A8497"/>
                </a:solidFill>
                <a:latin typeface="Arial Narrow" panose="020B0606020202030204" pitchFamily="34" charset="0"/>
              </a:rPr>
              <a:t>Tributação da renda</a:t>
            </a:r>
            <a:br>
              <a:rPr lang="pt-BR" sz="2800" b="1" dirty="0">
                <a:solidFill>
                  <a:srgbClr val="5A8497"/>
                </a:solidFill>
                <a:latin typeface="Arial Narrow" panose="020B0606020202030204" pitchFamily="34" charset="0"/>
              </a:rPr>
            </a:br>
            <a:r>
              <a:rPr lang="pt-BR" sz="2800" b="1" dirty="0">
                <a:solidFill>
                  <a:schemeClr val="bg2">
                    <a:lumMod val="75000"/>
                  </a:schemeClr>
                </a:solidFill>
                <a:latin typeface="Arial Narrow" panose="020B0606020202030204" pitchFamily="34" charset="0"/>
              </a:rPr>
              <a:t>Tributação da renda do trabalho</a:t>
            </a:r>
          </a:p>
        </p:txBody>
      </p:sp>
      <p:sp>
        <p:nvSpPr>
          <p:cNvPr id="2" name="Espaço Reservado para Número de Slide 1"/>
          <p:cNvSpPr>
            <a:spLocks noGrp="1"/>
          </p:cNvSpPr>
          <p:nvPr>
            <p:ph type="sldNum" sz="quarter" idx="12"/>
          </p:nvPr>
        </p:nvSpPr>
        <p:spPr/>
        <p:txBody>
          <a:bodyPr/>
          <a:lstStyle/>
          <a:p>
            <a:fld id="{EE379466-5400-45BA-8A79-9355AFA9383D}" type="slidenum">
              <a:rPr lang="pt-BR" smtClean="0"/>
              <a:t>25</a:t>
            </a:fld>
            <a:endParaRPr lang="pt-BR" dirty="0"/>
          </a:p>
        </p:txBody>
      </p:sp>
    </p:spTree>
    <p:extLst>
      <p:ext uri="{BB962C8B-B14F-4D97-AF65-F5344CB8AC3E}">
        <p14:creationId xmlns:p14="http://schemas.microsoft.com/office/powerpoint/2010/main" val="358065771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m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322424" y="0"/>
            <a:ext cx="821576" cy="6858000"/>
          </a:xfrm>
          <a:prstGeom prst="rect">
            <a:avLst/>
          </a:prstGeom>
        </p:spPr>
      </p:pic>
      <p:sp>
        <p:nvSpPr>
          <p:cNvPr id="5" name="CaixaDeTexto 4"/>
          <p:cNvSpPr txBox="1"/>
          <p:nvPr/>
        </p:nvSpPr>
        <p:spPr>
          <a:xfrm>
            <a:off x="306919" y="2189131"/>
            <a:ext cx="7609415" cy="1446550"/>
          </a:xfrm>
          <a:prstGeom prst="rect">
            <a:avLst/>
          </a:prstGeom>
          <a:noFill/>
        </p:spPr>
        <p:txBody>
          <a:bodyPr wrap="square" rtlCol="0">
            <a:spAutoFit/>
          </a:bodyPr>
          <a:lstStyle/>
          <a:p>
            <a:pPr algn="ctr"/>
            <a:r>
              <a:rPr lang="pt-BR" sz="4400" b="1" dirty="0">
                <a:solidFill>
                  <a:srgbClr val="5A8497"/>
                </a:solidFill>
                <a:latin typeface="Arial Narrow" panose="020B0606020202030204" pitchFamily="34" charset="0"/>
              </a:rPr>
              <a:t>Tributos sobre a </a:t>
            </a:r>
            <a:br>
              <a:rPr lang="pt-BR" sz="4400" b="1" dirty="0">
                <a:solidFill>
                  <a:srgbClr val="5A8497"/>
                </a:solidFill>
                <a:latin typeface="Arial Narrow" panose="020B0606020202030204" pitchFamily="34" charset="0"/>
              </a:rPr>
            </a:br>
            <a:r>
              <a:rPr lang="pt-BR" sz="4400" b="1" dirty="0">
                <a:solidFill>
                  <a:srgbClr val="5A8497"/>
                </a:solidFill>
                <a:latin typeface="Arial Narrow" panose="020B0606020202030204" pitchFamily="34" charset="0"/>
              </a:rPr>
              <a:t>Folha de Salários</a:t>
            </a:r>
            <a:endParaRPr lang="pt-BR" sz="4400" b="1" dirty="0">
              <a:solidFill>
                <a:schemeClr val="bg2">
                  <a:lumMod val="75000"/>
                </a:schemeClr>
              </a:solidFill>
              <a:latin typeface="Arial Narrow" panose="020B0606020202030204" pitchFamily="34" charset="0"/>
            </a:endParaRPr>
          </a:p>
        </p:txBody>
      </p:sp>
      <p:sp>
        <p:nvSpPr>
          <p:cNvPr id="6" name="Espaço Reservado para Número de Slide 1"/>
          <p:cNvSpPr>
            <a:spLocks noGrp="1"/>
          </p:cNvSpPr>
          <p:nvPr>
            <p:ph type="sldNum" sz="quarter" idx="12"/>
          </p:nvPr>
        </p:nvSpPr>
        <p:spPr>
          <a:xfrm>
            <a:off x="8390655" y="290309"/>
            <a:ext cx="595398" cy="365125"/>
          </a:xfrm>
        </p:spPr>
        <p:txBody>
          <a:bodyPr/>
          <a:lstStyle/>
          <a:p>
            <a:fld id="{EE379466-5400-45BA-8A79-9355AFA9383D}" type="slidenum">
              <a:rPr lang="pt-BR" smtClean="0"/>
              <a:t>26</a:t>
            </a:fld>
            <a:endParaRPr lang="pt-BR" dirty="0"/>
          </a:p>
        </p:txBody>
      </p:sp>
    </p:spTree>
    <p:extLst>
      <p:ext uri="{BB962C8B-B14F-4D97-AF65-F5344CB8AC3E}">
        <p14:creationId xmlns:p14="http://schemas.microsoft.com/office/powerpoint/2010/main" val="329142701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m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322424" y="0"/>
            <a:ext cx="821576" cy="6858000"/>
          </a:xfrm>
          <a:prstGeom prst="rect">
            <a:avLst/>
          </a:prstGeom>
        </p:spPr>
      </p:pic>
      <p:sp>
        <p:nvSpPr>
          <p:cNvPr id="3" name="CaixaDeTexto 2"/>
          <p:cNvSpPr txBox="1"/>
          <p:nvPr/>
        </p:nvSpPr>
        <p:spPr>
          <a:xfrm>
            <a:off x="430421" y="1534148"/>
            <a:ext cx="7767119" cy="4539704"/>
          </a:xfrm>
          <a:prstGeom prst="rect">
            <a:avLst/>
          </a:prstGeom>
          <a:noFill/>
        </p:spPr>
        <p:txBody>
          <a:bodyPr wrap="square" rtlCol="0">
            <a:spAutoFit/>
          </a:bodyPr>
          <a:lstStyle/>
          <a:p>
            <a:pPr marL="285750" lvl="0" indent="-285750">
              <a:spcBef>
                <a:spcPts val="1200"/>
              </a:spcBef>
              <a:buFont typeface="Wingdings" panose="05000000000000000000" pitchFamily="2" charset="2"/>
              <a:buChar char="§"/>
              <a:defRPr/>
            </a:pPr>
            <a:r>
              <a:rPr lang="pt-BR" sz="2200" b="1" kern="0" dirty="0">
                <a:solidFill>
                  <a:schemeClr val="tx1">
                    <a:lumMod val="85000"/>
                    <a:lumOff val="15000"/>
                  </a:schemeClr>
                </a:solidFill>
              </a:rPr>
              <a:t>Elevada tributação da folha de salários dificulta a formalização de trabalhadores de baixa renda, com prováveis impactos negativos sobre a produtividade</a:t>
            </a:r>
          </a:p>
          <a:p>
            <a:pPr marL="630238" lvl="1" indent="-342900">
              <a:spcBef>
                <a:spcPts val="300"/>
              </a:spcBef>
              <a:buFont typeface="Arial" panose="020B0604020202020204" pitchFamily="34" charset="0"/>
              <a:buChar char="•"/>
              <a:defRPr/>
            </a:pPr>
            <a:r>
              <a:rPr lang="pt-BR" sz="2200" kern="0" dirty="0">
                <a:solidFill>
                  <a:schemeClr val="tx1">
                    <a:lumMod val="85000"/>
                    <a:lumOff val="15000"/>
                  </a:schemeClr>
                </a:solidFill>
              </a:rPr>
              <a:t>Problema é agravado pela existência de benefícios assistenciais semelhantes aos previdenciários e pela multiplicidade de regimes de contribuição</a:t>
            </a:r>
          </a:p>
          <a:p>
            <a:pPr marL="896938" lvl="2" indent="-257175">
              <a:spcBef>
                <a:spcPts val="600"/>
              </a:spcBef>
              <a:buFont typeface="Calibri" panose="020F0502020204030204" pitchFamily="34" charset="0"/>
              <a:buChar char="-"/>
              <a:defRPr/>
            </a:pPr>
            <a:r>
              <a:rPr lang="pt-BR" sz="2200" kern="0" dirty="0">
                <a:solidFill>
                  <a:prstClr val="black">
                    <a:lumMod val="85000"/>
                    <a:lumOff val="15000"/>
                  </a:prstClr>
                </a:solidFill>
              </a:rPr>
              <a:t>Rural (segurado especial) / SIMPLES / MEI / etc.</a:t>
            </a:r>
          </a:p>
          <a:p>
            <a:pPr marL="715963" lvl="1" indent="-342900">
              <a:spcBef>
                <a:spcPts val="300"/>
              </a:spcBef>
              <a:buFont typeface="Arial" panose="020B0604020202020204" pitchFamily="34" charset="0"/>
              <a:buChar char="•"/>
              <a:defRPr/>
            </a:pPr>
            <a:r>
              <a:rPr lang="pt-BR" sz="2200" kern="0" dirty="0">
                <a:solidFill>
                  <a:schemeClr val="tx1">
                    <a:lumMod val="85000"/>
                    <a:lumOff val="15000"/>
                  </a:schemeClr>
                </a:solidFill>
              </a:rPr>
              <a:t>Possibilidade de arbitragem entre regimes gera distorções </a:t>
            </a:r>
            <a:r>
              <a:rPr lang="pt-BR" sz="2200" kern="0" dirty="0" err="1">
                <a:solidFill>
                  <a:schemeClr val="tx1">
                    <a:lumMod val="85000"/>
                    <a:lumOff val="15000"/>
                  </a:schemeClr>
                </a:solidFill>
              </a:rPr>
              <a:t>alocativas</a:t>
            </a:r>
            <a:endParaRPr lang="pt-BR" sz="2200" kern="0" dirty="0">
              <a:solidFill>
                <a:schemeClr val="tx1">
                  <a:lumMod val="85000"/>
                  <a:lumOff val="15000"/>
                </a:schemeClr>
              </a:solidFill>
            </a:endParaRPr>
          </a:p>
          <a:p>
            <a:pPr marL="285750" lvl="0" indent="-285750">
              <a:spcBef>
                <a:spcPts val="1800"/>
              </a:spcBef>
              <a:buFont typeface="Wingdings" panose="05000000000000000000" pitchFamily="2" charset="2"/>
              <a:buChar char="§"/>
              <a:defRPr/>
            </a:pPr>
            <a:r>
              <a:rPr lang="pt-BR" sz="2200" b="1" kern="0" dirty="0">
                <a:solidFill>
                  <a:schemeClr val="tx1">
                    <a:lumMod val="85000"/>
                    <a:lumOff val="15000"/>
                  </a:schemeClr>
                </a:solidFill>
              </a:rPr>
              <a:t>Contribuição das empresas sobre o valor dos salários que excede o teto do salário de contribuição é um dos principais motivos para a “</a:t>
            </a:r>
            <a:r>
              <a:rPr lang="pt-BR" sz="2200" b="1" kern="0" dirty="0" err="1">
                <a:solidFill>
                  <a:schemeClr val="tx1">
                    <a:lumMod val="85000"/>
                    <a:lumOff val="15000"/>
                  </a:schemeClr>
                </a:solidFill>
              </a:rPr>
              <a:t>pejotização</a:t>
            </a:r>
            <a:r>
              <a:rPr lang="pt-BR" sz="2200" b="1" kern="0" dirty="0">
                <a:solidFill>
                  <a:schemeClr val="tx1">
                    <a:lumMod val="85000"/>
                    <a:lumOff val="15000"/>
                  </a:schemeClr>
                </a:solidFill>
              </a:rPr>
              <a:t>”</a:t>
            </a:r>
          </a:p>
        </p:txBody>
      </p:sp>
      <p:sp>
        <p:nvSpPr>
          <p:cNvPr id="5" name="CaixaDeTexto 4"/>
          <p:cNvSpPr txBox="1"/>
          <p:nvPr/>
        </p:nvSpPr>
        <p:spPr>
          <a:xfrm>
            <a:off x="391585" y="158144"/>
            <a:ext cx="7609415" cy="1015663"/>
          </a:xfrm>
          <a:prstGeom prst="rect">
            <a:avLst/>
          </a:prstGeom>
          <a:noFill/>
        </p:spPr>
        <p:txBody>
          <a:bodyPr wrap="square" rtlCol="0">
            <a:spAutoFit/>
          </a:bodyPr>
          <a:lstStyle/>
          <a:p>
            <a:pPr algn="r"/>
            <a:r>
              <a:rPr lang="pt-BR" sz="3200" b="1" dirty="0">
                <a:solidFill>
                  <a:srgbClr val="5A8497"/>
                </a:solidFill>
                <a:latin typeface="Arial Narrow" panose="020B0606020202030204" pitchFamily="34" charset="0"/>
              </a:rPr>
              <a:t>Tributos sobre a folha de salários</a:t>
            </a:r>
            <a:br>
              <a:rPr lang="pt-BR" sz="2800" b="1" dirty="0">
                <a:solidFill>
                  <a:srgbClr val="5A8497"/>
                </a:solidFill>
                <a:latin typeface="Arial Narrow" panose="020B0606020202030204" pitchFamily="34" charset="0"/>
              </a:rPr>
            </a:br>
            <a:r>
              <a:rPr lang="pt-BR" sz="2800" b="1" dirty="0">
                <a:solidFill>
                  <a:schemeClr val="bg2">
                    <a:lumMod val="75000"/>
                  </a:schemeClr>
                </a:solidFill>
                <a:latin typeface="Arial Narrow" panose="020B0606020202030204" pitchFamily="34" charset="0"/>
              </a:rPr>
              <a:t>Distorções</a:t>
            </a:r>
          </a:p>
        </p:txBody>
      </p:sp>
      <p:sp>
        <p:nvSpPr>
          <p:cNvPr id="2" name="Espaço Reservado para Número de Slide 1"/>
          <p:cNvSpPr>
            <a:spLocks noGrp="1"/>
          </p:cNvSpPr>
          <p:nvPr>
            <p:ph type="sldNum" sz="quarter" idx="12"/>
          </p:nvPr>
        </p:nvSpPr>
        <p:spPr/>
        <p:txBody>
          <a:bodyPr/>
          <a:lstStyle/>
          <a:p>
            <a:fld id="{EE379466-5400-45BA-8A79-9355AFA9383D}" type="slidenum">
              <a:rPr lang="pt-BR" smtClean="0"/>
              <a:t>27</a:t>
            </a:fld>
            <a:endParaRPr lang="pt-BR" dirty="0"/>
          </a:p>
        </p:txBody>
      </p:sp>
    </p:spTree>
    <p:extLst>
      <p:ext uri="{BB962C8B-B14F-4D97-AF65-F5344CB8AC3E}">
        <p14:creationId xmlns:p14="http://schemas.microsoft.com/office/powerpoint/2010/main" val="38451291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m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322424" y="0"/>
            <a:ext cx="821576" cy="6858000"/>
          </a:xfrm>
          <a:prstGeom prst="rect">
            <a:avLst/>
          </a:prstGeom>
        </p:spPr>
      </p:pic>
      <p:sp>
        <p:nvSpPr>
          <p:cNvPr id="5" name="CaixaDeTexto 4"/>
          <p:cNvSpPr txBox="1"/>
          <p:nvPr/>
        </p:nvSpPr>
        <p:spPr>
          <a:xfrm>
            <a:off x="391585" y="158144"/>
            <a:ext cx="7609415" cy="1015663"/>
          </a:xfrm>
          <a:prstGeom prst="rect">
            <a:avLst/>
          </a:prstGeom>
          <a:noFill/>
        </p:spPr>
        <p:txBody>
          <a:bodyPr wrap="square" rtlCol="0">
            <a:spAutoFit/>
          </a:bodyPr>
          <a:lstStyle/>
          <a:p>
            <a:pPr algn="r"/>
            <a:r>
              <a:rPr lang="pt-BR" sz="3200" b="1" dirty="0">
                <a:solidFill>
                  <a:srgbClr val="5A8497"/>
                </a:solidFill>
                <a:latin typeface="Arial Narrow" panose="020B0606020202030204" pitchFamily="34" charset="0"/>
              </a:rPr>
              <a:t>Tributos sobre a folha de salários</a:t>
            </a:r>
            <a:br>
              <a:rPr lang="pt-BR" sz="2800" b="1" dirty="0">
                <a:solidFill>
                  <a:srgbClr val="5A8497"/>
                </a:solidFill>
                <a:latin typeface="Arial Narrow" panose="020B0606020202030204" pitchFamily="34" charset="0"/>
              </a:rPr>
            </a:br>
            <a:r>
              <a:rPr lang="pt-BR" sz="2800" b="1" dirty="0">
                <a:solidFill>
                  <a:schemeClr val="bg2">
                    <a:lumMod val="75000"/>
                  </a:schemeClr>
                </a:solidFill>
                <a:latin typeface="Arial Narrow" panose="020B0606020202030204" pitchFamily="34" charset="0"/>
              </a:rPr>
              <a:t>Exemplo de incidência para uma empresa padrão</a:t>
            </a:r>
          </a:p>
        </p:txBody>
      </p:sp>
      <p:sp>
        <p:nvSpPr>
          <p:cNvPr id="2" name="Espaço Reservado para Número de Slide 1"/>
          <p:cNvSpPr>
            <a:spLocks noGrp="1"/>
          </p:cNvSpPr>
          <p:nvPr>
            <p:ph type="sldNum" sz="quarter" idx="12"/>
          </p:nvPr>
        </p:nvSpPr>
        <p:spPr/>
        <p:txBody>
          <a:bodyPr/>
          <a:lstStyle/>
          <a:p>
            <a:fld id="{EE379466-5400-45BA-8A79-9355AFA9383D}" type="slidenum">
              <a:rPr lang="pt-BR" smtClean="0"/>
              <a:t>28</a:t>
            </a:fld>
            <a:endParaRPr lang="pt-BR" dirty="0"/>
          </a:p>
        </p:txBody>
      </p:sp>
      <p:pic>
        <p:nvPicPr>
          <p:cNvPr id="6" name="Imagem 5"/>
          <p:cNvPicPr>
            <a:picLocks noChangeAspect="1"/>
          </p:cNvPicPr>
          <p:nvPr/>
        </p:nvPicPr>
        <p:blipFill>
          <a:blip r:embed="rId3"/>
          <a:stretch>
            <a:fillRect/>
          </a:stretch>
        </p:blipFill>
        <p:spPr>
          <a:xfrm>
            <a:off x="336711" y="1987006"/>
            <a:ext cx="7764795" cy="4341481"/>
          </a:xfrm>
          <a:prstGeom prst="rect">
            <a:avLst/>
          </a:prstGeom>
        </p:spPr>
      </p:pic>
    </p:spTree>
    <p:extLst>
      <p:ext uri="{BB962C8B-B14F-4D97-AF65-F5344CB8AC3E}">
        <p14:creationId xmlns:p14="http://schemas.microsoft.com/office/powerpoint/2010/main" val="271913069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m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322424" y="0"/>
            <a:ext cx="821576" cy="6858000"/>
          </a:xfrm>
          <a:prstGeom prst="rect">
            <a:avLst/>
          </a:prstGeom>
        </p:spPr>
      </p:pic>
      <p:sp>
        <p:nvSpPr>
          <p:cNvPr id="5" name="CaixaDeTexto 4"/>
          <p:cNvSpPr txBox="1"/>
          <p:nvPr/>
        </p:nvSpPr>
        <p:spPr>
          <a:xfrm>
            <a:off x="306919" y="2189131"/>
            <a:ext cx="7609415" cy="1446550"/>
          </a:xfrm>
          <a:prstGeom prst="rect">
            <a:avLst/>
          </a:prstGeom>
          <a:noFill/>
        </p:spPr>
        <p:txBody>
          <a:bodyPr wrap="square" rtlCol="0">
            <a:spAutoFit/>
          </a:bodyPr>
          <a:lstStyle/>
          <a:p>
            <a:pPr algn="ctr"/>
            <a:r>
              <a:rPr lang="pt-BR" sz="4400" b="1" dirty="0">
                <a:solidFill>
                  <a:srgbClr val="5A8497"/>
                </a:solidFill>
                <a:latin typeface="Arial Narrow" panose="020B0606020202030204" pitchFamily="34" charset="0"/>
              </a:rPr>
              <a:t>Regimes Simplificados</a:t>
            </a:r>
            <a:br>
              <a:rPr lang="pt-BR" sz="4400" b="1" dirty="0">
                <a:solidFill>
                  <a:srgbClr val="5A8497"/>
                </a:solidFill>
                <a:latin typeface="Arial Narrow" panose="020B0606020202030204" pitchFamily="34" charset="0"/>
              </a:rPr>
            </a:br>
            <a:r>
              <a:rPr lang="pt-BR" sz="4400" b="1" dirty="0">
                <a:solidFill>
                  <a:srgbClr val="5A8497"/>
                </a:solidFill>
                <a:latin typeface="Arial Narrow" panose="020B0606020202030204" pitchFamily="34" charset="0"/>
              </a:rPr>
              <a:t>de Tributação para </a:t>
            </a:r>
            <a:r>
              <a:rPr lang="pt-BR" sz="4400" b="1" dirty="0" err="1">
                <a:solidFill>
                  <a:srgbClr val="5A8497"/>
                </a:solidFill>
                <a:latin typeface="Arial Narrow" panose="020B0606020202030204" pitchFamily="34" charset="0"/>
              </a:rPr>
              <a:t>MPEs</a:t>
            </a:r>
            <a:endParaRPr lang="pt-BR" sz="4400" b="1" dirty="0">
              <a:solidFill>
                <a:schemeClr val="bg2">
                  <a:lumMod val="75000"/>
                </a:schemeClr>
              </a:solidFill>
              <a:latin typeface="Arial Narrow" panose="020B0606020202030204" pitchFamily="34" charset="0"/>
            </a:endParaRPr>
          </a:p>
        </p:txBody>
      </p:sp>
      <p:sp>
        <p:nvSpPr>
          <p:cNvPr id="6" name="Espaço Reservado para Número de Slide 1"/>
          <p:cNvSpPr>
            <a:spLocks noGrp="1"/>
          </p:cNvSpPr>
          <p:nvPr>
            <p:ph type="sldNum" sz="quarter" idx="12"/>
          </p:nvPr>
        </p:nvSpPr>
        <p:spPr>
          <a:xfrm>
            <a:off x="8390655" y="290309"/>
            <a:ext cx="595398" cy="365125"/>
          </a:xfrm>
        </p:spPr>
        <p:txBody>
          <a:bodyPr/>
          <a:lstStyle/>
          <a:p>
            <a:fld id="{EE379466-5400-45BA-8A79-9355AFA9383D}" type="slidenum">
              <a:rPr lang="pt-BR" smtClean="0"/>
              <a:t>29</a:t>
            </a:fld>
            <a:endParaRPr lang="pt-BR" dirty="0"/>
          </a:p>
        </p:txBody>
      </p:sp>
    </p:spTree>
    <p:extLst>
      <p:ext uri="{BB962C8B-B14F-4D97-AF65-F5344CB8AC3E}">
        <p14:creationId xmlns:p14="http://schemas.microsoft.com/office/powerpoint/2010/main" val="125456248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m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322424" y="0"/>
            <a:ext cx="821576" cy="6858000"/>
          </a:xfrm>
          <a:prstGeom prst="rect">
            <a:avLst/>
          </a:prstGeom>
        </p:spPr>
      </p:pic>
      <p:sp>
        <p:nvSpPr>
          <p:cNvPr id="3" name="CaixaDeTexto 2"/>
          <p:cNvSpPr txBox="1"/>
          <p:nvPr/>
        </p:nvSpPr>
        <p:spPr>
          <a:xfrm>
            <a:off x="430421" y="1534148"/>
            <a:ext cx="7767119" cy="5109091"/>
          </a:xfrm>
          <a:prstGeom prst="rect">
            <a:avLst/>
          </a:prstGeom>
          <a:noFill/>
        </p:spPr>
        <p:txBody>
          <a:bodyPr wrap="square" rtlCol="0">
            <a:spAutoFit/>
          </a:bodyPr>
          <a:lstStyle/>
          <a:p>
            <a:pPr lvl="0">
              <a:spcBef>
                <a:spcPts val="1200"/>
              </a:spcBef>
              <a:defRPr/>
            </a:pPr>
            <a:r>
              <a:rPr lang="pt-BR" sz="2200" b="1" kern="0" dirty="0">
                <a:solidFill>
                  <a:schemeClr val="tx1">
                    <a:lumMod val="85000"/>
                    <a:lumOff val="15000"/>
                  </a:schemeClr>
                </a:solidFill>
              </a:rPr>
              <a:t>O sistema tributário brasileiro não tem nenhuma das características desejáveis de um bom sistema tributário</a:t>
            </a:r>
          </a:p>
          <a:p>
            <a:pPr lvl="0">
              <a:spcBef>
                <a:spcPts val="1200"/>
              </a:spcBef>
              <a:defRPr/>
            </a:pPr>
            <a:r>
              <a:rPr lang="pt-BR" sz="2200" b="1" kern="0" dirty="0">
                <a:solidFill>
                  <a:schemeClr val="tx1">
                    <a:lumMod val="85000"/>
                    <a:lumOff val="15000"/>
                  </a:schemeClr>
                </a:solidFill>
              </a:rPr>
              <a:t>As consequências das disfuncionalidades de nossa estrutura tributária são de várias ordens:</a:t>
            </a:r>
          </a:p>
          <a:p>
            <a:pPr marL="285750" lvl="0" indent="-285750">
              <a:spcBef>
                <a:spcPts val="600"/>
              </a:spcBef>
              <a:buFont typeface="Wingdings" panose="05000000000000000000" pitchFamily="2" charset="2"/>
              <a:buChar char="§"/>
              <a:defRPr/>
            </a:pPr>
            <a:r>
              <a:rPr lang="pt-BR" sz="2200" b="1" kern="0" dirty="0">
                <a:solidFill>
                  <a:schemeClr val="tx1">
                    <a:lumMod val="85000"/>
                    <a:lumOff val="15000"/>
                  </a:schemeClr>
                </a:solidFill>
              </a:rPr>
              <a:t>Redução da produtividade</a:t>
            </a:r>
            <a:r>
              <a:rPr lang="pt-BR" sz="2200" kern="0" dirty="0">
                <a:solidFill>
                  <a:schemeClr val="tx1">
                    <a:lumMod val="85000"/>
                    <a:lumOff val="15000"/>
                  </a:schemeClr>
                </a:solidFill>
              </a:rPr>
              <a:t> e da competitividade</a:t>
            </a:r>
          </a:p>
          <a:p>
            <a:pPr marL="742950" lvl="1" indent="-285750">
              <a:spcBef>
                <a:spcPts val="300"/>
              </a:spcBef>
              <a:buFont typeface="Wingdings" panose="05000000000000000000" pitchFamily="2" charset="2"/>
              <a:buChar char="§"/>
              <a:defRPr/>
            </a:pPr>
            <a:r>
              <a:rPr lang="pt-BR" sz="2200" kern="0" dirty="0">
                <a:solidFill>
                  <a:schemeClr val="tx1">
                    <a:lumMod val="85000"/>
                    <a:lumOff val="15000"/>
                  </a:schemeClr>
                </a:solidFill>
              </a:rPr>
              <a:t>Distorções na forma de organização da produção</a:t>
            </a:r>
          </a:p>
          <a:p>
            <a:pPr marL="742950" lvl="1" indent="-285750">
              <a:spcBef>
                <a:spcPts val="300"/>
              </a:spcBef>
              <a:buFont typeface="Wingdings" panose="05000000000000000000" pitchFamily="2" charset="2"/>
              <a:buChar char="§"/>
              <a:defRPr/>
            </a:pPr>
            <a:r>
              <a:rPr lang="pt-BR" sz="2200" kern="0" dirty="0">
                <a:solidFill>
                  <a:schemeClr val="tx1">
                    <a:lumMod val="85000"/>
                    <a:lumOff val="15000"/>
                  </a:schemeClr>
                </a:solidFill>
              </a:rPr>
              <a:t>Trabalho improdutivo</a:t>
            </a:r>
          </a:p>
          <a:p>
            <a:pPr marL="742950" lvl="1" indent="-285750">
              <a:spcBef>
                <a:spcPts val="300"/>
              </a:spcBef>
              <a:buFont typeface="Wingdings" panose="05000000000000000000" pitchFamily="2" charset="2"/>
              <a:buChar char="§"/>
              <a:defRPr/>
            </a:pPr>
            <a:r>
              <a:rPr lang="pt-BR" sz="2200" kern="0" dirty="0">
                <a:solidFill>
                  <a:schemeClr val="tx1">
                    <a:lumMod val="85000"/>
                    <a:lumOff val="15000"/>
                  </a:schemeClr>
                </a:solidFill>
              </a:rPr>
              <a:t>Insegurança jurídica (afeta o investimento)</a:t>
            </a:r>
          </a:p>
          <a:p>
            <a:pPr marL="742950" lvl="1" indent="-285750">
              <a:spcBef>
                <a:spcPts val="300"/>
              </a:spcBef>
              <a:buFont typeface="Wingdings" panose="05000000000000000000" pitchFamily="2" charset="2"/>
              <a:buChar char="§"/>
              <a:defRPr/>
            </a:pPr>
            <a:r>
              <a:rPr lang="pt-BR" sz="2200" kern="0" dirty="0">
                <a:solidFill>
                  <a:schemeClr val="tx1">
                    <a:lumMod val="85000"/>
                    <a:lumOff val="15000"/>
                  </a:schemeClr>
                </a:solidFill>
              </a:rPr>
              <a:t>Aumento do custo do investimento</a:t>
            </a:r>
          </a:p>
          <a:p>
            <a:pPr marL="285750" lvl="0" indent="-285750">
              <a:spcBef>
                <a:spcPts val="600"/>
              </a:spcBef>
              <a:buFont typeface="Wingdings" panose="05000000000000000000" pitchFamily="2" charset="2"/>
              <a:buChar char="§"/>
              <a:defRPr/>
            </a:pPr>
            <a:r>
              <a:rPr lang="pt-BR" sz="2200" b="1" kern="0" dirty="0">
                <a:solidFill>
                  <a:schemeClr val="tx1">
                    <a:lumMod val="85000"/>
                    <a:lumOff val="15000"/>
                  </a:schemeClr>
                </a:solidFill>
              </a:rPr>
              <a:t>Distorções distributivas</a:t>
            </a:r>
            <a:endParaRPr lang="pt-BR" sz="2200" kern="0" dirty="0">
              <a:solidFill>
                <a:schemeClr val="tx1">
                  <a:lumMod val="85000"/>
                  <a:lumOff val="15000"/>
                </a:schemeClr>
              </a:solidFill>
            </a:endParaRPr>
          </a:p>
          <a:p>
            <a:pPr marL="742950" lvl="1" indent="-285750">
              <a:spcBef>
                <a:spcPts val="300"/>
              </a:spcBef>
              <a:buFont typeface="Wingdings" panose="05000000000000000000" pitchFamily="2" charset="2"/>
              <a:buChar char="§"/>
              <a:defRPr/>
            </a:pPr>
            <a:r>
              <a:rPr lang="pt-BR" sz="2200" kern="0" dirty="0">
                <a:solidFill>
                  <a:schemeClr val="tx1">
                    <a:lumMod val="85000"/>
                    <a:lumOff val="15000"/>
                  </a:schemeClr>
                </a:solidFill>
              </a:rPr>
              <a:t>Situações equivalentes são tributadas de forma distinta</a:t>
            </a:r>
          </a:p>
          <a:p>
            <a:pPr marL="742950" lvl="1" indent="-285750">
              <a:spcBef>
                <a:spcPts val="300"/>
              </a:spcBef>
              <a:buFont typeface="Wingdings" panose="05000000000000000000" pitchFamily="2" charset="2"/>
              <a:buChar char="§"/>
              <a:defRPr/>
            </a:pPr>
            <a:r>
              <a:rPr lang="pt-BR" sz="2200" kern="0" dirty="0">
                <a:solidFill>
                  <a:schemeClr val="tx1">
                    <a:lumMod val="85000"/>
                    <a:lumOff val="15000"/>
                  </a:schemeClr>
                </a:solidFill>
              </a:rPr>
              <a:t>Pessoas de alta renda são pouco tributadas</a:t>
            </a:r>
          </a:p>
          <a:p>
            <a:pPr marL="285750" lvl="0" indent="-285750">
              <a:spcBef>
                <a:spcPts val="600"/>
              </a:spcBef>
              <a:buFont typeface="Wingdings" panose="05000000000000000000" pitchFamily="2" charset="2"/>
              <a:buChar char="§"/>
              <a:defRPr/>
            </a:pPr>
            <a:r>
              <a:rPr lang="pt-BR" sz="2200" b="1" kern="0" dirty="0">
                <a:solidFill>
                  <a:schemeClr val="tx1">
                    <a:lumMod val="85000"/>
                    <a:lumOff val="15000"/>
                  </a:schemeClr>
                </a:solidFill>
              </a:rPr>
              <a:t>Falta de transparência</a:t>
            </a:r>
            <a:r>
              <a:rPr lang="pt-BR" sz="2200" kern="0" dirty="0">
                <a:solidFill>
                  <a:schemeClr val="tx1">
                    <a:lumMod val="85000"/>
                    <a:lumOff val="15000"/>
                  </a:schemeClr>
                </a:solidFill>
              </a:rPr>
              <a:t>, prejudicando a responsabilidade política</a:t>
            </a:r>
          </a:p>
        </p:txBody>
      </p:sp>
      <p:sp>
        <p:nvSpPr>
          <p:cNvPr id="5" name="CaixaDeTexto 4"/>
          <p:cNvSpPr txBox="1"/>
          <p:nvPr/>
        </p:nvSpPr>
        <p:spPr>
          <a:xfrm>
            <a:off x="391585" y="158144"/>
            <a:ext cx="7609415" cy="1015663"/>
          </a:xfrm>
          <a:prstGeom prst="rect">
            <a:avLst/>
          </a:prstGeom>
          <a:noFill/>
        </p:spPr>
        <p:txBody>
          <a:bodyPr wrap="square" rtlCol="0">
            <a:spAutoFit/>
          </a:bodyPr>
          <a:lstStyle/>
          <a:p>
            <a:pPr algn="r"/>
            <a:r>
              <a:rPr lang="pt-BR" sz="3200" b="1" dirty="0">
                <a:solidFill>
                  <a:srgbClr val="5A8497"/>
                </a:solidFill>
                <a:latin typeface="Arial Narrow" panose="020B0606020202030204" pitchFamily="34" charset="0"/>
              </a:rPr>
              <a:t>Introdução</a:t>
            </a:r>
            <a:br>
              <a:rPr lang="pt-BR" sz="2800" b="1" dirty="0">
                <a:solidFill>
                  <a:srgbClr val="5A8497"/>
                </a:solidFill>
                <a:latin typeface="Arial Narrow" panose="020B0606020202030204" pitchFamily="34" charset="0"/>
              </a:rPr>
            </a:br>
            <a:r>
              <a:rPr lang="pt-BR" sz="2800" b="1" dirty="0">
                <a:solidFill>
                  <a:schemeClr val="bg2">
                    <a:lumMod val="75000"/>
                  </a:schemeClr>
                </a:solidFill>
                <a:latin typeface="Arial Narrow" panose="020B0606020202030204" pitchFamily="34" charset="0"/>
              </a:rPr>
              <a:t>Disfunções do sistema tributário brasileiro</a:t>
            </a:r>
          </a:p>
        </p:txBody>
      </p:sp>
      <p:sp>
        <p:nvSpPr>
          <p:cNvPr id="2" name="Espaço Reservado para Número de Slide 1"/>
          <p:cNvSpPr>
            <a:spLocks noGrp="1"/>
          </p:cNvSpPr>
          <p:nvPr>
            <p:ph type="sldNum" sz="quarter" idx="12"/>
          </p:nvPr>
        </p:nvSpPr>
        <p:spPr/>
        <p:txBody>
          <a:bodyPr/>
          <a:lstStyle/>
          <a:p>
            <a:fld id="{EE379466-5400-45BA-8A79-9355AFA9383D}" type="slidenum">
              <a:rPr lang="pt-BR" smtClean="0"/>
              <a:t>3</a:t>
            </a:fld>
            <a:endParaRPr lang="pt-BR" dirty="0"/>
          </a:p>
        </p:txBody>
      </p:sp>
    </p:spTree>
    <p:extLst>
      <p:ext uri="{BB962C8B-B14F-4D97-AF65-F5344CB8AC3E}">
        <p14:creationId xmlns:p14="http://schemas.microsoft.com/office/powerpoint/2010/main" val="429278552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m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322424" y="0"/>
            <a:ext cx="821576" cy="6858000"/>
          </a:xfrm>
          <a:prstGeom prst="rect">
            <a:avLst/>
          </a:prstGeom>
        </p:spPr>
      </p:pic>
      <p:sp>
        <p:nvSpPr>
          <p:cNvPr id="3" name="CaixaDeTexto 2"/>
          <p:cNvSpPr txBox="1"/>
          <p:nvPr/>
        </p:nvSpPr>
        <p:spPr>
          <a:xfrm>
            <a:off x="430421" y="1534148"/>
            <a:ext cx="7767119" cy="5370701"/>
          </a:xfrm>
          <a:prstGeom prst="rect">
            <a:avLst/>
          </a:prstGeom>
          <a:noFill/>
        </p:spPr>
        <p:txBody>
          <a:bodyPr wrap="square" rtlCol="0">
            <a:spAutoFit/>
          </a:bodyPr>
          <a:lstStyle/>
          <a:p>
            <a:pPr marL="285750" lvl="0" indent="-285750">
              <a:spcBef>
                <a:spcPts val="1200"/>
              </a:spcBef>
              <a:buFont typeface="Wingdings" panose="05000000000000000000" pitchFamily="2" charset="2"/>
              <a:buChar char="§"/>
              <a:defRPr/>
            </a:pPr>
            <a:r>
              <a:rPr lang="pt-BR" sz="2200" b="1" kern="0" dirty="0">
                <a:solidFill>
                  <a:schemeClr val="tx1">
                    <a:lumMod val="85000"/>
                    <a:lumOff val="15000"/>
                  </a:schemeClr>
                </a:solidFill>
              </a:rPr>
              <a:t>Brasil possui dois regimes simplificados de tributação para pequenos negócios, com limites extremamente elevados</a:t>
            </a:r>
          </a:p>
          <a:p>
            <a:pPr marL="715963" lvl="1" indent="-342900">
              <a:spcBef>
                <a:spcPts val="300"/>
              </a:spcBef>
              <a:buFont typeface="Arial" panose="020B0604020202020204" pitchFamily="34" charset="0"/>
              <a:buChar char="•"/>
              <a:defRPr/>
            </a:pPr>
            <a:r>
              <a:rPr lang="pt-BR" sz="2200" kern="0" dirty="0">
                <a:solidFill>
                  <a:schemeClr val="tx1">
                    <a:lumMod val="85000"/>
                    <a:lumOff val="15000"/>
                  </a:schemeClr>
                </a:solidFill>
              </a:rPr>
              <a:t>Lucro Presumido (receita anual &lt; R$ 78 milhões)</a:t>
            </a:r>
          </a:p>
          <a:p>
            <a:pPr marL="715963" lvl="1" indent="-342900">
              <a:spcBef>
                <a:spcPts val="300"/>
              </a:spcBef>
              <a:buFont typeface="Arial" panose="020B0604020202020204" pitchFamily="34" charset="0"/>
              <a:buChar char="•"/>
              <a:defRPr/>
            </a:pPr>
            <a:r>
              <a:rPr lang="pt-BR" sz="2200" kern="0" dirty="0">
                <a:solidFill>
                  <a:schemeClr val="tx1">
                    <a:lumMod val="85000"/>
                    <a:lumOff val="15000"/>
                  </a:schemeClr>
                </a:solidFill>
              </a:rPr>
              <a:t>SIMPLES (receita anual &lt; R$ 3,6 milhões)</a:t>
            </a:r>
          </a:p>
          <a:p>
            <a:pPr marL="285750" indent="-285750">
              <a:spcBef>
                <a:spcPts val="900"/>
              </a:spcBef>
              <a:buFont typeface="Wingdings" panose="05000000000000000000" pitchFamily="2" charset="2"/>
              <a:buChar char="§"/>
              <a:defRPr/>
            </a:pPr>
            <a:r>
              <a:rPr lang="pt-BR" sz="2200" b="1" kern="0" dirty="0">
                <a:solidFill>
                  <a:prstClr val="black">
                    <a:lumMod val="85000"/>
                    <a:lumOff val="15000"/>
                  </a:prstClr>
                </a:solidFill>
              </a:rPr>
              <a:t>Impactos distributivos injustificáveis</a:t>
            </a:r>
          </a:p>
          <a:p>
            <a:pPr marL="715963" lvl="1" indent="-342900">
              <a:buFont typeface="Arial" panose="020B0604020202020204" pitchFamily="34" charset="0"/>
              <a:buChar char="•"/>
              <a:defRPr/>
            </a:pPr>
            <a:r>
              <a:rPr lang="pt-BR" sz="2200" kern="0" dirty="0">
                <a:solidFill>
                  <a:prstClr val="black">
                    <a:lumMod val="85000"/>
                    <a:lumOff val="15000"/>
                  </a:prstClr>
                </a:solidFill>
              </a:rPr>
              <a:t>Tributação dos sócios muito inferior à do trabalho formal</a:t>
            </a:r>
          </a:p>
          <a:p>
            <a:pPr marL="715963" lvl="1" indent="-342900">
              <a:buFont typeface="Arial" panose="020B0604020202020204" pitchFamily="34" charset="0"/>
              <a:buChar char="•"/>
              <a:defRPr/>
            </a:pPr>
            <a:r>
              <a:rPr lang="pt-BR" sz="2200" kern="0" dirty="0">
                <a:solidFill>
                  <a:prstClr val="black">
                    <a:lumMod val="85000"/>
                    <a:lumOff val="15000"/>
                  </a:prstClr>
                </a:solidFill>
              </a:rPr>
              <a:t>Favorecimento de negócios com altas margens</a:t>
            </a:r>
          </a:p>
          <a:p>
            <a:pPr marL="285750" lvl="0" indent="-285750">
              <a:spcBef>
                <a:spcPts val="900"/>
              </a:spcBef>
              <a:buFont typeface="Wingdings" panose="05000000000000000000" pitchFamily="2" charset="2"/>
              <a:buChar char="§"/>
              <a:defRPr/>
            </a:pPr>
            <a:r>
              <a:rPr lang="pt-BR" sz="2200" b="1" kern="0" dirty="0">
                <a:solidFill>
                  <a:schemeClr val="tx1">
                    <a:lumMod val="85000"/>
                    <a:lumOff val="15000"/>
                  </a:schemeClr>
                </a:solidFill>
              </a:rPr>
              <a:t>Impactos negativos sobre produtividade</a:t>
            </a:r>
          </a:p>
          <a:p>
            <a:pPr marL="715963" lvl="1" indent="-342900">
              <a:buFont typeface="Arial" panose="020B0604020202020204" pitchFamily="34" charset="0"/>
              <a:buChar char="•"/>
              <a:defRPr/>
            </a:pPr>
            <a:r>
              <a:rPr lang="pt-BR" sz="2200" kern="0" dirty="0">
                <a:solidFill>
                  <a:schemeClr val="tx1">
                    <a:lumMod val="85000"/>
                    <a:lumOff val="15000"/>
                  </a:schemeClr>
                </a:solidFill>
              </a:rPr>
              <a:t>Indução a formas de organização ineficientes</a:t>
            </a:r>
          </a:p>
          <a:p>
            <a:pPr marL="715963" lvl="1" indent="-342900">
              <a:buFont typeface="Arial" panose="020B0604020202020204" pitchFamily="34" charset="0"/>
              <a:buChar char="•"/>
              <a:defRPr/>
            </a:pPr>
            <a:r>
              <a:rPr lang="pt-BR" sz="2200" kern="0" dirty="0">
                <a:solidFill>
                  <a:schemeClr val="tx1">
                    <a:lumMod val="85000"/>
                    <a:lumOff val="15000"/>
                  </a:schemeClr>
                </a:solidFill>
              </a:rPr>
              <a:t>Manutenção de pequenos negócios improdutivos</a:t>
            </a:r>
          </a:p>
          <a:p>
            <a:pPr marL="715963" lvl="1" indent="-342900">
              <a:buFont typeface="Arial" panose="020B0604020202020204" pitchFamily="34" charset="0"/>
              <a:buChar char="•"/>
              <a:defRPr/>
            </a:pPr>
            <a:r>
              <a:rPr lang="pt-BR" sz="2200" kern="0" dirty="0">
                <a:solidFill>
                  <a:schemeClr val="tx1">
                    <a:lumMod val="85000"/>
                    <a:lumOff val="15000"/>
                  </a:schemeClr>
                </a:solidFill>
              </a:rPr>
              <a:t>Estímulo a que negócios permaneçam pequenos</a:t>
            </a:r>
          </a:p>
          <a:p>
            <a:pPr marL="715963" lvl="1" indent="-342900">
              <a:buFont typeface="Arial" panose="020B0604020202020204" pitchFamily="34" charset="0"/>
              <a:buChar char="•"/>
              <a:defRPr/>
            </a:pPr>
            <a:r>
              <a:rPr lang="pt-BR" sz="2200" kern="0" dirty="0">
                <a:solidFill>
                  <a:schemeClr val="tx1">
                    <a:lumMod val="85000"/>
                    <a:lumOff val="15000"/>
                  </a:schemeClr>
                </a:solidFill>
              </a:rPr>
              <a:t>Baixo (ou nulo) impacto sobre formalização</a:t>
            </a:r>
          </a:p>
          <a:p>
            <a:pPr lvl="0">
              <a:spcBef>
                <a:spcPts val="1200"/>
              </a:spcBef>
              <a:defRPr/>
            </a:pPr>
            <a:r>
              <a:rPr lang="pt-BR" sz="2200" kern="0" dirty="0">
                <a:solidFill>
                  <a:schemeClr val="tx1">
                    <a:lumMod val="85000"/>
                    <a:lumOff val="15000"/>
                  </a:schemeClr>
                </a:solidFill>
              </a:rPr>
              <a:t>Há razões para que pequenos negócios tenham tributação simplificada, mas modelo brasileiro gera muitas distorções</a:t>
            </a:r>
          </a:p>
        </p:txBody>
      </p:sp>
      <p:sp>
        <p:nvSpPr>
          <p:cNvPr id="5" name="CaixaDeTexto 4"/>
          <p:cNvSpPr txBox="1"/>
          <p:nvPr/>
        </p:nvSpPr>
        <p:spPr>
          <a:xfrm>
            <a:off x="391585" y="158144"/>
            <a:ext cx="7609415" cy="1015663"/>
          </a:xfrm>
          <a:prstGeom prst="rect">
            <a:avLst/>
          </a:prstGeom>
          <a:noFill/>
        </p:spPr>
        <p:txBody>
          <a:bodyPr wrap="square" rtlCol="0">
            <a:spAutoFit/>
          </a:bodyPr>
          <a:lstStyle/>
          <a:p>
            <a:pPr algn="r"/>
            <a:r>
              <a:rPr lang="pt-BR" sz="3200" b="1" dirty="0">
                <a:solidFill>
                  <a:srgbClr val="5A8497"/>
                </a:solidFill>
                <a:latin typeface="Arial Narrow" panose="020B0606020202030204" pitchFamily="34" charset="0"/>
              </a:rPr>
              <a:t>Regimes simplificados</a:t>
            </a:r>
            <a:br>
              <a:rPr lang="pt-BR" sz="2800" b="1" dirty="0">
                <a:solidFill>
                  <a:srgbClr val="5A8497"/>
                </a:solidFill>
                <a:latin typeface="Arial Narrow" panose="020B0606020202030204" pitchFamily="34" charset="0"/>
              </a:rPr>
            </a:br>
            <a:r>
              <a:rPr lang="pt-BR" sz="2800" b="1" dirty="0">
                <a:solidFill>
                  <a:schemeClr val="bg2">
                    <a:lumMod val="75000"/>
                  </a:schemeClr>
                </a:solidFill>
                <a:latin typeface="Arial Narrow" panose="020B0606020202030204" pitchFamily="34" charset="0"/>
              </a:rPr>
              <a:t>Distorções</a:t>
            </a:r>
          </a:p>
        </p:txBody>
      </p:sp>
      <p:sp>
        <p:nvSpPr>
          <p:cNvPr id="2" name="Espaço Reservado para Número de Slide 1"/>
          <p:cNvSpPr>
            <a:spLocks noGrp="1"/>
          </p:cNvSpPr>
          <p:nvPr>
            <p:ph type="sldNum" sz="quarter" idx="12"/>
          </p:nvPr>
        </p:nvSpPr>
        <p:spPr/>
        <p:txBody>
          <a:bodyPr/>
          <a:lstStyle/>
          <a:p>
            <a:fld id="{EE379466-5400-45BA-8A79-9355AFA9383D}" type="slidenum">
              <a:rPr lang="pt-BR" smtClean="0"/>
              <a:t>30</a:t>
            </a:fld>
            <a:endParaRPr lang="pt-BR" dirty="0"/>
          </a:p>
        </p:txBody>
      </p:sp>
    </p:spTree>
    <p:extLst>
      <p:ext uri="{BB962C8B-B14F-4D97-AF65-F5344CB8AC3E}">
        <p14:creationId xmlns:p14="http://schemas.microsoft.com/office/powerpoint/2010/main" val="117872476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m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322424" y="0"/>
            <a:ext cx="821576" cy="6858000"/>
          </a:xfrm>
          <a:prstGeom prst="rect">
            <a:avLst/>
          </a:prstGeom>
        </p:spPr>
      </p:pic>
      <p:sp>
        <p:nvSpPr>
          <p:cNvPr id="5" name="CaixaDeTexto 4"/>
          <p:cNvSpPr txBox="1"/>
          <p:nvPr/>
        </p:nvSpPr>
        <p:spPr>
          <a:xfrm>
            <a:off x="391585" y="158144"/>
            <a:ext cx="7609415" cy="1015663"/>
          </a:xfrm>
          <a:prstGeom prst="rect">
            <a:avLst/>
          </a:prstGeom>
          <a:noFill/>
        </p:spPr>
        <p:txBody>
          <a:bodyPr wrap="square" rtlCol="0">
            <a:spAutoFit/>
          </a:bodyPr>
          <a:lstStyle/>
          <a:p>
            <a:pPr algn="r"/>
            <a:r>
              <a:rPr lang="pt-BR" sz="3200" b="1" dirty="0">
                <a:solidFill>
                  <a:srgbClr val="5A8497"/>
                </a:solidFill>
                <a:latin typeface="Arial Narrow" panose="020B0606020202030204" pitchFamily="34" charset="0"/>
              </a:rPr>
              <a:t>Regimes simplificados</a:t>
            </a:r>
            <a:br>
              <a:rPr lang="pt-BR" sz="2800" b="1" dirty="0">
                <a:solidFill>
                  <a:srgbClr val="5A8497"/>
                </a:solidFill>
                <a:latin typeface="Arial Narrow" panose="020B0606020202030204" pitchFamily="34" charset="0"/>
              </a:rPr>
            </a:br>
            <a:r>
              <a:rPr lang="pt-BR" sz="2800" b="1" dirty="0">
                <a:solidFill>
                  <a:schemeClr val="bg2">
                    <a:lumMod val="75000"/>
                  </a:schemeClr>
                </a:solidFill>
                <a:latin typeface="Arial Narrow" panose="020B0606020202030204" pitchFamily="34" charset="0"/>
              </a:rPr>
              <a:t>Exemplo de impacto</a:t>
            </a:r>
          </a:p>
        </p:txBody>
      </p:sp>
      <p:sp>
        <p:nvSpPr>
          <p:cNvPr id="2" name="Espaço Reservado para Número de Slide 1"/>
          <p:cNvSpPr>
            <a:spLocks noGrp="1"/>
          </p:cNvSpPr>
          <p:nvPr>
            <p:ph type="sldNum" sz="quarter" idx="12"/>
          </p:nvPr>
        </p:nvSpPr>
        <p:spPr/>
        <p:txBody>
          <a:bodyPr/>
          <a:lstStyle/>
          <a:p>
            <a:fld id="{EE379466-5400-45BA-8A79-9355AFA9383D}" type="slidenum">
              <a:rPr lang="pt-BR" smtClean="0"/>
              <a:t>31</a:t>
            </a:fld>
            <a:endParaRPr lang="pt-BR" dirty="0"/>
          </a:p>
        </p:txBody>
      </p:sp>
      <p:pic>
        <p:nvPicPr>
          <p:cNvPr id="6" name="Imagem 5"/>
          <p:cNvPicPr>
            <a:picLocks noChangeAspect="1"/>
          </p:cNvPicPr>
          <p:nvPr/>
        </p:nvPicPr>
        <p:blipFill>
          <a:blip r:embed="rId3"/>
          <a:stretch>
            <a:fillRect/>
          </a:stretch>
        </p:blipFill>
        <p:spPr>
          <a:xfrm>
            <a:off x="182906" y="1590836"/>
            <a:ext cx="8026772" cy="4813380"/>
          </a:xfrm>
          <a:prstGeom prst="rect">
            <a:avLst/>
          </a:prstGeom>
        </p:spPr>
      </p:pic>
      <p:sp>
        <p:nvSpPr>
          <p:cNvPr id="3" name="Elipse 2"/>
          <p:cNvSpPr/>
          <p:nvPr/>
        </p:nvSpPr>
        <p:spPr>
          <a:xfrm>
            <a:off x="4392250" y="3493478"/>
            <a:ext cx="828431" cy="226646"/>
          </a:xfrm>
          <a:prstGeom prst="ellipse">
            <a:avLst/>
          </a:prstGeom>
          <a:no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8" name="Elipse 7"/>
          <p:cNvSpPr/>
          <p:nvPr/>
        </p:nvSpPr>
        <p:spPr>
          <a:xfrm>
            <a:off x="4368807" y="4587630"/>
            <a:ext cx="828431" cy="226646"/>
          </a:xfrm>
          <a:prstGeom prst="ellipse">
            <a:avLst/>
          </a:prstGeom>
          <a:no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9" name="Elipse 8"/>
          <p:cNvSpPr/>
          <p:nvPr/>
        </p:nvSpPr>
        <p:spPr>
          <a:xfrm>
            <a:off x="4396162" y="5255841"/>
            <a:ext cx="828431" cy="226646"/>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0" name="Elipse 9"/>
          <p:cNvSpPr/>
          <p:nvPr/>
        </p:nvSpPr>
        <p:spPr>
          <a:xfrm>
            <a:off x="5916249" y="5259751"/>
            <a:ext cx="828431" cy="226646"/>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1" name="Elipse 10"/>
          <p:cNvSpPr/>
          <p:nvPr/>
        </p:nvSpPr>
        <p:spPr>
          <a:xfrm>
            <a:off x="7194068" y="5263660"/>
            <a:ext cx="828431" cy="226646"/>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Tree>
    <p:extLst>
      <p:ext uri="{BB962C8B-B14F-4D97-AF65-F5344CB8AC3E}">
        <p14:creationId xmlns:p14="http://schemas.microsoft.com/office/powerpoint/2010/main" val="19845242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m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322424" y="0"/>
            <a:ext cx="821576" cy="6858000"/>
          </a:xfrm>
          <a:prstGeom prst="rect">
            <a:avLst/>
          </a:prstGeom>
        </p:spPr>
      </p:pic>
      <p:sp>
        <p:nvSpPr>
          <p:cNvPr id="5" name="CaixaDeTexto 4"/>
          <p:cNvSpPr txBox="1"/>
          <p:nvPr/>
        </p:nvSpPr>
        <p:spPr>
          <a:xfrm>
            <a:off x="306919" y="2189131"/>
            <a:ext cx="7609415" cy="1446550"/>
          </a:xfrm>
          <a:prstGeom prst="rect">
            <a:avLst/>
          </a:prstGeom>
          <a:noFill/>
        </p:spPr>
        <p:txBody>
          <a:bodyPr wrap="square" rtlCol="0">
            <a:spAutoFit/>
          </a:bodyPr>
          <a:lstStyle/>
          <a:p>
            <a:pPr algn="ctr"/>
            <a:r>
              <a:rPr lang="pt-BR" sz="4400" b="1" dirty="0">
                <a:solidFill>
                  <a:srgbClr val="5A8497"/>
                </a:solidFill>
                <a:latin typeface="Arial Narrow" panose="020B0606020202030204" pitchFamily="34" charset="0"/>
              </a:rPr>
              <a:t>Considerações</a:t>
            </a:r>
            <a:br>
              <a:rPr lang="pt-BR" sz="4400" b="1" dirty="0">
                <a:solidFill>
                  <a:srgbClr val="5A8497"/>
                </a:solidFill>
                <a:latin typeface="Arial Narrow" panose="020B0606020202030204" pitchFamily="34" charset="0"/>
              </a:rPr>
            </a:br>
            <a:r>
              <a:rPr lang="pt-BR" sz="4400" b="1" dirty="0">
                <a:solidFill>
                  <a:srgbClr val="5A8497"/>
                </a:solidFill>
                <a:latin typeface="Arial Narrow" panose="020B0606020202030204" pitchFamily="34" charset="0"/>
              </a:rPr>
              <a:t>Finais</a:t>
            </a:r>
            <a:endParaRPr lang="pt-BR" sz="4400" b="1" dirty="0">
              <a:solidFill>
                <a:schemeClr val="bg2">
                  <a:lumMod val="75000"/>
                </a:schemeClr>
              </a:solidFill>
              <a:latin typeface="Arial Narrow" panose="020B0606020202030204" pitchFamily="34" charset="0"/>
            </a:endParaRPr>
          </a:p>
        </p:txBody>
      </p:sp>
      <p:sp>
        <p:nvSpPr>
          <p:cNvPr id="6" name="Espaço Reservado para Número de Slide 1"/>
          <p:cNvSpPr>
            <a:spLocks noGrp="1"/>
          </p:cNvSpPr>
          <p:nvPr>
            <p:ph type="sldNum" sz="quarter" idx="12"/>
          </p:nvPr>
        </p:nvSpPr>
        <p:spPr>
          <a:xfrm>
            <a:off x="8390655" y="290309"/>
            <a:ext cx="595398" cy="365125"/>
          </a:xfrm>
        </p:spPr>
        <p:txBody>
          <a:bodyPr/>
          <a:lstStyle/>
          <a:p>
            <a:fld id="{EE379466-5400-45BA-8A79-9355AFA9383D}" type="slidenum">
              <a:rPr lang="pt-BR" smtClean="0"/>
              <a:t>32</a:t>
            </a:fld>
            <a:endParaRPr lang="pt-BR" dirty="0"/>
          </a:p>
        </p:txBody>
      </p:sp>
    </p:spTree>
    <p:extLst>
      <p:ext uri="{BB962C8B-B14F-4D97-AF65-F5344CB8AC3E}">
        <p14:creationId xmlns:p14="http://schemas.microsoft.com/office/powerpoint/2010/main" val="204103395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m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322424" y="0"/>
            <a:ext cx="821576" cy="6858000"/>
          </a:xfrm>
          <a:prstGeom prst="rect">
            <a:avLst/>
          </a:prstGeom>
        </p:spPr>
      </p:pic>
      <p:sp>
        <p:nvSpPr>
          <p:cNvPr id="3" name="CaixaDeTexto 2"/>
          <p:cNvSpPr txBox="1"/>
          <p:nvPr/>
        </p:nvSpPr>
        <p:spPr>
          <a:xfrm>
            <a:off x="430421" y="1534148"/>
            <a:ext cx="7767119" cy="5024452"/>
          </a:xfrm>
          <a:prstGeom prst="rect">
            <a:avLst/>
          </a:prstGeom>
          <a:noFill/>
        </p:spPr>
        <p:txBody>
          <a:bodyPr wrap="square" rtlCol="0">
            <a:spAutoFit/>
          </a:bodyPr>
          <a:lstStyle/>
          <a:p>
            <a:pPr lvl="0">
              <a:spcBef>
                <a:spcPts val="1200"/>
              </a:spcBef>
              <a:defRPr/>
            </a:pPr>
            <a:r>
              <a:rPr lang="pt-BR" sz="2200" b="1" kern="0" dirty="0">
                <a:solidFill>
                  <a:schemeClr val="tx1">
                    <a:lumMod val="85000"/>
                    <a:lumOff val="15000"/>
                  </a:schemeClr>
                </a:solidFill>
              </a:rPr>
              <a:t>Correções das distorções na tributação dos bens e serviços são a agenda mais importante do ponto de vista do aumento da produtividade e da redução do custo de conformidade</a:t>
            </a:r>
          </a:p>
          <a:p>
            <a:pPr marL="265113" indent="-265113">
              <a:spcBef>
                <a:spcPts val="300"/>
              </a:spcBef>
              <a:buFont typeface="Arial" panose="020B0604020202020204" pitchFamily="34" charset="0"/>
              <a:buChar char="•"/>
              <a:defRPr/>
            </a:pPr>
            <a:r>
              <a:rPr lang="pt-BR" sz="2200" kern="0" dirty="0">
                <a:solidFill>
                  <a:prstClr val="black">
                    <a:lumMod val="85000"/>
                    <a:lumOff val="15000"/>
                  </a:prstClr>
                </a:solidFill>
              </a:rPr>
              <a:t>Há um quase-consenso sobre a necessidade de migrar para um modelo do tipo IVA</a:t>
            </a:r>
          </a:p>
          <a:p>
            <a:pPr marL="265113" indent="-265113">
              <a:spcBef>
                <a:spcPts val="300"/>
              </a:spcBef>
              <a:buFont typeface="Arial" panose="020B0604020202020204" pitchFamily="34" charset="0"/>
              <a:buChar char="•"/>
              <a:defRPr/>
            </a:pPr>
            <a:r>
              <a:rPr lang="pt-BR" sz="2200" kern="0" dirty="0">
                <a:solidFill>
                  <a:prstClr val="black">
                    <a:lumMod val="85000"/>
                    <a:lumOff val="15000"/>
                  </a:prstClr>
                </a:solidFill>
              </a:rPr>
              <a:t>Mudanças pontuais são positivas, mas resolvem apenas parte dos problemas da tributação de bens e serviços</a:t>
            </a:r>
          </a:p>
          <a:p>
            <a:pPr marL="539750" lvl="1" indent="-252413">
              <a:spcBef>
                <a:spcPts val="300"/>
              </a:spcBef>
              <a:buFont typeface="Arial" panose="020B0604020202020204" pitchFamily="34" charset="0"/>
              <a:buChar char="•"/>
              <a:defRPr/>
            </a:pPr>
            <a:r>
              <a:rPr lang="pt-BR" sz="2200" kern="0" dirty="0">
                <a:solidFill>
                  <a:prstClr val="black">
                    <a:lumMod val="85000"/>
                    <a:lumOff val="15000"/>
                  </a:prstClr>
                </a:solidFill>
              </a:rPr>
              <a:t>Custo político de mudanças pontuais pode ser quase tão elevado quanto o de uma reforma mais ampla</a:t>
            </a:r>
          </a:p>
          <a:p>
            <a:pPr indent="-169862">
              <a:spcBef>
                <a:spcPts val="300"/>
              </a:spcBef>
              <a:defRPr/>
            </a:pPr>
            <a:endParaRPr lang="pt-BR" sz="2200" kern="0" dirty="0">
              <a:solidFill>
                <a:prstClr val="black">
                  <a:lumMod val="85000"/>
                  <a:lumOff val="15000"/>
                </a:prstClr>
              </a:solidFill>
            </a:endParaRPr>
          </a:p>
          <a:p>
            <a:pPr indent="-169862">
              <a:spcBef>
                <a:spcPts val="300"/>
              </a:spcBef>
              <a:defRPr/>
            </a:pPr>
            <a:r>
              <a:rPr lang="pt-BR" sz="2200" kern="0" dirty="0">
                <a:solidFill>
                  <a:prstClr val="black">
                    <a:lumMod val="85000"/>
                    <a:lumOff val="15000"/>
                  </a:prstClr>
                </a:solidFill>
              </a:rPr>
              <a:t>O Centro de Cidadania Fiscal possui uma proposta de migração para um modelo de tributação do tipo IVA com transição longa tanto para os contribuintes quanto para as mudanças na repartição federativa das receitas</a:t>
            </a:r>
          </a:p>
        </p:txBody>
      </p:sp>
      <p:sp>
        <p:nvSpPr>
          <p:cNvPr id="5" name="CaixaDeTexto 4"/>
          <p:cNvSpPr txBox="1"/>
          <p:nvPr/>
        </p:nvSpPr>
        <p:spPr>
          <a:xfrm>
            <a:off x="391585" y="158144"/>
            <a:ext cx="7609415" cy="1015663"/>
          </a:xfrm>
          <a:prstGeom prst="rect">
            <a:avLst/>
          </a:prstGeom>
          <a:noFill/>
        </p:spPr>
        <p:txBody>
          <a:bodyPr wrap="square" rtlCol="0">
            <a:spAutoFit/>
          </a:bodyPr>
          <a:lstStyle/>
          <a:p>
            <a:pPr algn="r"/>
            <a:r>
              <a:rPr lang="pt-BR" sz="3200" b="1" dirty="0">
                <a:solidFill>
                  <a:srgbClr val="5A8497"/>
                </a:solidFill>
                <a:latin typeface="Arial Narrow" panose="020B0606020202030204" pitchFamily="34" charset="0"/>
              </a:rPr>
              <a:t>Considerações finais</a:t>
            </a:r>
            <a:br>
              <a:rPr lang="pt-BR" sz="2800" b="1" dirty="0">
                <a:solidFill>
                  <a:srgbClr val="5A8497"/>
                </a:solidFill>
                <a:latin typeface="Arial Narrow" panose="020B0606020202030204" pitchFamily="34" charset="0"/>
              </a:rPr>
            </a:br>
            <a:endParaRPr lang="pt-BR" sz="2800" b="1" dirty="0">
              <a:solidFill>
                <a:schemeClr val="bg2">
                  <a:lumMod val="75000"/>
                </a:schemeClr>
              </a:solidFill>
              <a:latin typeface="Arial Narrow" panose="020B0606020202030204" pitchFamily="34" charset="0"/>
            </a:endParaRPr>
          </a:p>
        </p:txBody>
      </p:sp>
      <p:sp>
        <p:nvSpPr>
          <p:cNvPr id="2" name="Espaço Reservado para Número de Slide 1"/>
          <p:cNvSpPr>
            <a:spLocks noGrp="1"/>
          </p:cNvSpPr>
          <p:nvPr>
            <p:ph type="sldNum" sz="quarter" idx="12"/>
          </p:nvPr>
        </p:nvSpPr>
        <p:spPr/>
        <p:txBody>
          <a:bodyPr/>
          <a:lstStyle/>
          <a:p>
            <a:fld id="{EE379466-5400-45BA-8A79-9355AFA9383D}" type="slidenum">
              <a:rPr lang="pt-BR" smtClean="0"/>
              <a:t>33</a:t>
            </a:fld>
            <a:endParaRPr lang="pt-BR" dirty="0"/>
          </a:p>
        </p:txBody>
      </p:sp>
    </p:spTree>
    <p:extLst>
      <p:ext uri="{BB962C8B-B14F-4D97-AF65-F5344CB8AC3E}">
        <p14:creationId xmlns:p14="http://schemas.microsoft.com/office/powerpoint/2010/main" val="213020842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m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322424" y="0"/>
            <a:ext cx="821576" cy="6858000"/>
          </a:xfrm>
          <a:prstGeom prst="rect">
            <a:avLst/>
          </a:prstGeom>
        </p:spPr>
      </p:pic>
      <p:sp>
        <p:nvSpPr>
          <p:cNvPr id="3" name="CaixaDeTexto 2"/>
          <p:cNvSpPr txBox="1"/>
          <p:nvPr/>
        </p:nvSpPr>
        <p:spPr>
          <a:xfrm>
            <a:off x="430421" y="1534148"/>
            <a:ext cx="7767119" cy="5101397"/>
          </a:xfrm>
          <a:prstGeom prst="rect">
            <a:avLst/>
          </a:prstGeom>
          <a:noFill/>
        </p:spPr>
        <p:txBody>
          <a:bodyPr wrap="square" rtlCol="0">
            <a:spAutoFit/>
          </a:bodyPr>
          <a:lstStyle/>
          <a:p>
            <a:pPr lvl="0">
              <a:spcBef>
                <a:spcPts val="1200"/>
              </a:spcBef>
              <a:defRPr/>
            </a:pPr>
            <a:r>
              <a:rPr lang="pt-BR" sz="2200" b="1" kern="0" dirty="0">
                <a:solidFill>
                  <a:schemeClr val="tx1">
                    <a:lumMod val="85000"/>
                    <a:lumOff val="15000"/>
                  </a:schemeClr>
                </a:solidFill>
              </a:rPr>
              <a:t>Há espaço para aumentar a progressividade da tributação no Brasil, mas é preciso ter cuidado</a:t>
            </a:r>
          </a:p>
          <a:p>
            <a:pPr marL="265113" indent="-265113">
              <a:spcBef>
                <a:spcPts val="300"/>
              </a:spcBef>
              <a:buFont typeface="Arial" panose="020B0604020202020204" pitchFamily="34" charset="0"/>
              <a:buChar char="•"/>
              <a:defRPr/>
            </a:pPr>
            <a:r>
              <a:rPr lang="pt-BR" sz="2200" kern="0" dirty="0">
                <a:solidFill>
                  <a:prstClr val="black">
                    <a:lumMod val="85000"/>
                    <a:lumOff val="15000"/>
                  </a:prstClr>
                </a:solidFill>
              </a:rPr>
              <a:t>Demonizar a tributação do consumo ou defender a seletividade não são boas soluções</a:t>
            </a:r>
          </a:p>
          <a:p>
            <a:pPr marL="539750" lvl="1" indent="-252413">
              <a:spcBef>
                <a:spcPts val="300"/>
              </a:spcBef>
              <a:buFont typeface="Arial" panose="020B0604020202020204" pitchFamily="34" charset="0"/>
              <a:buChar char="•"/>
              <a:defRPr/>
            </a:pPr>
            <a:r>
              <a:rPr lang="pt-BR" sz="2200" kern="0" dirty="0">
                <a:solidFill>
                  <a:prstClr val="black">
                    <a:lumMod val="85000"/>
                    <a:lumOff val="15000"/>
                  </a:prstClr>
                </a:solidFill>
              </a:rPr>
              <a:t>A redução da contribuição sobre a folha de trabalhadores de baixa renda é, provavelmente, uma melhor opção que a redução de tributos sobre o consumo</a:t>
            </a:r>
          </a:p>
          <a:p>
            <a:pPr marL="265113" indent="-265113">
              <a:spcBef>
                <a:spcPts val="300"/>
              </a:spcBef>
              <a:buFont typeface="Arial" panose="020B0604020202020204" pitchFamily="34" charset="0"/>
              <a:buChar char="•"/>
              <a:defRPr/>
            </a:pPr>
            <a:r>
              <a:rPr lang="pt-BR" sz="2200" kern="0" dirty="0">
                <a:solidFill>
                  <a:prstClr val="black">
                    <a:lumMod val="85000"/>
                    <a:lumOff val="15000"/>
                  </a:prstClr>
                </a:solidFill>
              </a:rPr>
              <a:t>Aumentar a tributação dos rendimentos do capital pode ter impactos negativos sobre o crescimento</a:t>
            </a:r>
          </a:p>
          <a:p>
            <a:pPr marL="265113" indent="-265113">
              <a:spcBef>
                <a:spcPts val="300"/>
              </a:spcBef>
              <a:buFont typeface="Arial" panose="020B0604020202020204" pitchFamily="34" charset="0"/>
              <a:buChar char="•"/>
              <a:defRPr/>
            </a:pPr>
            <a:r>
              <a:rPr lang="pt-BR" sz="2200" kern="0" dirty="0">
                <a:solidFill>
                  <a:prstClr val="black">
                    <a:lumMod val="85000"/>
                    <a:lumOff val="15000"/>
                  </a:prstClr>
                </a:solidFill>
              </a:rPr>
              <a:t>É necessário rever os regimes simplificados de tributação</a:t>
            </a:r>
          </a:p>
          <a:p>
            <a:pPr marL="265113" indent="-265113">
              <a:spcBef>
                <a:spcPts val="300"/>
              </a:spcBef>
              <a:buFont typeface="Arial" panose="020B0604020202020204" pitchFamily="34" charset="0"/>
              <a:buChar char="•"/>
              <a:defRPr/>
            </a:pPr>
            <a:r>
              <a:rPr lang="pt-BR" sz="2200" kern="0" dirty="0">
                <a:solidFill>
                  <a:prstClr val="black">
                    <a:lumMod val="85000"/>
                    <a:lumOff val="15000"/>
                  </a:prstClr>
                </a:solidFill>
              </a:rPr>
              <a:t>Dá para aumentar a tributação sobre heranças (mas há limites)</a:t>
            </a:r>
          </a:p>
          <a:p>
            <a:pPr indent="-169862">
              <a:spcBef>
                <a:spcPts val="300"/>
              </a:spcBef>
              <a:defRPr/>
            </a:pPr>
            <a:endParaRPr lang="pt-BR" sz="2200" kern="0" dirty="0">
              <a:solidFill>
                <a:prstClr val="black">
                  <a:lumMod val="85000"/>
                  <a:lumOff val="15000"/>
                </a:prstClr>
              </a:solidFill>
            </a:endParaRPr>
          </a:p>
          <a:p>
            <a:pPr indent="-169862">
              <a:spcBef>
                <a:spcPts val="300"/>
              </a:spcBef>
              <a:defRPr/>
            </a:pPr>
            <a:r>
              <a:rPr lang="pt-BR" sz="2200" b="1" kern="0" dirty="0">
                <a:solidFill>
                  <a:prstClr val="black">
                    <a:lumMod val="85000"/>
                    <a:lumOff val="15000"/>
                  </a:prstClr>
                </a:solidFill>
              </a:rPr>
              <a:t>O gasto público é mais eficiente que a tributação como instrumento de distribuição de renda</a:t>
            </a:r>
          </a:p>
        </p:txBody>
      </p:sp>
      <p:sp>
        <p:nvSpPr>
          <p:cNvPr id="5" name="CaixaDeTexto 4"/>
          <p:cNvSpPr txBox="1"/>
          <p:nvPr/>
        </p:nvSpPr>
        <p:spPr>
          <a:xfrm>
            <a:off x="391585" y="158144"/>
            <a:ext cx="7609415" cy="1015663"/>
          </a:xfrm>
          <a:prstGeom prst="rect">
            <a:avLst/>
          </a:prstGeom>
          <a:noFill/>
        </p:spPr>
        <p:txBody>
          <a:bodyPr wrap="square" rtlCol="0">
            <a:spAutoFit/>
          </a:bodyPr>
          <a:lstStyle/>
          <a:p>
            <a:pPr algn="r"/>
            <a:r>
              <a:rPr lang="pt-BR" sz="3200" b="1" dirty="0">
                <a:solidFill>
                  <a:srgbClr val="5A8497"/>
                </a:solidFill>
                <a:latin typeface="Arial Narrow" panose="020B0606020202030204" pitchFamily="34" charset="0"/>
              </a:rPr>
              <a:t>Considerações finais</a:t>
            </a:r>
            <a:br>
              <a:rPr lang="pt-BR" sz="2800" b="1" dirty="0">
                <a:solidFill>
                  <a:srgbClr val="5A8497"/>
                </a:solidFill>
                <a:latin typeface="Arial Narrow" panose="020B0606020202030204" pitchFamily="34" charset="0"/>
              </a:rPr>
            </a:br>
            <a:endParaRPr lang="pt-BR" sz="2800" b="1" dirty="0">
              <a:solidFill>
                <a:schemeClr val="bg2">
                  <a:lumMod val="75000"/>
                </a:schemeClr>
              </a:solidFill>
              <a:latin typeface="Arial Narrow" panose="020B0606020202030204" pitchFamily="34" charset="0"/>
            </a:endParaRPr>
          </a:p>
        </p:txBody>
      </p:sp>
      <p:sp>
        <p:nvSpPr>
          <p:cNvPr id="2" name="Espaço Reservado para Número de Slide 1"/>
          <p:cNvSpPr>
            <a:spLocks noGrp="1"/>
          </p:cNvSpPr>
          <p:nvPr>
            <p:ph type="sldNum" sz="quarter" idx="12"/>
          </p:nvPr>
        </p:nvSpPr>
        <p:spPr/>
        <p:txBody>
          <a:bodyPr/>
          <a:lstStyle/>
          <a:p>
            <a:fld id="{EE379466-5400-45BA-8A79-9355AFA9383D}" type="slidenum">
              <a:rPr lang="pt-BR" smtClean="0"/>
              <a:t>34</a:t>
            </a:fld>
            <a:endParaRPr lang="pt-BR" dirty="0"/>
          </a:p>
        </p:txBody>
      </p:sp>
    </p:spTree>
    <p:extLst>
      <p:ext uri="{BB962C8B-B14F-4D97-AF65-F5344CB8AC3E}">
        <p14:creationId xmlns:p14="http://schemas.microsoft.com/office/powerpoint/2010/main" val="23547683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m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322424" y="0"/>
            <a:ext cx="821576" cy="6858000"/>
          </a:xfrm>
          <a:prstGeom prst="rect">
            <a:avLst/>
          </a:prstGeom>
        </p:spPr>
      </p:pic>
      <p:sp>
        <p:nvSpPr>
          <p:cNvPr id="5" name="CaixaDeTexto 4"/>
          <p:cNvSpPr txBox="1"/>
          <p:nvPr/>
        </p:nvSpPr>
        <p:spPr>
          <a:xfrm>
            <a:off x="306919" y="2189131"/>
            <a:ext cx="7609415" cy="769441"/>
          </a:xfrm>
          <a:prstGeom prst="rect">
            <a:avLst/>
          </a:prstGeom>
          <a:noFill/>
        </p:spPr>
        <p:txBody>
          <a:bodyPr wrap="square" rtlCol="0">
            <a:spAutoFit/>
          </a:bodyPr>
          <a:lstStyle/>
          <a:p>
            <a:pPr algn="ctr"/>
            <a:r>
              <a:rPr lang="pt-BR" sz="4400" b="1" dirty="0">
                <a:solidFill>
                  <a:srgbClr val="5A8497"/>
                </a:solidFill>
                <a:latin typeface="Arial Narrow" panose="020B0606020202030204" pitchFamily="34" charset="0"/>
              </a:rPr>
              <a:t>Obrigado</a:t>
            </a:r>
            <a:endParaRPr lang="pt-BR" sz="4400" b="1" dirty="0">
              <a:solidFill>
                <a:schemeClr val="bg2">
                  <a:lumMod val="75000"/>
                </a:schemeClr>
              </a:solidFill>
              <a:latin typeface="Arial Narrow" panose="020B0606020202030204" pitchFamily="34" charset="0"/>
            </a:endParaRPr>
          </a:p>
        </p:txBody>
      </p:sp>
      <p:sp>
        <p:nvSpPr>
          <p:cNvPr id="6" name="Espaço Reservado para Número de Slide 1"/>
          <p:cNvSpPr>
            <a:spLocks noGrp="1"/>
          </p:cNvSpPr>
          <p:nvPr>
            <p:ph type="sldNum" sz="quarter" idx="12"/>
          </p:nvPr>
        </p:nvSpPr>
        <p:spPr>
          <a:xfrm>
            <a:off x="8390655" y="290309"/>
            <a:ext cx="595398" cy="365125"/>
          </a:xfrm>
        </p:spPr>
        <p:txBody>
          <a:bodyPr/>
          <a:lstStyle/>
          <a:p>
            <a:fld id="{EE379466-5400-45BA-8A79-9355AFA9383D}" type="slidenum">
              <a:rPr lang="pt-BR" smtClean="0"/>
              <a:t>35</a:t>
            </a:fld>
            <a:endParaRPr lang="pt-BR" dirty="0"/>
          </a:p>
        </p:txBody>
      </p:sp>
      <p:sp>
        <p:nvSpPr>
          <p:cNvPr id="2" name="CaixaDeTexto 1"/>
          <p:cNvSpPr txBox="1"/>
          <p:nvPr/>
        </p:nvSpPr>
        <p:spPr>
          <a:xfrm>
            <a:off x="2060038" y="3204308"/>
            <a:ext cx="4103175" cy="1815882"/>
          </a:xfrm>
          <a:prstGeom prst="rect">
            <a:avLst/>
          </a:prstGeom>
          <a:noFill/>
        </p:spPr>
        <p:txBody>
          <a:bodyPr wrap="none" rtlCol="0">
            <a:spAutoFit/>
          </a:bodyPr>
          <a:lstStyle/>
          <a:p>
            <a:pPr algn="ctr"/>
            <a:r>
              <a:rPr lang="pt-BR" sz="2800" dirty="0">
                <a:hlinkClick r:id="rId3"/>
              </a:rPr>
              <a:t>appy@ccif.com.br</a:t>
            </a:r>
            <a:endParaRPr lang="pt-BR" sz="2800" dirty="0"/>
          </a:p>
          <a:p>
            <a:pPr algn="ctr"/>
            <a:endParaRPr lang="pt-BR" sz="2800" dirty="0"/>
          </a:p>
          <a:p>
            <a:pPr algn="ctr"/>
            <a:r>
              <a:rPr lang="pt-BR" sz="2800" dirty="0"/>
              <a:t>Centro de Cidadania Fiscal</a:t>
            </a:r>
            <a:br>
              <a:rPr lang="pt-BR" sz="2800" dirty="0"/>
            </a:br>
            <a:r>
              <a:rPr lang="pt-BR" sz="2800" dirty="0"/>
              <a:t>Tel. (11) 2305.2630</a:t>
            </a:r>
          </a:p>
        </p:txBody>
      </p:sp>
    </p:spTree>
    <p:extLst>
      <p:ext uri="{BB962C8B-B14F-4D97-AF65-F5344CB8AC3E}">
        <p14:creationId xmlns:p14="http://schemas.microsoft.com/office/powerpoint/2010/main" val="308663138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m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322424" y="0"/>
            <a:ext cx="821576" cy="6858000"/>
          </a:xfrm>
          <a:prstGeom prst="rect">
            <a:avLst/>
          </a:prstGeom>
        </p:spPr>
      </p:pic>
      <p:sp>
        <p:nvSpPr>
          <p:cNvPr id="5" name="CaixaDeTexto 4"/>
          <p:cNvSpPr txBox="1"/>
          <p:nvPr/>
        </p:nvSpPr>
        <p:spPr>
          <a:xfrm>
            <a:off x="306919" y="2189131"/>
            <a:ext cx="7609415" cy="2123658"/>
          </a:xfrm>
          <a:prstGeom prst="rect">
            <a:avLst/>
          </a:prstGeom>
          <a:noFill/>
        </p:spPr>
        <p:txBody>
          <a:bodyPr wrap="square" rtlCol="0">
            <a:spAutoFit/>
          </a:bodyPr>
          <a:lstStyle/>
          <a:p>
            <a:pPr algn="ctr"/>
            <a:r>
              <a:rPr lang="pt-BR" sz="4400" b="1" dirty="0">
                <a:solidFill>
                  <a:srgbClr val="5A8497"/>
                </a:solidFill>
                <a:latin typeface="Arial Narrow" panose="020B0606020202030204" pitchFamily="34" charset="0"/>
              </a:rPr>
              <a:t>Anexo</a:t>
            </a:r>
            <a:br>
              <a:rPr lang="pt-BR" sz="4400" b="1" dirty="0">
                <a:solidFill>
                  <a:srgbClr val="5A8497"/>
                </a:solidFill>
                <a:latin typeface="Arial Narrow" panose="020B0606020202030204" pitchFamily="34" charset="0"/>
              </a:rPr>
            </a:br>
            <a:r>
              <a:rPr lang="pt-BR" sz="4400" b="1" dirty="0">
                <a:solidFill>
                  <a:srgbClr val="5A8497"/>
                </a:solidFill>
                <a:latin typeface="Arial Narrow" panose="020B0606020202030204" pitchFamily="34" charset="0"/>
              </a:rPr>
              <a:t>Detalhamento da Proposta do</a:t>
            </a:r>
            <a:br>
              <a:rPr lang="pt-BR" sz="4400" b="1" dirty="0">
                <a:solidFill>
                  <a:srgbClr val="5A8497"/>
                </a:solidFill>
                <a:latin typeface="Arial Narrow" panose="020B0606020202030204" pitchFamily="34" charset="0"/>
              </a:rPr>
            </a:br>
            <a:r>
              <a:rPr lang="pt-BR" sz="4400" b="1" dirty="0">
                <a:solidFill>
                  <a:srgbClr val="5A8497"/>
                </a:solidFill>
                <a:latin typeface="Arial Narrow" panose="020B0606020202030204" pitchFamily="34" charset="0"/>
              </a:rPr>
              <a:t>Centro de Cidadania Fiscal</a:t>
            </a:r>
            <a:endParaRPr lang="pt-BR" sz="4400" b="1" dirty="0">
              <a:solidFill>
                <a:schemeClr val="bg2">
                  <a:lumMod val="75000"/>
                </a:schemeClr>
              </a:solidFill>
              <a:latin typeface="Arial Narrow" panose="020B0606020202030204" pitchFamily="34" charset="0"/>
            </a:endParaRPr>
          </a:p>
        </p:txBody>
      </p:sp>
      <p:sp>
        <p:nvSpPr>
          <p:cNvPr id="6" name="Espaço Reservado para Número de Slide 1"/>
          <p:cNvSpPr>
            <a:spLocks noGrp="1"/>
          </p:cNvSpPr>
          <p:nvPr>
            <p:ph type="sldNum" sz="quarter" idx="12"/>
          </p:nvPr>
        </p:nvSpPr>
        <p:spPr>
          <a:xfrm>
            <a:off x="8390655" y="290309"/>
            <a:ext cx="595398" cy="365125"/>
          </a:xfrm>
        </p:spPr>
        <p:txBody>
          <a:bodyPr/>
          <a:lstStyle/>
          <a:p>
            <a:fld id="{EE379466-5400-45BA-8A79-9355AFA9383D}" type="slidenum">
              <a:rPr lang="pt-BR" smtClean="0"/>
              <a:t>36</a:t>
            </a:fld>
            <a:endParaRPr lang="pt-BR" dirty="0"/>
          </a:p>
        </p:txBody>
      </p:sp>
    </p:spTree>
    <p:extLst>
      <p:ext uri="{BB962C8B-B14F-4D97-AF65-F5344CB8AC3E}">
        <p14:creationId xmlns:p14="http://schemas.microsoft.com/office/powerpoint/2010/main" val="315885726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m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322424" y="0"/>
            <a:ext cx="821576" cy="6858000"/>
          </a:xfrm>
          <a:prstGeom prst="rect">
            <a:avLst/>
          </a:prstGeom>
        </p:spPr>
      </p:pic>
      <p:sp>
        <p:nvSpPr>
          <p:cNvPr id="3" name="CaixaDeTexto 2"/>
          <p:cNvSpPr txBox="1"/>
          <p:nvPr/>
        </p:nvSpPr>
        <p:spPr>
          <a:xfrm>
            <a:off x="339237" y="1515499"/>
            <a:ext cx="7999070" cy="1692771"/>
          </a:xfrm>
          <a:prstGeom prst="rect">
            <a:avLst/>
          </a:prstGeom>
          <a:noFill/>
        </p:spPr>
        <p:txBody>
          <a:bodyPr wrap="square" rtlCol="0">
            <a:spAutoFit/>
          </a:bodyPr>
          <a:lstStyle/>
          <a:p>
            <a:pPr>
              <a:spcBef>
                <a:spcPts val="1200"/>
              </a:spcBef>
              <a:defRPr/>
            </a:pPr>
            <a:r>
              <a:rPr lang="pt-BR" sz="2600" kern="0" dirty="0">
                <a:solidFill>
                  <a:schemeClr val="tx1">
                    <a:lumMod val="85000"/>
                    <a:lumOff val="15000"/>
                  </a:schemeClr>
                </a:solidFill>
              </a:rPr>
              <a:t>Dada a dificuldade de reformar o sistema atual, o </a:t>
            </a:r>
            <a:r>
              <a:rPr lang="pt-BR" sz="2600" kern="0" dirty="0" err="1">
                <a:solidFill>
                  <a:schemeClr val="tx1">
                    <a:lumMod val="85000"/>
                    <a:lumOff val="15000"/>
                  </a:schemeClr>
                </a:solidFill>
              </a:rPr>
              <a:t>CCiF</a:t>
            </a:r>
            <a:r>
              <a:rPr lang="pt-BR" sz="2600" kern="0" dirty="0">
                <a:solidFill>
                  <a:schemeClr val="tx1">
                    <a:lumMod val="85000"/>
                    <a:lumOff val="15000"/>
                  </a:schemeClr>
                </a:solidFill>
              </a:rPr>
              <a:t> propõe, como contribuição para a discussão, a criação de um novo imposto (no modelo IVA), que substituiria progressivamente os cinco tributos existentes</a:t>
            </a:r>
            <a:endParaRPr lang="pt-BR" sz="2300" kern="0" dirty="0">
              <a:solidFill>
                <a:prstClr val="black">
                  <a:lumMod val="85000"/>
                  <a:lumOff val="15000"/>
                </a:prstClr>
              </a:solidFill>
            </a:endParaRPr>
          </a:p>
        </p:txBody>
      </p:sp>
      <p:sp>
        <p:nvSpPr>
          <p:cNvPr id="5" name="CaixaDeTexto 4"/>
          <p:cNvSpPr txBox="1"/>
          <p:nvPr/>
        </p:nvSpPr>
        <p:spPr>
          <a:xfrm>
            <a:off x="391585" y="158144"/>
            <a:ext cx="7609415" cy="1077218"/>
          </a:xfrm>
          <a:prstGeom prst="rect">
            <a:avLst/>
          </a:prstGeom>
          <a:noFill/>
        </p:spPr>
        <p:txBody>
          <a:bodyPr wrap="square" rtlCol="0">
            <a:spAutoFit/>
          </a:bodyPr>
          <a:lstStyle/>
          <a:p>
            <a:pPr algn="r"/>
            <a:r>
              <a:rPr lang="pt-BR" sz="3600" b="1" dirty="0">
                <a:solidFill>
                  <a:srgbClr val="5A8497"/>
                </a:solidFill>
                <a:latin typeface="Arial Narrow" panose="020B0606020202030204" pitchFamily="34" charset="0"/>
              </a:rPr>
              <a:t>Proposta </a:t>
            </a:r>
            <a:r>
              <a:rPr lang="pt-BR" sz="3600" b="1" dirty="0" err="1">
                <a:solidFill>
                  <a:srgbClr val="5A8497"/>
                </a:solidFill>
                <a:latin typeface="Arial Narrow" panose="020B0606020202030204" pitchFamily="34" charset="0"/>
              </a:rPr>
              <a:t>CCiF</a:t>
            </a:r>
            <a:br>
              <a:rPr lang="pt-BR" sz="3600" b="1" dirty="0">
                <a:solidFill>
                  <a:srgbClr val="5A8497"/>
                </a:solidFill>
                <a:latin typeface="Arial Narrow" panose="020B0606020202030204" pitchFamily="34" charset="0"/>
              </a:rPr>
            </a:br>
            <a:r>
              <a:rPr lang="pt-BR" sz="2800" b="1" dirty="0">
                <a:solidFill>
                  <a:schemeClr val="bg2">
                    <a:lumMod val="75000"/>
                  </a:schemeClr>
                </a:solidFill>
                <a:latin typeface="Arial Narrow" panose="020B0606020202030204" pitchFamily="34" charset="0"/>
              </a:rPr>
              <a:t>Introdução</a:t>
            </a:r>
            <a:endParaRPr lang="pt-BR" sz="3600" b="1" dirty="0">
              <a:solidFill>
                <a:schemeClr val="bg2">
                  <a:lumMod val="75000"/>
                </a:schemeClr>
              </a:solidFill>
              <a:latin typeface="Arial Narrow" panose="020B0606020202030204" pitchFamily="34" charset="0"/>
            </a:endParaRPr>
          </a:p>
        </p:txBody>
      </p:sp>
      <p:sp>
        <p:nvSpPr>
          <p:cNvPr id="6" name="Espaço Reservado para Número de Slide 1"/>
          <p:cNvSpPr>
            <a:spLocks noGrp="1"/>
          </p:cNvSpPr>
          <p:nvPr>
            <p:ph type="sldNum" sz="quarter" idx="12"/>
          </p:nvPr>
        </p:nvSpPr>
        <p:spPr>
          <a:xfrm>
            <a:off x="8390655" y="290309"/>
            <a:ext cx="595398" cy="365125"/>
          </a:xfrm>
        </p:spPr>
        <p:txBody>
          <a:bodyPr/>
          <a:lstStyle/>
          <a:p>
            <a:fld id="{EE379466-5400-45BA-8A79-9355AFA9383D}" type="slidenum">
              <a:rPr lang="pt-BR" smtClean="0"/>
              <a:t>37</a:t>
            </a:fld>
            <a:endParaRPr lang="pt-BR" dirty="0"/>
          </a:p>
        </p:txBody>
      </p:sp>
      <p:sp>
        <p:nvSpPr>
          <p:cNvPr id="10" name="Seta para a Direita 9"/>
          <p:cNvSpPr/>
          <p:nvPr/>
        </p:nvSpPr>
        <p:spPr>
          <a:xfrm>
            <a:off x="4157232" y="3889074"/>
            <a:ext cx="744962" cy="461665"/>
          </a:xfrm>
          <a:prstGeom prst="rightArrow">
            <a:avLst/>
          </a:prstGeom>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pt-BR"/>
          </a:p>
        </p:txBody>
      </p:sp>
      <p:sp>
        <p:nvSpPr>
          <p:cNvPr id="19" name="CaixaDeTexto 18"/>
          <p:cNvSpPr txBox="1"/>
          <p:nvPr/>
        </p:nvSpPr>
        <p:spPr>
          <a:xfrm>
            <a:off x="526210" y="3889074"/>
            <a:ext cx="3432391" cy="461665"/>
          </a:xfrm>
          <a:prstGeom prst="rect">
            <a:avLst/>
          </a:prstGeom>
          <a:solidFill>
            <a:schemeClr val="bg1">
              <a:lumMod val="95000"/>
            </a:schemeClr>
          </a:solidFill>
        </p:spPr>
        <p:txBody>
          <a:bodyPr wrap="square" rtlCol="0">
            <a:spAutoFit/>
          </a:bodyPr>
          <a:lstStyle/>
          <a:p>
            <a:r>
              <a:rPr lang="pt-BR" sz="2400" b="1" dirty="0">
                <a:solidFill>
                  <a:schemeClr val="tx1">
                    <a:lumMod val="85000"/>
                    <a:lumOff val="15000"/>
                  </a:schemeClr>
                </a:solidFill>
              </a:rPr>
              <a:t>PIS/</a:t>
            </a:r>
            <a:r>
              <a:rPr lang="pt-BR" sz="2400" b="1" dirty="0" err="1">
                <a:solidFill>
                  <a:schemeClr val="tx1">
                    <a:lumMod val="85000"/>
                    <a:lumOff val="15000"/>
                  </a:schemeClr>
                </a:solidFill>
              </a:rPr>
              <a:t>Cofins</a:t>
            </a:r>
            <a:r>
              <a:rPr lang="pt-BR" sz="2400" b="1" dirty="0">
                <a:solidFill>
                  <a:schemeClr val="tx1">
                    <a:lumMod val="85000"/>
                    <a:lumOff val="15000"/>
                  </a:schemeClr>
                </a:solidFill>
              </a:rPr>
              <a:t>/IPI/ICMS/ISS</a:t>
            </a:r>
          </a:p>
        </p:txBody>
      </p:sp>
      <p:sp>
        <p:nvSpPr>
          <p:cNvPr id="20" name="CaixaDeTexto 19"/>
          <p:cNvSpPr txBox="1"/>
          <p:nvPr/>
        </p:nvSpPr>
        <p:spPr>
          <a:xfrm>
            <a:off x="5100825" y="3672142"/>
            <a:ext cx="2779228" cy="830997"/>
          </a:xfrm>
          <a:prstGeom prst="rect">
            <a:avLst/>
          </a:prstGeom>
          <a:solidFill>
            <a:schemeClr val="bg1">
              <a:lumMod val="95000"/>
            </a:schemeClr>
          </a:solidFill>
        </p:spPr>
        <p:txBody>
          <a:bodyPr wrap="square" rtlCol="0">
            <a:spAutoFit/>
          </a:bodyPr>
          <a:lstStyle/>
          <a:p>
            <a:r>
              <a:rPr lang="pt-BR" sz="2400" b="1" dirty="0">
                <a:solidFill>
                  <a:schemeClr val="tx1">
                    <a:lumMod val="85000"/>
                    <a:lumOff val="15000"/>
                  </a:schemeClr>
                </a:solidFill>
              </a:rPr>
              <a:t>Imposto sobre Bens  e Serviços (IBS)</a:t>
            </a:r>
          </a:p>
        </p:txBody>
      </p:sp>
      <p:sp>
        <p:nvSpPr>
          <p:cNvPr id="12" name="CaixaDeTexto 11"/>
          <p:cNvSpPr txBox="1"/>
          <p:nvPr/>
        </p:nvSpPr>
        <p:spPr>
          <a:xfrm>
            <a:off x="344990" y="5127076"/>
            <a:ext cx="7999070" cy="1292662"/>
          </a:xfrm>
          <a:prstGeom prst="rect">
            <a:avLst/>
          </a:prstGeom>
          <a:noFill/>
        </p:spPr>
        <p:txBody>
          <a:bodyPr wrap="square" rtlCol="0">
            <a:spAutoFit/>
          </a:bodyPr>
          <a:lstStyle/>
          <a:p>
            <a:pPr>
              <a:spcBef>
                <a:spcPts val="1200"/>
              </a:spcBef>
              <a:defRPr/>
            </a:pPr>
            <a:r>
              <a:rPr lang="pt-BR" sz="2600" kern="0" dirty="0">
                <a:solidFill>
                  <a:schemeClr val="tx1">
                    <a:lumMod val="85000"/>
                    <a:lumOff val="15000"/>
                  </a:schemeClr>
                </a:solidFill>
              </a:rPr>
              <a:t>O modelo seria complementado por um imposto seletivo, federal, com incidência monofásica sobre bens e serviços com externalidades negativas (como fumo ou bebidas)</a:t>
            </a:r>
            <a:endParaRPr lang="pt-BR" sz="2300" kern="0" dirty="0">
              <a:solidFill>
                <a:prstClr val="black">
                  <a:lumMod val="85000"/>
                  <a:lumOff val="15000"/>
                </a:prstClr>
              </a:solidFill>
            </a:endParaRPr>
          </a:p>
        </p:txBody>
      </p:sp>
    </p:spTree>
    <p:extLst>
      <p:ext uri="{BB962C8B-B14F-4D97-AF65-F5344CB8AC3E}">
        <p14:creationId xmlns:p14="http://schemas.microsoft.com/office/powerpoint/2010/main" val="353571292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m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322424" y="0"/>
            <a:ext cx="821576" cy="6858000"/>
          </a:xfrm>
          <a:prstGeom prst="rect">
            <a:avLst/>
          </a:prstGeom>
        </p:spPr>
      </p:pic>
      <p:sp>
        <p:nvSpPr>
          <p:cNvPr id="3" name="CaixaDeTexto 2"/>
          <p:cNvSpPr txBox="1"/>
          <p:nvPr/>
        </p:nvSpPr>
        <p:spPr>
          <a:xfrm>
            <a:off x="391585" y="1534148"/>
            <a:ext cx="7844790" cy="5216813"/>
          </a:xfrm>
          <a:prstGeom prst="rect">
            <a:avLst/>
          </a:prstGeom>
          <a:noFill/>
        </p:spPr>
        <p:txBody>
          <a:bodyPr wrap="square" rtlCol="0">
            <a:spAutoFit/>
          </a:bodyPr>
          <a:lstStyle/>
          <a:p>
            <a:pPr marL="285750" lvl="0" indent="-285750">
              <a:spcBef>
                <a:spcPts val="300"/>
              </a:spcBef>
              <a:buFont typeface="Wingdings" panose="05000000000000000000" pitchFamily="2" charset="2"/>
              <a:buChar char="§"/>
              <a:defRPr/>
            </a:pPr>
            <a:r>
              <a:rPr lang="pt-BR" sz="2800" kern="0" dirty="0">
                <a:solidFill>
                  <a:prstClr val="black">
                    <a:lumMod val="85000"/>
                    <a:lumOff val="15000"/>
                  </a:prstClr>
                </a:solidFill>
              </a:rPr>
              <a:t>Propõe-se que a transição dos tributos atuais para o IBS seja feita em um prazo longo, para permitir um ajuste suave ao novo modelo</a:t>
            </a:r>
          </a:p>
          <a:p>
            <a:pPr marL="715963" lvl="0" indent="-352425">
              <a:spcBef>
                <a:spcPts val="600"/>
              </a:spcBef>
              <a:buFont typeface="Calibri" panose="020F0502020204030204" pitchFamily="34" charset="0"/>
              <a:buChar char="-"/>
              <a:defRPr/>
            </a:pPr>
            <a:r>
              <a:rPr lang="pt-BR" sz="2400" kern="0" dirty="0">
                <a:solidFill>
                  <a:prstClr val="black">
                    <a:lumMod val="85000"/>
                    <a:lumOff val="15000"/>
                  </a:prstClr>
                </a:solidFill>
              </a:rPr>
              <a:t>Benefícios fiscais (que poderiam ser convalidados)</a:t>
            </a:r>
          </a:p>
          <a:p>
            <a:pPr marL="715963" lvl="0" indent="-352425">
              <a:spcBef>
                <a:spcPts val="600"/>
              </a:spcBef>
              <a:buFont typeface="Calibri" panose="020F0502020204030204" pitchFamily="34" charset="0"/>
              <a:buChar char="-"/>
              <a:defRPr/>
            </a:pPr>
            <a:r>
              <a:rPr lang="pt-BR" sz="2400" kern="0" dirty="0">
                <a:solidFill>
                  <a:prstClr val="black">
                    <a:lumMod val="85000"/>
                    <a:lumOff val="15000"/>
                  </a:prstClr>
                </a:solidFill>
              </a:rPr>
              <a:t>Preços relativos</a:t>
            </a:r>
          </a:p>
          <a:p>
            <a:pPr marL="285750" lvl="0" indent="-285750">
              <a:spcBef>
                <a:spcPts val="1800"/>
              </a:spcBef>
              <a:buFont typeface="Wingdings" panose="05000000000000000000" pitchFamily="2" charset="2"/>
              <a:buChar char="§"/>
              <a:defRPr/>
            </a:pPr>
            <a:r>
              <a:rPr lang="pt-BR" sz="2800" kern="0" dirty="0">
                <a:solidFill>
                  <a:prstClr val="black">
                    <a:lumMod val="85000"/>
                    <a:lumOff val="15000"/>
                  </a:prstClr>
                </a:solidFill>
              </a:rPr>
              <a:t>A transição seria feita através da elevação progressiva da alíquota do IBS e redução progressiva das alíquotas dos tributos atuais</a:t>
            </a:r>
          </a:p>
          <a:p>
            <a:pPr marL="715963" lvl="0" indent="-352425">
              <a:spcBef>
                <a:spcPts val="600"/>
              </a:spcBef>
              <a:buFont typeface="Calibri" panose="020F0502020204030204" pitchFamily="34" charset="0"/>
              <a:buChar char="-"/>
              <a:defRPr/>
            </a:pPr>
            <a:r>
              <a:rPr lang="pt-BR" sz="2400" kern="0" dirty="0">
                <a:solidFill>
                  <a:prstClr val="black">
                    <a:lumMod val="85000"/>
                    <a:lumOff val="15000"/>
                  </a:prstClr>
                </a:solidFill>
              </a:rPr>
              <a:t>O modelo proposto permite fazer a transição mantendo a carga tributária constante</a:t>
            </a:r>
          </a:p>
          <a:p>
            <a:pPr marL="715963" lvl="0" indent="-352425">
              <a:spcBef>
                <a:spcPts val="600"/>
              </a:spcBef>
              <a:buFont typeface="Calibri" panose="020F0502020204030204" pitchFamily="34" charset="0"/>
              <a:buChar char="-"/>
              <a:defRPr/>
            </a:pPr>
            <a:r>
              <a:rPr lang="pt-BR" sz="2400" kern="0" dirty="0">
                <a:solidFill>
                  <a:prstClr val="black">
                    <a:lumMod val="85000"/>
                    <a:lumOff val="15000"/>
                  </a:prstClr>
                </a:solidFill>
              </a:rPr>
              <a:t>Ao final, os tributos atuais seriam extintos</a:t>
            </a:r>
          </a:p>
        </p:txBody>
      </p:sp>
      <p:sp>
        <p:nvSpPr>
          <p:cNvPr id="5" name="CaixaDeTexto 4"/>
          <p:cNvSpPr txBox="1"/>
          <p:nvPr/>
        </p:nvSpPr>
        <p:spPr>
          <a:xfrm>
            <a:off x="391585" y="158144"/>
            <a:ext cx="7609415" cy="1077218"/>
          </a:xfrm>
          <a:prstGeom prst="rect">
            <a:avLst/>
          </a:prstGeom>
          <a:noFill/>
        </p:spPr>
        <p:txBody>
          <a:bodyPr wrap="square" rtlCol="0">
            <a:spAutoFit/>
          </a:bodyPr>
          <a:lstStyle/>
          <a:p>
            <a:pPr algn="r"/>
            <a:r>
              <a:rPr lang="pt-BR" sz="3600" b="1" dirty="0">
                <a:solidFill>
                  <a:srgbClr val="5A8497"/>
                </a:solidFill>
                <a:latin typeface="Arial Narrow" panose="020B0606020202030204" pitchFamily="34" charset="0"/>
              </a:rPr>
              <a:t>Proposta </a:t>
            </a:r>
            <a:r>
              <a:rPr lang="pt-BR" sz="3600" b="1" dirty="0" err="1">
                <a:solidFill>
                  <a:srgbClr val="5A8497"/>
                </a:solidFill>
                <a:latin typeface="Arial Narrow" panose="020B0606020202030204" pitchFamily="34" charset="0"/>
              </a:rPr>
              <a:t>CCiF</a:t>
            </a:r>
            <a:br>
              <a:rPr lang="pt-BR" sz="3600" b="1" dirty="0">
                <a:solidFill>
                  <a:srgbClr val="5A8497"/>
                </a:solidFill>
                <a:latin typeface="Arial Narrow" panose="020B0606020202030204" pitchFamily="34" charset="0"/>
              </a:rPr>
            </a:br>
            <a:r>
              <a:rPr lang="pt-BR" sz="2800" b="1" dirty="0">
                <a:solidFill>
                  <a:schemeClr val="bg2">
                    <a:lumMod val="75000"/>
                  </a:schemeClr>
                </a:solidFill>
                <a:latin typeface="Arial Narrow" panose="020B0606020202030204" pitchFamily="34" charset="0"/>
              </a:rPr>
              <a:t>Transição</a:t>
            </a:r>
            <a:endParaRPr lang="pt-BR" sz="3600" b="1" dirty="0">
              <a:solidFill>
                <a:schemeClr val="bg2">
                  <a:lumMod val="75000"/>
                </a:schemeClr>
              </a:solidFill>
              <a:latin typeface="Arial Narrow" panose="020B0606020202030204" pitchFamily="34" charset="0"/>
            </a:endParaRPr>
          </a:p>
        </p:txBody>
      </p:sp>
      <p:sp>
        <p:nvSpPr>
          <p:cNvPr id="6" name="Espaço Reservado para Número de Slide 1"/>
          <p:cNvSpPr>
            <a:spLocks noGrp="1"/>
          </p:cNvSpPr>
          <p:nvPr>
            <p:ph type="sldNum" sz="quarter" idx="12"/>
          </p:nvPr>
        </p:nvSpPr>
        <p:spPr>
          <a:xfrm>
            <a:off x="8390655" y="290309"/>
            <a:ext cx="595398" cy="365125"/>
          </a:xfrm>
        </p:spPr>
        <p:txBody>
          <a:bodyPr/>
          <a:lstStyle/>
          <a:p>
            <a:fld id="{EE379466-5400-45BA-8A79-9355AFA9383D}" type="slidenum">
              <a:rPr lang="pt-BR" smtClean="0"/>
              <a:t>38</a:t>
            </a:fld>
            <a:endParaRPr lang="pt-BR" dirty="0"/>
          </a:p>
        </p:txBody>
      </p:sp>
    </p:spTree>
    <p:extLst>
      <p:ext uri="{BB962C8B-B14F-4D97-AF65-F5344CB8AC3E}">
        <p14:creationId xmlns:p14="http://schemas.microsoft.com/office/powerpoint/2010/main" val="192243392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m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322424" y="0"/>
            <a:ext cx="821576" cy="6858000"/>
          </a:xfrm>
          <a:prstGeom prst="rect">
            <a:avLst/>
          </a:prstGeom>
        </p:spPr>
      </p:pic>
      <p:sp>
        <p:nvSpPr>
          <p:cNvPr id="5" name="CaixaDeTexto 4"/>
          <p:cNvSpPr txBox="1"/>
          <p:nvPr/>
        </p:nvSpPr>
        <p:spPr>
          <a:xfrm>
            <a:off x="391585" y="158144"/>
            <a:ext cx="7609415" cy="1015663"/>
          </a:xfrm>
          <a:prstGeom prst="rect">
            <a:avLst/>
          </a:prstGeom>
          <a:noFill/>
        </p:spPr>
        <p:txBody>
          <a:bodyPr wrap="square" rtlCol="0">
            <a:spAutoFit/>
          </a:bodyPr>
          <a:lstStyle/>
          <a:p>
            <a:pPr algn="r"/>
            <a:r>
              <a:rPr lang="pt-BR" sz="3200" b="1" dirty="0">
                <a:solidFill>
                  <a:srgbClr val="5A8497"/>
                </a:solidFill>
                <a:latin typeface="Arial Narrow" panose="020B0606020202030204" pitchFamily="34" charset="0"/>
              </a:rPr>
              <a:t>Proposta </a:t>
            </a:r>
            <a:r>
              <a:rPr lang="pt-BR" sz="3200" b="1" dirty="0" err="1">
                <a:solidFill>
                  <a:srgbClr val="5A8497"/>
                </a:solidFill>
                <a:latin typeface="Arial Narrow" panose="020B0606020202030204" pitchFamily="34" charset="0"/>
              </a:rPr>
              <a:t>CCiF</a:t>
            </a:r>
            <a:br>
              <a:rPr lang="pt-BR" sz="2800" b="1" dirty="0">
                <a:solidFill>
                  <a:srgbClr val="5A8497"/>
                </a:solidFill>
                <a:latin typeface="Arial Narrow" panose="020B0606020202030204" pitchFamily="34" charset="0"/>
              </a:rPr>
            </a:br>
            <a:r>
              <a:rPr lang="pt-BR" sz="2800" b="1" dirty="0">
                <a:solidFill>
                  <a:schemeClr val="bg2">
                    <a:lumMod val="75000"/>
                  </a:schemeClr>
                </a:solidFill>
                <a:latin typeface="Arial Narrow" panose="020B0606020202030204" pitchFamily="34" charset="0"/>
              </a:rPr>
              <a:t>Sugestão para a transição</a:t>
            </a:r>
          </a:p>
        </p:txBody>
      </p:sp>
      <p:sp>
        <p:nvSpPr>
          <p:cNvPr id="11" name="Espaço Reservado para Número de Slide 1"/>
          <p:cNvSpPr>
            <a:spLocks noGrp="1"/>
          </p:cNvSpPr>
          <p:nvPr>
            <p:ph type="sldNum" sz="quarter" idx="12"/>
          </p:nvPr>
        </p:nvSpPr>
        <p:spPr>
          <a:xfrm>
            <a:off x="8390655" y="290309"/>
            <a:ext cx="595398" cy="365125"/>
          </a:xfrm>
        </p:spPr>
        <p:txBody>
          <a:bodyPr/>
          <a:lstStyle/>
          <a:p>
            <a:fld id="{EE379466-5400-45BA-8A79-9355AFA9383D}" type="slidenum">
              <a:rPr lang="pt-BR" smtClean="0"/>
              <a:t>39</a:t>
            </a:fld>
            <a:endParaRPr lang="pt-BR" dirty="0"/>
          </a:p>
        </p:txBody>
      </p:sp>
      <p:pic>
        <p:nvPicPr>
          <p:cNvPr id="2" name="Imagem 1"/>
          <p:cNvPicPr>
            <a:picLocks noChangeAspect="1"/>
          </p:cNvPicPr>
          <p:nvPr/>
        </p:nvPicPr>
        <p:blipFill>
          <a:blip r:embed="rId4"/>
          <a:stretch>
            <a:fillRect/>
          </a:stretch>
        </p:blipFill>
        <p:spPr>
          <a:xfrm>
            <a:off x="229304" y="1682919"/>
            <a:ext cx="7871405" cy="4613654"/>
          </a:xfrm>
          <a:prstGeom prst="rect">
            <a:avLst/>
          </a:prstGeom>
        </p:spPr>
      </p:pic>
    </p:spTree>
    <p:extLst>
      <p:ext uri="{BB962C8B-B14F-4D97-AF65-F5344CB8AC3E}">
        <p14:creationId xmlns:p14="http://schemas.microsoft.com/office/powerpoint/2010/main" val="92461512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m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322424" y="0"/>
            <a:ext cx="821576" cy="6858000"/>
          </a:xfrm>
          <a:prstGeom prst="rect">
            <a:avLst/>
          </a:prstGeom>
        </p:spPr>
      </p:pic>
      <p:sp>
        <p:nvSpPr>
          <p:cNvPr id="5" name="CaixaDeTexto 4"/>
          <p:cNvSpPr txBox="1"/>
          <p:nvPr/>
        </p:nvSpPr>
        <p:spPr>
          <a:xfrm>
            <a:off x="306919" y="2134565"/>
            <a:ext cx="7609415" cy="2123658"/>
          </a:xfrm>
          <a:prstGeom prst="rect">
            <a:avLst/>
          </a:prstGeom>
          <a:noFill/>
        </p:spPr>
        <p:txBody>
          <a:bodyPr wrap="square" rtlCol="0">
            <a:spAutoFit/>
          </a:bodyPr>
          <a:lstStyle/>
          <a:p>
            <a:pPr algn="ctr"/>
            <a:r>
              <a:rPr lang="pt-BR" sz="4400" b="1" dirty="0">
                <a:solidFill>
                  <a:srgbClr val="5A8497"/>
                </a:solidFill>
                <a:latin typeface="Arial Narrow" panose="020B0606020202030204" pitchFamily="34" charset="0"/>
              </a:rPr>
              <a:t>Problemas Gerais:</a:t>
            </a:r>
            <a:br>
              <a:rPr lang="pt-BR" sz="4400" b="1" dirty="0">
                <a:solidFill>
                  <a:srgbClr val="5A8497"/>
                </a:solidFill>
                <a:latin typeface="Arial Narrow" panose="020B0606020202030204" pitchFamily="34" charset="0"/>
              </a:rPr>
            </a:br>
            <a:r>
              <a:rPr lang="pt-BR" sz="4400" b="1" dirty="0">
                <a:solidFill>
                  <a:srgbClr val="5A8497"/>
                </a:solidFill>
                <a:latin typeface="Arial Narrow" panose="020B0606020202030204" pitchFamily="34" charset="0"/>
              </a:rPr>
              <a:t>Litigiosidade e</a:t>
            </a:r>
            <a:br>
              <a:rPr lang="pt-BR" sz="4400" b="1" dirty="0">
                <a:solidFill>
                  <a:srgbClr val="5A8497"/>
                </a:solidFill>
                <a:latin typeface="Arial Narrow" panose="020B0606020202030204" pitchFamily="34" charset="0"/>
              </a:rPr>
            </a:br>
            <a:r>
              <a:rPr lang="pt-BR" sz="4400" b="1" dirty="0">
                <a:solidFill>
                  <a:srgbClr val="5A8497"/>
                </a:solidFill>
                <a:latin typeface="Arial Narrow" panose="020B0606020202030204" pitchFamily="34" charset="0"/>
              </a:rPr>
              <a:t>Custo de Conformidade</a:t>
            </a:r>
            <a:endParaRPr lang="pt-BR" sz="4400" b="1" dirty="0">
              <a:solidFill>
                <a:schemeClr val="bg2">
                  <a:lumMod val="75000"/>
                </a:schemeClr>
              </a:solidFill>
              <a:latin typeface="Arial Narrow" panose="020B0606020202030204" pitchFamily="34" charset="0"/>
            </a:endParaRPr>
          </a:p>
        </p:txBody>
      </p:sp>
      <p:sp>
        <p:nvSpPr>
          <p:cNvPr id="6" name="Espaço Reservado para Número de Slide 1"/>
          <p:cNvSpPr>
            <a:spLocks noGrp="1"/>
          </p:cNvSpPr>
          <p:nvPr>
            <p:ph type="sldNum" sz="quarter" idx="12"/>
          </p:nvPr>
        </p:nvSpPr>
        <p:spPr>
          <a:xfrm>
            <a:off x="8390655" y="290309"/>
            <a:ext cx="595398" cy="365125"/>
          </a:xfrm>
        </p:spPr>
        <p:txBody>
          <a:bodyPr/>
          <a:lstStyle/>
          <a:p>
            <a:fld id="{EE379466-5400-45BA-8A79-9355AFA9383D}" type="slidenum">
              <a:rPr lang="pt-BR" smtClean="0"/>
              <a:t>4</a:t>
            </a:fld>
            <a:endParaRPr lang="pt-BR" dirty="0"/>
          </a:p>
        </p:txBody>
      </p:sp>
    </p:spTree>
    <p:extLst>
      <p:ext uri="{BB962C8B-B14F-4D97-AF65-F5344CB8AC3E}">
        <p14:creationId xmlns:p14="http://schemas.microsoft.com/office/powerpoint/2010/main" val="270376097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m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322424" y="0"/>
            <a:ext cx="821576" cy="6858000"/>
          </a:xfrm>
          <a:prstGeom prst="rect">
            <a:avLst/>
          </a:prstGeom>
        </p:spPr>
      </p:pic>
      <p:sp>
        <p:nvSpPr>
          <p:cNvPr id="3" name="CaixaDeTexto 2"/>
          <p:cNvSpPr txBox="1"/>
          <p:nvPr/>
        </p:nvSpPr>
        <p:spPr>
          <a:xfrm>
            <a:off x="391585" y="1484313"/>
            <a:ext cx="7920000" cy="4755148"/>
          </a:xfrm>
          <a:prstGeom prst="rect">
            <a:avLst/>
          </a:prstGeom>
          <a:noFill/>
        </p:spPr>
        <p:txBody>
          <a:bodyPr wrap="square" rtlCol="0">
            <a:spAutoFit/>
          </a:bodyPr>
          <a:lstStyle/>
          <a:p>
            <a:pPr>
              <a:spcBef>
                <a:spcPts val="1200"/>
              </a:spcBef>
              <a:defRPr/>
            </a:pPr>
            <a:r>
              <a:rPr lang="pt-BR" sz="3200" b="1" kern="0" dirty="0">
                <a:solidFill>
                  <a:schemeClr val="tx1">
                    <a:lumMod val="85000"/>
                    <a:lumOff val="15000"/>
                  </a:schemeClr>
                </a:solidFill>
              </a:rPr>
              <a:t>Principais características do IBS </a:t>
            </a:r>
          </a:p>
          <a:p>
            <a:pPr marL="285750" indent="-285750">
              <a:spcBef>
                <a:spcPts val="1800"/>
              </a:spcBef>
              <a:buFont typeface="Wingdings" panose="05000000000000000000" pitchFamily="2" charset="2"/>
              <a:buChar char="§"/>
              <a:defRPr/>
            </a:pPr>
            <a:r>
              <a:rPr lang="pt-BR" sz="2800" kern="0" dirty="0">
                <a:solidFill>
                  <a:prstClr val="black">
                    <a:lumMod val="85000"/>
                    <a:lumOff val="15000"/>
                  </a:prstClr>
                </a:solidFill>
              </a:rPr>
              <a:t>Base ampla de bens e serviços</a:t>
            </a:r>
          </a:p>
          <a:p>
            <a:pPr marL="285750" lvl="0" indent="-285750">
              <a:spcBef>
                <a:spcPts val="1800"/>
              </a:spcBef>
              <a:buFont typeface="Wingdings" panose="05000000000000000000" pitchFamily="2" charset="2"/>
              <a:buChar char="§"/>
              <a:defRPr/>
            </a:pPr>
            <a:r>
              <a:rPr lang="pt-BR" sz="2800" kern="0" dirty="0">
                <a:solidFill>
                  <a:prstClr val="black">
                    <a:lumMod val="85000"/>
                    <a:lumOff val="15000"/>
                  </a:prstClr>
                </a:solidFill>
              </a:rPr>
              <a:t>Desoneração completa das exportações e investimentos</a:t>
            </a:r>
          </a:p>
          <a:p>
            <a:pPr marL="285750" lvl="0" indent="-285750">
              <a:spcBef>
                <a:spcPts val="1800"/>
              </a:spcBef>
              <a:buFont typeface="Wingdings" panose="05000000000000000000" pitchFamily="2" charset="2"/>
              <a:buChar char="§"/>
              <a:defRPr/>
            </a:pPr>
            <a:r>
              <a:rPr lang="pt-BR" sz="2800" kern="0" dirty="0">
                <a:solidFill>
                  <a:prstClr val="black">
                    <a:lumMod val="85000"/>
                    <a:lumOff val="15000"/>
                  </a:prstClr>
                </a:solidFill>
              </a:rPr>
              <a:t>Crédito financeiro (nexo empresarial - conceito do IRPJ ou mais amplo)</a:t>
            </a:r>
          </a:p>
          <a:p>
            <a:pPr marL="285750" indent="-285750">
              <a:spcBef>
                <a:spcPts val="1800"/>
              </a:spcBef>
              <a:buFont typeface="Wingdings" panose="05000000000000000000" pitchFamily="2" charset="2"/>
              <a:buChar char="§"/>
              <a:defRPr/>
            </a:pPr>
            <a:r>
              <a:rPr lang="pt-BR" sz="2800" kern="0" dirty="0">
                <a:solidFill>
                  <a:prstClr val="black">
                    <a:lumMod val="85000"/>
                    <a:lumOff val="15000"/>
                  </a:prstClr>
                </a:solidFill>
              </a:rPr>
              <a:t>Ressarcimento tempestivo de créditos</a:t>
            </a:r>
          </a:p>
          <a:p>
            <a:pPr marL="285750" indent="-285750">
              <a:spcBef>
                <a:spcPts val="1800"/>
              </a:spcBef>
              <a:buFont typeface="Wingdings" panose="05000000000000000000" pitchFamily="2" charset="2"/>
              <a:buChar char="§"/>
              <a:defRPr/>
            </a:pPr>
            <a:r>
              <a:rPr lang="pt-BR" sz="2800" kern="0" dirty="0">
                <a:solidFill>
                  <a:prstClr val="black">
                    <a:lumMod val="85000"/>
                    <a:lumOff val="15000"/>
                  </a:prstClr>
                </a:solidFill>
              </a:rPr>
              <a:t>Incidência sobre o preço líquido de tributos</a:t>
            </a:r>
          </a:p>
        </p:txBody>
      </p:sp>
      <p:sp>
        <p:nvSpPr>
          <p:cNvPr id="5" name="CaixaDeTexto 4"/>
          <p:cNvSpPr txBox="1"/>
          <p:nvPr/>
        </p:nvSpPr>
        <p:spPr>
          <a:xfrm>
            <a:off x="391585" y="114601"/>
            <a:ext cx="7609415" cy="1015663"/>
          </a:xfrm>
          <a:prstGeom prst="rect">
            <a:avLst/>
          </a:prstGeom>
          <a:noFill/>
        </p:spPr>
        <p:txBody>
          <a:bodyPr wrap="square" rtlCol="0">
            <a:spAutoFit/>
          </a:bodyPr>
          <a:lstStyle/>
          <a:p>
            <a:pPr algn="r"/>
            <a:r>
              <a:rPr lang="pt-BR" sz="3200" b="1" dirty="0">
                <a:solidFill>
                  <a:srgbClr val="5A8497"/>
                </a:solidFill>
                <a:latin typeface="Arial Narrow" panose="020B0606020202030204" pitchFamily="34" charset="0"/>
              </a:rPr>
              <a:t>Proposta </a:t>
            </a:r>
            <a:r>
              <a:rPr lang="pt-BR" sz="3200" b="1" dirty="0" err="1">
                <a:solidFill>
                  <a:srgbClr val="5A8497"/>
                </a:solidFill>
                <a:latin typeface="Arial Narrow" panose="020B0606020202030204" pitchFamily="34" charset="0"/>
              </a:rPr>
              <a:t>CCiF</a:t>
            </a:r>
            <a:br>
              <a:rPr lang="pt-BR" sz="2800" b="1" dirty="0">
                <a:solidFill>
                  <a:srgbClr val="5A8497"/>
                </a:solidFill>
                <a:latin typeface="Arial Narrow" panose="020B0606020202030204" pitchFamily="34" charset="0"/>
              </a:rPr>
            </a:br>
            <a:r>
              <a:rPr lang="pt-BR" sz="2800" b="1" dirty="0">
                <a:solidFill>
                  <a:schemeClr val="bg2">
                    <a:lumMod val="75000"/>
                  </a:schemeClr>
                </a:solidFill>
                <a:latin typeface="Arial Narrow" panose="020B0606020202030204" pitchFamily="34" charset="0"/>
              </a:rPr>
              <a:t>Características gerais</a:t>
            </a:r>
          </a:p>
        </p:txBody>
      </p:sp>
      <p:sp>
        <p:nvSpPr>
          <p:cNvPr id="6" name="Espaço Reservado para Número de Slide 1"/>
          <p:cNvSpPr>
            <a:spLocks noGrp="1"/>
          </p:cNvSpPr>
          <p:nvPr>
            <p:ph type="sldNum" sz="quarter" idx="12"/>
          </p:nvPr>
        </p:nvSpPr>
        <p:spPr>
          <a:xfrm>
            <a:off x="8390655" y="290309"/>
            <a:ext cx="595398" cy="365125"/>
          </a:xfrm>
        </p:spPr>
        <p:txBody>
          <a:bodyPr/>
          <a:lstStyle/>
          <a:p>
            <a:fld id="{EE379466-5400-45BA-8A79-9355AFA9383D}" type="slidenum">
              <a:rPr lang="pt-BR" smtClean="0"/>
              <a:t>40</a:t>
            </a:fld>
            <a:endParaRPr lang="pt-BR" dirty="0"/>
          </a:p>
        </p:txBody>
      </p:sp>
    </p:spTree>
    <p:extLst>
      <p:ext uri="{BB962C8B-B14F-4D97-AF65-F5344CB8AC3E}">
        <p14:creationId xmlns:p14="http://schemas.microsoft.com/office/powerpoint/2010/main" val="85094039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m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322424" y="0"/>
            <a:ext cx="821576" cy="6858000"/>
          </a:xfrm>
          <a:prstGeom prst="rect">
            <a:avLst/>
          </a:prstGeom>
        </p:spPr>
      </p:pic>
      <p:sp>
        <p:nvSpPr>
          <p:cNvPr id="3" name="CaixaDeTexto 2"/>
          <p:cNvSpPr txBox="1"/>
          <p:nvPr/>
        </p:nvSpPr>
        <p:spPr>
          <a:xfrm>
            <a:off x="395288" y="1484313"/>
            <a:ext cx="7844790" cy="4578176"/>
          </a:xfrm>
          <a:prstGeom prst="rect">
            <a:avLst/>
          </a:prstGeom>
          <a:noFill/>
        </p:spPr>
        <p:txBody>
          <a:bodyPr wrap="square" rtlCol="0">
            <a:spAutoFit/>
          </a:bodyPr>
          <a:lstStyle/>
          <a:p>
            <a:pPr marL="285750" lvl="0" indent="-285750">
              <a:spcBef>
                <a:spcPts val="1800"/>
              </a:spcBef>
              <a:buFont typeface="Wingdings" panose="05000000000000000000" pitchFamily="2" charset="2"/>
              <a:buChar char="§"/>
              <a:defRPr/>
            </a:pPr>
            <a:r>
              <a:rPr lang="pt-BR" sz="2800" kern="0" dirty="0">
                <a:solidFill>
                  <a:prstClr val="black">
                    <a:lumMod val="85000"/>
                    <a:lumOff val="15000"/>
                  </a:prstClr>
                </a:solidFill>
              </a:rPr>
              <a:t>O </a:t>
            </a:r>
            <a:r>
              <a:rPr lang="pt-BR" sz="2800" kern="0" dirty="0" err="1">
                <a:solidFill>
                  <a:prstClr val="black">
                    <a:lumMod val="85000"/>
                    <a:lumOff val="15000"/>
                  </a:prstClr>
                </a:solidFill>
              </a:rPr>
              <a:t>CCiF</a:t>
            </a:r>
            <a:r>
              <a:rPr lang="pt-BR" sz="2800" kern="0" dirty="0">
                <a:solidFill>
                  <a:prstClr val="black">
                    <a:lumMod val="85000"/>
                    <a:lumOff val="15000"/>
                  </a:prstClr>
                </a:solidFill>
              </a:rPr>
              <a:t> entende que o IBS deveria ter apenas uma alíquota, a exemplo dos melhores </a:t>
            </a:r>
            <a:r>
              <a:rPr lang="pt-BR" sz="2800" kern="0" dirty="0" err="1">
                <a:solidFill>
                  <a:prstClr val="black">
                    <a:lumMod val="85000"/>
                    <a:lumOff val="15000"/>
                  </a:prstClr>
                </a:solidFill>
              </a:rPr>
              <a:t>IVAs</a:t>
            </a:r>
            <a:r>
              <a:rPr lang="pt-BR" sz="2800" kern="0" dirty="0">
                <a:solidFill>
                  <a:prstClr val="black">
                    <a:lumMod val="85000"/>
                    <a:lumOff val="15000"/>
                  </a:prstClr>
                </a:solidFill>
              </a:rPr>
              <a:t> do mundo</a:t>
            </a:r>
          </a:p>
          <a:p>
            <a:pPr marL="715963" lvl="0" indent="-352425">
              <a:spcBef>
                <a:spcPts val="600"/>
              </a:spcBef>
              <a:buFont typeface="Calibri" panose="020F0502020204030204" pitchFamily="34" charset="0"/>
              <a:buChar char="-"/>
              <a:defRPr/>
            </a:pPr>
            <a:r>
              <a:rPr lang="pt-BR" sz="2600" kern="0" dirty="0">
                <a:solidFill>
                  <a:prstClr val="black">
                    <a:lumMod val="85000"/>
                    <a:lumOff val="15000"/>
                  </a:prstClr>
                </a:solidFill>
              </a:rPr>
              <a:t>No entanto, para que a discussão sobre alíquotas e isenções não contamine a mudança de modelo, propõe-se que seja feita em um segundo momento</a:t>
            </a:r>
          </a:p>
          <a:p>
            <a:pPr marL="715963" lvl="0" indent="-352425">
              <a:spcBef>
                <a:spcPts val="600"/>
              </a:spcBef>
              <a:buFont typeface="Calibri" panose="020F0502020204030204" pitchFamily="34" charset="0"/>
              <a:buChar char="-"/>
              <a:defRPr/>
            </a:pPr>
            <a:r>
              <a:rPr lang="pt-BR" sz="2600" kern="0" dirty="0">
                <a:solidFill>
                  <a:prstClr val="black">
                    <a:lumMod val="85000"/>
                    <a:lumOff val="15000"/>
                  </a:prstClr>
                </a:solidFill>
              </a:rPr>
              <a:t>A discussão sobre eventuais regimes especiais também deveria ser feita em um segundo momento</a:t>
            </a:r>
          </a:p>
          <a:p>
            <a:pPr marL="1173163" lvl="1" indent="-352425">
              <a:spcBef>
                <a:spcPts val="300"/>
              </a:spcBef>
              <a:buFont typeface="Calibri" panose="020F0502020204030204" pitchFamily="34" charset="0"/>
              <a:buChar char="-"/>
              <a:defRPr/>
            </a:pPr>
            <a:r>
              <a:rPr lang="pt-BR" sz="2400" kern="0" dirty="0">
                <a:solidFill>
                  <a:prstClr val="black">
                    <a:lumMod val="85000"/>
                    <a:lumOff val="15000"/>
                  </a:prstClr>
                </a:solidFill>
              </a:rPr>
              <a:t>Exemplo: substituição tributária</a:t>
            </a:r>
          </a:p>
          <a:p>
            <a:pPr marL="285750" lvl="0" indent="-285750">
              <a:spcBef>
                <a:spcPts val="1800"/>
              </a:spcBef>
              <a:buFont typeface="Wingdings" panose="05000000000000000000" pitchFamily="2" charset="2"/>
              <a:buChar char="§"/>
              <a:defRPr/>
            </a:pPr>
            <a:r>
              <a:rPr lang="pt-BR" sz="2800" kern="0" dirty="0">
                <a:solidFill>
                  <a:prstClr val="black">
                    <a:lumMod val="85000"/>
                    <a:lumOff val="15000"/>
                  </a:prstClr>
                </a:solidFill>
              </a:rPr>
              <a:t>Único requisito: manutenção da carga tributária</a:t>
            </a:r>
          </a:p>
        </p:txBody>
      </p:sp>
      <p:sp>
        <p:nvSpPr>
          <p:cNvPr id="5" name="CaixaDeTexto 4"/>
          <p:cNvSpPr txBox="1"/>
          <p:nvPr/>
        </p:nvSpPr>
        <p:spPr>
          <a:xfrm>
            <a:off x="391585" y="114601"/>
            <a:ext cx="7609415" cy="1015663"/>
          </a:xfrm>
          <a:prstGeom prst="rect">
            <a:avLst/>
          </a:prstGeom>
          <a:noFill/>
        </p:spPr>
        <p:txBody>
          <a:bodyPr wrap="square" rtlCol="0">
            <a:spAutoFit/>
          </a:bodyPr>
          <a:lstStyle/>
          <a:p>
            <a:pPr algn="r"/>
            <a:r>
              <a:rPr lang="pt-BR" sz="3200" b="1" dirty="0">
                <a:solidFill>
                  <a:srgbClr val="5A8497"/>
                </a:solidFill>
                <a:latin typeface="Arial Narrow" panose="020B0606020202030204" pitchFamily="34" charset="0"/>
              </a:rPr>
              <a:t>Proposta </a:t>
            </a:r>
            <a:r>
              <a:rPr lang="pt-BR" sz="3200" b="1" dirty="0" err="1">
                <a:solidFill>
                  <a:srgbClr val="5A8497"/>
                </a:solidFill>
                <a:latin typeface="Arial Narrow" panose="020B0606020202030204" pitchFamily="34" charset="0"/>
              </a:rPr>
              <a:t>CCiF</a:t>
            </a:r>
            <a:br>
              <a:rPr lang="pt-BR" sz="2800" b="1" dirty="0">
                <a:solidFill>
                  <a:srgbClr val="5A8497"/>
                </a:solidFill>
                <a:latin typeface="Arial Narrow" panose="020B0606020202030204" pitchFamily="34" charset="0"/>
              </a:rPr>
            </a:br>
            <a:r>
              <a:rPr lang="pt-BR" sz="2800" b="1" dirty="0">
                <a:solidFill>
                  <a:schemeClr val="bg2">
                    <a:lumMod val="75000"/>
                  </a:schemeClr>
                </a:solidFill>
                <a:latin typeface="Arial Narrow" panose="020B0606020202030204" pitchFamily="34" charset="0"/>
              </a:rPr>
              <a:t>Características gerais</a:t>
            </a:r>
          </a:p>
        </p:txBody>
      </p:sp>
      <p:sp>
        <p:nvSpPr>
          <p:cNvPr id="6" name="Espaço Reservado para Número de Slide 1"/>
          <p:cNvSpPr>
            <a:spLocks noGrp="1"/>
          </p:cNvSpPr>
          <p:nvPr>
            <p:ph type="sldNum" sz="quarter" idx="12"/>
          </p:nvPr>
        </p:nvSpPr>
        <p:spPr>
          <a:xfrm>
            <a:off x="8390655" y="290309"/>
            <a:ext cx="595398" cy="365125"/>
          </a:xfrm>
        </p:spPr>
        <p:txBody>
          <a:bodyPr/>
          <a:lstStyle/>
          <a:p>
            <a:fld id="{EE379466-5400-45BA-8A79-9355AFA9383D}" type="slidenum">
              <a:rPr lang="pt-BR" smtClean="0"/>
              <a:t>41</a:t>
            </a:fld>
            <a:endParaRPr lang="pt-BR" dirty="0"/>
          </a:p>
        </p:txBody>
      </p:sp>
    </p:spTree>
    <p:extLst>
      <p:ext uri="{BB962C8B-B14F-4D97-AF65-F5344CB8AC3E}">
        <p14:creationId xmlns:p14="http://schemas.microsoft.com/office/powerpoint/2010/main" val="400181528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m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322424" y="0"/>
            <a:ext cx="821576" cy="6858000"/>
          </a:xfrm>
          <a:prstGeom prst="rect">
            <a:avLst/>
          </a:prstGeom>
        </p:spPr>
      </p:pic>
      <p:sp>
        <p:nvSpPr>
          <p:cNvPr id="3" name="CaixaDeTexto 2"/>
          <p:cNvSpPr txBox="1"/>
          <p:nvPr/>
        </p:nvSpPr>
        <p:spPr>
          <a:xfrm>
            <a:off x="395288" y="1484313"/>
            <a:ext cx="7844790" cy="3908762"/>
          </a:xfrm>
          <a:prstGeom prst="rect">
            <a:avLst/>
          </a:prstGeom>
          <a:noFill/>
        </p:spPr>
        <p:txBody>
          <a:bodyPr wrap="square" rtlCol="0">
            <a:spAutoFit/>
          </a:bodyPr>
          <a:lstStyle/>
          <a:p>
            <a:pPr marL="285750" lvl="0" indent="-285750">
              <a:spcBef>
                <a:spcPts val="1800"/>
              </a:spcBef>
              <a:buFont typeface="Wingdings" panose="05000000000000000000" pitchFamily="2" charset="2"/>
              <a:buChar char="§"/>
              <a:defRPr/>
            </a:pPr>
            <a:r>
              <a:rPr lang="pt-BR" sz="2800" kern="0" dirty="0">
                <a:solidFill>
                  <a:prstClr val="black">
                    <a:lumMod val="85000"/>
                    <a:lumOff val="15000"/>
                  </a:prstClr>
                </a:solidFill>
              </a:rPr>
              <a:t>O objetivo do IBS deve ser o de arrecadar</a:t>
            </a:r>
          </a:p>
          <a:p>
            <a:pPr marL="285750" lvl="0" indent="-285750">
              <a:spcBef>
                <a:spcPts val="1800"/>
              </a:spcBef>
              <a:buFont typeface="Wingdings" panose="05000000000000000000" pitchFamily="2" charset="2"/>
              <a:buChar char="§"/>
              <a:defRPr/>
            </a:pPr>
            <a:r>
              <a:rPr lang="pt-BR" sz="2800" kern="0" dirty="0">
                <a:solidFill>
                  <a:prstClr val="black">
                    <a:lumMod val="85000"/>
                    <a:lumOff val="15000"/>
                  </a:prstClr>
                </a:solidFill>
              </a:rPr>
              <a:t>Outros objetivos de políticas públicas podem ser alcançados de forma mais eficiente através de outros instrumentos (como recursos orçamentários)</a:t>
            </a:r>
          </a:p>
          <a:p>
            <a:pPr marL="715963" lvl="0" indent="-352425">
              <a:spcBef>
                <a:spcPts val="600"/>
              </a:spcBef>
              <a:buFont typeface="Calibri" panose="020F0502020204030204" pitchFamily="34" charset="0"/>
              <a:buChar char="-"/>
              <a:defRPr/>
            </a:pPr>
            <a:r>
              <a:rPr lang="pt-BR" sz="2600" kern="0" dirty="0">
                <a:solidFill>
                  <a:prstClr val="black">
                    <a:lumMod val="85000"/>
                    <a:lumOff val="15000"/>
                  </a:prstClr>
                </a:solidFill>
              </a:rPr>
              <a:t>Sociais (e.g. desoneração da cesta básica)</a:t>
            </a:r>
          </a:p>
          <a:p>
            <a:pPr marL="715963" lvl="0" indent="-352425">
              <a:spcBef>
                <a:spcPts val="600"/>
              </a:spcBef>
              <a:buFont typeface="Calibri" panose="020F0502020204030204" pitchFamily="34" charset="0"/>
              <a:buChar char="-"/>
              <a:defRPr/>
            </a:pPr>
            <a:r>
              <a:rPr lang="pt-BR" sz="2600" kern="0" dirty="0">
                <a:solidFill>
                  <a:prstClr val="black">
                    <a:lumMod val="85000"/>
                    <a:lumOff val="15000"/>
                  </a:prstClr>
                </a:solidFill>
              </a:rPr>
              <a:t>Regionais (e.g. Zona Franca de Manaus)</a:t>
            </a:r>
          </a:p>
          <a:p>
            <a:pPr marL="715963" lvl="0" indent="-352425">
              <a:spcBef>
                <a:spcPts val="600"/>
              </a:spcBef>
              <a:buFont typeface="Calibri" panose="020F0502020204030204" pitchFamily="34" charset="0"/>
              <a:buChar char="-"/>
              <a:defRPr/>
            </a:pPr>
            <a:r>
              <a:rPr lang="pt-BR" sz="2600" kern="0" dirty="0">
                <a:solidFill>
                  <a:prstClr val="black">
                    <a:lumMod val="85000"/>
                    <a:lumOff val="15000"/>
                  </a:prstClr>
                </a:solidFill>
              </a:rPr>
              <a:t>Setoriais</a:t>
            </a:r>
          </a:p>
        </p:txBody>
      </p:sp>
      <p:sp>
        <p:nvSpPr>
          <p:cNvPr id="5" name="CaixaDeTexto 4"/>
          <p:cNvSpPr txBox="1"/>
          <p:nvPr/>
        </p:nvSpPr>
        <p:spPr>
          <a:xfrm>
            <a:off x="391585" y="114601"/>
            <a:ext cx="7609415" cy="1015663"/>
          </a:xfrm>
          <a:prstGeom prst="rect">
            <a:avLst/>
          </a:prstGeom>
          <a:noFill/>
        </p:spPr>
        <p:txBody>
          <a:bodyPr wrap="square" rtlCol="0">
            <a:spAutoFit/>
          </a:bodyPr>
          <a:lstStyle/>
          <a:p>
            <a:pPr algn="r"/>
            <a:r>
              <a:rPr lang="pt-BR" sz="3200" b="1" dirty="0">
                <a:solidFill>
                  <a:srgbClr val="5A8497"/>
                </a:solidFill>
                <a:latin typeface="Arial Narrow" panose="020B0606020202030204" pitchFamily="34" charset="0"/>
              </a:rPr>
              <a:t>Proposta </a:t>
            </a:r>
            <a:r>
              <a:rPr lang="pt-BR" sz="3200" b="1" dirty="0" err="1">
                <a:solidFill>
                  <a:srgbClr val="5A8497"/>
                </a:solidFill>
                <a:latin typeface="Arial Narrow" panose="020B0606020202030204" pitchFamily="34" charset="0"/>
              </a:rPr>
              <a:t>CCiF</a:t>
            </a:r>
            <a:br>
              <a:rPr lang="pt-BR" sz="2800" b="1" dirty="0">
                <a:solidFill>
                  <a:srgbClr val="5A8497"/>
                </a:solidFill>
                <a:latin typeface="Arial Narrow" panose="020B0606020202030204" pitchFamily="34" charset="0"/>
              </a:rPr>
            </a:br>
            <a:r>
              <a:rPr lang="pt-BR" sz="2800" b="1" dirty="0">
                <a:solidFill>
                  <a:schemeClr val="bg2">
                    <a:lumMod val="75000"/>
                  </a:schemeClr>
                </a:solidFill>
                <a:latin typeface="Arial Narrow" panose="020B0606020202030204" pitchFamily="34" charset="0"/>
              </a:rPr>
              <a:t>Características gerais</a:t>
            </a:r>
          </a:p>
        </p:txBody>
      </p:sp>
      <p:sp>
        <p:nvSpPr>
          <p:cNvPr id="6" name="Espaço Reservado para Número de Slide 1"/>
          <p:cNvSpPr>
            <a:spLocks noGrp="1"/>
          </p:cNvSpPr>
          <p:nvPr>
            <p:ph type="sldNum" sz="quarter" idx="12"/>
          </p:nvPr>
        </p:nvSpPr>
        <p:spPr>
          <a:xfrm>
            <a:off x="8390655" y="290309"/>
            <a:ext cx="595398" cy="365125"/>
          </a:xfrm>
        </p:spPr>
        <p:txBody>
          <a:bodyPr/>
          <a:lstStyle/>
          <a:p>
            <a:fld id="{EE379466-5400-45BA-8A79-9355AFA9383D}" type="slidenum">
              <a:rPr lang="pt-BR" smtClean="0"/>
              <a:t>42</a:t>
            </a:fld>
            <a:endParaRPr lang="pt-BR" dirty="0"/>
          </a:p>
        </p:txBody>
      </p:sp>
    </p:spTree>
    <p:extLst>
      <p:ext uri="{BB962C8B-B14F-4D97-AF65-F5344CB8AC3E}">
        <p14:creationId xmlns:p14="http://schemas.microsoft.com/office/powerpoint/2010/main" val="112033794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m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322424" y="0"/>
            <a:ext cx="821576" cy="6858000"/>
          </a:xfrm>
          <a:prstGeom prst="rect">
            <a:avLst/>
          </a:prstGeom>
        </p:spPr>
      </p:pic>
      <p:sp>
        <p:nvSpPr>
          <p:cNvPr id="3" name="CaixaDeTexto 2"/>
          <p:cNvSpPr txBox="1"/>
          <p:nvPr/>
        </p:nvSpPr>
        <p:spPr>
          <a:xfrm>
            <a:off x="395288" y="1484313"/>
            <a:ext cx="7844790" cy="5078313"/>
          </a:xfrm>
          <a:prstGeom prst="rect">
            <a:avLst/>
          </a:prstGeom>
          <a:noFill/>
        </p:spPr>
        <p:txBody>
          <a:bodyPr wrap="square" rtlCol="0">
            <a:spAutoFit/>
          </a:bodyPr>
          <a:lstStyle/>
          <a:p>
            <a:pPr marL="285750" lvl="0" indent="-285750">
              <a:spcBef>
                <a:spcPts val="1800"/>
              </a:spcBef>
              <a:buFont typeface="Wingdings" panose="05000000000000000000" pitchFamily="2" charset="2"/>
              <a:buChar char="§"/>
              <a:defRPr/>
            </a:pPr>
            <a:r>
              <a:rPr lang="pt-BR" sz="2800" kern="0" dirty="0">
                <a:solidFill>
                  <a:prstClr val="black">
                    <a:lumMod val="85000"/>
                    <a:lumOff val="15000"/>
                  </a:prstClr>
                </a:solidFill>
              </a:rPr>
              <a:t>Os Estados teriam autonomia na fixação da alíquota estadual do IBS </a:t>
            </a:r>
            <a:r>
              <a:rPr lang="pt-BR" sz="2600" kern="0" dirty="0">
                <a:solidFill>
                  <a:prstClr val="black">
                    <a:lumMod val="85000"/>
                    <a:lumOff val="15000"/>
                  </a:prstClr>
                </a:solidFill>
              </a:rPr>
              <a:t>(após o período de teste)</a:t>
            </a:r>
          </a:p>
          <a:p>
            <a:pPr marL="715963" lvl="0" indent="-352425">
              <a:spcBef>
                <a:spcPts val="600"/>
              </a:spcBef>
              <a:buFont typeface="Calibri" panose="020F0502020204030204" pitchFamily="34" charset="0"/>
              <a:buChar char="-"/>
              <a:defRPr/>
            </a:pPr>
            <a:r>
              <a:rPr lang="pt-BR" sz="2600" kern="0" dirty="0">
                <a:solidFill>
                  <a:prstClr val="black">
                    <a:lumMod val="85000"/>
                    <a:lumOff val="15000"/>
                  </a:prstClr>
                </a:solidFill>
              </a:rPr>
              <a:t>Alíquota poderia ser fixada acima ou abaixo da alíquota de referência (que é a que garante a manutenção da receita do conjunto dos Estados)</a:t>
            </a:r>
          </a:p>
          <a:p>
            <a:pPr marL="715963" lvl="0" indent="-352425">
              <a:spcBef>
                <a:spcPts val="600"/>
              </a:spcBef>
              <a:buFont typeface="Calibri" panose="020F0502020204030204" pitchFamily="34" charset="0"/>
              <a:buChar char="-"/>
              <a:defRPr/>
            </a:pPr>
            <a:r>
              <a:rPr lang="pt-BR" sz="2600" kern="0" dirty="0">
                <a:solidFill>
                  <a:prstClr val="black">
                    <a:lumMod val="85000"/>
                    <a:lumOff val="15000"/>
                  </a:prstClr>
                </a:solidFill>
              </a:rPr>
              <a:t>Vendas interestaduais: alíquota do destino</a:t>
            </a:r>
          </a:p>
          <a:p>
            <a:pPr marL="285750" lvl="0" indent="-285750">
              <a:spcBef>
                <a:spcPts val="1800"/>
              </a:spcBef>
              <a:buFont typeface="Wingdings" panose="05000000000000000000" pitchFamily="2" charset="2"/>
              <a:buChar char="§"/>
              <a:defRPr/>
            </a:pPr>
            <a:r>
              <a:rPr lang="pt-BR" sz="2800" kern="0" dirty="0">
                <a:solidFill>
                  <a:prstClr val="black">
                    <a:lumMod val="85000"/>
                    <a:lumOff val="15000"/>
                  </a:prstClr>
                </a:solidFill>
              </a:rPr>
              <a:t>Distribuição da receita, após transição, seria proporcional ao consumo (princípio do destino)</a:t>
            </a:r>
          </a:p>
          <a:p>
            <a:pPr marL="715963" lvl="0" indent="-352425">
              <a:spcBef>
                <a:spcPts val="600"/>
              </a:spcBef>
              <a:buFont typeface="Calibri" panose="020F0502020204030204" pitchFamily="34" charset="0"/>
              <a:buChar char="-"/>
              <a:defRPr/>
            </a:pPr>
            <a:r>
              <a:rPr lang="pt-BR" sz="2600" kern="0" dirty="0">
                <a:solidFill>
                  <a:prstClr val="black">
                    <a:lumMod val="85000"/>
                    <a:lumOff val="15000"/>
                  </a:prstClr>
                </a:solidFill>
              </a:rPr>
              <a:t>Como a arrecadação do IBS é centralizada, a distribuição seria feita com base na arrecadação local ajustada pelas transações interestaduais </a:t>
            </a:r>
            <a:endParaRPr lang="pt-BR" sz="2800" kern="0" dirty="0">
              <a:solidFill>
                <a:prstClr val="black">
                  <a:lumMod val="85000"/>
                  <a:lumOff val="15000"/>
                </a:prstClr>
              </a:solidFill>
            </a:endParaRPr>
          </a:p>
        </p:txBody>
      </p:sp>
      <p:sp>
        <p:nvSpPr>
          <p:cNvPr id="5" name="CaixaDeTexto 4"/>
          <p:cNvSpPr txBox="1"/>
          <p:nvPr/>
        </p:nvSpPr>
        <p:spPr>
          <a:xfrm>
            <a:off x="391585" y="114601"/>
            <a:ext cx="7609415" cy="1015663"/>
          </a:xfrm>
          <a:prstGeom prst="rect">
            <a:avLst/>
          </a:prstGeom>
          <a:noFill/>
        </p:spPr>
        <p:txBody>
          <a:bodyPr wrap="square" rtlCol="0">
            <a:spAutoFit/>
          </a:bodyPr>
          <a:lstStyle/>
          <a:p>
            <a:pPr algn="r"/>
            <a:r>
              <a:rPr lang="pt-BR" sz="3200" b="1" dirty="0">
                <a:solidFill>
                  <a:srgbClr val="5A8497"/>
                </a:solidFill>
                <a:latin typeface="Arial Narrow" panose="020B0606020202030204" pitchFamily="34" charset="0"/>
              </a:rPr>
              <a:t>Proposta </a:t>
            </a:r>
            <a:r>
              <a:rPr lang="pt-BR" sz="3200" b="1" dirty="0" err="1">
                <a:solidFill>
                  <a:srgbClr val="5A8497"/>
                </a:solidFill>
                <a:latin typeface="Arial Narrow" panose="020B0606020202030204" pitchFamily="34" charset="0"/>
              </a:rPr>
              <a:t>CCiF</a:t>
            </a:r>
            <a:br>
              <a:rPr lang="pt-BR" sz="2800" b="1" dirty="0">
                <a:solidFill>
                  <a:srgbClr val="5A8497"/>
                </a:solidFill>
                <a:latin typeface="Arial Narrow" panose="020B0606020202030204" pitchFamily="34" charset="0"/>
              </a:rPr>
            </a:br>
            <a:r>
              <a:rPr lang="pt-BR" sz="2800" b="1" dirty="0">
                <a:solidFill>
                  <a:schemeClr val="bg2">
                    <a:lumMod val="75000"/>
                  </a:schemeClr>
                </a:solidFill>
                <a:latin typeface="Arial Narrow" panose="020B0606020202030204" pitchFamily="34" charset="0"/>
              </a:rPr>
              <a:t>Estados e Municípios</a:t>
            </a:r>
          </a:p>
        </p:txBody>
      </p:sp>
      <p:sp>
        <p:nvSpPr>
          <p:cNvPr id="6" name="Espaço Reservado para Número de Slide 1"/>
          <p:cNvSpPr>
            <a:spLocks noGrp="1"/>
          </p:cNvSpPr>
          <p:nvPr>
            <p:ph type="sldNum" sz="quarter" idx="12"/>
          </p:nvPr>
        </p:nvSpPr>
        <p:spPr>
          <a:xfrm>
            <a:off x="8390655" y="290309"/>
            <a:ext cx="595398" cy="365125"/>
          </a:xfrm>
        </p:spPr>
        <p:txBody>
          <a:bodyPr/>
          <a:lstStyle/>
          <a:p>
            <a:fld id="{EE379466-5400-45BA-8A79-9355AFA9383D}" type="slidenum">
              <a:rPr lang="pt-BR" smtClean="0"/>
              <a:t>43</a:t>
            </a:fld>
            <a:endParaRPr lang="pt-BR" dirty="0"/>
          </a:p>
        </p:txBody>
      </p:sp>
    </p:spTree>
    <p:extLst>
      <p:ext uri="{BB962C8B-B14F-4D97-AF65-F5344CB8AC3E}">
        <p14:creationId xmlns:p14="http://schemas.microsoft.com/office/powerpoint/2010/main" val="132294478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m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322424" y="0"/>
            <a:ext cx="821576" cy="6858000"/>
          </a:xfrm>
          <a:prstGeom prst="rect">
            <a:avLst/>
          </a:prstGeom>
        </p:spPr>
      </p:pic>
      <p:sp>
        <p:nvSpPr>
          <p:cNvPr id="3" name="CaixaDeTexto 2"/>
          <p:cNvSpPr txBox="1"/>
          <p:nvPr/>
        </p:nvSpPr>
        <p:spPr>
          <a:xfrm>
            <a:off x="395288" y="1484313"/>
            <a:ext cx="7844790" cy="2246769"/>
          </a:xfrm>
          <a:prstGeom prst="rect">
            <a:avLst/>
          </a:prstGeom>
          <a:noFill/>
        </p:spPr>
        <p:txBody>
          <a:bodyPr wrap="square" rtlCol="0">
            <a:spAutoFit/>
          </a:bodyPr>
          <a:lstStyle/>
          <a:p>
            <a:pPr marL="285750" lvl="0" indent="-285750">
              <a:spcBef>
                <a:spcPts val="1800"/>
              </a:spcBef>
              <a:buFont typeface="Wingdings" panose="05000000000000000000" pitchFamily="2" charset="2"/>
              <a:buChar char="§"/>
              <a:defRPr/>
            </a:pPr>
            <a:r>
              <a:rPr lang="pt-BR" sz="2800" kern="0" dirty="0">
                <a:solidFill>
                  <a:prstClr val="black">
                    <a:lumMod val="85000"/>
                    <a:lumOff val="15000"/>
                  </a:prstClr>
                </a:solidFill>
              </a:rPr>
              <a:t>Municípios: duas alternativas:</a:t>
            </a:r>
          </a:p>
          <a:p>
            <a:pPr marL="715963" lvl="0" indent="-352425">
              <a:spcBef>
                <a:spcPts val="600"/>
              </a:spcBef>
              <a:buFont typeface="Calibri" panose="020F0502020204030204" pitchFamily="34" charset="0"/>
              <a:buChar char="-"/>
              <a:defRPr/>
            </a:pPr>
            <a:r>
              <a:rPr lang="pt-BR" sz="2600" kern="0" dirty="0">
                <a:solidFill>
                  <a:prstClr val="black">
                    <a:lumMod val="85000"/>
                    <a:lumOff val="15000"/>
                  </a:prstClr>
                </a:solidFill>
              </a:rPr>
              <a:t>Participação na receita estadual do IBS </a:t>
            </a:r>
            <a:r>
              <a:rPr lang="pt-BR" sz="2400" kern="0" dirty="0">
                <a:solidFill>
                  <a:prstClr val="black">
                    <a:lumMod val="85000"/>
                    <a:lumOff val="15000"/>
                  </a:prstClr>
                </a:solidFill>
              </a:rPr>
              <a:t>(alíquota para o conjunto dos municípios do Estado)</a:t>
            </a:r>
          </a:p>
          <a:p>
            <a:pPr marL="715963" lvl="0" indent="-352425">
              <a:spcBef>
                <a:spcPts val="600"/>
              </a:spcBef>
              <a:buFont typeface="Calibri" panose="020F0502020204030204" pitchFamily="34" charset="0"/>
              <a:buChar char="-"/>
              <a:defRPr/>
            </a:pPr>
            <a:r>
              <a:rPr lang="pt-BR" sz="2600" kern="0" dirty="0">
                <a:solidFill>
                  <a:prstClr val="black">
                    <a:lumMod val="85000"/>
                    <a:lumOff val="15000"/>
                  </a:prstClr>
                </a:solidFill>
              </a:rPr>
              <a:t>Incidência apenas nas vendas a consumidor final, com alíquota própria</a:t>
            </a:r>
            <a:endParaRPr lang="pt-BR" sz="2800" kern="0" dirty="0">
              <a:solidFill>
                <a:prstClr val="black">
                  <a:lumMod val="85000"/>
                  <a:lumOff val="15000"/>
                </a:prstClr>
              </a:solidFill>
            </a:endParaRPr>
          </a:p>
        </p:txBody>
      </p:sp>
      <p:sp>
        <p:nvSpPr>
          <p:cNvPr id="5" name="CaixaDeTexto 4"/>
          <p:cNvSpPr txBox="1"/>
          <p:nvPr/>
        </p:nvSpPr>
        <p:spPr>
          <a:xfrm>
            <a:off x="391585" y="114601"/>
            <a:ext cx="7609415" cy="1015663"/>
          </a:xfrm>
          <a:prstGeom prst="rect">
            <a:avLst/>
          </a:prstGeom>
          <a:noFill/>
        </p:spPr>
        <p:txBody>
          <a:bodyPr wrap="square" rtlCol="0">
            <a:spAutoFit/>
          </a:bodyPr>
          <a:lstStyle/>
          <a:p>
            <a:pPr algn="r"/>
            <a:r>
              <a:rPr lang="pt-BR" sz="3200" b="1" dirty="0">
                <a:solidFill>
                  <a:srgbClr val="5A8497"/>
                </a:solidFill>
                <a:latin typeface="Arial Narrow" panose="020B0606020202030204" pitchFamily="34" charset="0"/>
              </a:rPr>
              <a:t>Proposta </a:t>
            </a:r>
            <a:r>
              <a:rPr lang="pt-BR" sz="3200" b="1" dirty="0" err="1">
                <a:solidFill>
                  <a:srgbClr val="5A8497"/>
                </a:solidFill>
                <a:latin typeface="Arial Narrow" panose="020B0606020202030204" pitchFamily="34" charset="0"/>
              </a:rPr>
              <a:t>CCiF</a:t>
            </a:r>
            <a:br>
              <a:rPr lang="pt-BR" sz="2800" b="1" dirty="0">
                <a:solidFill>
                  <a:srgbClr val="5A8497"/>
                </a:solidFill>
                <a:latin typeface="Arial Narrow" panose="020B0606020202030204" pitchFamily="34" charset="0"/>
              </a:rPr>
            </a:br>
            <a:r>
              <a:rPr lang="pt-BR" sz="2800" b="1" dirty="0">
                <a:solidFill>
                  <a:schemeClr val="bg2">
                    <a:lumMod val="75000"/>
                  </a:schemeClr>
                </a:solidFill>
                <a:latin typeface="Arial Narrow" panose="020B0606020202030204" pitchFamily="34" charset="0"/>
              </a:rPr>
              <a:t>Estados e Municípios</a:t>
            </a:r>
          </a:p>
        </p:txBody>
      </p:sp>
      <p:sp>
        <p:nvSpPr>
          <p:cNvPr id="6" name="Espaço Reservado para Número de Slide 1"/>
          <p:cNvSpPr>
            <a:spLocks noGrp="1"/>
          </p:cNvSpPr>
          <p:nvPr>
            <p:ph type="sldNum" sz="quarter" idx="12"/>
          </p:nvPr>
        </p:nvSpPr>
        <p:spPr>
          <a:xfrm>
            <a:off x="8390655" y="290309"/>
            <a:ext cx="595398" cy="365125"/>
          </a:xfrm>
        </p:spPr>
        <p:txBody>
          <a:bodyPr/>
          <a:lstStyle/>
          <a:p>
            <a:fld id="{EE379466-5400-45BA-8A79-9355AFA9383D}" type="slidenum">
              <a:rPr lang="pt-BR" smtClean="0"/>
              <a:t>44</a:t>
            </a:fld>
            <a:endParaRPr lang="pt-BR" dirty="0"/>
          </a:p>
        </p:txBody>
      </p:sp>
      <p:pic>
        <p:nvPicPr>
          <p:cNvPr id="2" name="Imagem 1"/>
          <p:cNvPicPr>
            <a:picLocks noChangeAspect="1"/>
          </p:cNvPicPr>
          <p:nvPr/>
        </p:nvPicPr>
        <p:blipFill>
          <a:blip r:embed="rId4"/>
          <a:stretch>
            <a:fillRect/>
          </a:stretch>
        </p:blipFill>
        <p:spPr>
          <a:xfrm>
            <a:off x="469762" y="4084269"/>
            <a:ext cx="7509752" cy="2212107"/>
          </a:xfrm>
          <a:prstGeom prst="rect">
            <a:avLst/>
          </a:prstGeom>
        </p:spPr>
      </p:pic>
    </p:spTree>
    <p:extLst>
      <p:ext uri="{BB962C8B-B14F-4D97-AF65-F5344CB8AC3E}">
        <p14:creationId xmlns:p14="http://schemas.microsoft.com/office/powerpoint/2010/main" val="22877188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m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322424" y="0"/>
            <a:ext cx="821576" cy="6858000"/>
          </a:xfrm>
          <a:prstGeom prst="rect">
            <a:avLst/>
          </a:prstGeom>
        </p:spPr>
      </p:pic>
      <p:sp>
        <p:nvSpPr>
          <p:cNvPr id="3" name="CaixaDeTexto 2"/>
          <p:cNvSpPr txBox="1"/>
          <p:nvPr/>
        </p:nvSpPr>
        <p:spPr>
          <a:xfrm>
            <a:off x="395288" y="1484313"/>
            <a:ext cx="7844790" cy="4462760"/>
          </a:xfrm>
          <a:prstGeom prst="rect">
            <a:avLst/>
          </a:prstGeom>
          <a:noFill/>
        </p:spPr>
        <p:txBody>
          <a:bodyPr wrap="square" rtlCol="0">
            <a:spAutoFit/>
          </a:bodyPr>
          <a:lstStyle/>
          <a:p>
            <a:pPr marL="285750" lvl="0" indent="-285750">
              <a:spcBef>
                <a:spcPts val="1800"/>
              </a:spcBef>
              <a:buFont typeface="Wingdings" panose="05000000000000000000" pitchFamily="2" charset="2"/>
              <a:buChar char="§"/>
              <a:defRPr/>
            </a:pPr>
            <a:r>
              <a:rPr lang="pt-BR" sz="2800" kern="0" dirty="0">
                <a:solidFill>
                  <a:prstClr val="black">
                    <a:lumMod val="85000"/>
                    <a:lumOff val="15000"/>
                  </a:prstClr>
                </a:solidFill>
              </a:rPr>
              <a:t>Transição garantiria manutenção da receita dos Estados e Municípios nos primeiros anos</a:t>
            </a:r>
          </a:p>
          <a:p>
            <a:pPr marL="715963" lvl="0" indent="-352425">
              <a:spcBef>
                <a:spcPts val="600"/>
              </a:spcBef>
              <a:buFont typeface="Calibri" panose="020F0502020204030204" pitchFamily="34" charset="0"/>
              <a:buChar char="-"/>
              <a:defRPr/>
            </a:pPr>
            <a:r>
              <a:rPr lang="pt-BR" sz="2600" kern="0" dirty="0">
                <a:solidFill>
                  <a:prstClr val="black">
                    <a:lumMod val="85000"/>
                    <a:lumOff val="15000"/>
                  </a:prstClr>
                </a:solidFill>
              </a:rPr>
              <a:t>Convergência para distribuição da receita pelo princípio do destino seria longa (40 anos)</a:t>
            </a:r>
          </a:p>
          <a:p>
            <a:pPr marL="715963" lvl="0" indent="-352425">
              <a:spcBef>
                <a:spcPts val="600"/>
              </a:spcBef>
              <a:buFont typeface="Calibri" panose="020F0502020204030204" pitchFamily="34" charset="0"/>
              <a:buChar char="-"/>
              <a:defRPr/>
            </a:pPr>
            <a:r>
              <a:rPr lang="pt-BR" sz="2600" kern="0" dirty="0">
                <a:solidFill>
                  <a:prstClr val="black">
                    <a:lumMod val="85000"/>
                    <a:lumOff val="15000"/>
                  </a:prstClr>
                </a:solidFill>
              </a:rPr>
              <a:t>Diferencial de alíquota em relação à alíquota de referência: distribuição imediata pelo destino</a:t>
            </a:r>
          </a:p>
          <a:p>
            <a:pPr marL="285750" lvl="0" indent="-285750">
              <a:spcBef>
                <a:spcPts val="1800"/>
              </a:spcBef>
              <a:buFont typeface="Wingdings" panose="05000000000000000000" pitchFamily="2" charset="2"/>
              <a:buChar char="§"/>
              <a:defRPr/>
            </a:pPr>
            <a:r>
              <a:rPr lang="pt-BR" sz="2800" kern="0" dirty="0">
                <a:solidFill>
                  <a:prstClr val="black">
                    <a:lumMod val="85000"/>
                    <a:lumOff val="15000"/>
                  </a:prstClr>
                </a:solidFill>
              </a:rPr>
              <a:t>Modelo dispensa compensação de perdas</a:t>
            </a:r>
          </a:p>
          <a:p>
            <a:pPr marL="285750" lvl="0" indent="-285750">
              <a:spcBef>
                <a:spcPts val="1800"/>
              </a:spcBef>
              <a:buFont typeface="Wingdings" panose="05000000000000000000" pitchFamily="2" charset="2"/>
              <a:buChar char="§"/>
              <a:defRPr/>
            </a:pPr>
            <a:r>
              <a:rPr lang="pt-BR" sz="2800" kern="0" dirty="0">
                <a:solidFill>
                  <a:prstClr val="black">
                    <a:lumMod val="85000"/>
                    <a:lumOff val="15000"/>
                  </a:prstClr>
                </a:solidFill>
              </a:rPr>
              <a:t>Negociação política provavelmente exigirá reforço da Política de Desenvolvimento Regional</a:t>
            </a:r>
          </a:p>
        </p:txBody>
      </p:sp>
      <p:sp>
        <p:nvSpPr>
          <p:cNvPr id="5" name="CaixaDeTexto 4"/>
          <p:cNvSpPr txBox="1"/>
          <p:nvPr/>
        </p:nvSpPr>
        <p:spPr>
          <a:xfrm>
            <a:off x="391585" y="114601"/>
            <a:ext cx="7609415" cy="1015663"/>
          </a:xfrm>
          <a:prstGeom prst="rect">
            <a:avLst/>
          </a:prstGeom>
          <a:noFill/>
        </p:spPr>
        <p:txBody>
          <a:bodyPr wrap="square" rtlCol="0">
            <a:spAutoFit/>
          </a:bodyPr>
          <a:lstStyle/>
          <a:p>
            <a:pPr algn="r"/>
            <a:r>
              <a:rPr lang="pt-BR" sz="3200" b="1" dirty="0">
                <a:solidFill>
                  <a:srgbClr val="5A8497"/>
                </a:solidFill>
                <a:latin typeface="Arial Narrow" panose="020B0606020202030204" pitchFamily="34" charset="0"/>
              </a:rPr>
              <a:t>Proposta </a:t>
            </a:r>
            <a:r>
              <a:rPr lang="pt-BR" sz="3200" b="1" dirty="0" err="1">
                <a:solidFill>
                  <a:srgbClr val="5A8497"/>
                </a:solidFill>
                <a:latin typeface="Arial Narrow" panose="020B0606020202030204" pitchFamily="34" charset="0"/>
              </a:rPr>
              <a:t>CCiF</a:t>
            </a:r>
            <a:br>
              <a:rPr lang="pt-BR" sz="2800" b="1" dirty="0">
                <a:solidFill>
                  <a:srgbClr val="5A8497"/>
                </a:solidFill>
                <a:latin typeface="Arial Narrow" panose="020B0606020202030204" pitchFamily="34" charset="0"/>
              </a:rPr>
            </a:br>
            <a:r>
              <a:rPr lang="pt-BR" sz="2800" b="1" dirty="0">
                <a:solidFill>
                  <a:schemeClr val="bg2">
                    <a:lumMod val="75000"/>
                  </a:schemeClr>
                </a:solidFill>
                <a:latin typeface="Arial Narrow" panose="020B0606020202030204" pitchFamily="34" charset="0"/>
              </a:rPr>
              <a:t>Estados e Municípios</a:t>
            </a:r>
          </a:p>
        </p:txBody>
      </p:sp>
      <p:sp>
        <p:nvSpPr>
          <p:cNvPr id="6" name="Espaço Reservado para Número de Slide 1"/>
          <p:cNvSpPr>
            <a:spLocks noGrp="1"/>
          </p:cNvSpPr>
          <p:nvPr>
            <p:ph type="sldNum" sz="quarter" idx="12"/>
          </p:nvPr>
        </p:nvSpPr>
        <p:spPr>
          <a:xfrm>
            <a:off x="8390655" y="290309"/>
            <a:ext cx="595398" cy="365125"/>
          </a:xfrm>
        </p:spPr>
        <p:txBody>
          <a:bodyPr/>
          <a:lstStyle/>
          <a:p>
            <a:fld id="{EE379466-5400-45BA-8A79-9355AFA9383D}" type="slidenum">
              <a:rPr lang="pt-BR" smtClean="0"/>
              <a:t>45</a:t>
            </a:fld>
            <a:endParaRPr lang="pt-BR" dirty="0"/>
          </a:p>
        </p:txBody>
      </p:sp>
    </p:spTree>
    <p:extLst>
      <p:ext uri="{BB962C8B-B14F-4D97-AF65-F5344CB8AC3E}">
        <p14:creationId xmlns:p14="http://schemas.microsoft.com/office/powerpoint/2010/main" val="266373134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m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322424" y="0"/>
            <a:ext cx="821576" cy="6858000"/>
          </a:xfrm>
          <a:prstGeom prst="rect">
            <a:avLst/>
          </a:prstGeom>
        </p:spPr>
      </p:pic>
      <p:sp>
        <p:nvSpPr>
          <p:cNvPr id="3" name="CaixaDeTexto 2"/>
          <p:cNvSpPr txBox="1"/>
          <p:nvPr/>
        </p:nvSpPr>
        <p:spPr>
          <a:xfrm>
            <a:off x="395288" y="1484313"/>
            <a:ext cx="7844790" cy="5363007"/>
          </a:xfrm>
          <a:prstGeom prst="rect">
            <a:avLst/>
          </a:prstGeom>
          <a:noFill/>
        </p:spPr>
        <p:txBody>
          <a:bodyPr wrap="square" rtlCol="0">
            <a:spAutoFit/>
          </a:bodyPr>
          <a:lstStyle/>
          <a:p>
            <a:pPr marL="285750" lvl="0" indent="-285750">
              <a:spcBef>
                <a:spcPts val="1800"/>
              </a:spcBef>
              <a:buFont typeface="Wingdings" panose="05000000000000000000" pitchFamily="2" charset="2"/>
              <a:buChar char="§"/>
              <a:defRPr/>
            </a:pPr>
            <a:r>
              <a:rPr lang="pt-BR" sz="2800" kern="0" dirty="0">
                <a:solidFill>
                  <a:prstClr val="black">
                    <a:lumMod val="85000"/>
                    <a:lumOff val="15000"/>
                  </a:prstClr>
                </a:solidFill>
              </a:rPr>
              <a:t>Alíquota do IBS (percebida pelo contribuinte) seria soma de várias alíquotas:</a:t>
            </a:r>
          </a:p>
          <a:p>
            <a:pPr marL="715963" lvl="0" indent="-352425">
              <a:spcBef>
                <a:spcPts val="300"/>
              </a:spcBef>
              <a:buFont typeface="Calibri" panose="020F0502020204030204" pitchFamily="34" charset="0"/>
              <a:buChar char="-"/>
              <a:defRPr/>
            </a:pPr>
            <a:r>
              <a:rPr lang="pt-BR" sz="2600" b="1" kern="0" dirty="0">
                <a:solidFill>
                  <a:prstClr val="black">
                    <a:lumMod val="85000"/>
                    <a:lumOff val="15000"/>
                  </a:prstClr>
                </a:solidFill>
              </a:rPr>
              <a:t>Federais</a:t>
            </a:r>
            <a:r>
              <a:rPr lang="pt-BR" sz="2600" kern="0" dirty="0">
                <a:solidFill>
                  <a:prstClr val="black">
                    <a:lumMod val="85000"/>
                    <a:lumOff val="15000"/>
                  </a:prstClr>
                </a:solidFill>
              </a:rPr>
              <a:t>, correspondentes às destinações atuais (PIS, </a:t>
            </a:r>
            <a:r>
              <a:rPr lang="pt-BR" sz="2600" kern="0" dirty="0" err="1">
                <a:solidFill>
                  <a:prstClr val="black">
                    <a:lumMod val="85000"/>
                    <a:lumOff val="15000"/>
                  </a:prstClr>
                </a:solidFill>
              </a:rPr>
              <a:t>Cofins</a:t>
            </a:r>
            <a:r>
              <a:rPr lang="pt-BR" sz="2600" kern="0" dirty="0">
                <a:solidFill>
                  <a:prstClr val="black">
                    <a:lumMod val="85000"/>
                    <a:lumOff val="15000"/>
                  </a:prstClr>
                </a:solidFill>
              </a:rPr>
              <a:t>, IPI União, IPI FPE, IPI FPM, IPI FPEX)</a:t>
            </a:r>
          </a:p>
          <a:p>
            <a:pPr marL="715963" lvl="0" indent="-352425">
              <a:spcBef>
                <a:spcPts val="300"/>
              </a:spcBef>
              <a:buFont typeface="Calibri" panose="020F0502020204030204" pitchFamily="34" charset="0"/>
              <a:buChar char="-"/>
              <a:defRPr/>
            </a:pPr>
            <a:r>
              <a:rPr lang="pt-BR" sz="2600" b="1" kern="0" dirty="0">
                <a:solidFill>
                  <a:prstClr val="black">
                    <a:lumMod val="85000"/>
                    <a:lumOff val="15000"/>
                  </a:prstClr>
                </a:solidFill>
              </a:rPr>
              <a:t>Estadual</a:t>
            </a:r>
            <a:r>
              <a:rPr lang="pt-BR" sz="2600" kern="0" dirty="0">
                <a:solidFill>
                  <a:prstClr val="black">
                    <a:lumMod val="85000"/>
                    <a:lumOff val="15000"/>
                  </a:prstClr>
                </a:solidFill>
              </a:rPr>
              <a:t> (parcela estadual do ICMS)</a:t>
            </a:r>
          </a:p>
          <a:p>
            <a:pPr marL="715963" lvl="0" indent="-352425">
              <a:spcBef>
                <a:spcPts val="300"/>
              </a:spcBef>
              <a:buFont typeface="Calibri" panose="020F0502020204030204" pitchFamily="34" charset="0"/>
              <a:buChar char="-"/>
              <a:defRPr/>
            </a:pPr>
            <a:r>
              <a:rPr lang="pt-BR" sz="2600" b="1" kern="0" dirty="0">
                <a:solidFill>
                  <a:prstClr val="black">
                    <a:lumMod val="85000"/>
                    <a:lumOff val="15000"/>
                  </a:prstClr>
                </a:solidFill>
              </a:rPr>
              <a:t>Municipal</a:t>
            </a:r>
            <a:r>
              <a:rPr lang="pt-BR" sz="2600" kern="0" dirty="0">
                <a:solidFill>
                  <a:prstClr val="black">
                    <a:lumMod val="85000"/>
                    <a:lumOff val="15000"/>
                  </a:prstClr>
                </a:solidFill>
              </a:rPr>
              <a:t> (por Estado) correspondente à atual cota-parte ICMS e, eventualmente, ao ISS</a:t>
            </a:r>
          </a:p>
          <a:p>
            <a:pPr marL="715963" lvl="0" indent="-352425">
              <a:spcBef>
                <a:spcPts val="300"/>
              </a:spcBef>
              <a:buFont typeface="Calibri" panose="020F0502020204030204" pitchFamily="34" charset="0"/>
              <a:buChar char="-"/>
              <a:defRPr/>
            </a:pPr>
            <a:r>
              <a:rPr lang="pt-BR" sz="2600" kern="0" dirty="0">
                <a:solidFill>
                  <a:prstClr val="black">
                    <a:lumMod val="85000"/>
                    <a:lumOff val="15000"/>
                  </a:prstClr>
                </a:solidFill>
              </a:rPr>
              <a:t>Eventualmente alíquota municipal nas vendas a consumidores finais</a:t>
            </a:r>
          </a:p>
          <a:p>
            <a:pPr marL="285750" indent="-285750">
              <a:spcBef>
                <a:spcPts val="1200"/>
              </a:spcBef>
              <a:buFont typeface="Wingdings" panose="05000000000000000000" pitchFamily="2" charset="2"/>
              <a:buChar char="§"/>
              <a:defRPr/>
            </a:pPr>
            <a:r>
              <a:rPr lang="pt-BR" sz="2800" kern="0" dirty="0">
                <a:solidFill>
                  <a:prstClr val="black">
                    <a:lumMod val="85000"/>
                    <a:lumOff val="15000"/>
                  </a:prstClr>
                </a:solidFill>
              </a:rPr>
              <a:t>Distribuição da receita com base nas alíquotas e não como porcentagens fixas da arrecadação total</a:t>
            </a:r>
          </a:p>
          <a:p>
            <a:pPr marL="715963" lvl="0" indent="-352425">
              <a:spcBef>
                <a:spcPts val="300"/>
              </a:spcBef>
              <a:buFont typeface="Calibri" panose="020F0502020204030204" pitchFamily="34" charset="0"/>
              <a:buChar char="-"/>
              <a:defRPr/>
            </a:pPr>
            <a:r>
              <a:rPr lang="pt-BR" sz="2600" kern="0" dirty="0">
                <a:solidFill>
                  <a:prstClr val="black">
                    <a:lumMod val="85000"/>
                    <a:lumOff val="15000"/>
                  </a:prstClr>
                </a:solidFill>
              </a:rPr>
              <a:t>Modelo reduz muito a rigidez orçamentária</a:t>
            </a:r>
            <a:endParaRPr lang="pt-BR" sz="2800" kern="0" dirty="0">
              <a:solidFill>
                <a:prstClr val="black">
                  <a:lumMod val="85000"/>
                  <a:lumOff val="15000"/>
                </a:prstClr>
              </a:solidFill>
            </a:endParaRPr>
          </a:p>
        </p:txBody>
      </p:sp>
      <p:sp>
        <p:nvSpPr>
          <p:cNvPr id="5" name="CaixaDeTexto 4"/>
          <p:cNvSpPr txBox="1"/>
          <p:nvPr/>
        </p:nvSpPr>
        <p:spPr>
          <a:xfrm>
            <a:off x="391585" y="114601"/>
            <a:ext cx="7609415" cy="1015663"/>
          </a:xfrm>
          <a:prstGeom prst="rect">
            <a:avLst/>
          </a:prstGeom>
          <a:noFill/>
        </p:spPr>
        <p:txBody>
          <a:bodyPr wrap="square" rtlCol="0">
            <a:spAutoFit/>
          </a:bodyPr>
          <a:lstStyle/>
          <a:p>
            <a:pPr algn="r"/>
            <a:r>
              <a:rPr lang="pt-BR" sz="3200" b="1" dirty="0">
                <a:solidFill>
                  <a:srgbClr val="5A8497"/>
                </a:solidFill>
                <a:latin typeface="Arial Narrow" panose="020B0606020202030204" pitchFamily="34" charset="0"/>
              </a:rPr>
              <a:t>Proposta </a:t>
            </a:r>
            <a:r>
              <a:rPr lang="pt-BR" sz="3200" b="1" dirty="0" err="1">
                <a:solidFill>
                  <a:srgbClr val="5A8497"/>
                </a:solidFill>
                <a:latin typeface="Arial Narrow" panose="020B0606020202030204" pitchFamily="34" charset="0"/>
              </a:rPr>
              <a:t>CCiF</a:t>
            </a:r>
            <a:br>
              <a:rPr lang="pt-BR" sz="2800" b="1" dirty="0">
                <a:solidFill>
                  <a:srgbClr val="5A8497"/>
                </a:solidFill>
                <a:latin typeface="Arial Narrow" panose="020B0606020202030204" pitchFamily="34" charset="0"/>
              </a:rPr>
            </a:br>
            <a:r>
              <a:rPr lang="pt-BR" sz="2800" b="1" dirty="0">
                <a:solidFill>
                  <a:schemeClr val="bg2">
                    <a:lumMod val="75000"/>
                  </a:schemeClr>
                </a:solidFill>
                <a:latin typeface="Arial Narrow" panose="020B0606020202030204" pitchFamily="34" charset="0"/>
              </a:rPr>
              <a:t>Alíquota e distribuição da receita</a:t>
            </a:r>
          </a:p>
        </p:txBody>
      </p:sp>
      <p:sp>
        <p:nvSpPr>
          <p:cNvPr id="6" name="Espaço Reservado para Número de Slide 1"/>
          <p:cNvSpPr>
            <a:spLocks noGrp="1"/>
          </p:cNvSpPr>
          <p:nvPr>
            <p:ph type="sldNum" sz="quarter" idx="12"/>
          </p:nvPr>
        </p:nvSpPr>
        <p:spPr>
          <a:xfrm>
            <a:off x="8390655" y="290309"/>
            <a:ext cx="595398" cy="365125"/>
          </a:xfrm>
        </p:spPr>
        <p:txBody>
          <a:bodyPr/>
          <a:lstStyle/>
          <a:p>
            <a:fld id="{EE379466-5400-45BA-8A79-9355AFA9383D}" type="slidenum">
              <a:rPr lang="pt-BR" smtClean="0"/>
              <a:t>46</a:t>
            </a:fld>
            <a:endParaRPr lang="pt-BR" dirty="0"/>
          </a:p>
        </p:txBody>
      </p:sp>
    </p:spTree>
    <p:extLst>
      <p:ext uri="{BB962C8B-B14F-4D97-AF65-F5344CB8AC3E}">
        <p14:creationId xmlns:p14="http://schemas.microsoft.com/office/powerpoint/2010/main" val="3607441149"/>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m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322424" y="0"/>
            <a:ext cx="821576" cy="6858000"/>
          </a:xfrm>
          <a:prstGeom prst="rect">
            <a:avLst/>
          </a:prstGeom>
        </p:spPr>
      </p:pic>
      <p:sp>
        <p:nvSpPr>
          <p:cNvPr id="3" name="CaixaDeTexto 2"/>
          <p:cNvSpPr txBox="1"/>
          <p:nvPr/>
        </p:nvSpPr>
        <p:spPr>
          <a:xfrm>
            <a:off x="395288" y="1484313"/>
            <a:ext cx="7844790" cy="4770537"/>
          </a:xfrm>
          <a:prstGeom prst="rect">
            <a:avLst/>
          </a:prstGeom>
          <a:noFill/>
        </p:spPr>
        <p:txBody>
          <a:bodyPr wrap="square" rtlCol="0">
            <a:spAutoFit/>
          </a:bodyPr>
          <a:lstStyle/>
          <a:p>
            <a:pPr marL="285750" lvl="0" indent="-285750">
              <a:spcBef>
                <a:spcPts val="1800"/>
              </a:spcBef>
              <a:buFont typeface="Wingdings" panose="05000000000000000000" pitchFamily="2" charset="2"/>
              <a:buChar char="§"/>
              <a:defRPr/>
            </a:pPr>
            <a:r>
              <a:rPr lang="pt-BR" sz="2800" kern="0" dirty="0">
                <a:solidFill>
                  <a:prstClr val="black">
                    <a:lumMod val="85000"/>
                    <a:lumOff val="15000"/>
                  </a:prstClr>
                </a:solidFill>
              </a:rPr>
              <a:t>Legislação e regulamento: nacional</a:t>
            </a:r>
          </a:p>
          <a:p>
            <a:pPr marL="285750" lvl="0" indent="-285750">
              <a:spcBef>
                <a:spcPts val="1800"/>
              </a:spcBef>
              <a:buFont typeface="Wingdings" panose="05000000000000000000" pitchFamily="2" charset="2"/>
              <a:buChar char="§"/>
              <a:defRPr/>
            </a:pPr>
            <a:r>
              <a:rPr lang="pt-BR" sz="2800" kern="0" dirty="0">
                <a:solidFill>
                  <a:prstClr val="black">
                    <a:lumMod val="85000"/>
                    <a:lumOff val="15000"/>
                  </a:prstClr>
                </a:solidFill>
              </a:rPr>
              <a:t>Fiscalização: coordenada e uniformizada entre os Estados e a União (e talvez os municípios)</a:t>
            </a:r>
          </a:p>
          <a:p>
            <a:pPr marL="715963" lvl="0" indent="-352425">
              <a:spcBef>
                <a:spcPts val="600"/>
              </a:spcBef>
              <a:buFont typeface="Calibri" panose="020F0502020204030204" pitchFamily="34" charset="0"/>
              <a:buChar char="-"/>
              <a:defRPr/>
            </a:pPr>
            <a:r>
              <a:rPr lang="pt-BR" sz="2600" kern="0" dirty="0">
                <a:solidFill>
                  <a:prstClr val="black">
                    <a:lumMod val="85000"/>
                    <a:lumOff val="15000"/>
                  </a:prstClr>
                </a:solidFill>
              </a:rPr>
              <a:t>O modelo de atuação será discutido com os fiscos das três esferas de governo</a:t>
            </a:r>
          </a:p>
          <a:p>
            <a:pPr marL="285750" lvl="0" indent="-285750">
              <a:spcBef>
                <a:spcPts val="1800"/>
              </a:spcBef>
              <a:buFont typeface="Wingdings" panose="05000000000000000000" pitchFamily="2" charset="2"/>
              <a:buChar char="§"/>
              <a:defRPr/>
            </a:pPr>
            <a:r>
              <a:rPr lang="pt-BR" sz="2800" kern="0" dirty="0">
                <a:solidFill>
                  <a:prstClr val="black">
                    <a:lumMod val="85000"/>
                    <a:lumOff val="15000"/>
                  </a:prstClr>
                </a:solidFill>
              </a:rPr>
              <a:t>Contencioso administrativo</a:t>
            </a:r>
          </a:p>
          <a:p>
            <a:pPr marL="914400" lvl="1" indent="-457200">
              <a:spcBef>
                <a:spcPts val="600"/>
              </a:spcBef>
              <a:buFont typeface="Calibri" panose="020F0502020204030204" pitchFamily="34" charset="0"/>
              <a:buChar char="-"/>
              <a:defRPr/>
            </a:pPr>
            <a:r>
              <a:rPr lang="pt-BR" sz="2600" kern="0" dirty="0">
                <a:solidFill>
                  <a:prstClr val="black">
                    <a:lumMod val="85000"/>
                    <a:lumOff val="15000"/>
                  </a:prstClr>
                </a:solidFill>
              </a:rPr>
              <a:t>Primeira instância: estadual</a:t>
            </a:r>
          </a:p>
          <a:p>
            <a:pPr marL="914400" lvl="1" indent="-457200">
              <a:spcBef>
                <a:spcPts val="600"/>
              </a:spcBef>
              <a:buFont typeface="Calibri" panose="020F0502020204030204" pitchFamily="34" charset="0"/>
              <a:buChar char="-"/>
              <a:defRPr/>
            </a:pPr>
            <a:r>
              <a:rPr lang="pt-BR" sz="2600" kern="0" dirty="0">
                <a:solidFill>
                  <a:prstClr val="black">
                    <a:lumMod val="85000"/>
                    <a:lumOff val="15000"/>
                  </a:prstClr>
                </a:solidFill>
              </a:rPr>
              <a:t>Segunda instância (harmonizadora): nacional</a:t>
            </a:r>
          </a:p>
          <a:p>
            <a:pPr marL="285750" indent="-285750">
              <a:spcBef>
                <a:spcPts val="1800"/>
              </a:spcBef>
              <a:buFont typeface="Wingdings" panose="05000000000000000000" pitchFamily="2" charset="2"/>
              <a:buChar char="§"/>
              <a:defRPr/>
            </a:pPr>
            <a:r>
              <a:rPr lang="pt-BR" sz="2800" kern="0" dirty="0">
                <a:solidFill>
                  <a:prstClr val="black">
                    <a:lumMod val="85000"/>
                    <a:lumOff val="15000"/>
                  </a:prstClr>
                </a:solidFill>
              </a:rPr>
              <a:t>Contencioso judicial: federal</a:t>
            </a:r>
          </a:p>
        </p:txBody>
      </p:sp>
      <p:sp>
        <p:nvSpPr>
          <p:cNvPr id="5" name="CaixaDeTexto 4"/>
          <p:cNvSpPr txBox="1"/>
          <p:nvPr/>
        </p:nvSpPr>
        <p:spPr>
          <a:xfrm>
            <a:off x="391585" y="114601"/>
            <a:ext cx="7609415" cy="1015663"/>
          </a:xfrm>
          <a:prstGeom prst="rect">
            <a:avLst/>
          </a:prstGeom>
          <a:noFill/>
        </p:spPr>
        <p:txBody>
          <a:bodyPr wrap="square" rtlCol="0">
            <a:spAutoFit/>
          </a:bodyPr>
          <a:lstStyle/>
          <a:p>
            <a:pPr algn="r"/>
            <a:r>
              <a:rPr lang="pt-BR" sz="3200" b="1" dirty="0">
                <a:solidFill>
                  <a:srgbClr val="5A8497"/>
                </a:solidFill>
                <a:latin typeface="Arial Narrow" panose="020B0606020202030204" pitchFamily="34" charset="0"/>
              </a:rPr>
              <a:t>Proposta </a:t>
            </a:r>
            <a:r>
              <a:rPr lang="pt-BR" sz="3200" b="1" dirty="0" err="1">
                <a:solidFill>
                  <a:srgbClr val="5A8497"/>
                </a:solidFill>
                <a:latin typeface="Arial Narrow" panose="020B0606020202030204" pitchFamily="34" charset="0"/>
              </a:rPr>
              <a:t>CCiF</a:t>
            </a:r>
            <a:br>
              <a:rPr lang="pt-BR" sz="2800" b="1" dirty="0">
                <a:solidFill>
                  <a:srgbClr val="5A8497"/>
                </a:solidFill>
                <a:latin typeface="Arial Narrow" panose="020B0606020202030204" pitchFamily="34" charset="0"/>
              </a:rPr>
            </a:br>
            <a:r>
              <a:rPr lang="pt-BR" sz="2800" b="1" dirty="0">
                <a:solidFill>
                  <a:schemeClr val="bg2">
                    <a:lumMod val="75000"/>
                  </a:schemeClr>
                </a:solidFill>
                <a:latin typeface="Arial Narrow" panose="020B0606020202030204" pitchFamily="34" charset="0"/>
              </a:rPr>
              <a:t>Legislação, Fiscalização e Contencioso</a:t>
            </a:r>
          </a:p>
        </p:txBody>
      </p:sp>
      <p:sp>
        <p:nvSpPr>
          <p:cNvPr id="6" name="Espaço Reservado para Número de Slide 1"/>
          <p:cNvSpPr>
            <a:spLocks noGrp="1"/>
          </p:cNvSpPr>
          <p:nvPr>
            <p:ph type="sldNum" sz="quarter" idx="12"/>
          </p:nvPr>
        </p:nvSpPr>
        <p:spPr>
          <a:xfrm>
            <a:off x="8390655" y="290309"/>
            <a:ext cx="595398" cy="365125"/>
          </a:xfrm>
        </p:spPr>
        <p:txBody>
          <a:bodyPr/>
          <a:lstStyle/>
          <a:p>
            <a:fld id="{EE379466-5400-45BA-8A79-9355AFA9383D}" type="slidenum">
              <a:rPr lang="pt-BR" smtClean="0"/>
              <a:t>47</a:t>
            </a:fld>
            <a:endParaRPr lang="pt-BR" dirty="0"/>
          </a:p>
        </p:txBody>
      </p:sp>
    </p:spTree>
    <p:extLst>
      <p:ext uri="{BB962C8B-B14F-4D97-AF65-F5344CB8AC3E}">
        <p14:creationId xmlns:p14="http://schemas.microsoft.com/office/powerpoint/2010/main" val="595287966"/>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m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322424" y="0"/>
            <a:ext cx="821576" cy="6858000"/>
          </a:xfrm>
          <a:prstGeom prst="rect">
            <a:avLst/>
          </a:prstGeom>
        </p:spPr>
      </p:pic>
      <p:sp>
        <p:nvSpPr>
          <p:cNvPr id="3" name="CaixaDeTexto 2"/>
          <p:cNvSpPr txBox="1"/>
          <p:nvPr/>
        </p:nvSpPr>
        <p:spPr>
          <a:xfrm>
            <a:off x="395288" y="1484313"/>
            <a:ext cx="7844790" cy="3770263"/>
          </a:xfrm>
          <a:prstGeom prst="rect">
            <a:avLst/>
          </a:prstGeom>
          <a:noFill/>
        </p:spPr>
        <p:txBody>
          <a:bodyPr wrap="square" rtlCol="0">
            <a:spAutoFit/>
          </a:bodyPr>
          <a:lstStyle/>
          <a:p>
            <a:pPr marL="285750" lvl="0" indent="-285750">
              <a:spcBef>
                <a:spcPts val="1800"/>
              </a:spcBef>
              <a:buFont typeface="Wingdings" panose="05000000000000000000" pitchFamily="2" charset="2"/>
              <a:buChar char="§"/>
              <a:defRPr/>
            </a:pPr>
            <a:r>
              <a:rPr lang="pt-BR" sz="2800" kern="0" dirty="0">
                <a:solidFill>
                  <a:prstClr val="black">
                    <a:lumMod val="85000"/>
                    <a:lumOff val="15000"/>
                  </a:prstClr>
                </a:solidFill>
              </a:rPr>
              <a:t>Empresas do SIMPLES teriam duas opções</a:t>
            </a:r>
          </a:p>
          <a:p>
            <a:pPr marL="715963" lvl="0" indent="-352425">
              <a:spcBef>
                <a:spcPts val="600"/>
              </a:spcBef>
              <a:buFont typeface="Calibri" panose="020F0502020204030204" pitchFamily="34" charset="0"/>
              <a:buChar char="-"/>
              <a:defRPr/>
            </a:pPr>
            <a:r>
              <a:rPr lang="pt-BR" sz="2600" kern="0" dirty="0">
                <a:solidFill>
                  <a:prstClr val="black">
                    <a:lumMod val="85000"/>
                    <a:lumOff val="15000"/>
                  </a:prstClr>
                </a:solidFill>
              </a:rPr>
              <a:t>Manter o regime atual, sem apropriação ou transferência de créditos</a:t>
            </a:r>
          </a:p>
          <a:p>
            <a:pPr marL="715963" lvl="0" indent="-352425">
              <a:spcBef>
                <a:spcPts val="600"/>
              </a:spcBef>
              <a:buFont typeface="Calibri" panose="020F0502020204030204" pitchFamily="34" charset="0"/>
              <a:buChar char="-"/>
              <a:defRPr/>
            </a:pPr>
            <a:r>
              <a:rPr lang="pt-BR" sz="2600" kern="0" dirty="0">
                <a:solidFill>
                  <a:prstClr val="black">
                    <a:lumMod val="85000"/>
                    <a:lumOff val="15000"/>
                  </a:prstClr>
                </a:solidFill>
              </a:rPr>
              <a:t>Adesão integral ao IBS, com redução da alíquota do SIMPLES correspondente aos cinco tributos substituídos pelo IBS</a:t>
            </a:r>
          </a:p>
          <a:p>
            <a:pPr marL="285750" lvl="0" indent="-285750">
              <a:spcBef>
                <a:spcPts val="1800"/>
              </a:spcBef>
              <a:buFont typeface="Wingdings" panose="05000000000000000000" pitchFamily="2" charset="2"/>
              <a:buChar char="§"/>
              <a:defRPr/>
            </a:pPr>
            <a:r>
              <a:rPr lang="pt-BR" sz="2800" kern="0" dirty="0">
                <a:solidFill>
                  <a:prstClr val="black">
                    <a:lumMod val="85000"/>
                    <a:lumOff val="15000"/>
                  </a:prstClr>
                </a:solidFill>
              </a:rPr>
              <a:t>Para as empresas do lucro presumido seria aplicado o regime normal do IBS</a:t>
            </a:r>
          </a:p>
        </p:txBody>
      </p:sp>
      <p:sp>
        <p:nvSpPr>
          <p:cNvPr id="5" name="CaixaDeTexto 4"/>
          <p:cNvSpPr txBox="1"/>
          <p:nvPr/>
        </p:nvSpPr>
        <p:spPr>
          <a:xfrm>
            <a:off x="391585" y="114601"/>
            <a:ext cx="7609415" cy="1015663"/>
          </a:xfrm>
          <a:prstGeom prst="rect">
            <a:avLst/>
          </a:prstGeom>
          <a:noFill/>
        </p:spPr>
        <p:txBody>
          <a:bodyPr wrap="square" rtlCol="0">
            <a:spAutoFit/>
          </a:bodyPr>
          <a:lstStyle/>
          <a:p>
            <a:pPr algn="r"/>
            <a:r>
              <a:rPr lang="pt-BR" sz="3200" b="1" dirty="0">
                <a:solidFill>
                  <a:srgbClr val="5A8497"/>
                </a:solidFill>
                <a:latin typeface="Arial Narrow" panose="020B0606020202030204" pitchFamily="34" charset="0"/>
              </a:rPr>
              <a:t>Proposta </a:t>
            </a:r>
            <a:r>
              <a:rPr lang="pt-BR" sz="3200" b="1" dirty="0" err="1">
                <a:solidFill>
                  <a:srgbClr val="5A8497"/>
                </a:solidFill>
                <a:latin typeface="Arial Narrow" panose="020B0606020202030204" pitchFamily="34" charset="0"/>
              </a:rPr>
              <a:t>CCiF</a:t>
            </a:r>
            <a:br>
              <a:rPr lang="pt-BR" sz="2800" b="1" dirty="0">
                <a:solidFill>
                  <a:srgbClr val="5A8497"/>
                </a:solidFill>
                <a:latin typeface="Arial Narrow" panose="020B0606020202030204" pitchFamily="34" charset="0"/>
              </a:rPr>
            </a:br>
            <a:r>
              <a:rPr lang="pt-BR" sz="2800" b="1" dirty="0">
                <a:solidFill>
                  <a:schemeClr val="bg2">
                    <a:lumMod val="75000"/>
                  </a:schemeClr>
                </a:solidFill>
                <a:latin typeface="Arial Narrow" panose="020B0606020202030204" pitchFamily="34" charset="0"/>
              </a:rPr>
              <a:t>Interação com o SIMPLES</a:t>
            </a:r>
          </a:p>
        </p:txBody>
      </p:sp>
      <p:sp>
        <p:nvSpPr>
          <p:cNvPr id="6" name="Espaço Reservado para Número de Slide 1"/>
          <p:cNvSpPr>
            <a:spLocks noGrp="1"/>
          </p:cNvSpPr>
          <p:nvPr>
            <p:ph type="sldNum" sz="quarter" idx="12"/>
          </p:nvPr>
        </p:nvSpPr>
        <p:spPr>
          <a:xfrm>
            <a:off x="8390655" y="290309"/>
            <a:ext cx="595398" cy="365125"/>
          </a:xfrm>
        </p:spPr>
        <p:txBody>
          <a:bodyPr/>
          <a:lstStyle/>
          <a:p>
            <a:fld id="{EE379466-5400-45BA-8A79-9355AFA9383D}" type="slidenum">
              <a:rPr lang="pt-BR" smtClean="0"/>
              <a:t>48</a:t>
            </a:fld>
            <a:endParaRPr lang="pt-BR" dirty="0"/>
          </a:p>
        </p:txBody>
      </p:sp>
    </p:spTree>
    <p:extLst>
      <p:ext uri="{BB962C8B-B14F-4D97-AF65-F5344CB8AC3E}">
        <p14:creationId xmlns:p14="http://schemas.microsoft.com/office/powerpoint/2010/main" val="1609328431"/>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m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322424" y="0"/>
            <a:ext cx="821576" cy="6858000"/>
          </a:xfrm>
          <a:prstGeom prst="rect">
            <a:avLst/>
          </a:prstGeom>
        </p:spPr>
      </p:pic>
      <p:sp>
        <p:nvSpPr>
          <p:cNvPr id="3" name="CaixaDeTexto 2"/>
          <p:cNvSpPr txBox="1"/>
          <p:nvPr/>
        </p:nvSpPr>
        <p:spPr>
          <a:xfrm>
            <a:off x="395288" y="1484313"/>
            <a:ext cx="7844790" cy="4154984"/>
          </a:xfrm>
          <a:prstGeom prst="rect">
            <a:avLst/>
          </a:prstGeom>
          <a:noFill/>
        </p:spPr>
        <p:txBody>
          <a:bodyPr wrap="square" rtlCol="0">
            <a:spAutoFit/>
          </a:bodyPr>
          <a:lstStyle/>
          <a:p>
            <a:pPr marL="285750" lvl="0" indent="-285750">
              <a:spcBef>
                <a:spcPts val="1800"/>
              </a:spcBef>
              <a:buFont typeface="Wingdings" panose="05000000000000000000" pitchFamily="2" charset="2"/>
              <a:buChar char="§"/>
              <a:defRPr/>
            </a:pPr>
            <a:r>
              <a:rPr lang="pt-BR" sz="2800" kern="0" dirty="0">
                <a:solidFill>
                  <a:prstClr val="black">
                    <a:lumMod val="85000"/>
                    <a:lumOff val="15000"/>
                  </a:prstClr>
                </a:solidFill>
              </a:rPr>
              <a:t>O </a:t>
            </a:r>
            <a:r>
              <a:rPr lang="pt-BR" sz="2800" kern="0" dirty="0" err="1">
                <a:solidFill>
                  <a:prstClr val="black">
                    <a:lumMod val="85000"/>
                    <a:lumOff val="15000"/>
                  </a:prstClr>
                </a:solidFill>
              </a:rPr>
              <a:t>CCiF</a:t>
            </a:r>
            <a:r>
              <a:rPr lang="pt-BR" sz="2800" kern="0" dirty="0">
                <a:solidFill>
                  <a:prstClr val="black">
                    <a:lumMod val="85000"/>
                    <a:lumOff val="15000"/>
                  </a:prstClr>
                </a:solidFill>
              </a:rPr>
              <a:t> está avaliando a possibilidade de cobrança do IBS por regime de caixa, na liquidação financeira das operações comerciais</a:t>
            </a:r>
          </a:p>
          <a:p>
            <a:pPr marL="715963" lvl="0" indent="-352425">
              <a:spcBef>
                <a:spcPts val="600"/>
              </a:spcBef>
              <a:buFont typeface="Calibri" panose="020F0502020204030204" pitchFamily="34" charset="0"/>
              <a:buChar char="-"/>
              <a:defRPr/>
            </a:pPr>
            <a:r>
              <a:rPr lang="pt-BR" sz="2600" kern="0" dirty="0">
                <a:solidFill>
                  <a:prstClr val="black">
                    <a:lumMod val="85000"/>
                    <a:lumOff val="15000"/>
                  </a:prstClr>
                </a:solidFill>
              </a:rPr>
              <a:t>Modelo harmoniza fluxos de pagamentos e recebimentos ao pagamento do imposto e viabiliza o ressarcimento automático de créditos acumulados</a:t>
            </a:r>
          </a:p>
          <a:p>
            <a:pPr marL="285750" lvl="0" indent="-285750">
              <a:spcBef>
                <a:spcPts val="1800"/>
              </a:spcBef>
              <a:buFont typeface="Wingdings" panose="05000000000000000000" pitchFamily="2" charset="2"/>
              <a:buChar char="§"/>
              <a:defRPr/>
            </a:pPr>
            <a:r>
              <a:rPr lang="pt-BR" sz="2800" kern="0" dirty="0">
                <a:solidFill>
                  <a:prstClr val="black">
                    <a:lumMod val="85000"/>
                    <a:lumOff val="15000"/>
                  </a:prstClr>
                </a:solidFill>
              </a:rPr>
              <a:t>Também se está avaliando a possibilidade de lançamento de ofício do imposto devido</a:t>
            </a:r>
          </a:p>
        </p:txBody>
      </p:sp>
      <p:sp>
        <p:nvSpPr>
          <p:cNvPr id="5" name="CaixaDeTexto 4"/>
          <p:cNvSpPr txBox="1"/>
          <p:nvPr/>
        </p:nvSpPr>
        <p:spPr>
          <a:xfrm>
            <a:off x="391585" y="114601"/>
            <a:ext cx="7609415" cy="1015663"/>
          </a:xfrm>
          <a:prstGeom prst="rect">
            <a:avLst/>
          </a:prstGeom>
          <a:noFill/>
        </p:spPr>
        <p:txBody>
          <a:bodyPr wrap="square" rtlCol="0">
            <a:spAutoFit/>
          </a:bodyPr>
          <a:lstStyle/>
          <a:p>
            <a:pPr algn="r"/>
            <a:r>
              <a:rPr lang="pt-BR" sz="3200" b="1" dirty="0">
                <a:solidFill>
                  <a:srgbClr val="5A8497"/>
                </a:solidFill>
                <a:latin typeface="Arial Narrow" panose="020B0606020202030204" pitchFamily="34" charset="0"/>
              </a:rPr>
              <a:t>Proposta </a:t>
            </a:r>
            <a:r>
              <a:rPr lang="pt-BR" sz="3200" b="1" dirty="0" err="1">
                <a:solidFill>
                  <a:srgbClr val="5A8497"/>
                </a:solidFill>
                <a:latin typeface="Arial Narrow" panose="020B0606020202030204" pitchFamily="34" charset="0"/>
              </a:rPr>
              <a:t>CCiF</a:t>
            </a:r>
            <a:br>
              <a:rPr lang="pt-BR" sz="2800" b="1" dirty="0">
                <a:solidFill>
                  <a:srgbClr val="5A8497"/>
                </a:solidFill>
                <a:latin typeface="Arial Narrow" panose="020B0606020202030204" pitchFamily="34" charset="0"/>
              </a:rPr>
            </a:br>
            <a:r>
              <a:rPr lang="pt-BR" sz="2800" b="1" dirty="0">
                <a:solidFill>
                  <a:schemeClr val="bg2">
                    <a:lumMod val="75000"/>
                  </a:schemeClr>
                </a:solidFill>
                <a:latin typeface="Arial Narrow" panose="020B0606020202030204" pitchFamily="34" charset="0"/>
              </a:rPr>
              <a:t>Questões em estudo</a:t>
            </a:r>
          </a:p>
        </p:txBody>
      </p:sp>
      <p:sp>
        <p:nvSpPr>
          <p:cNvPr id="6" name="Espaço Reservado para Número de Slide 1"/>
          <p:cNvSpPr>
            <a:spLocks noGrp="1"/>
          </p:cNvSpPr>
          <p:nvPr>
            <p:ph type="sldNum" sz="quarter" idx="12"/>
          </p:nvPr>
        </p:nvSpPr>
        <p:spPr>
          <a:xfrm>
            <a:off x="8390655" y="290309"/>
            <a:ext cx="595398" cy="365125"/>
          </a:xfrm>
        </p:spPr>
        <p:txBody>
          <a:bodyPr/>
          <a:lstStyle/>
          <a:p>
            <a:fld id="{EE379466-5400-45BA-8A79-9355AFA9383D}" type="slidenum">
              <a:rPr lang="pt-BR" smtClean="0"/>
              <a:t>49</a:t>
            </a:fld>
            <a:endParaRPr lang="pt-BR" dirty="0"/>
          </a:p>
        </p:txBody>
      </p:sp>
    </p:spTree>
    <p:extLst>
      <p:ext uri="{BB962C8B-B14F-4D97-AF65-F5344CB8AC3E}">
        <p14:creationId xmlns:p14="http://schemas.microsoft.com/office/powerpoint/2010/main" val="321926488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m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322424" y="0"/>
            <a:ext cx="821576" cy="6858000"/>
          </a:xfrm>
          <a:prstGeom prst="rect">
            <a:avLst/>
          </a:prstGeom>
        </p:spPr>
      </p:pic>
      <p:sp>
        <p:nvSpPr>
          <p:cNvPr id="3" name="CaixaDeTexto 2"/>
          <p:cNvSpPr txBox="1"/>
          <p:nvPr/>
        </p:nvSpPr>
        <p:spPr>
          <a:xfrm>
            <a:off x="430421" y="1534148"/>
            <a:ext cx="7767119" cy="5293757"/>
          </a:xfrm>
          <a:prstGeom prst="rect">
            <a:avLst/>
          </a:prstGeom>
          <a:noFill/>
        </p:spPr>
        <p:txBody>
          <a:bodyPr wrap="square" rtlCol="0">
            <a:spAutoFit/>
          </a:bodyPr>
          <a:lstStyle/>
          <a:p>
            <a:pPr marL="285750" lvl="0" indent="-285750">
              <a:spcBef>
                <a:spcPts val="1200"/>
              </a:spcBef>
              <a:buFont typeface="Wingdings" panose="05000000000000000000" pitchFamily="2" charset="2"/>
              <a:buChar char="§"/>
              <a:defRPr/>
            </a:pPr>
            <a:r>
              <a:rPr lang="pt-BR" sz="2200" b="1" kern="0" dirty="0">
                <a:solidFill>
                  <a:schemeClr val="tx1">
                    <a:lumMod val="85000"/>
                    <a:lumOff val="15000"/>
                  </a:schemeClr>
                </a:solidFill>
              </a:rPr>
              <a:t>Contencioso tributário no Brasil é um dos mais elevados (senão o mais elevado) do mundo</a:t>
            </a:r>
          </a:p>
          <a:p>
            <a:pPr marL="630238" lvl="1" indent="-342900">
              <a:spcBef>
                <a:spcPts val="300"/>
              </a:spcBef>
              <a:buFont typeface="Arial" panose="020B0604020202020204" pitchFamily="34" charset="0"/>
              <a:buChar char="•"/>
              <a:defRPr/>
            </a:pPr>
            <a:r>
              <a:rPr lang="pt-BR" sz="2200" kern="0" dirty="0">
                <a:solidFill>
                  <a:prstClr val="black">
                    <a:lumMod val="85000"/>
                    <a:lumOff val="15000"/>
                  </a:prstClr>
                </a:solidFill>
              </a:rPr>
              <a:t>Matérias em litígio tributário alcançam cerca de R$ 4 trilhões</a:t>
            </a:r>
          </a:p>
          <a:p>
            <a:pPr marL="896938" lvl="2" indent="-257175">
              <a:buFont typeface="Calibri" panose="020F0502020204030204" pitchFamily="34" charset="0"/>
              <a:buChar char="-"/>
              <a:defRPr/>
            </a:pPr>
            <a:r>
              <a:rPr lang="pt-BR" sz="2200" kern="0" dirty="0">
                <a:solidFill>
                  <a:prstClr val="black">
                    <a:lumMod val="85000"/>
                    <a:lumOff val="15000"/>
                  </a:prstClr>
                </a:solidFill>
              </a:rPr>
              <a:t>Parte relevante deste valor deve-se a “créditos podres”, que nunca serão recuperados (R$ 1,5 tri a R$ 2 tri)</a:t>
            </a:r>
          </a:p>
          <a:p>
            <a:pPr marL="285750" lvl="0" indent="-285750">
              <a:spcBef>
                <a:spcPts val="900"/>
              </a:spcBef>
              <a:buFont typeface="Wingdings" panose="05000000000000000000" pitchFamily="2" charset="2"/>
              <a:buChar char="§"/>
              <a:defRPr/>
            </a:pPr>
            <a:r>
              <a:rPr lang="pt-BR" sz="2200" b="1" kern="0" dirty="0">
                <a:solidFill>
                  <a:schemeClr val="tx1">
                    <a:lumMod val="85000"/>
                    <a:lumOff val="15000"/>
                  </a:schemeClr>
                </a:solidFill>
              </a:rPr>
              <a:t>Consequências do elevado grau de litígio</a:t>
            </a:r>
          </a:p>
          <a:p>
            <a:pPr marL="630238" lvl="1" indent="-342900">
              <a:spcBef>
                <a:spcPts val="300"/>
              </a:spcBef>
              <a:buFont typeface="Arial" panose="020B0604020202020204" pitchFamily="34" charset="0"/>
              <a:buChar char="•"/>
              <a:defRPr/>
            </a:pPr>
            <a:r>
              <a:rPr lang="pt-BR" sz="2200" kern="0" dirty="0">
                <a:solidFill>
                  <a:prstClr val="black">
                    <a:lumMod val="85000"/>
                    <a:lumOff val="15000"/>
                  </a:prstClr>
                </a:solidFill>
              </a:rPr>
              <a:t>Custo para as empresas e o fisco</a:t>
            </a:r>
          </a:p>
          <a:p>
            <a:pPr marL="630238" lvl="1" indent="-342900">
              <a:spcBef>
                <a:spcPts val="300"/>
              </a:spcBef>
              <a:buFont typeface="Arial" panose="020B0604020202020204" pitchFamily="34" charset="0"/>
              <a:buChar char="•"/>
              <a:defRPr/>
            </a:pPr>
            <a:r>
              <a:rPr lang="pt-BR" sz="2200" kern="0" dirty="0">
                <a:solidFill>
                  <a:prstClr val="black">
                    <a:lumMod val="85000"/>
                    <a:lumOff val="15000"/>
                  </a:prstClr>
                </a:solidFill>
              </a:rPr>
              <a:t>Insegurança jurídica</a:t>
            </a:r>
          </a:p>
          <a:p>
            <a:pPr marL="285750" lvl="0" indent="-285750">
              <a:spcBef>
                <a:spcPts val="900"/>
              </a:spcBef>
              <a:buFont typeface="Wingdings" panose="05000000000000000000" pitchFamily="2" charset="2"/>
              <a:buChar char="§"/>
              <a:defRPr/>
            </a:pPr>
            <a:r>
              <a:rPr lang="pt-BR" sz="2200" b="1" kern="0" dirty="0">
                <a:solidFill>
                  <a:schemeClr val="tx1">
                    <a:lumMod val="85000"/>
                    <a:lumOff val="15000"/>
                  </a:schemeClr>
                </a:solidFill>
              </a:rPr>
              <a:t>Há vários motivos para o algo grau de litígio tributário no país</a:t>
            </a:r>
          </a:p>
          <a:p>
            <a:pPr marL="630238" lvl="1" indent="-342900">
              <a:spcBef>
                <a:spcPts val="300"/>
              </a:spcBef>
              <a:buFont typeface="Arial" panose="020B0604020202020204" pitchFamily="34" charset="0"/>
              <a:buChar char="•"/>
              <a:defRPr/>
            </a:pPr>
            <a:r>
              <a:rPr lang="pt-BR" sz="2200" kern="0" dirty="0">
                <a:solidFill>
                  <a:schemeClr val="tx1">
                    <a:lumMod val="85000"/>
                    <a:lumOff val="15000"/>
                  </a:schemeClr>
                </a:solidFill>
              </a:rPr>
              <a:t>Complexidade da legislação tributária</a:t>
            </a:r>
          </a:p>
          <a:p>
            <a:pPr marL="630238" lvl="1" indent="-342900">
              <a:spcBef>
                <a:spcPts val="300"/>
              </a:spcBef>
              <a:buFont typeface="Arial" panose="020B0604020202020204" pitchFamily="34" charset="0"/>
              <a:buChar char="•"/>
              <a:defRPr/>
            </a:pPr>
            <a:r>
              <a:rPr lang="pt-BR" sz="2200" kern="0" dirty="0">
                <a:solidFill>
                  <a:schemeClr val="tx1">
                    <a:lumMod val="85000"/>
                    <a:lumOff val="15000"/>
                  </a:schemeClr>
                </a:solidFill>
              </a:rPr>
              <a:t>Excessiva constitucionalização de matérias tributárias</a:t>
            </a:r>
          </a:p>
          <a:p>
            <a:pPr marL="630238" lvl="1" indent="-342900">
              <a:spcBef>
                <a:spcPts val="300"/>
              </a:spcBef>
              <a:buFont typeface="Arial" panose="020B0604020202020204" pitchFamily="34" charset="0"/>
              <a:buChar char="•"/>
              <a:defRPr/>
            </a:pPr>
            <a:r>
              <a:rPr lang="pt-BR" sz="2200" kern="0" dirty="0">
                <a:solidFill>
                  <a:schemeClr val="tx1">
                    <a:lumMod val="85000"/>
                    <a:lumOff val="15000"/>
                  </a:schemeClr>
                </a:solidFill>
              </a:rPr>
              <a:t>Deficiências do processo administrativo tributário</a:t>
            </a:r>
          </a:p>
          <a:p>
            <a:pPr marL="896938" lvl="2" indent="-257175">
              <a:buFont typeface="Calibri" panose="020F0502020204030204" pitchFamily="34" charset="0"/>
              <a:buChar char="-"/>
              <a:defRPr/>
            </a:pPr>
            <a:r>
              <a:rPr lang="pt-BR" sz="2200" kern="0" dirty="0">
                <a:solidFill>
                  <a:prstClr val="black">
                    <a:lumMod val="85000"/>
                    <a:lumOff val="15000"/>
                  </a:prstClr>
                </a:solidFill>
              </a:rPr>
              <a:t>Processo ineficaz de solução de conflitos e de processamento de diferenças de interpretação</a:t>
            </a:r>
            <a:endParaRPr lang="pt-BR" sz="2200" kern="0" dirty="0">
              <a:solidFill>
                <a:schemeClr val="tx1">
                  <a:lumMod val="85000"/>
                  <a:lumOff val="15000"/>
                </a:schemeClr>
              </a:solidFill>
            </a:endParaRPr>
          </a:p>
        </p:txBody>
      </p:sp>
      <p:sp>
        <p:nvSpPr>
          <p:cNvPr id="5" name="CaixaDeTexto 4"/>
          <p:cNvSpPr txBox="1"/>
          <p:nvPr/>
        </p:nvSpPr>
        <p:spPr>
          <a:xfrm>
            <a:off x="391585" y="158144"/>
            <a:ext cx="7609415" cy="1015663"/>
          </a:xfrm>
          <a:prstGeom prst="rect">
            <a:avLst/>
          </a:prstGeom>
          <a:noFill/>
        </p:spPr>
        <p:txBody>
          <a:bodyPr wrap="square" rtlCol="0">
            <a:spAutoFit/>
          </a:bodyPr>
          <a:lstStyle/>
          <a:p>
            <a:pPr algn="r"/>
            <a:r>
              <a:rPr lang="pt-BR" sz="3200" b="1" dirty="0">
                <a:solidFill>
                  <a:srgbClr val="5A8497"/>
                </a:solidFill>
                <a:latin typeface="Arial Narrow" panose="020B0606020202030204" pitchFamily="34" charset="0"/>
              </a:rPr>
              <a:t>Litigiosidade</a:t>
            </a:r>
            <a:br>
              <a:rPr lang="pt-BR" sz="2800" b="1" dirty="0">
                <a:solidFill>
                  <a:srgbClr val="5A8497"/>
                </a:solidFill>
                <a:latin typeface="Arial Narrow" panose="020B0606020202030204" pitchFamily="34" charset="0"/>
              </a:rPr>
            </a:br>
            <a:r>
              <a:rPr lang="pt-BR" sz="2800" b="1" dirty="0">
                <a:solidFill>
                  <a:schemeClr val="bg2">
                    <a:lumMod val="75000"/>
                  </a:schemeClr>
                </a:solidFill>
                <a:latin typeface="Arial Narrow" panose="020B0606020202030204" pitchFamily="34" charset="0"/>
              </a:rPr>
              <a:t>Problemas no Brasil</a:t>
            </a:r>
          </a:p>
        </p:txBody>
      </p:sp>
      <p:sp>
        <p:nvSpPr>
          <p:cNvPr id="2" name="Espaço Reservado para Número de Slide 1"/>
          <p:cNvSpPr>
            <a:spLocks noGrp="1"/>
          </p:cNvSpPr>
          <p:nvPr>
            <p:ph type="sldNum" sz="quarter" idx="12"/>
          </p:nvPr>
        </p:nvSpPr>
        <p:spPr/>
        <p:txBody>
          <a:bodyPr/>
          <a:lstStyle/>
          <a:p>
            <a:fld id="{EE379466-5400-45BA-8A79-9355AFA9383D}" type="slidenum">
              <a:rPr lang="pt-BR" smtClean="0"/>
              <a:t>5</a:t>
            </a:fld>
            <a:endParaRPr lang="pt-BR" dirty="0"/>
          </a:p>
        </p:txBody>
      </p:sp>
    </p:spTree>
    <p:extLst>
      <p:ext uri="{BB962C8B-B14F-4D97-AF65-F5344CB8AC3E}">
        <p14:creationId xmlns:p14="http://schemas.microsoft.com/office/powerpoint/2010/main" val="168135551"/>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m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322424" y="0"/>
            <a:ext cx="821576" cy="6858000"/>
          </a:xfrm>
          <a:prstGeom prst="rect">
            <a:avLst/>
          </a:prstGeom>
        </p:spPr>
      </p:pic>
      <p:sp>
        <p:nvSpPr>
          <p:cNvPr id="3" name="CaixaDeTexto 2"/>
          <p:cNvSpPr txBox="1"/>
          <p:nvPr/>
        </p:nvSpPr>
        <p:spPr>
          <a:xfrm>
            <a:off x="395288" y="1484313"/>
            <a:ext cx="7844790" cy="5093702"/>
          </a:xfrm>
          <a:prstGeom prst="rect">
            <a:avLst/>
          </a:prstGeom>
          <a:noFill/>
        </p:spPr>
        <p:txBody>
          <a:bodyPr wrap="square" rtlCol="0">
            <a:spAutoFit/>
          </a:bodyPr>
          <a:lstStyle/>
          <a:p>
            <a:pPr marL="285750" lvl="0" indent="-285750">
              <a:spcBef>
                <a:spcPts val="1800"/>
              </a:spcBef>
              <a:buFont typeface="Wingdings" panose="05000000000000000000" pitchFamily="2" charset="2"/>
              <a:buChar char="§"/>
              <a:defRPr/>
            </a:pPr>
            <a:r>
              <a:rPr lang="pt-BR" sz="2800" kern="0" dirty="0">
                <a:solidFill>
                  <a:prstClr val="black">
                    <a:lumMod val="85000"/>
                    <a:lumOff val="15000"/>
                  </a:prstClr>
                </a:solidFill>
              </a:rPr>
              <a:t>Proposta do </a:t>
            </a:r>
            <a:r>
              <a:rPr lang="pt-BR" sz="2800" kern="0" dirty="0" err="1">
                <a:solidFill>
                  <a:prstClr val="black">
                    <a:lumMod val="85000"/>
                    <a:lumOff val="15000"/>
                  </a:prstClr>
                </a:solidFill>
              </a:rPr>
              <a:t>CCiF</a:t>
            </a:r>
            <a:r>
              <a:rPr lang="pt-BR" sz="2800" kern="0" dirty="0">
                <a:solidFill>
                  <a:prstClr val="black">
                    <a:lumMod val="85000"/>
                    <a:lumOff val="15000"/>
                  </a:prstClr>
                </a:solidFill>
              </a:rPr>
              <a:t> não é um modelo fechado, mas uma contribuição para o debate sobre a reforma tributária</a:t>
            </a:r>
          </a:p>
          <a:p>
            <a:pPr marL="285750" lvl="0" indent="-285750">
              <a:spcBef>
                <a:spcPts val="1800"/>
              </a:spcBef>
              <a:buFont typeface="Wingdings" panose="05000000000000000000" pitchFamily="2" charset="2"/>
              <a:buChar char="§"/>
              <a:defRPr/>
            </a:pPr>
            <a:r>
              <a:rPr lang="pt-BR" sz="2800" kern="0" dirty="0">
                <a:solidFill>
                  <a:prstClr val="black">
                    <a:lumMod val="85000"/>
                    <a:lumOff val="15000"/>
                  </a:prstClr>
                </a:solidFill>
              </a:rPr>
              <a:t>Benefícios da mudança proposta</a:t>
            </a:r>
          </a:p>
          <a:p>
            <a:pPr marL="715963" lvl="0" indent="-352425">
              <a:spcBef>
                <a:spcPts val="600"/>
              </a:spcBef>
              <a:buFont typeface="Calibri" panose="020F0502020204030204" pitchFamily="34" charset="0"/>
              <a:buChar char="-"/>
              <a:defRPr/>
            </a:pPr>
            <a:r>
              <a:rPr lang="pt-BR" sz="2600" kern="0" dirty="0">
                <a:solidFill>
                  <a:prstClr val="black">
                    <a:lumMod val="85000"/>
                    <a:lumOff val="15000"/>
                  </a:prstClr>
                </a:solidFill>
              </a:rPr>
              <a:t>Melhoria significativa do ambiente de negócios (redução do custo de </a:t>
            </a:r>
            <a:r>
              <a:rPr lang="pt-BR" sz="2600" i="1" kern="0" dirty="0" err="1">
                <a:solidFill>
                  <a:prstClr val="black">
                    <a:lumMod val="85000"/>
                    <a:lumOff val="15000"/>
                  </a:prstClr>
                </a:solidFill>
              </a:rPr>
              <a:t>compliance</a:t>
            </a:r>
            <a:r>
              <a:rPr lang="pt-BR" sz="2600" kern="0" dirty="0">
                <a:solidFill>
                  <a:prstClr val="black">
                    <a:lumMod val="85000"/>
                    <a:lumOff val="15000"/>
                  </a:prstClr>
                </a:solidFill>
              </a:rPr>
              <a:t> e do contencioso)</a:t>
            </a:r>
          </a:p>
          <a:p>
            <a:pPr marL="715963" lvl="0" indent="-352425">
              <a:spcBef>
                <a:spcPts val="600"/>
              </a:spcBef>
              <a:buFont typeface="Calibri" panose="020F0502020204030204" pitchFamily="34" charset="0"/>
              <a:buChar char="-"/>
              <a:defRPr/>
            </a:pPr>
            <a:r>
              <a:rPr lang="pt-BR" sz="2600" kern="0" dirty="0">
                <a:solidFill>
                  <a:prstClr val="black">
                    <a:lumMod val="85000"/>
                    <a:lumOff val="15000"/>
                  </a:prstClr>
                </a:solidFill>
              </a:rPr>
              <a:t>Aumento relevante da produtividade e do PIB potencial</a:t>
            </a:r>
          </a:p>
          <a:p>
            <a:pPr marL="715963" lvl="0" indent="-352425">
              <a:spcBef>
                <a:spcPts val="600"/>
              </a:spcBef>
              <a:buFont typeface="Calibri" panose="020F0502020204030204" pitchFamily="34" charset="0"/>
              <a:buChar char="-"/>
              <a:defRPr/>
            </a:pPr>
            <a:r>
              <a:rPr lang="pt-BR" sz="2600" kern="0" dirty="0">
                <a:solidFill>
                  <a:prstClr val="black">
                    <a:lumMod val="85000"/>
                    <a:lumOff val="15000"/>
                  </a:prstClr>
                </a:solidFill>
              </a:rPr>
              <a:t>Aumento do investimento</a:t>
            </a:r>
          </a:p>
          <a:p>
            <a:pPr marL="1173163" lvl="1" indent="-352425">
              <a:spcBef>
                <a:spcPts val="300"/>
              </a:spcBef>
              <a:buFont typeface="Calibri" panose="020F0502020204030204" pitchFamily="34" charset="0"/>
              <a:buChar char="-"/>
              <a:defRPr/>
            </a:pPr>
            <a:r>
              <a:rPr lang="pt-BR" sz="2400" kern="0" dirty="0">
                <a:solidFill>
                  <a:prstClr val="black">
                    <a:lumMod val="85000"/>
                    <a:lumOff val="15000"/>
                  </a:prstClr>
                </a:solidFill>
              </a:rPr>
              <a:t>Redução do custo</a:t>
            </a:r>
          </a:p>
          <a:p>
            <a:pPr marL="1173163" lvl="1" indent="-352425">
              <a:spcBef>
                <a:spcPts val="300"/>
              </a:spcBef>
              <a:buFont typeface="Calibri" panose="020F0502020204030204" pitchFamily="34" charset="0"/>
              <a:buChar char="-"/>
              <a:defRPr/>
            </a:pPr>
            <a:r>
              <a:rPr lang="pt-BR" sz="2400" kern="0" dirty="0">
                <a:solidFill>
                  <a:prstClr val="black">
                    <a:lumMod val="85000"/>
                    <a:lumOff val="15000"/>
                  </a:prstClr>
                </a:solidFill>
              </a:rPr>
              <a:t>Redução da insegurança jurídica</a:t>
            </a:r>
            <a:endParaRPr lang="pt-BR" sz="2600" kern="0" dirty="0">
              <a:solidFill>
                <a:prstClr val="black">
                  <a:lumMod val="85000"/>
                  <a:lumOff val="15000"/>
                </a:prstClr>
              </a:solidFill>
            </a:endParaRPr>
          </a:p>
        </p:txBody>
      </p:sp>
      <p:sp>
        <p:nvSpPr>
          <p:cNvPr id="5" name="CaixaDeTexto 4"/>
          <p:cNvSpPr txBox="1"/>
          <p:nvPr/>
        </p:nvSpPr>
        <p:spPr>
          <a:xfrm>
            <a:off x="391585" y="114601"/>
            <a:ext cx="7609415" cy="1015663"/>
          </a:xfrm>
          <a:prstGeom prst="rect">
            <a:avLst/>
          </a:prstGeom>
          <a:noFill/>
        </p:spPr>
        <p:txBody>
          <a:bodyPr wrap="square" rtlCol="0">
            <a:spAutoFit/>
          </a:bodyPr>
          <a:lstStyle/>
          <a:p>
            <a:pPr algn="r"/>
            <a:r>
              <a:rPr lang="pt-BR" sz="3200" b="1" dirty="0">
                <a:solidFill>
                  <a:srgbClr val="5A8497"/>
                </a:solidFill>
                <a:latin typeface="Arial Narrow" panose="020B0606020202030204" pitchFamily="34" charset="0"/>
              </a:rPr>
              <a:t>Proposta </a:t>
            </a:r>
            <a:r>
              <a:rPr lang="pt-BR" sz="3200" b="1" dirty="0" err="1">
                <a:solidFill>
                  <a:srgbClr val="5A8497"/>
                </a:solidFill>
                <a:latin typeface="Arial Narrow" panose="020B0606020202030204" pitchFamily="34" charset="0"/>
              </a:rPr>
              <a:t>CCiF</a:t>
            </a:r>
            <a:br>
              <a:rPr lang="pt-BR" sz="2800" b="1" dirty="0">
                <a:solidFill>
                  <a:srgbClr val="5A8497"/>
                </a:solidFill>
                <a:latin typeface="Arial Narrow" panose="020B0606020202030204" pitchFamily="34" charset="0"/>
              </a:rPr>
            </a:br>
            <a:r>
              <a:rPr lang="pt-BR" sz="2800" b="1" dirty="0">
                <a:solidFill>
                  <a:schemeClr val="bg2">
                    <a:lumMod val="75000"/>
                  </a:schemeClr>
                </a:solidFill>
                <a:latin typeface="Arial Narrow" panose="020B0606020202030204" pitchFamily="34" charset="0"/>
              </a:rPr>
              <a:t>Comentários finais</a:t>
            </a:r>
          </a:p>
        </p:txBody>
      </p:sp>
      <p:sp>
        <p:nvSpPr>
          <p:cNvPr id="6" name="Espaço Reservado para Número de Slide 1"/>
          <p:cNvSpPr>
            <a:spLocks noGrp="1"/>
          </p:cNvSpPr>
          <p:nvPr>
            <p:ph type="sldNum" sz="quarter" idx="12"/>
          </p:nvPr>
        </p:nvSpPr>
        <p:spPr>
          <a:xfrm>
            <a:off x="8390655" y="290309"/>
            <a:ext cx="595398" cy="365125"/>
          </a:xfrm>
        </p:spPr>
        <p:txBody>
          <a:bodyPr/>
          <a:lstStyle/>
          <a:p>
            <a:fld id="{EE379466-5400-45BA-8A79-9355AFA9383D}" type="slidenum">
              <a:rPr lang="pt-BR" smtClean="0"/>
              <a:t>50</a:t>
            </a:fld>
            <a:endParaRPr lang="pt-BR" dirty="0"/>
          </a:p>
        </p:txBody>
      </p:sp>
    </p:spTree>
    <p:extLst>
      <p:ext uri="{BB962C8B-B14F-4D97-AF65-F5344CB8AC3E}">
        <p14:creationId xmlns:p14="http://schemas.microsoft.com/office/powerpoint/2010/main" val="288100011"/>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m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161"/>
            <a:ext cx="9144000" cy="6853678"/>
          </a:xfrm>
          <a:prstGeom prst="rect">
            <a:avLst/>
          </a:prstGeom>
        </p:spPr>
      </p:pic>
      <p:pic>
        <p:nvPicPr>
          <p:cNvPr id="5" name="Imagem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873924" y="466090"/>
            <a:ext cx="2912883" cy="620626"/>
          </a:xfrm>
          <a:prstGeom prst="rect">
            <a:avLst/>
          </a:prstGeom>
        </p:spPr>
      </p:pic>
      <p:sp>
        <p:nvSpPr>
          <p:cNvPr id="6" name="CaixaDeTexto 5"/>
          <p:cNvSpPr txBox="1"/>
          <p:nvPr/>
        </p:nvSpPr>
        <p:spPr>
          <a:xfrm>
            <a:off x="4802657" y="2457990"/>
            <a:ext cx="4029959" cy="1077218"/>
          </a:xfrm>
          <a:prstGeom prst="rect">
            <a:avLst/>
          </a:prstGeom>
          <a:noFill/>
        </p:spPr>
        <p:txBody>
          <a:bodyPr wrap="square" rtlCol="0">
            <a:spAutoFit/>
          </a:bodyPr>
          <a:lstStyle/>
          <a:p>
            <a:r>
              <a:rPr lang="pt-BR" sz="3200" b="1" dirty="0">
                <a:solidFill>
                  <a:srgbClr val="5A8497"/>
                </a:solidFill>
                <a:latin typeface="Arial Narrow" panose="020B0606020202030204" pitchFamily="34" charset="0"/>
              </a:rPr>
              <a:t>Disfunções do Sistema Tributário Brasileiro</a:t>
            </a:r>
          </a:p>
        </p:txBody>
      </p:sp>
      <p:sp>
        <p:nvSpPr>
          <p:cNvPr id="7" name="CaixaDeTexto 6"/>
          <p:cNvSpPr txBox="1"/>
          <p:nvPr/>
        </p:nvSpPr>
        <p:spPr>
          <a:xfrm>
            <a:off x="4794110" y="5203855"/>
            <a:ext cx="4029959" cy="1077218"/>
          </a:xfrm>
          <a:prstGeom prst="rect">
            <a:avLst/>
          </a:prstGeom>
          <a:noFill/>
        </p:spPr>
        <p:txBody>
          <a:bodyPr wrap="square" rtlCol="0">
            <a:spAutoFit/>
          </a:bodyPr>
          <a:lstStyle/>
          <a:p>
            <a:endParaRPr lang="pt-BR" sz="1600" b="1" dirty="0">
              <a:solidFill>
                <a:srgbClr val="5A8497"/>
              </a:solidFill>
              <a:latin typeface="Arial Narrow" panose="020B0606020202030204" pitchFamily="34" charset="0"/>
            </a:endParaRPr>
          </a:p>
          <a:p>
            <a:endParaRPr lang="pt-BR" sz="1600" b="1" dirty="0">
              <a:solidFill>
                <a:srgbClr val="5A8497"/>
              </a:solidFill>
              <a:latin typeface="Arial Narrow" panose="020B0606020202030204" pitchFamily="34" charset="0"/>
            </a:endParaRPr>
          </a:p>
          <a:p>
            <a:endParaRPr lang="pt-BR" sz="1600" b="1" dirty="0">
              <a:solidFill>
                <a:srgbClr val="5A8497"/>
              </a:solidFill>
              <a:latin typeface="Arial Narrow" panose="020B0606020202030204" pitchFamily="34" charset="0"/>
            </a:endParaRPr>
          </a:p>
          <a:p>
            <a:endParaRPr lang="pt-BR" sz="1600" b="1" dirty="0">
              <a:solidFill>
                <a:srgbClr val="5A8497"/>
              </a:solidFill>
              <a:latin typeface="Arial Narrow" panose="020B0606020202030204" pitchFamily="34" charset="0"/>
            </a:endParaRPr>
          </a:p>
        </p:txBody>
      </p:sp>
      <p:sp>
        <p:nvSpPr>
          <p:cNvPr id="8" name="CaixaDeTexto 7"/>
          <p:cNvSpPr txBox="1"/>
          <p:nvPr/>
        </p:nvSpPr>
        <p:spPr>
          <a:xfrm>
            <a:off x="4802657" y="4719003"/>
            <a:ext cx="4029959" cy="2062103"/>
          </a:xfrm>
          <a:prstGeom prst="rect">
            <a:avLst/>
          </a:prstGeom>
          <a:noFill/>
        </p:spPr>
        <p:txBody>
          <a:bodyPr wrap="square" rtlCol="0">
            <a:spAutoFit/>
          </a:bodyPr>
          <a:lstStyle/>
          <a:p>
            <a:pPr>
              <a:spcBef>
                <a:spcPts val="600"/>
              </a:spcBef>
            </a:pPr>
            <a:r>
              <a:rPr lang="pt-BR" b="1" dirty="0">
                <a:solidFill>
                  <a:srgbClr val="5A8497"/>
                </a:solidFill>
                <a:latin typeface="Arial Narrow" panose="020B0606020202030204" pitchFamily="34" charset="0"/>
              </a:rPr>
              <a:t>Apresentação para a Comissão de Assuntos Econômicos do Senado Federal</a:t>
            </a:r>
          </a:p>
          <a:p>
            <a:pPr>
              <a:spcBef>
                <a:spcPts val="600"/>
              </a:spcBef>
            </a:pPr>
            <a:endParaRPr lang="pt-BR" dirty="0">
              <a:solidFill>
                <a:srgbClr val="5A8497"/>
              </a:solidFill>
              <a:latin typeface="Arial Narrow" panose="020B0606020202030204" pitchFamily="34" charset="0"/>
            </a:endParaRPr>
          </a:p>
          <a:p>
            <a:pPr>
              <a:spcBef>
                <a:spcPts val="600"/>
              </a:spcBef>
            </a:pPr>
            <a:r>
              <a:rPr lang="pt-BR" dirty="0">
                <a:solidFill>
                  <a:srgbClr val="5A8497"/>
                </a:solidFill>
                <a:latin typeface="Arial Narrow" panose="020B0606020202030204" pitchFamily="34" charset="0"/>
              </a:rPr>
              <a:t>Bernard Appy</a:t>
            </a:r>
          </a:p>
          <a:p>
            <a:pPr>
              <a:spcBef>
                <a:spcPts val="600"/>
              </a:spcBef>
            </a:pPr>
            <a:endParaRPr lang="pt-BR" dirty="0">
              <a:solidFill>
                <a:srgbClr val="5A8497"/>
              </a:solidFill>
              <a:latin typeface="Arial Narrow" panose="020B0606020202030204" pitchFamily="34" charset="0"/>
            </a:endParaRPr>
          </a:p>
          <a:p>
            <a:pPr>
              <a:spcBef>
                <a:spcPts val="600"/>
              </a:spcBef>
            </a:pPr>
            <a:r>
              <a:rPr lang="pt-BR" dirty="0">
                <a:solidFill>
                  <a:srgbClr val="5A8497"/>
                </a:solidFill>
                <a:latin typeface="Arial Narrow" panose="020B0606020202030204" pitchFamily="34" charset="0"/>
              </a:rPr>
              <a:t>Maio de 2017</a:t>
            </a:r>
            <a:endParaRPr lang="pt-BR" sz="2000" b="1" dirty="0">
              <a:solidFill>
                <a:srgbClr val="5A8497"/>
              </a:solidFill>
              <a:latin typeface="Arial Narrow" panose="020B0606020202030204" pitchFamily="34" charset="0"/>
            </a:endParaRPr>
          </a:p>
        </p:txBody>
      </p:sp>
    </p:spTree>
    <p:extLst>
      <p:ext uri="{BB962C8B-B14F-4D97-AF65-F5344CB8AC3E}">
        <p14:creationId xmlns:p14="http://schemas.microsoft.com/office/powerpoint/2010/main" val="206378078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m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322424" y="0"/>
            <a:ext cx="821576" cy="6858000"/>
          </a:xfrm>
          <a:prstGeom prst="rect">
            <a:avLst/>
          </a:prstGeom>
        </p:spPr>
      </p:pic>
      <p:sp>
        <p:nvSpPr>
          <p:cNvPr id="5" name="CaixaDeTexto 4"/>
          <p:cNvSpPr txBox="1"/>
          <p:nvPr/>
        </p:nvSpPr>
        <p:spPr>
          <a:xfrm>
            <a:off x="391585" y="158144"/>
            <a:ext cx="7609415" cy="1015663"/>
          </a:xfrm>
          <a:prstGeom prst="rect">
            <a:avLst/>
          </a:prstGeom>
          <a:noFill/>
        </p:spPr>
        <p:txBody>
          <a:bodyPr wrap="square" rtlCol="0">
            <a:spAutoFit/>
          </a:bodyPr>
          <a:lstStyle/>
          <a:p>
            <a:pPr algn="r"/>
            <a:r>
              <a:rPr lang="pt-BR" sz="3200" b="1" dirty="0">
                <a:solidFill>
                  <a:srgbClr val="5A8497"/>
                </a:solidFill>
                <a:latin typeface="Arial Narrow" panose="020B0606020202030204" pitchFamily="34" charset="0"/>
              </a:rPr>
              <a:t>Litigiosidade</a:t>
            </a:r>
            <a:br>
              <a:rPr lang="pt-BR" sz="2800" b="1" dirty="0">
                <a:solidFill>
                  <a:srgbClr val="5A8497"/>
                </a:solidFill>
                <a:latin typeface="Arial Narrow" panose="020B0606020202030204" pitchFamily="34" charset="0"/>
              </a:rPr>
            </a:br>
            <a:r>
              <a:rPr lang="pt-BR" sz="2800" b="1" dirty="0">
                <a:solidFill>
                  <a:schemeClr val="bg2">
                    <a:lumMod val="75000"/>
                  </a:schemeClr>
                </a:solidFill>
                <a:latin typeface="Arial Narrow" panose="020B0606020202030204" pitchFamily="34" charset="0"/>
              </a:rPr>
              <a:t>Estimativa do valor do contencioso</a:t>
            </a:r>
          </a:p>
        </p:txBody>
      </p:sp>
      <p:sp>
        <p:nvSpPr>
          <p:cNvPr id="2" name="Espaço Reservado para Número de Slide 1"/>
          <p:cNvSpPr>
            <a:spLocks noGrp="1"/>
          </p:cNvSpPr>
          <p:nvPr>
            <p:ph type="sldNum" sz="quarter" idx="12"/>
          </p:nvPr>
        </p:nvSpPr>
        <p:spPr/>
        <p:txBody>
          <a:bodyPr/>
          <a:lstStyle/>
          <a:p>
            <a:fld id="{EE379466-5400-45BA-8A79-9355AFA9383D}" type="slidenum">
              <a:rPr lang="pt-BR" smtClean="0"/>
              <a:t>6</a:t>
            </a:fld>
            <a:endParaRPr lang="pt-BR" dirty="0"/>
          </a:p>
        </p:txBody>
      </p:sp>
      <p:pic>
        <p:nvPicPr>
          <p:cNvPr id="6" name="Imagem 5"/>
          <p:cNvPicPr>
            <a:picLocks noChangeAspect="1"/>
          </p:cNvPicPr>
          <p:nvPr/>
        </p:nvPicPr>
        <p:blipFill>
          <a:blip r:embed="rId3"/>
          <a:stretch>
            <a:fillRect/>
          </a:stretch>
        </p:blipFill>
        <p:spPr>
          <a:xfrm>
            <a:off x="474453" y="1694044"/>
            <a:ext cx="7504982" cy="4591336"/>
          </a:xfrm>
          <a:prstGeom prst="rect">
            <a:avLst/>
          </a:prstGeom>
        </p:spPr>
      </p:pic>
    </p:spTree>
    <p:extLst>
      <p:ext uri="{BB962C8B-B14F-4D97-AF65-F5344CB8AC3E}">
        <p14:creationId xmlns:p14="http://schemas.microsoft.com/office/powerpoint/2010/main" val="175500628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m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322424" y="0"/>
            <a:ext cx="821576" cy="6858000"/>
          </a:xfrm>
          <a:prstGeom prst="rect">
            <a:avLst/>
          </a:prstGeom>
        </p:spPr>
      </p:pic>
      <p:sp>
        <p:nvSpPr>
          <p:cNvPr id="3" name="CaixaDeTexto 2"/>
          <p:cNvSpPr txBox="1"/>
          <p:nvPr/>
        </p:nvSpPr>
        <p:spPr>
          <a:xfrm>
            <a:off x="430421" y="1534148"/>
            <a:ext cx="7767119" cy="4539704"/>
          </a:xfrm>
          <a:prstGeom prst="rect">
            <a:avLst/>
          </a:prstGeom>
          <a:noFill/>
        </p:spPr>
        <p:txBody>
          <a:bodyPr wrap="square" rtlCol="0">
            <a:spAutoFit/>
          </a:bodyPr>
          <a:lstStyle/>
          <a:p>
            <a:pPr marL="285750" lvl="0" indent="-285750">
              <a:spcBef>
                <a:spcPts val="1200"/>
              </a:spcBef>
              <a:buFont typeface="Wingdings" panose="05000000000000000000" pitchFamily="2" charset="2"/>
              <a:buChar char="§"/>
              <a:defRPr/>
            </a:pPr>
            <a:r>
              <a:rPr lang="pt-BR" sz="2200" b="1" kern="0" dirty="0">
                <a:solidFill>
                  <a:schemeClr val="tx1">
                    <a:lumMod val="85000"/>
                    <a:lumOff val="15000"/>
                  </a:schemeClr>
                </a:solidFill>
              </a:rPr>
              <a:t>Segundo o Banco Mundial o Brasil é o campeão mundial em tempo despendido no cumprimento de obrigações tributárias</a:t>
            </a:r>
          </a:p>
          <a:p>
            <a:pPr marL="630238" lvl="1" indent="-342900">
              <a:spcBef>
                <a:spcPts val="300"/>
              </a:spcBef>
              <a:buFont typeface="Arial" panose="020B0604020202020204" pitchFamily="34" charset="0"/>
              <a:buChar char="•"/>
              <a:defRPr/>
            </a:pPr>
            <a:r>
              <a:rPr lang="pt-BR" sz="2200" kern="0" dirty="0">
                <a:solidFill>
                  <a:prstClr val="black">
                    <a:lumMod val="85000"/>
                    <a:lumOff val="15000"/>
                  </a:prstClr>
                </a:solidFill>
              </a:rPr>
              <a:t>Brasil: 2038 horas / Bolívia (2º colocado): 1025 horas / Mediana dos países pesquisados: 207 horas</a:t>
            </a:r>
          </a:p>
          <a:p>
            <a:pPr marL="896938" lvl="2" indent="-257175">
              <a:buFont typeface="Calibri" panose="020F0502020204030204" pitchFamily="34" charset="0"/>
              <a:buChar char="-"/>
              <a:defRPr/>
            </a:pPr>
            <a:r>
              <a:rPr lang="pt-BR" sz="2200" kern="0" dirty="0">
                <a:solidFill>
                  <a:prstClr val="black">
                    <a:lumMod val="85000"/>
                    <a:lumOff val="15000"/>
                  </a:prstClr>
                </a:solidFill>
              </a:rPr>
              <a:t>Ainda que metodologia do Banco Mundial seja questionável, resultado indica que há problemas</a:t>
            </a:r>
          </a:p>
          <a:p>
            <a:pPr marL="285750" lvl="0" indent="-285750">
              <a:spcBef>
                <a:spcPts val="900"/>
              </a:spcBef>
              <a:buFont typeface="Wingdings" panose="05000000000000000000" pitchFamily="2" charset="2"/>
              <a:buChar char="§"/>
              <a:defRPr/>
            </a:pPr>
            <a:r>
              <a:rPr lang="pt-BR" sz="2200" b="1" kern="0" dirty="0">
                <a:solidFill>
                  <a:schemeClr val="tx1">
                    <a:lumMod val="85000"/>
                    <a:lumOff val="15000"/>
                  </a:schemeClr>
                </a:solidFill>
              </a:rPr>
              <a:t>Razões para o elevado custo de conformidade</a:t>
            </a:r>
          </a:p>
          <a:p>
            <a:pPr marL="630238" lvl="1" indent="-342900">
              <a:spcBef>
                <a:spcPts val="300"/>
              </a:spcBef>
              <a:buFont typeface="Arial" panose="020B0604020202020204" pitchFamily="34" charset="0"/>
              <a:buChar char="•"/>
              <a:defRPr/>
            </a:pPr>
            <a:r>
              <a:rPr lang="pt-BR" sz="2200" kern="0" dirty="0">
                <a:solidFill>
                  <a:prstClr val="black">
                    <a:lumMod val="85000"/>
                    <a:lumOff val="15000"/>
                  </a:prstClr>
                </a:solidFill>
              </a:rPr>
              <a:t>Complexidade da legislação tributária (p. ex. subst. </a:t>
            </a:r>
            <a:r>
              <a:rPr lang="pt-BR" sz="2200" kern="0" dirty="0" err="1">
                <a:solidFill>
                  <a:prstClr val="black">
                    <a:lumMod val="85000"/>
                    <a:lumOff val="15000"/>
                  </a:prstClr>
                </a:solidFill>
              </a:rPr>
              <a:t>tribut</a:t>
            </a:r>
            <a:r>
              <a:rPr lang="pt-BR" sz="2200" kern="0" dirty="0">
                <a:solidFill>
                  <a:prstClr val="black">
                    <a:lumMod val="85000"/>
                    <a:lumOff val="15000"/>
                  </a:prstClr>
                </a:solidFill>
              </a:rPr>
              <a:t>.)</a:t>
            </a:r>
          </a:p>
          <a:p>
            <a:pPr marL="630238" lvl="1" indent="-342900">
              <a:spcBef>
                <a:spcPts val="300"/>
              </a:spcBef>
              <a:buFont typeface="Arial" panose="020B0604020202020204" pitchFamily="34" charset="0"/>
              <a:buChar char="•"/>
              <a:defRPr/>
            </a:pPr>
            <a:r>
              <a:rPr lang="pt-BR" sz="2200" kern="0" dirty="0">
                <a:solidFill>
                  <a:prstClr val="black">
                    <a:lumMod val="85000"/>
                    <a:lumOff val="15000"/>
                  </a:prstClr>
                </a:solidFill>
              </a:rPr>
              <a:t>Elevada autonomia federativa em matérias tributárias</a:t>
            </a:r>
          </a:p>
          <a:p>
            <a:pPr marL="285750" lvl="0" indent="-285750">
              <a:spcBef>
                <a:spcPts val="900"/>
              </a:spcBef>
              <a:buFont typeface="Wingdings" panose="05000000000000000000" pitchFamily="2" charset="2"/>
              <a:buChar char="§"/>
              <a:defRPr/>
            </a:pPr>
            <a:r>
              <a:rPr lang="pt-BR" sz="2200" b="1" kern="0" dirty="0">
                <a:solidFill>
                  <a:schemeClr val="tx1">
                    <a:lumMod val="85000"/>
                    <a:lumOff val="15000"/>
                  </a:schemeClr>
                </a:solidFill>
              </a:rPr>
              <a:t>Custo para as empresas e o fisco é muito elevado</a:t>
            </a:r>
          </a:p>
          <a:p>
            <a:pPr marL="630238" lvl="1" indent="-342900">
              <a:spcBef>
                <a:spcPts val="300"/>
              </a:spcBef>
              <a:buFont typeface="Arial" panose="020B0604020202020204" pitchFamily="34" charset="0"/>
              <a:buChar char="•"/>
              <a:defRPr/>
            </a:pPr>
            <a:r>
              <a:rPr lang="pt-BR" sz="2200" kern="0" dirty="0">
                <a:solidFill>
                  <a:schemeClr val="tx1">
                    <a:lumMod val="85000"/>
                    <a:lumOff val="15000"/>
                  </a:schemeClr>
                </a:solidFill>
              </a:rPr>
              <a:t>Custo é proporcionalmente maior para empresas de menor porte sujeitas ao regime normal de tributação</a:t>
            </a:r>
          </a:p>
        </p:txBody>
      </p:sp>
      <p:sp>
        <p:nvSpPr>
          <p:cNvPr id="5" name="CaixaDeTexto 4"/>
          <p:cNvSpPr txBox="1"/>
          <p:nvPr/>
        </p:nvSpPr>
        <p:spPr>
          <a:xfrm>
            <a:off x="391585" y="158144"/>
            <a:ext cx="7609415" cy="1015663"/>
          </a:xfrm>
          <a:prstGeom prst="rect">
            <a:avLst/>
          </a:prstGeom>
          <a:noFill/>
        </p:spPr>
        <p:txBody>
          <a:bodyPr wrap="square" rtlCol="0">
            <a:spAutoFit/>
          </a:bodyPr>
          <a:lstStyle/>
          <a:p>
            <a:pPr algn="r"/>
            <a:r>
              <a:rPr lang="pt-BR" sz="3200" b="1" dirty="0">
                <a:solidFill>
                  <a:srgbClr val="5A8497"/>
                </a:solidFill>
                <a:latin typeface="Arial Narrow" panose="020B0606020202030204" pitchFamily="34" charset="0"/>
              </a:rPr>
              <a:t>Custo de conformidade tributária</a:t>
            </a:r>
            <a:br>
              <a:rPr lang="pt-BR" sz="2800" b="1" dirty="0">
                <a:solidFill>
                  <a:srgbClr val="5A8497"/>
                </a:solidFill>
                <a:latin typeface="Arial Narrow" panose="020B0606020202030204" pitchFamily="34" charset="0"/>
              </a:rPr>
            </a:br>
            <a:r>
              <a:rPr lang="pt-BR" sz="2800" b="1" dirty="0">
                <a:solidFill>
                  <a:schemeClr val="bg2">
                    <a:lumMod val="75000"/>
                  </a:schemeClr>
                </a:solidFill>
                <a:latin typeface="Arial Narrow" panose="020B0606020202030204" pitchFamily="34" charset="0"/>
              </a:rPr>
              <a:t>Problemas no Brasil</a:t>
            </a:r>
          </a:p>
        </p:txBody>
      </p:sp>
      <p:sp>
        <p:nvSpPr>
          <p:cNvPr id="2" name="Espaço Reservado para Número de Slide 1"/>
          <p:cNvSpPr>
            <a:spLocks noGrp="1"/>
          </p:cNvSpPr>
          <p:nvPr>
            <p:ph type="sldNum" sz="quarter" idx="12"/>
          </p:nvPr>
        </p:nvSpPr>
        <p:spPr/>
        <p:txBody>
          <a:bodyPr/>
          <a:lstStyle/>
          <a:p>
            <a:fld id="{EE379466-5400-45BA-8A79-9355AFA9383D}" type="slidenum">
              <a:rPr lang="pt-BR" smtClean="0"/>
              <a:t>7</a:t>
            </a:fld>
            <a:endParaRPr lang="pt-BR" dirty="0"/>
          </a:p>
        </p:txBody>
      </p:sp>
    </p:spTree>
    <p:extLst>
      <p:ext uri="{BB962C8B-B14F-4D97-AF65-F5344CB8AC3E}">
        <p14:creationId xmlns:p14="http://schemas.microsoft.com/office/powerpoint/2010/main" val="331147908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m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322424" y="0"/>
            <a:ext cx="821576" cy="6858000"/>
          </a:xfrm>
          <a:prstGeom prst="rect">
            <a:avLst/>
          </a:prstGeom>
        </p:spPr>
      </p:pic>
      <p:sp>
        <p:nvSpPr>
          <p:cNvPr id="5" name="CaixaDeTexto 4"/>
          <p:cNvSpPr txBox="1"/>
          <p:nvPr/>
        </p:nvSpPr>
        <p:spPr>
          <a:xfrm>
            <a:off x="306919" y="2189131"/>
            <a:ext cx="7609415" cy="1446550"/>
          </a:xfrm>
          <a:prstGeom prst="rect">
            <a:avLst/>
          </a:prstGeom>
          <a:noFill/>
        </p:spPr>
        <p:txBody>
          <a:bodyPr wrap="square" rtlCol="0">
            <a:spAutoFit/>
          </a:bodyPr>
          <a:lstStyle/>
          <a:p>
            <a:pPr algn="ctr"/>
            <a:r>
              <a:rPr lang="pt-BR" sz="4400" b="1" dirty="0">
                <a:solidFill>
                  <a:srgbClr val="5A8497"/>
                </a:solidFill>
                <a:latin typeface="Arial Narrow" panose="020B0606020202030204" pitchFamily="34" charset="0"/>
              </a:rPr>
              <a:t>Tributos sobre</a:t>
            </a:r>
            <a:br>
              <a:rPr lang="pt-BR" sz="4400" b="1" dirty="0">
                <a:solidFill>
                  <a:srgbClr val="5A8497"/>
                </a:solidFill>
                <a:latin typeface="Arial Narrow" panose="020B0606020202030204" pitchFamily="34" charset="0"/>
              </a:rPr>
            </a:br>
            <a:r>
              <a:rPr lang="pt-BR" sz="4400" b="1" dirty="0">
                <a:solidFill>
                  <a:srgbClr val="5A8497"/>
                </a:solidFill>
                <a:latin typeface="Arial Narrow" panose="020B0606020202030204" pitchFamily="34" charset="0"/>
              </a:rPr>
              <a:t>Bens e Serviços</a:t>
            </a:r>
            <a:endParaRPr lang="pt-BR" sz="4400" b="1" dirty="0">
              <a:solidFill>
                <a:schemeClr val="bg2">
                  <a:lumMod val="75000"/>
                </a:schemeClr>
              </a:solidFill>
              <a:latin typeface="Arial Narrow" panose="020B0606020202030204" pitchFamily="34" charset="0"/>
            </a:endParaRPr>
          </a:p>
        </p:txBody>
      </p:sp>
      <p:sp>
        <p:nvSpPr>
          <p:cNvPr id="6" name="Espaço Reservado para Número de Slide 1"/>
          <p:cNvSpPr>
            <a:spLocks noGrp="1"/>
          </p:cNvSpPr>
          <p:nvPr>
            <p:ph type="sldNum" sz="quarter" idx="12"/>
          </p:nvPr>
        </p:nvSpPr>
        <p:spPr>
          <a:xfrm>
            <a:off x="8390655" y="290309"/>
            <a:ext cx="595398" cy="365125"/>
          </a:xfrm>
        </p:spPr>
        <p:txBody>
          <a:bodyPr/>
          <a:lstStyle/>
          <a:p>
            <a:fld id="{EE379466-5400-45BA-8A79-9355AFA9383D}" type="slidenum">
              <a:rPr lang="pt-BR" smtClean="0"/>
              <a:t>8</a:t>
            </a:fld>
            <a:endParaRPr lang="pt-BR" dirty="0"/>
          </a:p>
        </p:txBody>
      </p:sp>
    </p:spTree>
    <p:extLst>
      <p:ext uri="{BB962C8B-B14F-4D97-AF65-F5344CB8AC3E}">
        <p14:creationId xmlns:p14="http://schemas.microsoft.com/office/powerpoint/2010/main" val="397685872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m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322424" y="0"/>
            <a:ext cx="821576" cy="6858000"/>
          </a:xfrm>
          <a:prstGeom prst="rect">
            <a:avLst/>
          </a:prstGeom>
        </p:spPr>
      </p:pic>
      <p:sp>
        <p:nvSpPr>
          <p:cNvPr id="3" name="CaixaDeTexto 2"/>
          <p:cNvSpPr txBox="1"/>
          <p:nvPr/>
        </p:nvSpPr>
        <p:spPr>
          <a:xfrm>
            <a:off x="430421" y="1534148"/>
            <a:ext cx="7767119" cy="1862048"/>
          </a:xfrm>
          <a:prstGeom prst="rect">
            <a:avLst/>
          </a:prstGeom>
          <a:noFill/>
        </p:spPr>
        <p:txBody>
          <a:bodyPr wrap="square" rtlCol="0">
            <a:spAutoFit/>
          </a:bodyPr>
          <a:lstStyle/>
          <a:p>
            <a:pPr marL="285750" lvl="0" indent="-285750">
              <a:spcBef>
                <a:spcPts val="1200"/>
              </a:spcBef>
              <a:buFont typeface="Wingdings" panose="05000000000000000000" pitchFamily="2" charset="2"/>
              <a:buChar char="§"/>
              <a:defRPr/>
            </a:pPr>
            <a:r>
              <a:rPr lang="pt-BR" sz="2200" b="1" kern="0" dirty="0">
                <a:solidFill>
                  <a:schemeClr val="tx1">
                    <a:lumMod val="85000"/>
                    <a:lumOff val="15000"/>
                  </a:schemeClr>
                </a:solidFill>
              </a:rPr>
              <a:t>As distorções que mais afetam a produtividade decorrem do modelo de tributação de bens e serviços</a:t>
            </a:r>
          </a:p>
          <a:p>
            <a:pPr marL="715963" lvl="1" indent="-342900">
              <a:spcBef>
                <a:spcPts val="600"/>
              </a:spcBef>
              <a:buFont typeface="Arial" panose="020B0604020202020204" pitchFamily="34" charset="0"/>
              <a:buChar char="•"/>
              <a:defRPr/>
            </a:pPr>
            <a:r>
              <a:rPr lang="pt-BR" sz="2200" kern="0" dirty="0">
                <a:solidFill>
                  <a:schemeClr val="tx1">
                    <a:lumMod val="85000"/>
                    <a:lumOff val="15000"/>
                  </a:schemeClr>
                </a:solidFill>
              </a:rPr>
              <a:t>Problemas não existiriam caso tributação fosse feita através de um bom IVA, imposto não cumulativo cuja incidência independe da forma de organização da produção</a:t>
            </a:r>
          </a:p>
        </p:txBody>
      </p:sp>
      <p:sp>
        <p:nvSpPr>
          <p:cNvPr id="5" name="CaixaDeTexto 4"/>
          <p:cNvSpPr txBox="1"/>
          <p:nvPr/>
        </p:nvSpPr>
        <p:spPr>
          <a:xfrm>
            <a:off x="391585" y="158144"/>
            <a:ext cx="7609415" cy="1015663"/>
          </a:xfrm>
          <a:prstGeom prst="rect">
            <a:avLst/>
          </a:prstGeom>
          <a:noFill/>
        </p:spPr>
        <p:txBody>
          <a:bodyPr wrap="square" rtlCol="0">
            <a:spAutoFit/>
          </a:bodyPr>
          <a:lstStyle/>
          <a:p>
            <a:pPr algn="r"/>
            <a:r>
              <a:rPr lang="pt-BR" sz="3200" b="1" dirty="0">
                <a:solidFill>
                  <a:srgbClr val="5A8497"/>
                </a:solidFill>
                <a:latin typeface="Arial Narrow" panose="020B0606020202030204" pitchFamily="34" charset="0"/>
              </a:rPr>
              <a:t>Tributos sobre bens e serviços</a:t>
            </a:r>
            <a:br>
              <a:rPr lang="pt-BR" sz="2800" b="1" dirty="0">
                <a:solidFill>
                  <a:srgbClr val="5A8497"/>
                </a:solidFill>
                <a:latin typeface="Arial Narrow" panose="020B0606020202030204" pitchFamily="34" charset="0"/>
              </a:rPr>
            </a:br>
            <a:r>
              <a:rPr lang="pt-BR" sz="2800" b="1" dirty="0">
                <a:solidFill>
                  <a:schemeClr val="bg2">
                    <a:lumMod val="75000"/>
                  </a:schemeClr>
                </a:solidFill>
                <a:latin typeface="Arial Narrow" panose="020B0606020202030204" pitchFamily="34" charset="0"/>
              </a:rPr>
              <a:t>Introdução e modelo do IVA</a:t>
            </a:r>
          </a:p>
        </p:txBody>
      </p:sp>
      <p:sp>
        <p:nvSpPr>
          <p:cNvPr id="2" name="Espaço Reservado para Número de Slide 1"/>
          <p:cNvSpPr>
            <a:spLocks noGrp="1"/>
          </p:cNvSpPr>
          <p:nvPr>
            <p:ph type="sldNum" sz="quarter" idx="12"/>
          </p:nvPr>
        </p:nvSpPr>
        <p:spPr/>
        <p:txBody>
          <a:bodyPr/>
          <a:lstStyle/>
          <a:p>
            <a:fld id="{EE379466-5400-45BA-8A79-9355AFA9383D}" type="slidenum">
              <a:rPr lang="pt-BR" smtClean="0"/>
              <a:t>9</a:t>
            </a:fld>
            <a:endParaRPr lang="pt-BR" dirty="0"/>
          </a:p>
        </p:txBody>
      </p:sp>
      <p:pic>
        <p:nvPicPr>
          <p:cNvPr id="6" name="Imagem 5"/>
          <p:cNvPicPr>
            <a:picLocks noChangeAspect="1"/>
          </p:cNvPicPr>
          <p:nvPr/>
        </p:nvPicPr>
        <p:blipFill>
          <a:blip r:embed="rId3"/>
          <a:stretch>
            <a:fillRect/>
          </a:stretch>
        </p:blipFill>
        <p:spPr>
          <a:xfrm>
            <a:off x="427330" y="3713927"/>
            <a:ext cx="7720012" cy="2682814"/>
          </a:xfrm>
          <a:prstGeom prst="rect">
            <a:avLst/>
          </a:prstGeom>
        </p:spPr>
      </p:pic>
    </p:spTree>
    <p:extLst>
      <p:ext uri="{BB962C8B-B14F-4D97-AF65-F5344CB8AC3E}">
        <p14:creationId xmlns:p14="http://schemas.microsoft.com/office/powerpoint/2010/main" val="3603685869"/>
      </p:ext>
    </p:extLst>
  </p:cSld>
  <p:clrMapOvr>
    <a:masterClrMapping/>
  </p:clrMapOvr>
</p:sld>
</file>

<file path=ppt/theme/theme1.xml><?xml version="1.0" encoding="utf-8"?>
<a:theme xmlns:a="http://schemas.openxmlformats.org/drawingml/2006/main" name="Tema do Office">
  <a:themeElements>
    <a:clrScheme name="Tema do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Tema do 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ema do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Personalizar design">
  <a:themeElements>
    <a:clrScheme name="Escritório">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Escritório">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Escritório">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ema do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5251</TotalTime>
  <Words>2638</Words>
  <Application>Microsoft Office PowerPoint</Application>
  <PresentationFormat>Apresentação na tela (4:3)</PresentationFormat>
  <Paragraphs>327</Paragraphs>
  <Slides>51</Slides>
  <Notes>12</Notes>
  <HiddenSlides>0</HiddenSlides>
  <MMClips>0</MMClips>
  <ScaleCrop>false</ScaleCrop>
  <HeadingPairs>
    <vt:vector size="6" baseType="variant">
      <vt:variant>
        <vt:lpstr>Fontes usadas</vt:lpstr>
      </vt:variant>
      <vt:variant>
        <vt:i4>6</vt:i4>
      </vt:variant>
      <vt:variant>
        <vt:lpstr>Tema</vt:lpstr>
      </vt:variant>
      <vt:variant>
        <vt:i4>2</vt:i4>
      </vt:variant>
      <vt:variant>
        <vt:lpstr>Títulos de slides</vt:lpstr>
      </vt:variant>
      <vt:variant>
        <vt:i4>51</vt:i4>
      </vt:variant>
    </vt:vector>
  </HeadingPairs>
  <TitlesOfParts>
    <vt:vector size="59" baseType="lpstr">
      <vt:lpstr>MS PGothic</vt:lpstr>
      <vt:lpstr>Arial</vt:lpstr>
      <vt:lpstr>Arial Narrow</vt:lpstr>
      <vt:lpstr>Calibri</vt:lpstr>
      <vt:lpstr>Calibri Light</vt:lpstr>
      <vt:lpstr>Wingdings</vt:lpstr>
      <vt:lpstr>Tema do Office</vt:lpstr>
      <vt:lpstr>Personalizar design</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Apresentação do PowerPoint</dc:title>
  <dc:creator>Sergio Zilbersztejn</dc:creator>
  <cp:lastModifiedBy>Bernard Appy</cp:lastModifiedBy>
  <cp:revision>775</cp:revision>
  <cp:lastPrinted>2017-05-08T19:37:54Z</cp:lastPrinted>
  <dcterms:created xsi:type="dcterms:W3CDTF">2015-09-02T15:52:07Z</dcterms:created>
  <dcterms:modified xsi:type="dcterms:W3CDTF">2017-05-08T20:28:49Z</dcterms:modified>
</cp:coreProperties>
</file>