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427" r:id="rId4"/>
    <p:sldId id="429" r:id="rId5"/>
    <p:sldId id="454" r:id="rId6"/>
    <p:sldId id="455" r:id="rId7"/>
    <p:sldId id="456" r:id="rId8"/>
    <p:sldId id="457" r:id="rId9"/>
    <p:sldId id="446" r:id="rId10"/>
    <p:sldId id="447" r:id="rId11"/>
    <p:sldId id="448" r:id="rId12"/>
    <p:sldId id="441" r:id="rId13"/>
    <p:sldId id="442" r:id="rId14"/>
    <p:sldId id="443" r:id="rId15"/>
    <p:sldId id="444" r:id="rId16"/>
    <p:sldId id="445" r:id="rId17"/>
    <p:sldId id="450" r:id="rId18"/>
    <p:sldId id="451" r:id="rId19"/>
    <p:sldId id="458" r:id="rId20"/>
    <p:sldId id="459" r:id="rId21"/>
    <p:sldId id="460" r:id="rId22"/>
    <p:sldId id="461" r:id="rId23"/>
    <p:sldId id="344" r:id="rId24"/>
    <p:sldId id="423" r:id="rId25"/>
    <p:sldId id="372" r:id="rId26"/>
    <p:sldId id="373" r:id="rId27"/>
    <p:sldId id="452" r:id="rId28"/>
    <p:sldId id="376" r:id="rId29"/>
    <p:sldId id="378" r:id="rId30"/>
    <p:sldId id="409" r:id="rId31"/>
    <p:sldId id="379" r:id="rId32"/>
    <p:sldId id="380" r:id="rId33"/>
    <p:sldId id="377" r:id="rId34"/>
    <p:sldId id="408" r:id="rId3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AF19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723" autoAdjust="0"/>
    <p:restoredTop sz="99856" autoAdjust="0"/>
  </p:normalViewPr>
  <p:slideViewPr>
    <p:cSldViewPr>
      <p:cViewPr>
        <p:scale>
          <a:sx n="100" d="100"/>
          <a:sy n="100" d="100"/>
        </p:scale>
        <p:origin x="-50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Agenda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926D2C6-284D-42DA-8463-0AC47AB71CBE}" type="presOf" srcId="{C267F74D-8E47-4012-A7EC-2F441CD33ACD}" destId="{17B72E39-3468-4FF6-B890-22185A88E95F}" srcOrd="0" destOrd="0" presId="urn:microsoft.com/office/officeart/2005/8/layout/vList2"/>
    <dgm:cxn modelId="{C6407B4F-E867-444B-9790-26EB7A4EF69D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D4E56FF7-A9D3-4DB3-839D-66B6B0BD0519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SBCY - Cuiabá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05A163-1356-4FB5-86C8-B8919FCC43F3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2C7542DB-B574-4DCE-987E-1E4471553C29}" type="presOf" srcId="{8DFA1C92-B890-4F2E-8E2D-86D51CEA5BBA}" destId="{2C04F4F6-502A-4C98-B7FC-724935DBA387}" srcOrd="0" destOrd="0" presId="urn:microsoft.com/office/officeart/2005/8/layout/vList2"/>
    <dgm:cxn modelId="{BA8D5D50-B1CC-4AAB-96D6-F1E7B92ABC6F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SBCT – Curitiba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BD2FFDA-8290-4004-AF3E-110CA750ADAE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17AF3683-FA5C-40EA-85F2-96B0EAAFE9A6}" type="presOf" srcId="{8DFA1C92-B890-4F2E-8E2D-86D51CEA5BBA}" destId="{2C04F4F6-502A-4C98-B7FC-724935DBA387}" srcOrd="0" destOrd="0" presId="urn:microsoft.com/office/officeart/2005/8/layout/vList2"/>
    <dgm:cxn modelId="{B7EB9BE7-5923-485A-88C2-CE63649720E1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SBCT – Curitiba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NeighborX="2202" custLinFactNeighborY="3872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E8515D1-4D99-4413-8390-45BA51024D46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4350329F-0742-4F4C-91B7-B780AE9D7B3F}" type="presOf" srcId="{8DFA1C92-B890-4F2E-8E2D-86D51CEA5BBA}" destId="{2C04F4F6-502A-4C98-B7FC-724935DBA387}" srcOrd="0" destOrd="0" presId="urn:microsoft.com/office/officeart/2005/8/layout/vList2"/>
    <dgm:cxn modelId="{1A970CA1-899B-4221-AF52-8FB2B72B2744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Pátio de Aeronaves SBCT – Curitiba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1FC3A58-FB35-4AFD-814E-C04E3DFC43C3}" type="presOf" srcId="{C267F74D-8E47-4012-A7EC-2F441CD33ACD}" destId="{17B72E39-3468-4FF6-B890-22185A88E95F}" srcOrd="0" destOrd="0" presId="urn:microsoft.com/office/officeart/2005/8/layout/vList2"/>
    <dgm:cxn modelId="{E06502B1-F200-46F4-BD53-3E84021E9AC0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2F1863E9-F805-4059-A302-3A1CC22D442F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Pista de Pouso e Decolagem SBCT – Curitiba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D80B2BF-8D89-475B-ACEC-6C760FEA137C}" type="presOf" srcId="{8DFA1C92-B890-4F2E-8E2D-86D51CEA5BBA}" destId="{2C04F4F6-502A-4C98-B7FC-724935DBA387}" srcOrd="0" destOrd="0" presId="urn:microsoft.com/office/officeart/2005/8/layout/vList2"/>
    <dgm:cxn modelId="{0F179AA6-C8C5-4076-9E6A-022D4DD4E67C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9C052901-1476-4604-98CA-1477D8101331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Cargas SBCT – Curitiba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4A10C16-5626-4EE2-8841-474F37293AEA}" type="presOf" srcId="{C267F74D-8E47-4012-A7EC-2F441CD33ACD}" destId="{17B72E39-3468-4FF6-B890-22185A88E95F}" srcOrd="0" destOrd="0" presId="urn:microsoft.com/office/officeart/2005/8/layout/vList2"/>
    <dgm:cxn modelId="{9DD7DAD2-A027-4425-BBA7-44AF4DCA3D4B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4D12C966-6A67-4B4C-BFDB-A4416CDE1025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SBFZ – Fortaleza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250C88D-3B15-437F-A5A4-DDF43B6E86A8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28A01334-DE78-4A40-9099-B0ED0D0F1B42}" type="presOf" srcId="{C267F74D-8E47-4012-A7EC-2F441CD33ACD}" destId="{17B72E39-3468-4FF6-B890-22185A88E95F}" srcOrd="0" destOrd="0" presId="urn:microsoft.com/office/officeart/2005/8/layout/vList2"/>
    <dgm:cxn modelId="{045D9CBE-EB22-4F4B-B0D7-DBE4137CA206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SBFZ – Fortaleza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780B56E-3107-435A-B7DB-E6F517BB1093}" type="presOf" srcId="{8DFA1C92-B890-4F2E-8E2D-86D51CEA5BBA}" destId="{2C04F4F6-502A-4C98-B7FC-724935DBA387}" srcOrd="0" destOrd="0" presId="urn:microsoft.com/office/officeart/2005/8/layout/vList2"/>
    <dgm:cxn modelId="{AF4D025E-78C2-45EC-8DFB-574B058AF064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82D1674D-6596-4981-81DD-760E8CA8A12B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TPS 1 SBGL - Rio de Janeiro / Galeão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E426F45-DD48-4DD0-A9B9-F3D1F118B7C2}" type="presOf" srcId="{8DFA1C92-B890-4F2E-8E2D-86D51CEA5BBA}" destId="{2C04F4F6-502A-4C98-B7FC-724935DBA387}" srcOrd="0" destOrd="0" presId="urn:microsoft.com/office/officeart/2005/8/layout/vList2"/>
    <dgm:cxn modelId="{4B50F608-BE77-4B26-AF95-ADAB0498136F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DF030A21-1ADE-440D-A294-F49049390994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TPS 2 SBGL - Rio de Janeiro / Galeão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92B644-FB78-4DF5-A485-6DA95E849DAB}" type="presOf" srcId="{8DFA1C92-B890-4F2E-8E2D-86D51CEA5BBA}" destId="{2C04F4F6-502A-4C98-B7FC-724935DBA387}" srcOrd="0" destOrd="0" presId="urn:microsoft.com/office/officeart/2005/8/layout/vList2"/>
    <dgm:cxn modelId="{56873095-B6CE-4567-B276-673AD445D9D8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923E4F3C-BFE4-40DF-9A34-84DD62873432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Mapa Aeroportos COPA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B67BFF-7379-41A7-9D29-488ACF8943BF}" type="presOf" srcId="{8DFA1C92-B890-4F2E-8E2D-86D51CEA5BBA}" destId="{2C04F4F6-502A-4C98-B7FC-724935DBA387}" srcOrd="0" destOrd="0" presId="urn:microsoft.com/office/officeart/2005/8/layout/vList2"/>
    <dgm:cxn modelId="{53D92B6A-1884-4747-89EB-FAC7FF5795B4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A436B5C9-3180-4BC6-999E-2F66D40E535E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TPS 2 SBGL - Rio de Janeiro / Galeão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A64CE8-0DD1-4A9F-A611-A8E7B9C08196}" type="presOf" srcId="{C267F74D-8E47-4012-A7EC-2F441CD33ACD}" destId="{17B72E39-3468-4FF6-B890-22185A88E95F}" srcOrd="0" destOrd="0" presId="urn:microsoft.com/office/officeart/2005/8/layout/vList2"/>
    <dgm:cxn modelId="{5B99410C-DAD9-4396-B7FA-81ED68D12344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554CDC36-1E73-4BE9-AB80-C9AD094D709E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PPD e Pátio SBGL - Rio de Janeiro / Galeão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4879BBA-BDAE-42A4-9BA2-8C6D997D1688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329D342A-6C07-4664-8E4C-C69BEDA2FF06}" type="presOf" srcId="{C267F74D-8E47-4012-A7EC-2F441CD33ACD}" destId="{17B72E39-3468-4FF6-B890-22185A88E95F}" srcOrd="0" destOrd="0" presId="urn:microsoft.com/office/officeart/2005/8/layout/vList2"/>
    <dgm:cxn modelId="{1721E812-3BDF-47DD-88C4-0D628388C2A9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D691880-165B-4F10-A3F9-B464C62ADCF6}" type="presOf" srcId="{C267F74D-8E47-4012-A7EC-2F441CD33ACD}" destId="{17B72E39-3468-4FF6-B890-22185A88E95F}" srcOrd="0" destOrd="0" presId="urn:microsoft.com/office/officeart/2005/8/layout/vList2"/>
    <dgm:cxn modelId="{4CC9DC2D-F4E5-4980-9558-8A1E49688C06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46EA2417-6D6B-429B-8022-EE5A2B33C248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3A83664-8846-412E-BEDD-980C7EED7AE7}" type="presOf" srcId="{C267F74D-8E47-4012-A7EC-2F441CD33ACD}" destId="{17B72E39-3468-4FF6-B890-22185A88E95F}" srcOrd="0" destOrd="0" presId="urn:microsoft.com/office/officeart/2005/8/layout/vList2"/>
    <dgm:cxn modelId="{5FB9B82A-5811-4C48-BBA5-5D15907F73AC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AA943926-D5AC-4776-A4B3-A17E9E9FB6FD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EF4E4D5-BA4D-4D44-B0A1-86EF6751D6B1}" type="presOf" srcId="{8DFA1C92-B890-4F2E-8E2D-86D51CEA5BBA}" destId="{2C04F4F6-502A-4C98-B7FC-724935DBA387}" srcOrd="0" destOrd="0" presId="urn:microsoft.com/office/officeart/2005/8/layout/vList2"/>
    <dgm:cxn modelId="{5686D696-E12F-4862-8EA6-43960FD4FC45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6880E421-C3D4-47C5-ABB1-4D8E9ABB27C1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E0E796F-0E56-4BD9-8AA5-FE45AD57C3A0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13C5557F-0FFD-4A1B-AF5C-E15D78020C8F}" type="presOf" srcId="{C267F74D-8E47-4012-A7EC-2F441CD33ACD}" destId="{17B72E39-3468-4FF6-B890-22185A88E95F}" srcOrd="0" destOrd="0" presId="urn:microsoft.com/office/officeart/2005/8/layout/vList2"/>
    <dgm:cxn modelId="{D8FFB97F-50A6-490A-A7A7-A37EF13473CF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SBPA – Porto Alegre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02D18CCA-F338-4C1D-8E46-3848F3EECED1}" type="presOf" srcId="{8DFA1C92-B890-4F2E-8E2D-86D51CEA5BBA}" destId="{2C04F4F6-502A-4C98-B7FC-724935DBA387}" srcOrd="0" destOrd="0" presId="urn:microsoft.com/office/officeart/2005/8/layout/vList2"/>
    <dgm:cxn modelId="{7FA62F2D-047B-4F5F-82E1-1AD90EFFC5AE}" type="presOf" srcId="{C267F74D-8E47-4012-A7EC-2F441CD33ACD}" destId="{17B72E39-3468-4FF6-B890-22185A88E95F}" srcOrd="0" destOrd="0" presId="urn:microsoft.com/office/officeart/2005/8/layout/vList2"/>
    <dgm:cxn modelId="{471FC996-1891-4597-AB92-9262DF3273F7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0FC0A3-3BF7-4892-810C-C76760B4ABC1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F390BADD-3368-45CF-9278-858670E34A5D}" type="presOf" srcId="{8DFA1C92-B890-4F2E-8E2D-86D51CEA5BBA}" destId="{2C04F4F6-502A-4C98-B7FC-724935DBA387}" srcOrd="0" destOrd="0" presId="urn:microsoft.com/office/officeart/2005/8/layout/vList2"/>
    <dgm:cxn modelId="{083D3875-1FAF-40EB-A99D-0C38AFC40257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B61039A-E15B-4E56-8F15-81EC8B6603A5}" type="presOf" srcId="{8DFA1C92-B890-4F2E-8E2D-86D51CEA5BBA}" destId="{2C04F4F6-502A-4C98-B7FC-724935DBA387}" srcOrd="0" destOrd="0" presId="urn:microsoft.com/office/officeart/2005/8/layout/vList2"/>
    <dgm:cxn modelId="{FEAA8671-C10F-49FA-A789-09489A71D678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B6AD7D76-C233-41AF-8158-4268BFDA6B50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6BBBDD4C-7FDC-4011-A3ED-A6ECC580F0A4}" type="presOf" srcId="{8DFA1C92-B890-4F2E-8E2D-86D51CEA5BBA}" destId="{2C04F4F6-502A-4C98-B7FC-724935DBA387}" srcOrd="0" destOrd="0" presId="urn:microsoft.com/office/officeart/2005/8/layout/vList2"/>
    <dgm:cxn modelId="{8E80FD6C-F3C5-48BF-9F4E-B81D3777A287}" type="presOf" srcId="{C267F74D-8E47-4012-A7EC-2F441CD33ACD}" destId="{17B72E39-3468-4FF6-B890-22185A88E95F}" srcOrd="0" destOrd="0" presId="urn:microsoft.com/office/officeart/2005/8/layout/vList2"/>
    <dgm:cxn modelId="{FCBBA320-5D69-4287-8540-12E36711C5BD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Investimento em Aeroportos COPA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2BDCB8F-BE9F-4C20-93E7-E46748E718BF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5D91FA40-D07E-4FE5-B7BC-6ABF116F1E2E}" type="presOf" srcId="{8DFA1C92-B890-4F2E-8E2D-86D51CEA5BBA}" destId="{2C04F4F6-502A-4C98-B7FC-724935DBA387}" srcOrd="0" destOrd="0" presId="urn:microsoft.com/office/officeart/2005/8/layout/vList2"/>
    <dgm:cxn modelId="{A9F4E15C-385A-497A-9351-3D09B5BFFF5C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3A9BED9F-7FD3-4181-9ECC-9CDD66CA3AAD}" type="presOf" srcId="{8DFA1C92-B890-4F2E-8E2D-86D51CEA5BBA}" destId="{2C04F4F6-502A-4C98-B7FC-724935DBA387}" srcOrd="0" destOrd="0" presId="urn:microsoft.com/office/officeart/2005/8/layout/vList2"/>
    <dgm:cxn modelId="{13DE8552-62CA-4F23-85C9-66D5547F58E3}" type="presOf" srcId="{C267F74D-8E47-4012-A7EC-2F441CD33ACD}" destId="{17B72E39-3468-4FF6-B890-22185A88E95F}" srcOrd="0" destOrd="0" presId="urn:microsoft.com/office/officeart/2005/8/layout/vList2"/>
    <dgm:cxn modelId="{C6A737C8-99F9-4D2E-84B7-77CFE009067F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Pátio de Aeronaves SBSV – Salvador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016FFCF-085D-461C-8293-F398FAE8161B}" type="presOf" srcId="{C267F74D-8E47-4012-A7EC-2F441CD33ACD}" destId="{17B72E39-3468-4FF6-B890-22185A88E95F}" srcOrd="0" destOrd="0" presId="urn:microsoft.com/office/officeart/2005/8/layout/vList2"/>
    <dgm:cxn modelId="{E86BFABB-DF17-4FD9-A33F-FE3CCDCD32C5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74EA601C-91E8-4795-8769-138FB03EFFB1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Torre de Controle SBSV – Salvador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37899AE-0732-4103-8EB3-4FBCA9FF418D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17FAAB7A-93D9-43F2-8562-3933A517D02A}" type="presOf" srcId="{8DFA1C92-B890-4F2E-8E2D-86D51CEA5BBA}" destId="{2C04F4F6-502A-4C98-B7FC-724935DBA387}" srcOrd="0" destOrd="0" presId="urn:microsoft.com/office/officeart/2005/8/layout/vList2"/>
    <dgm:cxn modelId="{86E2B63F-F992-416D-A059-73FA61BBC435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600" b="1" dirty="0" smtClean="0">
              <a:latin typeface="Arial" pitchFamily="34" charset="0"/>
              <a:cs typeface="Arial" pitchFamily="34" charset="0"/>
            </a:rPr>
            <a:t>Terminal de Passageiros – SBNT - Augusto Severo - Natal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247073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188B33A-ADCD-465C-9DF1-BBA3624C1FE2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6009034C-8C9E-40C0-8845-D7BDC1A9A587}" type="presOf" srcId="{8DFA1C92-B890-4F2E-8E2D-86D51CEA5BBA}" destId="{2C04F4F6-502A-4C98-B7FC-724935DBA387}" srcOrd="0" destOrd="0" presId="urn:microsoft.com/office/officeart/2005/8/layout/vList2"/>
    <dgm:cxn modelId="{F009543E-00BA-4C66-A1C1-5A5D297C8D5F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SBCF – Confins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36A8154-2D35-4CAA-90AE-8514DA802FD9}" type="presOf" srcId="{8DFA1C92-B890-4F2E-8E2D-86D51CEA5BBA}" destId="{2C04F4F6-502A-4C98-B7FC-724935DBA387}" srcOrd="0" destOrd="0" presId="urn:microsoft.com/office/officeart/2005/8/layout/vList2"/>
    <dgm:cxn modelId="{14A84332-D01C-47CF-B0F1-70DECD5B278E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C42394C5-8418-490F-BE6B-024ECD15485E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SBCF – Confins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E96C5A8-833A-4575-BB3C-3AE7B0D5C794}" type="presOf" srcId="{8DFA1C92-B890-4F2E-8E2D-86D51CEA5BBA}" destId="{2C04F4F6-502A-4C98-B7FC-724935DBA387}" srcOrd="0" destOrd="0" presId="urn:microsoft.com/office/officeart/2005/8/layout/vList2"/>
    <dgm:cxn modelId="{5CC40543-E005-479A-AEEF-F1320DB1F5D2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1874203D-F742-4E75-A7F9-0BFB3DC80758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3 SBCF – Confins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NeighborX="3389" custLinFactNeighborY="7403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09B66EC-B38F-4147-9797-199A4F4288E5}" type="presOf" srcId="{8DFA1C92-B890-4F2E-8E2D-86D51CEA5BBA}" destId="{2C04F4F6-502A-4C98-B7FC-724935DBA387}" srcOrd="0" destOrd="0" presId="urn:microsoft.com/office/officeart/2005/8/layout/vList2"/>
    <dgm:cxn modelId="{977EB78D-072E-4B44-AD32-51A19F5ACD60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7B799EDE-5E75-48C8-85A7-B040BAD76E46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Pátio de Aeronaves SBCF – Confins 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29F217F-96E0-49CF-B335-4F220D51A5C9}" type="presOf" srcId="{C267F74D-8E47-4012-A7EC-2F441CD33ACD}" destId="{17B72E39-3468-4FF6-B890-22185A88E95F}" srcOrd="0" destOrd="0" presId="urn:microsoft.com/office/officeart/2005/8/layout/vList2"/>
    <dgm:cxn modelId="{5D967F14-C0C1-4FB3-B633-41A8B4FC1A5A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D569DE34-131B-484E-A8D5-E57E5D068031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SBCY - Cuiabá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BEAD8E9-B331-42BB-B786-D92DE83C363C}" type="presOf" srcId="{C267F74D-8E47-4012-A7EC-2F441CD33ACD}" destId="{17B72E39-3468-4FF6-B890-22185A88E95F}" srcOrd="0" destOrd="0" presId="urn:microsoft.com/office/officeart/2005/8/layout/vList2"/>
    <dgm:cxn modelId="{606E8B5B-74C4-4FD0-BE6A-857B80631F2C}" type="presOf" srcId="{8DFA1C92-B890-4F2E-8E2D-86D51CEA5BBA}" destId="{2C04F4F6-502A-4C98-B7FC-724935DBA387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650123CC-6D35-4545-ABEB-6C3788F53CE6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67F74D-8E47-4012-A7EC-2F441CD33AC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FA1C92-B890-4F2E-8E2D-86D51CEA5BBA}">
      <dgm:prSet phldrT="[Texto]" custT="1"/>
      <dgm:spPr>
        <a:solidFill>
          <a:schemeClr val="tx2"/>
        </a:solidFill>
      </dgm:spPr>
      <dgm:t>
        <a:bodyPr/>
        <a:lstStyle/>
        <a:p>
          <a:r>
            <a:rPr lang="pt-BR" sz="1800" b="1" dirty="0" smtClean="0">
              <a:latin typeface="Arial" pitchFamily="34" charset="0"/>
              <a:cs typeface="Arial" pitchFamily="34" charset="0"/>
            </a:rPr>
            <a:t>Terminal de Passageiros SBCY - Cuiabá</a:t>
          </a:r>
        </a:p>
      </dgm:t>
    </dgm:pt>
    <dgm:pt modelId="{45FBC588-087F-4605-ABCF-07359E243212}" type="sibTrans" cxnId="{0939CBE1-1FA8-49DD-B742-5FBBDF93F30B}">
      <dgm:prSet/>
      <dgm:spPr/>
      <dgm:t>
        <a:bodyPr/>
        <a:lstStyle/>
        <a:p>
          <a:endParaRPr lang="pt-BR" sz="1800"/>
        </a:p>
      </dgm:t>
    </dgm:pt>
    <dgm:pt modelId="{5FA5A9FD-D606-453E-AC11-3C3E75431A00}" type="parTrans" cxnId="{0939CBE1-1FA8-49DD-B742-5FBBDF93F30B}">
      <dgm:prSet/>
      <dgm:spPr/>
      <dgm:t>
        <a:bodyPr/>
        <a:lstStyle/>
        <a:p>
          <a:endParaRPr lang="pt-BR" sz="1800"/>
        </a:p>
      </dgm:t>
    </dgm:pt>
    <dgm:pt modelId="{17B72E39-3468-4FF6-B890-22185A88E95F}" type="pres">
      <dgm:prSet presAssocID="{C267F74D-8E47-4012-A7EC-2F441CD33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4F4F6-502A-4C98-B7FC-724935DBA387}" type="pres">
      <dgm:prSet presAssocID="{8DFA1C92-B890-4F2E-8E2D-86D51CEA5BBA}" presName="parentText" presStyleLbl="node1" presStyleIdx="0" presStyleCnt="1" custScaleX="127028" custScaleY="172327" custLinFactY="18586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28E800F-CE01-475A-919A-B05604F788D8}" type="presOf" srcId="{C267F74D-8E47-4012-A7EC-2F441CD33ACD}" destId="{17B72E39-3468-4FF6-B890-22185A88E95F}" srcOrd="0" destOrd="0" presId="urn:microsoft.com/office/officeart/2005/8/layout/vList2"/>
    <dgm:cxn modelId="{0939CBE1-1FA8-49DD-B742-5FBBDF93F30B}" srcId="{C267F74D-8E47-4012-A7EC-2F441CD33ACD}" destId="{8DFA1C92-B890-4F2E-8E2D-86D51CEA5BBA}" srcOrd="0" destOrd="0" parTransId="{5FA5A9FD-D606-453E-AC11-3C3E75431A00}" sibTransId="{45FBC588-087F-4605-ABCF-07359E243212}"/>
    <dgm:cxn modelId="{78D15B54-EA99-4AC9-8C9A-2D5F681100C3}" type="presOf" srcId="{8DFA1C92-B890-4F2E-8E2D-86D51CEA5BBA}" destId="{2C04F4F6-502A-4C98-B7FC-724935DBA387}" srcOrd="0" destOrd="0" presId="urn:microsoft.com/office/officeart/2005/8/layout/vList2"/>
    <dgm:cxn modelId="{34300A58-3847-4FCC-B944-8BE157611075}" type="presParOf" srcId="{17B72E39-3468-4FF6-B890-22185A88E95F}" destId="{2C04F4F6-502A-4C98-B7FC-724935DBA3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Agenda</a:t>
          </a:r>
        </a:p>
      </dsp:txBody>
      <dsp:txXfrm>
        <a:off x="19155" y="130814"/>
        <a:ext cx="5794338" cy="3540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SBCY - Cuiabá</a:t>
          </a:r>
        </a:p>
      </dsp:txBody>
      <dsp:txXfrm>
        <a:off x="19155" y="130814"/>
        <a:ext cx="5794338" cy="3540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SBCT – Curitiba</a:t>
          </a:r>
        </a:p>
      </dsp:txBody>
      <dsp:txXfrm>
        <a:off x="19155" y="130814"/>
        <a:ext cx="5794338" cy="3540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SBCT – Curitiba</a:t>
          </a:r>
        </a:p>
      </dsp:txBody>
      <dsp:txXfrm>
        <a:off x="19155" y="130814"/>
        <a:ext cx="5794338" cy="3540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Pátio de Aeronaves SBCT – Curitiba</a:t>
          </a:r>
        </a:p>
      </dsp:txBody>
      <dsp:txXfrm>
        <a:off x="19155" y="130814"/>
        <a:ext cx="5794338" cy="3540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Pista de Pouso e Decolagem SBCT – Curitiba</a:t>
          </a:r>
        </a:p>
      </dsp:txBody>
      <dsp:txXfrm>
        <a:off x="19155" y="130814"/>
        <a:ext cx="5794338" cy="3540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Cargas SBCT – Curitiba</a:t>
          </a:r>
        </a:p>
      </dsp:txBody>
      <dsp:txXfrm>
        <a:off x="19155" y="130814"/>
        <a:ext cx="5794338" cy="3540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SBFZ – Fortaleza </a:t>
          </a:r>
        </a:p>
      </dsp:txBody>
      <dsp:txXfrm>
        <a:off x="19155" y="130814"/>
        <a:ext cx="5794338" cy="3540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SBFZ – Fortaleza </a:t>
          </a:r>
        </a:p>
      </dsp:txBody>
      <dsp:txXfrm>
        <a:off x="19155" y="130814"/>
        <a:ext cx="5794338" cy="35408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TPS 1 SBGL - Rio de Janeiro / Galeão</a:t>
          </a:r>
        </a:p>
      </dsp:txBody>
      <dsp:txXfrm>
        <a:off x="19155" y="130814"/>
        <a:ext cx="5794338" cy="35408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TPS 2 SBGL - Rio de Janeiro / Galeão</a:t>
          </a:r>
        </a:p>
      </dsp:txBody>
      <dsp:txXfrm>
        <a:off x="19155" y="130814"/>
        <a:ext cx="5794338" cy="354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Mapa Aeroportos COPA</a:t>
          </a:r>
        </a:p>
      </dsp:txBody>
      <dsp:txXfrm>
        <a:off x="19155" y="130814"/>
        <a:ext cx="5794338" cy="3540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TPS 2 SBGL - Rio de Janeiro / Galeão</a:t>
          </a:r>
        </a:p>
      </dsp:txBody>
      <dsp:txXfrm>
        <a:off x="19155" y="130814"/>
        <a:ext cx="5794338" cy="3540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PPD e Pátio SBGL - Rio de Janeiro / Galeão</a:t>
          </a:r>
        </a:p>
      </dsp:txBody>
      <dsp:txXfrm>
        <a:off x="19155" y="130814"/>
        <a:ext cx="5794338" cy="35408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sp:txBody>
      <dsp:txXfrm>
        <a:off x="19155" y="130814"/>
        <a:ext cx="5794338" cy="35408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sp:txBody>
      <dsp:txXfrm>
        <a:off x="19155" y="130814"/>
        <a:ext cx="5794338" cy="3540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sp:txBody>
      <dsp:txXfrm>
        <a:off x="19155" y="130814"/>
        <a:ext cx="5794338" cy="35408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SBEG – Manaus </a:t>
          </a:r>
        </a:p>
      </dsp:txBody>
      <dsp:txXfrm>
        <a:off x="19155" y="130814"/>
        <a:ext cx="5794338" cy="35408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SBPA – Porto Alegre</a:t>
          </a:r>
        </a:p>
      </dsp:txBody>
      <dsp:txXfrm>
        <a:off x="19155" y="130814"/>
        <a:ext cx="5794338" cy="35408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sp:txBody>
      <dsp:txXfrm>
        <a:off x="19155" y="130814"/>
        <a:ext cx="5794338" cy="35408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sp:txBody>
      <dsp:txXfrm>
        <a:off x="19155" y="130814"/>
        <a:ext cx="5794338" cy="35408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sp:txBody>
      <dsp:txXfrm>
        <a:off x="19155" y="130814"/>
        <a:ext cx="5794338" cy="354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Investimento em Aeroportos COPA</a:t>
          </a:r>
        </a:p>
      </dsp:txBody>
      <dsp:txXfrm>
        <a:off x="19155" y="130814"/>
        <a:ext cx="5794338" cy="35408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Passageiros SBSV – Salvador </a:t>
          </a:r>
        </a:p>
      </dsp:txBody>
      <dsp:txXfrm>
        <a:off x="19155" y="130814"/>
        <a:ext cx="5794338" cy="35408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Pátio de Aeronaves SBSV – Salvador </a:t>
          </a:r>
        </a:p>
      </dsp:txBody>
      <dsp:txXfrm>
        <a:off x="19155" y="130814"/>
        <a:ext cx="5794338" cy="35408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Torre de Controle SBSV – Salvador </a:t>
          </a:r>
        </a:p>
      </dsp:txBody>
      <dsp:txXfrm>
        <a:off x="19155" y="130814"/>
        <a:ext cx="5794338" cy="35408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984"/>
          <a:ext cx="5832648" cy="503071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Arial" pitchFamily="34" charset="0"/>
              <a:cs typeface="Arial" pitchFamily="34" charset="0"/>
            </a:rPr>
            <a:t>Terminal de Passageiros – SBNT - Augusto Severo - Natal</a:t>
          </a:r>
        </a:p>
      </dsp:txBody>
      <dsp:txXfrm>
        <a:off x="24558" y="25542"/>
        <a:ext cx="5783532" cy="4539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SBCF – Confins </a:t>
          </a:r>
        </a:p>
      </dsp:txBody>
      <dsp:txXfrm>
        <a:off x="19155" y="130814"/>
        <a:ext cx="5794338" cy="35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SBCF – Confins </a:t>
          </a:r>
        </a:p>
      </dsp:txBody>
      <dsp:txXfrm>
        <a:off x="19155" y="130814"/>
        <a:ext cx="5794338" cy="3540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3 SBCF – Confins </a:t>
          </a:r>
        </a:p>
      </dsp:txBody>
      <dsp:txXfrm>
        <a:off x="19155" y="130814"/>
        <a:ext cx="5794338" cy="3540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Pátio de Aeronaves SBCF – Confins </a:t>
          </a:r>
        </a:p>
      </dsp:txBody>
      <dsp:txXfrm>
        <a:off x="19155" y="130814"/>
        <a:ext cx="5794338" cy="3540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SBCY - Cuiabá</a:t>
          </a:r>
        </a:p>
      </dsp:txBody>
      <dsp:txXfrm>
        <a:off x="19155" y="130814"/>
        <a:ext cx="5794338" cy="3540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F4F6-502A-4C98-B7FC-724935DBA387}">
      <dsp:nvSpPr>
        <dsp:cNvPr id="0" name=""/>
        <dsp:cNvSpPr/>
      </dsp:nvSpPr>
      <dsp:spPr>
        <a:xfrm>
          <a:off x="0" y="111659"/>
          <a:ext cx="5832648" cy="39239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Arial" pitchFamily="34" charset="0"/>
              <a:cs typeface="Arial" pitchFamily="34" charset="0"/>
            </a:rPr>
            <a:t>Terminal de Passageiros SBCY - Cuiabá</a:t>
          </a:r>
        </a:p>
      </dsp:txBody>
      <dsp:txXfrm>
        <a:off x="19155" y="130814"/>
        <a:ext cx="5794338" cy="354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11723-809B-4DC0-B466-E392585C3819}" type="datetimeFigureOut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BD543-B007-42CB-9229-0B0E4DC0764E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3319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A7787-F386-4067-8633-84470A25B3E8}" type="datetimeFigureOut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4B7AD-BB36-4247-B8AC-A618BE85AEE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549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4" y="-8181"/>
            <a:ext cx="9227354" cy="690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42-2259-4A85-9911-05983957E807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320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8FE2-EC33-48B9-B32F-E2014F6F4534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011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6E6-4077-4C1C-AEE6-F87A300F4D39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1002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2138" y="492850"/>
            <a:ext cx="7201959" cy="53011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noProof="0" smtClean="0"/>
              <a:t>Click to edit Master title style</a:t>
            </a:r>
            <a:endParaRPr lang="pt-BR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85238" y="187553"/>
            <a:ext cx="7188226" cy="318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pt-BR" noProof="0" smtClean="0"/>
              <a:t>Click to edit Master text styles</a:t>
            </a:r>
          </a:p>
        </p:txBody>
      </p:sp>
      <p:pic>
        <p:nvPicPr>
          <p:cNvPr id="5" name="Picture 6" descr="PPT_cap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28588"/>
            <a:ext cx="14255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PT10.png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3413A-E55C-479A-ABE5-C87BDD881010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983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4" y="-8181"/>
            <a:ext cx="9227354" cy="690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B1CC-2E4E-4093-B911-0B9E0F5A40C8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616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3229-DA56-48E8-9C2D-8AB4D19C7EA6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919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D669-1B83-4C32-A1B7-091E4B88E581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4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E2EB8-9252-4B1C-97A0-62F5AF61204D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734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C16F-3EC0-4E09-85C0-720C9E50A05E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7063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D5B9-D8F5-4A51-B00D-EAEB2C5CC03E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1113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263A-1DF7-42A7-A453-D1E778FCD889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4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8334"/>
            <a:ext cx="9186154" cy="687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576064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568952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41B64-2597-4D63-8491-F9AA1EACF1F2}" type="datetime1">
              <a:rPr lang="pt-BR" smtClean="0"/>
              <a:pPr/>
              <a:t>13/05/2014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6073942-F33B-4A36-9567-F52B8F3769A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561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11" Type="http://schemas.openxmlformats.org/officeDocument/2006/relationships/image" Target="../media/image32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11" Type="http://schemas.openxmlformats.org/officeDocument/2006/relationships/image" Target="../media/image42.jpe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55.jpe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56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60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0.xml"/><Relationship Id="rId11" Type="http://schemas.openxmlformats.org/officeDocument/2006/relationships/image" Target="../media/image67.jpeg"/><Relationship Id="rId5" Type="http://schemas.openxmlformats.org/officeDocument/2006/relationships/diagramColors" Target="../diagrams/colors20.xml"/><Relationship Id="rId10" Type="http://schemas.openxmlformats.org/officeDocument/2006/relationships/image" Target="../media/image66.jpe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69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71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74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4.xml"/><Relationship Id="rId11" Type="http://schemas.openxmlformats.org/officeDocument/2006/relationships/image" Target="../media/image81.jpeg"/><Relationship Id="rId5" Type="http://schemas.openxmlformats.org/officeDocument/2006/relationships/diagramColors" Target="../diagrams/colors24.xml"/><Relationship Id="rId10" Type="http://schemas.openxmlformats.org/officeDocument/2006/relationships/image" Target="../media/image80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83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86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87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88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10" Type="http://schemas.openxmlformats.org/officeDocument/2006/relationships/image" Target="../media/image91.jpeg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92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93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94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diagramLayout" Target="../diagrams/layout33.xml"/><Relationship Id="rId7" Type="http://schemas.openxmlformats.org/officeDocument/2006/relationships/image" Target="../media/image96.JP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10" Type="http://schemas.openxmlformats.org/officeDocument/2006/relationships/image" Target="../media/image99.JPG"/><Relationship Id="rId4" Type="http://schemas.openxmlformats.org/officeDocument/2006/relationships/diagramQuickStyle" Target="../diagrams/quickStyle33.xml"/><Relationship Id="rId9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6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772400" cy="2736304"/>
          </a:xfrm>
        </p:spPr>
        <p:txBody>
          <a:bodyPr/>
          <a:lstStyle/>
          <a:p>
            <a:pPr>
              <a:defRPr/>
            </a:pPr>
            <a:r>
              <a:rPr lang="pt-BR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Empreendimentos Estratégicos</a:t>
            </a:r>
            <a:br>
              <a:rPr lang="pt-BR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Infraero</a:t>
            </a:r>
            <a:br>
              <a:rPr lang="pt-BR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3200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"/>
          </p:nvPr>
        </p:nvSpPr>
        <p:spPr>
          <a:xfrm>
            <a:off x="2563688" y="4115334"/>
            <a:ext cx="6400800" cy="1329890"/>
          </a:xfrm>
        </p:spPr>
        <p:txBody>
          <a:bodyPr>
            <a:noAutofit/>
          </a:bodyPr>
          <a:lstStyle/>
          <a:p>
            <a:pPr algn="r"/>
            <a:r>
              <a:rPr lang="pt-BR" sz="2400" dirty="0" smtClean="0">
                <a:latin typeface="Arial" pitchFamily="34" charset="0"/>
                <a:cs typeface="Arial" pitchFamily="34" charset="0"/>
              </a:rPr>
              <a:t>Senado Federal</a:t>
            </a:r>
          </a:p>
          <a:p>
            <a:pPr algn="r"/>
            <a:r>
              <a:rPr lang="pt-BR" sz="1400" b="1" dirty="0" smtClean="0">
                <a:latin typeface="Arial" charset="0"/>
                <a:cs typeface="Arial" charset="0"/>
              </a:rPr>
              <a:t>Comissão de Desenvolvimento Regional e Turismo </a:t>
            </a:r>
          </a:p>
          <a:p>
            <a:pPr algn="r"/>
            <a:r>
              <a:rPr lang="pt-BR" sz="1400" b="1" dirty="0" smtClean="0">
                <a:latin typeface="Arial" charset="0"/>
                <a:cs typeface="Arial" charset="0"/>
              </a:rPr>
              <a:t>14 de Maio de 2014</a:t>
            </a:r>
            <a:endParaRPr lang="pt-BR" sz="1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193734120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10</a:t>
            </a:fld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6068746" y="948838"/>
            <a:ext cx="2965488" cy="1671092"/>
            <a:chOff x="3346323" y="942479"/>
            <a:chExt cx="2965488" cy="1671092"/>
          </a:xfrm>
        </p:grpSpPr>
        <p:pic>
          <p:nvPicPr>
            <p:cNvPr id="16" name="Picture 3" descr="DSC0565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3" y="942479"/>
              <a:ext cx="2963947" cy="16671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/>
            <p:cNvSpPr txBox="1"/>
            <p:nvPr/>
          </p:nvSpPr>
          <p:spPr>
            <a:xfrm>
              <a:off x="3346323" y="2305794"/>
              <a:ext cx="2965488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spcAft>
                  <a:spcPts val="600"/>
                </a:spcAft>
                <a:defRPr sz="1400"/>
              </a:lvl1pPr>
            </a:lstStyle>
            <a:p>
              <a:r>
                <a:rPr lang="pt-BR" dirty="0"/>
                <a:t>Esteiras de Bagagem - </a:t>
              </a:r>
              <a:r>
                <a:rPr lang="pt-BR" dirty="0" smtClean="0"/>
                <a:t>Desembarque</a:t>
              </a:r>
              <a:endParaRPr lang="pt-BR"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51519" y="4733723"/>
            <a:ext cx="3060087" cy="1582921"/>
            <a:chOff x="3345952" y="2843134"/>
            <a:chExt cx="2965858" cy="1582921"/>
          </a:xfrm>
        </p:grpSpPr>
        <p:pic>
          <p:nvPicPr>
            <p:cNvPr id="28" name="Imagem 27" descr="DSC07570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952" y="2843134"/>
              <a:ext cx="2965858" cy="1582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9" name="CaixaDeTexto 28"/>
            <p:cNvSpPr txBox="1"/>
            <p:nvPr/>
          </p:nvSpPr>
          <p:spPr>
            <a:xfrm>
              <a:off x="3347864" y="4118278"/>
              <a:ext cx="2963176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spcAft>
                  <a:spcPts val="600"/>
                </a:spcAft>
                <a:defRPr sz="1400"/>
              </a:lvl1pPr>
            </a:lstStyle>
            <a:p>
              <a:r>
                <a:rPr lang="pt-BR" dirty="0"/>
                <a:t>Pontes de Embarque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175963" y="942477"/>
            <a:ext cx="2779253" cy="1663532"/>
            <a:chOff x="268001" y="2861682"/>
            <a:chExt cx="2779253" cy="1872154"/>
          </a:xfrm>
        </p:grpSpPr>
        <p:pic>
          <p:nvPicPr>
            <p:cNvPr id="23" name="Imagem 22" descr="DSC07571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83" y="2861682"/>
              <a:ext cx="2779171" cy="18721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9" name="CaixaDeTexto 18"/>
            <p:cNvSpPr txBox="1"/>
            <p:nvPr/>
          </p:nvSpPr>
          <p:spPr>
            <a:xfrm>
              <a:off x="268001" y="4387460"/>
              <a:ext cx="2770491" cy="3463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t-BR" sz="1400" dirty="0" smtClean="0"/>
                <a:t>Conector Embarque Doméstico</a:t>
              </a:r>
              <a:endParaRPr lang="pt-BR" sz="1400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49777" y="942479"/>
            <a:ext cx="2769171" cy="1663530"/>
            <a:chOff x="249777" y="942479"/>
            <a:chExt cx="2769171" cy="1663530"/>
          </a:xfrm>
        </p:grpSpPr>
        <p:pic>
          <p:nvPicPr>
            <p:cNvPr id="27" name="Imagem 26" descr="DSC07575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77" y="942479"/>
              <a:ext cx="2769171" cy="16635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4" name="CaixaDeTexto 13"/>
            <p:cNvSpPr txBox="1"/>
            <p:nvPr/>
          </p:nvSpPr>
          <p:spPr>
            <a:xfrm>
              <a:off x="250596" y="2298232"/>
              <a:ext cx="2768352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t-BR" sz="1400" dirty="0" smtClean="0"/>
                <a:t>Embarque doméstico</a:t>
              </a:r>
              <a:endParaRPr lang="pt-BR" sz="1400" dirty="0"/>
            </a:p>
          </p:txBody>
        </p:sp>
      </p:grpSp>
      <p:pic>
        <p:nvPicPr>
          <p:cNvPr id="32" name="Imagem 31" descr="DSC0756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83366"/>
            <a:ext cx="4608512" cy="2830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" name="CaixaDeTexto 32"/>
          <p:cNvSpPr txBox="1"/>
          <p:nvPr/>
        </p:nvSpPr>
        <p:spPr>
          <a:xfrm>
            <a:off x="3858754" y="5401037"/>
            <a:ext cx="4592152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Instalação de vidros da fachada AR</a:t>
            </a:r>
            <a:endParaRPr lang="pt-BR" sz="1400" dirty="0"/>
          </a:p>
        </p:txBody>
      </p:sp>
      <p:pic>
        <p:nvPicPr>
          <p:cNvPr id="4098" name="Picture 2" descr="DSC0468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1"/>
            <a:ext cx="3060087" cy="1900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/>
          <p:cNvSpPr txBox="1"/>
          <p:nvPr/>
        </p:nvSpPr>
        <p:spPr>
          <a:xfrm>
            <a:off x="267765" y="4301800"/>
            <a:ext cx="3043842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600"/>
              </a:spcAft>
              <a:defRPr sz="1400"/>
            </a:lvl1pPr>
          </a:lstStyle>
          <a:p>
            <a:r>
              <a:rPr lang="pt-BR" dirty="0" smtClean="0"/>
              <a:t>Túnel de Embarque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40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412471286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07299" y="771868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</a:t>
            </a:r>
            <a:endParaRPr lang="pt-BR" sz="8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do estacionamento de veículos</a:t>
            </a:r>
          </a:p>
        </p:txBody>
      </p:sp>
      <p:pic>
        <p:nvPicPr>
          <p:cNvPr id="12" name="Imagem 11" descr="DSC0758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43" y="2197477"/>
            <a:ext cx="4528845" cy="2463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Imagem 10" descr="DSC0759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4" y="2197477"/>
            <a:ext cx="4104456" cy="2463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68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27556155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00050" y="824507"/>
            <a:ext cx="82089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– conclusão em maio/2014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endParaRPr lang="pt-BR" sz="12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Desembarque remoto;</a:t>
            </a:r>
            <a:endParaRPr lang="pt-B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Embarque remoto </a:t>
            </a:r>
            <a:r>
              <a:rPr lang="pt-BR" sz="1400" dirty="0" smtClean="0"/>
              <a:t>03;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Reforma e modernização do terminal </a:t>
            </a:r>
            <a:r>
              <a:rPr lang="pt-BR" sz="1400" dirty="0" smtClean="0"/>
              <a:t>existente</a:t>
            </a:r>
            <a:r>
              <a:rPr lang="pt-BR" sz="1400" dirty="0"/>
              <a:t>;</a:t>
            </a: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do Pátio de Aeronaves;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Restauração da Pista.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5554" y="2060608"/>
            <a:ext cx="505692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30023" y="2949326"/>
            <a:ext cx="5078263" cy="3242052"/>
            <a:chOff x="112858" y="486014"/>
            <a:chExt cx="5078263" cy="3242052"/>
          </a:xfrm>
        </p:grpSpPr>
        <p:pic>
          <p:nvPicPr>
            <p:cNvPr id="14" name="Picture 6" descr="J:\DE\DESS\DESS-1\Solicitações Setores Infraero\2014\Apresentação para Comitê de Investimentos GPAC\fotos PR\SBCT\IMG_0565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8" y="486014"/>
              <a:ext cx="5078263" cy="29163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241352" y="3420289"/>
              <a:ext cx="3422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Saguão com novos balcões de check-in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3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758680646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13</a:t>
            </a:fld>
            <a:endParaRPr lang="pt-BR" dirty="0"/>
          </a:p>
        </p:txBody>
      </p:sp>
      <p:pic>
        <p:nvPicPr>
          <p:cNvPr id="17" name="Picture 5" descr="J:\DE\DESS\DESS-1\Solicitações Setores Infraero\2014\Apresentação para Comitê de Investimentos GPAC\fotos PR\SBCT\Bwc 05 masc setor 03 (5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82" y="3880409"/>
            <a:ext cx="2400000" cy="179999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J:\DE\DESS\DESS-1\Solicitações Setores Infraero\2014\Apresentação para Comitê de Investimentos GPAC\fotos PR\SBCT\Bwc 05 masc setor 03 (4)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82" y="3880409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J:\DE\DESS\DESS-1\Solicitações Setores Infraero\2014\Apresentação para Comitê de Investimentos GPAC\fotos PR\SBCT\IMG_351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9081" y="3640811"/>
            <a:ext cx="1800000" cy="227919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181050" y="4653135"/>
            <a:ext cx="154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Sanitários sala de desembarque</a:t>
            </a:r>
          </a:p>
        </p:txBody>
      </p:sp>
      <p:pic>
        <p:nvPicPr>
          <p:cNvPr id="15" name="Imagem 14" descr="Descrição: D:\01-Curitiba - TPS, Pátio e 3ª Pista\1-Reforma e Ampliação do TPS e Pátio\Fotos\01 11 2013\IMG_3442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884452" cy="216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Imagem 15" descr="Descrição: D:\01-Curitiba - TPS, Pátio e 3ª Pista\1-Reforma e Ampliação do TPS e Pátio\Fotos\01 11 2013\IMG_3446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1" y="1467219"/>
            <a:ext cx="2884452" cy="216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Imagem 19" descr="P116010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27" y="1484784"/>
            <a:ext cx="2882588" cy="21433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Retângulo 26"/>
          <p:cNvSpPr/>
          <p:nvPr/>
        </p:nvSpPr>
        <p:spPr>
          <a:xfrm>
            <a:off x="155297" y="943999"/>
            <a:ext cx="872123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dirty="0"/>
              <a:t>Sala </a:t>
            </a:r>
            <a:r>
              <a:rPr lang="pt-BR" sz="1400" dirty="0" smtClean="0"/>
              <a:t>de desembarque </a:t>
            </a:r>
            <a:r>
              <a:rPr lang="pt-BR" sz="1400" dirty="0"/>
              <a:t>internacional, operando como doméstico, com novo portão de desembarque remoto e com o reposicionamento de esteira de bagagem em local </a:t>
            </a:r>
            <a:r>
              <a:rPr lang="pt-BR" sz="1400" dirty="0" smtClean="0"/>
              <a:t>definitivo.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2117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244315016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14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a ser entregue até a Copa do Mundo – conclusão em maio/2014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do Pátio de Aeronaves – área </a:t>
            </a:r>
            <a:r>
              <a:rPr lang="pt-BR" sz="1400" dirty="0"/>
              <a:t>de </a:t>
            </a:r>
            <a:r>
              <a:rPr lang="pt-BR" sz="1400" dirty="0" smtClean="0"/>
              <a:t>84,1 </a:t>
            </a:r>
            <a:r>
              <a:rPr lang="pt-BR" sz="1400" dirty="0"/>
              <a:t>mil m² para </a:t>
            </a:r>
            <a:r>
              <a:rPr lang="pt-BR" sz="1400" dirty="0" smtClean="0"/>
              <a:t>143,9 </a:t>
            </a:r>
            <a:r>
              <a:rPr lang="pt-BR" sz="1400" dirty="0"/>
              <a:t>mil m²</a:t>
            </a:r>
            <a:r>
              <a:rPr lang="pt-BR" sz="1400" dirty="0" smtClean="0"/>
              <a:t>.</a:t>
            </a:r>
            <a:endParaRPr lang="pt-BR" sz="1400" dirty="0"/>
          </a:p>
          <a:p>
            <a:pPr lvl="1"/>
            <a:endParaRPr lang="pt-BR" sz="1400" dirty="0"/>
          </a:p>
        </p:txBody>
      </p:sp>
      <p:pic>
        <p:nvPicPr>
          <p:cNvPr id="32" name="Picture 4" descr="J:\DE\DESS\Gerências de Empreendimentos\GTCT\E1CT@P2-Obra de Ampl Pátio SBCT\40340-TC0048-EG_2011_0007-Obra Ampl Pátio\Nova pasta\Fotos\2014-04-28\IMG-20140428-WA000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69725"/>
            <a:ext cx="3151806" cy="236385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6352"/>
            <a:ext cx="5328592" cy="4030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07387189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Mundo -  concluído em junho/2012 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Restauração da pista de pouso e decolagem e taxiway.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/>
          </a:p>
        </p:txBody>
      </p: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775041"/>
            <a:ext cx="4896544" cy="326013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828139" y="5157192"/>
            <a:ext cx="29523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100% Concluído</a:t>
            </a:r>
            <a:endParaRPr lang="pt-BR" sz="2000" b="1" dirty="0">
              <a:ln w="17780" cmpd="sng">
                <a:noFill/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0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877813204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Reforma e ampliação do Terminal de Cargas –  ampliação de 12.000 m² </a:t>
            </a:r>
            <a:r>
              <a:rPr lang="pt-BR" sz="1400" dirty="0"/>
              <a:t>para </a:t>
            </a:r>
            <a:r>
              <a:rPr lang="pt-BR" sz="1400" dirty="0" smtClean="0"/>
              <a:t>17.000 m².</a:t>
            </a:r>
            <a:endParaRPr lang="pt-BR" sz="1400" dirty="0"/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844824"/>
            <a:ext cx="4248472" cy="37619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796136" y="2877607"/>
            <a:ext cx="29523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100% Concluído</a:t>
            </a:r>
            <a:endParaRPr lang="pt-BR" sz="2000" b="1" dirty="0">
              <a:ln w="17780" cmpd="sng">
                <a:noFill/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9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147131076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Benefícios Entregues até a Copa do Mundo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Ampliação de 28.625m² de Pátio de Aeronaves; </a:t>
            </a:r>
            <a:r>
              <a:rPr lang="pt-BR" sz="1200" b="1" dirty="0" smtClean="0"/>
              <a:t>(concluído em maio/13</a:t>
            </a:r>
            <a:r>
              <a:rPr lang="pt-BR" sz="1200" dirty="0" smtClean="0"/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de 4.625m² de área de equipamentos de rampa; </a:t>
            </a:r>
            <a:r>
              <a:rPr lang="pt-BR" sz="1200" b="1" dirty="0" smtClean="0"/>
              <a:t>(concluído em maio/13)</a:t>
            </a:r>
            <a:endParaRPr lang="pt-BR" sz="12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da sala de embarque doméstico em 1.350m²; </a:t>
            </a:r>
            <a:r>
              <a:rPr lang="pt-BR" sz="1200" b="1" dirty="0"/>
              <a:t>(concluído em março/14)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Nova área de 1.200m² do Terminal Remoto Temporário.  </a:t>
            </a:r>
            <a:r>
              <a:rPr lang="pt-BR" sz="1200" b="1" dirty="0"/>
              <a:t>(maio/14)</a:t>
            </a:r>
          </a:p>
        </p:txBody>
      </p:sp>
      <p:pic>
        <p:nvPicPr>
          <p:cNvPr id="20" name="Imagem 19" descr="D:\Users\i1622441\Desktop\Nova pasta\IMG_20140502_082627826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517" y="2371795"/>
            <a:ext cx="2852857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" name="Grupo 1"/>
          <p:cNvGrpSpPr/>
          <p:nvPr/>
        </p:nvGrpSpPr>
        <p:grpSpPr>
          <a:xfrm>
            <a:off x="3157855" y="2363656"/>
            <a:ext cx="2863261" cy="2160000"/>
            <a:chOff x="4499992" y="2351174"/>
            <a:chExt cx="2863261" cy="2160000"/>
          </a:xfrm>
        </p:grpSpPr>
        <p:pic>
          <p:nvPicPr>
            <p:cNvPr id="21" name="Imagem 20" descr="D:\Users\i1622441\Desktop\Nova pasta\IMG_20140502_083207467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9992" y="2351174"/>
              <a:ext cx="2855959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7" name="CaixaDeTexto 26"/>
            <p:cNvSpPr txBox="1"/>
            <p:nvPr/>
          </p:nvSpPr>
          <p:spPr>
            <a:xfrm>
              <a:off x="4499992" y="4202187"/>
              <a:ext cx="2863261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Portões de embarque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084168" y="2373263"/>
            <a:ext cx="2859362" cy="2146499"/>
            <a:chOff x="4496589" y="4523656"/>
            <a:chExt cx="2859362" cy="2146499"/>
          </a:xfrm>
        </p:grpSpPr>
        <p:pic>
          <p:nvPicPr>
            <p:cNvPr id="23" name="Picture 3" descr="D:\Users\i1382726\AppData\Local\Microsoft\Windows\Temporary Internet Files\Content.Outlook\CS63ZEOP\DSC0013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6589" y="4523656"/>
              <a:ext cx="2859362" cy="21464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aixaDeTexto 27"/>
            <p:cNvSpPr txBox="1"/>
            <p:nvPr/>
          </p:nvSpPr>
          <p:spPr>
            <a:xfrm>
              <a:off x="4499991" y="6362378"/>
              <a:ext cx="2855959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Ampliação Pátio de Aeronaves</a:t>
              </a: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256636" y="4259503"/>
            <a:ext cx="2873041" cy="27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Acesso ao embarque e canais de inspeção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9319" y="4653136"/>
            <a:ext cx="6446353" cy="154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1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435895192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18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/>
              <a:t>Nova área de 1.200m² do Terminal Remoto Temporário</a:t>
            </a:r>
            <a:r>
              <a:rPr lang="pt-BR" sz="1600" b="1" dirty="0" smtClean="0"/>
              <a:t>.</a:t>
            </a:r>
            <a:endParaRPr lang="pt-BR" sz="1400" b="1" dirty="0" smtClean="0"/>
          </a:p>
        </p:txBody>
      </p:sp>
      <p:pic>
        <p:nvPicPr>
          <p:cNvPr id="18" name="Picture 4" descr="d:\Users\I9934663\Desktop\102MSDCF\DSC031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0214"/>
            <a:ext cx="3672407" cy="20787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4" y="3654470"/>
            <a:ext cx="3681759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70" y="1340621"/>
            <a:ext cx="4300578" cy="2088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 descr="d:\Users\I9934663\Desktop\102MSDCF\DSC032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78" y="3654470"/>
            <a:ext cx="4296369" cy="2102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57774357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– conclusão em maio/2014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Reforma e modernização Setor A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Área de check-in – embarque público;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Pavimento de desembarque – concluído em fevereiro/2014</a:t>
            </a:r>
            <a:endParaRPr lang="pt-BR" sz="1400" dirty="0"/>
          </a:p>
        </p:txBody>
      </p:sp>
      <p:grpSp>
        <p:nvGrpSpPr>
          <p:cNvPr id="2" name="Grupo 1"/>
          <p:cNvGrpSpPr/>
          <p:nvPr/>
        </p:nvGrpSpPr>
        <p:grpSpPr>
          <a:xfrm>
            <a:off x="3804048" y="4547220"/>
            <a:ext cx="2400000" cy="1828066"/>
            <a:chOff x="3029448" y="4274043"/>
            <a:chExt cx="2400000" cy="1828066"/>
          </a:xfrm>
        </p:grpSpPr>
        <p:pic>
          <p:nvPicPr>
            <p:cNvPr id="12" name="Picture 3" descr="J:\DE\DESS\DESS-1\Solicitações Setores Infraero\2014\Apresentação para Comitê de Investimentos GPAC\fotos PR\SBGL\Fotos TPS-1\Desembarque publico liberado.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448" y="4274043"/>
              <a:ext cx="2400000" cy="180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3029448" y="5794332"/>
              <a:ext cx="2399999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t-BR" sz="1400" dirty="0"/>
                <a:t>Saguão de desembarque</a:t>
              </a:r>
            </a:p>
          </p:txBody>
        </p:sp>
      </p:grpSp>
      <p:pic>
        <p:nvPicPr>
          <p:cNvPr id="16" name="Picture 2" descr="J:\DE\DESS\DESS-1\Solicitações Setores Infraero\2014\Apresentação para Comitê de Investimentos GPAC\fotos PR\SBGL\Fotos TPS-1\Embarque restrito liberado ........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6315"/>
            <a:ext cx="3708412" cy="24310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5148064" y="4190865"/>
            <a:ext cx="370841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/>
              <a:t>Área de embarque</a:t>
            </a:r>
          </a:p>
        </p:txBody>
      </p:sp>
      <p:pic>
        <p:nvPicPr>
          <p:cNvPr id="21" name="Picture 4" descr="J:\DE\DESS\DESS-1\Solicitações Setores Infraero\2014\Apresentação para Comitê de Investimentos GPAC\fotos PR\SBGL\Fotos TPS-1\Escada rolante de acesso do desembarque restrito para o embarque restrito.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9" y="4563536"/>
            <a:ext cx="2444064" cy="18330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471333" y="6106375"/>
            <a:ext cx="2472008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300" dirty="0" smtClean="0"/>
              <a:t>Escadas e </a:t>
            </a:r>
            <a:r>
              <a:rPr lang="pt-BR" sz="1300" dirty="0"/>
              <a:t>rolante da área restrita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495069" y="2121265"/>
            <a:ext cx="4508979" cy="2376064"/>
            <a:chOff x="1103339" y="1628800"/>
            <a:chExt cx="6860700" cy="3171613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39" y="1628800"/>
              <a:ext cx="6860700" cy="31716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Forma livre 31"/>
            <p:cNvSpPr/>
            <p:nvPr/>
          </p:nvSpPr>
          <p:spPr>
            <a:xfrm>
              <a:off x="2692166" y="2523067"/>
              <a:ext cx="982367" cy="387121"/>
            </a:xfrm>
            <a:custGeom>
              <a:avLst/>
              <a:gdLst>
                <a:gd name="connsiteX0" fmla="*/ 59267 w 982133"/>
                <a:gd name="connsiteY0" fmla="*/ 135466 h 372533"/>
                <a:gd name="connsiteX1" fmla="*/ 59267 w 982133"/>
                <a:gd name="connsiteY1" fmla="*/ 135466 h 372533"/>
                <a:gd name="connsiteX2" fmla="*/ 228600 w 982133"/>
                <a:gd name="connsiteY2" fmla="*/ 135466 h 372533"/>
                <a:gd name="connsiteX3" fmla="*/ 414867 w 982133"/>
                <a:gd name="connsiteY3" fmla="*/ 118533 h 372533"/>
                <a:gd name="connsiteX4" fmla="*/ 558800 w 982133"/>
                <a:gd name="connsiteY4" fmla="*/ 76200 h 372533"/>
                <a:gd name="connsiteX5" fmla="*/ 702733 w 982133"/>
                <a:gd name="connsiteY5" fmla="*/ 0 h 372533"/>
                <a:gd name="connsiteX6" fmla="*/ 982133 w 982133"/>
                <a:gd name="connsiteY6" fmla="*/ 160866 h 372533"/>
                <a:gd name="connsiteX7" fmla="*/ 846667 w 982133"/>
                <a:gd name="connsiteY7" fmla="*/ 228600 h 372533"/>
                <a:gd name="connsiteX8" fmla="*/ 694267 w 982133"/>
                <a:gd name="connsiteY8" fmla="*/ 287866 h 372533"/>
                <a:gd name="connsiteX9" fmla="*/ 575733 w 982133"/>
                <a:gd name="connsiteY9" fmla="*/ 330200 h 372533"/>
                <a:gd name="connsiteX10" fmla="*/ 474133 w 982133"/>
                <a:gd name="connsiteY10" fmla="*/ 355600 h 372533"/>
                <a:gd name="connsiteX11" fmla="*/ 347133 w 982133"/>
                <a:gd name="connsiteY11" fmla="*/ 372533 h 372533"/>
                <a:gd name="connsiteX12" fmla="*/ 203200 w 982133"/>
                <a:gd name="connsiteY12" fmla="*/ 372533 h 372533"/>
                <a:gd name="connsiteX13" fmla="*/ 67733 w 982133"/>
                <a:gd name="connsiteY13" fmla="*/ 372533 h 372533"/>
                <a:gd name="connsiteX14" fmla="*/ 0 w 982133"/>
                <a:gd name="connsiteY14" fmla="*/ 355600 h 372533"/>
                <a:gd name="connsiteX15" fmla="*/ 59267 w 982133"/>
                <a:gd name="connsiteY15" fmla="*/ 135466 h 372533"/>
                <a:gd name="connsiteX0" fmla="*/ 59267 w 982133"/>
                <a:gd name="connsiteY0" fmla="*/ 135466 h 372533"/>
                <a:gd name="connsiteX1" fmla="*/ 59267 w 982133"/>
                <a:gd name="connsiteY1" fmla="*/ 135466 h 372533"/>
                <a:gd name="connsiteX2" fmla="*/ 228600 w 982133"/>
                <a:gd name="connsiteY2" fmla="*/ 135466 h 372533"/>
                <a:gd name="connsiteX3" fmla="*/ 414867 w 982133"/>
                <a:gd name="connsiteY3" fmla="*/ 118533 h 372533"/>
                <a:gd name="connsiteX4" fmla="*/ 558800 w 982133"/>
                <a:gd name="connsiteY4" fmla="*/ 76200 h 372533"/>
                <a:gd name="connsiteX5" fmla="*/ 702733 w 982133"/>
                <a:gd name="connsiteY5" fmla="*/ 0 h 372533"/>
                <a:gd name="connsiteX6" fmla="*/ 982133 w 982133"/>
                <a:gd name="connsiteY6" fmla="*/ 160866 h 372533"/>
                <a:gd name="connsiteX7" fmla="*/ 846667 w 982133"/>
                <a:gd name="connsiteY7" fmla="*/ 228600 h 372533"/>
                <a:gd name="connsiteX8" fmla="*/ 694267 w 982133"/>
                <a:gd name="connsiteY8" fmla="*/ 287866 h 372533"/>
                <a:gd name="connsiteX9" fmla="*/ 575733 w 982133"/>
                <a:gd name="connsiteY9" fmla="*/ 330200 h 372533"/>
                <a:gd name="connsiteX10" fmla="*/ 474133 w 982133"/>
                <a:gd name="connsiteY10" fmla="*/ 355600 h 372533"/>
                <a:gd name="connsiteX11" fmla="*/ 203200 w 982133"/>
                <a:gd name="connsiteY11" fmla="*/ 372533 h 372533"/>
                <a:gd name="connsiteX12" fmla="*/ 67733 w 982133"/>
                <a:gd name="connsiteY12" fmla="*/ 372533 h 372533"/>
                <a:gd name="connsiteX13" fmla="*/ 0 w 982133"/>
                <a:gd name="connsiteY13" fmla="*/ 355600 h 372533"/>
                <a:gd name="connsiteX14" fmla="*/ 59267 w 982133"/>
                <a:gd name="connsiteY14" fmla="*/ 135466 h 372533"/>
                <a:gd name="connsiteX0" fmla="*/ 59267 w 982133"/>
                <a:gd name="connsiteY0" fmla="*/ 135466 h 372533"/>
                <a:gd name="connsiteX1" fmla="*/ 59267 w 982133"/>
                <a:gd name="connsiteY1" fmla="*/ 135466 h 372533"/>
                <a:gd name="connsiteX2" fmla="*/ 228600 w 982133"/>
                <a:gd name="connsiteY2" fmla="*/ 135466 h 372533"/>
                <a:gd name="connsiteX3" fmla="*/ 414867 w 982133"/>
                <a:gd name="connsiteY3" fmla="*/ 118533 h 372533"/>
                <a:gd name="connsiteX4" fmla="*/ 558800 w 982133"/>
                <a:gd name="connsiteY4" fmla="*/ 76200 h 372533"/>
                <a:gd name="connsiteX5" fmla="*/ 702733 w 982133"/>
                <a:gd name="connsiteY5" fmla="*/ 0 h 372533"/>
                <a:gd name="connsiteX6" fmla="*/ 982133 w 982133"/>
                <a:gd name="connsiteY6" fmla="*/ 160866 h 372533"/>
                <a:gd name="connsiteX7" fmla="*/ 846667 w 982133"/>
                <a:gd name="connsiteY7" fmla="*/ 228600 h 372533"/>
                <a:gd name="connsiteX8" fmla="*/ 694267 w 982133"/>
                <a:gd name="connsiteY8" fmla="*/ 287866 h 372533"/>
                <a:gd name="connsiteX9" fmla="*/ 575733 w 982133"/>
                <a:gd name="connsiteY9" fmla="*/ 330200 h 372533"/>
                <a:gd name="connsiteX10" fmla="*/ 474133 w 982133"/>
                <a:gd name="connsiteY10" fmla="*/ 355600 h 372533"/>
                <a:gd name="connsiteX11" fmla="*/ 67733 w 982133"/>
                <a:gd name="connsiteY11" fmla="*/ 372533 h 372533"/>
                <a:gd name="connsiteX12" fmla="*/ 0 w 982133"/>
                <a:gd name="connsiteY12" fmla="*/ 355600 h 372533"/>
                <a:gd name="connsiteX13" fmla="*/ 59267 w 982133"/>
                <a:gd name="connsiteY13" fmla="*/ 135466 h 372533"/>
                <a:gd name="connsiteX0" fmla="*/ 59267 w 982133"/>
                <a:gd name="connsiteY0" fmla="*/ 135466 h 355600"/>
                <a:gd name="connsiteX1" fmla="*/ 59267 w 982133"/>
                <a:gd name="connsiteY1" fmla="*/ 135466 h 355600"/>
                <a:gd name="connsiteX2" fmla="*/ 228600 w 982133"/>
                <a:gd name="connsiteY2" fmla="*/ 135466 h 355600"/>
                <a:gd name="connsiteX3" fmla="*/ 414867 w 982133"/>
                <a:gd name="connsiteY3" fmla="*/ 118533 h 355600"/>
                <a:gd name="connsiteX4" fmla="*/ 558800 w 982133"/>
                <a:gd name="connsiteY4" fmla="*/ 76200 h 355600"/>
                <a:gd name="connsiteX5" fmla="*/ 702733 w 982133"/>
                <a:gd name="connsiteY5" fmla="*/ 0 h 355600"/>
                <a:gd name="connsiteX6" fmla="*/ 982133 w 982133"/>
                <a:gd name="connsiteY6" fmla="*/ 160866 h 355600"/>
                <a:gd name="connsiteX7" fmla="*/ 846667 w 982133"/>
                <a:gd name="connsiteY7" fmla="*/ 228600 h 355600"/>
                <a:gd name="connsiteX8" fmla="*/ 694267 w 982133"/>
                <a:gd name="connsiteY8" fmla="*/ 287866 h 355600"/>
                <a:gd name="connsiteX9" fmla="*/ 575733 w 982133"/>
                <a:gd name="connsiteY9" fmla="*/ 330200 h 355600"/>
                <a:gd name="connsiteX10" fmla="*/ 474133 w 982133"/>
                <a:gd name="connsiteY10" fmla="*/ 355600 h 355600"/>
                <a:gd name="connsiteX11" fmla="*/ 0 w 982133"/>
                <a:gd name="connsiteY11" fmla="*/ 355600 h 355600"/>
                <a:gd name="connsiteX12" fmla="*/ 59267 w 982133"/>
                <a:gd name="connsiteY12" fmla="*/ 135466 h 355600"/>
                <a:gd name="connsiteX0" fmla="*/ 59267 w 982133"/>
                <a:gd name="connsiteY0" fmla="*/ 135466 h 355600"/>
                <a:gd name="connsiteX1" fmla="*/ 59267 w 982133"/>
                <a:gd name="connsiteY1" fmla="*/ 135466 h 355600"/>
                <a:gd name="connsiteX2" fmla="*/ 228600 w 982133"/>
                <a:gd name="connsiteY2" fmla="*/ 135466 h 355600"/>
                <a:gd name="connsiteX3" fmla="*/ 414867 w 982133"/>
                <a:gd name="connsiteY3" fmla="*/ 118533 h 355600"/>
                <a:gd name="connsiteX4" fmla="*/ 558800 w 982133"/>
                <a:gd name="connsiteY4" fmla="*/ 76200 h 355600"/>
                <a:gd name="connsiteX5" fmla="*/ 702733 w 982133"/>
                <a:gd name="connsiteY5" fmla="*/ 0 h 355600"/>
                <a:gd name="connsiteX6" fmla="*/ 982133 w 982133"/>
                <a:gd name="connsiteY6" fmla="*/ 160866 h 355600"/>
                <a:gd name="connsiteX7" fmla="*/ 846667 w 982133"/>
                <a:gd name="connsiteY7" fmla="*/ 228600 h 355600"/>
                <a:gd name="connsiteX8" fmla="*/ 694267 w 982133"/>
                <a:gd name="connsiteY8" fmla="*/ 287866 h 355600"/>
                <a:gd name="connsiteX9" fmla="*/ 575733 w 982133"/>
                <a:gd name="connsiteY9" fmla="*/ 330200 h 355600"/>
                <a:gd name="connsiteX10" fmla="*/ 0 w 982133"/>
                <a:gd name="connsiteY10" fmla="*/ 355600 h 355600"/>
                <a:gd name="connsiteX11" fmla="*/ 59267 w 982133"/>
                <a:gd name="connsiteY11" fmla="*/ 135466 h 355600"/>
                <a:gd name="connsiteX0" fmla="*/ 59267 w 982133"/>
                <a:gd name="connsiteY0" fmla="*/ 135466 h 355600"/>
                <a:gd name="connsiteX1" fmla="*/ 59267 w 982133"/>
                <a:gd name="connsiteY1" fmla="*/ 135466 h 355600"/>
                <a:gd name="connsiteX2" fmla="*/ 228600 w 982133"/>
                <a:gd name="connsiteY2" fmla="*/ 135466 h 355600"/>
                <a:gd name="connsiteX3" fmla="*/ 414867 w 982133"/>
                <a:gd name="connsiteY3" fmla="*/ 118533 h 355600"/>
                <a:gd name="connsiteX4" fmla="*/ 558800 w 982133"/>
                <a:gd name="connsiteY4" fmla="*/ 76200 h 355600"/>
                <a:gd name="connsiteX5" fmla="*/ 702733 w 982133"/>
                <a:gd name="connsiteY5" fmla="*/ 0 h 355600"/>
                <a:gd name="connsiteX6" fmla="*/ 982133 w 982133"/>
                <a:gd name="connsiteY6" fmla="*/ 160866 h 355600"/>
                <a:gd name="connsiteX7" fmla="*/ 846667 w 982133"/>
                <a:gd name="connsiteY7" fmla="*/ 228600 h 355600"/>
                <a:gd name="connsiteX8" fmla="*/ 694267 w 982133"/>
                <a:gd name="connsiteY8" fmla="*/ 287866 h 355600"/>
                <a:gd name="connsiteX9" fmla="*/ 0 w 982133"/>
                <a:gd name="connsiteY9" fmla="*/ 355600 h 355600"/>
                <a:gd name="connsiteX10" fmla="*/ 59267 w 982133"/>
                <a:gd name="connsiteY10" fmla="*/ 135466 h 355600"/>
                <a:gd name="connsiteX0" fmla="*/ 59267 w 982133"/>
                <a:gd name="connsiteY0" fmla="*/ 135466 h 355600"/>
                <a:gd name="connsiteX1" fmla="*/ 59267 w 982133"/>
                <a:gd name="connsiteY1" fmla="*/ 135466 h 355600"/>
                <a:gd name="connsiteX2" fmla="*/ 228600 w 982133"/>
                <a:gd name="connsiteY2" fmla="*/ 135466 h 355600"/>
                <a:gd name="connsiteX3" fmla="*/ 414867 w 982133"/>
                <a:gd name="connsiteY3" fmla="*/ 118533 h 355600"/>
                <a:gd name="connsiteX4" fmla="*/ 558800 w 982133"/>
                <a:gd name="connsiteY4" fmla="*/ 76200 h 355600"/>
                <a:gd name="connsiteX5" fmla="*/ 702733 w 982133"/>
                <a:gd name="connsiteY5" fmla="*/ 0 h 355600"/>
                <a:gd name="connsiteX6" fmla="*/ 982133 w 982133"/>
                <a:gd name="connsiteY6" fmla="*/ 160866 h 355600"/>
                <a:gd name="connsiteX7" fmla="*/ 846667 w 982133"/>
                <a:gd name="connsiteY7" fmla="*/ 228600 h 355600"/>
                <a:gd name="connsiteX8" fmla="*/ 0 w 982133"/>
                <a:gd name="connsiteY8" fmla="*/ 355600 h 355600"/>
                <a:gd name="connsiteX9" fmla="*/ 59267 w 982133"/>
                <a:gd name="connsiteY9" fmla="*/ 135466 h 355600"/>
                <a:gd name="connsiteX0" fmla="*/ 59267 w 982133"/>
                <a:gd name="connsiteY0" fmla="*/ 135466 h 355600"/>
                <a:gd name="connsiteX1" fmla="*/ 59267 w 982133"/>
                <a:gd name="connsiteY1" fmla="*/ 135466 h 355600"/>
                <a:gd name="connsiteX2" fmla="*/ 228600 w 982133"/>
                <a:gd name="connsiteY2" fmla="*/ 135466 h 355600"/>
                <a:gd name="connsiteX3" fmla="*/ 414867 w 982133"/>
                <a:gd name="connsiteY3" fmla="*/ 118533 h 355600"/>
                <a:gd name="connsiteX4" fmla="*/ 558800 w 982133"/>
                <a:gd name="connsiteY4" fmla="*/ 76200 h 355600"/>
                <a:gd name="connsiteX5" fmla="*/ 702733 w 982133"/>
                <a:gd name="connsiteY5" fmla="*/ 0 h 355600"/>
                <a:gd name="connsiteX6" fmla="*/ 982133 w 982133"/>
                <a:gd name="connsiteY6" fmla="*/ 160866 h 355600"/>
                <a:gd name="connsiteX7" fmla="*/ 0 w 982133"/>
                <a:gd name="connsiteY7" fmla="*/ 355600 h 355600"/>
                <a:gd name="connsiteX8" fmla="*/ 59267 w 982133"/>
                <a:gd name="connsiteY8" fmla="*/ 135466 h 355600"/>
                <a:gd name="connsiteX0" fmla="*/ 59267 w 982133"/>
                <a:gd name="connsiteY0" fmla="*/ 135466 h 355600"/>
                <a:gd name="connsiteX1" fmla="*/ 59267 w 982133"/>
                <a:gd name="connsiteY1" fmla="*/ 135466 h 355600"/>
                <a:gd name="connsiteX2" fmla="*/ 228600 w 982133"/>
                <a:gd name="connsiteY2" fmla="*/ 135466 h 355600"/>
                <a:gd name="connsiteX3" fmla="*/ 414867 w 982133"/>
                <a:gd name="connsiteY3" fmla="*/ 118533 h 355600"/>
                <a:gd name="connsiteX4" fmla="*/ 558800 w 982133"/>
                <a:gd name="connsiteY4" fmla="*/ 76200 h 355600"/>
                <a:gd name="connsiteX5" fmla="*/ 702733 w 982133"/>
                <a:gd name="connsiteY5" fmla="*/ 0 h 355600"/>
                <a:gd name="connsiteX6" fmla="*/ 982133 w 982133"/>
                <a:gd name="connsiteY6" fmla="*/ 160866 h 355600"/>
                <a:gd name="connsiteX7" fmla="*/ 0 w 982133"/>
                <a:gd name="connsiteY7" fmla="*/ 355600 h 355600"/>
                <a:gd name="connsiteX8" fmla="*/ 59267 w 982133"/>
                <a:gd name="connsiteY8" fmla="*/ 135466 h 355600"/>
                <a:gd name="connsiteX0" fmla="*/ 59267 w 982133"/>
                <a:gd name="connsiteY0" fmla="*/ 135466 h 373513"/>
                <a:gd name="connsiteX1" fmla="*/ 59267 w 982133"/>
                <a:gd name="connsiteY1" fmla="*/ 135466 h 373513"/>
                <a:gd name="connsiteX2" fmla="*/ 228600 w 982133"/>
                <a:gd name="connsiteY2" fmla="*/ 135466 h 373513"/>
                <a:gd name="connsiteX3" fmla="*/ 414867 w 982133"/>
                <a:gd name="connsiteY3" fmla="*/ 118533 h 373513"/>
                <a:gd name="connsiteX4" fmla="*/ 558800 w 982133"/>
                <a:gd name="connsiteY4" fmla="*/ 76200 h 373513"/>
                <a:gd name="connsiteX5" fmla="*/ 702733 w 982133"/>
                <a:gd name="connsiteY5" fmla="*/ 0 h 373513"/>
                <a:gd name="connsiteX6" fmla="*/ 982133 w 982133"/>
                <a:gd name="connsiteY6" fmla="*/ 160866 h 373513"/>
                <a:gd name="connsiteX7" fmla="*/ 0 w 982133"/>
                <a:gd name="connsiteY7" fmla="*/ 355600 h 373513"/>
                <a:gd name="connsiteX8" fmla="*/ 59267 w 982133"/>
                <a:gd name="connsiteY8" fmla="*/ 135466 h 373513"/>
                <a:gd name="connsiteX0" fmla="*/ 59267 w 982133"/>
                <a:gd name="connsiteY0" fmla="*/ 135466 h 373513"/>
                <a:gd name="connsiteX1" fmla="*/ 59267 w 982133"/>
                <a:gd name="connsiteY1" fmla="*/ 135466 h 373513"/>
                <a:gd name="connsiteX2" fmla="*/ 228600 w 982133"/>
                <a:gd name="connsiteY2" fmla="*/ 135466 h 373513"/>
                <a:gd name="connsiteX3" fmla="*/ 558800 w 982133"/>
                <a:gd name="connsiteY3" fmla="*/ 76200 h 373513"/>
                <a:gd name="connsiteX4" fmla="*/ 702733 w 982133"/>
                <a:gd name="connsiteY4" fmla="*/ 0 h 373513"/>
                <a:gd name="connsiteX5" fmla="*/ 982133 w 982133"/>
                <a:gd name="connsiteY5" fmla="*/ 160866 h 373513"/>
                <a:gd name="connsiteX6" fmla="*/ 0 w 982133"/>
                <a:gd name="connsiteY6" fmla="*/ 355600 h 373513"/>
                <a:gd name="connsiteX7" fmla="*/ 59267 w 982133"/>
                <a:gd name="connsiteY7" fmla="*/ 135466 h 373513"/>
                <a:gd name="connsiteX0" fmla="*/ 59267 w 982133"/>
                <a:gd name="connsiteY0" fmla="*/ 135466 h 373513"/>
                <a:gd name="connsiteX1" fmla="*/ 59267 w 982133"/>
                <a:gd name="connsiteY1" fmla="*/ 135466 h 373513"/>
                <a:gd name="connsiteX2" fmla="*/ 558800 w 982133"/>
                <a:gd name="connsiteY2" fmla="*/ 76200 h 373513"/>
                <a:gd name="connsiteX3" fmla="*/ 702733 w 982133"/>
                <a:gd name="connsiteY3" fmla="*/ 0 h 373513"/>
                <a:gd name="connsiteX4" fmla="*/ 982133 w 982133"/>
                <a:gd name="connsiteY4" fmla="*/ 160866 h 373513"/>
                <a:gd name="connsiteX5" fmla="*/ 0 w 982133"/>
                <a:gd name="connsiteY5" fmla="*/ 355600 h 373513"/>
                <a:gd name="connsiteX6" fmla="*/ 59267 w 982133"/>
                <a:gd name="connsiteY6" fmla="*/ 135466 h 373513"/>
                <a:gd name="connsiteX0" fmla="*/ 59267 w 982133"/>
                <a:gd name="connsiteY0" fmla="*/ 135466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5" fmla="*/ 59267 w 982133"/>
                <a:gd name="connsiteY5" fmla="*/ 135466 h 373513"/>
                <a:gd name="connsiteX0" fmla="*/ 59267 w 982133"/>
                <a:gd name="connsiteY0" fmla="*/ 135466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5" fmla="*/ 59267 w 982133"/>
                <a:gd name="connsiteY5" fmla="*/ 135466 h 373513"/>
                <a:gd name="connsiteX0" fmla="*/ 0 w 982133"/>
                <a:gd name="connsiteY0" fmla="*/ 355600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0" fmla="*/ 0 w 982133"/>
                <a:gd name="connsiteY0" fmla="*/ 355600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0" fmla="*/ 0 w 982133"/>
                <a:gd name="connsiteY0" fmla="*/ 355600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0" fmla="*/ 0 w 982133"/>
                <a:gd name="connsiteY0" fmla="*/ 355600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0" fmla="*/ 0 w 982133"/>
                <a:gd name="connsiteY0" fmla="*/ 355600 h 373513"/>
                <a:gd name="connsiteX1" fmla="*/ 59267 w 982133"/>
                <a:gd name="connsiteY1" fmla="*/ 135466 h 373513"/>
                <a:gd name="connsiteX2" fmla="*/ 702733 w 982133"/>
                <a:gd name="connsiteY2" fmla="*/ 0 h 373513"/>
                <a:gd name="connsiteX3" fmla="*/ 982133 w 982133"/>
                <a:gd name="connsiteY3" fmla="*/ 160866 h 373513"/>
                <a:gd name="connsiteX4" fmla="*/ 0 w 982133"/>
                <a:gd name="connsiteY4" fmla="*/ 355600 h 373513"/>
                <a:gd name="connsiteX0" fmla="*/ 7177 w 989310"/>
                <a:gd name="connsiteY0" fmla="*/ 374650 h 390419"/>
                <a:gd name="connsiteX1" fmla="*/ 66444 w 989310"/>
                <a:gd name="connsiteY1" fmla="*/ 135466 h 390419"/>
                <a:gd name="connsiteX2" fmla="*/ 709910 w 989310"/>
                <a:gd name="connsiteY2" fmla="*/ 0 h 390419"/>
                <a:gd name="connsiteX3" fmla="*/ 989310 w 989310"/>
                <a:gd name="connsiteY3" fmla="*/ 160866 h 390419"/>
                <a:gd name="connsiteX4" fmla="*/ 7177 w 989310"/>
                <a:gd name="connsiteY4" fmla="*/ 374650 h 390419"/>
                <a:gd name="connsiteX0" fmla="*/ 15832 w 997965"/>
                <a:gd name="connsiteY0" fmla="*/ 374650 h 390419"/>
                <a:gd name="connsiteX1" fmla="*/ 75099 w 997965"/>
                <a:gd name="connsiteY1" fmla="*/ 135466 h 390419"/>
                <a:gd name="connsiteX2" fmla="*/ 718565 w 997965"/>
                <a:gd name="connsiteY2" fmla="*/ 0 h 390419"/>
                <a:gd name="connsiteX3" fmla="*/ 997965 w 997965"/>
                <a:gd name="connsiteY3" fmla="*/ 160866 h 390419"/>
                <a:gd name="connsiteX4" fmla="*/ 15832 w 997965"/>
                <a:gd name="connsiteY4" fmla="*/ 374650 h 390419"/>
                <a:gd name="connsiteX0" fmla="*/ 230 w 982363"/>
                <a:gd name="connsiteY0" fmla="*/ 374650 h 390419"/>
                <a:gd name="connsiteX1" fmla="*/ 59497 w 982363"/>
                <a:gd name="connsiteY1" fmla="*/ 135466 h 390419"/>
                <a:gd name="connsiteX2" fmla="*/ 702963 w 982363"/>
                <a:gd name="connsiteY2" fmla="*/ 0 h 390419"/>
                <a:gd name="connsiteX3" fmla="*/ 982363 w 982363"/>
                <a:gd name="connsiteY3" fmla="*/ 160866 h 390419"/>
                <a:gd name="connsiteX4" fmla="*/ 230 w 982363"/>
                <a:gd name="connsiteY4" fmla="*/ 374650 h 390419"/>
                <a:gd name="connsiteX0" fmla="*/ 233 w 982366"/>
                <a:gd name="connsiteY0" fmla="*/ 374650 h 390419"/>
                <a:gd name="connsiteX1" fmla="*/ 59500 w 982366"/>
                <a:gd name="connsiteY1" fmla="*/ 135466 h 390419"/>
                <a:gd name="connsiteX2" fmla="*/ 702966 w 982366"/>
                <a:gd name="connsiteY2" fmla="*/ 0 h 390419"/>
                <a:gd name="connsiteX3" fmla="*/ 982366 w 982366"/>
                <a:gd name="connsiteY3" fmla="*/ 160866 h 390419"/>
                <a:gd name="connsiteX4" fmla="*/ 233 w 982366"/>
                <a:gd name="connsiteY4" fmla="*/ 374650 h 390419"/>
                <a:gd name="connsiteX0" fmla="*/ 233 w 982366"/>
                <a:gd name="connsiteY0" fmla="*/ 374650 h 390419"/>
                <a:gd name="connsiteX1" fmla="*/ 59500 w 982366"/>
                <a:gd name="connsiteY1" fmla="*/ 135466 h 390419"/>
                <a:gd name="connsiteX2" fmla="*/ 702966 w 982366"/>
                <a:gd name="connsiteY2" fmla="*/ 0 h 390419"/>
                <a:gd name="connsiteX3" fmla="*/ 982366 w 982366"/>
                <a:gd name="connsiteY3" fmla="*/ 160866 h 390419"/>
                <a:gd name="connsiteX4" fmla="*/ 233 w 982366"/>
                <a:gd name="connsiteY4" fmla="*/ 374650 h 390419"/>
                <a:gd name="connsiteX0" fmla="*/ 233 w 982366"/>
                <a:gd name="connsiteY0" fmla="*/ 374650 h 387121"/>
                <a:gd name="connsiteX1" fmla="*/ 59500 w 982366"/>
                <a:gd name="connsiteY1" fmla="*/ 135466 h 387121"/>
                <a:gd name="connsiteX2" fmla="*/ 702966 w 982366"/>
                <a:gd name="connsiteY2" fmla="*/ 0 h 387121"/>
                <a:gd name="connsiteX3" fmla="*/ 982366 w 982366"/>
                <a:gd name="connsiteY3" fmla="*/ 160866 h 387121"/>
                <a:gd name="connsiteX4" fmla="*/ 233 w 982366"/>
                <a:gd name="connsiteY4" fmla="*/ 374650 h 3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366" h="387121">
                  <a:moveTo>
                    <a:pt x="233" y="374650"/>
                  </a:moveTo>
                  <a:cubicBezTo>
                    <a:pt x="-3824" y="377472"/>
                    <a:pt x="46091" y="136271"/>
                    <a:pt x="59500" y="135466"/>
                  </a:cubicBezTo>
                  <a:cubicBezTo>
                    <a:pt x="295794" y="121279"/>
                    <a:pt x="469427" y="140405"/>
                    <a:pt x="702966" y="0"/>
                  </a:cubicBezTo>
                  <a:lnTo>
                    <a:pt x="982366" y="160866"/>
                  </a:lnTo>
                  <a:cubicBezTo>
                    <a:pt x="783575" y="297214"/>
                    <a:pt x="384761" y="428802"/>
                    <a:pt x="233" y="374650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73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891433" y="4222503"/>
            <a:ext cx="2089319" cy="253813"/>
            <a:chOff x="3165125" y="2368529"/>
            <a:chExt cx="2089319" cy="307114"/>
          </a:xfrm>
        </p:grpSpPr>
        <p:sp>
          <p:nvSpPr>
            <p:cNvPr id="34" name="Retângulo 33"/>
            <p:cNvSpPr/>
            <p:nvPr/>
          </p:nvSpPr>
          <p:spPr>
            <a:xfrm>
              <a:off x="3165125" y="2368529"/>
              <a:ext cx="288032" cy="288028"/>
            </a:xfrm>
            <a:prstGeom prst="rect">
              <a:avLst/>
            </a:prstGeom>
            <a:solidFill>
              <a:schemeClr val="accent3">
                <a:lumMod val="75000"/>
                <a:alpha val="73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512876" y="2398644"/>
              <a:ext cx="1741568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t-BR" sz="1200" dirty="0"/>
                <a:t>Escopo </a:t>
              </a:r>
              <a:r>
                <a:rPr lang="pt-BR" sz="1200" dirty="0" smtClean="0"/>
                <a:t>Copa do Mundo</a:t>
              </a:r>
              <a:endParaRPr lang="pt-B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04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6923-601D-4E5C-A450-EC36885BF884}" type="slidenum">
              <a:rPr lang="pt-BR" smtClean="0"/>
              <a:pPr/>
              <a:t>2</a:t>
            </a:fld>
            <a:endParaRPr lang="pt-BR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031246590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92112" y="1052736"/>
            <a:ext cx="46839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Mapa Aeroportos COPA</a:t>
            </a:r>
          </a:p>
          <a:p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Investimento em Aeroportos COPA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Terminal de Passageiros SBCF – Confins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Terminal de Passageiros 3 SBCF – Confins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 smtClean="0"/>
              <a:t>Terminal </a:t>
            </a:r>
            <a:r>
              <a:rPr lang="pt-BR" sz="1400" dirty="0"/>
              <a:t>de Passageiros SBCY - Cuiabá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Terminal de Passageiros SBCT – Curitiba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 smtClean="0"/>
              <a:t>Terminal </a:t>
            </a:r>
            <a:r>
              <a:rPr lang="pt-BR" sz="1400" dirty="0"/>
              <a:t>Passageiros SBFZ – Fortaleza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TPS 1 SBGL - Rio de Janeiro / Galeão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TPS 2 SBGL - Rio de Janeiro / Galeão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 smtClean="0"/>
              <a:t>Terminal </a:t>
            </a:r>
            <a:r>
              <a:rPr lang="pt-BR" sz="1400" dirty="0"/>
              <a:t>Passageiros SBEG – </a:t>
            </a:r>
            <a:r>
              <a:rPr lang="pt-BR" sz="1400" dirty="0" smtClean="0"/>
              <a:t>Manaus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Terminal de Passageiros SBPA – Porto Alegre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 smtClean="0"/>
              <a:t>Terminal </a:t>
            </a:r>
            <a:r>
              <a:rPr lang="pt-BR" sz="1400" dirty="0"/>
              <a:t>Passageiros SBSV – Salvador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 smtClean="0"/>
              <a:t>Terminal </a:t>
            </a:r>
            <a:r>
              <a:rPr lang="pt-BR" sz="1400" dirty="0" smtClean="0"/>
              <a:t>de Passageiros SBNT – Augusto Severo / Natal</a:t>
            </a:r>
            <a:endParaRPr lang="pt-BR" sz="1400" dirty="0"/>
          </a:p>
          <a:p>
            <a:endParaRPr lang="pt-BR" sz="1400" dirty="0"/>
          </a:p>
          <a:p>
            <a:endParaRPr lang="pt-B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pic>
        <p:nvPicPr>
          <p:cNvPr id="10" name="il_fi" descr="http://uipi.com.br/wp-content/uploads/2012/07/uipi-Novo-PAC-financiar%C3%A1-projetos-em-m%C3%A9dias-cidad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08720"/>
            <a:ext cx="15843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380187" y="2393033"/>
            <a:ext cx="115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i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2011-2014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600412758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a ser entregue até a Copa do Mundo – conclusão em maio/2014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Sala restrita de desembarque – 4 carrosséis novos de transporte de bagagem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Complementação </a:t>
            </a:r>
            <a:r>
              <a:rPr lang="pt-BR" sz="1400" dirty="0"/>
              <a:t>da Obra Civil 1ª </a:t>
            </a:r>
            <a:r>
              <a:rPr lang="pt-BR" sz="1400" dirty="0" smtClean="0"/>
              <a:t>Etapa;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2ª </a:t>
            </a:r>
            <a:r>
              <a:rPr lang="pt-BR" sz="1400" dirty="0"/>
              <a:t>Etapa (A) - Ar </a:t>
            </a:r>
            <a:r>
              <a:rPr lang="pt-BR" sz="1400" dirty="0" smtClean="0"/>
              <a:t>condicionado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2ª </a:t>
            </a:r>
            <a:r>
              <a:rPr lang="pt-BR" sz="1400" dirty="0"/>
              <a:t>Etapa (B) - Instalações </a:t>
            </a:r>
            <a:r>
              <a:rPr lang="pt-BR" sz="1400" dirty="0" smtClean="0"/>
              <a:t>Elétricas;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3ª </a:t>
            </a:r>
            <a:r>
              <a:rPr lang="pt-BR" sz="1400" dirty="0"/>
              <a:t>Etapa - Sistemas Eletrônicos e </a:t>
            </a:r>
            <a:r>
              <a:rPr lang="pt-BR" sz="1400" dirty="0" smtClean="0"/>
              <a:t>TI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4ª </a:t>
            </a:r>
            <a:r>
              <a:rPr lang="pt-BR" sz="1400" dirty="0"/>
              <a:t>Etapa - Sistema de Transporte de </a:t>
            </a:r>
            <a:r>
              <a:rPr lang="pt-BR" sz="1400" dirty="0" smtClean="0"/>
              <a:t>Bagagens;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Fase </a:t>
            </a:r>
            <a:r>
              <a:rPr lang="pt-BR" sz="1400" dirty="0"/>
              <a:t>I - instalação dos equipamentos nos setores A e </a:t>
            </a:r>
            <a:r>
              <a:rPr lang="pt-BR" sz="1400" dirty="0" smtClean="0"/>
              <a:t>B – concluído em janeiro/2014;</a:t>
            </a:r>
            <a:endParaRPr lang="pt-BR" sz="1400" dirty="0"/>
          </a:p>
          <a:p>
            <a:pPr marL="449263" lvl="2" indent="269875">
              <a:buFont typeface="Arial" pitchFamily="34" charset="0"/>
              <a:buChar char="•"/>
            </a:pPr>
            <a:r>
              <a:rPr lang="pt-BR" sz="1400" dirty="0"/>
              <a:t>Sinalização visual – </a:t>
            </a:r>
            <a:r>
              <a:rPr lang="pt-BR" sz="1400" dirty="0" smtClean="0"/>
              <a:t>concluído </a:t>
            </a:r>
            <a:r>
              <a:rPr lang="pt-BR" sz="1400" dirty="0"/>
              <a:t>em </a:t>
            </a:r>
            <a:r>
              <a:rPr lang="pt-BR" sz="1400" dirty="0" smtClean="0"/>
              <a:t>setembro/2013;</a:t>
            </a:r>
          </a:p>
          <a:p>
            <a:pPr marL="449263" lvl="2" indent="269875">
              <a:buFont typeface="Arial" pitchFamily="34" charset="0"/>
              <a:buChar char="•"/>
            </a:pPr>
            <a:r>
              <a:rPr lang="pt-BR" sz="1400" dirty="0" smtClean="0"/>
              <a:t>Pavimento </a:t>
            </a:r>
            <a:r>
              <a:rPr lang="pt-BR" sz="1400" dirty="0"/>
              <a:t>de embarque </a:t>
            </a:r>
            <a:r>
              <a:rPr lang="pt-BR" sz="1400" dirty="0" smtClean="0"/>
              <a:t> – </a:t>
            </a:r>
            <a:r>
              <a:rPr lang="pt-BR" sz="1400" dirty="0"/>
              <a:t>c</a:t>
            </a:r>
            <a:r>
              <a:rPr lang="pt-BR" sz="1400" dirty="0" smtClean="0"/>
              <a:t>oncluído em janeiro/2014.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71802" y="5041365"/>
            <a:ext cx="2376266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Desembarque doméstico</a:t>
            </a:r>
            <a:endParaRPr lang="pt-BR" sz="14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012362" y="5034021"/>
            <a:ext cx="240000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Desembarque internacional</a:t>
            </a:r>
            <a:endParaRPr lang="pt-BR" sz="14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5642501" y="5053335"/>
            <a:ext cx="324036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Meio fio com forro da calçada</a:t>
            </a:r>
            <a:endParaRPr lang="pt-BR" sz="1400" dirty="0"/>
          </a:p>
        </p:txBody>
      </p:sp>
      <p:pic>
        <p:nvPicPr>
          <p:cNvPr id="23" name="Picture 2" descr="J:\DE\DESS\DESS-1\Solicitações Setores Infraero\2014\Apresentação para Comitê de Investimentos GPAC\fotos PR\SBGL\Fotos TPS-2\Desemb. domestico 0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2" y="3212976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J:\DE\DESS\DESS-1\Solicitações Setores Infraero\2014\Apresentação para Comitê de Investimentos GPAC\fotos PR\SBGL\Fotos TPS-2\Desemb. Inter 0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62" y="3234021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J:\DE\DESS\DESS-1\Solicitações Setores Infraero\2014\Apresentação para Comitê de Investimentos GPAC\fotos PR\SBGL\Fotos TPS-2\photo (17)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01" y="3241365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1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129560049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21</a:t>
            </a:fld>
            <a:endParaRPr lang="pt-BR" dirty="0"/>
          </a:p>
        </p:txBody>
      </p:sp>
      <p:pic>
        <p:nvPicPr>
          <p:cNvPr id="16" name="Picture 2" descr="J:\DE\DESS\DESS-1\Solicitações Setores Infraero\2014\Apresentação para Comitê de Investimentos GPAC\fotos PR\SBGL\Fotos TPS-2\20140122_13544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00" y="3451273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J:\DE\DESS\DESS-1\Solicitações Setores Infraero\2014\Apresentação para Comitê de Investimentos GPAC\fotos PR\SBGL\Fotos TPS-2\20140122_10172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96" y="3460419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J:\DE\DESS\DESS-1\Solicitações Setores Infraero\2014\Apresentação para Comitê de Investimentos GPAC\fotos PR\SBGL\Fotos TPS-2\20140122_10291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96" y="1162020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J:\DE\DESS\DESS-1\Solicitações Setores Infraero\2014\Apresentação para Comitê de Investimentos GPAC\fotos PR\SBGL\Fotos TPS-2\20140122_13542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00" y="1159060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J:\DE\DESS\DESS-1\Solicitações Setores Infraero\2014\Apresentação para Comitê de Investimentos GPAC\fotos PR\SBGL\Fotos TPS-2\Emb. inter. 03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9" y="1162020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J:\DE\DESS\DESS-1\Solicitações Setores Infraero\2014\Apresentação para Comitê de Investimentos GPAC\fotos PR\SBGL\Fotos TPS-2\Emb. inter. 01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9" y="3465004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179512" y="2959060"/>
            <a:ext cx="2592290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Inspeção </a:t>
            </a:r>
            <a:r>
              <a:rPr lang="pt-BR" sz="1400" dirty="0"/>
              <a:t>embarque internacional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179512" y="5263316"/>
            <a:ext cx="208823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/>
              <a:t>Check-in internacional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683139" y="5246364"/>
            <a:ext cx="208823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/>
              <a:t>Sala de embarque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772400" y="2976118"/>
            <a:ext cx="208823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/>
              <a:t>Sala de embarque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950399" y="5251273"/>
            <a:ext cx="208823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/>
              <a:t>Sala de embarque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2942597" y="2959060"/>
            <a:ext cx="208823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/>
              <a:t>Saguão</a:t>
            </a:r>
          </a:p>
        </p:txBody>
      </p:sp>
    </p:spTree>
    <p:extLst>
      <p:ext uri="{BB962C8B-B14F-4D97-AF65-F5344CB8AC3E}">
        <p14:creationId xmlns:p14="http://schemas.microsoft.com/office/powerpoint/2010/main" val="24829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588397863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22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- concluído em março/2014 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Recuperação e revitalização dos sistemas de pistas e pátios;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Alargamento de interseções.</a:t>
            </a:r>
            <a:endParaRPr lang="pt-BR" sz="1400" dirty="0"/>
          </a:p>
        </p:txBody>
      </p:sp>
      <p:pic>
        <p:nvPicPr>
          <p:cNvPr id="18" name="Imagem 6" descr="C:\Users\vinicius\Desktop\MARÇO 2014\11032014\SAM_883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004754" cy="280671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20" descr="C:\Users\vinicius\Desktop\MARÇO 2014\13032014\SAM_89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416" y="1916831"/>
            <a:ext cx="3881536" cy="27203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4860032" y="2060848"/>
            <a:ext cx="207388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100% Concluído</a:t>
            </a:r>
            <a:endParaRPr lang="pt-BR" sz="2000" b="1" dirty="0">
              <a:ln w="17780" cmpd="sng">
                <a:noFill/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7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125557890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23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– </a:t>
            </a:r>
            <a:r>
              <a:rPr lang="pt-BR" sz="1600" b="1" dirty="0"/>
              <a:t>c</a:t>
            </a:r>
            <a:r>
              <a:rPr lang="pt-BR" sz="1600" b="1" dirty="0" smtClean="0"/>
              <a:t>onclusão maio/2014</a:t>
            </a:r>
          </a:p>
          <a:p>
            <a:endParaRPr lang="pt-BR" sz="1400" b="1" dirty="0" smtClean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 smtClean="0"/>
              <a:t>Saguão </a:t>
            </a:r>
            <a:r>
              <a:rPr lang="pt-BR" sz="1400" dirty="0"/>
              <a:t>público de embarque; </a:t>
            </a:r>
            <a:endParaRPr lang="pt-BR" sz="1400" dirty="0" smtClean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 smtClean="0"/>
              <a:t>Ampliação Saguão </a:t>
            </a:r>
            <a:r>
              <a:rPr lang="pt-BR" sz="1400" dirty="0"/>
              <a:t>público de </a:t>
            </a:r>
            <a:r>
              <a:rPr lang="pt-BR" sz="1400" dirty="0" smtClean="0"/>
              <a:t>desembarque; </a:t>
            </a:r>
            <a:endParaRPr lang="pt-BR" sz="1400" dirty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 smtClean="0"/>
              <a:t>29 </a:t>
            </a:r>
            <a:r>
              <a:rPr lang="pt-BR" sz="1400" dirty="0"/>
              <a:t>Balcões de check-in do Lado Oeste</a:t>
            </a:r>
            <a:r>
              <a:rPr lang="pt-BR" sz="1400" dirty="0" smtClean="0"/>
              <a:t>;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 smtClean="0"/>
              <a:t>9 </a:t>
            </a:r>
            <a:r>
              <a:rPr lang="pt-BR" sz="1400" dirty="0"/>
              <a:t>Balcões de check-in internacional; </a:t>
            </a:r>
            <a:endParaRPr lang="pt-BR" sz="1400" dirty="0" smtClean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 smtClean="0"/>
              <a:t>Salas </a:t>
            </a:r>
            <a:r>
              <a:rPr lang="pt-BR" sz="1400" dirty="0"/>
              <a:t>de </a:t>
            </a:r>
            <a:r>
              <a:rPr lang="pt-BR" sz="1400" dirty="0" smtClean="0"/>
              <a:t>desembarque: 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pt-BR" sz="1400" dirty="0" smtClean="0"/>
              <a:t>Internacional remoto ; 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pt-BR" sz="1400" dirty="0" smtClean="0"/>
              <a:t>Doméstico </a:t>
            </a:r>
            <a:r>
              <a:rPr lang="pt-BR" sz="1400" dirty="0"/>
              <a:t>(ampliação leste); </a:t>
            </a:r>
            <a:endParaRPr lang="pt-BR" sz="1400" dirty="0" smtClean="0"/>
          </a:p>
          <a:p>
            <a:endParaRPr lang="pt-BR" sz="1400" dirty="0" smtClean="0"/>
          </a:p>
        </p:txBody>
      </p:sp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5688632" cy="3182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 descr="D:\Users\i1382726\AppData\Local\Microsoft\Windows\Temporary Internet Files\Content.Outlook\CS63ZEOP\P10209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283136" cy="2462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J:\DPGP\GPAC\GPAC-1\06 - Ranieri\Fotos Manaus\P10209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0664"/>
            <a:ext cx="3283135" cy="2462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61474247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24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68962" y="1196752"/>
            <a:ext cx="44630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 smtClean="0"/>
              <a:t>Salas </a:t>
            </a:r>
            <a:r>
              <a:rPr lang="pt-BR" sz="1400" dirty="0"/>
              <a:t>de embarque: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pt-BR" sz="1400" dirty="0"/>
              <a:t>Internacional e Internacional remoto (ampliação oeste); 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pt-BR" sz="1400" dirty="0"/>
              <a:t>Doméstico (ampliação leste e ala oeste);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/>
              <a:t>2 novas pontes de embarque;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/>
              <a:t>Corredor de Acesso;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/>
              <a:t>Ampliação Estacionamento;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pt-BR" sz="1400" dirty="0"/>
              <a:t>Área de 25,6 mil m² para 192,4 mil m²;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pt-BR" sz="1400" dirty="0"/>
              <a:t>Número de vagas de 772 para 2.670.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1400" dirty="0"/>
              <a:t>Aumento da quantidade de Equipamentos</a:t>
            </a:r>
          </a:p>
          <a:p>
            <a:endParaRPr lang="pt-BR" sz="1400" dirty="0" smtClean="0"/>
          </a:p>
        </p:txBody>
      </p:sp>
      <p:pic>
        <p:nvPicPr>
          <p:cNvPr id="14" name="Picture 2" descr="J:\DPGP\GPAC\GPAC-1\06 - Ranieri\Fotos Manaus\P10209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88" y="1304358"/>
            <a:ext cx="3283136" cy="2462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:\DPGP\GPAC\GPAC-1\06 - Ranieri\Fotos Manaus\P10302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40" y="3779515"/>
            <a:ext cx="3284554" cy="2463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454258" y="764704"/>
            <a:ext cx="6046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– conclusão maio/2014</a:t>
            </a:r>
          </a:p>
          <a:p>
            <a:endParaRPr lang="pt-BR" sz="1400" dirty="0" smtClean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962" y="3494608"/>
            <a:ext cx="4489775" cy="92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307803"/>
              </p:ext>
            </p:extLst>
          </p:nvPr>
        </p:nvGraphicFramePr>
        <p:xfrm>
          <a:off x="468962" y="4653136"/>
          <a:ext cx="4463078" cy="112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002"/>
                <a:gridCol w="1254547"/>
                <a:gridCol w="1483529"/>
              </a:tblGrid>
              <a:tr h="304643"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baseline="0" dirty="0" smtClean="0">
                          <a:solidFill>
                            <a:schemeClr val="tx1"/>
                          </a:solidFill>
                        </a:rPr>
                        <a:t>ESTACIONAMENTO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43" marB="4564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dirty="0"/>
                    </a:p>
                  </a:txBody>
                  <a:tcPr anchor="ctr"/>
                </a:tc>
              </a:tr>
              <a:tr h="274163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CAPACIDADE/ AMBIENTE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43" marB="4564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ATUAL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43" marB="4564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43" marB="4564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2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Vagas</a:t>
                      </a:r>
                      <a:endParaRPr lang="pt-BR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772</a:t>
                      </a:r>
                      <a:endParaRPr lang="pt-BR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2.670</a:t>
                      </a:r>
                      <a:endParaRPr lang="pt-BR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Área </a:t>
                      </a:r>
                      <a:r>
                        <a:rPr lang="pt-BR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(m²)</a:t>
                      </a: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25.608</a:t>
                      </a:r>
                      <a:endParaRPr lang="pt-BR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192.431</a:t>
                      </a:r>
                      <a:endParaRPr lang="pt-BR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6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847240890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25</a:t>
            </a:fld>
            <a:endParaRPr lang="pt-BR" dirty="0"/>
          </a:p>
        </p:txBody>
      </p:sp>
      <p:pic>
        <p:nvPicPr>
          <p:cNvPr id="12" name="Picture 2" descr="J:\DPGP\GPAC\APRESENTAÇOES\Apresentação PR\Fotos Manaus\P10301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15" y="3429000"/>
            <a:ext cx="2880000" cy="2160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Users\i1382726\AppData\Local\Microsoft\Windows\Temporary Internet Files\Content.Outlook\CS63ZEOP\P10302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15" y="3429000"/>
            <a:ext cx="2880000" cy="2160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Users\i1382726\AppData\Local\Microsoft\Windows\Temporary Internet Files\Content.Outlook\CS63ZEOP\P10209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87219"/>
            <a:ext cx="288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Users\i1382726\AppData\Local\Microsoft\Windows\Temporary Internet Files\Content.Outlook\CS63ZEOP\P10209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15" y="887219"/>
            <a:ext cx="2880001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Users\i1382726\AppData\Local\Microsoft\Windows\Temporary Internet Files\Content.Outlook\CS63ZEOP\P102096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429000"/>
            <a:ext cx="288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:\DPGP\GPAC\APRESENTAÇOES\Apresentação PR\Fotos Manaus\P103018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13" y="887219"/>
            <a:ext cx="288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179513" y="3044643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Fachada, meio fio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939513" y="3039797"/>
            <a:ext cx="2232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Sala de Desembarque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059515" y="3041666"/>
            <a:ext cx="2160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Guarita Estacionamento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79513" y="558900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Terraço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4499512" y="5570752"/>
            <a:ext cx="288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Imigração / Controle Passaporte</a:t>
            </a:r>
          </a:p>
        </p:txBody>
      </p:sp>
    </p:spTree>
    <p:extLst>
      <p:ext uri="{BB962C8B-B14F-4D97-AF65-F5344CB8AC3E}">
        <p14:creationId xmlns:p14="http://schemas.microsoft.com/office/powerpoint/2010/main" val="36344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33802403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26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a ser Entregue em 2014 (Pós-Copa) – </a:t>
            </a:r>
            <a:r>
              <a:rPr lang="pt-BR" sz="1600" b="1" dirty="0"/>
              <a:t>c</a:t>
            </a:r>
            <a:r>
              <a:rPr lang="pt-BR" sz="1600" b="1" dirty="0" smtClean="0"/>
              <a:t>onclusão em setembro/2014</a:t>
            </a:r>
          </a:p>
          <a:p>
            <a:endParaRPr lang="pt-BR" sz="14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do </a:t>
            </a:r>
            <a:r>
              <a:rPr lang="pt-BR" sz="1400" dirty="0"/>
              <a:t>Saguão público do </a:t>
            </a:r>
            <a:r>
              <a:rPr lang="pt-BR" sz="1400" dirty="0" smtClean="0"/>
              <a:t>desembarque;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Reforma </a:t>
            </a:r>
            <a:r>
              <a:rPr lang="pt-BR" sz="1400" dirty="0"/>
              <a:t>das salas de embarque existentes; </a:t>
            </a: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Reforma </a:t>
            </a:r>
            <a:r>
              <a:rPr lang="pt-BR" sz="1400" dirty="0"/>
              <a:t>da sala do desembarque doméstico; </a:t>
            </a: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57 </a:t>
            </a:r>
            <a:r>
              <a:rPr lang="pt-BR" sz="1400" dirty="0"/>
              <a:t>Balcões de check-in </a:t>
            </a:r>
            <a:r>
              <a:rPr lang="pt-BR" sz="1400" dirty="0" smtClean="0"/>
              <a:t>restantes;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Aumento da quantidade de equipamentos.</a:t>
            </a:r>
            <a:endParaRPr lang="pt-BR" sz="1400" dirty="0"/>
          </a:p>
          <a:p>
            <a:endParaRPr lang="pt-BR" sz="1400" dirty="0" smtClean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414276"/>
              </p:ext>
            </p:extLst>
          </p:nvPr>
        </p:nvGraphicFramePr>
        <p:xfrm>
          <a:off x="1619473" y="2636912"/>
          <a:ext cx="5761038" cy="21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077"/>
                <a:gridCol w="960118"/>
                <a:gridCol w="960118"/>
                <a:gridCol w="1020725"/>
              </a:tblGrid>
              <a:tr h="304783">
                <a:tc gridSpan="4">
                  <a:txBody>
                    <a:bodyPr/>
                    <a:lstStyle/>
                    <a:p>
                      <a:pPr algn="ctr"/>
                      <a:r>
                        <a:rPr lang="pt-BR" sz="1400" baseline="0" dirty="0" smtClean="0">
                          <a:solidFill>
                            <a:schemeClr val="tx1"/>
                          </a:solidFill>
                        </a:rPr>
                        <a:t>EQUIPAMENTOS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09" marB="4570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dirty="0"/>
                    </a:p>
                  </a:txBody>
                  <a:tcPr anchor="ctr"/>
                </a:tc>
              </a:tr>
              <a:tr h="457178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EQUIPAMENTO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09" marB="4570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ATUAL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09" marB="4570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META</a:t>
                      </a:r>
                      <a:r>
                        <a:rPr lang="pt-BR" sz="1200" b="1" baseline="0" dirty="0" smtClean="0">
                          <a:solidFill>
                            <a:schemeClr val="tx1"/>
                          </a:solidFill>
                        </a:rPr>
                        <a:t> COPA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09" marB="4570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PÓS</a:t>
                      </a:r>
                      <a:r>
                        <a:rPr lang="pt-BR" sz="1200" b="1" baseline="0" dirty="0" smtClean="0">
                          <a:solidFill>
                            <a:schemeClr val="tx1"/>
                          </a:solidFill>
                        </a:rPr>
                        <a:t> COPA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09" marB="4570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2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Esteiras de Restituição</a:t>
                      </a:r>
                      <a:r>
                        <a:rPr lang="pt-B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Bagagem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Escadas</a:t>
                      </a:r>
                      <a:r>
                        <a:rPr lang="pt-B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Rolantes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Elevadores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Balcões</a:t>
                      </a:r>
                      <a:r>
                        <a:rPr lang="pt-B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Check-in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Balcões DPF (Imigração)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2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Aparelhos</a:t>
                      </a:r>
                      <a:r>
                        <a:rPr lang="pt-B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Raios-X (Bagagens Mão)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Pontes de Embarque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652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pt-B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2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952972242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27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1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- concluído em janeiro/2012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Implantação de módulo operacional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Aumento de 1.460m² de área na sala de embarque e check-in;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716016" y="4452647"/>
            <a:ext cx="2807359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Ampliação da sala de embarque </a:t>
            </a:r>
            <a:endParaRPr lang="pt-BR" sz="1400" dirty="0"/>
          </a:p>
        </p:txBody>
      </p:sp>
      <p:sp>
        <p:nvSpPr>
          <p:cNvPr id="11" name="Retângulo 10"/>
          <p:cNvSpPr/>
          <p:nvPr/>
        </p:nvSpPr>
        <p:spPr>
          <a:xfrm>
            <a:off x="6918481" y="4874593"/>
            <a:ext cx="207388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100% Concluído</a:t>
            </a:r>
            <a:endParaRPr lang="pt-BR" sz="2000" b="1" dirty="0">
              <a:ln w="17780" cmpd="sng">
                <a:noFill/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771" y="4771359"/>
            <a:ext cx="4284627" cy="121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9276"/>
            <a:ext cx="3827422" cy="2544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96" y="1889275"/>
            <a:ext cx="3725397" cy="2544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67544" y="4463582"/>
            <a:ext cx="2807359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400" dirty="0" smtClean="0"/>
              <a:t>Área de check-in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34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518193480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Benefícios Entregues até a Copa do Mundo – conclusão maio/2014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Pavimento </a:t>
            </a:r>
            <a:r>
              <a:rPr lang="pt-BR" sz="1400" dirty="0" smtClean="0"/>
              <a:t>Térreo: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Ampliação da sala de embarque doméstico remoto de 218 m² para 573 m²;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Área </a:t>
            </a:r>
            <a:r>
              <a:rPr lang="pt-BR" sz="1400" dirty="0"/>
              <a:t>Nova do Embarque remoto reversível (embarque doméstico e internacional); </a:t>
            </a:r>
            <a:endParaRPr lang="pt-BR" sz="1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Unidades </a:t>
            </a:r>
            <a:r>
              <a:rPr lang="pt-BR" sz="1400" dirty="0"/>
              <a:t>comerciais próximas ao novo elevador panorâmico e escadas rolantes que ligam térreo e o 1º </a:t>
            </a:r>
            <a:r>
              <a:rPr lang="pt-BR" sz="1400" dirty="0" smtClean="0"/>
              <a:t>pavimento;</a:t>
            </a:r>
          </a:p>
          <a:p>
            <a:pPr lvl="2"/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1º </a:t>
            </a:r>
            <a:r>
              <a:rPr lang="pt-BR" sz="1400" dirty="0"/>
              <a:t>Pavimento: </a:t>
            </a:r>
            <a:endParaRPr lang="pt-BR" sz="1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Reforma </a:t>
            </a:r>
            <a:r>
              <a:rPr lang="pt-BR" sz="1400" dirty="0"/>
              <a:t>da rampa de acesso ao embarque </a:t>
            </a:r>
            <a:r>
              <a:rPr lang="pt-BR" sz="1400" dirty="0" smtClean="0"/>
              <a:t>doméstico;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Ilha de Check-in</a:t>
            </a:r>
          </a:p>
          <a:p>
            <a:pPr lvl="2"/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2º </a:t>
            </a:r>
            <a:r>
              <a:rPr lang="pt-BR" sz="1400" dirty="0"/>
              <a:t>Pavimento: </a:t>
            </a:r>
            <a:endParaRPr lang="pt-BR" sz="1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Auditório </a:t>
            </a:r>
            <a:r>
              <a:rPr lang="pt-BR" sz="1400" dirty="0"/>
              <a:t>externo; </a:t>
            </a:r>
            <a:endParaRPr lang="pt-BR" sz="1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Banheiros </a:t>
            </a:r>
            <a:r>
              <a:rPr lang="pt-BR" sz="1400" dirty="0"/>
              <a:t>do mirante; </a:t>
            </a:r>
            <a:endParaRPr lang="pt-BR" sz="1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Áreas </a:t>
            </a:r>
            <a:r>
              <a:rPr lang="pt-BR" sz="1400" dirty="0"/>
              <a:t>comerciais do mirante (acesso ao saguão do mirante e as unidades comerciais); </a:t>
            </a:r>
            <a:endParaRPr lang="pt-BR" sz="14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Áreas </a:t>
            </a:r>
            <a:r>
              <a:rPr lang="pt-BR" sz="1400" dirty="0"/>
              <a:t>operacionais no mirante para uso da Polícia Federal, </a:t>
            </a:r>
            <a:r>
              <a:rPr lang="pt-BR" sz="1400" dirty="0" smtClean="0"/>
              <a:t>Juizados </a:t>
            </a:r>
            <a:r>
              <a:rPr lang="pt-BR" sz="1400" dirty="0"/>
              <a:t>e sala AIS.  </a:t>
            </a:r>
            <a:endParaRPr lang="pt-BR" sz="1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1700" y="4622364"/>
            <a:ext cx="5256584" cy="90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003692611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29</a:t>
            </a:fld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768752" cy="3807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6" y="1335633"/>
            <a:ext cx="2202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Ilhas de check-in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517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6923-601D-4E5C-A450-EC36885BF884}" type="slidenum">
              <a:rPr lang="pt-BR" smtClean="0"/>
              <a:pPr/>
              <a:t>3</a:t>
            </a:fld>
            <a:endParaRPr lang="pt-BR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089577989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03263"/>
            <a:ext cx="5545138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Oval 7"/>
          <p:cNvSpPr>
            <a:spLocks noChangeArrowheads="1"/>
          </p:cNvSpPr>
          <p:nvPr/>
        </p:nvSpPr>
        <p:spPr bwMode="auto">
          <a:xfrm flipH="1">
            <a:off x="5794375" y="2206626"/>
            <a:ext cx="71438" cy="650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6" name="Oval 11"/>
          <p:cNvSpPr>
            <a:spLocks noChangeArrowheads="1"/>
          </p:cNvSpPr>
          <p:nvPr/>
        </p:nvSpPr>
        <p:spPr bwMode="auto">
          <a:xfrm flipH="1">
            <a:off x="5280025" y="5087938"/>
            <a:ext cx="71438" cy="650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9" name="Line 31"/>
          <p:cNvSpPr>
            <a:spLocks noChangeShapeType="1"/>
          </p:cNvSpPr>
          <p:nvPr/>
        </p:nvSpPr>
        <p:spPr bwMode="auto">
          <a:xfrm>
            <a:off x="3563938" y="4987926"/>
            <a:ext cx="798512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0" name="Line 32"/>
          <p:cNvSpPr>
            <a:spLocks noChangeShapeType="1"/>
          </p:cNvSpPr>
          <p:nvPr/>
        </p:nvSpPr>
        <p:spPr bwMode="auto">
          <a:xfrm>
            <a:off x="3635375" y="6284913"/>
            <a:ext cx="4191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2" name="Line 36"/>
          <p:cNvSpPr>
            <a:spLocks noChangeShapeType="1"/>
          </p:cNvSpPr>
          <p:nvPr/>
        </p:nvSpPr>
        <p:spPr bwMode="auto">
          <a:xfrm flipH="1" flipV="1">
            <a:off x="5357813" y="5118101"/>
            <a:ext cx="1662112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3" name="Line 37"/>
          <p:cNvSpPr>
            <a:spLocks noChangeShapeType="1"/>
          </p:cNvSpPr>
          <p:nvPr/>
        </p:nvSpPr>
        <p:spPr bwMode="auto">
          <a:xfrm flipH="1">
            <a:off x="5286375" y="3979863"/>
            <a:ext cx="187801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" name="Line 47"/>
          <p:cNvSpPr>
            <a:spLocks noChangeShapeType="1"/>
          </p:cNvSpPr>
          <p:nvPr/>
        </p:nvSpPr>
        <p:spPr bwMode="auto">
          <a:xfrm flipH="1">
            <a:off x="5992813" y="3390901"/>
            <a:ext cx="1019175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7" name="Line 48"/>
          <p:cNvSpPr>
            <a:spLocks noChangeShapeType="1"/>
          </p:cNvSpPr>
          <p:nvPr/>
        </p:nvSpPr>
        <p:spPr bwMode="auto">
          <a:xfrm>
            <a:off x="2816225" y="3633788"/>
            <a:ext cx="500063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9" name="Line 56"/>
          <p:cNvSpPr>
            <a:spLocks noChangeShapeType="1"/>
          </p:cNvSpPr>
          <p:nvPr/>
        </p:nvSpPr>
        <p:spPr bwMode="auto">
          <a:xfrm flipH="1">
            <a:off x="5867400" y="1419225"/>
            <a:ext cx="887412" cy="769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0" name="Oval 63"/>
          <p:cNvSpPr>
            <a:spLocks noChangeArrowheads="1"/>
          </p:cNvSpPr>
          <p:nvPr/>
        </p:nvSpPr>
        <p:spPr bwMode="auto">
          <a:xfrm>
            <a:off x="2763838" y="1943101"/>
            <a:ext cx="71437" cy="650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1" name="Line 64"/>
          <p:cNvSpPr>
            <a:spLocks noChangeShapeType="1"/>
          </p:cNvSpPr>
          <p:nvPr/>
        </p:nvSpPr>
        <p:spPr bwMode="auto">
          <a:xfrm flipV="1">
            <a:off x="2447925" y="2017713"/>
            <a:ext cx="323850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2" name="Text Box 90"/>
          <p:cNvSpPr txBox="1">
            <a:spLocks noChangeArrowheads="1"/>
          </p:cNvSpPr>
          <p:nvPr/>
        </p:nvSpPr>
        <p:spPr bwMode="auto">
          <a:xfrm>
            <a:off x="1652588" y="3530601"/>
            <a:ext cx="1476375" cy="168275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Cuiabá – Ampliação TPS</a:t>
            </a:r>
          </a:p>
        </p:txBody>
      </p:sp>
      <p:sp>
        <p:nvSpPr>
          <p:cNvPr id="263" name="Text Box 103"/>
          <p:cNvSpPr txBox="1">
            <a:spLocks noChangeArrowheads="1"/>
          </p:cNvSpPr>
          <p:nvPr/>
        </p:nvSpPr>
        <p:spPr bwMode="auto">
          <a:xfrm>
            <a:off x="323850" y="5453063"/>
            <a:ext cx="1655763" cy="44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25"/>
              </a:spcBef>
              <a:buFont typeface="Arial" charset="0"/>
              <a:buNone/>
            </a:pPr>
            <a:r>
              <a:rPr lang="pt-BR" altLang="pt-BR" sz="1000" b="1" dirty="0">
                <a:latin typeface="Calibri" pitchFamily="34" charset="0"/>
              </a:rPr>
              <a:t>Ação concluída    </a:t>
            </a:r>
          </a:p>
          <a:p>
            <a:pPr eaLnBrk="1" hangingPunct="1">
              <a:lnSpc>
                <a:spcPct val="90000"/>
              </a:lnSpc>
              <a:spcBef>
                <a:spcPts val="625"/>
              </a:spcBef>
              <a:buFont typeface="Arial" charset="0"/>
              <a:buNone/>
            </a:pPr>
            <a:r>
              <a:rPr lang="pt-BR" altLang="pt-BR" sz="1000" b="1" dirty="0">
                <a:latin typeface="Calibri" pitchFamily="34" charset="0"/>
              </a:rPr>
              <a:t>Em execução </a:t>
            </a:r>
          </a:p>
        </p:txBody>
      </p:sp>
      <p:sp>
        <p:nvSpPr>
          <p:cNvPr id="264" name="Rectangle 104"/>
          <p:cNvSpPr>
            <a:spLocks noChangeArrowheads="1"/>
          </p:cNvSpPr>
          <p:nvPr/>
        </p:nvSpPr>
        <p:spPr bwMode="auto">
          <a:xfrm>
            <a:off x="271463" y="5726113"/>
            <a:ext cx="104775" cy="106363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" name="Rectangle 106"/>
          <p:cNvSpPr>
            <a:spLocks noChangeArrowheads="1"/>
          </p:cNvSpPr>
          <p:nvPr/>
        </p:nvSpPr>
        <p:spPr bwMode="auto">
          <a:xfrm>
            <a:off x="271463" y="5518151"/>
            <a:ext cx="104775" cy="1063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1" name="Text Box 100"/>
          <p:cNvSpPr txBox="1">
            <a:spLocks noChangeArrowheads="1"/>
          </p:cNvSpPr>
          <p:nvPr/>
        </p:nvSpPr>
        <p:spPr bwMode="auto">
          <a:xfrm>
            <a:off x="1652588" y="4862513"/>
            <a:ext cx="1979612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Curitiba – Ampliação TPS</a:t>
            </a:r>
          </a:p>
        </p:txBody>
      </p:sp>
      <p:sp>
        <p:nvSpPr>
          <p:cNvPr id="272" name="Text Box 58"/>
          <p:cNvSpPr txBox="1">
            <a:spLocks noChangeArrowheads="1"/>
          </p:cNvSpPr>
          <p:nvPr/>
        </p:nvSpPr>
        <p:spPr bwMode="auto">
          <a:xfrm>
            <a:off x="6264275" y="5168901"/>
            <a:ext cx="2520950" cy="179387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Galeão – Reforma TPS 1 e TPS 2</a:t>
            </a:r>
          </a:p>
        </p:txBody>
      </p:sp>
      <p:sp>
        <p:nvSpPr>
          <p:cNvPr id="273" name="Text Box 86"/>
          <p:cNvSpPr txBox="1">
            <a:spLocks noChangeArrowheads="1"/>
          </p:cNvSpPr>
          <p:nvPr/>
        </p:nvSpPr>
        <p:spPr bwMode="auto">
          <a:xfrm>
            <a:off x="827088" y="2395538"/>
            <a:ext cx="1620837" cy="16192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Manaus – Ampliação TPS</a:t>
            </a:r>
          </a:p>
        </p:txBody>
      </p:sp>
      <p:sp>
        <p:nvSpPr>
          <p:cNvPr id="274" name="Text Box 95"/>
          <p:cNvSpPr txBox="1">
            <a:spLocks noChangeArrowheads="1"/>
          </p:cNvSpPr>
          <p:nvPr/>
        </p:nvSpPr>
        <p:spPr bwMode="auto">
          <a:xfrm>
            <a:off x="1116013" y="6321426"/>
            <a:ext cx="2519362" cy="168275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Porto Alegre – Ampliação TPS 1 – 1ª fase</a:t>
            </a:r>
          </a:p>
        </p:txBody>
      </p:sp>
      <p:sp>
        <p:nvSpPr>
          <p:cNvPr id="276" name="Text Box 90"/>
          <p:cNvSpPr txBox="1">
            <a:spLocks noChangeArrowheads="1"/>
          </p:cNvSpPr>
          <p:nvPr/>
        </p:nvSpPr>
        <p:spPr bwMode="auto">
          <a:xfrm>
            <a:off x="1652588" y="3327401"/>
            <a:ext cx="1476375" cy="1619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Cuiabá – MOP</a:t>
            </a:r>
          </a:p>
        </p:txBody>
      </p:sp>
      <p:sp>
        <p:nvSpPr>
          <p:cNvPr id="279" name="Oval 7"/>
          <p:cNvSpPr>
            <a:spLocks noChangeArrowheads="1"/>
          </p:cNvSpPr>
          <p:nvPr/>
        </p:nvSpPr>
        <p:spPr bwMode="auto">
          <a:xfrm flipH="1">
            <a:off x="4359275" y="5519738"/>
            <a:ext cx="71438" cy="650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1" name="Text Box 20"/>
          <p:cNvSpPr txBox="1">
            <a:spLocks noChangeArrowheads="1"/>
          </p:cNvSpPr>
          <p:nvPr/>
        </p:nvSpPr>
        <p:spPr bwMode="auto">
          <a:xfrm>
            <a:off x="1652588" y="4664076"/>
            <a:ext cx="1979612" cy="169862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Curitiba – Ampliação Pátio</a:t>
            </a:r>
          </a:p>
        </p:txBody>
      </p:sp>
      <p:sp>
        <p:nvSpPr>
          <p:cNvPr id="282" name="Text Box 94"/>
          <p:cNvSpPr txBox="1">
            <a:spLocks noChangeArrowheads="1"/>
          </p:cNvSpPr>
          <p:nvPr/>
        </p:nvSpPr>
        <p:spPr bwMode="auto">
          <a:xfrm>
            <a:off x="1476375" y="5907088"/>
            <a:ext cx="2159000" cy="1619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Porto Alegre – MOP</a:t>
            </a:r>
          </a:p>
        </p:txBody>
      </p:sp>
      <p:sp>
        <p:nvSpPr>
          <p:cNvPr id="284" name="Oval 7"/>
          <p:cNvSpPr>
            <a:spLocks noChangeArrowheads="1"/>
          </p:cNvSpPr>
          <p:nvPr/>
        </p:nvSpPr>
        <p:spPr bwMode="auto">
          <a:xfrm flipH="1">
            <a:off x="4062413" y="6342063"/>
            <a:ext cx="71437" cy="650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5" name="Oval 7"/>
          <p:cNvSpPr>
            <a:spLocks noChangeArrowheads="1"/>
          </p:cNvSpPr>
          <p:nvPr/>
        </p:nvSpPr>
        <p:spPr bwMode="auto">
          <a:xfrm flipH="1">
            <a:off x="3330575" y="3676651"/>
            <a:ext cx="71438" cy="650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7" name="Oval 7"/>
          <p:cNvSpPr>
            <a:spLocks noChangeArrowheads="1"/>
          </p:cNvSpPr>
          <p:nvPr/>
        </p:nvSpPr>
        <p:spPr bwMode="auto">
          <a:xfrm flipH="1">
            <a:off x="5226050" y="4570413"/>
            <a:ext cx="71438" cy="650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90" name="Text Box 92"/>
          <p:cNvSpPr txBox="1">
            <a:spLocks noChangeArrowheads="1"/>
          </p:cNvSpPr>
          <p:nvPr/>
        </p:nvSpPr>
        <p:spPr bwMode="auto">
          <a:xfrm>
            <a:off x="6718300" y="3135313"/>
            <a:ext cx="2066925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Salvador – Nova Torre de Controle</a:t>
            </a:r>
          </a:p>
        </p:txBody>
      </p:sp>
      <p:sp>
        <p:nvSpPr>
          <p:cNvPr id="294" name="Oval 8"/>
          <p:cNvSpPr>
            <a:spLocks noChangeArrowheads="1"/>
          </p:cNvSpPr>
          <p:nvPr/>
        </p:nvSpPr>
        <p:spPr bwMode="auto">
          <a:xfrm flipH="1">
            <a:off x="5897563" y="3635376"/>
            <a:ext cx="71437" cy="650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3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95" name="Text Box 92"/>
          <p:cNvSpPr txBox="1">
            <a:spLocks noChangeArrowheads="1"/>
          </p:cNvSpPr>
          <p:nvPr/>
        </p:nvSpPr>
        <p:spPr bwMode="auto">
          <a:xfrm>
            <a:off x="6718300" y="3333751"/>
            <a:ext cx="2066925" cy="1698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Salvador – Ampliação do Pátio</a:t>
            </a:r>
          </a:p>
        </p:txBody>
      </p:sp>
      <p:sp>
        <p:nvSpPr>
          <p:cNvPr id="296" name="Text Box 92"/>
          <p:cNvSpPr txBox="1">
            <a:spLocks noChangeArrowheads="1"/>
          </p:cNvSpPr>
          <p:nvPr/>
        </p:nvSpPr>
        <p:spPr bwMode="auto">
          <a:xfrm>
            <a:off x="6718300" y="3532188"/>
            <a:ext cx="2066925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Salvador – Reforma do TPS</a:t>
            </a:r>
          </a:p>
        </p:txBody>
      </p:sp>
      <p:sp>
        <p:nvSpPr>
          <p:cNvPr id="299" name="Text Box 100"/>
          <p:cNvSpPr txBox="1">
            <a:spLocks noChangeArrowheads="1"/>
          </p:cNvSpPr>
          <p:nvPr/>
        </p:nvSpPr>
        <p:spPr bwMode="auto">
          <a:xfrm>
            <a:off x="1652588" y="4465638"/>
            <a:ext cx="1979612" cy="1619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Curitiba – Restauração Pista</a:t>
            </a:r>
          </a:p>
        </p:txBody>
      </p:sp>
      <p:sp>
        <p:nvSpPr>
          <p:cNvPr id="301" name="Text Box 94"/>
          <p:cNvSpPr txBox="1">
            <a:spLocks noChangeArrowheads="1"/>
          </p:cNvSpPr>
          <p:nvPr/>
        </p:nvSpPr>
        <p:spPr bwMode="auto">
          <a:xfrm>
            <a:off x="1476375" y="6116638"/>
            <a:ext cx="2159000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Porto Alegre – Ampliação Pátio</a:t>
            </a:r>
          </a:p>
        </p:txBody>
      </p:sp>
      <p:sp>
        <p:nvSpPr>
          <p:cNvPr id="302" name="Text Box 90"/>
          <p:cNvSpPr txBox="1">
            <a:spLocks noChangeArrowheads="1"/>
          </p:cNvSpPr>
          <p:nvPr/>
        </p:nvSpPr>
        <p:spPr bwMode="auto">
          <a:xfrm>
            <a:off x="6718300" y="3763963"/>
            <a:ext cx="2065338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Confins – Ampliação TPS</a:t>
            </a:r>
          </a:p>
        </p:txBody>
      </p:sp>
      <p:sp>
        <p:nvSpPr>
          <p:cNvPr id="303" name="Text Box 90"/>
          <p:cNvSpPr txBox="1">
            <a:spLocks noChangeArrowheads="1"/>
          </p:cNvSpPr>
          <p:nvPr/>
        </p:nvSpPr>
        <p:spPr bwMode="auto">
          <a:xfrm>
            <a:off x="6717348" y="3979863"/>
            <a:ext cx="2065337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Confins – Ampliação Pista e Pátio</a:t>
            </a:r>
          </a:p>
        </p:txBody>
      </p:sp>
      <p:sp>
        <p:nvSpPr>
          <p:cNvPr id="304" name="Text Box 90"/>
          <p:cNvSpPr txBox="1">
            <a:spLocks noChangeArrowheads="1"/>
          </p:cNvSpPr>
          <p:nvPr/>
        </p:nvSpPr>
        <p:spPr bwMode="auto">
          <a:xfrm>
            <a:off x="6718300" y="4195763"/>
            <a:ext cx="2065338" cy="169863"/>
          </a:xfrm>
          <a:prstGeom prst="rect">
            <a:avLst/>
          </a:prstGeom>
          <a:solidFill>
            <a:srgbClr val="FF8B8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Confins – TPS 3/TAG</a:t>
            </a:r>
          </a:p>
        </p:txBody>
      </p:sp>
      <p:pic>
        <p:nvPicPr>
          <p:cNvPr id="306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344011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800476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216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484688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879976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4806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4232276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4016376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00588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64" y="1174274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5203826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140451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356351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96106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395538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33216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54806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152776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" name="Text Box 57"/>
          <p:cNvSpPr txBox="1">
            <a:spLocks noChangeArrowheads="1"/>
          </p:cNvSpPr>
          <p:nvPr/>
        </p:nvSpPr>
        <p:spPr bwMode="auto">
          <a:xfrm>
            <a:off x="6735762" y="1069976"/>
            <a:ext cx="2232025" cy="34925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 dirty="0">
                <a:solidFill>
                  <a:schemeClr val="tx1"/>
                </a:solidFill>
                <a:latin typeface="Calibri" pitchFamily="34" charset="0"/>
              </a:rPr>
              <a:t>Fortaleza – Ampliação TPS 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 dirty="0">
                <a:solidFill>
                  <a:schemeClr val="tx1"/>
                </a:solidFill>
                <a:latin typeface="Calibri" pitchFamily="34" charset="0"/>
              </a:rPr>
              <a:t>Terminal Remoto Temporário</a:t>
            </a:r>
          </a:p>
        </p:txBody>
      </p:sp>
      <p:sp>
        <p:nvSpPr>
          <p:cNvPr id="335" name="Text Box 58"/>
          <p:cNvSpPr txBox="1">
            <a:spLocks noChangeArrowheads="1"/>
          </p:cNvSpPr>
          <p:nvPr/>
        </p:nvSpPr>
        <p:spPr bwMode="auto">
          <a:xfrm>
            <a:off x="6264275" y="5348288"/>
            <a:ext cx="2520950" cy="17621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b="1">
                <a:solidFill>
                  <a:schemeClr val="tx1"/>
                </a:solidFill>
                <a:latin typeface="Calibri" pitchFamily="34" charset="0"/>
              </a:rPr>
              <a:t>Galeão – Recuperação Pista e Pátio</a:t>
            </a:r>
          </a:p>
        </p:txBody>
      </p:sp>
      <p:pic>
        <p:nvPicPr>
          <p:cNvPr id="336" name="Picture 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5384801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6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732822187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30</a:t>
            </a:fld>
            <a:endParaRPr lang="pt-BR" dirty="0"/>
          </a:p>
        </p:txBody>
      </p:sp>
      <p:pic>
        <p:nvPicPr>
          <p:cNvPr id="33" name="Imagem 32" descr="EMBARQUE REMOTO DOMESTICO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5" y="1052736"/>
            <a:ext cx="3915753" cy="196296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4" name="Imagem 33" descr="WP_001275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b="7541"/>
          <a:stretch/>
        </p:blipFill>
        <p:spPr>
          <a:xfrm>
            <a:off x="4694234" y="3454532"/>
            <a:ext cx="3838206" cy="19063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5" name="Imagem 34" descr="WP_00129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1" y="3454532"/>
            <a:ext cx="3935077" cy="19063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" name="Imagem 36" descr="WP_00126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34" y="1052735"/>
            <a:ext cx="3838206" cy="1962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8" name="CaixaDeTexto 37"/>
          <p:cNvSpPr txBox="1"/>
          <p:nvPr/>
        </p:nvSpPr>
        <p:spPr>
          <a:xfrm>
            <a:off x="357633" y="3015705"/>
            <a:ext cx="2211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Embarque doméstico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4694234" y="29971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Rampa de acesso ao embarque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348890" y="5361136"/>
            <a:ext cx="278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Escada rolante acesso ao Mirante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4674787" y="5360892"/>
            <a:ext cx="3083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Escada rolante elevador do check-in</a:t>
            </a:r>
          </a:p>
        </p:txBody>
      </p:sp>
    </p:spTree>
    <p:extLst>
      <p:ext uri="{BB962C8B-B14F-4D97-AF65-F5344CB8AC3E}">
        <p14:creationId xmlns:p14="http://schemas.microsoft.com/office/powerpoint/2010/main" val="26216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727090903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31</a:t>
            </a:fld>
            <a:endParaRPr lang="pt-BR" dirty="0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933562"/>
              </p:ext>
            </p:extLst>
          </p:nvPr>
        </p:nvGraphicFramePr>
        <p:xfrm>
          <a:off x="1897877" y="3573016"/>
          <a:ext cx="5329237" cy="265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559"/>
                <a:gridCol w="720174"/>
                <a:gridCol w="1080261"/>
                <a:gridCol w="1008243"/>
              </a:tblGrid>
              <a:tr h="459902">
                <a:tc gridSpan="4">
                  <a:txBody>
                    <a:bodyPr/>
                    <a:lstStyle/>
                    <a:p>
                      <a:pPr algn="ctr"/>
                      <a:r>
                        <a:rPr lang="pt-BR" sz="1000" dirty="0" smtClean="0">
                          <a:solidFill>
                            <a:schemeClr val="tx1"/>
                          </a:solidFill>
                        </a:rPr>
                        <a:t>EQUIPAMENTOS</a:t>
                      </a:r>
                      <a:endParaRPr lang="pt-BR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solidFill>
                            <a:schemeClr val="tx1"/>
                          </a:solidFill>
                        </a:rPr>
                        <a:t>EQUIPAMENTO</a:t>
                      </a:r>
                      <a:endParaRPr lang="pt-BR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solidFill>
                            <a:schemeClr val="tx1"/>
                          </a:solidFill>
                        </a:rPr>
                        <a:t>ATUAL</a:t>
                      </a:r>
                      <a:endParaRPr lang="pt-BR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solidFill>
                            <a:schemeClr val="tx1"/>
                          </a:solidFill>
                        </a:rPr>
                        <a:t>META</a:t>
                      </a:r>
                      <a:r>
                        <a:rPr lang="pt-BR" sz="1000" b="1" baseline="0" dirty="0" smtClean="0">
                          <a:solidFill>
                            <a:schemeClr val="tx1"/>
                          </a:solidFill>
                        </a:rPr>
                        <a:t> COPA</a:t>
                      </a:r>
                      <a:endParaRPr lang="pt-BR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solidFill>
                            <a:schemeClr val="tx1"/>
                          </a:solidFill>
                        </a:rPr>
                        <a:t>PÓS COPA</a:t>
                      </a:r>
                      <a:endParaRPr lang="pt-BR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Esteira</a:t>
                      </a:r>
                      <a:r>
                        <a:rPr lang="pt-BR" sz="1000" b="0" baseline="0" dirty="0" smtClean="0">
                          <a:solidFill>
                            <a:schemeClr val="tx1"/>
                          </a:solidFill>
                        </a:rPr>
                        <a:t> Restituição Bagagens  (Substituição)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Escadas Rolantes (Reforma e Substituição)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Elevadores (Reforma e Substituição)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Balcões Check-in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Balcões PF</a:t>
                      </a:r>
                      <a:r>
                        <a:rPr lang="pt-BR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(Imigração)</a:t>
                      </a:r>
                      <a:endParaRPr lang="pt-BR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Aparelhos Raios-x</a:t>
                      </a:r>
                      <a:r>
                        <a:rPr lang="pt-BR" sz="1000" b="0" baseline="0" dirty="0" smtClean="0">
                          <a:solidFill>
                            <a:schemeClr val="tx1"/>
                          </a:solidFill>
                        </a:rPr>
                        <a:t> (Bagagens mão)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Pontes de Embarque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3946">
                <a:tc>
                  <a:txBody>
                    <a:bodyPr/>
                    <a:lstStyle/>
                    <a:p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Capacidade Passageiros  (Milhões Pax./Ano)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13,0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b="0" dirty="0" smtClean="0">
                          <a:solidFill>
                            <a:schemeClr val="tx1"/>
                          </a:solidFill>
                        </a:rPr>
                        <a:t>13,0</a:t>
                      </a:r>
                      <a:endParaRPr lang="pt-B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/>
          <a:stretch/>
        </p:blipFill>
        <p:spPr bwMode="auto">
          <a:xfrm>
            <a:off x="2076693" y="1013940"/>
            <a:ext cx="4971605" cy="242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3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813121777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32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– concluído em setembro/2013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do pátio de aeronaves: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/>
              <a:t>Área de </a:t>
            </a:r>
            <a:r>
              <a:rPr lang="pt-BR" sz="1400" dirty="0" smtClean="0"/>
              <a:t>79,6 </a:t>
            </a:r>
            <a:r>
              <a:rPr lang="pt-BR" sz="1400" dirty="0"/>
              <a:t>mil m² para </a:t>
            </a:r>
            <a:r>
              <a:rPr lang="pt-BR" sz="1400" dirty="0" smtClean="0"/>
              <a:t>91,4 </a:t>
            </a:r>
            <a:r>
              <a:rPr lang="pt-BR" sz="1400" dirty="0"/>
              <a:t>mil </a:t>
            </a:r>
            <a:r>
              <a:rPr lang="pt-BR" sz="1400" dirty="0" smtClean="0"/>
              <a:t>m².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Em homologação pela ANAC até maio/14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</p:txBody>
      </p:sp>
      <p:sp>
        <p:nvSpPr>
          <p:cNvPr id="27" name="CaixaDeTexto 26"/>
          <p:cNvSpPr txBox="1"/>
          <p:nvPr/>
        </p:nvSpPr>
        <p:spPr>
          <a:xfrm>
            <a:off x="1139626" y="5240958"/>
            <a:ext cx="280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Ampliação do pátio de aeronaves</a:t>
            </a:r>
          </a:p>
        </p:txBody>
      </p:sp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3" y="2420888"/>
            <a:ext cx="4171950" cy="28098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148064" y="2967335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100% Concluído</a:t>
            </a:r>
            <a:endParaRPr lang="pt-BR" sz="2400" b="1" dirty="0">
              <a:ln w="17780" cmpd="sng">
                <a:noFill/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1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7126617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a ser Entregue até a Copa do Mundo -  conclusão em maio/2014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Obras civis da nova Torre de Controle;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Instalação de equipamentos ficarão a cargo do DECEA.</a:t>
            </a:r>
          </a:p>
          <a:p>
            <a:pPr lvl="1"/>
            <a:endParaRPr lang="pt-BR" sz="1400" dirty="0" smtClean="0"/>
          </a:p>
        </p:txBody>
      </p:sp>
      <p:pic>
        <p:nvPicPr>
          <p:cNvPr id="16" name="Imagem 15" descr="T:\GTSV\TC Nº0042-EG_2012_0001\FOTOS\2014\05_MAIO\02-05-14\TWR Frent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3555"/>
            <a:ext cx="3452171" cy="360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9" name="Imagem 18" descr="T:\GTSV\TC Nº0042-EG_2012_0001\FOTOS\2014\05_MAIO\02-05-14\DSCN146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1" y="2204864"/>
            <a:ext cx="3540855" cy="26911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7" name="CaixaDeTexto 26"/>
          <p:cNvSpPr txBox="1"/>
          <p:nvPr/>
        </p:nvSpPr>
        <p:spPr>
          <a:xfrm>
            <a:off x="4427983" y="5135778"/>
            <a:ext cx="3452171" cy="307777"/>
          </a:xfrm>
          <a:prstGeom prst="rect">
            <a:avLst/>
          </a:prstGeom>
          <a:solidFill>
            <a:srgbClr val="FFFFFF">
              <a:shade val="85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Obras civis torre de Controle (TWR)</a:t>
            </a:r>
          </a:p>
        </p:txBody>
      </p:sp>
    </p:spTree>
    <p:extLst>
      <p:ext uri="{BB962C8B-B14F-4D97-AF65-F5344CB8AC3E}">
        <p14:creationId xmlns:p14="http://schemas.microsoft.com/office/powerpoint/2010/main" val="6725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30689873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34</a:t>
            </a:fld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4"/>
          <a:stretch/>
        </p:blipFill>
        <p:spPr>
          <a:xfrm>
            <a:off x="240878" y="945818"/>
            <a:ext cx="4114019" cy="2489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08" y="945818"/>
            <a:ext cx="3548608" cy="24892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7" y="3558902"/>
            <a:ext cx="4114019" cy="22766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07" y="3543647"/>
            <a:ext cx="3534143" cy="2291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4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6923-601D-4E5C-A450-EC36885BF884}" type="slidenum">
              <a:rPr lang="pt-BR" smtClean="0"/>
              <a:pPr/>
              <a:t>4</a:t>
            </a:fld>
            <a:endParaRPr lang="pt-BR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4581932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l_fi" descr="http://uipi.com.br/wp-content/uploads/2012/07/uipi-Novo-PAC-financiar%C3%A1-projetos-em-m%C3%A9dias-cidad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08720"/>
            <a:ext cx="15843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380187" y="2393033"/>
            <a:ext cx="115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i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2011-2014</a:t>
            </a:r>
          </a:p>
        </p:txBody>
      </p:sp>
      <p:sp>
        <p:nvSpPr>
          <p:cNvPr id="12" name="CaixaDeTexto 63"/>
          <p:cNvSpPr txBox="1">
            <a:spLocks noChangeArrowheads="1"/>
          </p:cNvSpPr>
          <p:nvPr/>
        </p:nvSpPr>
        <p:spPr bwMode="auto">
          <a:xfrm>
            <a:off x="412750" y="1773238"/>
            <a:ext cx="37274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pt-BR" altLang="pt-BR" sz="2400">
                <a:solidFill>
                  <a:schemeClr val="tx1"/>
                </a:solidFill>
              </a:rPr>
              <a:t> </a:t>
            </a:r>
            <a:r>
              <a:rPr lang="pt-BR" altLang="pt-BR" sz="3200" b="1">
                <a:solidFill>
                  <a:schemeClr val="tx1"/>
                </a:solidFill>
                <a:latin typeface="Arial Narrow" pitchFamily="34" charset="0"/>
              </a:rPr>
              <a:t>12 Aeroportos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3200" b="1">
              <a:solidFill>
                <a:schemeClr val="tx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pt-BR" altLang="pt-BR" sz="3200" b="1">
                <a:solidFill>
                  <a:schemeClr val="tx1"/>
                </a:solidFill>
                <a:latin typeface="Arial Narrow" pitchFamily="34" charset="0"/>
              </a:rPr>
              <a:t> 26 Intervenções</a:t>
            </a:r>
          </a:p>
        </p:txBody>
      </p:sp>
      <p:sp>
        <p:nvSpPr>
          <p:cNvPr id="13" name="Chave esquerda 5"/>
          <p:cNvSpPr>
            <a:spLocks/>
          </p:cNvSpPr>
          <p:nvPr/>
        </p:nvSpPr>
        <p:spPr bwMode="auto">
          <a:xfrm>
            <a:off x="3492500" y="2276475"/>
            <a:ext cx="71438" cy="1584325"/>
          </a:xfrm>
          <a:prstGeom prst="leftBrace">
            <a:avLst>
              <a:gd name="adj1" fmla="val 841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8" charset="0"/>
              <a:buNone/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3575050" y="2290763"/>
            <a:ext cx="38639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2400" b="1">
                <a:solidFill>
                  <a:schemeClr val="tx1"/>
                </a:solidFill>
                <a:latin typeface="Arial Narrow" pitchFamily="34" charset="0"/>
              </a:rPr>
              <a:t>12 Terminais de Passageiros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2400" b="1">
                <a:solidFill>
                  <a:schemeClr val="tx1"/>
                </a:solidFill>
                <a:latin typeface="Arial Narrow" pitchFamily="34" charset="0"/>
              </a:rPr>
              <a:t>  9 Pistas e/ou Pátios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2400" b="1">
                <a:solidFill>
                  <a:schemeClr val="tx1"/>
                </a:solidFill>
                <a:latin typeface="Arial Narrow" pitchFamily="34" charset="0"/>
              </a:rPr>
              <a:t>  1 Torre de Controle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2400" b="1">
                <a:solidFill>
                  <a:schemeClr val="tx1"/>
                </a:solidFill>
                <a:latin typeface="Arial Narrow" pitchFamily="34" charset="0"/>
              </a:rPr>
              <a:t>  4 MOP’s</a:t>
            </a:r>
          </a:p>
        </p:txBody>
      </p:sp>
      <p:sp>
        <p:nvSpPr>
          <p:cNvPr id="17" name="Retângulo 5"/>
          <p:cNvSpPr>
            <a:spLocks noChangeArrowheads="1"/>
          </p:cNvSpPr>
          <p:nvPr/>
        </p:nvSpPr>
        <p:spPr bwMode="auto">
          <a:xfrm>
            <a:off x="611188" y="4221163"/>
            <a:ext cx="7848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75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31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 Narrow" pitchFamily="34" charset="0"/>
              </a:rPr>
              <a:t>Investimento Copa (2011-2014) R$ 3,08 bi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 Narrow" pitchFamily="34" charset="0"/>
              </a:rPr>
              <a:t>Investimento Pós 2014 R$ 184,98 mi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 Narrow" pitchFamily="34" charset="0"/>
              </a:rPr>
              <a:t>Investimento Total R$ 3,27 bi </a:t>
            </a:r>
          </a:p>
        </p:txBody>
      </p:sp>
    </p:spTree>
    <p:extLst>
      <p:ext uri="{BB962C8B-B14F-4D97-AF65-F5344CB8AC3E}">
        <p14:creationId xmlns:p14="http://schemas.microsoft.com/office/powerpoint/2010/main" val="180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137192482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5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Entregue até a Copa do Mundo - conclusão em maio/2014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e reforma do saguão de embarque;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09 </a:t>
            </a:r>
            <a:r>
              <a:rPr lang="pt-BR" sz="1400" dirty="0"/>
              <a:t>pontes novas (substituídas</a:t>
            </a:r>
            <a:r>
              <a:rPr lang="pt-BR" sz="1400" dirty="0" smtClean="0"/>
              <a:t>);</a:t>
            </a:r>
            <a:endParaRPr lang="pt-B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Equipamentos (elevadores, escadas rolantes);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Ampliação das salas de embarque;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Ampliação da sala de desembarque internacional;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Cobertura da antiga via de acesso (aumentando o saguão);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Novos acessos de embarque e 02 novos banheiros no saguão;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Novo terraço panorâmico com praça de </a:t>
            </a:r>
            <a:r>
              <a:rPr lang="pt-BR" sz="1400" dirty="0" smtClean="0"/>
              <a:t>alimentação;</a:t>
            </a:r>
            <a:endParaRPr lang="pt-B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Novas áreas </a:t>
            </a:r>
            <a:r>
              <a:rPr lang="pt-BR" sz="1400" dirty="0" smtClean="0"/>
              <a:t>administrativas.</a:t>
            </a:r>
            <a:endParaRPr lang="pt-BR" sz="14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395536" y="527270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Novas pontes de Embarque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1057"/>
            <a:ext cx="3251916" cy="17916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25" y="1556792"/>
            <a:ext cx="2520000" cy="139319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57" y="3455163"/>
            <a:ext cx="1351368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72700"/>
            <a:ext cx="2733856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6968745" y="5282318"/>
            <a:ext cx="1510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Novos elevadores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840364" y="5282318"/>
            <a:ext cx="281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Esteiras de bagagem - desembarque</a:t>
            </a:r>
          </a:p>
        </p:txBody>
      </p:sp>
    </p:spTree>
    <p:extLst>
      <p:ext uri="{BB962C8B-B14F-4D97-AF65-F5344CB8AC3E}">
        <p14:creationId xmlns:p14="http://schemas.microsoft.com/office/powerpoint/2010/main" val="2962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259314015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179512" y="314072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Acesso viário e estacionamento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899081" y="3140728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Saguão desembarque internacional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039800" y="3140728"/>
            <a:ext cx="281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Novas esteiras</a:t>
            </a:r>
            <a:endParaRPr lang="pt-BR" sz="1400" dirty="0" smtClean="0"/>
          </a:p>
        </p:txBody>
      </p:sp>
      <p:pic>
        <p:nvPicPr>
          <p:cNvPr id="33" name="Picture 6" descr="J:\DE\DESS\DESS-1\Solicitações Setores Infraero\2014\Apresentação para Comitê de Investimentos GPAC\fotos PR\SBCF\20140429_14595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81" y="980728"/>
            <a:ext cx="288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81" y="3510282"/>
            <a:ext cx="2880000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3519807"/>
            <a:ext cx="2808152" cy="21566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ixaDeTexto 39"/>
          <p:cNvSpPr txBox="1"/>
          <p:nvPr/>
        </p:nvSpPr>
        <p:spPr>
          <a:xfrm>
            <a:off x="179512" y="567646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Cobertura – ampliação saguão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6059520" y="567980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Piso corredor de embarque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2987664" y="5650341"/>
            <a:ext cx="259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Terraço c/ praça de alimentação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84" y="3510281"/>
            <a:ext cx="2897098" cy="2169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3" y="990253"/>
            <a:ext cx="2878197" cy="215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01" y="978772"/>
            <a:ext cx="2859282" cy="2161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37855259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07504" y="836712"/>
            <a:ext cx="855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Benefício </a:t>
            </a:r>
            <a:r>
              <a:rPr lang="pt-BR" sz="1600" b="1" dirty="0"/>
              <a:t>a </a:t>
            </a:r>
            <a:r>
              <a:rPr lang="pt-BR" sz="1600" b="1" dirty="0" smtClean="0"/>
              <a:t>ser entregue até a Copa do Mundo - conclusão em maio/2014</a:t>
            </a:r>
          </a:p>
        </p:txBody>
      </p:sp>
      <p:pic>
        <p:nvPicPr>
          <p:cNvPr id="9" name="Picture 3" descr="J:\DE\DESS\DESS-1\Solicitações Setores Infraero\2014\Apresentação para Comitê de Investimentos GPAC\fotos PR\SBCF\P416011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73" y="2662548"/>
            <a:ext cx="2749885" cy="20625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2879746" cy="21589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3" y="2662548"/>
            <a:ext cx="2750128" cy="20625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643" y="1268760"/>
            <a:ext cx="5590567" cy="127798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4797152"/>
            <a:ext cx="4404791" cy="110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56948913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8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6" y="836712"/>
            <a:ext cx="8208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pt-BR" sz="1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a ser entregue até a Copa do Mundo – conclusão maio/2014</a:t>
            </a:r>
            <a:endParaRPr lang="pt-BR" sz="1600" b="1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Pátio 3 – concluído em fevereiro/2014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Pátio 02 – </a:t>
            </a:r>
            <a:r>
              <a:rPr lang="pt-BR" sz="1400" dirty="0"/>
              <a:t>c</a:t>
            </a:r>
            <a:r>
              <a:rPr lang="pt-BR" sz="1400" dirty="0" smtClean="0"/>
              <a:t>oncluir </a:t>
            </a:r>
            <a:r>
              <a:rPr lang="pt-BR" sz="1400" dirty="0"/>
              <a:t>sinalização até </a:t>
            </a:r>
            <a:r>
              <a:rPr lang="pt-BR" sz="1400" dirty="0" smtClean="0"/>
              <a:t> maio/2014</a:t>
            </a:r>
            <a:endParaRPr lang="pt-B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/>
              <a:t>Junção entre Pátio 01 e Pátio </a:t>
            </a:r>
            <a:r>
              <a:rPr lang="pt-BR" sz="1400" dirty="0" smtClean="0"/>
              <a:t>02 – concluir até  maio/2014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pt-BR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4149"/>
            <a:ext cx="329779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26" y="2714149"/>
            <a:ext cx="2392547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 descr="J:\DE\DESS\DESS-1\Solicitações Setores Infraero\2014\Apresentação para Comitê de Investimentos GPAC\fotos PR\SBCF\Pátio 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26" y="2714149"/>
            <a:ext cx="2400000" cy="18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395536" y="451770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Pátio 2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115105" y="4517705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Pátio 3 - TECA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693326" y="4512450"/>
            <a:ext cx="12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Pátio 3 - TECA</a:t>
            </a:r>
          </a:p>
        </p:txBody>
      </p:sp>
    </p:spTree>
    <p:extLst>
      <p:ext uri="{BB962C8B-B14F-4D97-AF65-F5344CB8AC3E}">
        <p14:creationId xmlns:p14="http://schemas.microsoft.com/office/powerpoint/2010/main" val="10527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H="1">
            <a:off x="90977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35496" y="-2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>
            <a:spLocks noChangeAspect="1"/>
          </p:cNvSpPr>
          <p:nvPr/>
        </p:nvSpPr>
        <p:spPr>
          <a:xfrm>
            <a:off x="35496" y="6768708"/>
            <a:ext cx="9054000" cy="8911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 flipH="1">
            <a:off x="-36512" y="0"/>
            <a:ext cx="90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64905392"/>
              </p:ext>
            </p:extLst>
          </p:nvPr>
        </p:nvGraphicFramePr>
        <p:xfrm>
          <a:off x="179512" y="188640"/>
          <a:ext cx="5832648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D5F6923-601D-4E5C-A450-EC36885BF884}" type="slidenum">
              <a:rPr lang="pt-BR" smtClean="0"/>
              <a:pPr/>
              <a:t>9</a:t>
            </a:fld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07299" y="771868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pt-BR" sz="1600" b="1" dirty="0" smtClean="0"/>
              <a:t>Benefício a ser entregue até a Copa do Mundo - conclusão em maio/2014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pt-BR" sz="8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1400" dirty="0" smtClean="0"/>
              <a:t>Ampliação </a:t>
            </a:r>
            <a:r>
              <a:rPr lang="pt-BR" sz="1400" dirty="0"/>
              <a:t>da capacidade de desembarque e liberação do embarque doméstico no piso </a:t>
            </a:r>
            <a:r>
              <a:rPr lang="pt-BR" sz="1400" dirty="0" smtClean="0"/>
              <a:t>superior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/>
              <a:t>Esteiras de </a:t>
            </a:r>
            <a:r>
              <a:rPr lang="pt-BR" sz="1400" dirty="0" smtClean="0"/>
              <a:t>bagagem;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Estação </a:t>
            </a:r>
            <a:r>
              <a:rPr lang="pt-BR" sz="1400" dirty="0"/>
              <a:t>de banheiros no desembarque doméstico;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Sala </a:t>
            </a:r>
            <a:r>
              <a:rPr lang="pt-BR" sz="1400" dirty="0"/>
              <a:t>de embarque doméstico no piso </a:t>
            </a:r>
            <a:r>
              <a:rPr lang="pt-BR" sz="1400" dirty="0" smtClean="0"/>
              <a:t>superior;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Três </a:t>
            </a:r>
            <a:r>
              <a:rPr lang="pt-BR" sz="1400" dirty="0"/>
              <a:t>pontes de embarque </a:t>
            </a:r>
            <a:r>
              <a:rPr lang="pt-BR" sz="1400" dirty="0" smtClean="0"/>
              <a:t>doméstico;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Esteiras </a:t>
            </a:r>
            <a:r>
              <a:rPr lang="pt-BR" sz="1400" dirty="0"/>
              <a:t>coletoras dos check-ins e carrosséis de </a:t>
            </a:r>
            <a:r>
              <a:rPr lang="pt-BR" sz="1400" dirty="0" smtClean="0"/>
              <a:t>bagagens;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Duplicação </a:t>
            </a:r>
            <a:r>
              <a:rPr lang="pt-BR" sz="1400" dirty="0"/>
              <a:t>da via em frente ao </a:t>
            </a:r>
            <a:r>
              <a:rPr lang="pt-BR" sz="1400" dirty="0" smtClean="0"/>
              <a:t>Terminal;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dirty="0" smtClean="0"/>
              <a:t>Elevadores </a:t>
            </a:r>
            <a:r>
              <a:rPr lang="pt-BR" sz="1400" dirty="0"/>
              <a:t>e escadas </a:t>
            </a:r>
            <a:r>
              <a:rPr lang="pt-BR" sz="1400" dirty="0" smtClean="0"/>
              <a:t>rolantes;</a:t>
            </a:r>
          </a:p>
          <a:p>
            <a:pPr lvl="2"/>
            <a:endParaRPr lang="pt-BR" sz="1400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"/>
          <a:stretch/>
        </p:blipFill>
        <p:spPr bwMode="auto">
          <a:xfrm>
            <a:off x="467544" y="4077072"/>
            <a:ext cx="5841434" cy="155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SC0469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25275"/>
          <a:stretch/>
        </p:blipFill>
        <p:spPr bwMode="auto">
          <a:xfrm>
            <a:off x="5724128" y="1700808"/>
            <a:ext cx="3293532" cy="1952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7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fraero-40anos-ajustad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Infraero-40anos-ajustado</Template>
  <TotalTime>4779</TotalTime>
  <Words>1731</Words>
  <Application>Microsoft Office PowerPoint</Application>
  <PresentationFormat>Apresentação na tela (4:3)</PresentationFormat>
  <Paragraphs>379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Infraero-40anos-ajustado</vt:lpstr>
      <vt:lpstr>Empreendimentos Estratégicos Infraero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INFRAERO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infraero</dc:creator>
  <cp:lastModifiedBy>infraero</cp:lastModifiedBy>
  <cp:revision>520</cp:revision>
  <cp:lastPrinted>2014-05-13T18:33:08Z</cp:lastPrinted>
  <dcterms:created xsi:type="dcterms:W3CDTF">2013-04-29T11:56:45Z</dcterms:created>
  <dcterms:modified xsi:type="dcterms:W3CDTF">2014-05-13T18:33:21Z</dcterms:modified>
</cp:coreProperties>
</file>