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9144000" cy="6858000"/>
  <p:embeddedFontLst>
    <p:embeddedFont>
      <p:font typeface="Montserrat Medium" panose="020B060402020202020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Archivo ExtraBold" panose="020B0604020202020204" charset="0"/>
      <p:bold r:id="rId32"/>
      <p:boldItalic r:id="rId33"/>
    </p:embeddedFont>
    <p:embeddedFont>
      <p:font typeface="Inter" panose="020B0604020202020204" charset="0"/>
      <p:regular r:id="rId34"/>
      <p:bold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Montserrat ExtraBold" panose="020B0604020202020204" charset="0"/>
      <p:bold r:id="rId44"/>
      <p:boldItalic r:id="rId45"/>
    </p:embeddedFont>
    <p:embeddedFont>
      <p:font typeface="Gill Sans" panose="020B0604020202020204" charset="0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b6wuEniRbXm8aSAhwpoDZoz/A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8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8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7d2183d99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8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1f7d2183d99_1_4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43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2c6caa067_0_53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202c6caa067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3086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02c6caa067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02c6caa067_0_84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651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02c6caa067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02c6caa067_0_64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16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02c6caa067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02c6caa067_0_70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621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02c6caa067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02c6caa067_0_89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34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9104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02c6caa067_0_95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202c6caa067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314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94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580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02dd90d3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02dd90d3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02dd90d3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34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4828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02c6caa067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02c6caa067_0_105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202c6caa067_0_105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2d66a40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02d66a4092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Camila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907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952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2c6caa067_0_21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202c6caa067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505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02c6caa067_0_21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202c6caa067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6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699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2c6caa067_0_42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202c6caa067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944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328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7db4619c3_0_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g1f7db4619c3_0_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f7db4619c3_0_3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g1f7db4619c3_0_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f7db4619c3_0_40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3" name="Google Shape;53;g1f7db4619c3_0_4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1f7db4619c3_0_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2c6caa067_0_1068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02c6caa067_0_1068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202c6caa067_0_1068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2c6caa067_0_107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02c6caa067_0_107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202c6caa067_0_1072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202c6caa067_0_1072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202c6caa067_0_1072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Custom Layout">
  <p:cSld name="10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2c6caa067_0_1079"/>
          <p:cNvSpPr txBox="1"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Gill Sans"/>
              <a:buNone/>
              <a:defRPr sz="8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02c6caa067_0_1079"/>
          <p:cNvSpPr txBox="1"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g202c6caa067_0_1079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02c6caa067_0_1079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g202c6caa067_0_1079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2c6caa067_0_108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202c6caa067_0_1085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02c6caa067_0_1085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02c6caa067_0_1085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2c6caa067_0_1090"/>
          <p:cNvSpPr txBox="1">
            <a:spLocks noGrp="1"/>
          </p:cNvSpPr>
          <p:nvPr>
            <p:ph type="title"/>
          </p:nvPr>
        </p:nvSpPr>
        <p:spPr>
          <a:xfrm>
            <a:off x="963084" y="1371601"/>
            <a:ext cx="10363200" cy="25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ill Sans"/>
              <a:buNone/>
              <a:defRPr sz="4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02c6caa067_0_1090"/>
          <p:cNvSpPr txBox="1"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g202c6caa067_0_1090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02c6caa067_0_1090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02c6caa067_0_1090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3" name="Google Shape;93;g202c6caa067_0_1090"/>
          <p:cNvSpPr/>
          <p:nvPr/>
        </p:nvSpPr>
        <p:spPr>
          <a:xfrm>
            <a:off x="5994400" y="3924300"/>
            <a:ext cx="113100" cy="849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g202c6caa067_0_1090"/>
          <p:cNvSpPr/>
          <p:nvPr/>
        </p:nvSpPr>
        <p:spPr>
          <a:xfrm>
            <a:off x="6261100" y="3924300"/>
            <a:ext cx="113100" cy="849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Google Shape;95;g202c6caa067_0_1090"/>
          <p:cNvSpPr/>
          <p:nvPr/>
        </p:nvSpPr>
        <p:spPr>
          <a:xfrm>
            <a:off x="5728971" y="3924300"/>
            <a:ext cx="113100" cy="849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2c6caa067_0_109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02c6caa067_0_1099"/>
          <p:cNvSpPr txBox="1">
            <a:spLocks noGrp="1"/>
          </p:cNvSpPr>
          <p:nvPr>
            <p:ph type="body" idx="1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9" name="Google Shape;99;g202c6caa067_0_1099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02c6caa067_0_1099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02c6caa067_0_1099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2" name="Google Shape;102;g202c6caa067_0_1099"/>
          <p:cNvSpPr txBox="1">
            <a:spLocks noGrp="1"/>
          </p:cNvSpPr>
          <p:nvPr>
            <p:ph type="body" idx="2"/>
          </p:nvPr>
        </p:nvSpPr>
        <p:spPr>
          <a:xfrm>
            <a:off x="487680" y="1600200"/>
            <a:ext cx="53889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2c6caa067_0_110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02c6caa067_0_110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6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g202c6caa067_0_1106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8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g202c6caa067_0_1106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02c6caa067_0_1106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02c6caa067_0_1106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g202c6caa067_0_1106"/>
          <p:cNvSpPr txBox="1">
            <a:spLocks noGrp="1"/>
          </p:cNvSpPr>
          <p:nvPr>
            <p:ph type="body" idx="3"/>
          </p:nvPr>
        </p:nvSpPr>
        <p:spPr>
          <a:xfrm>
            <a:off x="609600" y="2212848"/>
            <a:ext cx="5388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02c6caa067_0_1106"/>
          <p:cNvSpPr txBox="1">
            <a:spLocks noGrp="1"/>
          </p:cNvSpPr>
          <p:nvPr>
            <p:ph type="body" idx="4"/>
          </p:nvPr>
        </p:nvSpPr>
        <p:spPr>
          <a:xfrm>
            <a:off x="6230112" y="2212849"/>
            <a:ext cx="5388900" cy="3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f7db4619c3_0_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2c6caa067_0_1115"/>
          <p:cNvSpPr txBox="1">
            <a:spLocks noGrp="1"/>
          </p:cNvSpPr>
          <p:nvPr>
            <p:ph type="title"/>
          </p:nvPr>
        </p:nvSpPr>
        <p:spPr>
          <a:xfrm>
            <a:off x="7876117" y="266700"/>
            <a:ext cx="40110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02c6caa067_0_1115"/>
          <p:cNvSpPr txBox="1">
            <a:spLocks noGrp="1"/>
          </p:cNvSpPr>
          <p:nvPr>
            <p:ph type="body" idx="1"/>
          </p:nvPr>
        </p:nvSpPr>
        <p:spPr>
          <a:xfrm>
            <a:off x="958850" y="273051"/>
            <a:ext cx="66612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5" name="Google Shape;115;g202c6caa067_0_1115"/>
          <p:cNvSpPr txBox="1">
            <a:spLocks noGrp="1"/>
          </p:cNvSpPr>
          <p:nvPr>
            <p:ph type="body" idx="2"/>
          </p:nvPr>
        </p:nvSpPr>
        <p:spPr>
          <a:xfrm>
            <a:off x="7876117" y="2438401"/>
            <a:ext cx="4011000" cy="3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g202c6caa067_0_1115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02c6caa067_0_1115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02c6caa067_0_1115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02c6caa067_0_1122"/>
          <p:cNvSpPr txBox="1">
            <a:spLocks noGrp="1"/>
          </p:cNvSpPr>
          <p:nvPr>
            <p:ph type="title"/>
          </p:nvPr>
        </p:nvSpPr>
        <p:spPr>
          <a:xfrm>
            <a:off x="2239435" y="228600"/>
            <a:ext cx="76158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02c6caa067_0_1122"/>
          <p:cNvSpPr>
            <a:spLocks noGrp="1"/>
          </p:cNvSpPr>
          <p:nvPr>
            <p:ph type="pic" idx="2"/>
          </p:nvPr>
        </p:nvSpPr>
        <p:spPr>
          <a:xfrm>
            <a:off x="2010835" y="1143000"/>
            <a:ext cx="8073000" cy="45411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2350"/>
              </a:srgbClr>
            </a:outerShdw>
          </a:effectLst>
        </p:spPr>
      </p:sp>
      <p:sp>
        <p:nvSpPr>
          <p:cNvPr id="122" name="Google Shape;122;g202c6caa067_0_1122"/>
          <p:cNvSpPr txBox="1">
            <a:spLocks noGrp="1"/>
          </p:cNvSpPr>
          <p:nvPr>
            <p:ph type="body" idx="1"/>
          </p:nvPr>
        </p:nvSpPr>
        <p:spPr>
          <a:xfrm>
            <a:off x="2239435" y="5810250"/>
            <a:ext cx="7615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g202c6caa067_0_1122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02c6caa067_0_1122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02c6caa067_0_1122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2c6caa067_0_112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02c6caa067_0_1129"/>
          <p:cNvSpPr txBox="1">
            <a:spLocks noGrp="1"/>
          </p:cNvSpPr>
          <p:nvPr>
            <p:ph type="body" idx="1"/>
          </p:nvPr>
        </p:nvSpPr>
        <p:spPr>
          <a:xfrm rot="5400000">
            <a:off x="3832951" y="-1623148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202c6caa067_0_1129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02c6caa067_0_1129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02c6caa067_0_1129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2c6caa067_0_1135"/>
          <p:cNvSpPr txBox="1">
            <a:spLocks noGrp="1"/>
          </p:cNvSpPr>
          <p:nvPr>
            <p:ph type="title"/>
          </p:nvPr>
        </p:nvSpPr>
        <p:spPr>
          <a:xfrm rot="5400000">
            <a:off x="7285049" y="1828790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02c6caa067_0_1135"/>
          <p:cNvSpPr txBox="1">
            <a:spLocks noGrp="1"/>
          </p:cNvSpPr>
          <p:nvPr>
            <p:ph type="body" idx="1"/>
          </p:nvPr>
        </p:nvSpPr>
        <p:spPr>
          <a:xfrm rot="5400000">
            <a:off x="1696999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g202c6caa067_0_1135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202c6caa067_0_1135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202c6caa067_0_1135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2c6caa067_0_114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0" name="Google Shape;140;g202c6caa067_0_11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2c6caa067_0_114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g202c6caa067_0_11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f7db4619c3_0_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1" name="Google Shape;21;g1f7db4619c3_0_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2" name="Google Shape;22;g1f7db4619c3_0_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f7db4619c3_0_12"/>
          <p:cNvSpPr txBox="1">
            <a:spLocks noGrp="1"/>
          </p:cNvSpPr>
          <p:nvPr>
            <p:ph type="title"/>
          </p:nvPr>
        </p:nvSpPr>
        <p:spPr>
          <a:xfrm>
            <a:off x="415600" y="1796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f7db4619c3_0_12"/>
          <p:cNvSpPr txBox="1">
            <a:spLocks noGrp="1"/>
          </p:cNvSpPr>
          <p:nvPr>
            <p:ph type="body" idx="1"/>
          </p:nvPr>
        </p:nvSpPr>
        <p:spPr>
          <a:xfrm>
            <a:off x="415600" y="123256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g1f7db4619c3_0_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f7db4619c3_0_16"/>
          <p:cNvSpPr txBox="1">
            <a:spLocks noGrp="1"/>
          </p:cNvSpPr>
          <p:nvPr>
            <p:ph type="title"/>
          </p:nvPr>
        </p:nvSpPr>
        <p:spPr>
          <a:xfrm>
            <a:off x="415600" y="3106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f7db4619c3_0_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g1f7db4619c3_0_1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f7db4619c3_0_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f7db4619c3_0_21"/>
          <p:cNvSpPr txBox="1">
            <a:spLocks noGrp="1"/>
          </p:cNvSpPr>
          <p:nvPr>
            <p:ph type="title"/>
          </p:nvPr>
        </p:nvSpPr>
        <p:spPr>
          <a:xfrm>
            <a:off x="415600" y="3106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f7db4619c3_0_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f7db4619c3_0_2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g1f7db4619c3_0_2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1f7db4619c3_0_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f7db4619c3_0_2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1" name="Google Shape;41;g1f7db4619c3_0_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f7db4619c3_0_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1f7db4619c3_0_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g1f7db4619c3_0_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g1f7db4619c3_0_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f7db4619c3_0_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7db4619c3_0_0"/>
          <p:cNvSpPr txBox="1">
            <a:spLocks noGrp="1"/>
          </p:cNvSpPr>
          <p:nvPr>
            <p:ph type="title"/>
          </p:nvPr>
        </p:nvSpPr>
        <p:spPr>
          <a:xfrm>
            <a:off x="415600" y="3106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 ExtraBold"/>
              <a:buNone/>
              <a:defRPr sz="37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 ExtraBold"/>
              <a:buNone/>
              <a:defRPr sz="37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 ExtraBold"/>
              <a:buNone/>
              <a:defRPr sz="37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 ExtraBold"/>
              <a:buNone/>
              <a:defRPr sz="37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 ExtraBold"/>
              <a:buNone/>
              <a:defRPr sz="37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 ExtraBold"/>
              <a:buNone/>
              <a:defRPr sz="37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 ExtraBold"/>
              <a:buNone/>
              <a:defRPr sz="37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 ExtraBold"/>
              <a:buNone/>
              <a:defRPr sz="37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 ExtraBold"/>
              <a:buNone/>
              <a:defRPr sz="37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11" name="Google Shape;11;g1f7db4619c3_0_0"/>
          <p:cNvSpPr txBox="1">
            <a:spLocks noGrp="1"/>
          </p:cNvSpPr>
          <p:nvPr>
            <p:ph type="body" idx="1"/>
          </p:nvPr>
        </p:nvSpPr>
        <p:spPr>
          <a:xfrm>
            <a:off x="415600" y="123256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Inter"/>
              <a:buChar char="●"/>
              <a:defRPr sz="2400" b="0" i="0" u="none" strike="noStrike" cap="none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900"/>
              <a:buFont typeface="Inter"/>
              <a:buChar char="○"/>
              <a:defRPr sz="1900" b="0" i="0" u="none" strike="noStrike" cap="none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900"/>
              <a:buFont typeface="Inter"/>
              <a:buChar char="■"/>
              <a:defRPr sz="1900" b="0" i="0" u="none" strike="noStrike" cap="none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900"/>
              <a:buFont typeface="Inter"/>
              <a:buChar char="●"/>
              <a:defRPr sz="1900" b="0" i="0" u="none" strike="noStrike" cap="none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900"/>
              <a:buFont typeface="Inter"/>
              <a:buChar char="○"/>
              <a:defRPr sz="1900" b="0" i="0" u="none" strike="noStrike" cap="none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900"/>
              <a:buFont typeface="Inter"/>
              <a:buChar char="■"/>
              <a:defRPr sz="1900" b="0" i="0" u="none" strike="noStrike" cap="none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900"/>
              <a:buFont typeface="Inter"/>
              <a:buChar char="●"/>
              <a:defRPr sz="1900" b="0" i="0" u="none" strike="noStrike" cap="none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900"/>
              <a:buFont typeface="Inter"/>
              <a:buChar char="○"/>
              <a:defRPr sz="1900" b="0" i="0" u="none" strike="noStrike" cap="none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900"/>
              <a:buFont typeface="Inter"/>
              <a:buChar char="■"/>
              <a:defRPr sz="1900" b="0" i="0" u="none" strike="noStrike" cap="none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" name="Google Shape;12;g1f7db4619c3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" name="Google Shape;13;g1f7db4619c3_0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4000" y="-14100"/>
            <a:ext cx="12240000" cy="68862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02c6caa067_0_105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  <a:defRPr sz="5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202c6caa067_0_105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8" name="Google Shape;58;g202c6caa067_0_1058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9" name="Google Shape;59;g202c6caa067_0_1058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Google Shape;60;g202c6caa067_0_1058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g202c6caa067_0_1058"/>
          <p:cNvSpPr/>
          <p:nvPr/>
        </p:nvSpPr>
        <p:spPr>
          <a:xfrm>
            <a:off x="11277014" y="6499384"/>
            <a:ext cx="113100" cy="849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Google Shape;62;g202c6caa067_0_1058"/>
          <p:cNvSpPr/>
          <p:nvPr/>
        </p:nvSpPr>
        <p:spPr>
          <a:xfrm>
            <a:off x="758826" y="6499384"/>
            <a:ext cx="113100" cy="849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3" name="Google Shape;63;g202c6caa067_0_105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868323" y="303241"/>
            <a:ext cx="1760221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02c6caa067_0_105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3145" y="263179"/>
            <a:ext cx="1599355" cy="8973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ec.org.br/remedio-a-preco-just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f7d2183d99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8000" y="-28500"/>
            <a:ext cx="12288000" cy="6915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2c6caa067_0_537"/>
          <p:cNvSpPr txBox="1"/>
          <p:nvPr/>
        </p:nvSpPr>
        <p:spPr>
          <a:xfrm>
            <a:off x="2097446" y="213351"/>
            <a:ext cx="7997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Genéricos x Referência</a:t>
            </a:r>
            <a:endParaRPr sz="6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3" name="Google Shape;253;g202c6caa067_0_537"/>
          <p:cNvSpPr txBox="1"/>
          <p:nvPr/>
        </p:nvSpPr>
        <p:spPr>
          <a:xfrm>
            <a:off x="878245" y="1498270"/>
            <a:ext cx="768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>
                <a:solidFill>
                  <a:srgbClr val="E5007E"/>
                </a:solidFill>
              </a:rPr>
              <a:t>Pesquisa Idec 2024: O tamanho da Brecha</a:t>
            </a:r>
            <a:endParaRPr sz="1400" b="0" i="0" u="none" strike="noStrike" cap="none">
              <a:solidFill>
                <a:srgbClr val="E500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02c6caa067_0_537"/>
          <p:cNvSpPr txBox="1"/>
          <p:nvPr/>
        </p:nvSpPr>
        <p:spPr>
          <a:xfrm>
            <a:off x="954450" y="2022150"/>
            <a:ext cx="93942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>
                <a:solidFill>
                  <a:srgbClr val="3F3F3F"/>
                </a:solidFill>
              </a:rPr>
              <a:t>Metodologia</a:t>
            </a:r>
            <a:endParaRPr sz="2200">
              <a:solidFill>
                <a:srgbClr val="3F3F3F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●"/>
            </a:pPr>
            <a:r>
              <a:rPr lang="pt-BR" sz="2200">
                <a:solidFill>
                  <a:srgbClr val="3F3F3F"/>
                </a:solidFill>
              </a:rPr>
              <a:t>Três maiores redes de farmácia do Brasil (ranking Abrafarma 2022)</a:t>
            </a:r>
            <a:endParaRPr sz="2200">
              <a:solidFill>
                <a:srgbClr val="3F3F3F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●"/>
            </a:pPr>
            <a:r>
              <a:rPr lang="pt-BR" sz="2200">
                <a:solidFill>
                  <a:srgbClr val="3F3F3F"/>
                </a:solidFill>
              </a:rPr>
              <a:t>20 princípios ativos: 7 mantidos das pesquisas anteriores do Idec e 13 selecionados segundo critério de menor preço por classe terapêutica/mercado relevante (Souza, 2020*). Marcas selecionadas a partir de critério de prevalência no mercado.</a:t>
            </a:r>
            <a:endParaRPr sz="2200">
              <a:solidFill>
                <a:srgbClr val="3F3F3F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●"/>
            </a:pPr>
            <a:r>
              <a:rPr lang="pt-BR" sz="2200">
                <a:solidFill>
                  <a:srgbClr val="3F3F3F"/>
                </a:solidFill>
              </a:rPr>
              <a:t>Fonte </a:t>
            </a:r>
            <a:r>
              <a:rPr lang="pt-BR" sz="2200" b="1">
                <a:solidFill>
                  <a:srgbClr val="3F3F3F"/>
                </a:solidFill>
              </a:rPr>
              <a:t>primária</a:t>
            </a:r>
            <a:r>
              <a:rPr lang="pt-BR" sz="2200">
                <a:solidFill>
                  <a:srgbClr val="3F3F3F"/>
                </a:solidFill>
              </a:rPr>
              <a:t>: coleta de preços por via telefônica (canal de televendas) em 01/03/2024</a:t>
            </a:r>
            <a:endParaRPr sz="2200">
              <a:solidFill>
                <a:srgbClr val="3F3F3F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300">
                <a:solidFill>
                  <a:srgbClr val="3F3F3F"/>
                </a:solidFill>
              </a:rPr>
              <a:t>Disponível em: https://idec.org.br/sites/default/files/medicamentos_sumario_executivo.pdf</a:t>
            </a:r>
            <a:endParaRPr sz="13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2c6caa067_0_848"/>
          <p:cNvSpPr txBox="1">
            <a:spLocks noGrp="1"/>
          </p:cNvSpPr>
          <p:nvPr>
            <p:ph type="title"/>
          </p:nvPr>
        </p:nvSpPr>
        <p:spPr>
          <a:xfrm>
            <a:off x="554133" y="239511"/>
            <a:ext cx="15147600" cy="10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METODOLOGIA</a:t>
            </a:r>
            <a:endParaRPr/>
          </a:p>
        </p:txBody>
      </p:sp>
      <p:sp>
        <p:nvSpPr>
          <p:cNvPr id="260" name="Google Shape;260;g202c6caa067_0_848"/>
          <p:cNvSpPr txBox="1">
            <a:spLocks noGrp="1"/>
          </p:cNvSpPr>
          <p:nvPr>
            <p:ph type="body" idx="1"/>
          </p:nvPr>
        </p:nvSpPr>
        <p:spPr>
          <a:xfrm>
            <a:off x="415600" y="1151400"/>
            <a:ext cx="8844900" cy="406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Fontes secundárias: preço-teto CMED (Preço Máximo ao Consumidor - PMC, ref. SP/fevereiro de 2024) e preços nos sites das farmácias (controle) </a:t>
            </a:r>
            <a:endParaRPr sz="2100"/>
          </a:p>
          <a:p>
            <a:pPr marL="609600" lvl="0" indent="-438150" algn="l" rtl="0">
              <a:spcBef>
                <a:spcPts val="90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Cálculo da média de preços, sem e com desconto fornecido mediante concessão de dados pessoais*, praticados nas três farmácias</a:t>
            </a:r>
            <a:endParaRPr sz="2100"/>
          </a:p>
          <a:p>
            <a:pPr marL="609600" lvl="0" indent="-438150" algn="l" rtl="0">
              <a:spcBef>
                <a:spcPts val="90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Critério de coleta para genéricos: preço mais barato</a:t>
            </a:r>
            <a:endParaRPr sz="2100"/>
          </a:p>
          <a:p>
            <a:pPr marL="609600" lvl="0" indent="-438150" algn="l" rtl="0">
              <a:spcBef>
                <a:spcPts val="90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Cálculo do PMC de referência para genéricos: média dos PMCs de cada fabricante incluído na pesquisa</a:t>
            </a:r>
            <a:endParaRPr sz="21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900"/>
              </a:spcBef>
              <a:spcAft>
                <a:spcPts val="900"/>
              </a:spcAft>
              <a:buNone/>
            </a:pPr>
            <a:r>
              <a:rPr lang="pt-BR" sz="1200"/>
              <a:t>*Sem distinção sobre natureza do desconto </a:t>
            </a: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</a:rPr>
              <a:t>(i.e., se concedidos pela própria farmácia, mediante concessão de CPF, ou se associados a algum programa de benefícios da empresa fabricante do medicamento)</a:t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02c6caa067_0_649"/>
          <p:cNvSpPr txBox="1">
            <a:spLocks noGrp="1"/>
          </p:cNvSpPr>
          <p:nvPr>
            <p:ph type="title"/>
          </p:nvPr>
        </p:nvSpPr>
        <p:spPr>
          <a:xfrm>
            <a:off x="554133" y="239511"/>
            <a:ext cx="15147600" cy="10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300"/>
              <a:t>RESULTADOS | </a:t>
            </a:r>
            <a:r>
              <a:rPr lang="pt-BR" sz="3300">
                <a:solidFill>
                  <a:srgbClr val="E50073"/>
                </a:solidFill>
              </a:rPr>
              <a:t>Descontos e dados pessoais</a:t>
            </a:r>
            <a:endParaRPr/>
          </a:p>
        </p:txBody>
      </p:sp>
      <p:sp>
        <p:nvSpPr>
          <p:cNvPr id="266" name="Google Shape;266;g202c6caa067_0_649"/>
          <p:cNvSpPr txBox="1">
            <a:spLocks noGrp="1"/>
          </p:cNvSpPr>
          <p:nvPr>
            <p:ph type="body" idx="1"/>
          </p:nvPr>
        </p:nvSpPr>
        <p:spPr>
          <a:xfrm>
            <a:off x="415600" y="1151400"/>
            <a:ext cx="8856900" cy="41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9999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FFFFF"/>
                </a:highlight>
              </a:rPr>
              <a:t>Entre os medicamentos de marca, </a:t>
            </a:r>
            <a:r>
              <a:rPr lang="pt-BR" sz="2100" b="1">
                <a:solidFill>
                  <a:schemeClr val="dk1"/>
                </a:solidFill>
                <a:highlight>
                  <a:srgbClr val="FFFFFF"/>
                </a:highlight>
              </a:rPr>
              <a:t>o desconto médio concedido mediante o fornecimento de dados pessoais foi de 20,04%</a:t>
            </a:r>
            <a:r>
              <a:rPr lang="pt-BR" sz="2100">
                <a:solidFill>
                  <a:schemeClr val="dk1"/>
                </a:solidFill>
                <a:highlight>
                  <a:srgbClr val="FFFFFF"/>
                </a:highlight>
              </a:rPr>
              <a:t>, com o maior deles sendo de 49,44%, correspondendo a R$59,56 (Clavulin), e o menor deles, de 0,67%, correspondendo a R$0,18 (Polaramine).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89999" lvl="0" indent="0" algn="l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FFFFF"/>
                </a:highlight>
              </a:rPr>
              <a:t>Para medicamento de maior valor, como o Clavulin ou o Saxenda, o </a:t>
            </a:r>
            <a:r>
              <a:rPr lang="pt-BR" sz="2100" b="1">
                <a:solidFill>
                  <a:schemeClr val="dk1"/>
                </a:solidFill>
                <a:highlight>
                  <a:srgbClr val="FFFFFF"/>
                </a:highlight>
              </a:rPr>
              <a:t>desconto em valor absoluto pode variar de R$59,56 a R$219,97</a:t>
            </a:r>
            <a:r>
              <a:rPr lang="pt-BR" sz="2100">
                <a:solidFill>
                  <a:schemeClr val="dk1"/>
                </a:solidFill>
                <a:highlight>
                  <a:srgbClr val="FFFFFF"/>
                </a:highlight>
              </a:rPr>
              <a:t>, que correspondem, respectivamente, a </a:t>
            </a:r>
            <a:r>
              <a:rPr lang="pt-BR" sz="2100" b="1">
                <a:solidFill>
                  <a:schemeClr val="dk1"/>
                </a:solidFill>
                <a:highlight>
                  <a:srgbClr val="FFFFFF"/>
                </a:highlight>
              </a:rPr>
              <a:t>3,8% a 14,2% do salário mínimo</a:t>
            </a:r>
            <a:r>
              <a:rPr lang="pt-BR" sz="2100">
                <a:solidFill>
                  <a:schemeClr val="dk1"/>
                </a:solidFill>
                <a:highlight>
                  <a:srgbClr val="FFFFFF"/>
                </a:highlight>
              </a:rPr>
              <a:t> no Estado de São Paulo em 2024 (R$1.550).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2c6caa067_0_707"/>
          <p:cNvSpPr txBox="1">
            <a:spLocks noGrp="1"/>
          </p:cNvSpPr>
          <p:nvPr>
            <p:ph type="title"/>
          </p:nvPr>
        </p:nvSpPr>
        <p:spPr>
          <a:xfrm>
            <a:off x="415600" y="179633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| </a:t>
            </a:r>
            <a:r>
              <a:rPr lang="pt-BR" sz="3300">
                <a:solidFill>
                  <a:srgbClr val="E50073"/>
                </a:solidFill>
              </a:rPr>
              <a:t>Descontos e dados pessoais</a:t>
            </a:r>
            <a:endParaRPr/>
          </a:p>
        </p:txBody>
      </p:sp>
      <p:sp>
        <p:nvSpPr>
          <p:cNvPr id="272" name="Google Shape;272;g202c6caa067_0_707"/>
          <p:cNvSpPr txBox="1">
            <a:spLocks noGrp="1"/>
          </p:cNvSpPr>
          <p:nvPr>
            <p:ph type="body" idx="1"/>
          </p:nvPr>
        </p:nvSpPr>
        <p:spPr>
          <a:xfrm>
            <a:off x="6736100" y="1288525"/>
            <a:ext cx="4876500" cy="2622300"/>
          </a:xfrm>
          <a:prstGeom prst="rect">
            <a:avLst/>
          </a:prstGeom>
          <a:ln w="9525" cap="flat" cmpd="sng">
            <a:solidFill>
              <a:srgbClr val="009E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4000" tIns="264000" rIns="264000" bIns="264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Os dados sobre descontos de genéricos têm acurácia limitada já que, para alguns deles, não foi possível coletar preços com e sem desconto em todas as redes pesquisadas.</a:t>
            </a:r>
            <a:endParaRPr sz="1700"/>
          </a:p>
        </p:txBody>
      </p:sp>
      <p:sp>
        <p:nvSpPr>
          <p:cNvPr id="273" name="Google Shape;273;g202c6caa067_0_707"/>
          <p:cNvSpPr txBox="1">
            <a:spLocks noGrp="1"/>
          </p:cNvSpPr>
          <p:nvPr>
            <p:ph type="body" idx="1"/>
          </p:nvPr>
        </p:nvSpPr>
        <p:spPr>
          <a:xfrm>
            <a:off x="415600" y="1151400"/>
            <a:ext cx="5680500" cy="4290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9999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</a:rPr>
              <a:t>O desconto m</a:t>
            </a:r>
            <a:r>
              <a:rPr lang="pt-BR" sz="2100">
                <a:solidFill>
                  <a:schemeClr val="dk1"/>
                </a:solidFill>
                <a:highlight>
                  <a:srgbClr val="FFFFFF"/>
                </a:highlight>
              </a:rPr>
              <a:t>édio encontrado entre os medicamentos genéricos foi ainda maior do que entre os de marca,</a:t>
            </a:r>
            <a:r>
              <a:rPr lang="pt-BR" sz="2100" b="1">
                <a:solidFill>
                  <a:schemeClr val="dk1"/>
                </a:solidFill>
                <a:highlight>
                  <a:srgbClr val="FFFFFF"/>
                </a:highlight>
              </a:rPr>
              <a:t> representando diminuição de 77,31% em relação ao valor cheio</a:t>
            </a:r>
            <a:r>
              <a:rPr lang="pt-BR" sz="21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89999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FFFFF"/>
                </a:highlight>
              </a:rPr>
              <a:t>Entre eles, em valores absolutos, o maior desconto encontrado correspondeu a R$95,61 (aciclovir), e o menor, a R$0,51 (nistatina + óxido de zinco).</a:t>
            </a:r>
            <a:endParaRPr sz="2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02c6caa067_0_899"/>
          <p:cNvSpPr txBox="1">
            <a:spLocks noGrp="1"/>
          </p:cNvSpPr>
          <p:nvPr>
            <p:ph type="title"/>
          </p:nvPr>
        </p:nvSpPr>
        <p:spPr>
          <a:xfrm>
            <a:off x="415600" y="179633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CONCLUSÕES DA PESQUISA</a:t>
            </a:r>
            <a:endParaRPr/>
          </a:p>
        </p:txBody>
      </p:sp>
      <p:sp>
        <p:nvSpPr>
          <p:cNvPr id="279" name="Google Shape;279;g202c6caa067_0_899"/>
          <p:cNvSpPr txBox="1">
            <a:spLocks noGrp="1"/>
          </p:cNvSpPr>
          <p:nvPr>
            <p:ph type="body" idx="1"/>
          </p:nvPr>
        </p:nvSpPr>
        <p:spPr>
          <a:xfrm>
            <a:off x="6736100" y="1288525"/>
            <a:ext cx="4876500" cy="3511800"/>
          </a:xfrm>
          <a:prstGeom prst="rect">
            <a:avLst/>
          </a:prstGeom>
          <a:ln w="9525" cap="flat" cmpd="sng">
            <a:solidFill>
              <a:srgbClr val="009E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4000" tIns="264000" rIns="264000" bIns="264000" anchor="t" anchorCtr="0">
            <a:noAutofit/>
          </a:bodyPr>
          <a:lstStyle/>
          <a:p>
            <a:pPr marL="89999" lvl="0" indent="0" algn="l" rtl="0"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b="1">
                <a:solidFill>
                  <a:srgbClr val="E50073"/>
                </a:solidFill>
                <a:highlight>
                  <a:srgbClr val="FFFFFF"/>
                </a:highlight>
              </a:rPr>
              <a:t>Para este debate importa dizer que o monitoramento de mercado do Idec encontra uma realidade muito parecida com as pesquisas da UFRJ sobre o importante papel que os genéricos tem na ampliação do acesso a medicamentos</a:t>
            </a:r>
            <a:endParaRPr sz="1700">
              <a:solidFill>
                <a:srgbClr val="E50073"/>
              </a:solidFill>
            </a:endParaRPr>
          </a:p>
        </p:txBody>
      </p:sp>
      <p:sp>
        <p:nvSpPr>
          <p:cNvPr id="280" name="Google Shape;280;g202c6caa067_0_899"/>
          <p:cNvSpPr txBox="1">
            <a:spLocks noGrp="1"/>
          </p:cNvSpPr>
          <p:nvPr>
            <p:ph type="body" idx="1"/>
          </p:nvPr>
        </p:nvSpPr>
        <p:spPr>
          <a:xfrm>
            <a:off x="415600" y="1151400"/>
            <a:ext cx="5680500" cy="4290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9999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FFFFF"/>
                </a:highlight>
              </a:rPr>
              <a:t>As diferenças médias entre os preços praticados nas farmácias e o PMC da CMED variam de um mínimo de 20,89% até 115,52%, e, em casos extremos, chega a mais de 500%.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89999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FFFFF"/>
                </a:highlight>
              </a:rPr>
              <a:t>Significa dizer que, na média, os preços nas farmácias podem mais do que dobrar, de um dia para o outro, podendo, inclusive, quintuplicar, sem que isso represente descumprimento da regulação da CMED.</a:t>
            </a:r>
            <a:endParaRPr sz="2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/>
          <p:nvPr/>
        </p:nvSpPr>
        <p:spPr>
          <a:xfrm>
            <a:off x="2097446" y="213351"/>
            <a:ext cx="79971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Exclusividade de dados</a:t>
            </a:r>
            <a:endParaRPr sz="6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6" name="Google Shape;286;p8"/>
          <p:cNvSpPr txBox="1"/>
          <p:nvPr/>
        </p:nvSpPr>
        <p:spPr>
          <a:xfrm>
            <a:off x="2097451" y="1711151"/>
            <a:ext cx="87258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A exclusividade de dados</a:t>
            </a:r>
            <a:r>
              <a:rPr lang="pt-BR" sz="2000" b="1">
                <a:solidFill>
                  <a:srgbClr val="3F3F3F"/>
                </a:solidFill>
              </a:rPr>
              <a:t> impede que autoridades reguladoras aceitem pedidos de registro de medicamentos genéricos</a:t>
            </a:r>
            <a:r>
              <a:rPr lang="pt-BR" sz="2000">
                <a:solidFill>
                  <a:srgbClr val="3F3F3F"/>
                </a:solidFill>
              </a:rPr>
              <a:t> baseados nos dados fornecidos pelo fabricante do medicamento inovador.</a:t>
            </a: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Se isso ocorrer, um produtor de genéricos deverá </a:t>
            </a:r>
            <a:r>
              <a:rPr lang="pt-BR" sz="2000" b="1">
                <a:solidFill>
                  <a:srgbClr val="E5007E"/>
                </a:solidFill>
              </a:rPr>
              <a:t>apresentar novamente todos os dados já produzidos</a:t>
            </a:r>
            <a:r>
              <a:rPr lang="pt-BR" sz="2000">
                <a:solidFill>
                  <a:srgbClr val="3F3F3F"/>
                </a:solidFill>
              </a:rPr>
              <a:t> – inclusive obtidos com testes em humanos – que demonstrem a eficácia e segurança do produto e não apenas dados relativos a qualidade do produto e equivalência terapêutica, como hoje é feito no Brasil.</a:t>
            </a: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Exigir a repetição de estudos, ou a observância de um prazo para utilizá-los atrasa a cadeia (virtuosa) de oferta de genéricos, e desencoraja sua produção</a:t>
            </a:r>
            <a:endParaRPr sz="20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02c6caa067_0_952"/>
          <p:cNvSpPr txBox="1"/>
          <p:nvPr/>
        </p:nvSpPr>
        <p:spPr>
          <a:xfrm>
            <a:off x="2097446" y="213351"/>
            <a:ext cx="7997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 tempo importa</a:t>
            </a:r>
            <a:endParaRPr sz="6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2" name="Google Shape;292;g202c6caa067_0_952"/>
          <p:cNvSpPr txBox="1"/>
          <p:nvPr/>
        </p:nvSpPr>
        <p:spPr>
          <a:xfrm>
            <a:off x="2097451" y="1711151"/>
            <a:ext cx="87258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Poder utilizar os dados dos testes </a:t>
            </a:r>
            <a:r>
              <a:rPr lang="pt-BR" sz="2000" b="1">
                <a:solidFill>
                  <a:srgbClr val="E5007E"/>
                </a:solidFill>
              </a:rPr>
              <a:t>antes de expirada a patente</a:t>
            </a:r>
            <a:r>
              <a:rPr lang="pt-BR" sz="2000">
                <a:solidFill>
                  <a:srgbClr val="3F3F3F"/>
                </a:solidFill>
              </a:rPr>
              <a:t> é um diferencial </a:t>
            </a:r>
            <a:r>
              <a:rPr lang="pt-BR" sz="2000" b="1">
                <a:solidFill>
                  <a:srgbClr val="E5007E"/>
                </a:solidFill>
              </a:rPr>
              <a:t>na prontidão da indústria</a:t>
            </a:r>
            <a:r>
              <a:rPr lang="pt-BR" sz="2000">
                <a:solidFill>
                  <a:srgbClr val="3F3F3F"/>
                </a:solidFill>
              </a:rPr>
              <a:t> fabricante de genéricos (e mesmo laboratórios públicos) em ofertar tão logo esteja expirada a patente.</a:t>
            </a: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É utilizar a </a:t>
            </a:r>
            <a:r>
              <a:rPr lang="pt-BR" sz="2000" b="1">
                <a:solidFill>
                  <a:srgbClr val="E5007E"/>
                </a:solidFill>
              </a:rPr>
              <a:t>concorrência, que junto à defesa do consumidor compõe a ordem econômica </a:t>
            </a:r>
            <a:r>
              <a:rPr lang="pt-BR" sz="2000">
                <a:solidFill>
                  <a:schemeClr val="dk1"/>
                </a:solidFill>
              </a:rPr>
              <a:t>(art. 170, IV e V, CF)</a:t>
            </a:r>
            <a:r>
              <a:rPr lang="pt-BR" sz="2000">
                <a:solidFill>
                  <a:srgbClr val="3F3F3F"/>
                </a:solidFill>
              </a:rPr>
              <a:t>, a favor de preços mais justos. </a:t>
            </a: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É importante lembrar que a mera presença do genérico já produz efeitos positivos para as contas públicas, mesmo que nessas aquisições a fabricante do medicamento de referência seja a vencedora da licitação </a:t>
            </a:r>
            <a:r>
              <a:rPr lang="pt-BR" sz="2000" b="1">
                <a:solidFill>
                  <a:srgbClr val="3F3F3F"/>
                </a:solidFill>
              </a:rPr>
              <a:t>= EFEITO DA CONCORRÊNCIA</a:t>
            </a:r>
            <a:endParaRPr sz="2000"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"/>
          <p:cNvSpPr txBox="1"/>
          <p:nvPr/>
        </p:nvSpPr>
        <p:spPr>
          <a:xfrm>
            <a:off x="982275" y="213350"/>
            <a:ext cx="10519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Código de Defesa do Consumidor</a:t>
            </a:r>
            <a:endParaRPr sz="6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982275" y="1381800"/>
            <a:ext cx="10086600" cy="4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Art. 4º A Política Nacional das Relações de Consumo tem por objetivo o atendimento das necessidades dos consumidores, o respeito à sua dignidade, saúde e segurança, </a:t>
            </a:r>
            <a:r>
              <a:rPr lang="pt-BR" sz="2000" b="1" i="0" u="none" strike="noStrike" cap="none">
                <a:solidFill>
                  <a:srgbClr val="3F3F3F"/>
                </a:solidFill>
              </a:rPr>
              <a:t>a proteção de seus interesses econômicos</a:t>
            </a:r>
            <a:r>
              <a:rPr lang="pt-BR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a melhoria da sua qualidade de vida, bem como a transparência e harmonia das relações de consumo, atendidos os seguintes princípios: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(...)</a:t>
            </a: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III - </a:t>
            </a:r>
            <a:r>
              <a:rPr lang="pt-BR" sz="2000" b="1">
                <a:solidFill>
                  <a:srgbClr val="3F3F3F"/>
                </a:solidFill>
              </a:rPr>
              <a:t>harmonização dos interesses dos participantes das relações de consumo e </a:t>
            </a:r>
            <a:r>
              <a:rPr lang="pt-BR" sz="2000" b="1">
                <a:solidFill>
                  <a:srgbClr val="E50073"/>
                </a:solidFill>
              </a:rPr>
              <a:t>compatibilização da proteção do consumidor com a necessidade de desenvolvimento econômico e tecnológico</a:t>
            </a:r>
            <a:r>
              <a:rPr lang="pt-BR" sz="2000">
                <a:solidFill>
                  <a:srgbClr val="3F3F3F"/>
                </a:solidFill>
              </a:rPr>
              <a:t>, de modo a viabilizar os princípios nos quais se funda a ordem econômica (art. 170, da Constituição Federal), sempre com base na boa-fé e </a:t>
            </a:r>
            <a:r>
              <a:rPr lang="pt-BR" sz="2000" b="1">
                <a:solidFill>
                  <a:srgbClr val="3F3F3F"/>
                </a:solidFill>
              </a:rPr>
              <a:t>equilíbrio </a:t>
            </a:r>
            <a:r>
              <a:rPr lang="pt-BR" sz="2000">
                <a:solidFill>
                  <a:srgbClr val="3F3F3F"/>
                </a:solidFill>
              </a:rPr>
              <a:t>nas relações entre consumidores e fornecedores</a:t>
            </a: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 txBox="1"/>
          <p:nvPr/>
        </p:nvSpPr>
        <p:spPr>
          <a:xfrm>
            <a:off x="2097446" y="213351"/>
            <a:ext cx="79971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Conclusão</a:t>
            </a:r>
            <a:endParaRPr sz="6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4" name="Google Shape;304;p10"/>
          <p:cNvSpPr txBox="1"/>
          <p:nvPr/>
        </p:nvSpPr>
        <p:spPr>
          <a:xfrm>
            <a:off x="2097446" y="1698744"/>
            <a:ext cx="76857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Efetivar a exclusividade de dados no Brasil é uma </a:t>
            </a:r>
            <a:r>
              <a:rPr lang="pt-BR" sz="2000" b="1">
                <a:solidFill>
                  <a:srgbClr val="E5007E"/>
                </a:solidFill>
              </a:rPr>
              <a:t>ofensa à Ordem Econômica</a:t>
            </a:r>
            <a:r>
              <a:rPr lang="pt-BR" sz="2000">
                <a:solidFill>
                  <a:srgbClr val="3F3F3F"/>
                </a:solidFill>
              </a:rPr>
              <a:t> porque ela tem o potencial de destruir instrumentos relevantes de livre concorrência no país, como a Política de Genéricos. Tais políticas promovem equilíbrio e justiça econômica entre interesses de defesa do consumidor e desenvolvimento tecnológico.</a:t>
            </a: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>
                <a:solidFill>
                  <a:srgbClr val="3F3F3F"/>
                </a:solidFill>
              </a:rPr>
              <a:t>RESSALVA</a:t>
            </a:r>
            <a:r>
              <a:rPr lang="pt-BR" sz="2000">
                <a:solidFill>
                  <a:srgbClr val="3F3F3F"/>
                </a:solidFill>
              </a:rPr>
              <a:t>: O acordo TRIPS não é explícito quanto à exclusividade de dados, tendo deixado para os Estados Membro a escolha de seus mecanismos de proteção a dados de estudos clínicos.</a:t>
            </a: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02dd90d321_0_0"/>
          <p:cNvSpPr txBox="1"/>
          <p:nvPr/>
        </p:nvSpPr>
        <p:spPr>
          <a:xfrm>
            <a:off x="700929" y="136975"/>
            <a:ext cx="112518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3600" b="1" i="0" u="none" strike="noStrike" cap="none">
                <a:solidFill>
                  <a:srgbClr val="043168"/>
                </a:solidFill>
                <a:latin typeface="Arial Narrow"/>
                <a:ea typeface="Arial Narrow"/>
                <a:cs typeface="Arial Narrow"/>
                <a:sym typeface="Arial Narrow"/>
              </a:rPr>
              <a:t>Campanha </a:t>
            </a:r>
            <a:r>
              <a:rPr lang="pt-BR" sz="3600" b="1" i="1" u="none" strike="noStrike" cap="none">
                <a:solidFill>
                  <a:srgbClr val="043168"/>
                </a:solidFill>
                <a:latin typeface="Arial Narrow"/>
                <a:ea typeface="Arial Narrow"/>
                <a:cs typeface="Arial Narrow"/>
                <a:sym typeface="Arial Narrow"/>
              </a:rPr>
              <a:t>Remédio a preço justo</a:t>
            </a:r>
            <a:endParaRPr sz="3600" b="1" i="1" u="none" strike="noStrike" cap="none">
              <a:solidFill>
                <a:srgbClr val="043168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3200" b="1" i="0" u="none" strike="noStrike" cap="none">
              <a:solidFill>
                <a:srgbClr val="04316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4316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g202dd90d321_0_0"/>
          <p:cNvSpPr txBox="1"/>
          <p:nvPr/>
        </p:nvSpPr>
        <p:spPr>
          <a:xfrm>
            <a:off x="700929" y="1683113"/>
            <a:ext cx="93309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12" name="Google Shape;312;g202dd90d32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050" y="831064"/>
            <a:ext cx="7039359" cy="459551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02dd90d321_0_0"/>
          <p:cNvSpPr txBox="1"/>
          <p:nvPr/>
        </p:nvSpPr>
        <p:spPr>
          <a:xfrm>
            <a:off x="7246187" y="1683122"/>
            <a:ext cx="4359300" cy="3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rgbClr val="000000"/>
                </a:solidFill>
              </a:rPr>
              <a:t>Projeto de Lei n. 5591, de 2020 (atualmente na CCJ</a:t>
            </a:r>
            <a:r>
              <a:rPr lang="pt-BR" sz="2000"/>
              <a:t> do </a:t>
            </a:r>
            <a:r>
              <a:rPr lang="pt-BR" sz="2000" i="0" u="none" strike="noStrike" cap="none">
                <a:solidFill>
                  <a:srgbClr val="000000"/>
                </a:solidFill>
              </a:rPr>
              <a:t>Senado Federal)</a:t>
            </a:r>
            <a:endParaRPr sz="2000" i="0" u="none" strike="noStrike" cap="none">
              <a:solidFill>
                <a:srgbClr val="000000"/>
              </a:solidFill>
            </a:endParaRPr>
          </a:p>
          <a:p>
            <a:pPr marL="685800" marR="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pt-BR" sz="2000" i="0" u="none" strike="noStrike" cap="none">
                <a:solidFill>
                  <a:srgbClr val="000000"/>
                </a:solidFill>
              </a:rPr>
              <a:t>Alterações estruturais na regulação do mercado de medicamentos</a:t>
            </a:r>
            <a:endParaRPr sz="2000" i="0" u="none" strike="noStrike" cap="none">
              <a:solidFill>
                <a:srgbClr val="000000"/>
              </a:solidFill>
            </a:endParaRPr>
          </a:p>
          <a:p>
            <a:pPr marL="1028700" marR="0" lvl="2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pt-BR" sz="2000" i="0" u="none" strike="noStrike" cap="none">
                <a:solidFill>
                  <a:srgbClr val="000000"/>
                </a:solidFill>
              </a:rPr>
              <a:t>Governança</a:t>
            </a:r>
            <a:endParaRPr sz="2000" i="0" u="none" strike="noStrike" cap="none">
              <a:solidFill>
                <a:srgbClr val="000000"/>
              </a:solidFill>
            </a:endParaRPr>
          </a:p>
          <a:p>
            <a:pPr marL="1028700" marR="0" lvl="2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pt-BR" sz="2000" i="0" u="none" strike="noStrike" cap="none">
                <a:solidFill>
                  <a:srgbClr val="000000"/>
                </a:solidFill>
              </a:rPr>
              <a:t>Regulação</a:t>
            </a:r>
            <a:endParaRPr sz="2000" i="0" u="none" strike="noStrike" cap="none">
              <a:solidFill>
                <a:srgbClr val="000000"/>
              </a:solidFill>
            </a:endParaRPr>
          </a:p>
          <a:p>
            <a:pPr marL="1028700" marR="0" lvl="2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pt-BR" sz="2000" i="0" u="none" strike="noStrike" cap="none">
                <a:solidFill>
                  <a:srgbClr val="000000"/>
                </a:solidFill>
              </a:rPr>
              <a:t>Transparência</a:t>
            </a:r>
            <a:endParaRPr sz="20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4" name="Google Shape;314;g202dd90d321_0_0"/>
          <p:cNvSpPr txBox="1"/>
          <p:nvPr/>
        </p:nvSpPr>
        <p:spPr>
          <a:xfrm>
            <a:off x="7419500" y="974625"/>
            <a:ext cx="40755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u="sng">
                <a:solidFill>
                  <a:schemeClr val="hlink"/>
                </a:solidFill>
                <a:hlinkClick r:id="rId4"/>
              </a:rPr>
              <a:t>https://idec.org.br/remedio-a-preco-justo</a:t>
            </a:r>
            <a:endParaRPr sz="1700">
              <a:solidFill>
                <a:srgbClr val="1D1D1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/>
          <p:nvPr/>
        </p:nvSpPr>
        <p:spPr>
          <a:xfrm>
            <a:off x="1607349" y="785800"/>
            <a:ext cx="8388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Audiência Pública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1607425" y="5015250"/>
            <a:ext cx="808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Carolina Navarrete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ana.navarrete@idec.org.br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Consultora Técnica de Saúde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1607400" y="4707450"/>
            <a:ext cx="808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15</a:t>
            </a: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b="1">
                <a:solidFill>
                  <a:schemeClr val="dk1"/>
                </a:solidFill>
              </a:rPr>
              <a:t>maio </a:t>
            </a: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20</a:t>
            </a:r>
            <a:r>
              <a:rPr lang="pt-BR" b="1">
                <a:solidFill>
                  <a:schemeClr val="dk1"/>
                </a:solidFill>
              </a:rPr>
              <a:t>24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1607400" y="2654225"/>
            <a:ext cx="8388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>
                <a:solidFill>
                  <a:srgbClr val="E5007E"/>
                </a:solidFill>
                <a:latin typeface="Arial Narrow"/>
                <a:ea typeface="Arial Narrow"/>
                <a:cs typeface="Arial Narrow"/>
                <a:sym typeface="Arial Narrow"/>
              </a:rPr>
              <a:t>A proteção regulatória do dossiê de testes (PRDT) para produtos farmacêuticos destinados ao uso humano e acesso dos consumidores</a:t>
            </a:r>
            <a:endParaRPr sz="3600" b="0" i="0" u="none" strike="noStrike" cap="none">
              <a:solidFill>
                <a:srgbClr val="E5007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202c6caa067_0_10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32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02c6caa067_0_10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750" y="475875"/>
            <a:ext cx="5906226" cy="590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2d66a4092_0_0"/>
          <p:cNvSpPr/>
          <p:nvPr/>
        </p:nvSpPr>
        <p:spPr>
          <a:xfrm>
            <a:off x="-4400" y="564733"/>
            <a:ext cx="4429200" cy="2976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9E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02d66a4092_0_0"/>
          <p:cNvSpPr txBox="1"/>
          <p:nvPr/>
        </p:nvSpPr>
        <p:spPr>
          <a:xfrm>
            <a:off x="262533" y="1486400"/>
            <a:ext cx="3779700" cy="1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600">
                <a:solidFill>
                  <a:srgbClr val="0045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Somos uma organização que desde 1987 trabalha para </a:t>
            </a:r>
            <a:r>
              <a:rPr lang="pt-BR" sz="1600" b="1">
                <a:solidFill>
                  <a:srgbClr val="004568"/>
                </a:solidFill>
                <a:latin typeface="Montserrat"/>
                <a:ea typeface="Montserrat"/>
                <a:cs typeface="Montserrat"/>
                <a:sym typeface="Montserrat"/>
              </a:rPr>
              <a:t>orientar</a:t>
            </a:r>
            <a:r>
              <a:rPr lang="pt-BR" sz="1600">
                <a:solidFill>
                  <a:srgbClr val="0045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pt-BR" sz="1600" b="1">
                <a:solidFill>
                  <a:srgbClr val="004568"/>
                </a:solidFill>
                <a:latin typeface="Montserrat"/>
                <a:ea typeface="Montserrat"/>
                <a:cs typeface="Montserrat"/>
                <a:sym typeface="Montserrat"/>
              </a:rPr>
              <a:t>conscientizar </a:t>
            </a:r>
            <a:r>
              <a:rPr lang="pt-BR" sz="1600">
                <a:solidFill>
                  <a:srgbClr val="0045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 </a:t>
            </a:r>
            <a:r>
              <a:rPr lang="pt-BR" sz="1600" b="1">
                <a:solidFill>
                  <a:srgbClr val="004568"/>
                </a:solidFill>
                <a:latin typeface="Montserrat"/>
                <a:ea typeface="Montserrat"/>
                <a:cs typeface="Montserrat"/>
                <a:sym typeface="Montserrat"/>
              </a:rPr>
              <a:t>defender</a:t>
            </a:r>
            <a:r>
              <a:rPr lang="pt-BR" sz="1600">
                <a:solidFill>
                  <a:srgbClr val="0045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consumidor brasileiro a respeito da </a:t>
            </a:r>
            <a:r>
              <a:rPr lang="pt-BR" sz="1600" b="1">
                <a:solidFill>
                  <a:srgbClr val="004568"/>
                </a:solidFill>
                <a:latin typeface="Montserrat"/>
                <a:ea typeface="Montserrat"/>
                <a:cs typeface="Montserrat"/>
                <a:sym typeface="Montserrat"/>
              </a:rPr>
              <a:t>ética e direitos dos cidadãos em suas relações de consumo.</a:t>
            </a:r>
            <a:endParaRPr sz="2000" b="1">
              <a:solidFill>
                <a:srgbClr val="0045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g202d66a4092_0_0"/>
          <p:cNvSpPr txBox="1"/>
          <p:nvPr/>
        </p:nvSpPr>
        <p:spPr>
          <a:xfrm>
            <a:off x="805600" y="723238"/>
            <a:ext cx="2809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45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QUEM É O </a:t>
            </a:r>
            <a:r>
              <a:rPr lang="pt-BR" sz="1900">
                <a:solidFill>
                  <a:srgbClr val="0045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IDEC</a:t>
            </a:r>
            <a:r>
              <a:rPr lang="pt-BR" sz="1900">
                <a:solidFill>
                  <a:srgbClr val="0045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  <a:endParaRPr sz="2300">
              <a:solidFill>
                <a:srgbClr val="0045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g202d66a4092_0_0"/>
          <p:cNvSpPr/>
          <p:nvPr/>
        </p:nvSpPr>
        <p:spPr>
          <a:xfrm rot="5400000">
            <a:off x="1832050" y="-1313517"/>
            <a:ext cx="747600" cy="4420500"/>
          </a:xfrm>
          <a:prstGeom prst="rect">
            <a:avLst/>
          </a:prstGeom>
          <a:solidFill>
            <a:srgbClr val="1D84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D84D4"/>
              </a:solidFill>
            </a:endParaRPr>
          </a:p>
        </p:txBody>
      </p:sp>
      <p:sp>
        <p:nvSpPr>
          <p:cNvPr id="165" name="Google Shape;165;g202d66a4092_0_0"/>
          <p:cNvSpPr/>
          <p:nvPr/>
        </p:nvSpPr>
        <p:spPr>
          <a:xfrm rot="5400000">
            <a:off x="10339433" y="-909467"/>
            <a:ext cx="829200" cy="2998800"/>
          </a:xfrm>
          <a:prstGeom prst="rect">
            <a:avLst/>
          </a:prstGeom>
          <a:solidFill>
            <a:srgbClr val="009E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02d66a4092_0_0"/>
          <p:cNvSpPr txBox="1"/>
          <p:nvPr/>
        </p:nvSpPr>
        <p:spPr>
          <a:xfrm>
            <a:off x="9404467" y="328133"/>
            <a:ext cx="41493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PROGRAMAS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g202d66a4092_0_0"/>
          <p:cNvSpPr txBox="1"/>
          <p:nvPr/>
        </p:nvSpPr>
        <p:spPr>
          <a:xfrm>
            <a:off x="92667" y="568233"/>
            <a:ext cx="4257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INSTITUTO DE DEFESA DE CONSUMIDORES</a:t>
            </a:r>
            <a:endParaRPr sz="1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g202d66a4092_0_0"/>
          <p:cNvSpPr/>
          <p:nvPr/>
        </p:nvSpPr>
        <p:spPr>
          <a:xfrm>
            <a:off x="5164666" y="1145600"/>
            <a:ext cx="1878300" cy="1634100"/>
          </a:xfrm>
          <a:prstGeom prst="rect">
            <a:avLst/>
          </a:prstGeom>
          <a:solidFill>
            <a:srgbClr val="FFE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02d66a4092_0_0"/>
          <p:cNvSpPr/>
          <p:nvPr/>
        </p:nvSpPr>
        <p:spPr>
          <a:xfrm>
            <a:off x="7286763" y="1145633"/>
            <a:ext cx="1878300" cy="1634100"/>
          </a:xfrm>
          <a:prstGeom prst="rect">
            <a:avLst/>
          </a:prstGeom>
          <a:solidFill>
            <a:srgbClr val="1D84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02d66a4092_0_0"/>
          <p:cNvSpPr/>
          <p:nvPr/>
        </p:nvSpPr>
        <p:spPr>
          <a:xfrm>
            <a:off x="6204392" y="3011184"/>
            <a:ext cx="1938900" cy="1634100"/>
          </a:xfrm>
          <a:prstGeom prst="rect">
            <a:avLst/>
          </a:prstGeom>
          <a:solidFill>
            <a:srgbClr val="E500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02d66a4092_0_0"/>
          <p:cNvSpPr/>
          <p:nvPr/>
        </p:nvSpPr>
        <p:spPr>
          <a:xfrm>
            <a:off x="8404459" y="3011184"/>
            <a:ext cx="1874100" cy="1634100"/>
          </a:xfrm>
          <a:prstGeom prst="rect">
            <a:avLst/>
          </a:prstGeom>
          <a:solidFill>
            <a:srgbClr val="FFE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72" name="Google Shape;172;g202d66a4092_0_0"/>
          <p:cNvSpPr/>
          <p:nvPr/>
        </p:nvSpPr>
        <p:spPr>
          <a:xfrm>
            <a:off x="6197642" y="4876801"/>
            <a:ext cx="1938900" cy="1634100"/>
          </a:xfrm>
          <a:prstGeom prst="rect">
            <a:avLst/>
          </a:prstGeom>
          <a:solidFill>
            <a:srgbClr val="1D84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02d66a4092_0_0"/>
          <p:cNvSpPr/>
          <p:nvPr/>
        </p:nvSpPr>
        <p:spPr>
          <a:xfrm>
            <a:off x="8367676" y="4876801"/>
            <a:ext cx="1874100" cy="1634100"/>
          </a:xfrm>
          <a:prstGeom prst="rect">
            <a:avLst/>
          </a:prstGeom>
          <a:solidFill>
            <a:srgbClr val="FFE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74" name="Google Shape;174;g202d66a4092_0_0"/>
          <p:cNvSpPr/>
          <p:nvPr/>
        </p:nvSpPr>
        <p:spPr>
          <a:xfrm>
            <a:off x="9404457" y="1145633"/>
            <a:ext cx="1878300" cy="1634100"/>
          </a:xfrm>
          <a:prstGeom prst="rect">
            <a:avLst/>
          </a:prstGeom>
          <a:solidFill>
            <a:srgbClr val="E500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02d66a4092_0_0"/>
          <p:cNvSpPr txBox="1"/>
          <p:nvPr/>
        </p:nvSpPr>
        <p:spPr>
          <a:xfrm>
            <a:off x="5164672" y="2403981"/>
            <a:ext cx="1874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Alimentação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76" name="Google Shape;176;g202d66a4092_0_0"/>
          <p:cNvSpPr txBox="1"/>
          <p:nvPr/>
        </p:nvSpPr>
        <p:spPr>
          <a:xfrm>
            <a:off x="6197617" y="5968820"/>
            <a:ext cx="19389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Financeiro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77" name="Google Shape;177;g202d66a4092_0_0"/>
          <p:cNvSpPr txBox="1"/>
          <p:nvPr/>
        </p:nvSpPr>
        <p:spPr>
          <a:xfrm>
            <a:off x="7284559" y="2256131"/>
            <a:ext cx="18783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78" name="Google Shape;178;g202d66a4092_0_0"/>
          <p:cNvSpPr txBox="1"/>
          <p:nvPr/>
        </p:nvSpPr>
        <p:spPr>
          <a:xfrm>
            <a:off x="8404467" y="4144983"/>
            <a:ext cx="19389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Telecomunicações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 Direitos Digitais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g202d66a4092_0_0"/>
          <p:cNvSpPr txBox="1"/>
          <p:nvPr/>
        </p:nvSpPr>
        <p:spPr>
          <a:xfrm>
            <a:off x="8367678" y="6070053"/>
            <a:ext cx="1874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Mobilidade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80" name="Google Shape;180;g202d66a4092_0_0"/>
          <p:cNvSpPr txBox="1"/>
          <p:nvPr/>
        </p:nvSpPr>
        <p:spPr>
          <a:xfrm>
            <a:off x="6204392" y="4277542"/>
            <a:ext cx="19389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Energia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81" name="Google Shape;181;g202d66a4092_0_0"/>
          <p:cNvSpPr txBox="1"/>
          <p:nvPr/>
        </p:nvSpPr>
        <p:spPr>
          <a:xfrm>
            <a:off x="9418312" y="2219930"/>
            <a:ext cx="1874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Consumo Sustentável</a:t>
            </a:r>
            <a:endParaRPr sz="1300" b="1">
              <a:solidFill>
                <a:srgbClr val="FFFFFF"/>
              </a:solidFill>
            </a:endParaRPr>
          </a:p>
        </p:txBody>
      </p:sp>
      <p:pic>
        <p:nvPicPr>
          <p:cNvPr id="182" name="Google Shape;182;g202d66a409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4267" y="1317567"/>
            <a:ext cx="880866" cy="7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02d66a409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3374" y="3116014"/>
            <a:ext cx="880867" cy="116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02d66a409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5883" y="5139634"/>
            <a:ext cx="1075841" cy="82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02d66a409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66721" y="5060852"/>
            <a:ext cx="1075866" cy="110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02d66a409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8977" y="1247998"/>
            <a:ext cx="1489576" cy="100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02d66a4092_0_0"/>
          <p:cNvPicPr preferRelativeResize="0"/>
          <p:nvPr/>
        </p:nvPicPr>
        <p:blipFill rotWithShape="1">
          <a:blip r:embed="rId8">
            <a:alphaModFix/>
          </a:blip>
          <a:srcRect r="-38446" b="-38465"/>
          <a:stretch/>
        </p:blipFill>
        <p:spPr>
          <a:xfrm>
            <a:off x="8766733" y="3195013"/>
            <a:ext cx="1489600" cy="100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02d66a4092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51199" y="1317567"/>
            <a:ext cx="1489599" cy="98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02d66a4092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6036" y="3699167"/>
            <a:ext cx="3908766" cy="275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/>
        </p:nvSpPr>
        <p:spPr>
          <a:xfrm>
            <a:off x="2097446" y="213351"/>
            <a:ext cx="779457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Acesso e Consumo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2206388" y="2175553"/>
            <a:ext cx="7685700" cy="2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Assento no Comitê Nacional para a Promoção do Uso Racional de Medicamentos - CNPURM</a:t>
            </a:r>
            <a:endParaRPr sz="2000">
              <a:solidFill>
                <a:schemeClr val="dk1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Campanha Remédio a Preço Justo</a:t>
            </a:r>
            <a:endParaRPr sz="2000">
              <a:solidFill>
                <a:schemeClr val="dk1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Articular discussões de Avaliação de Tecnologias em Saúde com as de regulação de preços e as práticas da indústria farmacêutica</a:t>
            </a:r>
            <a:endParaRPr sz="2000">
              <a:solidFill>
                <a:schemeClr val="dk1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2097445" y="1498270"/>
            <a:ext cx="76856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>
                <a:solidFill>
                  <a:srgbClr val="E5007E"/>
                </a:solidFill>
              </a:rPr>
              <a:t>Acesso sem Excesso + Lutas por preço justo</a:t>
            </a:r>
            <a:endParaRPr sz="1400" b="0" i="0" u="none" strike="noStrike" cap="none">
              <a:solidFill>
                <a:srgbClr val="E500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2c6caa067_0_216"/>
          <p:cNvSpPr txBox="1"/>
          <p:nvPr/>
        </p:nvSpPr>
        <p:spPr>
          <a:xfrm>
            <a:off x="2097451" y="213350"/>
            <a:ext cx="8922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Ciclo de vida dos medicamentos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02c6caa067_0_216"/>
          <p:cNvSpPr/>
          <p:nvPr/>
        </p:nvSpPr>
        <p:spPr>
          <a:xfrm>
            <a:off x="342550" y="2626650"/>
            <a:ext cx="1833300" cy="108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5007E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1500">
                <a:solidFill>
                  <a:schemeClr val="lt1"/>
                </a:solidFill>
              </a:rPr>
              <a:t>Pesquisa &amp; desenvolvimento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3" name="Google Shape;203;g202c6caa067_0_216"/>
          <p:cNvSpPr/>
          <p:nvPr/>
        </p:nvSpPr>
        <p:spPr>
          <a:xfrm>
            <a:off x="2831650" y="2626650"/>
            <a:ext cx="1833300" cy="108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5007E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chemeClr val="lt1"/>
                </a:solidFill>
              </a:rPr>
              <a:t>Fabricação</a:t>
            </a:r>
            <a:endParaRPr sz="1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4" name="Google Shape;204;g202c6caa067_0_216"/>
          <p:cNvSpPr/>
          <p:nvPr/>
        </p:nvSpPr>
        <p:spPr>
          <a:xfrm>
            <a:off x="7667750" y="2626650"/>
            <a:ext cx="1833300" cy="108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5007E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chemeClr val="lt1"/>
                </a:solidFill>
              </a:rPr>
              <a:t>Uso</a:t>
            </a:r>
            <a:endParaRPr sz="1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5" name="Google Shape;205;g202c6caa067_0_216"/>
          <p:cNvSpPr/>
          <p:nvPr/>
        </p:nvSpPr>
        <p:spPr>
          <a:xfrm>
            <a:off x="10085800" y="2626650"/>
            <a:ext cx="1833300" cy="108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5007E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lt1"/>
                </a:solidFill>
              </a:rPr>
              <a:t>Descarte</a:t>
            </a:r>
            <a:endParaRPr sz="17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6" name="Google Shape;206;g202c6caa067_0_216"/>
          <p:cNvSpPr/>
          <p:nvPr/>
        </p:nvSpPr>
        <p:spPr>
          <a:xfrm>
            <a:off x="5249700" y="2626650"/>
            <a:ext cx="1833300" cy="108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5007E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>
                <a:solidFill>
                  <a:schemeClr val="lt1"/>
                </a:solidFill>
              </a:rPr>
              <a:t>Comercialização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7" name="Google Shape;207;g202c6caa067_0_216"/>
          <p:cNvSpPr/>
          <p:nvPr/>
        </p:nvSpPr>
        <p:spPr>
          <a:xfrm>
            <a:off x="2361400" y="3102400"/>
            <a:ext cx="265200" cy="14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92C"/>
          </a:solidFill>
          <a:ln w="9525" cap="flat" cmpd="sng">
            <a:solidFill>
              <a:srgbClr val="FFC9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" name="Google Shape;208;g202c6caa067_0_216"/>
          <p:cNvSpPr/>
          <p:nvPr/>
        </p:nvSpPr>
        <p:spPr>
          <a:xfrm>
            <a:off x="4824725" y="3102400"/>
            <a:ext cx="265200" cy="14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92C"/>
          </a:solidFill>
          <a:ln w="9525" cap="flat" cmpd="sng">
            <a:solidFill>
              <a:srgbClr val="FFC9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9" name="Google Shape;209;g202c6caa067_0_216"/>
          <p:cNvSpPr/>
          <p:nvPr/>
        </p:nvSpPr>
        <p:spPr>
          <a:xfrm>
            <a:off x="9660825" y="3093150"/>
            <a:ext cx="265200" cy="14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92C"/>
          </a:solidFill>
          <a:ln w="9525" cap="flat" cmpd="sng">
            <a:solidFill>
              <a:srgbClr val="FFC9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" name="Google Shape;210;g202c6caa067_0_216"/>
          <p:cNvSpPr/>
          <p:nvPr/>
        </p:nvSpPr>
        <p:spPr>
          <a:xfrm>
            <a:off x="7242775" y="3102400"/>
            <a:ext cx="265200" cy="14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92C"/>
          </a:solidFill>
          <a:ln w="9525" cap="flat" cmpd="sng">
            <a:solidFill>
              <a:srgbClr val="FFC9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2c6caa067_0_210"/>
          <p:cNvSpPr txBox="1"/>
          <p:nvPr/>
        </p:nvSpPr>
        <p:spPr>
          <a:xfrm>
            <a:off x="2097446" y="213351"/>
            <a:ext cx="7794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Pesquisa e Desenvolvimento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02c6caa067_0_210"/>
          <p:cNvSpPr/>
          <p:nvPr/>
        </p:nvSpPr>
        <p:spPr>
          <a:xfrm>
            <a:off x="342550" y="2626650"/>
            <a:ext cx="1833300" cy="108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5007E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</a:rPr>
              <a:t>Etapa Pré Clínica</a:t>
            </a:r>
            <a:endParaRPr sz="19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7" name="Google Shape;217;g202c6caa067_0_210"/>
          <p:cNvSpPr/>
          <p:nvPr/>
        </p:nvSpPr>
        <p:spPr>
          <a:xfrm>
            <a:off x="2831650" y="2626650"/>
            <a:ext cx="1833300" cy="108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5007E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lt1"/>
                </a:solidFill>
              </a:rPr>
              <a:t>Testes Clínicos</a:t>
            </a:r>
            <a:endParaRPr sz="2100">
              <a:solidFill>
                <a:schemeClr val="lt1"/>
              </a:solidFill>
            </a:endParaRPr>
          </a:p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lt1"/>
                </a:solidFill>
              </a:rPr>
              <a:t>Fase 1</a:t>
            </a:r>
            <a:endParaRPr sz="13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8" name="Google Shape;218;g202c6caa067_0_210"/>
          <p:cNvSpPr/>
          <p:nvPr/>
        </p:nvSpPr>
        <p:spPr>
          <a:xfrm>
            <a:off x="7667750" y="2626650"/>
            <a:ext cx="1833300" cy="108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5007E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lt1"/>
                </a:solidFill>
              </a:rPr>
              <a:t>Testes Clínicos Fase 3</a:t>
            </a:r>
            <a:endParaRPr sz="18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9" name="Google Shape;219;g202c6caa067_0_210"/>
          <p:cNvSpPr/>
          <p:nvPr/>
        </p:nvSpPr>
        <p:spPr>
          <a:xfrm>
            <a:off x="10085800" y="2626650"/>
            <a:ext cx="1833300" cy="108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5007E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</a:rPr>
              <a:t>REGISTRO</a:t>
            </a:r>
            <a:endParaRPr sz="1700"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0" name="Google Shape;220;g202c6caa067_0_210"/>
          <p:cNvSpPr/>
          <p:nvPr/>
        </p:nvSpPr>
        <p:spPr>
          <a:xfrm>
            <a:off x="5249700" y="2626650"/>
            <a:ext cx="1833300" cy="108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5007E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</a:rPr>
              <a:t>Testes Clínicos</a:t>
            </a:r>
            <a:endParaRPr sz="2200">
              <a:solidFill>
                <a:schemeClr val="lt1"/>
              </a:solidFill>
            </a:endParaRPr>
          </a:p>
          <a:p>
            <a:pPr marL="7620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</a:rPr>
              <a:t>Fase 2</a:t>
            </a:r>
            <a:endParaRPr sz="1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g202c6caa067_0_210"/>
          <p:cNvSpPr/>
          <p:nvPr/>
        </p:nvSpPr>
        <p:spPr>
          <a:xfrm>
            <a:off x="2361400" y="3102400"/>
            <a:ext cx="265200" cy="14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92C"/>
          </a:solidFill>
          <a:ln w="9525" cap="flat" cmpd="sng">
            <a:solidFill>
              <a:srgbClr val="FFC9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g202c6caa067_0_210"/>
          <p:cNvSpPr/>
          <p:nvPr/>
        </p:nvSpPr>
        <p:spPr>
          <a:xfrm>
            <a:off x="4824725" y="3102400"/>
            <a:ext cx="265200" cy="14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92C"/>
          </a:solidFill>
          <a:ln w="9525" cap="flat" cmpd="sng">
            <a:solidFill>
              <a:srgbClr val="FFC9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3" name="Google Shape;223;g202c6caa067_0_210"/>
          <p:cNvSpPr/>
          <p:nvPr/>
        </p:nvSpPr>
        <p:spPr>
          <a:xfrm>
            <a:off x="9660825" y="3093150"/>
            <a:ext cx="265200" cy="14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92C"/>
          </a:solidFill>
          <a:ln w="9525" cap="flat" cmpd="sng">
            <a:solidFill>
              <a:srgbClr val="FFC9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4" name="Google Shape;224;g202c6caa067_0_210"/>
          <p:cNvSpPr/>
          <p:nvPr/>
        </p:nvSpPr>
        <p:spPr>
          <a:xfrm>
            <a:off x="7242775" y="3102400"/>
            <a:ext cx="265200" cy="14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92C"/>
          </a:solidFill>
          <a:ln w="9525" cap="flat" cmpd="sng">
            <a:solidFill>
              <a:srgbClr val="FFC9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5" name="Google Shape;225;g202c6caa067_0_210"/>
          <p:cNvSpPr/>
          <p:nvPr/>
        </p:nvSpPr>
        <p:spPr>
          <a:xfrm rot="5400000">
            <a:off x="5970400" y="1020125"/>
            <a:ext cx="753000" cy="6890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6" name="Google Shape;226;g202c6caa067_0_210"/>
          <p:cNvSpPr txBox="1"/>
          <p:nvPr/>
        </p:nvSpPr>
        <p:spPr>
          <a:xfrm>
            <a:off x="3376175" y="4935550"/>
            <a:ext cx="62847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rPr>
              <a:t>Etapa Clínica: estudos em seres humanos</a:t>
            </a:r>
            <a:endParaRPr sz="2400">
              <a:solidFill>
                <a:srgbClr val="1D1D1B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 txBox="1"/>
          <p:nvPr/>
        </p:nvSpPr>
        <p:spPr>
          <a:xfrm>
            <a:off x="2097446" y="213351"/>
            <a:ext cx="7997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Registro e Comercialização</a:t>
            </a:r>
            <a:endParaRPr sz="6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2097446" y="3146544"/>
            <a:ext cx="76857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Após passar pelas etapas de pesquisa e desenvolvimento, o processo  é consolidado num </a:t>
            </a:r>
            <a:r>
              <a:rPr lang="pt-BR" sz="2000" b="1">
                <a:solidFill>
                  <a:srgbClr val="3F3F3F"/>
                </a:solidFill>
              </a:rPr>
              <a:t>dossiê regulatório</a:t>
            </a:r>
            <a:r>
              <a:rPr lang="pt-BR" sz="2000">
                <a:solidFill>
                  <a:srgbClr val="3F3F3F"/>
                </a:solidFill>
              </a:rPr>
              <a:t> e submetido à ANVISA, que autoriza a comercialização do medicamento.</a:t>
            </a: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Essa autorização ocorre através do Registro Sanitário.</a:t>
            </a:r>
            <a:endParaRPr sz="2000">
              <a:solidFill>
                <a:srgbClr val="3F3F3F"/>
              </a:solidFill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3801725" y="663625"/>
            <a:ext cx="840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D1D1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8826575" y="663625"/>
            <a:ext cx="2995200" cy="18333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E5007E"/>
          </a:solidFill>
          <a:ln w="9525" cap="flat" cmpd="sng">
            <a:solidFill>
              <a:srgbClr val="FFC9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São esses estudos (do dossiê regulatório) que nos interessam nesse debate 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2c6caa067_0_425"/>
          <p:cNvSpPr txBox="1"/>
          <p:nvPr/>
        </p:nvSpPr>
        <p:spPr>
          <a:xfrm>
            <a:off x="2097446" y="213351"/>
            <a:ext cx="7794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Exclusividade de dados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02c6caa067_0_425"/>
          <p:cNvSpPr txBox="1"/>
          <p:nvPr/>
        </p:nvSpPr>
        <p:spPr>
          <a:xfrm>
            <a:off x="1379325" y="1229150"/>
            <a:ext cx="9525900" cy="4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No Brasil, outros fabricantes podem registrar novos medicamentos iguais ao medicamento inovador/de referência </a:t>
            </a:r>
            <a:r>
              <a:rPr lang="pt-BR" sz="2000" b="1">
                <a:solidFill>
                  <a:srgbClr val="E5007E"/>
                </a:solidFill>
              </a:rPr>
              <a:t>usando os mesmos dados de pesquisa</a:t>
            </a:r>
            <a:r>
              <a:rPr lang="pt-BR" sz="2000">
                <a:solidFill>
                  <a:schemeClr val="dk1"/>
                </a:solidFill>
              </a:rPr>
              <a:t> de quem o registrou.</a:t>
            </a:r>
            <a:endParaRPr sz="2000">
              <a:solidFill>
                <a:schemeClr val="dk1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Nesse caso, o registro é muito mais simples e </a:t>
            </a:r>
            <a:r>
              <a:rPr lang="pt-BR" sz="2000" b="1">
                <a:solidFill>
                  <a:schemeClr val="dk1"/>
                </a:solidFill>
              </a:rPr>
              <a:t>exige do fabricante apenas </a:t>
            </a:r>
            <a:r>
              <a:rPr lang="pt-BR" sz="2000" b="1">
                <a:solidFill>
                  <a:srgbClr val="E5007E"/>
                </a:solidFill>
              </a:rPr>
              <a:t>comprovar que seu produto é igual</a:t>
            </a:r>
            <a:r>
              <a:rPr lang="pt-BR" sz="2000" b="1">
                <a:solidFill>
                  <a:schemeClr val="dk1"/>
                </a:solidFill>
              </a:rPr>
              <a:t> ao medicamento inovador</a:t>
            </a:r>
            <a:r>
              <a:rPr lang="pt-BR" sz="2000">
                <a:solidFill>
                  <a:schemeClr val="dk1"/>
                </a:solidFill>
              </a:rPr>
              <a:t>. O medicamento concorrente é geralmente conhecido como medicamento </a:t>
            </a:r>
            <a:r>
              <a:rPr lang="pt-BR" sz="2000" b="1">
                <a:solidFill>
                  <a:srgbClr val="E5007E"/>
                </a:solidFill>
              </a:rPr>
              <a:t>genérico </a:t>
            </a:r>
            <a:r>
              <a:rPr lang="pt-BR" sz="2000">
                <a:solidFill>
                  <a:schemeClr val="dk1"/>
                </a:solidFill>
              </a:rPr>
              <a:t>ou </a:t>
            </a:r>
            <a:r>
              <a:rPr lang="pt-BR" sz="2000" b="1">
                <a:solidFill>
                  <a:srgbClr val="E5007E"/>
                </a:solidFill>
              </a:rPr>
              <a:t>similar</a:t>
            </a:r>
            <a:r>
              <a:rPr lang="pt-BR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A ideia base da política de genéricos no Brasil é justamente promover o acesso através da ampliação de concorrentes que possam ofertar no mercado</a:t>
            </a:r>
            <a:r>
              <a:rPr lang="pt-BR" sz="2000" b="1">
                <a:solidFill>
                  <a:srgbClr val="E5007E"/>
                </a:solidFill>
              </a:rPr>
              <a:t> sem os mesmos gastos e riscos com a inovação</a:t>
            </a:r>
            <a:r>
              <a:rPr lang="pt-BR" sz="2000" b="1">
                <a:solidFill>
                  <a:schemeClr val="dk1"/>
                </a:solidFill>
              </a:rPr>
              <a:t> </a:t>
            </a:r>
            <a:r>
              <a:rPr lang="pt-BR" sz="2000">
                <a:solidFill>
                  <a:schemeClr val="dk1"/>
                </a:solidFill>
              </a:rPr>
              <a:t>(uma vez expirada a patente). Não ter que repetir os testes é um fator barateador importante.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 txBox="1"/>
          <p:nvPr/>
        </p:nvSpPr>
        <p:spPr>
          <a:xfrm>
            <a:off x="2097446" y="213351"/>
            <a:ext cx="79971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Genéricos x Referência</a:t>
            </a:r>
            <a:endParaRPr sz="6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2341750" y="5385475"/>
            <a:ext cx="69234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1D1D1B"/>
                </a:solidFill>
                <a:latin typeface="Inter"/>
                <a:ea typeface="Inter"/>
                <a:cs typeface="Inter"/>
                <a:sym typeface="Inter"/>
              </a:rPr>
              <a:t>Souza, Hasenclever, Paranhos, (2023).: https://www.scielo.br/j/ecos/a/xMWCZx6w5dfs9wRsqz8xCth/?format=pdf</a:t>
            </a:r>
            <a:endParaRPr sz="900">
              <a:solidFill>
                <a:srgbClr val="1D1D1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47" name="Google Shape;24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450" y="1078150"/>
            <a:ext cx="8745350" cy="42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Microsoft Office PowerPoint</Application>
  <PresentationFormat>Widescreen</PresentationFormat>
  <Paragraphs>114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3" baseType="lpstr">
      <vt:lpstr>Montserrat Medium</vt:lpstr>
      <vt:lpstr>Century Gothic</vt:lpstr>
      <vt:lpstr>Archivo ExtraBold</vt:lpstr>
      <vt:lpstr>Inter</vt:lpstr>
      <vt:lpstr>Montserrat</vt:lpstr>
      <vt:lpstr>Arial Narrow</vt:lpstr>
      <vt:lpstr>Arial</vt:lpstr>
      <vt:lpstr>Montserrat ExtraBold</vt:lpstr>
      <vt:lpstr>Courier New</vt:lpstr>
      <vt:lpstr>Gill Sans</vt:lpstr>
      <vt:lpstr>Calibri</vt:lpstr>
      <vt:lpstr>Simple Light</vt:lpstr>
      <vt:lpstr>Executive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METODOLOGIA</vt:lpstr>
      <vt:lpstr>RESULTADOS | Descontos e dados pessoais</vt:lpstr>
      <vt:lpstr>RESULTADOS | Descontos e dados pessoais</vt:lpstr>
      <vt:lpstr>CONCLUSÕES DA PESQUISA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Mac</dc:creator>
  <cp:lastModifiedBy>Aguirre Estorilio Silva Pinto Neto</cp:lastModifiedBy>
  <cp:revision>1</cp:revision>
  <dcterms:created xsi:type="dcterms:W3CDTF">2017-06-26T19:26:02Z</dcterms:created>
  <dcterms:modified xsi:type="dcterms:W3CDTF">2024-05-15T14:00:52Z</dcterms:modified>
</cp:coreProperties>
</file>